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28" r:id="rId3"/>
    <p:sldMasterId id="2147483740" r:id="rId4"/>
    <p:sldMasterId id="2147483752" r:id="rId5"/>
  </p:sldMasterIdLst>
  <p:notesMasterIdLst>
    <p:notesMasterId r:id="rId44"/>
  </p:notesMasterIdLst>
  <p:sldIdLst>
    <p:sldId id="257" r:id="rId6"/>
    <p:sldId id="448" r:id="rId7"/>
    <p:sldId id="438" r:id="rId8"/>
    <p:sldId id="441" r:id="rId9"/>
    <p:sldId id="444" r:id="rId10"/>
    <p:sldId id="447" r:id="rId11"/>
    <p:sldId id="407" r:id="rId12"/>
    <p:sldId id="411" r:id="rId13"/>
    <p:sldId id="261" r:id="rId14"/>
    <p:sldId id="413" r:id="rId15"/>
    <p:sldId id="412" r:id="rId16"/>
    <p:sldId id="415" r:id="rId17"/>
    <p:sldId id="524" r:id="rId18"/>
    <p:sldId id="525" r:id="rId19"/>
    <p:sldId id="526" r:id="rId20"/>
    <p:sldId id="527" r:id="rId21"/>
    <p:sldId id="528" r:id="rId22"/>
    <p:sldId id="418" r:id="rId23"/>
    <p:sldId id="422" r:id="rId24"/>
    <p:sldId id="423" r:id="rId25"/>
    <p:sldId id="424" r:id="rId26"/>
    <p:sldId id="425" r:id="rId27"/>
    <p:sldId id="426" r:id="rId28"/>
    <p:sldId id="428" r:id="rId29"/>
    <p:sldId id="427" r:id="rId30"/>
    <p:sldId id="487" r:id="rId31"/>
    <p:sldId id="490" r:id="rId32"/>
    <p:sldId id="493" r:id="rId33"/>
    <p:sldId id="496" r:id="rId34"/>
    <p:sldId id="499" r:id="rId35"/>
    <p:sldId id="502" r:id="rId36"/>
    <p:sldId id="505" r:id="rId37"/>
    <p:sldId id="508" r:id="rId38"/>
    <p:sldId id="511" r:id="rId39"/>
    <p:sldId id="514" r:id="rId40"/>
    <p:sldId id="517" r:id="rId41"/>
    <p:sldId id="520" r:id="rId42"/>
    <p:sldId id="523" r:id="rId43"/>
  </p:sldIdLst>
  <p:sldSz cx="12192000" cy="6858000"/>
  <p:notesSz cx="6858000" cy="9144000"/>
  <p:custDataLst>
    <p:tags r:id="rId45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651" autoAdjust="0"/>
    <p:restoredTop sz="92171" autoAdjust="0"/>
  </p:normalViewPr>
  <p:slideViewPr>
    <p:cSldViewPr snapToGrid="0">
      <p:cViewPr>
        <p:scale>
          <a:sx n="76" d="100"/>
          <a:sy n="76" d="100"/>
        </p:scale>
        <p:origin x="27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835B4-2915-4CBA-884E-BF466E3DBE73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997B0-F7CD-45D8-AC7F-486278DD087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2968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97B0-F7CD-45D8-AC7F-486278DD087A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3863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	Cardiac output classically is high (but in the real life is variable) </a:t>
            </a:r>
          </a:p>
          <a:p>
            <a:r>
              <a:rPr lang="en-US"/>
              <a:t>-	Cardiac pressure variable </a:t>
            </a:r>
          </a:p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B997B0-F7CD-45D8-AC7F-486278DD087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71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997B0-F7CD-45D8-AC7F-486278DD087A}" type="slidenum">
              <a:rPr lang="x-none" smtClean="0"/>
              <a:pPr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5567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89E3DED-F1FE-BA9D-EF86-79D739AC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DAE4AEA-ACDE-716D-2319-DBF350137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A63C1BF-65FD-6D01-702F-061E52CC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4A40F67-5DA8-6CBE-5D1A-D61454B5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CCCDB7B-F093-CBBB-4AC3-7D0B10CD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2294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E917AEF-8124-21CB-1D2A-A0668AAA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0742E64-93F9-37EF-4B1A-BC5FE94E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CE2E7BA-0F39-1C9C-3086-9E5E7726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92A3051-7039-F2C2-1C46-4E10F192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E569CC6-5183-8DC7-264C-5A4963F1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919046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1C0D6FE-C5AF-D734-6DF3-1A559679D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0A8F3BC-1C89-5A25-5600-B39E33320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D2D0547-F1E4-1F45-8860-53795E57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7D5EC4D-D2C1-F6E8-D941-42FCA54B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E332BF6-F090-01D6-CB2B-7392ABEF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186800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800" b="1"/>
            </a:lvl1pPr>
            <a:lvl2pPr marL="628650" indent="-171450" defTabSz="412750">
              <a:lnSpc>
                <a:spcPct val="100000"/>
              </a:lnSpc>
              <a:spcBef>
                <a:spcPct val="0"/>
              </a:spcBef>
              <a:buFontTx/>
              <a:defRPr sz="1800" b="1"/>
            </a:lvl2pPr>
            <a:lvl3pPr marL="1120140" indent="-205740" defTabSz="412750">
              <a:lnSpc>
                <a:spcPct val="100000"/>
              </a:lnSpc>
              <a:spcBef>
                <a:spcPct val="0"/>
              </a:spcBef>
              <a:buFontTx/>
              <a:defRPr sz="1800" b="1"/>
            </a:lvl3pPr>
            <a:lvl4pPr marL="1600200" indent="-228600" defTabSz="412750">
              <a:lnSpc>
                <a:spcPct val="100000"/>
              </a:lnSpc>
              <a:spcBef>
                <a:spcPct val="0"/>
              </a:spcBef>
              <a:buFontTx/>
              <a:defRPr sz="1800" b="1"/>
            </a:lvl4pPr>
            <a:lvl5pPr marL="2057400" indent="-228600" defTabSz="412750">
              <a:lnSpc>
                <a:spcPct val="100000"/>
              </a:lnSpc>
              <a:spcBef>
                <a:spcPct val="0"/>
              </a:spcBef>
              <a:buFontTx/>
              <a:defRPr sz="18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2750" b="1"/>
            </a:lvl1pPr>
          </a:lstStyle>
          <a:p>
            <a:pPr rtl="0">
              <a:defRPr/>
            </a:pPr>
            <a:r>
              <a:t>Presentation Subtitle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46071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524124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89E3DED-F1FE-BA9D-EF86-79D739AC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DAE4AEA-ACDE-716D-2319-DBF350137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A63C1BF-65FD-6D01-702F-061E52CC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4A40F67-5DA8-6CBE-5D1A-D61454B5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CCCDB7B-F093-CBBB-4AC3-7D0B10CD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22946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B28061F-66BD-357B-5B19-A1F74A9D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6C4F068-004F-7605-DB5E-04017F588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ABF3274-B861-C179-CB3E-90E60E1C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20495A7-3419-3BD5-0E86-2DBCCE94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317E6C0-4BB8-9928-0AF6-5EC9A0A4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740301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C0CBB66-1698-557B-CFF4-6299F0F2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7CB84DE-9F88-46EE-90AC-533148C2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CA7DFD1-A0A6-76CE-3A39-2BF7FEBC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55A1C66-68E9-548B-9957-3D67FE3C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3453B0D-72E5-DED6-A0AD-88225D85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746555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A0A5CF3-2E6B-52E7-ECBE-3D7C3664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69592BC-DA4C-D365-2739-42C3AB29B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D201F2D-2A4E-8189-D43B-3817DB89C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C251913-23CA-920F-848F-54C9DE13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EABF50-334B-FC02-6EF0-E14ED5C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9BD167F-4E7E-8C01-274A-3E6A52FD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50140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4377BBF-444E-F18E-7448-F3755DFD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2F46F10-191F-8100-6730-F884F1C12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C3B4F64-0B3F-8F94-D5B3-CDE0A445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53A71E9-2CEE-277B-D813-75E07D144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ACDF5B8-85E8-45F1-79D0-D69DD6859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9EEC2C8-BD50-EBAE-FAEF-39BBD855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AB0DA45-274E-3004-5255-C0D4D4C5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9650A3C-F6D5-8ADB-241E-17029D67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77759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EE73DE9-519C-72C3-B81B-BA3985BD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DB28A61-0788-5186-E7AC-C0812286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E924646-8BF1-9D35-25C8-67101D0F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DD68CE0-25D7-7B02-AF8C-D80079E8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10109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B28061F-66BD-357B-5B19-A1F74A9D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6C4F068-004F-7605-DB5E-04017F588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ABF3274-B861-C179-CB3E-90E60E1C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20495A7-3419-3BD5-0E86-2DBCCE94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317E6C0-4BB8-9928-0AF6-5EC9A0A4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740301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8A6505D-2C4B-0CED-9DC4-F94EAC7B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AD918D9-946A-EFB8-8691-0CC0FFAF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233400E-B35B-9389-0EBC-542E654C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087161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F8D74B4-179B-DEDF-50C2-11AEE8E0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76437F7-48E4-5B85-3C90-10D26468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D749054-2EA9-06D8-5C15-524542FD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87987FC-7BB7-AA1B-BB96-6BE1F929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646FC24-3D6A-BA87-0C6D-36B9F6AC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FA27C4-9E24-310B-5E7A-30E7329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403606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261181-879A-CA46-5CE9-2D1890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7915A92-4262-1ABE-F046-DDA692F36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473AE36-E82A-41CA-F92A-464732C04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CC81C31-3A0C-F07A-87EF-41C1626A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B2459F2-A620-9A4D-ECB4-0E76219C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CAABB86-3880-1899-4FBE-8A286C8C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8193020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E917AEF-8124-21CB-1D2A-A0668AAA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0742E64-93F9-37EF-4B1A-BC5FE94E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CE2E7BA-0F39-1C9C-3086-9E5E7726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92A3051-7039-F2C2-1C46-4E10F192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E569CC6-5183-8DC7-264C-5A4963F1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9190465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1C0D6FE-C5AF-D734-6DF3-1A559679D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0A8F3BC-1C89-5A25-5600-B39E33320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D2D0547-F1E4-1F45-8860-53795E57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7D5EC4D-D2C1-F6E8-D941-42FCA54B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E332BF6-F090-01D6-CB2B-7392ABEF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186800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524124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89E3DED-F1FE-BA9D-EF86-79D739AC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DAE4AEA-ACDE-716D-2319-DBF350137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A63C1BF-65FD-6D01-702F-061E52CC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4A40F67-5DA8-6CBE-5D1A-D61454B5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CCCDB7B-F093-CBBB-4AC3-7D0B10CD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22946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B28061F-66BD-357B-5B19-A1F74A9D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6C4F068-004F-7605-DB5E-04017F588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2ABF3274-B861-C179-CB3E-90E60E1C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20495A7-3419-3BD5-0E86-2DBCCE94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317E6C0-4BB8-9928-0AF6-5EC9A0A4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7403010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C0CBB66-1698-557B-CFF4-6299F0F2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7CB84DE-9F88-46EE-90AC-533148C2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CA7DFD1-A0A6-76CE-3A39-2BF7FEBC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255A1C66-68E9-548B-9957-3D67FE3C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3453B0D-72E5-DED6-A0AD-88225D85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746555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2A0A5CF3-2E6B-52E7-ECBE-3D7C3664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69592BC-DA4C-D365-2739-42C3AB29B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D201F2D-2A4E-8189-D43B-3817DB89C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C251913-23CA-920F-848F-54C9DE13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20EABF50-334B-FC02-6EF0-E14ED5C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9BD167F-4E7E-8C01-274A-3E6A52FD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50140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C0CBB66-1698-557B-CFF4-6299F0F2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7CB84DE-9F88-46EE-90AC-533148C2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CA7DFD1-A0A6-76CE-3A39-2BF7FEBC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55A1C66-68E9-548B-9957-3D67FE3C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3453B0D-72E5-DED6-A0AD-88225D85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746555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4377BBF-444E-F18E-7448-F3755DFD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2F46F10-191F-8100-6730-F884F1C12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C3B4F64-0B3F-8F94-D5B3-CDE0A445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A53A71E9-2CEE-277B-D813-75E07D144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ACDF5B8-85E8-45F1-79D0-D69DD6859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9EEC2C8-BD50-EBAE-FAEF-39BBD855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AB0DA45-274E-3004-5255-C0D4D4C5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9650A3C-F6D5-8ADB-241E-17029D67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77759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AEE73DE9-519C-72C3-B81B-BA3985BD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DB28A61-0788-5186-E7AC-C0812286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E924646-8BF1-9D35-25C8-67101D0F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DD68CE0-25D7-7B02-AF8C-D80079E8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101097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8A6505D-2C4B-0CED-9DC4-F94EAC7B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AD918D9-946A-EFB8-8691-0CC0FFAF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33400E-B35B-9389-0EBC-542E654C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0871614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F8D74B4-179B-DEDF-50C2-11AEE8E0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76437F7-48E4-5B85-3C90-10D26468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D749054-2EA9-06D8-5C15-524542FD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87987FC-7BB7-AA1B-BB96-6BE1F929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646FC24-3D6A-BA87-0C6D-36B9F6AC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1FA27C4-9E24-310B-5E7A-30E7329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4036069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261181-879A-CA46-5CE9-2D1890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7915A92-4262-1ABE-F046-DDA692F36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473AE36-E82A-41CA-F92A-464732C04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CC81C31-3A0C-F07A-87EF-41C1626A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B2459F2-A620-9A4D-ECB4-0E76219C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CAABB86-3880-1899-4FBE-8A286C8C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8193020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E917AEF-8124-21CB-1D2A-A0668AAA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0742E64-93F9-37EF-4B1A-BC5FE94E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CE2E7BA-0F39-1C9C-3086-9E5E7726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92A3051-7039-F2C2-1C46-4E10F192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E569CC6-5183-8DC7-264C-5A4963F1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919046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1C0D6FE-C5AF-D734-6DF3-1A559679D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0A8F3BC-1C89-5A25-5600-B39E33320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D2D0547-F1E4-1F45-8860-53795E57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7D5EC4D-D2C1-F6E8-D941-42FCA54B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E332BF6-F090-01D6-CB2B-7392ABEF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186800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89E3DED-F1FE-BA9D-EF86-79D739AC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DAE4AEA-ACDE-716D-2319-DBF350137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A63C1BF-65FD-6D01-702F-061E52CC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4A40F67-5DA8-6CBE-5D1A-D61454B5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CCCDB7B-F093-CBBB-4AC3-7D0B10CD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22946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B28061F-66BD-357B-5B19-A1F74A9D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6C4F068-004F-7605-DB5E-04017F588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2ABF3274-B861-C179-CB3E-90E60E1C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20495A7-3419-3BD5-0E86-2DBCCE94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317E6C0-4BB8-9928-0AF6-5EC9A0A4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740301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C0CBB66-1698-557B-CFF4-6299F0F2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7CB84DE-9F88-46EE-90AC-533148C2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DCA7DFD1-A0A6-76CE-3A39-2BF7FEBC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255A1C66-68E9-548B-9957-3D67FE3C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3453B0D-72E5-DED6-A0AD-88225D85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746555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A0A5CF3-2E6B-52E7-ECBE-3D7C3664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69592BC-DA4C-D365-2739-42C3AB29B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D201F2D-2A4E-8189-D43B-3817DB89C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C251913-23CA-920F-848F-54C9DE13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0EABF50-334B-FC02-6EF0-E14ED5C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9BD167F-4E7E-8C01-274A-3E6A52FD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501404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2A0A5CF3-2E6B-52E7-ECBE-3D7C3664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69592BC-DA4C-D365-2739-42C3AB29B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D201F2D-2A4E-8189-D43B-3817DB89C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C251913-23CA-920F-848F-54C9DE13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20EABF50-334B-FC02-6EF0-E14ED5C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9BD167F-4E7E-8C01-274A-3E6A52FD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501404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4377BBF-444E-F18E-7448-F3755DFD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2F46F10-191F-8100-6730-F884F1C12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C3B4F64-0B3F-8F94-D5B3-CDE0A445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A53A71E9-2CEE-277B-D813-75E07D144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ACDF5B8-85E8-45F1-79D0-D69DD6859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9EEC2C8-BD50-EBAE-FAEF-39BBD855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AB0DA45-274E-3004-5255-C0D4D4C5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39650A3C-F6D5-8ADB-241E-17029D67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777590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AEE73DE9-519C-72C3-B81B-BA3985BD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DB28A61-0788-5186-E7AC-C0812286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E924646-8BF1-9D35-25C8-67101D0F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DD68CE0-25D7-7B02-AF8C-D80079E8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101097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8A6505D-2C4B-0CED-9DC4-F94EAC7B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AD918D9-946A-EFB8-8691-0CC0FFAF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233400E-B35B-9389-0EBC-542E654C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0871614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F8D74B4-179B-DEDF-50C2-11AEE8E0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76437F7-48E4-5B85-3C90-10D26468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D749054-2EA9-06D8-5C15-524542FD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187987FC-7BB7-AA1B-BB96-6BE1F929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646FC24-3D6A-BA87-0C6D-36B9F6AC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1FA27C4-9E24-310B-5E7A-30E7329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4036069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0261181-879A-CA46-5CE9-2D1890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7915A92-4262-1ABE-F046-DDA692F36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0473AE36-E82A-41CA-F92A-464732C04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CC81C31-3A0C-F07A-87EF-41C1626A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B2459F2-A620-9A4D-ECB4-0E76219C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ECAABB86-3880-1899-4FBE-8A286C8C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8193020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E917AEF-8124-21CB-1D2A-A0668AAA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0742E64-93F9-37EF-4B1A-BC5FE94E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CE2E7BA-0F39-1C9C-3086-9E5E7726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92A3051-7039-F2C2-1C46-4E10F192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E569CC6-5183-8DC7-264C-5A4963F1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9190465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1C0D6FE-C5AF-D734-6DF3-1A559679D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0A8F3BC-1C89-5A25-5600-B39E33320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8D2D0547-F1E4-1F45-8860-53795E57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97D5EC4D-D2C1-F6E8-D941-42FCA54B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E332BF6-F090-01D6-CB2B-7392ABEF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1868009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9F7E3B7-D2C8-E709-0E54-632A92EEE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4574522-F0A5-1EB2-D5FF-EA26CA778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1961BBB-8896-9C6B-1E2F-E804B6B0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4D61F4A-79CA-5A90-132B-CFB98E6C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A0CDB52-F7E4-88BF-68FD-EE7D12D0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29047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6A75E39-8E00-F9B3-A5A1-920719BD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3CF956-6E84-13A4-FAEE-59962A2AF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20938DC-3F1B-E0FE-A823-F6B7D64D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D159425-8D61-C6F0-3A4A-107A11B8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6BA2BE0-02BB-9827-6D3C-DDA23DCC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134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4377BBF-444E-F18E-7448-F3755DFD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2F46F10-191F-8100-6730-F884F1C12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C3B4F64-0B3F-8F94-D5B3-CDE0A445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53A71E9-2CEE-277B-D813-75E07D144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ACDF5B8-85E8-45F1-79D0-D69DD6859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9EEC2C8-BD50-EBAE-FAEF-39BBD855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AB0DA45-274E-3004-5255-C0D4D4C5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9650A3C-F6D5-8ADB-241E-17029D67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777590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C98C03-85FE-7B50-A082-01C6D8C2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F34BBDE-E1A1-FB03-9978-615268B4B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9E0F53-1DFB-8322-B5AC-AB8F355D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5EE7DB5-3335-C510-B8D2-D2C13314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0F30FDE-EE28-5687-70EF-DF3B8E7D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92221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9A3DB0A-EE1A-62D4-3773-698D6A0C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569E3FF-1C71-8678-83C5-00A63960E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E79533-3F51-ED24-A21B-626932888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3FAF63C-9F6A-832D-3F46-B5763314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7CB457-61E8-A9C3-EFC5-0E7A3590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5722D31-52F0-1C88-43BD-254C0A9D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28730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C8C7F34-C8EB-65EB-3E57-10EFB9BB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8B5FBD-A275-A6F7-34FF-7F4EB8885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67636A3-0FD6-9302-A2E9-E9F2F00FA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680E4C0-3065-E703-D075-D15B17213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16A1F19-DB05-8A4F-EA77-6278FB1BA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1E7C5AE-2B06-DEC9-AD9C-0FE1FB33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36AB650-D0DA-9B6D-64A1-6CAAEA31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A9324C2-0FDE-FA36-E5CD-BC84D32D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691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BB9C41-875F-9880-39A9-F5619873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E79C100-8378-2C54-89DA-4FDD93A5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330F2A-A3E1-DEE1-9257-AB52CE87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F0D052-D4FF-435D-0082-A12D08D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8977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33329EF-1594-D3D2-B4E6-372E0DBE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C7CABF-5EAE-0BC3-A2D2-32C54B35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FDF7913-F7B0-CE30-BD8C-C26522BD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58145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88BC62-0CEA-7FBD-76D1-BED376BA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055CA47-82DB-1A39-01E7-764553D82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0ABC529-C233-7063-5AA9-56A0CC948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1435D2D-51CE-41B1-4B98-14C5430F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B75039F-A019-43BC-60DE-90FB70C4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64E7ACC-385D-62A4-5917-3C637434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537968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2100FE3-92A5-4D5E-E276-1615136D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EE17ACB-633C-8AB2-AEE7-A7E03D4EF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8D5A935-9EE1-4252-209B-B9DF252E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71710A-9A6F-11D0-C312-C866F5A4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4F2112-172B-24F1-D89B-BAADB7CC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D4F517-2A4E-83D7-DA76-3A94ABAF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17591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4EAB24E-598C-A08E-F035-BD8351D7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8C971E-B026-AC16-D9AC-2EEB93F4D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784271-BF2C-EDCD-EF2F-AB7B6E7C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729C58-D85F-6C66-A8EC-BE44802D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91D66D2-D7DD-72D3-0D1D-6167BEBC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63648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EF86FC5-EE52-434A-6CF4-DB11CA688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337EFA-D5B1-2A2E-2580-FDA2AA61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4449662-A95E-5ECB-4CF6-44C5347E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099932-8ED6-44E5-ACB4-D6ACC1FDB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ABB7285-EB2D-13EC-F756-2207D2C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5372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EE73DE9-519C-72C3-B81B-BA3985BD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DB28A61-0788-5186-E7AC-C0812286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E924646-8BF1-9D35-25C8-67101D0FF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DD68CE0-25D7-7B02-AF8C-D80079E8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10109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8A6505D-2C4B-0CED-9DC4-F94EAC7B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AD918D9-946A-EFB8-8691-0CC0FFAF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233400E-B35B-9389-0EBC-542E654C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087161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F8D74B4-179B-DEDF-50C2-11AEE8E0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76437F7-48E4-5B85-3C90-10D26468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D749054-2EA9-06D8-5C15-524542FDD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87987FC-7BB7-AA1B-BB96-6BE1F929A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646FC24-3D6A-BA87-0C6D-36B9F6AC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FA27C4-9E24-310B-5E7A-30E7329D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403606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0261181-879A-CA46-5CE9-2D189073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7915A92-4262-1ABE-F046-DDA692F36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473AE36-E82A-41CA-F92A-464732C04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CC81C31-3A0C-F07A-87EF-41C1626A0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B2459F2-A620-9A4D-ECB4-0E76219C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CAABB86-3880-1899-4FBE-8A286C8C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819302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3ECE068-947C-6DB5-9D60-14A979D9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6EDB391-2C03-B429-83EC-E8357BFC8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A7F46A0-584C-D5EB-2B47-EEE9F1201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469EC96-7620-B6BC-BB22-2649E4EA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A3F0877-975F-A568-CDE1-ED9F3BDC5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416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  <p:sldLayoutId id="2147483703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3ECE068-947C-6DB5-9D60-14A979D9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6EDB391-2C03-B429-83EC-E8357BFC8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A7F46A0-584C-D5EB-2B47-EEE9F1201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469EC96-7620-B6BC-BB22-2649E4EA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A3F0877-975F-A568-CDE1-ED9F3BDC5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416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3ECE068-947C-6DB5-9D60-14A979D9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6EDB391-2C03-B429-83EC-E8357BFC8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A7F46A0-584C-D5EB-2B47-EEE9F1201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A469EC96-7620-B6BC-BB22-2649E4EA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A3F0877-975F-A568-CDE1-ED9F3BDC5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416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B3ECE068-947C-6DB5-9D60-14A979D9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6EDB391-2C03-B429-83EC-E8357BFC8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4A7F46A0-584C-D5EB-2B47-EEE9F1201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030DD3-572B-F748-AC69-5C4D88E0A3DE}" type="datetimeFigureOut">
              <a:rPr lang="x-none" smtClean="0"/>
              <a:pPr/>
              <a:t>09/10/2008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A469EC96-7620-B6BC-BB22-2649E4EAA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6A3F0877-975F-A568-CDE1-ED9F3BDC5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CE0DD6-6F71-EA49-A5CD-3C4CF6E11A5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4416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4949D1-0B5E-D85D-60EE-ECFB471D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C30DD8-2504-B644-A3CC-E1545B6A2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6AC53CF-4D9D-B78B-A76A-92AC772B8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783F1-8CB6-4A12-B9AF-0F6A393ED569}" type="datetimeFigureOut">
              <a:rPr lang="en-US" smtClean="0"/>
              <a:pPr/>
              <a:t>10/9/2008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32BBE53-406B-2F76-AF4E-FC85052C2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085C428-4A23-E0AF-870F-436CD4FD0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C20BF1-7B24-4FF6-A5B9-11C08F684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97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10489952" y="422843"/>
            <a:ext cx="1237050" cy="1490395"/>
          </a:xfrm>
          <a:prstGeom prst="rect">
            <a:avLst/>
          </a:prstGeom>
          <a:solidFill>
            <a:srgbClr val="FFFFFF"/>
          </a:solidFill>
          <a:ln w="25400">
            <a:solidFill>
              <a:srgbClr val="797979"/>
            </a:solidFill>
            <a:miter lim="400000"/>
          </a:ln>
        </p:spPr>
        <p:txBody>
          <a:bodyPr lIns="22860" rIns="22860" anchor="ctr"/>
          <a:lstStyle/>
          <a:p>
            <a:pPr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12" name="Presentation:…"/>
          <p:cNvSpPr txBox="1">
            <a:spLocks noGrp="1"/>
          </p:cNvSpPr>
          <p:nvPr>
            <p:ph type="body" sz="quarter" idx="1"/>
          </p:nvPr>
        </p:nvSpPr>
        <p:spPr>
          <a:xfrm>
            <a:off x="838159" y="2788645"/>
            <a:ext cx="9651793" cy="234702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l" defTabSz="1219169" rtl="0">
              <a:lnSpc>
                <a:spcPct val="90000"/>
              </a:lnSpc>
              <a:defRPr sz="3000" i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latin typeface="Segoe UI Semibold" panose="020B0702040204020203" pitchFamily="34" charset="0"/>
                <a:cs typeface="Segoe UI Semibold" panose="020B0702040204020203" pitchFamily="34" charset="0"/>
              </a:rPr>
              <a:t>Presentation: </a:t>
            </a:r>
            <a:r>
              <a:rPr lang="ar-JO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</a:t>
            </a:r>
            <a:r>
              <a:rPr lang="en-US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                     supervised by:</a:t>
            </a:r>
          </a:p>
          <a:p>
            <a:pPr algn="l" defTabSz="1219169" rtl="0">
              <a:lnSpc>
                <a:spcPct val="90000"/>
              </a:lnSpc>
              <a:defRPr sz="3000" i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                                                  Dr.Ashraf</a:t>
            </a:r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Aldmour</a:t>
            </a:r>
            <a:r>
              <a:rPr lang="ar-JO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     </a:t>
            </a:r>
            <a:endParaRPr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 defTabSz="1219169" rtl="0">
              <a:lnSpc>
                <a:spcPct val="90000"/>
              </a:lnSpc>
              <a:defRPr sz="3000" b="0" i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Sadeel abuhalimeh</a:t>
            </a:r>
            <a:endParaRPr lang="en-US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l" defTabSz="1219169" rtl="0">
              <a:lnSpc>
                <a:spcPct val="90000"/>
              </a:lnSpc>
              <a:defRPr sz="3000" b="0" i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Waleed zakariya</a:t>
            </a:r>
          </a:p>
          <a:p>
            <a:pPr algn="l" defTabSz="1219169" rtl="0">
              <a:lnSpc>
                <a:spcPct val="90000"/>
              </a:lnSpc>
              <a:defRPr sz="3000" b="0" i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Abdulrahman Aljafary</a:t>
            </a:r>
          </a:p>
          <a:p>
            <a:pPr algn="l" defTabSz="1219169" rtl="0">
              <a:lnSpc>
                <a:spcPct val="90000"/>
              </a:lnSpc>
              <a:defRPr sz="3000" b="0" i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Vildana sabra</a:t>
            </a:r>
          </a:p>
          <a:p>
            <a:pPr algn="l" defTabSz="1219169" rtl="0">
              <a:lnSpc>
                <a:spcPct val="90000"/>
              </a:lnSpc>
              <a:defRPr sz="3000" b="0" i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Sora Dmour</a:t>
            </a:r>
          </a:p>
          <a:p>
            <a:pPr algn="l" defTabSz="1219169" rtl="0">
              <a:lnSpc>
                <a:spcPct val="90000"/>
              </a:lnSpc>
              <a:defRPr sz="3000" b="0" i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Tuqa Abunawas</a:t>
            </a:r>
          </a:p>
          <a:p>
            <a:pPr algn="l" defTabSz="1219169" rtl="0">
              <a:lnSpc>
                <a:spcPct val="90000"/>
              </a:lnSpc>
              <a:defRPr sz="3000" b="0" i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Anas saed</a:t>
            </a:r>
            <a:endParaRPr smtClean="0"/>
          </a:p>
          <a:p>
            <a:pPr algn="l" defTabSz="1219169" rtl="0">
              <a:lnSpc>
                <a:spcPct val="90000"/>
              </a:lnSpc>
              <a:defRPr sz="3000" i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13" name="Shock"/>
          <p:cNvSpPr txBox="1">
            <a:spLocks noGrp="1"/>
          </p:cNvSpPr>
          <p:nvPr>
            <p:ph type="title"/>
          </p:nvPr>
        </p:nvSpPr>
        <p:spPr>
          <a:xfrm>
            <a:off x="233091" y="832555"/>
            <a:ext cx="6916842" cy="109467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ctr" defTabSz="1487385">
              <a:defRPr sz="14800" spc="-200">
                <a:solidFill>
                  <a:srgbClr val="42424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rPr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Shock</a:t>
            </a:r>
            <a:r>
              <a:rPr/>
              <a:t> </a:t>
            </a:r>
          </a:p>
        </p:txBody>
      </p:sp>
      <p:sp>
        <p:nvSpPr>
          <p:cNvPr id="115" name="Line"/>
          <p:cNvSpPr/>
          <p:nvPr/>
        </p:nvSpPr>
        <p:spPr>
          <a:xfrm>
            <a:off x="4150323" y="6999445"/>
            <a:ext cx="7556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2860" rIns="22860"/>
          <a:lstStyle/>
          <a:p>
            <a:pPr defTabSz="228600" hangingPunct="0"/>
            <a:endParaRPr sz="9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6" name="Line"/>
          <p:cNvSpPr/>
          <p:nvPr/>
        </p:nvSpPr>
        <p:spPr>
          <a:xfrm>
            <a:off x="1194879" y="2788644"/>
            <a:ext cx="7422091" cy="1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22860" rIns="22860"/>
          <a:lstStyle/>
          <a:p>
            <a:pPr defTabSz="228600" hangingPunct="0"/>
            <a:endParaRPr sz="9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1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593" y="859169"/>
            <a:ext cx="987767" cy="102745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Mutah University…"/>
          <p:cNvSpPr txBox="1"/>
          <p:nvPr/>
        </p:nvSpPr>
        <p:spPr>
          <a:xfrm>
            <a:off x="10657751" y="504260"/>
            <a:ext cx="904094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1219169" hangingPunct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900" ker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Mutah University </a:t>
            </a:r>
          </a:p>
          <a:p>
            <a:pPr defTabSz="1219169" hangingPunct="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900" ker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Medicine Collage </a:t>
            </a:r>
          </a:p>
        </p:txBody>
      </p:sp>
      <p:sp>
        <p:nvSpPr>
          <p:cNvPr id="119" name="Line"/>
          <p:cNvSpPr/>
          <p:nvPr/>
        </p:nvSpPr>
        <p:spPr>
          <a:xfrm>
            <a:off x="1835405" y="6301491"/>
            <a:ext cx="7422091" cy="1"/>
          </a:xfrm>
          <a:prstGeom prst="line">
            <a:avLst/>
          </a:prstGeom>
          <a:ln w="25400">
            <a:solidFill>
              <a:srgbClr val="797979"/>
            </a:solidFill>
            <a:miter lim="400000"/>
          </a:ln>
        </p:spPr>
        <p:txBody>
          <a:bodyPr lIns="22860" rIns="22860"/>
          <a:lstStyle/>
          <a:p>
            <a:pPr defTabSz="228600" hangingPunct="0"/>
            <a:endParaRPr sz="90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4D33AF3-9949-D157-2AEB-E617AA0A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4" y="85207"/>
            <a:ext cx="10515600" cy="1043798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4.  stages 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71D1C05-A374-2E2A-CA2F-738ECA0A6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4" y="1129005"/>
            <a:ext cx="11346024" cy="53464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b="1"/>
              <a:t>Pre-shock </a:t>
            </a:r>
            <a:r>
              <a:rPr lang="en-US" sz="2400"/>
              <a:t>or compensated shock - As the name suggests, this stage is characterized by compensatory mechanisms to counter the decrease in tissue perfusion, including tachycardia, peripheral vasoconstriction, and changes in systemic blood pressure.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b="1"/>
              <a:t>2.  Shock </a:t>
            </a:r>
            <a:r>
              <a:rPr lang="en-US" sz="2400"/>
              <a:t>- During this stage, most of the classic signs and symptoms of shock appear due to early organ dysfunction, resulting from the progression of the pre-shock stage as the compensatory mechanisms become insufficient.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b="1"/>
              <a:t>3.   End-organ dysfunction - </a:t>
            </a:r>
            <a:r>
              <a:rPr lang="en-US" sz="2400"/>
              <a:t>This is the final stage, leading to</a:t>
            </a:r>
          </a:p>
          <a:p>
            <a:pPr marL="0" indent="0">
              <a:buNone/>
            </a:pPr>
            <a:r>
              <a:rPr lang="en-US" sz="2400"/>
              <a:t>irreversible organ dysfunction, multi-organ failure, and death</a:t>
            </a:r>
            <a:endParaRPr lang="x-none" sz="2400"/>
          </a:p>
        </p:txBody>
      </p:sp>
    </p:spTree>
    <p:extLst>
      <p:ext uri="{BB962C8B-B14F-4D97-AF65-F5344CB8AC3E}">
        <p14:creationId xmlns:p14="http://schemas.microsoft.com/office/powerpoint/2010/main" xmlns="" val="153775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4D33AF3-9949-D157-2AEB-E617AA0A1A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620" y="0"/>
            <a:ext cx="10515600" cy="1042988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5. Types </a:t>
            </a:r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25B0F42-57CB-BE7B-5121-B86DB64170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835" y="968343"/>
            <a:ext cx="10252376" cy="5626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0E2B87F-1E54-2315-7B0C-0187BDD9D4FA}"/>
              </a:ext>
            </a:extLst>
          </p:cNvPr>
          <p:cNvSpPr txBox="1"/>
          <p:nvPr/>
        </p:nvSpPr>
        <p:spPr>
          <a:xfrm>
            <a:off x="2885492" y="4690579"/>
            <a:ext cx="2115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constrictive pericarditis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96439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313C731-EC63-79C6-664A-AF5506C64DF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 Distributive shock </a:t>
            </a:r>
            <a:endParaRPr lang="x-none" b="1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1570B5D-173E-1A85-DEAF-087AB7B07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5" y="2030899"/>
            <a:ext cx="6504992" cy="4351338"/>
          </a:xfrm>
        </p:spPr>
        <p:txBody>
          <a:bodyPr>
            <a:normAutofit/>
          </a:bodyPr>
          <a:lstStyle/>
          <a:p>
            <a:r>
              <a:rPr lang="en-US"/>
              <a:t>	The hallmark is low SVR </a:t>
            </a:r>
            <a:r>
              <a:rPr lang="en-US" sz="1700"/>
              <a:t> (systemic venous resistant) </a:t>
            </a:r>
          </a:p>
          <a:p>
            <a:endParaRPr lang="en-US"/>
          </a:p>
          <a:p>
            <a:r>
              <a:rPr lang="en-US"/>
              <a:t>Diffuse vasodilation and/or endothelial dysfunction </a:t>
            </a:r>
          </a:p>
          <a:p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1072B4E-CE09-9C7A-F02E-86BD33912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992" y="2424018"/>
            <a:ext cx="4188807" cy="371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551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1.Septic shock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5989" y="1490597"/>
            <a:ext cx="11090753" cy="547550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Defined as :</a:t>
            </a:r>
          </a:p>
          <a:p>
            <a:pPr marL="0" indent="0">
              <a:buNone/>
            </a:pPr>
            <a:r>
              <a:rPr lang="en-US" dirty="0"/>
              <a:t> hypotension induced by sepsis that persists despite adequate fluid resuscitation. This results in </a:t>
            </a:r>
            <a:r>
              <a:rPr lang="en-US" dirty="0" err="1"/>
              <a:t>hypoperfusion</a:t>
            </a:r>
            <a:r>
              <a:rPr lang="en-US" dirty="0"/>
              <a:t> and can ultimately lead to multiple organ system failure and death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Common causes :</a:t>
            </a:r>
          </a:p>
          <a:p>
            <a:pPr marL="0" indent="0">
              <a:buNone/>
            </a:pPr>
            <a:r>
              <a:rPr lang="en-US" dirty="0"/>
              <a:t> include pneumonia, urinary tract infection, meningitis, abscess formation, cholangitis, cellulitis, and peritonitis.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4902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7783" y="853641"/>
            <a:ext cx="10515600" cy="83737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Pathophysiology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8411" y="1678488"/>
            <a:ext cx="11065701" cy="4686366"/>
          </a:xfrm>
        </p:spPr>
        <p:txBody>
          <a:bodyPr/>
          <a:lstStyle/>
          <a:p>
            <a:r>
              <a:rPr lang="en-US" dirty="0"/>
              <a:t>There is a severe decrease in SVR secondary to peripheral vasodilation. Extremities are often warm due to vasodilation.</a:t>
            </a:r>
          </a:p>
          <a:p>
            <a:r>
              <a:rPr lang="en-US" dirty="0"/>
              <a:t> Cardiac output is normal or increased (due to maintenance </a:t>
            </a:r>
            <a:r>
              <a:rPr lang="en-US" dirty="0" smtClean="0"/>
              <a:t>of MAP).</a:t>
            </a:r>
            <a:endParaRPr lang="en-US" dirty="0"/>
          </a:p>
          <a:p>
            <a:r>
              <a:rPr lang="en-US" dirty="0"/>
              <a:t> EF is decreased secondary to a reduction in contractility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6021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Clinical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signs: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Hyperthermia</a:t>
            </a:r>
            <a:endParaRPr lang="en-US" dirty="0"/>
          </a:p>
          <a:p>
            <a:r>
              <a:rPr lang="en-US" dirty="0"/>
              <a:t>Tachycardia</a:t>
            </a:r>
          </a:p>
          <a:p>
            <a:r>
              <a:rPr lang="en-US" dirty="0"/>
              <a:t>Wide pulse pressure</a:t>
            </a:r>
          </a:p>
          <a:p>
            <a:r>
              <a:rPr lang="en-US" dirty="0"/>
              <a:t>Low blood pressure</a:t>
            </a:r>
          </a:p>
          <a:p>
            <a:r>
              <a:rPr lang="en-US" dirty="0"/>
              <a:t>Mental status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240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Diagnosis: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Septic shock is essentially a clinical diagnosis.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A source of infection can aid in diagnosis, but there may be no confirmed source in some cases.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1269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Treatment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: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51145" y="1703540"/>
            <a:ext cx="10802655" cy="44734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1.Fluid administration to increase mean BP (Goal:  MAP &gt; 60)</a:t>
            </a:r>
          </a:p>
          <a:p>
            <a:pPr marL="0" indent="0">
              <a:buNone/>
            </a:pPr>
            <a:r>
              <a:rPr lang="en-US" dirty="0"/>
              <a:t> 2. Obtain cultures prior to starting antibiotics. Start IV antibiotics (broad spectrum) at maximum dosages. If cultures are positive, antibiotics can be narrowed based on sensitivity testing. </a:t>
            </a:r>
          </a:p>
          <a:p>
            <a:pPr marL="0" indent="0">
              <a:buNone/>
            </a:pPr>
            <a:r>
              <a:rPr lang="en-US" dirty="0"/>
              <a:t>3. Surgical drainage if necessary. </a:t>
            </a:r>
          </a:p>
          <a:p>
            <a:pPr marL="0" indent="0">
              <a:buNone/>
            </a:pPr>
            <a:r>
              <a:rPr lang="en-US" dirty="0"/>
              <a:t>4. Vasopressors (norepinephrine, vasopressin, phenylephrine) may be used if hypotension persists despite aggressive IV fluid resuscitation.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342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C6335FB-9292-658E-717C-F74E7424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2. Anaphylactic shock </a:t>
            </a:r>
            <a:endParaRPr lang="x-none" b="1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2133367-1183-316D-ACEC-64445A31B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Definition</a:t>
            </a:r>
            <a:r>
              <a:rPr lang="en-US" b="1"/>
              <a:t> : </a:t>
            </a:r>
            <a:r>
              <a:rPr lang="en-US"/>
              <a:t>is a severe systemic hypersensitivity reaction , characterized by rapidly </a:t>
            </a:r>
            <a:r>
              <a:rPr lang="en-US" b="1"/>
              <a:t>developing life-threatening airway &amp;/or circulation problems </a:t>
            </a:r>
            <a:r>
              <a:rPr lang="en-US"/>
              <a:t>, usually associated with skin &amp; mucosal changes </a:t>
            </a:r>
          </a:p>
          <a:p>
            <a:r>
              <a:rPr lang="en-US" b="1">
                <a:solidFill>
                  <a:srgbClr val="FF0000"/>
                </a:solidFill>
              </a:rPr>
              <a:t>Types of anaphylactic shock</a:t>
            </a:r>
          </a:p>
          <a:p>
            <a:pPr marL="0" indent="0">
              <a:buNone/>
            </a:pPr>
            <a:r>
              <a:rPr lang="en-US"/>
              <a:t>1- IgE. Mediated </a:t>
            </a:r>
          </a:p>
          <a:p>
            <a:pPr marL="0" indent="0">
              <a:buNone/>
            </a:pPr>
            <a:r>
              <a:rPr lang="en-US"/>
              <a:t>2- Non IgE. Mediated </a:t>
            </a:r>
          </a:p>
          <a:p>
            <a:pPr marL="0" indent="0">
              <a:buNone/>
            </a:pPr>
            <a:r>
              <a:rPr lang="en-US"/>
              <a:t>3- Idiopathic : increased mast cell sensitivity &amp; degranulation // unrecognized allergens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236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ABEC0AA-5909-5FF5-BCA0-C4B77D20F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26" y="37131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>
                <a:solidFill>
                  <a:srgbClr val="FF0000"/>
                </a:solidFill>
              </a:rPr>
              <a:t>IgE. Mediated shock </a:t>
            </a:r>
          </a:p>
          <a:p>
            <a:pPr>
              <a:buFontTx/>
              <a:buChar char="-"/>
            </a:pPr>
            <a:r>
              <a:rPr lang="en-US"/>
              <a:t>Allergen entry : ingestion , inhalation , parenteral or skin contact</a:t>
            </a:r>
          </a:p>
          <a:p>
            <a:pPr>
              <a:buFontTx/>
              <a:buChar char="-"/>
            </a:pPr>
            <a:r>
              <a:rPr lang="en-US"/>
              <a:t> formation of immunoglobulin IgE. Antibodies specific to the antigen presented on first exposure how ? :</a:t>
            </a:r>
          </a:p>
          <a:p>
            <a:pPr marL="0" indent="0">
              <a:buNone/>
            </a:pPr>
            <a:r>
              <a:rPr lang="en-US"/>
              <a:t>“ allergen first exposure , when enter the body processed by macrophages which will express the allergen on their surface by the MHC-2 complex </a:t>
            </a:r>
            <a:r>
              <a:rPr lang="en-US">
                <a:sym typeface="Wingdings" panose="05000000000000000000" pitchFamily="2" charset="2"/>
              </a:rPr>
              <a:t> Th cells bind to the antigen presenting cell by their receptors “ TCR &amp; CD4 “  Th cell produce chemical mediators that release different types of interleukins “ IL-2 , IL-4 , IL-5 “ which stimulates B cell  B cell then converted to plasma cells which produce antibodies against the allergen   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31284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114816" y="55114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563667" y="735811"/>
            <a:ext cx="86429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Objectives: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Definition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Pathophysiology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Diagnosis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Stages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Types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09339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0086247-C64A-1702-CB39-BD5EC5264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05" y="14296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>
                <a:solidFill>
                  <a:srgbClr val="FF0000"/>
                </a:solidFill>
              </a:rPr>
              <a:t>IgE. Mediated shock </a:t>
            </a:r>
          </a:p>
          <a:p>
            <a:pPr marL="0" indent="0">
              <a:buNone/>
            </a:pPr>
            <a:r>
              <a:rPr lang="en-US"/>
              <a:t>- IgE antibodies attach to high affinity Fc receptors on basophils &amp; mast cells </a:t>
            </a:r>
          </a:p>
          <a:p>
            <a:pPr marL="0" indent="0">
              <a:buNone/>
            </a:pPr>
            <a:r>
              <a:rPr lang="en-US"/>
              <a:t>- On subsequent exposure , binding of antigen to the IgE. Antibodies leads to bridging &amp; triggers the degranulation of mast cells </a:t>
            </a:r>
            <a:r>
              <a:rPr lang="en-US" b="1"/>
              <a:t>“ histamine release “ </a:t>
            </a:r>
          </a:p>
          <a:p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Non IgE. Mediated shock </a:t>
            </a:r>
          </a:p>
          <a:p>
            <a:pPr>
              <a:buFontTx/>
              <a:buChar char="-"/>
            </a:pPr>
            <a:r>
              <a:rPr lang="en-US"/>
              <a:t>Activation of complement system </a:t>
            </a:r>
          </a:p>
          <a:p>
            <a:pPr>
              <a:buFontTx/>
              <a:buChar char="-"/>
            </a:pPr>
            <a:r>
              <a:rPr lang="en-US"/>
              <a:t>The complement peptides “ anaphylatoxin “ such as C3a &amp; C5a directly act on mast cells &amp; basophils leading to mediator release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564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5B6B5BF-62F8-062C-311C-F348B6FB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501041"/>
            <a:ext cx="10777603" cy="5195155"/>
          </a:xfrm>
        </p:spPr>
        <p:txBody>
          <a:bodyPr>
            <a:normAutofit/>
          </a:bodyPr>
          <a:lstStyle/>
          <a:p>
            <a:pPr algn="l"/>
            <a:endParaRPr lang="en-US" sz="1800" b="1" i="0" u="none" strike="noStrike" baseline="0">
              <a:latin typeface="Symbol" panose="05050102010706020507" pitchFamily="18" charset="2"/>
            </a:endParaRPr>
          </a:p>
          <a:p>
            <a:r>
              <a:rPr lang="en-US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Possible </a:t>
            </a:r>
            <a:r>
              <a:rPr lang="en-US" b="1" i="0" u="none" strike="noStrike" baseline="0">
                <a:solidFill>
                  <a:srgbClr val="FF0000"/>
                </a:solidFill>
                <a:latin typeface="Calibri" panose="020F0502020204030204" pitchFamily="34" charset="0"/>
              </a:rPr>
              <a:t>causative agent </a:t>
            </a:r>
            <a:r>
              <a:rPr lang="en-US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 Anaphylactic shock: </a:t>
            </a:r>
          </a:p>
          <a:p>
            <a:pPr marL="0" indent="0">
              <a:buNone/>
            </a:pPr>
            <a:endParaRPr lang="en-US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n-US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IgE mediated: </a:t>
            </a:r>
            <a:r>
              <a:rPr lang="en-US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Food, Airborne allergens, Latex, Venom, insect sting, Medication, Semen 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2) </a:t>
            </a:r>
            <a:r>
              <a:rPr lang="en-US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Immunologic non IgE mediated: </a:t>
            </a:r>
            <a:r>
              <a:rPr lang="en-US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Immune aggregate, Intravenous immunoglobulin, Medication (NSAIDs), Radiocontrast media 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3) </a:t>
            </a:r>
            <a:r>
              <a:rPr lang="en-US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Non immunologic: </a:t>
            </a:r>
            <a:r>
              <a:rPr lang="en-US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Opiates, Physical factors (e.g., exercise, cold, heat) </a:t>
            </a:r>
          </a:p>
          <a:p>
            <a:r>
              <a:rPr lang="en-US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4) Idiopathic </a:t>
            </a:r>
          </a:p>
        </p:txBody>
      </p:sp>
    </p:spTree>
    <p:extLst>
      <p:ext uri="{BB962C8B-B14F-4D97-AF65-F5344CB8AC3E}">
        <p14:creationId xmlns:p14="http://schemas.microsoft.com/office/powerpoint/2010/main" xmlns="" val="58605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C3C553B-0B4F-0EC3-B092-485989F67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619"/>
            <a:ext cx="10515600" cy="4404723"/>
          </a:xfrm>
        </p:spPr>
        <p:txBody>
          <a:bodyPr/>
          <a:lstStyle/>
          <a:p>
            <a:pPr marL="0" indent="0">
              <a:buNone/>
            </a:pPr>
            <a:r>
              <a:rPr lang="en-US" sz="2800" b="0" i="0" u="none" strike="noStrike" baseline="0">
                <a:latin typeface="Calibri" panose="020F0502020204030204" pitchFamily="34" charset="0"/>
              </a:rPr>
              <a:t>• </a:t>
            </a:r>
            <a:r>
              <a:rPr lang="en-US" sz="2800" b="1" i="0" u="none" strike="noStrike" baseline="0">
                <a:latin typeface="Calibri" panose="020F0502020204030204" pitchFamily="34" charset="0"/>
              </a:rPr>
              <a:t>Clinical presentation of Anaphylactic shock: </a:t>
            </a:r>
            <a:endParaRPr lang="en-US" sz="2800" b="0" i="0" u="none" strike="noStrike" baseline="0">
              <a:latin typeface="Calibri" panose="020F0502020204030204" pitchFamily="34" charset="0"/>
            </a:endParaRPr>
          </a:p>
          <a:p>
            <a:r>
              <a:rPr lang="en-US" sz="2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Sudden onset 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2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rapid 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progression of symptoms. </a:t>
            </a:r>
          </a:p>
          <a:p>
            <a:r>
              <a:rPr lang="en-US" sz="2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Firstly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: Pruritus, flushing, urticaria (hives) </a:t>
            </a:r>
          </a:p>
          <a:p>
            <a:r>
              <a:rPr lang="en-US" sz="2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Next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: swelling, angioedema, trouble swallowing, trouble breathing/shortness of breath, wheezing, hoarse voice, stridor. </a:t>
            </a:r>
          </a:p>
          <a:p>
            <a:r>
              <a:rPr lang="en-US" sz="2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Finally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: Altered mental status, respiratory distress, bradycardia followed by respiratory failure and cardiac arrest. </a:t>
            </a:r>
          </a:p>
          <a:p>
            <a:r>
              <a:rPr lang="en-US" sz="280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Both poorly controlled asthma and previous anaphylaxis are </a:t>
            </a:r>
            <a:r>
              <a:rPr lang="en-US" sz="2800" i="0" u="none" strike="noStrike" baseline="0">
                <a:latin typeface="Calibri" panose="020F0502020204030204" pitchFamily="34" charset="0"/>
              </a:rPr>
              <a:t>risk factors for fatal anaphylaxis.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15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37D237B-D067-EAD2-78A2-47F42B980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029" y="1401419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en-US" sz="3200" b="1">
                <a:solidFill>
                  <a:srgbClr val="000000"/>
                </a:solidFill>
              </a:rPr>
              <a:t>Treatment of anaphylactic shock</a:t>
            </a:r>
            <a:endParaRPr lang="en-US" sz="3200" b="1" i="0" u="none" strike="noStrike" baseline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i="0" u="none" strike="noStrike" baseline="0">
                <a:latin typeface="Calibri" panose="020F0502020204030204" pitchFamily="34" charset="0"/>
              </a:rPr>
              <a:t>A) In Cardiorespiratory arrest </a:t>
            </a:r>
            <a:endParaRPr lang="en-US" sz="3200" b="0" i="0" u="none" strike="noStrike" baseline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32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Start CPR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and advanced life support </a:t>
            </a:r>
          </a:p>
          <a:p>
            <a:pPr marL="0" indent="0">
              <a:buNone/>
            </a:pPr>
            <a:r>
              <a:rPr lang="en-US" sz="3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2. Call for help </a:t>
            </a:r>
          </a:p>
          <a:p>
            <a:pPr marL="0" indent="0">
              <a:buNone/>
            </a:pPr>
            <a:r>
              <a:rPr lang="en-US" sz="3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n-US" sz="32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Don’t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give intramuscular adrenaline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010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5B29231-7217-F627-B3EF-EBDEFAAA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108" y="546755"/>
            <a:ext cx="10831397" cy="5769204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Treatment of anaphylactic shock</a:t>
            </a:r>
            <a:endParaRPr lang="en-US" sz="22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300" b="1" i="0" u="none" strike="noStrike" baseline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B) Not in Cardiorespiratory arrest </a:t>
            </a:r>
          </a:p>
          <a:p>
            <a:pPr marL="0" indent="0">
              <a:buNone/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ABCDE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principles </a:t>
            </a:r>
          </a:p>
          <a:p>
            <a:pPr marL="0" indent="0">
              <a:buNone/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Position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the patient (lie flat with their legs raised )  and remove the trigger </a:t>
            </a:r>
          </a:p>
          <a:p>
            <a:pPr marL="0" indent="0">
              <a:buNone/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IM adrenaline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, repeat if not responding after 5min </a:t>
            </a:r>
          </a:p>
          <a:p>
            <a:pPr marL="0" indent="0">
              <a:buNone/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High-concentration oxygen </a:t>
            </a:r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IV crystalloid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fluid to counteract fluid shifts associated with vasodilation </a:t>
            </a:r>
          </a:p>
          <a:p>
            <a:pPr marL="0" indent="0">
              <a:buNone/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6.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Vital signs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monitor. </a:t>
            </a:r>
          </a:p>
          <a:p>
            <a:pPr marL="0" indent="0">
              <a:buNone/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7.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Consider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the following: </a:t>
            </a:r>
          </a:p>
          <a:p>
            <a:pPr marL="0" indent="0">
              <a:buNone/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- Nebulized adrenaline (if marked stridor) </a:t>
            </a:r>
          </a:p>
          <a:p>
            <a:pPr marL="0" indent="0">
              <a:buNone/>
            </a:pP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- Nebulized short acting B2 agonist (if bronchoconstriction and wheezing) </a:t>
            </a:r>
            <a:endParaRPr lang="en-US" sz="1800" b="0" i="0" u="none" strike="noStrike" baseline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0" i="0" u="none" strike="noStrike" baseline="0">
                <a:solidFill>
                  <a:srgbClr val="000000"/>
                </a:solidFill>
              </a:rPr>
              <a:t>- IV atropine (if bradycardic) </a:t>
            </a:r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IV glucagon (if patient is on B blocker and not responding to adrenaline) </a:t>
            </a:r>
          </a:p>
          <a:p>
            <a:r>
              <a:rPr lang="en-US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Treatment is complex because: </a:t>
            </a:r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Hypotension, tachycardia, and adrenaline may cause myocardial ischemia by reducing perfusion during diastole. </a:t>
            </a:r>
          </a:p>
          <a:p>
            <a:r>
              <a:rPr lang="en-US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The alpha-1 agonist action of adrenaline can lead to severe hypertension/hypertensive crisis.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311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6163714-F7F3-1D03-FF94-E2729998B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126"/>
            <a:ext cx="10515600" cy="4351338"/>
          </a:xfrm>
        </p:spPr>
        <p:txBody>
          <a:bodyPr/>
          <a:lstStyle/>
          <a:p>
            <a:r>
              <a:rPr lang="en-US" sz="2400" b="1" i="0" u="none" strike="noStrike" baseline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Biphasic reaction</a:t>
            </a:r>
            <a:r>
              <a:rPr lang="en-US" sz="2400" b="0" i="0" u="none" strike="noStrike" baseline="0">
                <a:latin typeface="Calibri" panose="020F0502020204030204" pitchFamily="34" charset="0"/>
              </a:rPr>
              <a:t>: </a:t>
            </a:r>
            <a:r>
              <a:rPr lang="en-US" sz="24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Potential second reaction that can occur between 4 and 12 hours after the initial reaction. </a:t>
            </a:r>
          </a:p>
          <a:p>
            <a:r>
              <a:rPr lang="en-US" sz="2400" b="1" i="0" u="none" strike="noStrike" baseline="0">
                <a:latin typeface="Calibri" panose="020F0502020204030204" pitchFamily="34" charset="0"/>
              </a:rPr>
              <a:t>To </a:t>
            </a:r>
            <a:r>
              <a:rPr lang="en-US" sz="2400" b="1" i="0" u="none" strike="noStrike" baseline="0">
                <a:solidFill>
                  <a:srgbClr val="FF0000"/>
                </a:solidFill>
                <a:latin typeface="Calibri" panose="020F0502020204030204" pitchFamily="34" charset="0"/>
              </a:rPr>
              <a:t>prevent</a:t>
            </a:r>
            <a:r>
              <a:rPr lang="en-US" sz="2400" b="1" i="0" u="none" strike="noStrike" baseline="0">
                <a:latin typeface="Calibri" panose="020F0502020204030204" pitchFamily="34" charset="0"/>
              </a:rPr>
              <a:t> biphasic reaction: </a:t>
            </a:r>
          </a:p>
          <a:p>
            <a:pPr marL="0" indent="0">
              <a:buNone/>
            </a:pPr>
            <a:r>
              <a:rPr lang="en-US" sz="24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1. Antihistamine </a:t>
            </a:r>
          </a:p>
          <a:p>
            <a:pPr marL="0" indent="0">
              <a:buNone/>
            </a:pPr>
            <a:r>
              <a:rPr lang="en-US" sz="24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2. Corticosteroids </a:t>
            </a:r>
          </a:p>
          <a:p>
            <a:pPr marL="0" indent="0" algn="l">
              <a:buNone/>
            </a:pPr>
            <a:r>
              <a:rPr lang="en-US" sz="24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3. If symptoms recur manage the patient as you would for an initial anaphylactic reaction</a:t>
            </a:r>
          </a:p>
          <a:p>
            <a:pPr marL="0" indent="0" algn="l">
              <a:buNone/>
            </a:pPr>
            <a:r>
              <a:rPr lang="en-US" sz="24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4. Review by a senior clinician. </a:t>
            </a:r>
          </a:p>
          <a:p>
            <a:pPr marL="0" indent="0">
              <a:buNone/>
            </a:pPr>
            <a:r>
              <a:rPr lang="en-US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20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975" y="395865"/>
            <a:ext cx="5928209" cy="6254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n-US" b="1" spc="25">
                <a:solidFill>
                  <a:srgbClr val="0070C0"/>
                </a:solidFill>
              </a:rPr>
              <a:t>3. </a:t>
            </a:r>
            <a:r>
              <a:rPr b="1" spc="25">
                <a:solidFill>
                  <a:srgbClr val="0070C0"/>
                </a:solidFill>
              </a:rPr>
              <a:t>N</a:t>
            </a:r>
            <a:r>
              <a:rPr b="1" spc="-20">
                <a:solidFill>
                  <a:srgbClr val="0070C0"/>
                </a:solidFill>
              </a:rPr>
              <a:t>e</a:t>
            </a:r>
            <a:r>
              <a:rPr b="1" spc="35">
                <a:solidFill>
                  <a:srgbClr val="0070C0"/>
                </a:solidFill>
              </a:rPr>
              <a:t>u</a:t>
            </a:r>
            <a:r>
              <a:rPr b="1" spc="-70">
                <a:solidFill>
                  <a:srgbClr val="0070C0"/>
                </a:solidFill>
              </a:rPr>
              <a:t>r</a:t>
            </a:r>
            <a:r>
              <a:rPr b="1" spc="30">
                <a:solidFill>
                  <a:srgbClr val="0070C0"/>
                </a:solidFill>
              </a:rPr>
              <a:t>o</a:t>
            </a:r>
            <a:r>
              <a:rPr b="1" spc="-10">
                <a:solidFill>
                  <a:srgbClr val="0070C0"/>
                </a:solidFill>
              </a:rPr>
              <a:t>g</a:t>
            </a:r>
            <a:r>
              <a:rPr b="1" spc="-20">
                <a:solidFill>
                  <a:srgbClr val="0070C0"/>
                </a:solidFill>
              </a:rPr>
              <a:t>e</a:t>
            </a:r>
            <a:r>
              <a:rPr b="1" spc="35">
                <a:solidFill>
                  <a:srgbClr val="0070C0"/>
                </a:solidFill>
              </a:rPr>
              <a:t>n</a:t>
            </a:r>
            <a:r>
              <a:rPr b="1" spc="10">
                <a:solidFill>
                  <a:srgbClr val="0070C0"/>
                </a:solidFill>
              </a:rPr>
              <a:t>ic</a:t>
            </a:r>
            <a:r>
              <a:rPr b="1" spc="-135">
                <a:solidFill>
                  <a:srgbClr val="0070C0"/>
                </a:solidFill>
              </a:rPr>
              <a:t> </a:t>
            </a:r>
            <a:r>
              <a:rPr b="1" spc="25">
                <a:solidFill>
                  <a:srgbClr val="0070C0"/>
                </a:solidFill>
              </a:rPr>
              <a:t>S</a:t>
            </a:r>
            <a:r>
              <a:rPr b="1" spc="35">
                <a:solidFill>
                  <a:srgbClr val="0070C0"/>
                </a:solidFill>
              </a:rPr>
              <a:t>h</a:t>
            </a:r>
            <a:r>
              <a:rPr b="1" spc="30">
                <a:solidFill>
                  <a:srgbClr val="0070C0"/>
                </a:solidFill>
              </a:rPr>
              <a:t>o</a:t>
            </a:r>
            <a:r>
              <a:rPr b="1" spc="-5">
                <a:solidFill>
                  <a:srgbClr val="0070C0"/>
                </a:solidFill>
              </a:rPr>
              <a:t>c</a:t>
            </a:r>
            <a:r>
              <a:rPr b="1" spc="10">
                <a:solidFill>
                  <a:srgbClr val="0070C0"/>
                </a:solidFill>
              </a:rPr>
              <a:t>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090" y="1545908"/>
            <a:ext cx="11161985" cy="2914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1200" cap="none" spc="-15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General</a:t>
            </a:r>
            <a:r>
              <a:rPr kumimoji="0" sz="3200" b="1" i="0" u="none" strike="noStrike" kern="1200" cap="none" spc="5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3200" b="1" i="0" u="none" strike="noStrike" kern="1200" cap="none" spc="-5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characteristic</a:t>
            </a: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It</a:t>
            </a:r>
            <a:r>
              <a:rPr kumimoji="0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results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of</a:t>
            </a:r>
            <a:r>
              <a:rPr kumimoji="0" sz="2400" b="0" i="0" u="none" strike="noStrike" kern="1200" cap="none" spc="-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failure</a:t>
            </a:r>
            <a:r>
              <a:rPr kumimoji="0" sz="2400" b="0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of</a:t>
            </a:r>
            <a:r>
              <a:rPr kumimoji="0" sz="24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the</a:t>
            </a:r>
            <a:r>
              <a:rPr kumimoji="0" sz="2400" b="0" i="0" u="none" strike="noStrike" kern="1200" cap="none" spc="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sympathetic</a:t>
            </a:r>
            <a:r>
              <a:rPr kumimoji="0" sz="2400" b="0" i="0" u="none" strike="noStrike" kern="1200" cap="none" spc="-1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system</a:t>
            </a:r>
            <a:r>
              <a:rPr kumimoji="0" sz="2400" b="0" i="0" u="none" strike="noStrike" kern="1200" cap="none" spc="-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to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maintain</a:t>
            </a:r>
            <a:r>
              <a:rPr kumimoji="0" sz="2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the</a:t>
            </a:r>
            <a:r>
              <a:rPr kumimoji="0" sz="24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vascular</a:t>
            </a:r>
            <a:r>
              <a:rPr kumimoji="0" sz="2400" b="0" i="0" u="none" strike="noStrike" kern="1200" cap="none" spc="-1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tone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Its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causes</a:t>
            </a:r>
            <a:r>
              <a:rPr kumimoji="0" sz="24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could</a:t>
            </a:r>
            <a:r>
              <a:rPr kumimoji="0" sz="2400" b="0" i="0" u="none" strike="noStrike" kern="1200" cap="none" spc="-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be</a:t>
            </a:r>
            <a:r>
              <a:rPr kumimoji="0" sz="24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injury</a:t>
            </a:r>
            <a:r>
              <a:rPr kumimoji="0" sz="24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of</a:t>
            </a:r>
            <a:r>
              <a:rPr kumimoji="0" sz="24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the</a:t>
            </a:r>
            <a:r>
              <a:rPr kumimoji="0" sz="24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spinal</a:t>
            </a:r>
            <a:r>
              <a:rPr kumimoji="0" sz="2400" b="0" i="0" u="none" strike="noStrike" kern="1200" cap="none" spc="-7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cord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injury(</a:t>
            </a:r>
            <a:r>
              <a:rPr kumimoji="0" sz="2400" b="0" i="0" u="none" strike="noStrike" kern="1200" cap="none" spc="-1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from</a:t>
            </a:r>
            <a:r>
              <a:rPr kumimoji="0" sz="2400" b="0" i="0" u="none" strike="noStrike" kern="1200" cap="none" spc="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T6</a:t>
            </a:r>
            <a:r>
              <a:rPr kumimoji="0" sz="2400" b="0" i="0" u="none" strike="noStrike" kern="1200" cap="none" spc="-4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and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above</a:t>
            </a:r>
            <a:r>
              <a:rPr kumimoji="0" sz="2400" b="0" i="0" u="none" strike="noStrike" kern="1200" cap="none" spc="-17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)</a:t>
            </a:r>
            <a:r>
              <a:rPr kumimoji="0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,</a:t>
            </a:r>
            <a:r>
              <a:rPr kumimoji="0" sz="2400" b="0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sever</a:t>
            </a:r>
            <a:r>
              <a:rPr kumimoji="0" sz="24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head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injury</a:t>
            </a:r>
            <a:r>
              <a:rPr kumimoji="0" sz="2400" b="0" i="0" u="none" strike="noStrike" kern="1200" cap="none" spc="-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, </a:t>
            </a:r>
            <a:r>
              <a:rPr kumimoji="0" sz="2400" b="0" i="0" u="none" strike="noStrike" kern="1200" cap="none" spc="-3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spinal</a:t>
            </a:r>
            <a:r>
              <a:rPr kumimoji="0" sz="2400" b="0" i="0" u="none" strike="noStrike" kern="1200" cap="none" spc="-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anesthesia</a:t>
            </a:r>
            <a:r>
              <a:rPr kumimoji="0" sz="2400" b="0" i="0" u="none" strike="noStrike" kern="1200" cap="none" spc="-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or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pharmacologic</a:t>
            </a:r>
            <a:r>
              <a:rPr kumimoji="0" sz="2400" b="0" i="0" u="none" strike="noStrike" kern="1200" cap="none" spc="-1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sympathetic</a:t>
            </a:r>
            <a:r>
              <a:rPr kumimoji="0" sz="2400" b="0" i="0" u="none" strike="noStrike" kern="1200" cap="none" spc="-1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block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91" y="4664647"/>
            <a:ext cx="104683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It</a:t>
            </a:r>
            <a:r>
              <a:rPr kumimoji="0" sz="2400" b="0" i="0" u="none" strike="noStrike" kern="1200" cap="none" spc="-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does</a:t>
            </a:r>
            <a:r>
              <a:rPr kumimoji="0" sz="24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characterize</a:t>
            </a:r>
            <a:r>
              <a:rPr kumimoji="0" sz="2400" b="0" i="0" u="none" strike="noStrike" kern="1200" cap="none" spc="-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as</a:t>
            </a:r>
            <a:r>
              <a:rPr kumimoji="0" sz="2400" b="0" i="0" u="none" strike="noStrike" kern="1200" cap="none" spc="-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peripheral</a:t>
            </a:r>
            <a:r>
              <a:rPr kumimoji="0" sz="2400" b="0" i="0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vasodilation</a:t>
            </a:r>
            <a:r>
              <a:rPr kumimoji="0" sz="2400" b="0" i="0" u="none" strike="noStrike" kern="1200" cap="none" spc="-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and</a:t>
            </a:r>
            <a:r>
              <a:rPr kumimoji="0" sz="2400" b="0" i="0" u="none" strike="noStrike" kern="1200" cap="none" spc="-1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decrease</a:t>
            </a:r>
            <a:r>
              <a:rPr kumimoji="0" sz="2400" b="0" i="0" u="none" strike="noStrike" kern="1200" cap="none" spc="-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in</a:t>
            </a:r>
            <a:r>
              <a:rPr kumimoji="0" sz="2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SVR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30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917" y="655566"/>
            <a:ext cx="3405567" cy="4044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800" b="1" spc="-5">
                <a:solidFill>
                  <a:srgbClr val="FF0000"/>
                </a:solidFill>
                <a:latin typeface="+mn-lt"/>
              </a:rPr>
              <a:t>Clinical</a:t>
            </a:r>
            <a:r>
              <a:rPr sz="2800" b="1" spc="15">
                <a:solidFill>
                  <a:srgbClr val="FF0000"/>
                </a:solidFill>
                <a:latin typeface="+mn-lt"/>
              </a:rPr>
              <a:t> </a:t>
            </a:r>
            <a:r>
              <a:rPr sz="2800" b="1" spc="-15">
                <a:solidFill>
                  <a:srgbClr val="FF0000"/>
                </a:solidFill>
                <a:latin typeface="+mn-lt"/>
              </a:rPr>
              <a:t>features</a:t>
            </a:r>
            <a:endParaRPr sz="2800" b="1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024" y="1254913"/>
            <a:ext cx="7756634" cy="161730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3025775" lvl="0" indent="-342900" algn="l" defTabSz="914400" rtl="0" eaLnBrk="1" fontAlgn="auto" latinLnBrk="0" hangingPunct="1">
              <a:lnSpc>
                <a:spcPct val="100800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sz="2400" b="0" i="0" u="none" strike="noStrike" kern="1200" cap="none" spc="-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Warm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,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well </a:t>
            </a:r>
            <a:r>
              <a:rPr kumimoji="0" sz="2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perfused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skin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355600" marR="3025775" lvl="0" indent="-342900" algn="l" defTabSz="914400" rtl="0" eaLnBrk="1" fontAlgn="auto" latinLnBrk="0" hangingPunct="1">
              <a:lnSpc>
                <a:spcPct val="100800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B</a:t>
            </a:r>
            <a:r>
              <a:rPr kumimoji="0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</a:t>
            </a:r>
            <a:r>
              <a:rPr kumimoji="0" sz="24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</a:t>
            </a:r>
            <a:r>
              <a:rPr kumimoji="0" sz="2400" b="0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y</a:t>
            </a:r>
            <a:r>
              <a:rPr kumimoji="0" sz="24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</a:t>
            </a:r>
            <a:r>
              <a:rPr kumimoji="0" sz="24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</a:t>
            </a:r>
            <a:r>
              <a:rPr kumimoji="0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</a:t>
            </a:r>
            <a:r>
              <a:rPr kumimoji="0" sz="2400" b="0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</a:t>
            </a:r>
            <a:r>
              <a:rPr kumimoji="0" sz="2400" b="0" i="0" u="none" strike="noStrike" kern="1200" cap="none" spc="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</a:t>
            </a:r>
            <a:r>
              <a:rPr kumimoji="0" sz="2400" b="0" i="0" u="none" strike="noStrike" kern="1200" cap="none" spc="-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</a:t>
            </a:r>
            <a:r>
              <a:rPr kumimoji="0" sz="2400" b="0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n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</a:t>
            </a:r>
            <a:r>
              <a:rPr kumimoji="0" sz="2400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h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y</a:t>
            </a:r>
            <a:r>
              <a:rPr kumimoji="0" sz="2400" b="0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</a:t>
            </a:r>
            <a:r>
              <a:rPr kumimoji="0" sz="24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o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te</a:t>
            </a:r>
            <a:r>
              <a:rPr kumimoji="0" sz="2400" b="0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n</a:t>
            </a:r>
            <a:r>
              <a:rPr kumimoji="0" sz="2400" b="0" i="0" u="none" strike="noStrike" kern="1200" cap="none" spc="-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</a:t>
            </a:r>
            <a:r>
              <a:rPr kumimoji="0" sz="2400" b="0" i="0" u="none" strike="noStrike" kern="1200" cap="none" spc="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</a:t>
            </a:r>
            <a:r>
              <a:rPr kumimoji="0" sz="24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o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n</a:t>
            </a:r>
          </a:p>
          <a:p>
            <a:pPr marL="355600" marR="5080" lvl="0" indent="-342900" algn="l" defTabSz="914400" rtl="0" eaLnBrk="1" fontAlgn="auto" latinLnBrk="0" hangingPunct="1">
              <a:lnSpc>
                <a:spcPts val="2100"/>
              </a:lnSpc>
              <a:spcBef>
                <a:spcPts val="13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sz="2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Decrease</a:t>
            </a:r>
            <a:r>
              <a:rPr kumimoji="0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in</a:t>
            </a:r>
            <a:r>
              <a:rPr kumimoji="0" sz="2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CO</a:t>
            </a:r>
            <a:r>
              <a:rPr kumimoji="0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,</a:t>
            </a:r>
            <a:r>
              <a:rPr kumimoji="0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CVP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and</a:t>
            </a:r>
            <a:r>
              <a:rPr kumimoji="0" sz="2400" b="0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Pulmonary</a:t>
            </a:r>
            <a:r>
              <a:rPr kumimoji="0" sz="2400" b="0" i="0" u="none" strike="noStrike" kern="1200" cap="none" spc="-1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capillary</a:t>
            </a:r>
            <a:r>
              <a:rPr kumimoji="0" sz="2400" b="0" i="0" u="none" strike="noStrike" kern="1200" cap="none" spc="-1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wedge</a:t>
            </a:r>
            <a:r>
              <a:rPr kumimoji="0" sz="2400" b="0" i="0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pressure </a:t>
            </a:r>
            <a:endParaRPr kumimoji="0" lang="en-US" sz="2400" b="0" i="0" u="none" strike="noStrike" kern="1200" cap="none" spc="-1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2100"/>
              </a:lnSpc>
              <a:spcBef>
                <a:spcPts val="13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sz="2400" b="0" i="0" u="none" strike="noStrike" kern="1200" cap="none" spc="-39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Hypothermia</a:t>
            </a:r>
            <a:r>
              <a:rPr kumimoji="0" sz="2400" b="0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in</a:t>
            </a:r>
            <a:r>
              <a:rPr kumimoji="0" sz="2400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the</a:t>
            </a:r>
            <a:r>
              <a:rPr kumimoji="0" sz="2400" b="0" i="0" u="none" strike="noStrike" kern="1200" cap="none" spc="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core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918" y="3899536"/>
            <a:ext cx="7126014" cy="20137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ct val="0"/>
              </a:spcAft>
              <a:buClrTx/>
              <a:buSzTx/>
              <a:defRPr/>
            </a:pPr>
            <a:r>
              <a:rPr kumimoji="0" sz="3200" b="1" i="0" u="none" strike="noStrike" kern="1200" cap="none" spc="-15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Treatment</a:t>
            </a: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355600" marR="2113915" lvl="0" indent="-342900" algn="just" defTabSz="914400" rtl="0" eaLnBrk="1" fontAlgn="auto" latinLnBrk="0" hangingPunct="1">
              <a:lnSpc>
                <a:spcPct val="99100"/>
              </a:lnSpc>
              <a:spcBef>
                <a:spcPts val="7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protect</a:t>
            </a:r>
            <a:r>
              <a:rPr kumimoji="0" sz="2400" b="0" i="0" u="none" strike="noStrike" kern="1200" cap="none" spc="-5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the</a:t>
            </a:r>
            <a:r>
              <a:rPr kumimoji="0" sz="2400" b="0" i="0" u="none" strike="noStrike" kern="1200" cap="none" spc="-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spinal</a:t>
            </a:r>
            <a:r>
              <a:rPr kumimoji="0" sz="2400" b="0" i="0" u="none" strike="noStrike" kern="1200" cap="none" spc="-8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cord </a:t>
            </a:r>
            <a:endParaRPr kumimoji="0" lang="en-US" sz="2400" b="0" i="0" u="none" strike="noStrike" kern="1200" cap="none" spc="-1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355600" marR="2113915" lvl="0" indent="-342900" algn="just" defTabSz="914400" rtl="0" eaLnBrk="1" fontAlgn="auto" latinLnBrk="0" hangingPunct="1">
              <a:lnSpc>
                <a:spcPct val="99100"/>
              </a:lnSpc>
              <a:spcBef>
                <a:spcPts val="7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sz="2400" b="0" i="0" u="none" strike="noStrike" kern="1200" cap="none" spc="-3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</a:t>
            </a:r>
            <a:r>
              <a:rPr kumimoji="0" sz="24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u</a:t>
            </a:r>
            <a:r>
              <a:rPr kumimoji="0" sz="2400" b="0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pp</a:t>
            </a:r>
            <a:r>
              <a:rPr kumimoji="0" sz="24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o</a:t>
            </a:r>
            <a:r>
              <a:rPr kumimoji="0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t</a:t>
            </a:r>
            <a:r>
              <a:rPr kumimoji="0" sz="2400" b="0" i="0" u="none" strike="noStrike" kern="1200" cap="none" spc="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</a:t>
            </a:r>
            <a:r>
              <a:rPr kumimoji="0" sz="2400" b="0" i="0" u="none" strike="noStrike" kern="1200" cap="none" spc="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v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</a:t>
            </a:r>
            <a:r>
              <a:rPr kumimoji="0" sz="2400" b="0" i="0" u="none" strike="noStrike" kern="1200" cap="none" spc="-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2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o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f</a:t>
            </a:r>
            <a:r>
              <a:rPr kumimoji="0" sz="2400" b="0" i="0" u="none" strike="noStrike" kern="1200" cap="none" spc="-6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IV</a:t>
            </a:r>
            <a:r>
              <a:rPr kumimoji="0" sz="2400" b="0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f</a:t>
            </a:r>
            <a:r>
              <a:rPr kumimoji="0" sz="2400" b="0" i="0" u="none" strike="noStrike" kern="1200" cap="none" spc="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l</a:t>
            </a:r>
            <a:r>
              <a:rPr kumimoji="0" sz="2400" b="0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u</a:t>
            </a:r>
            <a:r>
              <a:rPr kumimoji="0" sz="2400" b="0" i="0" u="none" strike="noStrike" kern="1200" cap="none" spc="3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</a:t>
            </a:r>
            <a:r>
              <a:rPr kumimoji="0" sz="2400" b="0" i="0" u="none" strike="noStrike" kern="1200" cap="none" spc="2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s</a:t>
            </a:r>
            <a:endParaRPr lang="en-US" sz="2400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  <a:p>
            <a:pPr marL="355600" marR="2113915" lvl="0" indent="-342900" algn="just" defTabSz="914400" rtl="0" eaLnBrk="1" fontAlgn="auto" latinLnBrk="0" hangingPunct="1">
              <a:lnSpc>
                <a:spcPct val="99100"/>
              </a:lnSpc>
              <a:spcBef>
                <a:spcPts val="7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Vasoconstrictores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Ionotropic</a:t>
            </a:r>
            <a:r>
              <a:rPr kumimoji="0" sz="2400" b="0" i="0" u="none" strike="noStrike" kern="1200" cap="none" spc="-1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dopamine</a:t>
            </a:r>
            <a:r>
              <a:rPr kumimoji="0" sz="2400" b="0" i="0" u="none" strike="noStrike" kern="1200" cap="none" spc="-10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atropine</a:t>
            </a:r>
            <a:r>
              <a:rPr kumimoji="0" sz="2400" b="0" i="0" u="none" strike="noStrike" kern="1200" cap="none" spc="-1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or </a:t>
            </a: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even</a:t>
            </a:r>
            <a:r>
              <a:rPr kumimoji="0" sz="2400" b="0" i="0" u="none" strike="noStrike" kern="1200" cap="none" spc="-7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kumimoji="0" sz="2400" b="0" i="0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pacing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954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7380" y="268862"/>
            <a:ext cx="7968343" cy="6260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6510" rIns="0" bIns="0" rtlCol="0">
            <a:spAutoFit/>
          </a:bodyPr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  <a:lvl6pPr>
              <a:defRPr>
                <a:solidFill>
                  <a:srgbClr val="000000"/>
                </a:solidFill>
                <a:latin typeface="Calibri"/>
              </a:defRPr>
            </a:lvl6pPr>
            <a:lvl7pPr>
              <a:defRPr>
                <a:solidFill>
                  <a:srgbClr val="000000"/>
                </a:solidFill>
                <a:latin typeface="Calibri"/>
              </a:defRPr>
            </a:lvl7pPr>
            <a:lvl8pPr>
              <a:defRPr>
                <a:solidFill>
                  <a:srgbClr val="000000"/>
                </a:solidFill>
                <a:latin typeface="Calibri"/>
              </a:defRPr>
            </a:lvl8pPr>
            <a:lvl9pPr>
              <a:defRPr>
                <a:solidFill>
                  <a:srgbClr val="000000"/>
                </a:solidFill>
                <a:latin typeface="Calibri"/>
              </a:defRPr>
            </a:lvl9pPr>
          </a:lstStyle>
          <a:p>
            <a:pPr marL="12700" algn="ctr">
              <a:spcBef>
                <a:spcPts val="130"/>
              </a:spcBef>
            </a:pPr>
            <a:r>
              <a:rPr lang="en-US" b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Obstructive shock </a:t>
            </a:r>
            <a:endParaRPr spc="20"/>
          </a:p>
        </p:txBody>
      </p:sp>
      <p:sp>
        <p:nvSpPr>
          <p:cNvPr id="3" name="object 3"/>
          <p:cNvSpPr txBox="1"/>
          <p:nvPr/>
        </p:nvSpPr>
        <p:spPr>
          <a:xfrm>
            <a:off x="677863" y="1176274"/>
            <a:ext cx="3800831" cy="4398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30"/>
              </a:spcBef>
            </a:pPr>
            <a:r>
              <a:rPr sz="2750" b="1" spc="-15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General</a:t>
            </a:r>
            <a:r>
              <a:rPr sz="2750" b="1" spc="125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750" b="1" spc="-1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characteristic</a:t>
            </a:r>
            <a:endParaRPr sz="2750" b="1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862" y="1567496"/>
            <a:ext cx="11335461" cy="149111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just">
              <a:lnSpc>
                <a:spcPct val="100800"/>
              </a:lnSpc>
              <a:spcBef>
                <a:spcPts val="85"/>
              </a:spcBef>
            </a:pPr>
            <a:r>
              <a:rPr sz="24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Machanical</a:t>
            </a:r>
            <a:r>
              <a:rPr sz="2400" spc="-4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obstruction</a:t>
            </a:r>
            <a:r>
              <a:rPr sz="2400" spc="-7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of</a:t>
            </a:r>
            <a:r>
              <a:rPr sz="2400" spc="-204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the</a:t>
            </a:r>
            <a:r>
              <a:rPr sz="2400" spc="-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blood</a:t>
            </a:r>
            <a:r>
              <a:rPr sz="2400" spc="-8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flow</a:t>
            </a:r>
            <a:r>
              <a:rPr sz="2400" spc="-4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,</a:t>
            </a:r>
            <a:r>
              <a:rPr sz="2400" spc="5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could</a:t>
            </a:r>
            <a:r>
              <a:rPr sz="2400" spc="-8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be</a:t>
            </a:r>
            <a:r>
              <a:rPr sz="2400" spc="-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PE</a:t>
            </a:r>
            <a:r>
              <a:rPr sz="2400" spc="-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,</a:t>
            </a:r>
            <a:r>
              <a:rPr sz="2400" spc="4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cardiac</a:t>
            </a:r>
            <a:r>
              <a:rPr sz="2400" spc="-1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tamponade</a:t>
            </a:r>
            <a:r>
              <a:rPr sz="2400" spc="-17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or</a:t>
            </a:r>
            <a:r>
              <a:rPr sz="2400" spc="-5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tension</a:t>
            </a:r>
            <a:r>
              <a:rPr sz="2400" spc="-8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pneumothorax</a:t>
            </a:r>
            <a:r>
              <a:rPr sz="2400" spc="-2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. </a:t>
            </a:r>
            <a:r>
              <a:rPr sz="2400" spc="-39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Cardiac</a:t>
            </a:r>
            <a:r>
              <a:rPr sz="2400" spc="-1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output</a:t>
            </a:r>
            <a:r>
              <a:rPr sz="2400" spc="-1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limited</a:t>
            </a:r>
            <a:r>
              <a:rPr sz="2400" spc="-15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by</a:t>
            </a:r>
            <a:r>
              <a:rPr sz="2400" spc="-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obstruction,</a:t>
            </a:r>
            <a:r>
              <a:rPr sz="2400" spc="-1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SVR</a:t>
            </a:r>
            <a:r>
              <a:rPr sz="2400" spc="-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-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makes</a:t>
            </a:r>
            <a:r>
              <a:rPr sz="24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a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compensatory</a:t>
            </a:r>
            <a:r>
              <a:rPr sz="2400" spc="-9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increase</a:t>
            </a:r>
            <a:r>
              <a:rPr sz="2400" spc="-1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to</a:t>
            </a:r>
            <a:r>
              <a:rPr sz="2400" spc="-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maintain</a:t>
            </a:r>
            <a:r>
              <a:rPr sz="2400" spc="-15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-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systemic</a:t>
            </a:r>
            <a:r>
              <a:rPr sz="2400" spc="-1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blood </a:t>
            </a:r>
            <a:r>
              <a:rPr sz="24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-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pressure.</a:t>
            </a:r>
            <a:r>
              <a:rPr sz="2400" spc="4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elevated</a:t>
            </a:r>
            <a:r>
              <a:rPr sz="2400" spc="-16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JVP</a:t>
            </a:r>
            <a:r>
              <a:rPr sz="2400" spc="-6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due</a:t>
            </a:r>
            <a:r>
              <a:rPr sz="24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to</a:t>
            </a:r>
            <a:r>
              <a:rPr sz="2400" spc="-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limited</a:t>
            </a:r>
            <a:r>
              <a:rPr sz="2400" spc="-16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filling</a:t>
            </a:r>
            <a:r>
              <a:rPr sz="2400" spc="-1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of</a:t>
            </a:r>
            <a:r>
              <a:rPr sz="2400" spc="-5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right</a:t>
            </a:r>
            <a:r>
              <a:rPr sz="24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ventricle</a:t>
            </a:r>
            <a:r>
              <a:rPr sz="2400" spc="-10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or</a:t>
            </a:r>
            <a:r>
              <a:rPr sz="2400" spc="-6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4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obstruction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7862" y="2987106"/>
            <a:ext cx="1515110" cy="8758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30"/>
              </a:spcBef>
            </a:pPr>
            <a:endParaRPr lang="en-US" sz="2750" b="1" spc="-145" smtClean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12700">
              <a:spcBef>
                <a:spcPts val="130"/>
              </a:spcBef>
            </a:pPr>
            <a:r>
              <a:rPr sz="2750" b="1" spc="-145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</a:t>
            </a:r>
            <a:r>
              <a:rPr sz="2750" b="1" spc="1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r</a:t>
            </a:r>
            <a:r>
              <a:rPr sz="2750" b="1" spc="-2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750" b="1" spc="25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a</a:t>
            </a:r>
            <a:r>
              <a:rPr sz="2750" b="1" spc="-25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</a:t>
            </a:r>
            <a:r>
              <a:rPr sz="2750" b="1" spc="45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m</a:t>
            </a:r>
            <a:r>
              <a:rPr sz="2750" b="1" spc="-2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en</a:t>
            </a:r>
            <a:r>
              <a:rPr sz="2750" b="1" spc="1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</a:t>
            </a:r>
            <a:endParaRPr sz="2750" b="1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862" y="3837623"/>
            <a:ext cx="10547185" cy="21020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651760">
              <a:lnSpc>
                <a:spcPct val="100899"/>
              </a:lnSpc>
              <a:spcBef>
                <a:spcPts val="80"/>
              </a:spcBef>
            </a:pPr>
            <a:r>
              <a:rPr sz="28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f</a:t>
            </a:r>
            <a:r>
              <a:rPr sz="28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</a:t>
            </a:r>
            <a:r>
              <a:rPr sz="28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r</a:t>
            </a:r>
            <a:r>
              <a:rPr sz="2800" spc="-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</a:t>
            </a:r>
            <a:r>
              <a:rPr sz="2800" spc="-4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d</a:t>
            </a:r>
            <a:r>
              <a:rPr sz="28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</a:t>
            </a:r>
            <a:r>
              <a:rPr sz="2800" spc="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a</a:t>
            </a:r>
            <a:r>
              <a:rPr sz="2800" spc="-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g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n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</a:t>
            </a:r>
            <a:r>
              <a:rPr sz="2800" spc="-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800" spc="-10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h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800" spc="4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und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8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r</a:t>
            </a:r>
            <a:r>
              <a:rPr sz="28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l</a:t>
            </a:r>
            <a:r>
              <a:rPr sz="2800" spc="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y</a:t>
            </a:r>
            <a:r>
              <a:rPr sz="28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n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g</a:t>
            </a:r>
            <a:r>
              <a:rPr sz="2800" spc="-204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-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c</a:t>
            </a:r>
            <a:r>
              <a:rPr sz="2800" spc="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a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u</a:t>
            </a:r>
            <a:r>
              <a:rPr sz="2800" spc="-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  </a:t>
            </a:r>
            <a:r>
              <a:rPr sz="2800" spc="-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u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pp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</a:t>
            </a:r>
            <a:r>
              <a:rPr sz="28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r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</a:t>
            </a:r>
            <a:r>
              <a:rPr sz="2800" spc="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</a:t>
            </a:r>
            <a:r>
              <a:rPr sz="2800" spc="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v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800" spc="-10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IV</a:t>
            </a:r>
            <a:r>
              <a:rPr sz="2800" spc="-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f</a:t>
            </a:r>
            <a:r>
              <a:rPr sz="28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l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u</a:t>
            </a:r>
            <a:r>
              <a:rPr sz="28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d</a:t>
            </a:r>
          </a:p>
          <a:p>
            <a:pPr>
              <a:spcBef>
                <a:spcPts val="45"/>
              </a:spcBef>
            </a:pPr>
            <a:endParaRPr sz="2400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  <a:p>
            <a:pPr marL="12700"/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#</a:t>
            </a:r>
            <a:r>
              <a:rPr sz="2800" spc="-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P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800" spc="5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:</a:t>
            </a:r>
            <a:r>
              <a:rPr sz="28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h</a:t>
            </a:r>
            <a:r>
              <a:rPr sz="28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r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</a:t>
            </a:r>
            <a:r>
              <a:rPr sz="2800" spc="-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m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b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</a:t>
            </a:r>
            <a:r>
              <a:rPr sz="28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l</a:t>
            </a:r>
            <a:r>
              <a:rPr sz="2800" spc="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y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</a:t>
            </a:r>
            <a:r>
              <a:rPr sz="2800" spc="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</a:t>
            </a:r>
            <a:r>
              <a:rPr sz="2800" spc="-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c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</a:t>
            </a:r>
            <a:r>
              <a:rPr sz="2800" spc="-14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,</a:t>
            </a:r>
            <a:r>
              <a:rPr sz="2800" spc="-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h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p</a:t>
            </a:r>
            <a:r>
              <a:rPr sz="2800" spc="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a</a:t>
            </a:r>
            <a:r>
              <a:rPr sz="28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r</a:t>
            </a:r>
            <a:r>
              <a:rPr sz="28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n</a:t>
            </a:r>
            <a:r>
              <a:rPr sz="2800" spc="-8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r</a:t>
            </a:r>
            <a:r>
              <a:rPr sz="2800" spc="5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thrombectomy</a:t>
            </a:r>
          </a:p>
          <a:p>
            <a:pPr marL="12700" marR="5080">
              <a:lnSpc>
                <a:spcPct val="100800"/>
              </a:lnSpc>
            </a:pP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#</a:t>
            </a:r>
            <a:r>
              <a:rPr sz="2800" spc="-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cardiac</a:t>
            </a:r>
            <a:r>
              <a:rPr sz="2800" spc="-1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tamponade</a:t>
            </a:r>
            <a:r>
              <a:rPr sz="2800" spc="-17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:</a:t>
            </a:r>
            <a:r>
              <a:rPr sz="2800" spc="4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pericardi</a:t>
            </a:r>
            <a:r>
              <a:rPr lang="en-US" sz="28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</a:t>
            </a:r>
            <a:r>
              <a:rPr sz="28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ce</a:t>
            </a:r>
            <a:r>
              <a:rPr lang="en-US" sz="28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n</a:t>
            </a:r>
            <a:r>
              <a:rPr sz="2800" spc="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tesis</a:t>
            </a:r>
            <a:r>
              <a:rPr sz="2800" spc="-6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pericardial</a:t>
            </a:r>
            <a:r>
              <a:rPr sz="2800" spc="-1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w</a:t>
            </a:r>
            <a:r>
              <a:rPr lang="en-US" sz="28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in</a:t>
            </a:r>
            <a:r>
              <a:rPr sz="28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dow</a:t>
            </a:r>
            <a:endParaRPr lang="en-US" sz="2800" spc="10">
              <a:solidFill>
                <a:prstClr val="black"/>
              </a:solidFill>
              <a:latin typeface="Calibri"/>
              <a:cs typeface="Calibri"/>
              <a:sym typeface="Calibri"/>
            </a:endParaRPr>
          </a:p>
          <a:p>
            <a:pPr marL="12700" marR="5080">
              <a:lnSpc>
                <a:spcPct val="100800"/>
              </a:lnSpc>
            </a:pPr>
            <a:r>
              <a:rPr sz="2800" smtClean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#</a:t>
            </a:r>
            <a:r>
              <a:rPr sz="2800" spc="-35" smtClean="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te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n</a:t>
            </a:r>
            <a:r>
              <a:rPr sz="2800" spc="-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</a:t>
            </a:r>
            <a:r>
              <a:rPr sz="28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n</a:t>
            </a:r>
            <a:r>
              <a:rPr sz="2800" spc="-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pn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u</a:t>
            </a:r>
            <a:r>
              <a:rPr sz="2800" spc="-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m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ho</a:t>
            </a:r>
            <a:r>
              <a:rPr sz="28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r</a:t>
            </a:r>
            <a:r>
              <a:rPr sz="2800" spc="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a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x</a:t>
            </a:r>
            <a:r>
              <a:rPr sz="2800" spc="-2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:</a:t>
            </a:r>
            <a:r>
              <a:rPr sz="28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n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ee</a:t>
            </a:r>
            <a:r>
              <a:rPr sz="2800" spc="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d</a:t>
            </a:r>
            <a:r>
              <a:rPr sz="28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l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800" spc="-10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d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800" spc="-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c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</a:t>
            </a:r>
            <a:r>
              <a:rPr sz="2800" spc="-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m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p</a:t>
            </a:r>
            <a:r>
              <a:rPr sz="28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r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8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</a:t>
            </a:r>
            <a:r>
              <a:rPr sz="2800" spc="-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</a:t>
            </a:r>
            <a:r>
              <a:rPr sz="2800" spc="3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i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n</a:t>
            </a:r>
            <a:r>
              <a:rPr sz="2800" spc="-8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o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r</a:t>
            </a:r>
            <a:r>
              <a:rPr sz="2800" spc="1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 spc="-1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c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h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  <a:r>
              <a:rPr sz="2800" spc="-3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s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</a:t>
            </a:r>
            <a:r>
              <a:rPr sz="2800" spc="-4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 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t</a:t>
            </a:r>
            <a:r>
              <a:rPr sz="2800" spc="2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u</a:t>
            </a:r>
            <a:r>
              <a:rPr sz="2800" spc="25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b</a:t>
            </a:r>
            <a:r>
              <a:rPr sz="2800">
                <a:solidFill>
                  <a:prstClr val="black"/>
                </a:solidFill>
                <a:latin typeface="Calibri"/>
                <a:cs typeface="Calibri"/>
                <a:sym typeface="Calibri"/>
              </a:rPr>
              <a:t>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F9F05BF8-2F61-A088-123F-8152D44A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02" y="179385"/>
            <a:ext cx="8630816" cy="8809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  <a:lvl6pPr>
              <a:defRPr>
                <a:solidFill>
                  <a:srgbClr val="000000"/>
                </a:solidFill>
                <a:latin typeface="Calibri"/>
              </a:defRPr>
            </a:lvl6pPr>
            <a:lvl7pPr>
              <a:defRPr>
                <a:solidFill>
                  <a:srgbClr val="000000"/>
                </a:solidFill>
                <a:latin typeface="Calibri"/>
              </a:defRPr>
            </a:lvl7pPr>
            <a:lvl8pPr>
              <a:defRPr>
                <a:solidFill>
                  <a:srgbClr val="000000"/>
                </a:solidFill>
                <a:latin typeface="Calibri"/>
              </a:defRPr>
            </a:lvl8pPr>
            <a:lvl9pPr>
              <a:defRPr>
                <a:solidFill>
                  <a:srgbClr val="000000"/>
                </a:solidFill>
                <a:latin typeface="Calibri"/>
              </a:defRPr>
            </a:lvl9pPr>
          </a:lstStyle>
          <a:p>
            <a:pPr algn="ctr"/>
            <a:r>
              <a:rPr lang="en-US" b="1">
                <a:solidFill>
                  <a:srgbClr val="0070C0"/>
                </a:solidFill>
              </a:rPr>
              <a:t>  Hypovolemic Shock </a:t>
            </a:r>
            <a:endParaRPr lang="x-none" b="1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5EE26AD1-35EA-3818-A5D1-1C6DD8C00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290"/>
            <a:ext cx="11928441" cy="555127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Definition</a:t>
            </a:r>
            <a:r>
              <a:rPr lang="en-US"/>
              <a:t>: Reduced circulating blood volume with secondary decreased cardiac output </a:t>
            </a:r>
            <a:endParaRPr lang="en-US" smtClean="0"/>
          </a:p>
          <a:p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Causes</a:t>
            </a:r>
            <a:r>
              <a:rPr lang="en-US" altLang="ko-KR" b="1">
                <a:solidFill>
                  <a:srgbClr val="FF0000"/>
                </a:solidFill>
              </a:rPr>
              <a:t>:</a:t>
            </a:r>
            <a:endParaRPr lang="ko-KR" altLang="en-US" b="1">
              <a:solidFill>
                <a:srgbClr val="FF0000"/>
              </a:solidFill>
            </a:endParaRPr>
          </a:p>
          <a:p>
            <a:r>
              <a:rPr lang="en-US"/>
              <a:t>a) </a:t>
            </a:r>
            <a:r>
              <a:rPr lang="en-US" smtClean="0"/>
              <a:t>Hemorrhagic </a:t>
            </a:r>
            <a:r>
              <a:rPr lang="en-US" sz="1400" smtClean="0"/>
              <a:t>(blood loss)                                                 </a:t>
            </a:r>
            <a:r>
              <a:rPr lang="en-US" smtClean="0"/>
              <a:t>b</a:t>
            </a:r>
            <a:r>
              <a:rPr lang="en-US"/>
              <a:t>) </a:t>
            </a:r>
            <a:r>
              <a:rPr lang="en-US" smtClean="0"/>
              <a:t>Non-Hemorrhagic </a:t>
            </a:r>
            <a:r>
              <a:rPr lang="en-US" sz="1400" smtClean="0"/>
              <a:t>(</a:t>
            </a:r>
            <a:r>
              <a:rPr lang="en-US" sz="1400"/>
              <a:t>fluid </a:t>
            </a:r>
            <a:r>
              <a:rPr lang="en-US" sz="1400" smtClean="0"/>
              <a:t>loss)</a:t>
            </a:r>
            <a:endParaRPr lang="en-US" sz="1400"/>
          </a:p>
          <a:p>
            <a:pPr marL="0" indent="0">
              <a:buNone/>
            </a:pPr>
            <a:r>
              <a:rPr lang="en-US"/>
              <a:t>✓ </a:t>
            </a:r>
            <a:r>
              <a:rPr lang="en-US" smtClean="0"/>
              <a:t>GI bleeding                                        ✓Vomiting</a:t>
            </a:r>
            <a:endParaRPr lang="en-US"/>
          </a:p>
          <a:p>
            <a:pPr marL="0" indent="0">
              <a:buNone/>
            </a:pPr>
            <a:r>
              <a:rPr lang="en-US"/>
              <a:t>✓ </a:t>
            </a:r>
            <a:r>
              <a:rPr lang="en-US" smtClean="0"/>
              <a:t>Trauma                                               ✓ </a:t>
            </a:r>
            <a:r>
              <a:rPr lang="en-US"/>
              <a:t>Diarrhea </a:t>
            </a:r>
          </a:p>
          <a:p>
            <a:pPr marL="0" indent="0">
              <a:buNone/>
            </a:pPr>
            <a:r>
              <a:rPr lang="en-US" smtClean="0"/>
              <a:t>✓Massive hemoptysis                         ✓</a:t>
            </a:r>
            <a:r>
              <a:rPr lang="en-US"/>
              <a:t>Bowel obstruction </a:t>
            </a:r>
          </a:p>
          <a:p>
            <a:pPr marL="0" indent="0">
              <a:buNone/>
            </a:pPr>
            <a:r>
              <a:rPr lang="en-US" smtClean="0"/>
              <a:t>✓post-partum bleeding</a:t>
            </a:r>
            <a:r>
              <a:rPr lang="en-US"/>
              <a:t>.            </a:t>
            </a:r>
            <a:r>
              <a:rPr lang="en-US" smtClean="0"/>
              <a:t>         ✓</a:t>
            </a:r>
            <a:r>
              <a:rPr lang="en-US"/>
              <a:t>Burns</a:t>
            </a:r>
            <a:endParaRPr lang="en-US" smtClean="0"/>
          </a:p>
          <a:p>
            <a:pPr marL="0" indent="0">
              <a:buNone/>
            </a:pPr>
            <a:r>
              <a:rPr lang="en-US"/>
              <a:t>✓Ectopic </a:t>
            </a:r>
            <a:r>
              <a:rPr lang="en-US" smtClean="0"/>
              <a:t>pregnancy</a:t>
            </a:r>
            <a:r>
              <a:rPr lang="en-US"/>
              <a:t>.                        </a:t>
            </a:r>
            <a:r>
              <a:rPr lang="en-US" smtClean="0"/>
              <a:t>    </a:t>
            </a:r>
            <a:r>
              <a:rPr lang="en-US"/>
              <a:t>✓Dehydration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840173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efinition of Shock"/>
          <p:cNvSpPr txBox="1"/>
          <p:nvPr/>
        </p:nvSpPr>
        <p:spPr>
          <a:xfrm>
            <a:off x="786842" y="569127"/>
            <a:ext cx="3650038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defPPr>
              <a:defRPr lang="x-none"/>
            </a:defPPr>
            <a:lvl1pPr marL="0" algn="ctr" defTabSz="2438337" rtl="0" eaLnBrk="1" latinLnBrk="0" hangingPunct="1">
              <a:defRPr sz="3200" b="1" kern="12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en-US" sz="3000" b="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3000" b="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sz="1600" b="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Shock</a:t>
            </a:r>
            <a:r>
              <a:rPr sz="30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5254077-1946-E48F-72A8-858FB545236B}"/>
              </a:ext>
            </a:extLst>
          </p:cNvPr>
          <p:cNvSpPr txBox="1"/>
          <p:nvPr/>
        </p:nvSpPr>
        <p:spPr>
          <a:xfrm>
            <a:off x="1101012" y="1511559"/>
            <a:ext cx="10356980" cy="2492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 hangingPunct="0"/>
            <a:r>
              <a:rPr lang="en-US" sz="22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- </a:t>
            </a:r>
            <a:r>
              <a:rPr lang="en-US" sz="27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Shock</a:t>
            </a:r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is defined as </a:t>
            </a:r>
            <a:r>
              <a:rPr lang="en-US" sz="2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life-threatening</a:t>
            </a:r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condition of circulatory failure that leads to inadequate perfusion (hypo perfusion)and inadequate oxygen delivery to the tissues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</a:t>
            </a:r>
            <a:endParaRPr lang="en-US" sz="2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defTabSz="228600" hangingPunct="0"/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Cellular and tissue hypoxia        tissue death and organ dysfunction</a:t>
            </a:r>
            <a:r>
              <a:rPr 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</a:t>
            </a:r>
            <a:endParaRPr lang="en-US" sz="2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defTabSz="228600" hangingPunct="0"/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The effect of shock is </a:t>
            </a:r>
            <a:r>
              <a:rPr lang="en-US" sz="2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initially </a:t>
            </a:r>
            <a:r>
              <a:rPr lang="en-US" sz="2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reversable</a:t>
            </a:r>
            <a:r>
              <a:rPr lang="en-US" sz="2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but if left untreated or the treatment is delayed    it rapidly </a:t>
            </a:r>
            <a:r>
              <a:rPr lang="en-US" sz="2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becomes irreversible </a:t>
            </a:r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</a:t>
            </a:r>
          </a:p>
          <a:p>
            <a:pPr defTabSz="228600" hangingPunct="0"/>
            <a: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lang="en-US" sz="2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A00791C-3588-766E-D60C-835E821BDC5E}"/>
              </a:ext>
            </a:extLst>
          </p:cNvPr>
          <p:cNvCxnSpPr/>
          <p:nvPr/>
        </p:nvCxnSpPr>
        <p:spPr>
          <a:xfrm>
            <a:off x="4463739" y="2514919"/>
            <a:ext cx="345233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C449CDE-0FED-31E7-80B6-757C336F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3589" y="3269293"/>
            <a:ext cx="5761973" cy="29811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7E6A457C-5AE6-F7C4-866B-F8D30FA0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22" y="193729"/>
            <a:ext cx="11860356" cy="6414576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Signs &amp; </a:t>
            </a:r>
            <a:r>
              <a:rPr lang="en-US" b="1" smtClean="0">
                <a:solidFill>
                  <a:srgbClr val="FF0000"/>
                </a:solidFill>
              </a:rPr>
              <a:t>Symptoms:</a:t>
            </a:r>
            <a:endParaRPr lang="en-US"/>
          </a:p>
          <a:p>
            <a:r>
              <a:rPr lang="en-US"/>
              <a:t>↓cardiac output </a:t>
            </a:r>
          </a:p>
          <a:p>
            <a:r>
              <a:rPr lang="en-US"/>
              <a:t>↓PAOP (pulmonary artery occlusion/ wedge pressure)</a:t>
            </a:r>
          </a:p>
          <a:p>
            <a:r>
              <a:rPr lang="en-US"/>
              <a:t>↑SVR (systemic </a:t>
            </a:r>
            <a:r>
              <a:rPr lang="en-US" smtClean="0"/>
              <a:t>vascular </a:t>
            </a:r>
            <a:r>
              <a:rPr lang="en-US"/>
              <a:t>resistant) </a:t>
            </a:r>
          </a:p>
          <a:p>
            <a:r>
              <a:rPr lang="en-US" smtClean="0"/>
              <a:t>Hypotension</a:t>
            </a:r>
          </a:p>
          <a:p>
            <a:r>
              <a:rPr lang="en-US"/>
              <a:t>Tachycardia, </a:t>
            </a:r>
            <a:r>
              <a:rPr lang="en-US" smtClean="0"/>
              <a:t>tachypnea</a:t>
            </a:r>
            <a:endParaRPr lang="en-US"/>
          </a:p>
          <a:p>
            <a:r>
              <a:rPr lang="en-US" smtClean="0"/>
              <a:t>Cool</a:t>
            </a:r>
            <a:r>
              <a:rPr lang="en-US"/>
              <a:t>, clammy skin </a:t>
            </a:r>
          </a:p>
          <a:p>
            <a:r>
              <a:rPr lang="en-US"/>
              <a:t>Pallor </a:t>
            </a:r>
            <a:endParaRPr lang="en-US" smtClean="0"/>
          </a:p>
          <a:p>
            <a:r>
              <a:rPr lang="en-US" smtClean="0"/>
              <a:t>oliguria</a:t>
            </a:r>
            <a:endParaRPr lang="en-US"/>
          </a:p>
          <a:p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A55E0768-21B3-BD4B-A1EB-D3953DB93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4566" y="2152543"/>
            <a:ext cx="6337435" cy="47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89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id="{C1F58754-C76F-2F0D-5B8D-3344F3FD1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363621"/>
            <a:ext cx="12192000" cy="670732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</a:rPr>
              <a:t>Evaluation of Hypovolemic Shock</a:t>
            </a:r>
          </a:p>
          <a:p>
            <a:pPr marL="0" indent="0">
              <a:buNone/>
            </a:pPr>
            <a:r>
              <a:rPr lang="en-US"/>
              <a:t>✓  </a:t>
            </a:r>
            <a:r>
              <a:rPr lang="en-US" smtClean="0"/>
              <a:t>CBC </a:t>
            </a:r>
            <a:endParaRPr lang="en-US"/>
          </a:p>
          <a:p>
            <a:pPr marL="0" indent="0">
              <a:buNone/>
            </a:pPr>
            <a:r>
              <a:rPr lang="en-US"/>
              <a:t>✓  ABG</a:t>
            </a:r>
          </a:p>
          <a:p>
            <a:pPr marL="0" indent="0">
              <a:buNone/>
            </a:pPr>
            <a:r>
              <a:rPr lang="en-US"/>
              <a:t>✓  Electrolytes</a:t>
            </a:r>
          </a:p>
          <a:p>
            <a:pPr marL="0" indent="0">
              <a:buNone/>
            </a:pPr>
            <a:r>
              <a:rPr lang="en-US"/>
              <a:t>✓  Coagulation studies</a:t>
            </a:r>
          </a:p>
          <a:p>
            <a:pPr marL="0" indent="0">
              <a:buNone/>
            </a:pPr>
            <a:r>
              <a:rPr lang="en-US"/>
              <a:t>✓  Type and cross-match</a:t>
            </a:r>
          </a:p>
          <a:p>
            <a:pPr marL="0" indent="0">
              <a:buNone/>
            </a:pPr>
            <a:r>
              <a:rPr lang="en-US"/>
              <a:t>✓  As indicated</a:t>
            </a:r>
            <a:r>
              <a:rPr lang="en-US" smtClean="0"/>
              <a:t>:</a:t>
            </a:r>
          </a:p>
          <a:p>
            <a:pPr marL="0" indent="0">
              <a:buNone/>
            </a:pPr>
            <a:r>
              <a:rPr lang="en-US" smtClean="0"/>
              <a:t> </a:t>
            </a:r>
            <a:r>
              <a:rPr lang="en-US"/>
              <a:t>CXR, Pelvic </a:t>
            </a:r>
            <a:r>
              <a:rPr lang="en-US" smtClean="0"/>
              <a:t>x-ray , CT </a:t>
            </a:r>
            <a:r>
              <a:rPr lang="en-US" sz="1600" smtClean="0"/>
              <a:t>(abdominal) </a:t>
            </a:r>
            <a:r>
              <a:rPr lang="en-US" sz="1800" b="1" smtClean="0"/>
              <a:t> , </a:t>
            </a:r>
            <a:r>
              <a:rPr lang="en-US" smtClean="0"/>
              <a:t>GI endoscopy , </a:t>
            </a:r>
            <a:r>
              <a:rPr lang="en-US"/>
              <a:t>Vascular </a:t>
            </a:r>
            <a:r>
              <a:rPr lang="en-US" smtClean="0"/>
              <a:t>radiology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21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37994" y="300626"/>
            <a:ext cx="10865285" cy="5312667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Management </a:t>
            </a:r>
            <a:r>
              <a:rPr lang="en-US" b="1">
                <a:solidFill>
                  <a:srgbClr val="FF0000"/>
                </a:solidFill>
              </a:rPr>
              <a:t>of hypovolemic </a:t>
            </a:r>
            <a:r>
              <a:rPr lang="en-US" b="1" smtClean="0">
                <a:solidFill>
                  <a:srgbClr val="FF0000"/>
                </a:solidFill>
              </a:rPr>
              <a:t>shock:</a:t>
            </a:r>
            <a:endParaRPr 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/>
              <a:t>✓  Control any bleeding</a:t>
            </a:r>
          </a:p>
          <a:p>
            <a:pPr marL="0" indent="0">
              <a:buNone/>
            </a:pPr>
            <a:r>
              <a:rPr lang="en-US"/>
              <a:t>✓  ABCs</a:t>
            </a:r>
          </a:p>
          <a:p>
            <a:pPr marL="0" indent="0">
              <a:buNone/>
            </a:pPr>
            <a:r>
              <a:rPr lang="en-US"/>
              <a:t>✓  Establish 2 large bore IVs or a central line</a:t>
            </a:r>
          </a:p>
          <a:p>
            <a:pPr marL="0" indent="0">
              <a:buNone/>
            </a:pPr>
            <a:r>
              <a:rPr lang="en-US"/>
              <a:t>✓  Crystalloids: Normal Saline or Lactate Ringers: Up to 3 liters</a:t>
            </a:r>
          </a:p>
          <a:p>
            <a:pPr marL="0" indent="0">
              <a:buNone/>
            </a:pPr>
            <a:r>
              <a:rPr lang="en-US"/>
              <a:t>✓  PRBCs: O negative or cross </a:t>
            </a:r>
            <a:r>
              <a:rPr lang="en-US" smtClean="0"/>
              <a:t>matched</a:t>
            </a:r>
          </a:p>
          <a:p>
            <a:pPr marL="0" indent="0">
              <a:buNone/>
            </a:pPr>
            <a:r>
              <a:rPr lang="en-US" smtClean="0"/>
              <a:t>✓ correct : Acidosis , coagulopathy , hypothermia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349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313C731-EC63-79C6-664A-AF5506C64DF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</a:defRPr>
            </a:lvl1pPr>
            <a:lvl2pPr>
              <a:defRPr>
                <a:solidFill>
                  <a:srgbClr val="000000"/>
                </a:solidFill>
                <a:latin typeface="Calibri"/>
              </a:defRPr>
            </a:lvl2pPr>
            <a:lvl3pPr>
              <a:defRPr>
                <a:solidFill>
                  <a:srgbClr val="000000"/>
                </a:solidFill>
                <a:latin typeface="Calibri"/>
              </a:defRPr>
            </a:lvl3pPr>
            <a:lvl4pPr>
              <a:defRPr>
                <a:solidFill>
                  <a:srgbClr val="000000"/>
                </a:solidFill>
                <a:latin typeface="Calibri"/>
              </a:defRPr>
            </a:lvl4pPr>
            <a:lvl5pPr>
              <a:defRPr>
                <a:solidFill>
                  <a:srgbClr val="000000"/>
                </a:solidFill>
                <a:latin typeface="Calibri"/>
              </a:defRPr>
            </a:lvl5pPr>
            <a:lvl6pPr>
              <a:defRPr>
                <a:solidFill>
                  <a:srgbClr val="000000"/>
                </a:solidFill>
                <a:latin typeface="Calibri"/>
              </a:defRPr>
            </a:lvl6pPr>
            <a:lvl7pPr>
              <a:defRPr>
                <a:solidFill>
                  <a:srgbClr val="000000"/>
                </a:solidFill>
                <a:latin typeface="Calibri"/>
              </a:defRPr>
            </a:lvl7pPr>
            <a:lvl8pPr>
              <a:defRPr>
                <a:solidFill>
                  <a:srgbClr val="000000"/>
                </a:solidFill>
                <a:latin typeface="Calibri"/>
              </a:defRPr>
            </a:lvl8pPr>
            <a:lvl9pPr>
              <a:defRPr>
                <a:solidFill>
                  <a:srgbClr val="000000"/>
                </a:solidFill>
                <a:latin typeface="Calibri"/>
              </a:defRPr>
            </a:lvl9pPr>
          </a:lstStyle>
          <a:p>
            <a:pPr algn="ctr"/>
            <a:r>
              <a:rPr lang="en-US" b="1">
                <a:solidFill>
                  <a:srgbClr val="0070C0"/>
                </a:solidFill>
              </a:rPr>
              <a:t> Cardiogenic  shock </a:t>
            </a:r>
            <a:endParaRPr lang="x-none" b="1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8F6F4FB-B69D-4186-22BD-C9CBE9B4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Definition: </a:t>
            </a:r>
            <a:r>
              <a:rPr lang="en-US"/>
              <a:t>is a life-threatening condition in which your heart suddenly can't pump enough blood to meet your body’s needs </a:t>
            </a:r>
          </a:p>
          <a:p>
            <a:pPr marL="0" indent="0">
              <a:buNone/>
            </a:pPr>
            <a:r>
              <a:rPr lang="en-US" b="1"/>
              <a:t>Caused by 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Arrhythmias: both bradycardia &amp; tachycardia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Valvular lesions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Acute MI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Congestive heart failure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Congenital diseases like VSD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cardiomyopathies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238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F7BD82D-9F1F-1C14-9141-0F3E99CD7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8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/>
              <a:t>Cardiogenic shock </a:t>
            </a:r>
            <a:r>
              <a:rPr lang="en-US" sz="3600" b="1">
                <a:solidFill>
                  <a:srgbClr val="FF0000"/>
                </a:solidFill>
              </a:rPr>
              <a:t>characterized</a:t>
            </a:r>
            <a:r>
              <a:rPr lang="en-US" sz="3600" b="1"/>
              <a:t> by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Decrease cardiac output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Increase  PAOP “ pulmonary artery occlusion / wedge pressure “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Increase SVR “ as compensation to maintain drop in B.P “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Decrease left ventricular stroke work “ LVSW “ </a:t>
            </a:r>
          </a:p>
          <a:p>
            <a:pPr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820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1B3DE2-A31D-32BE-F689-4D443B39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1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</a:rPr>
              <a:t>Pathophysiology</a:t>
            </a:r>
            <a:r>
              <a:rPr lang="en-US" sz="3600" b="1"/>
              <a:t> of cardiogenic shock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Often after ischemia there will be loss of left ventricle function “ considered clinical shock when there is loss of 40% of left ventricle “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decrease Cardiac output </a:t>
            </a:r>
            <a:r>
              <a:rPr lang="en-US">
                <a:sym typeface="Wingdings" panose="05000000000000000000" pitchFamily="2" charset="2"/>
              </a:rPr>
              <a:t> hypoxia , lactic acidosis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>
                <a:sym typeface="Wingdings" panose="05000000000000000000" pitchFamily="2" charset="2"/>
              </a:rPr>
              <a:t>Decrease stroke volume &amp; as a compensation tachycardia develops 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566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0B9B40-2C8C-B50D-8E9A-DCAACB952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7FA8A8E-A5CC-8F62-E94C-FF9ACA9C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>
                <a:solidFill>
                  <a:srgbClr val="FF0000"/>
                </a:solidFill>
              </a:rPr>
              <a:t>Signs</a:t>
            </a:r>
            <a:r>
              <a:rPr lang="en-US" sz="3600" b="1"/>
              <a:t> of cardiogenic shock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/>
              <a:t>Cool , mottled skin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/>
              <a:t>Tachypnea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/>
              <a:t>Hypotension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/>
              <a:t>Altered mental status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/>
              <a:t>Murmur </a:t>
            </a:r>
          </a:p>
          <a:p>
            <a:pPr>
              <a:buFontTx/>
              <a:buChar char="-"/>
            </a:pPr>
            <a:endParaRPr lang="en-US"/>
          </a:p>
        </p:txBody>
      </p:sp>
      <p:pic>
        <p:nvPicPr>
          <p:cNvPr id="5" name="Picture 4" descr="A close up of a person's foot&#10;&#10;Description automatically generated with low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B23B3E-D6D5-E60A-F273-2E13A77D6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5859" y="169068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669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3676F55-2EAC-A2F9-9B25-FCAA77C4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AC68AC-D08E-FB32-9F01-4B188077A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Treatment</a:t>
            </a:r>
            <a:r>
              <a:rPr lang="en-US" b="1"/>
              <a:t> :  </a:t>
            </a:r>
            <a:endParaRPr lang="en-US"/>
          </a:p>
          <a:p>
            <a:pPr>
              <a:buFont typeface="Wingdings" panose="05000000000000000000" pitchFamily="2" charset="2"/>
              <a:buChar char="v"/>
            </a:pPr>
            <a:r>
              <a:rPr lang="en-US" b="1"/>
              <a:t>Goals</a:t>
            </a:r>
            <a:r>
              <a:rPr lang="en-US"/>
              <a:t> : airway stability &amp; improving myocardial pump function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Cardiac monitor , pulse oximetry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Supplemental oxygen , IV fluid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Catheterization if ongoing ischemia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/>
              <a:t>Preload augmentation </a:t>
            </a:r>
            <a:r>
              <a:rPr lang="en-US"/>
              <a:t>: consider fluids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/>
              <a:t>Contractility</a:t>
            </a:r>
            <a:r>
              <a:rPr lang="en-US"/>
              <a:t> : dopamine , dobutamine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/>
              <a:t>Afterload reduction </a:t>
            </a:r>
            <a:r>
              <a:rPr lang="en-US"/>
              <a:t>: nitroglycerin , dobutamine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If inotropes &amp; vasopressors fail , do an </a:t>
            </a:r>
            <a:r>
              <a:rPr lang="en-US" b="1"/>
              <a:t>intra-aortic balloon pump </a:t>
            </a:r>
          </a:p>
        </p:txBody>
      </p:sp>
    </p:spTree>
    <p:extLst>
      <p:ext uri="{BB962C8B-B14F-4D97-AF65-F5344CB8AC3E}">
        <p14:creationId xmlns:p14="http://schemas.microsoft.com/office/powerpoint/2010/main" xmlns="" val="2944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0FC0BFB-CD16-0DD7-F2CE-25986C34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6F09B90-8610-3BDD-6B67-32D5075E9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376" y="1461641"/>
            <a:ext cx="5269895" cy="4351338"/>
          </a:xfrm>
        </p:spPr>
      </p:pic>
    </p:spTree>
    <p:extLst>
      <p:ext uri="{BB962C8B-B14F-4D97-AF65-F5344CB8AC3E}">
        <p14:creationId xmlns:p14="http://schemas.microsoft.com/office/powerpoint/2010/main" xmlns="" val="598246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6421B12-9B5C-E37A-97D4-4B76273A2597}"/>
              </a:ext>
            </a:extLst>
          </p:cNvPr>
          <p:cNvSpPr txBox="1"/>
          <p:nvPr/>
        </p:nvSpPr>
        <p:spPr>
          <a:xfrm>
            <a:off x="669304" y="895546"/>
            <a:ext cx="112650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  <a:r>
              <a:rPr lang="en-US" sz="2800" b="1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results from a change in one or a combination of the following: </a:t>
            </a:r>
          </a:p>
          <a:p>
            <a:endParaRPr lang="en-US" sz="2800" b="1" i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output </a:t>
            </a:r>
          </a:p>
          <a:p>
            <a:pPr marL="342900" indent="-342900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Intravascular Blood Volume</a:t>
            </a:r>
          </a:p>
          <a:p>
            <a:pPr marL="342900" indent="-342900">
              <a:buAutoNum type="arabicPeriod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Systemic Vascular Resistance</a:t>
            </a:r>
          </a:p>
          <a:p>
            <a:pPr marL="342900" indent="-342900">
              <a:buAutoNum type="arabicPeriod"/>
            </a:pPr>
            <a:r>
              <a:rPr lang="en-US" sz="2400" i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myocardial function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DAF29A0-119F-3F6D-17CF-CB3ADD18948A}"/>
              </a:ext>
            </a:extLst>
          </p:cNvPr>
          <p:cNvSpPr txBox="1"/>
          <p:nvPr/>
        </p:nvSpPr>
        <p:spPr>
          <a:xfrm>
            <a:off x="893582" y="4185749"/>
            <a:ext cx="9952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-</a:t>
            </a:r>
            <a:r>
              <a:rPr lang="en-US" sz="2400"/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manifestations of shock are the results of stimulation of the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neuroendocrine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system responses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inadequate oxygen delivery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organs dysfunction .</a:t>
            </a:r>
          </a:p>
        </p:txBody>
      </p:sp>
    </p:spTree>
    <p:extLst>
      <p:ext uri="{BB962C8B-B14F-4D97-AF65-F5344CB8AC3E}">
        <p14:creationId xmlns:p14="http://schemas.microsoft.com/office/powerpoint/2010/main" xmlns="" val="3824841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23BF1E3-810C-331D-890F-0073632D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4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900">
                <a:solidFill>
                  <a:srgbClr val="FF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2. Pathophysiology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ED7C01B-382D-05C9-2654-3A9D69FD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1641"/>
            <a:ext cx="10925487" cy="5532437"/>
          </a:xfrm>
        </p:spPr>
        <p:txBody>
          <a:bodyPr>
            <a:normAutofit lnSpcReduction="10000"/>
          </a:bodyPr>
          <a:lstStyle/>
          <a:p>
            <a:r>
              <a:rPr lang="en-US" b="0" i="0" u="none" strike="noStrike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fundamental defect in shock is </a:t>
            </a:r>
            <a:r>
              <a:rPr lang="en-US" b="1" i="0" u="none" strike="noStrike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reduced perfusion of </a:t>
            </a:r>
            <a:r>
              <a:rPr lang="en-US" b="1" i="0" u="none" strike="noStrike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tissues</a:t>
            </a:r>
            <a:r>
              <a:rPr lang="en-US" b="0" i="0" u="none" strike="noStrike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endParaRPr lang="en-US" b="0" i="0" u="none" strike="noStrike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u="none" strike="noStrike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Once perfusion declines and oxygen delivery to cells is inadequate for aerobic metabolism, cells shift to anaerobic metabolism with increased production of carbon dioxide and elevated blood lactic acid levels. </a:t>
            </a:r>
          </a:p>
          <a:p>
            <a:endParaRPr lang="en-US" b="0" i="0" u="none" strike="noStrike">
              <a:effectLst/>
              <a:latin typeface="Arial" panose="020B0604020202020204" pitchFamily="34" charset="0"/>
            </a:endParaRPr>
          </a:p>
          <a:p>
            <a:r>
              <a:rPr lang="en-US" b="0" i="0" u="none" strike="noStrike">
                <a:effectLst/>
                <a:latin typeface="Arial" panose="020B0604020202020204" pitchFamily="34" charset="0"/>
              </a:rPr>
              <a:t>Tissue acidosis → interfere with cell membrane function →</a:t>
            </a:r>
            <a:r>
              <a:rPr lang="en-US" b="0" i="0" u="none" strike="noStrike">
                <a:effectLst/>
                <a:latin typeface="Open Sans" panose="020F0502020204030204" pitchFamily="34" charset="0"/>
              </a:rPr>
              <a:t/>
            </a:r>
            <a:br>
              <a:rPr lang="en-US" b="0" i="0" u="none" strike="noStrike">
                <a:effectLst/>
                <a:latin typeface="Open Sans" panose="020F0502020204030204" pitchFamily="34" charset="0"/>
              </a:rPr>
            </a:br>
            <a:r>
              <a:rPr lang="en-US" b="0" i="0" u="none" strike="noStrike">
                <a:effectLst/>
                <a:latin typeface="Arial" panose="020B0604020202020204" pitchFamily="34" charset="0"/>
              </a:rPr>
              <a:t>intracellular K is lost with Na &amp; H20 accumulate into the cells →</a:t>
            </a:r>
            <a:r>
              <a:rPr lang="en-US" b="0" i="0" u="none" strike="noStrike">
                <a:effectLst/>
                <a:latin typeface="Open Sans" panose="020F0502020204030204" pitchFamily="34" charset="0"/>
              </a:rPr>
              <a:t/>
            </a:r>
            <a:br>
              <a:rPr lang="en-US" b="0" i="0" u="none" strike="noStrike">
                <a:effectLst/>
                <a:latin typeface="Open Sans" panose="020F0502020204030204" pitchFamily="34" charset="0"/>
              </a:rPr>
            </a:br>
            <a:r>
              <a:rPr lang="en-US" b="0" i="0" u="none" strike="noStrike">
                <a:effectLst/>
                <a:latin typeface="Arial" panose="020B0604020202020204" pitchFamily="34" charset="0"/>
              </a:rPr>
              <a:t>cellular edema.</a:t>
            </a:r>
            <a:r>
              <a:rPr lang="en-US" b="0" i="0" u="none" strike="noStrike">
                <a:effectLst/>
                <a:latin typeface="Open Sans" panose="020F0502020204030204" pitchFamily="34" charset="0"/>
              </a:rPr>
              <a:t/>
            </a:r>
            <a:br>
              <a:rPr lang="en-US" b="0" i="0" u="none" strike="noStrike">
                <a:effectLst/>
                <a:latin typeface="Open Sans" panose="020F0502020204030204" pitchFamily="34" charset="0"/>
              </a:rPr>
            </a:br>
            <a:endParaRPr lang="en-US" b="0" i="0" u="none" strike="noStrike">
              <a:effectLst/>
              <a:latin typeface="Open Sans" panose="020F0502020204030204" pitchFamily="34" charset="0"/>
            </a:endParaRPr>
          </a:p>
          <a:p>
            <a:r>
              <a:rPr lang="en-US" b="0" i="0" u="none" strike="noStrike">
                <a:effectLst/>
                <a:latin typeface="Arial" panose="020B0604020202020204" pitchFamily="34" charset="0"/>
              </a:rPr>
              <a:t>Rupture of lysosomes → liberation of destructive proteolytic</a:t>
            </a:r>
            <a:r>
              <a:rPr lang="en-US" b="0" i="0" u="none" strike="noStrike">
                <a:effectLst/>
                <a:latin typeface="Open Sans" panose="020F0502020204030204" pitchFamily="34" charset="0"/>
              </a:rPr>
              <a:t/>
            </a:r>
            <a:br>
              <a:rPr lang="en-US" b="0" i="0" u="none" strike="noStrike">
                <a:effectLst/>
                <a:latin typeface="Open Sans" panose="020F0502020204030204" pitchFamily="34" charset="0"/>
              </a:rPr>
            </a:br>
            <a:r>
              <a:rPr lang="en-US" b="0" i="0" u="none" strike="noStrike">
                <a:effectLst/>
                <a:latin typeface="Arial" panose="020B0604020202020204" pitchFamily="34" charset="0"/>
              </a:rPr>
              <a:t>enzymes → cellular destruction → multiple organ failure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556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39B2438-5D93-2A4A-87A7-69E1F03C8A24}"/>
              </a:ext>
            </a:extLst>
          </p:cNvPr>
          <p:cNvSpPr txBox="1"/>
          <p:nvPr/>
        </p:nvSpPr>
        <p:spPr>
          <a:xfrm>
            <a:off x="5050483" y="730243"/>
            <a:ext cx="2733870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 hangingPunct="0"/>
            <a:r>
              <a:rPr lang="en-US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Inadequate perfusion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157AF7D-A2B9-F9D2-3644-908BEA5B6BDA}"/>
              </a:ext>
            </a:extLst>
          </p:cNvPr>
          <p:cNvSpPr txBox="1"/>
          <p:nvPr/>
        </p:nvSpPr>
        <p:spPr>
          <a:xfrm>
            <a:off x="5050483" y="1500746"/>
            <a:ext cx="2466974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 hangingPunct="0"/>
            <a:r>
              <a:rPr lang="en-US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oxygen delivery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D63DE29-3429-56BF-C6C3-B103CAE24982}"/>
              </a:ext>
            </a:extLst>
          </p:cNvPr>
          <p:cNvSpPr txBox="1"/>
          <p:nvPr/>
        </p:nvSpPr>
        <p:spPr>
          <a:xfrm>
            <a:off x="5296626" y="2160592"/>
            <a:ext cx="1912386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 hangingPunct="0"/>
            <a:r>
              <a:rPr lang="en-US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Cellular hypoxi</a:t>
            </a:r>
            <a:r>
              <a:rPr lang="en-US" b="1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a </a:t>
            </a:r>
            <a:endParaRPr lang="en-US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4102A40-5DC5-412E-0C96-5377E90AEEF2}"/>
              </a:ext>
            </a:extLst>
          </p:cNvPr>
          <p:cNvSpPr txBox="1"/>
          <p:nvPr/>
        </p:nvSpPr>
        <p:spPr>
          <a:xfrm>
            <a:off x="2041823" y="2946787"/>
            <a:ext cx="7670108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hangingPunct="0"/>
            <a:r>
              <a:rPr lang="en-US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Lactic acid build up and ph</a:t>
            </a:r>
          </a:p>
          <a:p>
            <a:pPr algn="ctr" defTabSz="228600" hangingPunct="0"/>
            <a:r>
              <a:rPr lang="en-US" b="1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(due to switch of aerobic metabolism to anaerobic metabolism) </a:t>
            </a:r>
            <a:r>
              <a:rPr lang="en-US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E7548DA-4B1D-66A9-A217-DD7CD36402B7}"/>
              </a:ext>
            </a:extLst>
          </p:cNvPr>
          <p:cNvSpPr txBox="1"/>
          <p:nvPr/>
        </p:nvSpPr>
        <p:spPr>
          <a:xfrm>
            <a:off x="4090175" y="3942675"/>
            <a:ext cx="4097792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hangingPunct="0"/>
            <a:r>
              <a:rPr lang="en-US" b="1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Metabolic acidosis</a:t>
            </a:r>
          </a:p>
          <a:p>
            <a:pPr algn="ctr" defTabSz="228600" hangingPunct="0"/>
            <a:r>
              <a:rPr lang="en-US" b="1" ker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(type A lactic acidosis) </a:t>
            </a:r>
            <a:endParaRPr lang="en-US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2D1A697-E6B9-0F4C-8A3F-45F57A15FE83}"/>
              </a:ext>
            </a:extLst>
          </p:cNvPr>
          <p:cNvSpPr txBox="1"/>
          <p:nvPr/>
        </p:nvSpPr>
        <p:spPr>
          <a:xfrm>
            <a:off x="4196781" y="5066679"/>
            <a:ext cx="4097792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hangingPunct="0"/>
            <a:r>
              <a:rPr lang="en-US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Cell membrane permeability     and pumps dysfunction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DF85800-A2E9-B055-A66B-813DB0AC301F}"/>
              </a:ext>
            </a:extLst>
          </p:cNvPr>
          <p:cNvSpPr txBox="1"/>
          <p:nvPr/>
        </p:nvSpPr>
        <p:spPr>
          <a:xfrm>
            <a:off x="5652792" y="6215946"/>
            <a:ext cx="2648923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2860" tIns="22860" rIns="22860" bIns="22860" numCol="1" spcCol="3810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600" hangingPunct="0"/>
            <a:r>
              <a:rPr lang="en-US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Cell death </a:t>
            </a:r>
          </a:p>
        </p:txBody>
      </p:sp>
      <p:pic>
        <p:nvPicPr>
          <p:cNvPr id="22" name="Picture 21" descr="Shape, arrow&#10;&#10;Description automatically generate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E4A4840-62F7-F0AA-83E5-E387CBD21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5867330" y="1137759"/>
            <a:ext cx="395036" cy="375942"/>
          </a:xfrm>
          <a:prstGeom prst="rect">
            <a:avLst/>
          </a:prstGeom>
        </p:spPr>
      </p:pic>
      <p:pic>
        <p:nvPicPr>
          <p:cNvPr id="23" name="Picture 22" descr="Shape, arrow&#10;&#10;Description automatically generate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9148923-D510-A0E2-5D69-3883A578B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5893545" y="2539648"/>
            <a:ext cx="404908" cy="375942"/>
          </a:xfrm>
          <a:prstGeom prst="rect">
            <a:avLst/>
          </a:prstGeom>
        </p:spPr>
      </p:pic>
      <p:pic>
        <p:nvPicPr>
          <p:cNvPr id="24" name="Picture 23" descr="Shape, arrow&#10;&#10;Description automatically generate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67ECDBB-3D86-D26C-6E64-A39804342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5934737" y="3616164"/>
            <a:ext cx="395036" cy="375942"/>
          </a:xfrm>
          <a:prstGeom prst="rect">
            <a:avLst/>
          </a:prstGeom>
        </p:spPr>
      </p:pic>
      <p:pic>
        <p:nvPicPr>
          <p:cNvPr id="25" name="Picture 24" descr="Shape, arrow&#10;&#10;Description automatically generate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2BE62F6-E915-2485-E98D-21F97EF47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5941553" y="4621422"/>
            <a:ext cx="395036" cy="375942"/>
          </a:xfrm>
          <a:prstGeom prst="rect">
            <a:avLst/>
          </a:prstGeom>
        </p:spPr>
      </p:pic>
      <p:pic>
        <p:nvPicPr>
          <p:cNvPr id="26" name="Picture 25" descr="Shape, arrow&#10;&#10;Description automatically generate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99CE9C1-B474-904B-1AFD-C18A07CF7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5893329" y="5808512"/>
            <a:ext cx="395036" cy="375942"/>
          </a:xfrm>
          <a:prstGeom prst="rect">
            <a:avLst/>
          </a:prstGeom>
        </p:spPr>
      </p:pic>
      <p:pic>
        <p:nvPicPr>
          <p:cNvPr id="27" name="Picture 26" descr="Shape, arrow&#10;&#10;Description automatically generate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1125411-8335-BD45-8A8B-AF28F6414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5893329" y="1837963"/>
            <a:ext cx="395036" cy="375942"/>
          </a:xfrm>
          <a:prstGeom prst="rect">
            <a:avLst/>
          </a:prstGeom>
        </p:spPr>
      </p:pic>
      <p:pic>
        <p:nvPicPr>
          <p:cNvPr id="29" name="Picture 28" descr="Shape, arrow&#10;&#10;Description automatically generate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A5AEBAB-1208-13ED-F9B8-BD6E181403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88116" y="2964783"/>
            <a:ext cx="375520" cy="133729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6BF5B54-4C7D-3132-D4FC-D806867D5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5083275" y="1621233"/>
            <a:ext cx="285751" cy="193731"/>
          </a:xfrm>
          <a:prstGeom prst="rect">
            <a:avLst/>
          </a:prstGeom>
        </p:spPr>
      </p:pic>
      <p:pic>
        <p:nvPicPr>
          <p:cNvPr id="31" name="Picture 30" descr="Shape, arrow&#10;&#10;Description automatically generated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2F61C5E-9533-4C5A-6772-1306A3BC71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862160" y="5134534"/>
            <a:ext cx="416660" cy="1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907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Key diagnostic factors (history and Phy.E)…"/>
          <p:cNvSpPr txBox="1"/>
          <p:nvPr/>
        </p:nvSpPr>
        <p:spPr>
          <a:xfrm>
            <a:off x="220824" y="1575001"/>
            <a:ext cx="5875176" cy="4267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defRPr sz="36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b="1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1. </a:t>
            </a:r>
            <a:r>
              <a:rPr sz="1600" b="1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Hypotension</a:t>
            </a:r>
            <a:r>
              <a:rPr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(defined as decrease of ≥40 mmHg from baseline. Occurs in most patients but a normal BP</a:t>
            </a:r>
            <a:r>
              <a:rPr sz="1600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doesn’t rule out </a:t>
            </a:r>
            <a:r>
              <a:rPr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shock)</a:t>
            </a:r>
          </a:p>
          <a:p>
            <a:pPr defTabSz="1219169" hangingPunct="0">
              <a:defRPr sz="23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indent="-222250" defTabSz="1219169" hangingPunct="0">
              <a:buSzTx/>
              <a:buFontTx/>
              <a:buAutoNum type="arabicPeriod" startAt="2"/>
              <a:defRPr sz="2300"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Tachycardia</a:t>
            </a:r>
            <a:r>
              <a:rPr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 (may be an </a:t>
            </a:r>
            <a:r>
              <a:rPr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earlier sign </a:t>
            </a:r>
            <a:r>
              <a:rPr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of shock than hypotension as compensatory mechanisms can maintain cardiac output) </a:t>
            </a:r>
          </a:p>
          <a:p>
            <a:pPr defTabSz="1219169" hangingPunct="0">
              <a:defRPr sz="23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indent="-222250" defTabSz="1219169" hangingPunct="0">
              <a:buSzTx/>
              <a:buFontTx/>
              <a:buAutoNum type="arabicPeriod" startAt="3"/>
              <a:defRPr sz="2300"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skin changes</a:t>
            </a:r>
            <a:r>
              <a:rPr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(cold sweaty skin, </a:t>
            </a:r>
            <a:r>
              <a:rPr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clammy</a:t>
            </a:r>
            <a:r>
              <a:rPr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peripheries, </a:t>
            </a:r>
            <a:r>
              <a:rPr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mottled</a:t>
            </a:r>
            <a:r>
              <a:rPr sz="1600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, </a:t>
            </a:r>
            <a:r>
              <a:rPr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ashen appearance</a:t>
            </a:r>
            <a:r>
              <a:rPr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, skin </a:t>
            </a:r>
            <a:r>
              <a:rPr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cyanosis</a:t>
            </a:r>
            <a:r>
              <a:rPr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(besides lips and tongue cyanosis)) </a:t>
            </a:r>
          </a:p>
          <a:p>
            <a:pPr defTabSz="1219169" hangingPunct="0">
              <a:defRPr sz="23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indent="-222250" defTabSz="1219169" hangingPunct="0">
              <a:buSzTx/>
              <a:buFontTx/>
              <a:buAutoNum type="arabicPeriod" startAt="4"/>
              <a:defRPr sz="2300"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600" b="1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Oliguria</a:t>
            </a:r>
            <a:r>
              <a:rPr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(consider inserting a urinary catheter, oliguria is defined as </a:t>
            </a:r>
            <a:r>
              <a:rPr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&lt;0.5 ml/kg/hr.)</a:t>
            </a:r>
          </a:p>
          <a:p>
            <a:pPr marL="222250" indent="-222250" defTabSz="1219169" hangingPunct="0">
              <a:buSzTx/>
              <a:buFontTx/>
              <a:buAutoNum type="arabicPeriod" startAt="5"/>
              <a:defRPr sz="2300"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b="1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Mental state changes</a:t>
            </a:r>
            <a:r>
              <a:rPr lang="en-US" sz="1600" kern="0">
                <a:solidFill>
                  <a:srgbClr val="9411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(use GCS/Agitation, confusion, and distress occur early. </a:t>
            </a:r>
            <a:r>
              <a:rPr lang="en-US"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Unresponsiveness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indicates severe and </a:t>
            </a:r>
            <a:r>
              <a:rPr lang="en-US"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advanced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shock.) </a:t>
            </a:r>
          </a:p>
          <a:p>
            <a:pPr defTabSz="1219169" hangingPunct="0">
              <a:defRPr sz="23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defTabSz="1219169" hangingPunct="0">
              <a:defRPr sz="23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4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B202647-E3CD-2668-A0AA-43E916C215F4}"/>
              </a:ext>
            </a:extLst>
          </p:cNvPr>
          <p:cNvSpPr txBox="1"/>
          <p:nvPr/>
        </p:nvSpPr>
        <p:spPr>
          <a:xfrm>
            <a:off x="6466115" y="1225881"/>
            <a:ext cx="5262465" cy="4770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22250" marR="0" lvl="0" indent="-22225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defRPr sz="2300"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Positive Risk factors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(history of sepsis, recent MI, history of haemorrhage, trauma, surgery, exposure to known allergen, change in medications, significant co-morbidities) </a:t>
            </a:r>
          </a:p>
          <a:p>
            <a:pPr defTabSz="1219169" hangingPunct="0">
              <a:defRPr sz="23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indent="-222250" defTabSz="1219169" hangingPunct="0">
              <a:buSzTx/>
              <a:buFontTx/>
              <a:buAutoNum type="arabicPeriod" startAt="7"/>
              <a:defRPr sz="2300"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b="1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Fever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(suggests </a:t>
            </a:r>
            <a:r>
              <a:rPr lang="en-US"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septic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shock)</a:t>
            </a:r>
          </a:p>
          <a:p>
            <a:pPr defTabSz="1219169" hangingPunct="0">
              <a:defRPr sz="23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indent="-222250" defTabSz="1219169" hangingPunct="0">
              <a:buSzTx/>
              <a:buFontTx/>
              <a:buAutoNum type="arabicPeriod" startAt="8"/>
              <a:defRPr sz="2300"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b="1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Chest pain</a:t>
            </a:r>
            <a:r>
              <a:rPr lang="en-US" sz="1600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(suggests </a:t>
            </a:r>
            <a:r>
              <a:rPr lang="en-US"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MI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)</a:t>
            </a:r>
          </a:p>
          <a:p>
            <a:pPr defTabSz="1219169" hangingPunct="0">
              <a:defRPr sz="23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indent="-222250" defTabSz="1219169" hangingPunct="0">
              <a:buSzTx/>
              <a:buFontTx/>
              <a:buAutoNum type="arabicPeriod" startAt="9"/>
              <a:defRPr sz="2300"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b="1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Dyspnea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(Respiratory rate may be increased because of </a:t>
            </a:r>
            <a:r>
              <a:rPr lang="en-US"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hypoxia</a:t>
            </a:r>
            <a:r>
              <a:rPr lang="en-US" sz="1600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(e.g., in pneumonia) but will often remain elevated despite correction of PaO2 due to the need of </a:t>
            </a:r>
            <a:r>
              <a:rPr lang="en-US"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compensatory</a:t>
            </a:r>
            <a:r>
              <a:rPr lang="en-US" sz="1600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hyperventilation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of the generated metabolic acidosis.) </a:t>
            </a:r>
          </a:p>
          <a:p>
            <a:pPr defTabSz="1219169" hangingPunct="0">
              <a:defRPr sz="23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indent="-222250" defTabSz="1219169" hangingPunct="0">
              <a:buSzTx/>
              <a:buFontTx/>
              <a:buAutoNum type="arabicPeriod" startAt="10"/>
              <a:defRPr sz="2300"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b="1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Hypoxemia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 </a:t>
            </a:r>
          </a:p>
          <a:p>
            <a:pPr defTabSz="1219169" hangingPunct="0">
              <a:defRPr sz="23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indent="-222250" defTabSz="1219169" hangingPunct="0">
              <a:buSzTx/>
              <a:buFontTx/>
              <a:buAutoNum type="arabicPeriod" startAt="11"/>
              <a:defRPr sz="2300" b="1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b="1" kern="0">
                <a:solidFill>
                  <a:srgbClr val="0433FF"/>
                </a:solidFill>
                <a:latin typeface="Times New Roman"/>
                <a:cs typeface="Times New Roman"/>
                <a:sym typeface="Times New Roman"/>
              </a:rPr>
              <a:t>Hypothermia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(it is the most obvious clinical sign of </a:t>
            </a:r>
            <a:r>
              <a:rPr lang="en-US" sz="1600" b="1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end-stage irreversible shock </a:t>
            </a: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of any cause.)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37D5ECE-2E10-78E8-F9C3-28957777C5A7}"/>
              </a:ext>
            </a:extLst>
          </p:cNvPr>
          <p:cNvSpPr txBox="1"/>
          <p:nvPr/>
        </p:nvSpPr>
        <p:spPr>
          <a:xfrm>
            <a:off x="548173" y="269956"/>
            <a:ext cx="9920773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6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3. Key diagnostic factors (history and Phy.E)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D460963-F060-D21F-4BD1-5AF9A756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Diagnostic Investigations</a:t>
            </a:r>
            <a:r>
              <a:rPr lang="en-US" sz="44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/>
            </a:r>
            <a:br>
              <a:rPr lang="en-US" sz="44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</a:b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6FAF40F0-2A86-CA9D-ED3A-0ACFDAE7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628" y="1452401"/>
            <a:ext cx="9808029" cy="4351338"/>
          </a:xfrm>
        </p:spPr>
        <p:txBody>
          <a:bodyPr>
            <a:normAutofit lnSpcReduction="10000"/>
          </a:bodyPr>
          <a:lstStyle/>
          <a:p>
            <a:pPr marL="222250" marR="0" lvl="0" indent="-22225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 sz="2400" b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Lactate (From arterial blood gas) (result: &gt;2mmol/L)</a:t>
            </a: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marR="0" lvl="0" indent="-22225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defRPr sz="2400" b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Arterial blood gas or venous blood gas (result: Metabolic acidosis; pH &lt; 7.35, bicarbonate &lt;22) </a:t>
            </a: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marR="0" lvl="0" indent="-22225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defRPr sz="2400" b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Glucose (result: &gt; 7mmol/L or &gt; 126mg/dL in non diabetic patients)</a:t>
            </a: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marR="0" lvl="0" indent="-22225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defRPr sz="2400" b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Blood test: </a:t>
            </a:r>
          </a:p>
          <a:p>
            <a:pPr marL="0" marR="0" lvl="0" indent="27305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387350" marR="0" lvl="0" indent="-11430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/>
              <a:buChar char="✓"/>
              <a:def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CBC (result: Hb &lt; 100g/L suggests haemorrhages, WBC &gt;12 x 10³/ macro-litre if sepsis is present.) </a:t>
            </a:r>
          </a:p>
          <a:p>
            <a:pPr marL="387350" marR="0" lvl="0" indent="-11430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/>
              <a:buChar char="✓"/>
              <a:def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Urea and electrolytes (evidence of renal impairment if kidney perfusion is compromised for example hypokalemia and hypernatremia with diarrhea and vomiting (hypovolaemic shock)</a:t>
            </a:r>
          </a:p>
          <a:p>
            <a:pPr marL="387350" marR="0" lvl="0" indent="-11430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/>
              <a:buChar char="✓"/>
              <a:def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Coagulation studies (result: PT, PTT, fibrinogen; prolonged with DIC in septic shock)</a:t>
            </a:r>
          </a:p>
          <a:p>
            <a:pPr marL="387350" marR="0" lvl="0" indent="-11430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/>
              <a:buChar char="✓"/>
              <a:def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 C-reactive protein (result: high values suggest sepsis)</a:t>
            </a:r>
          </a:p>
          <a:p>
            <a:pPr marL="387350" marR="0" lvl="0" indent="-11430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/>
              <a:buChar char="✓"/>
              <a:def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marR="0" lvl="0" indent="-22225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defRPr sz="2400" b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ECG (evidence of MI, arrhythmias, electrolyte abnormalities)</a:t>
            </a:r>
          </a:p>
          <a:p>
            <a:pPr marL="222250" marR="0" lvl="0" indent="-22225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defRPr sz="2400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1600" kern="0">
              <a:solidFill>
                <a:srgbClr val="5E5E5E"/>
              </a:solidFill>
              <a:latin typeface="Times New Roman"/>
              <a:cs typeface="Times New Roman"/>
              <a:sym typeface="Times New Roman"/>
            </a:endParaRPr>
          </a:p>
          <a:p>
            <a:pPr marL="222250" marR="0" lvl="0" indent="-222250" algn="l" defTabSz="121916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defRPr sz="2400" b="1">
                <a:solidFill>
                  <a:srgbClr val="5E5E5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600" kern="0">
                <a:solidFill>
                  <a:srgbClr val="5E5E5E"/>
                </a:solidFill>
                <a:latin typeface="Times New Roman"/>
                <a:cs typeface="Times New Roman"/>
                <a:sym typeface="Times New Roman"/>
              </a:rPr>
              <a:t>CXR: look for pulmonary oedema, pneumonia, pneumothorax, widened mediastinum (e.g., due to aortic dissection).</a:t>
            </a:r>
          </a:p>
          <a:p>
            <a:endParaRPr lang="x-none"/>
          </a:p>
        </p:txBody>
      </p:sp>
      <p:sp>
        <p:nvSpPr>
          <p:cNvPr id="4" name="Warning Sign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B7C8190-F738-C256-0D46-AAF89B18FF33}"/>
              </a:ext>
            </a:extLst>
          </p:cNvPr>
          <p:cNvSpPr/>
          <p:nvPr/>
        </p:nvSpPr>
        <p:spPr>
          <a:xfrm>
            <a:off x="8807705" y="541176"/>
            <a:ext cx="3266107" cy="2561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0" h="21600" extrusionOk="0">
                <a:moveTo>
                  <a:pt x="10685" y="0"/>
                </a:moveTo>
                <a:cubicBezTo>
                  <a:pt x="9798" y="0"/>
                  <a:pt x="9001" y="498"/>
                  <a:pt x="8605" y="1300"/>
                </a:cubicBezTo>
                <a:lnTo>
                  <a:pt x="248" y="18197"/>
                </a:lnTo>
                <a:cubicBezTo>
                  <a:pt x="-115" y="18931"/>
                  <a:pt x="-79" y="19786"/>
                  <a:pt x="348" y="20484"/>
                </a:cubicBezTo>
                <a:cubicBezTo>
                  <a:pt x="775" y="21183"/>
                  <a:pt x="1515" y="21600"/>
                  <a:pt x="2327" y="21600"/>
                </a:cubicBezTo>
                <a:lnTo>
                  <a:pt x="19042" y="21600"/>
                </a:lnTo>
                <a:cubicBezTo>
                  <a:pt x="19853" y="21600"/>
                  <a:pt x="20593" y="21183"/>
                  <a:pt x="21020" y="20484"/>
                </a:cubicBezTo>
                <a:cubicBezTo>
                  <a:pt x="21447" y="19786"/>
                  <a:pt x="21485" y="18931"/>
                  <a:pt x="21122" y="18197"/>
                </a:cubicBezTo>
                <a:lnTo>
                  <a:pt x="12765" y="1300"/>
                </a:lnTo>
                <a:cubicBezTo>
                  <a:pt x="12369" y="498"/>
                  <a:pt x="11572" y="0"/>
                  <a:pt x="10685" y="0"/>
                </a:cubicBezTo>
                <a:close/>
                <a:moveTo>
                  <a:pt x="10685" y="744"/>
                </a:moveTo>
                <a:cubicBezTo>
                  <a:pt x="11291" y="744"/>
                  <a:pt x="11836" y="1084"/>
                  <a:pt x="12108" y="1632"/>
                </a:cubicBezTo>
                <a:lnTo>
                  <a:pt x="20464" y="18530"/>
                </a:lnTo>
                <a:cubicBezTo>
                  <a:pt x="20712" y="19032"/>
                  <a:pt x="20686" y="19615"/>
                  <a:pt x="20394" y="20093"/>
                </a:cubicBezTo>
                <a:cubicBezTo>
                  <a:pt x="20102" y="20570"/>
                  <a:pt x="19597" y="20856"/>
                  <a:pt x="19042" y="20856"/>
                </a:cubicBezTo>
                <a:lnTo>
                  <a:pt x="2327" y="20856"/>
                </a:lnTo>
                <a:cubicBezTo>
                  <a:pt x="1772" y="20856"/>
                  <a:pt x="1266" y="20570"/>
                  <a:pt x="974" y="20093"/>
                </a:cubicBezTo>
                <a:cubicBezTo>
                  <a:pt x="683" y="19615"/>
                  <a:pt x="658" y="19032"/>
                  <a:pt x="906" y="18530"/>
                </a:cubicBezTo>
                <a:lnTo>
                  <a:pt x="9262" y="1632"/>
                </a:lnTo>
                <a:cubicBezTo>
                  <a:pt x="9534" y="1084"/>
                  <a:pt x="10079" y="744"/>
                  <a:pt x="10685" y="744"/>
                </a:cubicBezTo>
                <a:close/>
                <a:moveTo>
                  <a:pt x="10685" y="1384"/>
                </a:moveTo>
                <a:cubicBezTo>
                  <a:pt x="10315" y="1384"/>
                  <a:pt x="9996" y="1585"/>
                  <a:pt x="9830" y="1919"/>
                </a:cubicBezTo>
                <a:lnTo>
                  <a:pt x="1472" y="18817"/>
                </a:lnTo>
                <a:cubicBezTo>
                  <a:pt x="1323" y="19118"/>
                  <a:pt x="1338" y="19470"/>
                  <a:pt x="1514" y="19757"/>
                </a:cubicBezTo>
                <a:cubicBezTo>
                  <a:pt x="1689" y="20044"/>
                  <a:pt x="1993" y="20214"/>
                  <a:pt x="2327" y="20214"/>
                </a:cubicBezTo>
                <a:lnTo>
                  <a:pt x="19042" y="20214"/>
                </a:lnTo>
                <a:cubicBezTo>
                  <a:pt x="19375" y="20214"/>
                  <a:pt x="19679" y="20044"/>
                  <a:pt x="19855" y="19757"/>
                </a:cubicBezTo>
                <a:cubicBezTo>
                  <a:pt x="20030" y="19470"/>
                  <a:pt x="20046" y="19118"/>
                  <a:pt x="19896" y="18817"/>
                </a:cubicBezTo>
                <a:lnTo>
                  <a:pt x="11540" y="1919"/>
                </a:lnTo>
                <a:cubicBezTo>
                  <a:pt x="11374" y="1585"/>
                  <a:pt x="11055" y="1384"/>
                  <a:pt x="10685" y="1384"/>
                </a:cubicBez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5" name="NB:…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A53EA0C-FA57-B796-76A1-B3D7A04CD7FD}"/>
              </a:ext>
            </a:extLst>
          </p:cNvPr>
          <p:cNvSpPr txBox="1"/>
          <p:nvPr/>
        </p:nvSpPr>
        <p:spPr>
          <a:xfrm>
            <a:off x="9570003" y="1578629"/>
            <a:ext cx="1741510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 hangingPunct="0"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00" kern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NB:</a:t>
            </a:r>
          </a:p>
          <a:p>
            <a:pPr algn="ctr" defTabSz="1219169" hangingPunct="0"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200" kern="0">
                <a:solidFill>
                  <a:srgbClr val="FFFFFF"/>
                </a:solidFill>
                <a:latin typeface="Times New Roman"/>
                <a:cs typeface="Times New Roman"/>
                <a:sym typeface="Times New Roman"/>
              </a:rPr>
              <a:t>Resuscitation should not delay while investigating the etiology of undifferentiated shock.Use an ABCDE approach to manage shock empirically. </a:t>
            </a:r>
          </a:p>
        </p:txBody>
      </p:sp>
    </p:spTree>
    <p:extLst>
      <p:ext uri="{BB962C8B-B14F-4D97-AF65-F5344CB8AC3E}">
        <p14:creationId xmlns:p14="http://schemas.microsoft.com/office/powerpoint/2010/main" xmlns="" val="2718642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4246419"/>
              </p:ext>
            </p:extLst>
          </p:nvPr>
        </p:nvGraphicFramePr>
        <p:xfrm>
          <a:off x="205272" y="769441"/>
          <a:ext cx="11597951" cy="5938624"/>
        </p:xfrm>
        <a:graphic>
          <a:graphicData uri="http://schemas.openxmlformats.org/drawingml/2006/table">
            <a:tbl>
              <a:tblPr firstRow="1" firstCol="1"/>
              <a:tblGrid>
                <a:gridCol w="1833683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0"/>
                    </a:ext>
                  </a:extLst>
                </a:gridCol>
                <a:gridCol w="3828457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1"/>
                    </a:ext>
                  </a:extLst>
                </a:gridCol>
                <a:gridCol w="5935811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0002"/>
                    </a:ext>
                  </a:extLst>
                </a:gridCol>
              </a:tblGrid>
              <a:tr h="270861">
                <a:tc>
                  <a:txBody>
                    <a:bodyPr/>
                    <a:lstStyle/>
                    <a:p>
                      <a:pPr algn="l" defTabSz="2438337">
                        <a:defRPr sz="1800" b="0"/>
                      </a:pPr>
                      <a:r>
                        <a:rPr sz="14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Times New Roman"/>
                        </a:rPr>
                        <a:t>ABCDE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algn="l" defTabSz="2438337">
                        <a:defRPr sz="1800" b="0"/>
                      </a:pPr>
                      <a:r>
                        <a:rPr sz="14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Times New Roman"/>
                        </a:rPr>
                        <a:t>Assessment </a:t>
                      </a:r>
                    </a:p>
                  </a:txBody>
                  <a:tcPr marL="25400" marR="25400" marT="25400" marB="25400" horzOverflow="overflow"/>
                </a:tc>
                <a:tc>
                  <a:txBody>
                    <a:bodyPr/>
                    <a:lstStyle/>
                    <a:p>
                      <a:pPr algn="l" defTabSz="2438337">
                        <a:defRPr sz="1800" b="0"/>
                      </a:pPr>
                      <a:r>
                        <a:rPr sz="14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  <a:sym typeface="Times New Roman"/>
                        </a:rPr>
                        <a:t>Treatment </a:t>
                      </a:r>
                    </a:p>
                  </a:txBody>
                  <a:tcPr marL="25400" marR="25400" marT="25400" marB="25400" horzOverflow="overflow"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0"/>
                  </a:ext>
                </a:extLst>
              </a:tr>
              <a:tr h="893521">
                <a:tc>
                  <a:txBody>
                    <a:bodyPr/>
                    <a:lstStyle/>
                    <a:p>
                      <a:pPr algn="l" defTabSz="2438337">
                        <a:defRPr sz="2200" b="0">
                          <a:solidFill>
                            <a:srgbClr val="01199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 – A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irways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FF26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Voice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changes 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FF26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Breath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sounds (stridor, snores, or increased breathing effort) </a:t>
                      </a:r>
                    </a:p>
                  </a:txBody>
                  <a:tcPr marL="17145" marR="17145" marT="17145" marB="17145" horzOverflow="overflow"/>
                </a:tc>
                <a:tc>
                  <a:txBody>
                    <a:bodyPr/>
                    <a:lstStyle/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Airway </a:t>
                      </a:r>
                      <a:r>
                        <a:rPr sz="1200">
                          <a:solidFill>
                            <a:srgbClr val="0433FF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opening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manoeuvre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Airway </a:t>
                      </a:r>
                      <a:r>
                        <a:rPr sz="1200">
                          <a:solidFill>
                            <a:srgbClr val="0433FF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suction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Consider </a:t>
                      </a:r>
                      <a:r>
                        <a:rPr sz="1200">
                          <a:solidFill>
                            <a:srgbClr val="0433FF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inserting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an oropharyngeal or nasopharyngeal airway in deeply unconscious patients &lt;8 GCS</a:t>
                      </a:r>
                    </a:p>
                  </a:txBody>
                  <a:tcPr marL="17145" marR="17145" marT="17145" marB="17145" horzOverflow="overflow"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1"/>
                  </a:ext>
                </a:extLst>
              </a:tr>
              <a:tr h="1129024">
                <a:tc>
                  <a:txBody>
                    <a:bodyPr/>
                    <a:lstStyle/>
                    <a:p>
                      <a:pPr algn="l" defTabSz="2438337">
                        <a:defRPr sz="2200" b="0">
                          <a:solidFill>
                            <a:srgbClr val="01199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 – B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reathing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Respiratory </a:t>
                      </a:r>
                      <a:r>
                        <a:rPr sz="120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rate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Chest wall </a:t>
                      </a:r>
                      <a:r>
                        <a:rPr sz="120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expansion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Chest </a:t>
                      </a:r>
                      <a:r>
                        <a:rPr sz="120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percussion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Lung </a:t>
                      </a:r>
                      <a:r>
                        <a:rPr sz="120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auscultation 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Pulse </a:t>
                      </a:r>
                      <a:r>
                        <a:rPr sz="120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oximetry</a:t>
                      </a:r>
                    </a:p>
                  </a:txBody>
                  <a:tcPr marL="17145" marR="17145" marT="17145" marB="17145" horzOverflow="overflow"/>
                </a:tc>
                <a:tc>
                  <a:txBody>
                    <a:bodyPr/>
                    <a:lstStyle/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0433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Seat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comfortably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0433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Inhaled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medications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0433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Bag-mask ventilation</a:t>
                      </a:r>
                      <a:endParaRPr sz="1200">
                        <a:solidFill>
                          <a:srgbClr val="942193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0433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Decompress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tension pneumothorax (needle thrococentesis)</a:t>
                      </a:r>
                    </a:p>
                  </a:txBody>
                  <a:tcPr marL="17145" marR="17145" marT="17145" marB="17145" horzOverflow="overflow"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2"/>
                  </a:ext>
                </a:extLst>
              </a:tr>
              <a:tr h="1194299">
                <a:tc>
                  <a:txBody>
                    <a:bodyPr/>
                    <a:lstStyle/>
                    <a:p>
                      <a:pPr algn="l" defTabSz="2438337">
                        <a:defRPr sz="2200" b="0">
                          <a:solidFill>
                            <a:srgbClr val="01199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 – C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irculation</a:t>
                      </a:r>
                    </a:p>
                  </a:txBody>
                  <a:tcPr marL="17145" marR="17145" marT="17145" marB="17145" anchor="ctr" horzOverflow="overflow"/>
                </a:tc>
                <a:tc>
                  <a:txBody>
                    <a:bodyPr/>
                    <a:lstStyle/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FF26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Skin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color, sweating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FF26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Capillary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refill time (normally &lt;2 s)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FF26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Palpate pulse rate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(60–100/ min)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FF26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Heart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auscultation</a:t>
                      </a:r>
                      <a:endParaRPr sz="1200">
                        <a:solidFill>
                          <a:srgbClr val="5E5E5E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FF26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Blood pressure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(systolic 100–140 mmHg)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FF26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ECG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monitoring</a:t>
                      </a:r>
                    </a:p>
                  </a:txBody>
                  <a:tcPr marL="17145" marR="17145" marT="17145" marB="17145" horzOverflow="overflow"/>
                </a:tc>
                <a:tc>
                  <a:txBody>
                    <a:bodyPr/>
                    <a:lstStyle/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0433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Stop bleeding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0433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Elevate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legs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0433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intravenous access with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crystalloid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fluid administration </a:t>
                      </a:r>
                    </a:p>
                  </a:txBody>
                  <a:tcPr marL="17145" marR="17145" marT="17145" marB="17145" horzOverflow="overflow"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3"/>
                  </a:ext>
                </a:extLst>
              </a:tr>
              <a:tr h="1502229">
                <a:tc>
                  <a:txBody>
                    <a:bodyPr/>
                    <a:lstStyle/>
                    <a:p>
                      <a:pPr algn="l" defTabSz="2438337">
                        <a:defRPr sz="2200" b="0">
                          <a:solidFill>
                            <a:srgbClr val="01199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 – D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elivery of oxygen/ 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isability 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marL="279400" indent="-279400" algn="l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Assess </a:t>
                      </a:r>
                      <a:r>
                        <a:rPr sz="120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arterial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oxygen saturation</a:t>
                      </a:r>
                    </a:p>
                    <a:p>
                      <a:pPr marL="279400" indent="-279400" algn="l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Mixed </a:t>
                      </a:r>
                      <a:r>
                        <a:rPr sz="120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venous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oxygenation</a:t>
                      </a:r>
                    </a:p>
                    <a:p>
                      <a:pPr marL="279400" indent="-279400" algn="l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FF26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Cardiac index </a:t>
                      </a:r>
                    </a:p>
                    <a:p>
                      <a:pPr marL="279400" indent="-279400" algn="l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FF26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For disability; 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Assess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consciousness level/mental status/ movement/ reflexes</a:t>
                      </a:r>
                    </a:p>
                  </a:txBody>
                  <a:tcPr marL="25400" marR="25400" marT="25400" marB="25400" horzOverflow="overflow"/>
                </a:tc>
                <a:tc>
                  <a:txBody>
                    <a:bodyPr/>
                    <a:lstStyle/>
                    <a:p>
                      <a:pPr marL="279400" indent="-279400" algn="l" defTabSz="914400">
                        <a:spcBef>
                          <a:spcPts val="300"/>
                        </a:spcBef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0433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Decrease oxygen demands 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(Provide analgesia and anxiolytics to relax muscles and avoid shivering)</a:t>
                      </a:r>
                    </a:p>
                    <a:p>
                      <a:pPr marL="279400" indent="-279400" algn="l" defTabSz="914400">
                        <a:spcBef>
                          <a:spcPts val="300"/>
                        </a:spcBef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Maintain</a:t>
                      </a:r>
                      <a:r>
                        <a:rPr sz="1200">
                          <a:solidFill>
                            <a:srgbClr val="00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sz="1200">
                          <a:solidFill>
                            <a:srgbClr val="0433FF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arterial oxygen saturation</a:t>
                      </a:r>
                      <a:r>
                        <a:rPr sz="1200">
                          <a:solidFill>
                            <a:srgbClr val="00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(Give supplemental oxygen/ Maintain Hemoglobin &gt; 10 g/dL)</a:t>
                      </a:r>
                    </a:p>
                    <a:p>
                      <a:pPr marL="279400" indent="-279400" algn="l" defTabSz="914400">
                        <a:spcBef>
                          <a:spcPts val="300"/>
                        </a:spcBef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0433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Serial lactate 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levels or</a:t>
                      </a:r>
                      <a:r>
                        <a:rPr sz="1200">
                          <a:solidFill>
                            <a:srgbClr val="00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central venous oxygen</a:t>
                      </a:r>
                      <a:r>
                        <a:rPr sz="1200">
                          <a:solidFill>
                            <a:srgbClr val="0000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saturations to assess tissue oxygen extraction</a:t>
                      </a:r>
                    </a:p>
                  </a:txBody>
                  <a:tcPr marL="17145" marR="17145" marT="17145" marB="17145" horzOverflow="overflow"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4"/>
                  </a:ext>
                </a:extLst>
              </a:tr>
              <a:tr h="746448">
                <a:tc>
                  <a:txBody>
                    <a:bodyPr/>
                    <a:lstStyle/>
                    <a:p>
                      <a:pPr algn="l" defTabSz="2438337">
                        <a:defRPr sz="2200" b="0">
                          <a:solidFill>
                            <a:srgbClr val="01199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 – E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xposure and 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E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nd points of resuscitation</a:t>
                      </a:r>
                    </a:p>
                  </a:txBody>
                  <a:tcPr marL="17145" marR="17145" marT="17145" marB="17145" anchor="ctr" horzOverflow="overflow"/>
                </a:tc>
                <a:tc>
                  <a:txBody>
                    <a:bodyPr/>
                    <a:lstStyle/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FF26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Exposure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and 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temp</a:t>
                      </a:r>
                      <a:r>
                        <a:rPr sz="1200">
                          <a:solidFill>
                            <a:srgbClr val="5E5E5E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assessment </a:t>
                      </a:r>
                    </a:p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Assess </a:t>
                      </a:r>
                      <a:r>
                        <a:rPr sz="1200">
                          <a:solidFill>
                            <a:srgbClr val="FF2600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goal</a:t>
                      </a: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values </a:t>
                      </a:r>
                    </a:p>
                  </a:txBody>
                  <a:tcPr marL="17145" marR="17145" marT="17145" marB="17145" horzOverflow="overflow"/>
                </a:tc>
                <a:tc>
                  <a:txBody>
                    <a:bodyPr/>
                    <a:lstStyle/>
                    <a:p>
                      <a:pPr marL="279400" indent="-279400" algn="l" defTabSz="2438337">
                        <a:buSzPct val="40000"/>
                        <a:buBlip>
                          <a:blip r:embed="rId2"/>
                        </a:buBlip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Make sure your approach is gaol-directed :</a:t>
                      </a:r>
                    </a:p>
                    <a:p>
                      <a:pPr algn="l" defTabSz="2438337"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Urine output </a:t>
                      </a:r>
                      <a:r>
                        <a:rPr sz="1200">
                          <a:solidFill>
                            <a:srgbClr val="0433FF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&gt; 0.5 mL/kg/hr</a:t>
                      </a:r>
                      <a:endParaRPr sz="1600">
                        <a:solidFill>
                          <a:srgbClr val="0433FF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algn="l" defTabSz="2438337"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CVP</a:t>
                      </a:r>
                      <a:r>
                        <a:rPr sz="1200">
                          <a:solidFill>
                            <a:srgbClr val="0433FF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8-12 mmHg</a:t>
                      </a:r>
                      <a:endParaRPr sz="1600">
                        <a:solidFill>
                          <a:srgbClr val="0433FF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algn="l" defTabSz="2438337"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MAP </a:t>
                      </a:r>
                      <a:r>
                        <a:rPr sz="1200">
                          <a:solidFill>
                            <a:srgbClr val="0433FF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65 to 90 mmHg</a:t>
                      </a:r>
                      <a:endParaRPr sz="1600">
                        <a:solidFill>
                          <a:srgbClr val="0433FF"/>
                        </a:solidFill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  <a:p>
                      <a:pPr algn="l" defTabSz="2438337">
                        <a:defRPr sz="2200">
                          <a:solidFill>
                            <a:srgbClr val="5E5E5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sz="120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Central venous oxygen concentration</a:t>
                      </a:r>
                      <a:r>
                        <a:rPr sz="1200">
                          <a:solidFill>
                            <a:srgbClr val="0433FF"/>
                          </a:solidFill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 &gt; 70%</a:t>
                      </a:r>
                    </a:p>
                  </a:txBody>
                  <a:tcPr marL="17145" marR="17145" marT="17145" marB="17145" horzOverflow="overflow"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9" name="Use an ABCDE approach to manage shock empirically"/>
          <p:cNvSpPr txBox="1"/>
          <p:nvPr/>
        </p:nvSpPr>
        <p:spPr>
          <a:xfrm>
            <a:off x="606874" y="56629"/>
            <a:ext cx="10361811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ctr" defTabSz="2438337">
              <a:defRPr sz="350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defTabSz="1219169" hangingPunct="0"/>
            <a:r>
              <a:rPr sz="3600" kern="0">
                <a:solidFill>
                  <a:srgbClr val="FF0000"/>
                </a:solidFill>
                <a:ea typeface="+mj-ea"/>
              </a:rPr>
              <a:t>Use an ABCDE approach to manage shock empirically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9"/>
  <p:tag name="AS_OS" val="Microsoft Windows NT 10.0.17763.0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r="http://schemas.openxmlformats.org/officeDocument/2006/relationships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171</TotalTime>
  <Words>2353</Words>
  <Application>Microsoft Office PowerPoint</Application>
  <PresentationFormat>مخصص</PresentationFormat>
  <Paragraphs>333</Paragraphs>
  <Slides>38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5</vt:i4>
      </vt:variant>
      <vt:variant>
        <vt:lpstr>عناوين الشرائح</vt:lpstr>
      </vt:variant>
      <vt:variant>
        <vt:i4>38</vt:i4>
      </vt:variant>
    </vt:vector>
  </HeadingPairs>
  <TitlesOfParts>
    <vt:vector size="43" baseType="lpstr">
      <vt:lpstr>Office Theme</vt:lpstr>
      <vt:lpstr>Office Theme</vt:lpstr>
      <vt:lpstr>Office Theme</vt:lpstr>
      <vt:lpstr>Office Theme</vt:lpstr>
      <vt:lpstr>Office Theme</vt:lpstr>
      <vt:lpstr>Shock </vt:lpstr>
      <vt:lpstr>الشريحة 2</vt:lpstr>
      <vt:lpstr>الشريحة 3</vt:lpstr>
      <vt:lpstr>الشريحة 4</vt:lpstr>
      <vt:lpstr>2. Pathophysiology</vt:lpstr>
      <vt:lpstr>الشريحة 6</vt:lpstr>
      <vt:lpstr>الشريحة 7</vt:lpstr>
      <vt:lpstr>Diagnostic Investigations </vt:lpstr>
      <vt:lpstr>الشريحة 9</vt:lpstr>
      <vt:lpstr>4.  stages </vt:lpstr>
      <vt:lpstr>5. Types </vt:lpstr>
      <vt:lpstr> Distributive shock </vt:lpstr>
      <vt:lpstr>1.Septic shock </vt:lpstr>
      <vt:lpstr>Pathophysiology: </vt:lpstr>
      <vt:lpstr>Clinical signs:</vt:lpstr>
      <vt:lpstr>Diagnosis:</vt:lpstr>
      <vt:lpstr>Treatment :</vt:lpstr>
      <vt:lpstr>2. Anaphylactic shock 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3. Neurogenic Shock</vt:lpstr>
      <vt:lpstr>Clinical features</vt:lpstr>
      <vt:lpstr>Obstructive shock </vt:lpstr>
      <vt:lpstr>  Hypovolemic Shock </vt:lpstr>
      <vt:lpstr>الشريحة 30</vt:lpstr>
      <vt:lpstr>الشريحة 31</vt:lpstr>
      <vt:lpstr>الشريحة 32</vt:lpstr>
      <vt:lpstr> Cardiogenic  shock </vt:lpstr>
      <vt:lpstr>الشريحة 34</vt:lpstr>
      <vt:lpstr>الشريحة 35</vt:lpstr>
      <vt:lpstr>الشريحة 36</vt:lpstr>
      <vt:lpstr>الشريحة 37</vt:lpstr>
      <vt:lpstr>الشريحة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Hypovolemic Shock</dc:title>
  <dc:creator>Rand Ibrahim Awwad</dc:creator>
  <cp:lastModifiedBy>admin</cp:lastModifiedBy>
  <cp:revision>22</cp:revision>
  <dcterms:created xsi:type="dcterms:W3CDTF">2022-09-27T18:30:13Z</dcterms:created>
  <dcterms:modified xsi:type="dcterms:W3CDTF">2008-10-09T03:03:23Z</dcterms:modified>
</cp:coreProperties>
</file>