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6"/>
  </p:notesMasterIdLst>
  <p:handoutMasterIdLst>
    <p:handoutMasterId r:id="rId237"/>
  </p:handoutMasterIdLst>
  <p:sldIdLst>
    <p:sldId id="256" r:id="rId2"/>
    <p:sldId id="1247" r:id="rId3"/>
    <p:sldId id="257" r:id="rId4"/>
    <p:sldId id="265" r:id="rId5"/>
    <p:sldId id="267" r:id="rId6"/>
    <p:sldId id="268" r:id="rId7"/>
    <p:sldId id="269" r:id="rId8"/>
    <p:sldId id="270" r:id="rId9"/>
    <p:sldId id="271" r:id="rId10"/>
    <p:sldId id="478" r:id="rId11"/>
    <p:sldId id="272" r:id="rId12"/>
    <p:sldId id="273" r:id="rId13"/>
    <p:sldId id="274" r:id="rId14"/>
    <p:sldId id="320" r:id="rId15"/>
    <p:sldId id="324" r:id="rId16"/>
    <p:sldId id="325" r:id="rId17"/>
    <p:sldId id="1271" r:id="rId18"/>
    <p:sldId id="275" r:id="rId19"/>
    <p:sldId id="327" r:id="rId20"/>
    <p:sldId id="277" r:id="rId21"/>
    <p:sldId id="280" r:id="rId22"/>
    <p:sldId id="310" r:id="rId23"/>
    <p:sldId id="328" r:id="rId24"/>
    <p:sldId id="350" r:id="rId25"/>
    <p:sldId id="330" r:id="rId26"/>
    <p:sldId id="368" r:id="rId27"/>
    <p:sldId id="369" r:id="rId28"/>
    <p:sldId id="329" r:id="rId29"/>
    <p:sldId id="367" r:id="rId30"/>
    <p:sldId id="1261" r:id="rId31"/>
    <p:sldId id="331" r:id="rId32"/>
    <p:sldId id="332" r:id="rId33"/>
    <p:sldId id="364" r:id="rId34"/>
    <p:sldId id="333" r:id="rId35"/>
    <p:sldId id="470" r:id="rId36"/>
    <p:sldId id="334" r:id="rId37"/>
    <p:sldId id="335" r:id="rId38"/>
    <p:sldId id="336" r:id="rId39"/>
    <p:sldId id="1276" r:id="rId40"/>
    <p:sldId id="338" r:id="rId41"/>
    <p:sldId id="337" r:id="rId42"/>
    <p:sldId id="339" r:id="rId43"/>
    <p:sldId id="370" r:id="rId44"/>
    <p:sldId id="386" r:id="rId45"/>
    <p:sldId id="387" r:id="rId46"/>
    <p:sldId id="371" r:id="rId47"/>
    <p:sldId id="373" r:id="rId48"/>
    <p:sldId id="372" r:id="rId49"/>
    <p:sldId id="374" r:id="rId50"/>
    <p:sldId id="375" r:id="rId51"/>
    <p:sldId id="376" r:id="rId52"/>
    <p:sldId id="313" r:id="rId53"/>
    <p:sldId id="377" r:id="rId54"/>
    <p:sldId id="314" r:id="rId55"/>
    <p:sldId id="468" r:id="rId56"/>
    <p:sldId id="378" r:id="rId57"/>
    <p:sldId id="379" r:id="rId58"/>
    <p:sldId id="385" r:id="rId59"/>
    <p:sldId id="382" r:id="rId60"/>
    <p:sldId id="384" r:id="rId61"/>
    <p:sldId id="315" r:id="rId62"/>
    <p:sldId id="388" r:id="rId63"/>
    <p:sldId id="465" r:id="rId64"/>
    <p:sldId id="389" r:id="rId65"/>
    <p:sldId id="456" r:id="rId66"/>
    <p:sldId id="461" r:id="rId67"/>
    <p:sldId id="1243" r:id="rId68"/>
    <p:sldId id="1244" r:id="rId69"/>
    <p:sldId id="1245" r:id="rId70"/>
    <p:sldId id="1242" r:id="rId71"/>
    <p:sldId id="1246" r:id="rId72"/>
    <p:sldId id="321" r:id="rId73"/>
    <p:sldId id="466" r:id="rId74"/>
    <p:sldId id="1253" r:id="rId75"/>
    <p:sldId id="483" r:id="rId76"/>
    <p:sldId id="258" r:id="rId77"/>
    <p:sldId id="392" r:id="rId78"/>
    <p:sldId id="391" r:id="rId79"/>
    <p:sldId id="365" r:id="rId80"/>
    <p:sldId id="390" r:id="rId81"/>
    <p:sldId id="355" r:id="rId82"/>
    <p:sldId id="1270" r:id="rId83"/>
    <p:sldId id="398" r:id="rId84"/>
    <p:sldId id="394" r:id="rId85"/>
    <p:sldId id="395" r:id="rId86"/>
    <p:sldId id="393" r:id="rId87"/>
    <p:sldId id="397" r:id="rId88"/>
    <p:sldId id="399" r:id="rId89"/>
    <p:sldId id="366" r:id="rId90"/>
    <p:sldId id="344" r:id="rId91"/>
    <p:sldId id="345" r:id="rId92"/>
    <p:sldId id="462" r:id="rId93"/>
    <p:sldId id="1274" r:id="rId94"/>
    <p:sldId id="396" r:id="rId95"/>
    <p:sldId id="400" r:id="rId96"/>
    <p:sldId id="403" r:id="rId97"/>
    <p:sldId id="401" r:id="rId98"/>
    <p:sldId id="1275" r:id="rId99"/>
    <p:sldId id="402" r:id="rId100"/>
    <p:sldId id="424" r:id="rId101"/>
    <p:sldId id="423" r:id="rId102"/>
    <p:sldId id="425" r:id="rId103"/>
    <p:sldId id="426" r:id="rId104"/>
    <p:sldId id="427" r:id="rId105"/>
    <p:sldId id="1268" r:id="rId106"/>
    <p:sldId id="1272" r:id="rId107"/>
    <p:sldId id="404" r:id="rId108"/>
    <p:sldId id="412" r:id="rId109"/>
    <p:sldId id="464" r:id="rId110"/>
    <p:sldId id="411" r:id="rId111"/>
    <p:sldId id="352" r:id="rId112"/>
    <p:sldId id="413" r:id="rId113"/>
    <p:sldId id="485" r:id="rId114"/>
    <p:sldId id="479" r:id="rId115"/>
    <p:sldId id="1252" r:id="rId116"/>
    <p:sldId id="476" r:id="rId117"/>
    <p:sldId id="356" r:id="rId118"/>
    <p:sldId id="357" r:id="rId119"/>
    <p:sldId id="472" r:id="rId120"/>
    <p:sldId id="360" r:id="rId121"/>
    <p:sldId id="363" r:id="rId122"/>
    <p:sldId id="482" r:id="rId123"/>
    <p:sldId id="1273" r:id="rId124"/>
    <p:sldId id="457" r:id="rId125"/>
    <p:sldId id="415" r:id="rId126"/>
    <p:sldId id="417" r:id="rId127"/>
    <p:sldId id="418" r:id="rId128"/>
    <p:sldId id="416" r:id="rId129"/>
    <p:sldId id="342" r:id="rId130"/>
    <p:sldId id="349" r:id="rId131"/>
    <p:sldId id="1250" r:id="rId132"/>
    <p:sldId id="469" r:id="rId133"/>
    <p:sldId id="458" r:id="rId134"/>
    <p:sldId id="459" r:id="rId135"/>
    <p:sldId id="460" r:id="rId136"/>
    <p:sldId id="1259" r:id="rId137"/>
    <p:sldId id="296" r:id="rId138"/>
    <p:sldId id="295" r:id="rId139"/>
    <p:sldId id="1269" r:id="rId140"/>
    <p:sldId id="473" r:id="rId141"/>
    <p:sldId id="405" r:id="rId142"/>
    <p:sldId id="419" r:id="rId143"/>
    <p:sldId id="428" r:id="rId144"/>
    <p:sldId id="347" r:id="rId145"/>
    <p:sldId id="429" r:id="rId146"/>
    <p:sldId id="451" r:id="rId147"/>
    <p:sldId id="471" r:id="rId148"/>
    <p:sldId id="351" r:id="rId149"/>
    <p:sldId id="358" r:id="rId150"/>
    <p:sldId id="359" r:id="rId151"/>
    <p:sldId id="406" r:id="rId152"/>
    <p:sldId id="430" r:id="rId153"/>
    <p:sldId id="433" r:id="rId154"/>
    <p:sldId id="432" r:id="rId155"/>
    <p:sldId id="431" r:id="rId156"/>
    <p:sldId id="434" r:id="rId157"/>
    <p:sldId id="318" r:id="rId158"/>
    <p:sldId id="317" r:id="rId159"/>
    <p:sldId id="1258" r:id="rId160"/>
    <p:sldId id="326" r:id="rId161"/>
    <p:sldId id="353" r:id="rId162"/>
    <p:sldId id="436" r:id="rId163"/>
    <p:sldId id="361" r:id="rId164"/>
    <p:sldId id="362" r:id="rId165"/>
    <p:sldId id="1249" r:id="rId166"/>
    <p:sldId id="407" r:id="rId167"/>
    <p:sldId id="1264" r:id="rId168"/>
    <p:sldId id="1265" r:id="rId169"/>
    <p:sldId id="1266" r:id="rId170"/>
    <p:sldId id="443" r:id="rId171"/>
    <p:sldId id="444" r:id="rId172"/>
    <p:sldId id="279" r:id="rId173"/>
    <p:sldId id="477" r:id="rId174"/>
    <p:sldId id="306" r:id="rId175"/>
    <p:sldId id="445" r:id="rId176"/>
    <p:sldId id="303" r:id="rId177"/>
    <p:sldId id="308" r:id="rId178"/>
    <p:sldId id="281" r:id="rId179"/>
    <p:sldId id="282" r:id="rId180"/>
    <p:sldId id="440" r:id="rId181"/>
    <p:sldId id="1248" r:id="rId182"/>
    <p:sldId id="481" r:id="rId183"/>
    <p:sldId id="1254" r:id="rId184"/>
    <p:sldId id="305" r:id="rId185"/>
    <p:sldId id="322" r:id="rId186"/>
    <p:sldId id="323" r:id="rId187"/>
    <p:sldId id="441" r:id="rId188"/>
    <p:sldId id="475" r:id="rId189"/>
    <p:sldId id="1260" r:id="rId190"/>
    <p:sldId id="446" r:id="rId191"/>
    <p:sldId id="447" r:id="rId192"/>
    <p:sldId id="278" r:id="rId193"/>
    <p:sldId id="1241" r:id="rId194"/>
    <p:sldId id="438" r:id="rId195"/>
    <p:sldId id="448" r:id="rId196"/>
    <p:sldId id="442" r:id="rId197"/>
    <p:sldId id="484" r:id="rId198"/>
    <p:sldId id="301" r:id="rId199"/>
    <p:sldId id="302" r:id="rId200"/>
    <p:sldId id="452" r:id="rId201"/>
    <p:sldId id="408" r:id="rId202"/>
    <p:sldId id="307" r:id="rId203"/>
    <p:sldId id="287" r:id="rId204"/>
    <p:sldId id="1262" r:id="rId205"/>
    <p:sldId id="474" r:id="rId206"/>
    <p:sldId id="283" r:id="rId207"/>
    <p:sldId id="284" r:id="rId208"/>
    <p:sldId id="286" r:id="rId209"/>
    <p:sldId id="449" r:id="rId210"/>
    <p:sldId id="285" r:id="rId211"/>
    <p:sldId id="480" r:id="rId212"/>
    <p:sldId id="290" r:id="rId213"/>
    <p:sldId id="289" r:id="rId214"/>
    <p:sldId id="450" r:id="rId215"/>
    <p:sldId id="293" r:id="rId216"/>
    <p:sldId id="294" r:id="rId217"/>
    <p:sldId id="292" r:id="rId218"/>
    <p:sldId id="304" r:id="rId219"/>
    <p:sldId id="409" r:id="rId220"/>
    <p:sldId id="1255" r:id="rId221"/>
    <p:sldId id="298" r:id="rId222"/>
    <p:sldId id="299" r:id="rId223"/>
    <p:sldId id="453" r:id="rId224"/>
    <p:sldId id="454" r:id="rId225"/>
    <p:sldId id="1257" r:id="rId226"/>
    <p:sldId id="311" r:id="rId227"/>
    <p:sldId id="467" r:id="rId228"/>
    <p:sldId id="1256" r:id="rId229"/>
    <p:sldId id="410" r:id="rId230"/>
    <p:sldId id="312" r:id="rId231"/>
    <p:sldId id="455" r:id="rId232"/>
    <p:sldId id="1267" r:id="rId233"/>
    <p:sldId id="1251" r:id="rId234"/>
    <p:sldId id="1240" r:id="rId2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6D06699-58B0-4096-B2D0-7EDA8E14BBF2}">
          <p14:sldIdLst>
            <p14:sldId id="256"/>
            <p14:sldId id="1247"/>
          </p14:sldIdLst>
        </p14:section>
        <p14:section name="History and imaging" id="{1ECBB4F2-DEA6-432B-82CA-9ACD51698EDB}">
          <p14:sldIdLst>
            <p14:sldId id="257"/>
            <p14:sldId id="265"/>
            <p14:sldId id="267"/>
            <p14:sldId id="268"/>
            <p14:sldId id="269"/>
            <p14:sldId id="270"/>
            <p14:sldId id="271"/>
            <p14:sldId id="478"/>
            <p14:sldId id="272"/>
            <p14:sldId id="273"/>
            <p14:sldId id="274"/>
            <p14:sldId id="320"/>
            <p14:sldId id="324"/>
            <p14:sldId id="325"/>
            <p14:sldId id="1271"/>
            <p14:sldId id="275"/>
            <p14:sldId id="327"/>
            <p14:sldId id="277"/>
            <p14:sldId id="280"/>
            <p14:sldId id="310"/>
            <p14:sldId id="328"/>
            <p14:sldId id="350"/>
            <p14:sldId id="330"/>
            <p14:sldId id="368"/>
            <p14:sldId id="369"/>
            <p14:sldId id="329"/>
            <p14:sldId id="367"/>
            <p14:sldId id="1261"/>
            <p14:sldId id="331"/>
            <p14:sldId id="332"/>
            <p14:sldId id="364"/>
            <p14:sldId id="333"/>
            <p14:sldId id="470"/>
            <p14:sldId id="334"/>
            <p14:sldId id="335"/>
            <p14:sldId id="336"/>
            <p14:sldId id="1276"/>
            <p14:sldId id="338"/>
            <p14:sldId id="337"/>
            <p14:sldId id="339"/>
          </p14:sldIdLst>
        </p14:section>
        <p14:section name="Catheterization" id="{EF9F6324-A8D6-4471-A722-FD5B6B4073FB}">
          <p14:sldIdLst>
            <p14:sldId id="370"/>
            <p14:sldId id="386"/>
            <p14:sldId id="387"/>
            <p14:sldId id="371"/>
            <p14:sldId id="373"/>
            <p14:sldId id="372"/>
            <p14:sldId id="374"/>
            <p14:sldId id="375"/>
            <p14:sldId id="376"/>
            <p14:sldId id="313"/>
            <p14:sldId id="377"/>
            <p14:sldId id="314"/>
            <p14:sldId id="468"/>
            <p14:sldId id="378"/>
            <p14:sldId id="379"/>
            <p14:sldId id="385"/>
            <p14:sldId id="382"/>
            <p14:sldId id="384"/>
            <p14:sldId id="315"/>
            <p14:sldId id="388"/>
            <p14:sldId id="465"/>
            <p14:sldId id="389"/>
          </p14:sldIdLst>
        </p14:section>
        <p14:section name="Neurogenic Bladder" id="{462FF01C-6D80-45BB-ADF3-2523AF061689}">
          <p14:sldIdLst>
            <p14:sldId id="456"/>
            <p14:sldId id="461"/>
            <p14:sldId id="1243"/>
            <p14:sldId id="1244"/>
            <p14:sldId id="1245"/>
            <p14:sldId id="1242"/>
            <p14:sldId id="1246"/>
            <p14:sldId id="321"/>
            <p14:sldId id="466"/>
            <p14:sldId id="1253"/>
            <p14:sldId id="483"/>
          </p14:sldIdLst>
        </p14:section>
        <p14:section name="Urological Trauma" id="{725CD29C-839E-4810-80F2-C325F0BD5DC3}">
          <p14:sldIdLst>
            <p14:sldId id="258"/>
            <p14:sldId id="392"/>
            <p14:sldId id="391"/>
            <p14:sldId id="365"/>
            <p14:sldId id="390"/>
            <p14:sldId id="355"/>
            <p14:sldId id="1270"/>
            <p14:sldId id="398"/>
            <p14:sldId id="394"/>
            <p14:sldId id="395"/>
            <p14:sldId id="393"/>
            <p14:sldId id="397"/>
            <p14:sldId id="399"/>
            <p14:sldId id="366"/>
            <p14:sldId id="344"/>
            <p14:sldId id="345"/>
            <p14:sldId id="462"/>
            <p14:sldId id="1274"/>
            <p14:sldId id="396"/>
            <p14:sldId id="400"/>
            <p14:sldId id="403"/>
            <p14:sldId id="401"/>
            <p14:sldId id="1275"/>
          </p14:sldIdLst>
        </p14:section>
        <p14:section name="UTIs" id="{77552894-BCD7-48E6-B070-E2A4B93B2EB7}">
          <p14:sldIdLst>
            <p14:sldId id="402"/>
            <p14:sldId id="424"/>
            <p14:sldId id="423"/>
            <p14:sldId id="425"/>
            <p14:sldId id="426"/>
            <p14:sldId id="427"/>
            <p14:sldId id="1268"/>
            <p14:sldId id="1272"/>
          </p14:sldIdLst>
        </p14:section>
        <p14:section name="Urolithiasis" id="{66F6B131-FBFE-4611-A3AE-4C0CF8EC3E71}">
          <p14:sldIdLst>
            <p14:sldId id="404"/>
            <p14:sldId id="412"/>
            <p14:sldId id="464"/>
            <p14:sldId id="411"/>
            <p14:sldId id="352"/>
            <p14:sldId id="413"/>
            <p14:sldId id="485"/>
            <p14:sldId id="479"/>
            <p14:sldId id="1252"/>
            <p14:sldId id="476"/>
            <p14:sldId id="356"/>
            <p14:sldId id="357"/>
            <p14:sldId id="472"/>
            <p14:sldId id="360"/>
            <p14:sldId id="363"/>
            <p14:sldId id="482"/>
            <p14:sldId id="1273"/>
          </p14:sldIdLst>
        </p14:section>
        <p14:section name="Pediatric urology" id="{AC002571-8980-497B-B046-899D46933687}">
          <p14:sldIdLst>
            <p14:sldId id="457"/>
            <p14:sldId id="415"/>
            <p14:sldId id="417"/>
            <p14:sldId id="418"/>
            <p14:sldId id="416"/>
            <p14:sldId id="342"/>
            <p14:sldId id="349"/>
            <p14:sldId id="1250"/>
            <p14:sldId id="469"/>
            <p14:sldId id="458"/>
            <p14:sldId id="459"/>
            <p14:sldId id="460"/>
            <p14:sldId id="1259"/>
            <p14:sldId id="296"/>
            <p14:sldId id="295"/>
            <p14:sldId id="1269"/>
            <p14:sldId id="473"/>
          </p14:sldIdLst>
        </p14:section>
        <p14:section name="Renal tumors" id="{BECACB48-2080-471A-81D3-CBECC02EE339}">
          <p14:sldIdLst>
            <p14:sldId id="405"/>
            <p14:sldId id="419"/>
            <p14:sldId id="428"/>
            <p14:sldId id="347"/>
            <p14:sldId id="429"/>
            <p14:sldId id="451"/>
            <p14:sldId id="471"/>
            <p14:sldId id="351"/>
            <p14:sldId id="358"/>
            <p14:sldId id="359"/>
          </p14:sldIdLst>
        </p14:section>
        <p14:section name="Bladder cancer" id="{C8280732-A585-4A8F-8CD5-087030755ACA}">
          <p14:sldIdLst>
            <p14:sldId id="406"/>
            <p14:sldId id="430"/>
            <p14:sldId id="433"/>
            <p14:sldId id="432"/>
            <p14:sldId id="431"/>
            <p14:sldId id="434"/>
            <p14:sldId id="318"/>
            <p14:sldId id="317"/>
            <p14:sldId id="1258"/>
            <p14:sldId id="326"/>
            <p14:sldId id="353"/>
            <p14:sldId id="436"/>
            <p14:sldId id="361"/>
            <p14:sldId id="362"/>
            <p14:sldId id="1249"/>
          </p14:sldIdLst>
        </p14:section>
        <p14:section name="BPH" id="{7B32D5E6-0A99-4839-B767-2B9CACCE9AE6}">
          <p14:sldIdLst>
            <p14:sldId id="407"/>
            <p14:sldId id="1264"/>
            <p14:sldId id="1265"/>
            <p14:sldId id="1266"/>
            <p14:sldId id="443"/>
            <p14:sldId id="444"/>
            <p14:sldId id="279"/>
            <p14:sldId id="477"/>
            <p14:sldId id="306"/>
            <p14:sldId id="445"/>
            <p14:sldId id="303"/>
            <p14:sldId id="308"/>
            <p14:sldId id="281"/>
            <p14:sldId id="282"/>
            <p14:sldId id="440"/>
            <p14:sldId id="1248"/>
            <p14:sldId id="481"/>
            <p14:sldId id="1254"/>
            <p14:sldId id="305"/>
            <p14:sldId id="322"/>
            <p14:sldId id="323"/>
            <p14:sldId id="441"/>
            <p14:sldId id="475"/>
            <p14:sldId id="1260"/>
            <p14:sldId id="446"/>
            <p14:sldId id="447"/>
            <p14:sldId id="278"/>
            <p14:sldId id="1241"/>
          </p14:sldIdLst>
        </p14:section>
        <p14:section name="Prostatic cancer" id="{5A0008D7-5527-4018-8D01-B740286CBED6}">
          <p14:sldIdLst>
            <p14:sldId id="438"/>
            <p14:sldId id="448"/>
            <p14:sldId id="442"/>
            <p14:sldId id="484"/>
            <p14:sldId id="301"/>
            <p14:sldId id="302"/>
            <p14:sldId id="452"/>
          </p14:sldIdLst>
        </p14:section>
        <p14:section name="Benign scrotal swellings" id="{C5C834FF-0C46-456D-B014-07CA1DA16723}">
          <p14:sldIdLst>
            <p14:sldId id="408"/>
            <p14:sldId id="307"/>
            <p14:sldId id="287"/>
            <p14:sldId id="1262"/>
            <p14:sldId id="474"/>
            <p14:sldId id="283"/>
            <p14:sldId id="284"/>
            <p14:sldId id="286"/>
            <p14:sldId id="449"/>
            <p14:sldId id="285"/>
            <p14:sldId id="480"/>
            <p14:sldId id="290"/>
            <p14:sldId id="289"/>
            <p14:sldId id="450"/>
            <p14:sldId id="293"/>
            <p14:sldId id="294"/>
            <p14:sldId id="292"/>
            <p14:sldId id="304"/>
          </p14:sldIdLst>
        </p14:section>
        <p14:section name="Testicular tumors" id="{AD5173CD-9B69-4102-BB3D-802B74FFADDF}">
          <p14:sldIdLst>
            <p14:sldId id="409"/>
            <p14:sldId id="1255"/>
            <p14:sldId id="298"/>
            <p14:sldId id="299"/>
            <p14:sldId id="453"/>
          </p14:sldIdLst>
        </p14:section>
        <p14:section name="Erectile dysfunction" id="{2C5470CE-E81A-4E55-B0F8-DC492B0BA9EA}">
          <p14:sldIdLst>
            <p14:sldId id="454"/>
            <p14:sldId id="1257"/>
            <p14:sldId id="311"/>
            <p14:sldId id="467"/>
            <p14:sldId id="1256"/>
          </p14:sldIdLst>
        </p14:section>
        <p14:section name="Male infertility" id="{C88E213D-29FD-4F4A-A8B7-B03BADD6CBB4}">
          <p14:sldIdLst>
            <p14:sldId id="410"/>
            <p14:sldId id="312"/>
            <p14:sldId id="455"/>
            <p14:sldId id="1267"/>
            <p14:sldId id="1251"/>
          </p14:sldIdLst>
        </p14:section>
        <p14:section name="End" id="{5BF798F0-C9BD-45C1-BB65-448766559211}">
          <p14:sldIdLst>
            <p14:sldId id="124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2F"/>
    <a:srgbClr val="9C905B"/>
    <a:srgbClr val="004F8A"/>
    <a:srgbClr val="666666"/>
    <a:srgbClr val="5380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950" autoAdjust="0"/>
    <p:restoredTop sz="94660"/>
  </p:normalViewPr>
  <p:slideViewPr>
    <p:cSldViewPr snapToGrid="0">
      <p:cViewPr varScale="1">
        <p:scale>
          <a:sx n="79" d="100"/>
          <a:sy n="79" d="100"/>
        </p:scale>
        <p:origin x="821" y="72"/>
      </p:cViewPr>
      <p:guideLst/>
    </p:cSldViewPr>
  </p:slideViewPr>
  <p:notesTextViewPr>
    <p:cViewPr>
      <p:scale>
        <a:sx n="3" d="2"/>
        <a:sy n="3" d="2"/>
      </p:scale>
      <p:origin x="0" y="0"/>
    </p:cViewPr>
  </p:notesTextViewPr>
  <p:notesViewPr>
    <p:cSldViewPr snapToGrid="0">
      <p:cViewPr varScale="1">
        <p:scale>
          <a:sx n="62" d="100"/>
          <a:sy n="62" d="100"/>
        </p:scale>
        <p:origin x="3226" y="77"/>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handoutMaster" Target="handoutMasters/handoutMaster1.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presProps" Target="presProps.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viewProps" Target="view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theme" Target="theme/theme1.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notesMaster" Target="notesMasters/notesMaster1.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C7B82B-D92B-F841-C85C-D91E3C2FED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03FDD06-3C07-E4FF-2DFB-00021B60B2B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C1FFA41-AA8B-49EF-8CED-843D63B6AFF5}" type="datetimeFigureOut">
              <a:rPr lang="en-US" smtClean="0"/>
              <a:t>1/13/2023</a:t>
            </a:fld>
            <a:endParaRPr lang="en-US"/>
          </a:p>
        </p:txBody>
      </p:sp>
      <p:sp>
        <p:nvSpPr>
          <p:cNvPr id="4" name="Footer Placeholder 3">
            <a:extLst>
              <a:ext uri="{FF2B5EF4-FFF2-40B4-BE49-F238E27FC236}">
                <a16:creationId xmlns:a16="http://schemas.microsoft.com/office/drawing/2014/main" id="{EF5EE959-913E-D1B7-5687-D62E2E9670F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0022D95-7D15-AAE3-F6D8-9CB5E0739D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1D66E2-26A4-4C66-8DD6-B942151030D6}" type="slidenum">
              <a:rPr lang="en-US" smtClean="0"/>
              <a:t>‹#›</a:t>
            </a:fld>
            <a:endParaRPr lang="en-US"/>
          </a:p>
        </p:txBody>
      </p:sp>
    </p:spTree>
    <p:extLst>
      <p:ext uri="{BB962C8B-B14F-4D97-AF65-F5344CB8AC3E}">
        <p14:creationId xmlns:p14="http://schemas.microsoft.com/office/powerpoint/2010/main" val="3583668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78B66-C791-4B0E-BA36-9012EECDFF0F}" type="datetimeFigureOut">
              <a:rPr lang="en-US" smtClean="0"/>
              <a:t>1/13/2023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26B6FE-635B-488E-96EE-139A01E2AC0D}" type="slidenum">
              <a:rPr lang="en-US" smtClean="0"/>
              <a:t>‹#›</a:t>
            </a:fld>
            <a:endParaRPr lang="en-US"/>
          </a:p>
        </p:txBody>
      </p:sp>
    </p:spTree>
    <p:extLst>
      <p:ext uri="{BB962C8B-B14F-4D97-AF65-F5344CB8AC3E}">
        <p14:creationId xmlns:p14="http://schemas.microsoft.com/office/powerpoint/2010/main" val="1825203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prostate has</a:t>
            </a:r>
          </a:p>
          <a:p>
            <a:r>
              <a:rPr lang="en-US" b="1" dirty="0"/>
              <a:t>A base</a:t>
            </a:r>
            <a:r>
              <a:rPr lang="en-US" dirty="0"/>
              <a:t>, which lies </a:t>
            </a:r>
            <a:r>
              <a:rPr lang="en-US" b="1" dirty="0"/>
              <a:t>superiorly</a:t>
            </a:r>
            <a:r>
              <a:rPr lang="en-US" dirty="0"/>
              <a:t> against the bladder neck</a:t>
            </a:r>
          </a:p>
          <a:p>
            <a:r>
              <a:rPr lang="en-US" b="1" dirty="0"/>
              <a:t>An apex</a:t>
            </a:r>
            <a:r>
              <a:rPr lang="en-US" dirty="0"/>
              <a:t>, which lies </a:t>
            </a:r>
            <a:r>
              <a:rPr lang="en-US" b="1" dirty="0"/>
              <a:t>inferiorly</a:t>
            </a:r>
            <a:r>
              <a:rPr lang="en-US" dirty="0"/>
              <a:t> against the urogenital diaphragm</a:t>
            </a:r>
          </a:p>
          <a:p>
            <a:endParaRPr lang="en-US" dirty="0"/>
          </a:p>
          <a:p>
            <a:r>
              <a:rPr lang="en-US" b="1" dirty="0"/>
              <a:t>Anterior</a:t>
            </a:r>
            <a:r>
              <a:rPr lang="en-US" dirty="0"/>
              <a:t> to the prostate </a:t>
            </a:r>
            <a:r>
              <a:rPr lang="en-US" dirty="0">
                <a:sym typeface="Calibri"/>
              </a:rPr>
              <a:t>is the symphysis pubis</a:t>
            </a:r>
          </a:p>
          <a:p>
            <a:endParaRPr lang="en-US" dirty="0"/>
          </a:p>
          <a:p>
            <a:r>
              <a:rPr lang="en-US" b="1" dirty="0"/>
              <a:t>Posteriorly</a:t>
            </a:r>
            <a:r>
              <a:rPr lang="en-US" dirty="0"/>
              <a:t>, the prostate is separated from the rectum by the Denonvilliers’ fascia</a:t>
            </a:r>
          </a:p>
          <a:p>
            <a:endParaRPr lang="en-US" dirty="0"/>
          </a:p>
          <a:p>
            <a:r>
              <a:rPr lang="en-US" b="1" dirty="0"/>
              <a:t>Posterosuperior</a:t>
            </a:r>
            <a:r>
              <a:rPr lang="en-US" dirty="0"/>
              <a:t> to the prostate </a:t>
            </a:r>
            <a:r>
              <a:rPr lang="en-US" dirty="0">
                <a:sym typeface="Calibri"/>
              </a:rPr>
              <a:t>lies the posterior part of the bladder, seminal vesicle, vasa deferens and ureters </a:t>
            </a:r>
            <a:endParaRPr lang="en-US" dirty="0"/>
          </a:p>
          <a:p>
            <a:endParaRPr lang="en-US" dirty="0"/>
          </a:p>
        </p:txBody>
      </p:sp>
      <p:sp>
        <p:nvSpPr>
          <p:cNvPr id="4" name="Slide Number Placeholder 3"/>
          <p:cNvSpPr>
            <a:spLocks noGrp="1"/>
          </p:cNvSpPr>
          <p:nvPr>
            <p:ph type="sldNum" sz="quarter" idx="5"/>
          </p:nvPr>
        </p:nvSpPr>
        <p:spPr/>
        <p:txBody>
          <a:bodyPr/>
          <a:lstStyle/>
          <a:p>
            <a:fld id="{E1828FBC-1FCC-4BA7-BBD3-5232FE04D99F}" type="slidenum">
              <a:rPr lang="en-US" smtClean="0"/>
              <a:t>167</a:t>
            </a:fld>
            <a:endParaRPr lang="en-US"/>
          </a:p>
        </p:txBody>
      </p:sp>
    </p:spTree>
    <p:extLst>
      <p:ext uri="{BB962C8B-B14F-4D97-AF65-F5344CB8AC3E}">
        <p14:creationId xmlns:p14="http://schemas.microsoft.com/office/powerpoint/2010/main" val="26637809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Arterial</a:t>
            </a:r>
          </a:p>
          <a:p>
            <a:pPr lvl="1"/>
            <a:r>
              <a:rPr lang="en-US" sz="2800" dirty="0"/>
              <a:t>Abdominal Aorta </a:t>
            </a:r>
            <a:r>
              <a:rPr lang="en-US" sz="2800" dirty="0">
                <a:latin typeface="Assistant" pitchFamily="2" charset="-79"/>
                <a:cs typeface="Assistant" pitchFamily="2" charset="-79"/>
              </a:rPr>
              <a:t>→ </a:t>
            </a:r>
            <a:r>
              <a:rPr lang="en-US" sz="2800" dirty="0"/>
              <a:t>Internal iliac artery </a:t>
            </a:r>
            <a:r>
              <a:rPr lang="en-US" sz="2800" dirty="0">
                <a:latin typeface="Assistant" pitchFamily="2" charset="-79"/>
                <a:cs typeface="Assistant" pitchFamily="2" charset="-79"/>
              </a:rPr>
              <a:t>→ </a:t>
            </a:r>
            <a:r>
              <a:rPr lang="en-US" sz="2800" dirty="0"/>
              <a:t>middle rectus &amp; inferior vesical arteries </a:t>
            </a:r>
            <a:r>
              <a:rPr lang="en-US" sz="2800" dirty="0">
                <a:latin typeface="Assistant" pitchFamily="2" charset="-79"/>
                <a:cs typeface="Assistant" pitchFamily="2" charset="-79"/>
              </a:rPr>
              <a:t>→ </a:t>
            </a:r>
            <a:r>
              <a:rPr lang="en-US" sz="2800" dirty="0"/>
              <a:t>both give branches to the prostate </a:t>
            </a:r>
          </a:p>
          <a:p>
            <a:r>
              <a:rPr lang="en-US" sz="3200" dirty="0"/>
              <a:t>Venous</a:t>
            </a:r>
          </a:p>
          <a:p>
            <a:pPr lvl="1"/>
            <a:r>
              <a:rPr lang="en-US" sz="2800" dirty="0"/>
              <a:t>A prostatic venous plexus drains into the internal iliac veins</a:t>
            </a:r>
          </a:p>
          <a:p>
            <a:r>
              <a:rPr lang="en-US" sz="3200" dirty="0"/>
              <a:t>Nervous</a:t>
            </a:r>
          </a:p>
          <a:p>
            <a:pPr lvl="1"/>
            <a:r>
              <a:rPr lang="en-US" sz="2800" dirty="0"/>
              <a:t>Inferior hypogastric plexuses</a:t>
            </a:r>
          </a:p>
          <a:p>
            <a:endParaRPr lang="en-US" dirty="0"/>
          </a:p>
        </p:txBody>
      </p:sp>
      <p:sp>
        <p:nvSpPr>
          <p:cNvPr id="4" name="Slide Number Placeholder 3"/>
          <p:cNvSpPr>
            <a:spLocks noGrp="1"/>
          </p:cNvSpPr>
          <p:nvPr>
            <p:ph type="sldNum" sz="quarter" idx="5"/>
          </p:nvPr>
        </p:nvSpPr>
        <p:spPr/>
        <p:txBody>
          <a:bodyPr/>
          <a:lstStyle/>
          <a:p>
            <a:fld id="{E1828FBC-1FCC-4BA7-BBD3-5232FE04D99F}" type="slidenum">
              <a:rPr lang="en-US" smtClean="0"/>
              <a:t>168</a:t>
            </a:fld>
            <a:endParaRPr lang="en-US"/>
          </a:p>
        </p:txBody>
      </p:sp>
    </p:spTree>
    <p:extLst>
      <p:ext uri="{BB962C8B-B14F-4D97-AF65-F5344CB8AC3E}">
        <p14:creationId xmlns:p14="http://schemas.microsoft.com/office/powerpoint/2010/main" val="42987133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jpe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9BFB55-A802-447E-A910-BBD71F405882}"/>
              </a:ext>
            </a:extLst>
          </p:cNvPr>
          <p:cNvSpPr/>
          <p:nvPr userDrawn="1"/>
        </p:nvSpPr>
        <p:spPr>
          <a:xfrm>
            <a:off x="0" y="0"/>
            <a:ext cx="12192000" cy="6858000"/>
          </a:xfrm>
          <a:prstGeom prst="rect">
            <a:avLst/>
          </a:prstGeom>
          <a:gradFill flip="none" rotWithShape="1">
            <a:gsLst>
              <a:gs pos="0">
                <a:schemeClr val="accent2">
                  <a:lumMod val="67000"/>
                  <a:alpha val="90000"/>
                </a:schemeClr>
              </a:gs>
              <a:gs pos="48000">
                <a:schemeClr val="accent2">
                  <a:lumMod val="97000"/>
                  <a:lumOff val="3000"/>
                  <a:alpha val="50000"/>
                </a:schemeClr>
              </a:gs>
              <a:gs pos="100000">
                <a:schemeClr val="accent2">
                  <a:lumMod val="60000"/>
                  <a:lumOff val="40000"/>
                  <a:alpha val="1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6457B7BB-CD07-47C5-9965-2FA032CA8D5B}"/>
              </a:ext>
            </a:extLst>
          </p:cNvPr>
          <p:cNvSpPr/>
          <p:nvPr userDrawn="1"/>
        </p:nvSpPr>
        <p:spPr>
          <a:xfrm flipH="1">
            <a:off x="8052178" y="0"/>
            <a:ext cx="4139819" cy="6858000"/>
          </a:xfrm>
          <a:prstGeom prst="rtTriangle">
            <a:avLst/>
          </a:prstGeom>
          <a:solidFill>
            <a:schemeClr val="accent2">
              <a:alpha val="70000"/>
            </a:schemeClr>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ight Triangle 3">
            <a:extLst>
              <a:ext uri="{FF2B5EF4-FFF2-40B4-BE49-F238E27FC236}">
                <a16:creationId xmlns:a16="http://schemas.microsoft.com/office/drawing/2014/main" id="{B81EF693-46E2-4180-A982-14109E40CB06}"/>
              </a:ext>
            </a:extLst>
          </p:cNvPr>
          <p:cNvSpPr/>
          <p:nvPr userDrawn="1"/>
        </p:nvSpPr>
        <p:spPr>
          <a:xfrm rot="10800000" flipH="1">
            <a:off x="4" y="0"/>
            <a:ext cx="4139819" cy="6858000"/>
          </a:xfrm>
          <a:prstGeom prst="rtTriangle">
            <a:avLst/>
          </a:prstGeom>
          <a:solidFill>
            <a:schemeClr val="accent1">
              <a:alpha val="7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1B682B7D-4C59-C2D7-0450-2C7B697F8349}"/>
              </a:ext>
            </a:extLst>
          </p:cNvPr>
          <p:cNvGrpSpPr/>
          <p:nvPr userDrawn="1"/>
        </p:nvGrpSpPr>
        <p:grpSpPr>
          <a:xfrm>
            <a:off x="-491345" y="4748022"/>
            <a:ext cx="10267188" cy="2109978"/>
            <a:chOff x="-491345" y="1077822"/>
            <a:chExt cx="10267188" cy="2109978"/>
          </a:xfrm>
        </p:grpSpPr>
        <p:grpSp>
          <p:nvGrpSpPr>
            <p:cNvPr id="6" name="Group 5">
              <a:extLst>
                <a:ext uri="{FF2B5EF4-FFF2-40B4-BE49-F238E27FC236}">
                  <a16:creationId xmlns:a16="http://schemas.microsoft.com/office/drawing/2014/main" id="{3C10304A-96B5-C1E8-D9D6-BF354CA1DA65}"/>
                </a:ext>
              </a:extLst>
            </p:cNvPr>
            <p:cNvGrpSpPr/>
            <p:nvPr/>
          </p:nvGrpSpPr>
          <p:grpSpPr>
            <a:xfrm>
              <a:off x="-491345" y="1077822"/>
              <a:ext cx="10267188" cy="2109978"/>
              <a:chOff x="-491345" y="1077822"/>
              <a:chExt cx="10267188" cy="2109978"/>
            </a:xfrm>
          </p:grpSpPr>
          <p:pic>
            <p:nvPicPr>
              <p:cNvPr id="16" name="Picture 15">
                <a:extLst>
                  <a:ext uri="{FF2B5EF4-FFF2-40B4-BE49-F238E27FC236}">
                    <a16:creationId xmlns:a16="http://schemas.microsoft.com/office/drawing/2014/main" id="{5B61568A-5D55-A15F-0A34-79D7080041AD}"/>
                  </a:ext>
                </a:extLst>
              </p:cNvPr>
              <p:cNvPicPr>
                <a:picLocks noChangeAspect="1"/>
              </p:cNvPicPr>
              <p:nvPr/>
            </p:nvPicPr>
            <p:blipFill>
              <a:blip r:embed="rId3"/>
              <a:stretch>
                <a:fillRect/>
              </a:stretch>
            </p:blipFill>
            <p:spPr>
              <a:xfrm>
                <a:off x="8099443" y="1808913"/>
                <a:ext cx="1676400" cy="495300"/>
              </a:xfrm>
              <a:custGeom>
                <a:avLst/>
                <a:gdLst>
                  <a:gd name="connsiteX0" fmla="*/ 0 w 1676400"/>
                  <a:gd name="connsiteY0" fmla="*/ 0 h 495300"/>
                  <a:gd name="connsiteX1" fmla="*/ 1684782 w 1676400"/>
                  <a:gd name="connsiteY1" fmla="*/ 0 h 495300"/>
                  <a:gd name="connsiteX2" fmla="*/ 1684782 w 1676400"/>
                  <a:gd name="connsiteY2" fmla="*/ 498348 h 495300"/>
                  <a:gd name="connsiteX3" fmla="*/ 0 w 1676400"/>
                  <a:gd name="connsiteY3" fmla="*/ 498348 h 495300"/>
                </a:gdLst>
                <a:ahLst/>
                <a:cxnLst>
                  <a:cxn ang="0">
                    <a:pos x="connsiteX0" y="connsiteY0"/>
                  </a:cxn>
                  <a:cxn ang="0">
                    <a:pos x="connsiteX1" y="connsiteY1"/>
                  </a:cxn>
                  <a:cxn ang="0">
                    <a:pos x="connsiteX2" y="connsiteY2"/>
                  </a:cxn>
                  <a:cxn ang="0">
                    <a:pos x="connsiteX3" y="connsiteY3"/>
                  </a:cxn>
                </a:cxnLst>
                <a:rect l="l" t="t" r="r" b="b"/>
                <a:pathLst>
                  <a:path w="1676400" h="495300">
                    <a:moveTo>
                      <a:pt x="0" y="0"/>
                    </a:moveTo>
                    <a:lnTo>
                      <a:pt x="1684782" y="0"/>
                    </a:lnTo>
                    <a:lnTo>
                      <a:pt x="1684782" y="498348"/>
                    </a:lnTo>
                    <a:lnTo>
                      <a:pt x="0" y="498348"/>
                    </a:lnTo>
                    <a:close/>
                  </a:path>
                </a:pathLst>
              </a:custGeom>
              <a:ln/>
            </p:spPr>
          </p:pic>
          <p:sp>
            <p:nvSpPr>
              <p:cNvPr id="17" name="Freeform: Shape 16">
                <a:extLst>
                  <a:ext uri="{FF2B5EF4-FFF2-40B4-BE49-F238E27FC236}">
                    <a16:creationId xmlns:a16="http://schemas.microsoft.com/office/drawing/2014/main" id="{0DA5E7E9-82EF-6C73-1F3B-92803B18E74C}"/>
                  </a:ext>
                </a:extLst>
              </p:cNvPr>
              <p:cNvSpPr/>
              <p:nvPr/>
            </p:nvSpPr>
            <p:spPr>
              <a:xfrm>
                <a:off x="8125446" y="1833631"/>
                <a:ext cx="1600200" cy="409575"/>
              </a:xfrm>
              <a:custGeom>
                <a:avLst/>
                <a:gdLst>
                  <a:gd name="connsiteX0" fmla="*/ 1578769 w 1600200"/>
                  <a:gd name="connsiteY0" fmla="*/ 285274 h 409575"/>
                  <a:gd name="connsiteX1" fmla="*/ 1285398 w 1600200"/>
                  <a:gd name="connsiteY1" fmla="*/ 285274 h 409575"/>
                  <a:gd name="connsiteX2" fmla="*/ 1257776 w 1600200"/>
                  <a:gd name="connsiteY2" fmla="*/ 323374 h 409575"/>
                  <a:gd name="connsiteX3" fmla="*/ 1217771 w 1600200"/>
                  <a:gd name="connsiteY3" fmla="*/ 153829 h 409575"/>
                  <a:gd name="connsiteX4" fmla="*/ 1181576 w 1600200"/>
                  <a:gd name="connsiteY4" fmla="*/ 285274 h 409575"/>
                  <a:gd name="connsiteX5" fmla="*/ 1093946 w 1600200"/>
                  <a:gd name="connsiteY5" fmla="*/ 285274 h 409575"/>
                  <a:gd name="connsiteX6" fmla="*/ 1080611 w 1600200"/>
                  <a:gd name="connsiteY6" fmla="*/ 335756 h 409575"/>
                  <a:gd name="connsiteX7" fmla="*/ 1056798 w 1600200"/>
                  <a:gd name="connsiteY7" fmla="*/ 277654 h 409575"/>
                  <a:gd name="connsiteX8" fmla="*/ 1032986 w 1600200"/>
                  <a:gd name="connsiteY8" fmla="*/ 322421 h 409575"/>
                  <a:gd name="connsiteX9" fmla="*/ 988219 w 1600200"/>
                  <a:gd name="connsiteY9" fmla="*/ 21431 h 409575"/>
                  <a:gd name="connsiteX10" fmla="*/ 932973 w 1600200"/>
                  <a:gd name="connsiteY10" fmla="*/ 393859 h 409575"/>
                  <a:gd name="connsiteX11" fmla="*/ 912019 w 1600200"/>
                  <a:gd name="connsiteY11" fmla="*/ 285274 h 409575"/>
                  <a:gd name="connsiteX12" fmla="*/ 686276 w 1600200"/>
                  <a:gd name="connsiteY12" fmla="*/ 285274 h 409575"/>
                  <a:gd name="connsiteX13" fmla="*/ 656748 w 1600200"/>
                  <a:gd name="connsiteY13" fmla="*/ 344329 h 409575"/>
                  <a:gd name="connsiteX14" fmla="*/ 621506 w 1600200"/>
                  <a:gd name="connsiteY14" fmla="*/ 150971 h 409575"/>
                  <a:gd name="connsiteX15" fmla="*/ 578644 w 1600200"/>
                  <a:gd name="connsiteY15" fmla="*/ 285274 h 409575"/>
                  <a:gd name="connsiteX16" fmla="*/ 491966 w 1600200"/>
                  <a:gd name="connsiteY16" fmla="*/ 285274 h 409575"/>
                  <a:gd name="connsiteX17" fmla="*/ 467201 w 1600200"/>
                  <a:gd name="connsiteY17" fmla="*/ 322421 h 409575"/>
                  <a:gd name="connsiteX18" fmla="*/ 441484 w 1600200"/>
                  <a:gd name="connsiteY18" fmla="*/ 275749 h 409575"/>
                  <a:gd name="connsiteX19" fmla="*/ 408146 w 1600200"/>
                  <a:gd name="connsiteY19" fmla="*/ 336709 h 409575"/>
                  <a:gd name="connsiteX20" fmla="*/ 376714 w 1600200"/>
                  <a:gd name="connsiteY20" fmla="*/ 72866 h 409575"/>
                  <a:gd name="connsiteX21" fmla="*/ 335756 w 1600200"/>
                  <a:gd name="connsiteY21" fmla="*/ 377666 h 409575"/>
                  <a:gd name="connsiteX22" fmla="*/ 308134 w 1600200"/>
                  <a:gd name="connsiteY22" fmla="*/ 285274 h 409575"/>
                  <a:gd name="connsiteX23" fmla="*/ 238601 w 1600200"/>
                  <a:gd name="connsiteY23" fmla="*/ 285274 h 409575"/>
                  <a:gd name="connsiteX24" fmla="*/ 210026 w 1600200"/>
                  <a:gd name="connsiteY24" fmla="*/ 237649 h 409575"/>
                  <a:gd name="connsiteX25" fmla="*/ 177641 w 1600200"/>
                  <a:gd name="connsiteY25" fmla="*/ 285274 h 409575"/>
                  <a:gd name="connsiteX26" fmla="*/ 21431 w 1600200"/>
                  <a:gd name="connsiteY26" fmla="*/ 285274 h 40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00200" h="409575">
                    <a:moveTo>
                      <a:pt x="1578769" y="285274"/>
                    </a:moveTo>
                    <a:lnTo>
                      <a:pt x="1285398" y="285274"/>
                    </a:lnTo>
                    <a:lnTo>
                      <a:pt x="1257776" y="323374"/>
                    </a:lnTo>
                    <a:lnTo>
                      <a:pt x="1217771" y="153829"/>
                    </a:lnTo>
                    <a:lnTo>
                      <a:pt x="1181576" y="285274"/>
                    </a:lnTo>
                    <a:lnTo>
                      <a:pt x="1093946" y="285274"/>
                    </a:lnTo>
                    <a:lnTo>
                      <a:pt x="1080611" y="335756"/>
                    </a:lnTo>
                    <a:lnTo>
                      <a:pt x="1056798" y="277654"/>
                    </a:lnTo>
                    <a:lnTo>
                      <a:pt x="1032986" y="322421"/>
                    </a:lnTo>
                    <a:lnTo>
                      <a:pt x="988219" y="21431"/>
                    </a:lnTo>
                    <a:lnTo>
                      <a:pt x="932973" y="393859"/>
                    </a:lnTo>
                    <a:lnTo>
                      <a:pt x="912019" y="285274"/>
                    </a:lnTo>
                    <a:lnTo>
                      <a:pt x="686276" y="285274"/>
                    </a:lnTo>
                    <a:lnTo>
                      <a:pt x="656748" y="344329"/>
                    </a:lnTo>
                    <a:lnTo>
                      <a:pt x="621506" y="150971"/>
                    </a:lnTo>
                    <a:lnTo>
                      <a:pt x="578644" y="285274"/>
                    </a:lnTo>
                    <a:lnTo>
                      <a:pt x="491966" y="285274"/>
                    </a:lnTo>
                    <a:lnTo>
                      <a:pt x="467201" y="322421"/>
                    </a:lnTo>
                    <a:lnTo>
                      <a:pt x="441484" y="275749"/>
                    </a:lnTo>
                    <a:lnTo>
                      <a:pt x="408146" y="336709"/>
                    </a:lnTo>
                    <a:lnTo>
                      <a:pt x="376714" y="72866"/>
                    </a:lnTo>
                    <a:lnTo>
                      <a:pt x="335756" y="377666"/>
                    </a:lnTo>
                    <a:lnTo>
                      <a:pt x="308134" y="285274"/>
                    </a:lnTo>
                    <a:lnTo>
                      <a:pt x="238601" y="285274"/>
                    </a:lnTo>
                    <a:lnTo>
                      <a:pt x="210026" y="237649"/>
                    </a:lnTo>
                    <a:lnTo>
                      <a:pt x="177641" y="285274"/>
                    </a:lnTo>
                    <a:lnTo>
                      <a:pt x="21431" y="285274"/>
                    </a:lnTo>
                  </a:path>
                </a:pathLst>
              </a:custGeom>
              <a:noFill/>
              <a:ln w="28575" cap="rnd">
                <a:solidFill>
                  <a:srgbClr val="FFFFFF"/>
                </a:solidFill>
                <a:prstDash val="solid"/>
                <a:round/>
              </a:ln>
            </p:spPr>
            <p:txBody>
              <a:bodyPr rtlCol="0" anchor="ctr"/>
              <a:lstStyle/>
              <a:p>
                <a:endParaRPr lang="en-US"/>
              </a:p>
            </p:txBody>
          </p:sp>
          <p:pic>
            <p:nvPicPr>
              <p:cNvPr id="18" name="Picture 17">
                <a:extLst>
                  <a:ext uri="{FF2B5EF4-FFF2-40B4-BE49-F238E27FC236}">
                    <a16:creationId xmlns:a16="http://schemas.microsoft.com/office/drawing/2014/main" id="{6F8966C5-F0FF-C508-C5A2-7BE56926B7DF}"/>
                  </a:ext>
                </a:extLst>
              </p:cNvPr>
              <p:cNvPicPr>
                <a:picLocks noChangeAspect="1"/>
              </p:cNvPicPr>
              <p:nvPr/>
            </p:nvPicPr>
            <p:blipFill rotWithShape="1">
              <a:blip r:embed="rId4"/>
              <a:srcRect l="-8934" r="1"/>
              <a:stretch/>
            </p:blipFill>
            <p:spPr>
              <a:xfrm>
                <a:off x="-491345" y="1797483"/>
                <a:ext cx="5676900" cy="495300"/>
              </a:xfrm>
              <a:custGeom>
                <a:avLst/>
                <a:gdLst>
                  <a:gd name="connsiteX0" fmla="*/ 0 w 5676900"/>
                  <a:gd name="connsiteY0" fmla="*/ 0 h 495300"/>
                  <a:gd name="connsiteX1" fmla="*/ 5685282 w 5676900"/>
                  <a:gd name="connsiteY1" fmla="*/ 0 h 495300"/>
                  <a:gd name="connsiteX2" fmla="*/ 5685282 w 5676900"/>
                  <a:gd name="connsiteY2" fmla="*/ 500634 h 495300"/>
                  <a:gd name="connsiteX3" fmla="*/ 0 w 5676900"/>
                  <a:gd name="connsiteY3" fmla="*/ 500634 h 495300"/>
                </a:gdLst>
                <a:ahLst/>
                <a:cxnLst>
                  <a:cxn ang="0">
                    <a:pos x="connsiteX0" y="connsiteY0"/>
                  </a:cxn>
                  <a:cxn ang="0">
                    <a:pos x="connsiteX1" y="connsiteY1"/>
                  </a:cxn>
                  <a:cxn ang="0">
                    <a:pos x="connsiteX2" y="connsiteY2"/>
                  </a:cxn>
                  <a:cxn ang="0">
                    <a:pos x="connsiteX3" y="connsiteY3"/>
                  </a:cxn>
                </a:cxnLst>
                <a:rect l="l" t="t" r="r" b="b"/>
                <a:pathLst>
                  <a:path w="5676900" h="495300">
                    <a:moveTo>
                      <a:pt x="0" y="0"/>
                    </a:moveTo>
                    <a:lnTo>
                      <a:pt x="5685282" y="0"/>
                    </a:lnTo>
                    <a:lnTo>
                      <a:pt x="5685282" y="500634"/>
                    </a:lnTo>
                    <a:lnTo>
                      <a:pt x="0" y="500634"/>
                    </a:lnTo>
                    <a:close/>
                  </a:path>
                </a:pathLst>
              </a:custGeom>
              <a:ln/>
            </p:spPr>
          </p:pic>
          <p:sp>
            <p:nvSpPr>
              <p:cNvPr id="19" name="Freeform: Shape 18">
                <a:extLst>
                  <a:ext uri="{FF2B5EF4-FFF2-40B4-BE49-F238E27FC236}">
                    <a16:creationId xmlns:a16="http://schemas.microsoft.com/office/drawing/2014/main" id="{89B4D101-00A6-231D-BBF9-90424B8900A4}"/>
                  </a:ext>
                </a:extLst>
              </p:cNvPr>
              <p:cNvSpPr/>
              <p:nvPr/>
            </p:nvSpPr>
            <p:spPr>
              <a:xfrm>
                <a:off x="14351" y="1860842"/>
                <a:ext cx="5196891" cy="372428"/>
              </a:xfrm>
              <a:custGeom>
                <a:avLst/>
                <a:gdLst>
                  <a:gd name="connsiteX0" fmla="*/ 5579269 w 5600700"/>
                  <a:gd name="connsiteY0" fmla="*/ 285274 h 409575"/>
                  <a:gd name="connsiteX1" fmla="*/ 5285899 w 5600700"/>
                  <a:gd name="connsiteY1" fmla="*/ 285274 h 409575"/>
                  <a:gd name="connsiteX2" fmla="*/ 5258277 w 5600700"/>
                  <a:gd name="connsiteY2" fmla="*/ 323374 h 409575"/>
                  <a:gd name="connsiteX3" fmla="*/ 5218271 w 5600700"/>
                  <a:gd name="connsiteY3" fmla="*/ 153829 h 409575"/>
                  <a:gd name="connsiteX4" fmla="*/ 5182077 w 5600700"/>
                  <a:gd name="connsiteY4" fmla="*/ 285274 h 409575"/>
                  <a:gd name="connsiteX5" fmla="*/ 5094446 w 5600700"/>
                  <a:gd name="connsiteY5" fmla="*/ 285274 h 409575"/>
                  <a:gd name="connsiteX6" fmla="*/ 5081111 w 5600700"/>
                  <a:gd name="connsiteY6" fmla="*/ 335756 h 409575"/>
                  <a:gd name="connsiteX7" fmla="*/ 5057299 w 5600700"/>
                  <a:gd name="connsiteY7" fmla="*/ 277654 h 409575"/>
                  <a:gd name="connsiteX8" fmla="*/ 5033486 w 5600700"/>
                  <a:gd name="connsiteY8" fmla="*/ 322421 h 409575"/>
                  <a:gd name="connsiteX9" fmla="*/ 4988719 w 5600700"/>
                  <a:gd name="connsiteY9" fmla="*/ 21431 h 409575"/>
                  <a:gd name="connsiteX10" fmla="*/ 4933474 w 5600700"/>
                  <a:gd name="connsiteY10" fmla="*/ 393859 h 409575"/>
                  <a:gd name="connsiteX11" fmla="*/ 4912519 w 5600700"/>
                  <a:gd name="connsiteY11" fmla="*/ 285274 h 409575"/>
                  <a:gd name="connsiteX12" fmla="*/ 4686777 w 5600700"/>
                  <a:gd name="connsiteY12" fmla="*/ 285274 h 409575"/>
                  <a:gd name="connsiteX13" fmla="*/ 4657249 w 5600700"/>
                  <a:gd name="connsiteY13" fmla="*/ 344329 h 409575"/>
                  <a:gd name="connsiteX14" fmla="*/ 4622006 w 5600700"/>
                  <a:gd name="connsiteY14" fmla="*/ 150971 h 409575"/>
                  <a:gd name="connsiteX15" fmla="*/ 4579144 w 5600700"/>
                  <a:gd name="connsiteY15" fmla="*/ 285274 h 409575"/>
                  <a:gd name="connsiteX16" fmla="*/ 4492466 w 5600700"/>
                  <a:gd name="connsiteY16" fmla="*/ 285274 h 409575"/>
                  <a:gd name="connsiteX17" fmla="*/ 4467702 w 5600700"/>
                  <a:gd name="connsiteY17" fmla="*/ 322421 h 409575"/>
                  <a:gd name="connsiteX18" fmla="*/ 4441984 w 5600700"/>
                  <a:gd name="connsiteY18" fmla="*/ 275749 h 409575"/>
                  <a:gd name="connsiteX19" fmla="*/ 4408646 w 5600700"/>
                  <a:gd name="connsiteY19" fmla="*/ 336709 h 409575"/>
                  <a:gd name="connsiteX20" fmla="*/ 4377214 w 5600700"/>
                  <a:gd name="connsiteY20" fmla="*/ 72866 h 409575"/>
                  <a:gd name="connsiteX21" fmla="*/ 4336256 w 5600700"/>
                  <a:gd name="connsiteY21" fmla="*/ 377666 h 409575"/>
                  <a:gd name="connsiteX22" fmla="*/ 4308634 w 5600700"/>
                  <a:gd name="connsiteY22" fmla="*/ 285274 h 409575"/>
                  <a:gd name="connsiteX23" fmla="*/ 4239102 w 5600700"/>
                  <a:gd name="connsiteY23" fmla="*/ 285274 h 409575"/>
                  <a:gd name="connsiteX24" fmla="*/ 4210527 w 5600700"/>
                  <a:gd name="connsiteY24" fmla="*/ 237649 h 409575"/>
                  <a:gd name="connsiteX25" fmla="*/ 4178141 w 5600700"/>
                  <a:gd name="connsiteY25" fmla="*/ 285274 h 409575"/>
                  <a:gd name="connsiteX26" fmla="*/ 21431 w 5600700"/>
                  <a:gd name="connsiteY26" fmla="*/ 285274 h 409575"/>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75874 h 372428"/>
                  <a:gd name="connsiteX0" fmla="*/ 5196891 w 5196891"/>
                  <a:gd name="connsiteY0" fmla="*/ 263843 h 372428"/>
                  <a:gd name="connsiteX1" fmla="*/ 4903521 w 5196891"/>
                  <a:gd name="connsiteY1" fmla="*/ 263843 h 372428"/>
                  <a:gd name="connsiteX2" fmla="*/ 4875899 w 5196891"/>
                  <a:gd name="connsiteY2" fmla="*/ 301943 h 372428"/>
                  <a:gd name="connsiteX3" fmla="*/ 4835893 w 5196891"/>
                  <a:gd name="connsiteY3" fmla="*/ 132398 h 372428"/>
                  <a:gd name="connsiteX4" fmla="*/ 4799699 w 5196891"/>
                  <a:gd name="connsiteY4" fmla="*/ 263843 h 372428"/>
                  <a:gd name="connsiteX5" fmla="*/ 4712068 w 5196891"/>
                  <a:gd name="connsiteY5" fmla="*/ 263843 h 372428"/>
                  <a:gd name="connsiteX6" fmla="*/ 4698733 w 5196891"/>
                  <a:gd name="connsiteY6" fmla="*/ 314325 h 372428"/>
                  <a:gd name="connsiteX7" fmla="*/ 4674921 w 5196891"/>
                  <a:gd name="connsiteY7" fmla="*/ 256223 h 372428"/>
                  <a:gd name="connsiteX8" fmla="*/ 4651108 w 5196891"/>
                  <a:gd name="connsiteY8" fmla="*/ 300990 h 372428"/>
                  <a:gd name="connsiteX9" fmla="*/ 4606341 w 5196891"/>
                  <a:gd name="connsiteY9" fmla="*/ 0 h 372428"/>
                  <a:gd name="connsiteX10" fmla="*/ 4551096 w 5196891"/>
                  <a:gd name="connsiteY10" fmla="*/ 372428 h 372428"/>
                  <a:gd name="connsiteX11" fmla="*/ 4530141 w 5196891"/>
                  <a:gd name="connsiteY11" fmla="*/ 263843 h 372428"/>
                  <a:gd name="connsiteX12" fmla="*/ 4304399 w 5196891"/>
                  <a:gd name="connsiteY12" fmla="*/ 263843 h 372428"/>
                  <a:gd name="connsiteX13" fmla="*/ 4274871 w 5196891"/>
                  <a:gd name="connsiteY13" fmla="*/ 322898 h 372428"/>
                  <a:gd name="connsiteX14" fmla="*/ 4239628 w 5196891"/>
                  <a:gd name="connsiteY14" fmla="*/ 129540 h 372428"/>
                  <a:gd name="connsiteX15" fmla="*/ 4196766 w 5196891"/>
                  <a:gd name="connsiteY15" fmla="*/ 263843 h 372428"/>
                  <a:gd name="connsiteX16" fmla="*/ 4110088 w 5196891"/>
                  <a:gd name="connsiteY16" fmla="*/ 263843 h 372428"/>
                  <a:gd name="connsiteX17" fmla="*/ 4085324 w 5196891"/>
                  <a:gd name="connsiteY17" fmla="*/ 300990 h 372428"/>
                  <a:gd name="connsiteX18" fmla="*/ 4059606 w 5196891"/>
                  <a:gd name="connsiteY18" fmla="*/ 254318 h 372428"/>
                  <a:gd name="connsiteX19" fmla="*/ 4026268 w 5196891"/>
                  <a:gd name="connsiteY19" fmla="*/ 315278 h 372428"/>
                  <a:gd name="connsiteX20" fmla="*/ 3994836 w 5196891"/>
                  <a:gd name="connsiteY20" fmla="*/ 51435 h 372428"/>
                  <a:gd name="connsiteX21" fmla="*/ 3953878 w 5196891"/>
                  <a:gd name="connsiteY21" fmla="*/ 356235 h 372428"/>
                  <a:gd name="connsiteX22" fmla="*/ 3926256 w 5196891"/>
                  <a:gd name="connsiteY22" fmla="*/ 263843 h 372428"/>
                  <a:gd name="connsiteX23" fmla="*/ 3856724 w 5196891"/>
                  <a:gd name="connsiteY23" fmla="*/ 263843 h 372428"/>
                  <a:gd name="connsiteX24" fmla="*/ 3828149 w 5196891"/>
                  <a:gd name="connsiteY24" fmla="*/ 216218 h 372428"/>
                  <a:gd name="connsiteX25" fmla="*/ 3795763 w 5196891"/>
                  <a:gd name="connsiteY25" fmla="*/ 263843 h 372428"/>
                  <a:gd name="connsiteX26" fmla="*/ 0 w 5196891"/>
                  <a:gd name="connsiteY26" fmla="*/ 263842 h 372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96891" h="372428">
                    <a:moveTo>
                      <a:pt x="5196891" y="263843"/>
                    </a:moveTo>
                    <a:lnTo>
                      <a:pt x="4903521" y="263843"/>
                    </a:lnTo>
                    <a:lnTo>
                      <a:pt x="4875899" y="301943"/>
                    </a:lnTo>
                    <a:lnTo>
                      <a:pt x="4835893" y="132398"/>
                    </a:lnTo>
                    <a:lnTo>
                      <a:pt x="4799699" y="263843"/>
                    </a:lnTo>
                    <a:lnTo>
                      <a:pt x="4712068" y="263843"/>
                    </a:lnTo>
                    <a:lnTo>
                      <a:pt x="4698733" y="314325"/>
                    </a:lnTo>
                    <a:lnTo>
                      <a:pt x="4674921" y="256223"/>
                    </a:lnTo>
                    <a:lnTo>
                      <a:pt x="4651108" y="300990"/>
                    </a:lnTo>
                    <a:lnTo>
                      <a:pt x="4606341" y="0"/>
                    </a:lnTo>
                    <a:lnTo>
                      <a:pt x="4551096" y="372428"/>
                    </a:lnTo>
                    <a:lnTo>
                      <a:pt x="4530141" y="263843"/>
                    </a:lnTo>
                    <a:lnTo>
                      <a:pt x="4304399" y="263843"/>
                    </a:lnTo>
                    <a:lnTo>
                      <a:pt x="4274871" y="322898"/>
                    </a:lnTo>
                    <a:lnTo>
                      <a:pt x="4239628" y="129540"/>
                    </a:lnTo>
                    <a:lnTo>
                      <a:pt x="4196766" y="263843"/>
                    </a:lnTo>
                    <a:lnTo>
                      <a:pt x="4110088" y="263843"/>
                    </a:lnTo>
                    <a:lnTo>
                      <a:pt x="4085324" y="300990"/>
                    </a:lnTo>
                    <a:lnTo>
                      <a:pt x="4059606" y="254318"/>
                    </a:lnTo>
                    <a:lnTo>
                      <a:pt x="4026268" y="315278"/>
                    </a:lnTo>
                    <a:lnTo>
                      <a:pt x="3994836" y="51435"/>
                    </a:lnTo>
                    <a:lnTo>
                      <a:pt x="3953878" y="356235"/>
                    </a:lnTo>
                    <a:lnTo>
                      <a:pt x="3926256" y="263843"/>
                    </a:lnTo>
                    <a:lnTo>
                      <a:pt x="3856724" y="263843"/>
                    </a:lnTo>
                    <a:lnTo>
                      <a:pt x="3828149" y="216218"/>
                    </a:lnTo>
                    <a:lnTo>
                      <a:pt x="3795763" y="263843"/>
                    </a:lnTo>
                    <a:lnTo>
                      <a:pt x="0" y="263842"/>
                    </a:lnTo>
                  </a:path>
                </a:pathLst>
              </a:custGeom>
              <a:noFill/>
              <a:ln w="28575" cap="rnd">
                <a:solidFill>
                  <a:srgbClr val="FFFFFF"/>
                </a:solidFill>
                <a:prstDash val="solid"/>
                <a:round/>
              </a:ln>
            </p:spPr>
            <p:txBody>
              <a:bodyPr rtlCol="0" anchor="ctr"/>
              <a:lstStyle/>
              <a:p>
                <a:endParaRPr lang="en-US"/>
              </a:p>
            </p:txBody>
          </p:sp>
          <p:pic>
            <p:nvPicPr>
              <p:cNvPr id="20" name="Picture 19">
                <a:extLst>
                  <a:ext uri="{FF2B5EF4-FFF2-40B4-BE49-F238E27FC236}">
                    <a16:creationId xmlns:a16="http://schemas.microsoft.com/office/drawing/2014/main" id="{56CB7EDB-6575-A1BA-91DB-A3ABBCB6FE45}"/>
                  </a:ext>
                </a:extLst>
              </p:cNvPr>
              <p:cNvPicPr>
                <a:picLocks noChangeAspect="1"/>
              </p:cNvPicPr>
              <p:nvPr/>
            </p:nvPicPr>
            <p:blipFill>
              <a:blip r:embed="rId5"/>
              <a:stretch>
                <a:fillRect/>
              </a:stretch>
            </p:blipFill>
            <p:spPr>
              <a:xfrm>
                <a:off x="5082352"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1" name="Freeform: Shape 20">
                <a:extLst>
                  <a:ext uri="{FF2B5EF4-FFF2-40B4-BE49-F238E27FC236}">
                    <a16:creationId xmlns:a16="http://schemas.microsoft.com/office/drawing/2014/main" id="{7F1F3747-4DA6-D40B-F133-522C070A3B64}"/>
                  </a:ext>
                </a:extLst>
              </p:cNvPr>
              <p:cNvSpPr/>
              <p:nvPr/>
            </p:nvSpPr>
            <p:spPr>
              <a:xfrm>
                <a:off x="5117451" y="1766003"/>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2" name="Picture 21">
                <a:extLst>
                  <a:ext uri="{FF2B5EF4-FFF2-40B4-BE49-F238E27FC236}">
                    <a16:creationId xmlns:a16="http://schemas.microsoft.com/office/drawing/2014/main" id="{ABB7BE77-BC5B-1821-7EB6-C1CA6A09688F}"/>
                  </a:ext>
                </a:extLst>
              </p:cNvPr>
              <p:cNvPicPr>
                <a:picLocks noChangeAspect="1"/>
              </p:cNvPicPr>
              <p:nvPr/>
            </p:nvPicPr>
            <p:blipFill>
              <a:blip r:embed="rId6"/>
              <a:stretch>
                <a:fillRect/>
              </a:stretch>
            </p:blipFill>
            <p:spPr>
              <a:xfrm>
                <a:off x="5653852" y="2058516"/>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3" name="Freeform: Shape 22">
                <a:extLst>
                  <a:ext uri="{FF2B5EF4-FFF2-40B4-BE49-F238E27FC236}">
                    <a16:creationId xmlns:a16="http://schemas.microsoft.com/office/drawing/2014/main" id="{CD0C0549-FD23-9D0A-2EBD-FC1D9A0FD1BE}"/>
                  </a:ext>
                </a:extLst>
              </p:cNvPr>
              <p:cNvSpPr/>
              <p:nvPr/>
            </p:nvSpPr>
            <p:spPr>
              <a:xfrm>
                <a:off x="5688951" y="2092711"/>
                <a:ext cx="800100" cy="695325"/>
              </a:xfrm>
              <a:custGeom>
                <a:avLst/>
                <a:gdLst>
                  <a:gd name="connsiteX0" fmla="*/ 778669 w 800100"/>
                  <a:gd name="connsiteY0" fmla="*/ 349091 h 695325"/>
                  <a:gd name="connsiteX1" fmla="*/ 589122 w 800100"/>
                  <a:gd name="connsiteY1" fmla="*/ 676751 h 695325"/>
                  <a:gd name="connsiteX2" fmla="*/ 210027 w 800100"/>
                  <a:gd name="connsiteY2" fmla="*/ 676751 h 695325"/>
                  <a:gd name="connsiteX3" fmla="*/ 21431 w 800100"/>
                  <a:gd name="connsiteY3" fmla="*/ 349091 h 695325"/>
                  <a:gd name="connsiteX4" fmla="*/ 210027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027" y="676751"/>
                    </a:lnTo>
                    <a:lnTo>
                      <a:pt x="21431" y="349091"/>
                    </a:lnTo>
                    <a:lnTo>
                      <a:pt x="210027"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24" name="Picture 23">
                <a:extLst>
                  <a:ext uri="{FF2B5EF4-FFF2-40B4-BE49-F238E27FC236}">
                    <a16:creationId xmlns:a16="http://schemas.microsoft.com/office/drawing/2014/main" id="{A14B83FF-A9B5-BBFA-A143-3C5D107A8B29}"/>
                  </a:ext>
                </a:extLst>
              </p:cNvPr>
              <p:cNvPicPr>
                <a:picLocks noChangeAspect="1"/>
              </p:cNvPicPr>
              <p:nvPr/>
            </p:nvPicPr>
            <p:blipFill>
              <a:blip r:embed="rId7"/>
              <a:stretch>
                <a:fillRect/>
              </a:stretch>
            </p:blipFill>
            <p:spPr>
              <a:xfrm>
                <a:off x="5649280" y="140472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5" name="Freeform: Shape 24">
                <a:extLst>
                  <a:ext uri="{FF2B5EF4-FFF2-40B4-BE49-F238E27FC236}">
                    <a16:creationId xmlns:a16="http://schemas.microsoft.com/office/drawing/2014/main" id="{C6FDA718-D61A-BC5F-0E23-295344C11FD6}"/>
                  </a:ext>
                </a:extLst>
              </p:cNvPr>
              <p:cNvSpPr/>
              <p:nvPr/>
            </p:nvSpPr>
            <p:spPr>
              <a:xfrm>
                <a:off x="5685141" y="1437391"/>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6" name="Picture 25">
                <a:extLst>
                  <a:ext uri="{FF2B5EF4-FFF2-40B4-BE49-F238E27FC236}">
                    <a16:creationId xmlns:a16="http://schemas.microsoft.com/office/drawing/2014/main" id="{313CB823-9AA2-D076-A23A-587A0C404A43}"/>
                  </a:ext>
                </a:extLst>
              </p:cNvPr>
              <p:cNvPicPr>
                <a:picLocks noChangeAspect="1"/>
              </p:cNvPicPr>
              <p:nvPr/>
            </p:nvPicPr>
            <p:blipFill>
              <a:blip r:embed="rId8"/>
              <a:stretch>
                <a:fillRect/>
              </a:stretch>
            </p:blipFill>
            <p:spPr>
              <a:xfrm>
                <a:off x="7354636" y="1731618"/>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27" name="Freeform: Shape 26">
                <a:extLst>
                  <a:ext uri="{FF2B5EF4-FFF2-40B4-BE49-F238E27FC236}">
                    <a16:creationId xmlns:a16="http://schemas.microsoft.com/office/drawing/2014/main" id="{66915AD6-039A-3EDF-773D-19B1CE40E32C}"/>
                  </a:ext>
                </a:extLst>
              </p:cNvPr>
              <p:cNvSpPr/>
              <p:nvPr/>
            </p:nvSpPr>
            <p:spPr>
              <a:xfrm>
                <a:off x="7390116" y="1764098"/>
                <a:ext cx="800100" cy="695325"/>
              </a:xfrm>
              <a:custGeom>
                <a:avLst/>
                <a:gdLst>
                  <a:gd name="connsiteX0" fmla="*/ 778669 w 800100"/>
                  <a:gd name="connsiteY0" fmla="*/ 350044 h 695325"/>
                  <a:gd name="connsiteX1" fmla="*/ 589121 w 800100"/>
                  <a:gd name="connsiteY1" fmla="*/ 677704 h 695325"/>
                  <a:gd name="connsiteX2" fmla="*/ 210978 w 800100"/>
                  <a:gd name="connsiteY2" fmla="*/ 677704 h 695325"/>
                  <a:gd name="connsiteX3" fmla="*/ 21431 w 800100"/>
                  <a:gd name="connsiteY3" fmla="*/ 350044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50044"/>
                    </a:moveTo>
                    <a:lnTo>
                      <a:pt x="589121" y="677704"/>
                    </a:lnTo>
                    <a:lnTo>
                      <a:pt x="210978" y="677704"/>
                    </a:lnTo>
                    <a:lnTo>
                      <a:pt x="21431" y="350044"/>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28" name="Picture 27">
                <a:extLst>
                  <a:ext uri="{FF2B5EF4-FFF2-40B4-BE49-F238E27FC236}">
                    <a16:creationId xmlns:a16="http://schemas.microsoft.com/office/drawing/2014/main" id="{087B1F71-EC13-9221-C1A3-FA285719B45D}"/>
                  </a:ext>
                </a:extLst>
              </p:cNvPr>
              <p:cNvPicPr>
                <a:picLocks noChangeAspect="1"/>
              </p:cNvPicPr>
              <p:nvPr/>
            </p:nvPicPr>
            <p:blipFill>
              <a:blip r:embed="rId9"/>
              <a:stretch>
                <a:fillRect/>
              </a:stretch>
            </p:blipFill>
            <p:spPr>
              <a:xfrm>
                <a:off x="6218494" y="2387700"/>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29" name="Freeform: Shape 28">
                <a:extLst>
                  <a:ext uri="{FF2B5EF4-FFF2-40B4-BE49-F238E27FC236}">
                    <a16:creationId xmlns:a16="http://schemas.microsoft.com/office/drawing/2014/main" id="{54F78FCF-140F-293D-4590-303119E4814C}"/>
                  </a:ext>
                </a:extLst>
              </p:cNvPr>
              <p:cNvSpPr/>
              <p:nvPr/>
            </p:nvSpPr>
            <p:spPr>
              <a:xfrm>
                <a:off x="6252831" y="2421323"/>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0" name="Picture 29">
                <a:extLst>
                  <a:ext uri="{FF2B5EF4-FFF2-40B4-BE49-F238E27FC236}">
                    <a16:creationId xmlns:a16="http://schemas.microsoft.com/office/drawing/2014/main" id="{FAF947C0-51FE-8D9A-613D-73D4F4FDEBC6}"/>
                  </a:ext>
                </a:extLst>
              </p:cNvPr>
              <p:cNvPicPr>
                <a:picLocks noChangeAspect="1"/>
              </p:cNvPicPr>
              <p:nvPr/>
            </p:nvPicPr>
            <p:blipFill>
              <a:blip r:embed="rId10"/>
              <a:stretch>
                <a:fillRect/>
              </a:stretch>
            </p:blipFill>
            <p:spPr>
              <a:xfrm>
                <a:off x="6218494" y="1731618"/>
                <a:ext cx="904875" cy="800100"/>
              </a:xfrm>
              <a:custGeom>
                <a:avLst/>
                <a:gdLst>
                  <a:gd name="connsiteX0" fmla="*/ 0 w 904875"/>
                  <a:gd name="connsiteY0" fmla="*/ 0 h 800100"/>
                  <a:gd name="connsiteX1" fmla="*/ 907542 w 904875"/>
                  <a:gd name="connsiteY1" fmla="*/ 0 h 800100"/>
                  <a:gd name="connsiteX2" fmla="*/ 907542 w 904875"/>
                  <a:gd name="connsiteY2" fmla="*/ 804672 h 800100"/>
                  <a:gd name="connsiteX3" fmla="*/ 0 w 904875"/>
                  <a:gd name="connsiteY3" fmla="*/ 804672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4672"/>
                    </a:lnTo>
                    <a:lnTo>
                      <a:pt x="0" y="804672"/>
                    </a:lnTo>
                    <a:close/>
                  </a:path>
                </a:pathLst>
              </a:custGeom>
              <a:ln/>
            </p:spPr>
          </p:pic>
          <p:sp>
            <p:nvSpPr>
              <p:cNvPr id="31" name="Freeform: Shape 30">
                <a:extLst>
                  <a:ext uri="{FF2B5EF4-FFF2-40B4-BE49-F238E27FC236}">
                    <a16:creationId xmlns:a16="http://schemas.microsoft.com/office/drawing/2014/main" id="{E6EED200-840C-271B-EA4D-3782BAD64313}"/>
                  </a:ext>
                </a:extLst>
              </p:cNvPr>
              <p:cNvSpPr/>
              <p:nvPr/>
            </p:nvSpPr>
            <p:spPr>
              <a:xfrm>
                <a:off x="6252831" y="1766003"/>
                <a:ext cx="800100" cy="695325"/>
              </a:xfrm>
              <a:custGeom>
                <a:avLst/>
                <a:gdLst>
                  <a:gd name="connsiteX0" fmla="*/ 778669 w 800100"/>
                  <a:gd name="connsiteY0" fmla="*/ 349091 h 695325"/>
                  <a:gd name="connsiteX1" fmla="*/ 589122 w 800100"/>
                  <a:gd name="connsiteY1" fmla="*/ 676751 h 695325"/>
                  <a:gd name="connsiteX2" fmla="*/ 210979 w 800100"/>
                  <a:gd name="connsiteY2" fmla="*/ 676751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6751"/>
                    </a:lnTo>
                    <a:lnTo>
                      <a:pt x="210979" y="676751"/>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2" name="Picture 31">
                <a:extLst>
                  <a:ext uri="{FF2B5EF4-FFF2-40B4-BE49-F238E27FC236}">
                    <a16:creationId xmlns:a16="http://schemas.microsoft.com/office/drawing/2014/main" id="{120F4343-9283-3532-B7CA-D57C5A33161F}"/>
                  </a:ext>
                </a:extLst>
              </p:cNvPr>
              <p:cNvPicPr>
                <a:picLocks noChangeAspect="1"/>
              </p:cNvPicPr>
              <p:nvPr/>
            </p:nvPicPr>
            <p:blipFill>
              <a:blip r:embed="rId11"/>
              <a:stretch>
                <a:fillRect/>
              </a:stretch>
            </p:blipFill>
            <p:spPr>
              <a:xfrm>
                <a:off x="6218494" y="1077822"/>
                <a:ext cx="904875" cy="800100"/>
              </a:xfrm>
              <a:custGeom>
                <a:avLst/>
                <a:gdLst>
                  <a:gd name="connsiteX0" fmla="*/ 0 w 904875"/>
                  <a:gd name="connsiteY0" fmla="*/ 0 h 800100"/>
                  <a:gd name="connsiteX1" fmla="*/ 907542 w 904875"/>
                  <a:gd name="connsiteY1" fmla="*/ 0 h 800100"/>
                  <a:gd name="connsiteX2" fmla="*/ 907542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7542" y="0"/>
                    </a:lnTo>
                    <a:lnTo>
                      <a:pt x="907542" y="802386"/>
                    </a:lnTo>
                    <a:lnTo>
                      <a:pt x="0" y="802386"/>
                    </a:lnTo>
                    <a:close/>
                  </a:path>
                </a:pathLst>
              </a:custGeom>
              <a:ln/>
            </p:spPr>
          </p:pic>
          <p:sp>
            <p:nvSpPr>
              <p:cNvPr id="33" name="Freeform: Shape 32">
                <a:extLst>
                  <a:ext uri="{FF2B5EF4-FFF2-40B4-BE49-F238E27FC236}">
                    <a16:creationId xmlns:a16="http://schemas.microsoft.com/office/drawing/2014/main" id="{0B7092A1-02E3-3FFE-732A-06D32592415C}"/>
                  </a:ext>
                </a:extLst>
              </p:cNvPr>
              <p:cNvSpPr/>
              <p:nvPr/>
            </p:nvSpPr>
            <p:spPr>
              <a:xfrm>
                <a:off x="6252831" y="1109731"/>
                <a:ext cx="800100" cy="695325"/>
              </a:xfrm>
              <a:custGeom>
                <a:avLst/>
                <a:gdLst>
                  <a:gd name="connsiteX0" fmla="*/ 778669 w 800100"/>
                  <a:gd name="connsiteY0" fmla="*/ 349091 h 695325"/>
                  <a:gd name="connsiteX1" fmla="*/ 589122 w 800100"/>
                  <a:gd name="connsiteY1" fmla="*/ 677704 h 695325"/>
                  <a:gd name="connsiteX2" fmla="*/ 210979 w 800100"/>
                  <a:gd name="connsiteY2" fmla="*/ 677704 h 695325"/>
                  <a:gd name="connsiteX3" fmla="*/ 21431 w 800100"/>
                  <a:gd name="connsiteY3" fmla="*/ 349091 h 695325"/>
                  <a:gd name="connsiteX4" fmla="*/ 210979 w 800100"/>
                  <a:gd name="connsiteY4" fmla="*/ 21431 h 695325"/>
                  <a:gd name="connsiteX5" fmla="*/ 589122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2" y="677704"/>
                    </a:lnTo>
                    <a:lnTo>
                      <a:pt x="210979" y="677704"/>
                    </a:lnTo>
                    <a:lnTo>
                      <a:pt x="21431" y="349091"/>
                    </a:lnTo>
                    <a:lnTo>
                      <a:pt x="210979" y="21431"/>
                    </a:lnTo>
                    <a:lnTo>
                      <a:pt x="589122" y="21431"/>
                    </a:lnTo>
                    <a:close/>
                  </a:path>
                </a:pathLst>
              </a:custGeom>
              <a:noFill/>
              <a:ln w="28575" cap="flat">
                <a:solidFill>
                  <a:srgbClr val="FFFFFF"/>
                </a:solidFill>
                <a:prstDash val="solid"/>
                <a:miter/>
              </a:ln>
            </p:spPr>
            <p:txBody>
              <a:bodyPr rtlCol="0" anchor="ctr"/>
              <a:lstStyle/>
              <a:p>
                <a:endParaRPr lang="en-US"/>
              </a:p>
            </p:txBody>
          </p:sp>
          <p:pic>
            <p:nvPicPr>
              <p:cNvPr id="34" name="Picture 33">
                <a:extLst>
                  <a:ext uri="{FF2B5EF4-FFF2-40B4-BE49-F238E27FC236}">
                    <a16:creationId xmlns:a16="http://schemas.microsoft.com/office/drawing/2014/main" id="{E09197F1-58F4-4BF0-B810-053A00CEEE6D}"/>
                  </a:ext>
                </a:extLst>
              </p:cNvPr>
              <p:cNvPicPr>
                <a:picLocks noChangeAspect="1"/>
              </p:cNvPicPr>
              <p:nvPr/>
            </p:nvPicPr>
            <p:blipFill>
              <a:blip r:embed="rId12"/>
              <a:stretch>
                <a:fillRect/>
              </a:stretch>
            </p:blipFill>
            <p:spPr>
              <a:xfrm>
                <a:off x="6785422" y="1409292"/>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5" name="Freeform: Shape 34">
                <a:extLst>
                  <a:ext uri="{FF2B5EF4-FFF2-40B4-BE49-F238E27FC236}">
                    <a16:creationId xmlns:a16="http://schemas.microsoft.com/office/drawing/2014/main" id="{8702FFD1-6AD0-CCF2-22D5-AFB3ADF92E63}"/>
                  </a:ext>
                </a:extLst>
              </p:cNvPr>
              <p:cNvSpPr/>
              <p:nvPr/>
            </p:nvSpPr>
            <p:spPr>
              <a:xfrm>
                <a:off x="6820521" y="1442153"/>
                <a:ext cx="800100" cy="695325"/>
              </a:xfrm>
              <a:custGeom>
                <a:avLst/>
                <a:gdLst>
                  <a:gd name="connsiteX0" fmla="*/ 778669 w 800100"/>
                  <a:gd name="connsiteY0" fmla="*/ 349091 h 695325"/>
                  <a:gd name="connsiteX1" fmla="*/ 589121 w 800100"/>
                  <a:gd name="connsiteY1" fmla="*/ 676751 h 695325"/>
                  <a:gd name="connsiteX2" fmla="*/ 210978 w 800100"/>
                  <a:gd name="connsiteY2" fmla="*/ 676751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6751"/>
                    </a:lnTo>
                    <a:lnTo>
                      <a:pt x="210978" y="676751"/>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pic>
            <p:nvPicPr>
              <p:cNvPr id="36" name="Picture 35">
                <a:extLst>
                  <a:ext uri="{FF2B5EF4-FFF2-40B4-BE49-F238E27FC236}">
                    <a16:creationId xmlns:a16="http://schemas.microsoft.com/office/drawing/2014/main" id="{EB0A1C71-0A48-8395-12E9-C1358C446F85}"/>
                  </a:ext>
                </a:extLst>
              </p:cNvPr>
              <p:cNvPicPr>
                <a:picLocks noChangeAspect="1"/>
              </p:cNvPicPr>
              <p:nvPr/>
            </p:nvPicPr>
            <p:blipFill>
              <a:blip r:embed="rId13"/>
              <a:stretch>
                <a:fillRect/>
              </a:stretch>
            </p:blipFill>
            <p:spPr>
              <a:xfrm>
                <a:off x="6783136" y="2056230"/>
                <a:ext cx="904875" cy="800100"/>
              </a:xfrm>
              <a:custGeom>
                <a:avLst/>
                <a:gdLst>
                  <a:gd name="connsiteX0" fmla="*/ 0 w 904875"/>
                  <a:gd name="connsiteY0" fmla="*/ 0 h 800100"/>
                  <a:gd name="connsiteX1" fmla="*/ 909828 w 904875"/>
                  <a:gd name="connsiteY1" fmla="*/ 0 h 800100"/>
                  <a:gd name="connsiteX2" fmla="*/ 909828 w 904875"/>
                  <a:gd name="connsiteY2" fmla="*/ 802386 h 800100"/>
                  <a:gd name="connsiteX3" fmla="*/ 0 w 904875"/>
                  <a:gd name="connsiteY3" fmla="*/ 802386 h 800100"/>
                </a:gdLst>
                <a:ahLst/>
                <a:cxnLst>
                  <a:cxn ang="0">
                    <a:pos x="connsiteX0" y="connsiteY0"/>
                  </a:cxn>
                  <a:cxn ang="0">
                    <a:pos x="connsiteX1" y="connsiteY1"/>
                  </a:cxn>
                  <a:cxn ang="0">
                    <a:pos x="connsiteX2" y="connsiteY2"/>
                  </a:cxn>
                  <a:cxn ang="0">
                    <a:pos x="connsiteX3" y="connsiteY3"/>
                  </a:cxn>
                </a:cxnLst>
                <a:rect l="l" t="t" r="r" b="b"/>
                <a:pathLst>
                  <a:path w="904875" h="800100">
                    <a:moveTo>
                      <a:pt x="0" y="0"/>
                    </a:moveTo>
                    <a:lnTo>
                      <a:pt x="909828" y="0"/>
                    </a:lnTo>
                    <a:lnTo>
                      <a:pt x="909828" y="802386"/>
                    </a:lnTo>
                    <a:lnTo>
                      <a:pt x="0" y="802386"/>
                    </a:lnTo>
                    <a:close/>
                  </a:path>
                </a:pathLst>
              </a:custGeom>
              <a:ln/>
            </p:spPr>
          </p:pic>
          <p:sp>
            <p:nvSpPr>
              <p:cNvPr id="37" name="Freeform: Shape 36">
                <a:extLst>
                  <a:ext uri="{FF2B5EF4-FFF2-40B4-BE49-F238E27FC236}">
                    <a16:creationId xmlns:a16="http://schemas.microsoft.com/office/drawing/2014/main" id="{717960A6-6BAC-7AB1-6D0D-9C9C294AEAE6}"/>
                  </a:ext>
                </a:extLst>
              </p:cNvPr>
              <p:cNvSpPr/>
              <p:nvPr/>
            </p:nvSpPr>
            <p:spPr>
              <a:xfrm>
                <a:off x="6818616" y="2088901"/>
                <a:ext cx="800100" cy="695325"/>
              </a:xfrm>
              <a:custGeom>
                <a:avLst/>
                <a:gdLst>
                  <a:gd name="connsiteX0" fmla="*/ 778669 w 800100"/>
                  <a:gd name="connsiteY0" fmla="*/ 349091 h 695325"/>
                  <a:gd name="connsiteX1" fmla="*/ 589121 w 800100"/>
                  <a:gd name="connsiteY1" fmla="*/ 677704 h 695325"/>
                  <a:gd name="connsiteX2" fmla="*/ 210978 w 800100"/>
                  <a:gd name="connsiteY2" fmla="*/ 677704 h 695325"/>
                  <a:gd name="connsiteX3" fmla="*/ 21431 w 800100"/>
                  <a:gd name="connsiteY3" fmla="*/ 349091 h 695325"/>
                  <a:gd name="connsiteX4" fmla="*/ 210978 w 800100"/>
                  <a:gd name="connsiteY4" fmla="*/ 21431 h 695325"/>
                  <a:gd name="connsiteX5" fmla="*/ 589121 w 800100"/>
                  <a:gd name="connsiteY5" fmla="*/ 21431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0100" h="695325">
                    <a:moveTo>
                      <a:pt x="778669" y="349091"/>
                    </a:moveTo>
                    <a:lnTo>
                      <a:pt x="589121" y="677704"/>
                    </a:lnTo>
                    <a:lnTo>
                      <a:pt x="210978" y="677704"/>
                    </a:lnTo>
                    <a:lnTo>
                      <a:pt x="21431" y="349091"/>
                    </a:lnTo>
                    <a:lnTo>
                      <a:pt x="210978" y="21431"/>
                    </a:lnTo>
                    <a:lnTo>
                      <a:pt x="589121" y="21431"/>
                    </a:lnTo>
                    <a:close/>
                  </a:path>
                </a:pathLst>
              </a:custGeom>
              <a:noFill/>
              <a:ln w="28575"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3149CE8-15A1-1BB7-DAB1-4625696B7864}"/>
                  </a:ext>
                </a:extLst>
              </p:cNvPr>
              <p:cNvSpPr/>
              <p:nvPr/>
            </p:nvSpPr>
            <p:spPr>
              <a:xfrm>
                <a:off x="5662281"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7163B4A-B25A-5F0F-09B6-36B0CE195F4E}"/>
                  </a:ext>
                </a:extLst>
              </p:cNvPr>
              <p:cNvSpPr/>
              <p:nvPr/>
            </p:nvSpPr>
            <p:spPr>
              <a:xfrm>
                <a:off x="6411899" y="239655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E4497A0-0F2B-0F4A-D545-AE5C22CEF4EA}"/>
                  </a:ext>
                </a:extLst>
              </p:cNvPr>
              <p:cNvSpPr/>
              <p:nvPr/>
            </p:nvSpPr>
            <p:spPr>
              <a:xfrm>
                <a:off x="5087924"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6194"/>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FB83375-861E-C6F6-C9B7-30F485060B08}"/>
                  </a:ext>
                </a:extLst>
              </p:cNvPr>
              <p:cNvSpPr/>
              <p:nvPr/>
            </p:nvSpPr>
            <p:spPr>
              <a:xfrm>
                <a:off x="5836589" y="206413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79E29B7-DCD3-B4FD-7DF3-58ADD0C0FB20}"/>
                  </a:ext>
                </a:extLst>
              </p:cNvPr>
              <p:cNvSpPr/>
              <p:nvPr/>
            </p:nvSpPr>
            <p:spPr>
              <a:xfrm>
                <a:off x="6223304"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7146" y="7144"/>
                      <a:pt x="50959" y="7144"/>
                    </a:cubicBezTo>
                    <a:close/>
                  </a:path>
                </a:pathLst>
              </a:custGeom>
              <a:solidFill>
                <a:srgbClr val="FFFFFF"/>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07ADDB78-07D4-9263-67F1-76684519E72A}"/>
                  </a:ext>
                </a:extLst>
              </p:cNvPr>
              <p:cNvSpPr/>
              <p:nvPr/>
            </p:nvSpPr>
            <p:spPr>
              <a:xfrm>
                <a:off x="6971969" y="271945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8097"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CEB74DB-8DBA-593E-787D-ED6659B0FECD}"/>
                  </a:ext>
                </a:extLst>
              </p:cNvPr>
              <p:cNvSpPr/>
              <p:nvPr/>
            </p:nvSpPr>
            <p:spPr>
              <a:xfrm>
                <a:off x="679385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3DB98EE-2699-C959-CAD9-7E1C03388B38}"/>
                  </a:ext>
                </a:extLst>
              </p:cNvPr>
              <p:cNvSpPr/>
              <p:nvPr/>
            </p:nvSpPr>
            <p:spPr>
              <a:xfrm>
                <a:off x="7543469"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5252A1F-A47B-EF7A-B489-85F7493F7CA0}"/>
                  </a:ext>
                </a:extLst>
              </p:cNvPr>
              <p:cNvSpPr/>
              <p:nvPr/>
            </p:nvSpPr>
            <p:spPr>
              <a:xfrm>
                <a:off x="6237591"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FEFB34BC-9E28-9F60-878F-C57730E4D339}"/>
                  </a:ext>
                </a:extLst>
              </p:cNvPr>
              <p:cNvSpPr/>
              <p:nvPr/>
            </p:nvSpPr>
            <p:spPr>
              <a:xfrm>
                <a:off x="6986256" y="20708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4997224-1151-5EF8-1285-A52CB8C96C37}"/>
                  </a:ext>
                </a:extLst>
              </p:cNvPr>
              <p:cNvSpPr/>
              <p:nvPr/>
            </p:nvSpPr>
            <p:spPr>
              <a:xfrm>
                <a:off x="6405231" y="10802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7079EC6-11D8-7A87-3BED-76661B6E34D4}"/>
                  </a:ext>
                </a:extLst>
              </p:cNvPr>
              <p:cNvSpPr/>
              <p:nvPr/>
            </p:nvSpPr>
            <p:spPr>
              <a:xfrm>
                <a:off x="5281281" y="17431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E8BD6EC-3F27-AB48-BFA1-1F19D924A4ED}"/>
                  </a:ext>
                </a:extLst>
              </p:cNvPr>
              <p:cNvSpPr/>
              <p:nvPr/>
            </p:nvSpPr>
            <p:spPr>
              <a:xfrm>
                <a:off x="5281281" y="239084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ADB4639-2D77-05F6-ABB2-EEABAAADB75D}"/>
                  </a:ext>
                </a:extLst>
              </p:cNvPr>
              <p:cNvSpPr/>
              <p:nvPr/>
            </p:nvSpPr>
            <p:spPr>
              <a:xfrm>
                <a:off x="7928279" y="173266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E014FD2-9309-0448-F3BD-41BE9B7BBC81}"/>
                  </a:ext>
                </a:extLst>
              </p:cNvPr>
              <p:cNvSpPr/>
              <p:nvPr/>
            </p:nvSpPr>
            <p:spPr>
              <a:xfrm>
                <a:off x="7919706" y="23860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DFF1D9D1-38B2-725A-A987-2437CA80F80F}"/>
                  </a:ext>
                </a:extLst>
              </p:cNvPr>
              <p:cNvSpPr/>
              <p:nvPr/>
            </p:nvSpPr>
            <p:spPr>
              <a:xfrm>
                <a:off x="5852781" y="272421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BC9C966-7B87-AE76-3EA6-F74246FF756F}"/>
                  </a:ext>
                </a:extLst>
              </p:cNvPr>
              <p:cNvSpPr/>
              <p:nvPr/>
            </p:nvSpPr>
            <p:spPr>
              <a:xfrm>
                <a:off x="5848019" y="1405006"/>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4A765A8-E2F9-BC8B-E1DE-667CCA5801BB}"/>
                  </a:ext>
                </a:extLst>
              </p:cNvPr>
              <p:cNvSpPr/>
              <p:nvPr/>
            </p:nvSpPr>
            <p:spPr>
              <a:xfrm>
                <a:off x="6795756" y="109068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AEE39EA8-3777-8546-826B-A269E9AE95A0}"/>
                  </a:ext>
                </a:extLst>
              </p:cNvPr>
              <p:cNvSpPr/>
              <p:nvPr/>
            </p:nvSpPr>
            <p:spPr>
              <a:xfrm>
                <a:off x="6414756"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B1706AC-01F1-7122-D73F-AC88363B50B5}"/>
                  </a:ext>
                </a:extLst>
              </p:cNvPr>
              <p:cNvSpPr/>
              <p:nvPr/>
            </p:nvSpPr>
            <p:spPr>
              <a:xfrm>
                <a:off x="6809091" y="30518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359E182-5E3C-C22C-CEA4-4A594536AF62}"/>
                  </a:ext>
                </a:extLst>
              </p:cNvPr>
              <p:cNvSpPr/>
              <p:nvPr/>
            </p:nvSpPr>
            <p:spPr>
              <a:xfrm>
                <a:off x="7357731" y="141834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BE613B99-FFD0-F788-7361-A8343F6879DB}"/>
                  </a:ext>
                </a:extLst>
              </p:cNvPr>
              <p:cNvSpPr/>
              <p:nvPr/>
            </p:nvSpPr>
            <p:spPr>
              <a:xfrm>
                <a:off x="5656566"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FC281631-8387-020C-9BE6-F388C749904A}"/>
                  </a:ext>
                </a:extLst>
              </p:cNvPr>
              <p:cNvSpPr/>
              <p:nvPr/>
            </p:nvSpPr>
            <p:spPr>
              <a:xfrm>
                <a:off x="6405231" y="172790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80182F0-DEDE-37F4-CD2B-07AEDC220276}"/>
                  </a:ext>
                </a:extLst>
              </p:cNvPr>
              <p:cNvSpPr/>
              <p:nvPr/>
            </p:nvSpPr>
            <p:spPr>
              <a:xfrm>
                <a:off x="6237591"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685D4BD5-7180-B4EF-3571-6303EA76F707}"/>
                  </a:ext>
                </a:extLst>
              </p:cNvPr>
              <p:cNvSpPr/>
              <p:nvPr/>
            </p:nvSpPr>
            <p:spPr>
              <a:xfrm>
                <a:off x="6986256" y="1413578"/>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3B78F30D-8AA6-0B9C-CCEC-61752E8F3A9E}"/>
                  </a:ext>
                </a:extLst>
              </p:cNvPr>
              <p:cNvSpPr/>
              <p:nvPr/>
            </p:nvSpPr>
            <p:spPr>
              <a:xfrm>
                <a:off x="7355826"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CF79884C-CFE1-3418-D013-37CE801A62BE}"/>
                  </a:ext>
                </a:extLst>
              </p:cNvPr>
              <p:cNvSpPr/>
              <p:nvPr/>
            </p:nvSpPr>
            <p:spPr>
              <a:xfrm>
                <a:off x="8105444" y="2066993"/>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6194"/>
                      <a:pt x="27147" y="7144"/>
                      <a:pt x="50959" y="7144"/>
                    </a:cubicBezTo>
                    <a:close/>
                  </a:path>
                </a:pathLst>
              </a:custGeom>
              <a:solidFill>
                <a:srgbClr val="FFFFFF"/>
              </a:solidFill>
              <a:ln w="952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2212EB0-2216-8AC1-0747-BD8D33CD8F3E}"/>
                  </a:ext>
                </a:extLst>
              </p:cNvPr>
              <p:cNvSpPr/>
              <p:nvPr/>
            </p:nvSpPr>
            <p:spPr>
              <a:xfrm>
                <a:off x="6794804"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1" y="7144"/>
                      <a:pt x="94774" y="27146"/>
                      <a:pt x="94774" y="50959"/>
                    </a:cubicBezTo>
                    <a:cubicBezTo>
                      <a:pt x="94774" y="74771"/>
                      <a:pt x="74771" y="94774"/>
                      <a:pt x="50959" y="94774"/>
                    </a:cubicBezTo>
                    <a:cubicBezTo>
                      <a:pt x="27146" y="94774"/>
                      <a:pt x="7144" y="74771"/>
                      <a:pt x="7144" y="50959"/>
                    </a:cubicBezTo>
                    <a:cubicBezTo>
                      <a:pt x="7144" y="27146"/>
                      <a:pt x="26194" y="7144"/>
                      <a:pt x="50959" y="7144"/>
                    </a:cubicBezTo>
                    <a:close/>
                  </a:path>
                </a:pathLst>
              </a:custGeom>
              <a:solidFill>
                <a:srgbClr val="FFFFFF"/>
              </a:solidFill>
              <a:ln w="952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0AAD2A2-17A8-839B-8D9B-FD21F680D335}"/>
                  </a:ext>
                </a:extLst>
              </p:cNvPr>
              <p:cNvSpPr/>
              <p:nvPr/>
            </p:nvSpPr>
            <p:spPr>
              <a:xfrm>
                <a:off x="7543469" y="2397511"/>
                <a:ext cx="95250" cy="95250"/>
              </a:xfrm>
              <a:custGeom>
                <a:avLst/>
                <a:gdLst>
                  <a:gd name="connsiteX0" fmla="*/ 50959 w 95250"/>
                  <a:gd name="connsiteY0" fmla="*/ 7144 h 95250"/>
                  <a:gd name="connsiteX1" fmla="*/ 94774 w 95250"/>
                  <a:gd name="connsiteY1" fmla="*/ 50959 h 95250"/>
                  <a:gd name="connsiteX2" fmla="*/ 50959 w 95250"/>
                  <a:gd name="connsiteY2" fmla="*/ 94774 h 95250"/>
                  <a:gd name="connsiteX3" fmla="*/ 7144 w 95250"/>
                  <a:gd name="connsiteY3" fmla="*/ 50959 h 95250"/>
                  <a:gd name="connsiteX4" fmla="*/ 50959 w 95250"/>
                  <a:gd name="connsiteY4" fmla="*/ 7144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50" h="95250">
                    <a:moveTo>
                      <a:pt x="50959" y="7144"/>
                    </a:moveTo>
                    <a:cubicBezTo>
                      <a:pt x="74772" y="7144"/>
                      <a:pt x="94774" y="27146"/>
                      <a:pt x="94774" y="50959"/>
                    </a:cubicBezTo>
                    <a:cubicBezTo>
                      <a:pt x="94774" y="74771"/>
                      <a:pt x="74772" y="94774"/>
                      <a:pt x="50959" y="94774"/>
                    </a:cubicBezTo>
                    <a:cubicBezTo>
                      <a:pt x="27147" y="94774"/>
                      <a:pt x="7144" y="74771"/>
                      <a:pt x="7144" y="50959"/>
                    </a:cubicBezTo>
                    <a:cubicBezTo>
                      <a:pt x="7144" y="27146"/>
                      <a:pt x="27147" y="7144"/>
                      <a:pt x="50959" y="7144"/>
                    </a:cubicBezTo>
                    <a:close/>
                  </a:path>
                </a:pathLst>
              </a:custGeom>
              <a:solidFill>
                <a:srgbClr val="FFFFFF"/>
              </a:solidFill>
              <a:ln w="9525" cap="flat">
                <a:noFill/>
                <a:prstDash val="solid"/>
                <a:miter/>
              </a:ln>
            </p:spPr>
            <p:txBody>
              <a:bodyPr rtlCol="0" anchor="ctr"/>
              <a:lstStyle/>
              <a:p>
                <a:endParaRPr lang="en-US"/>
              </a:p>
            </p:txBody>
          </p:sp>
        </p:grpSp>
        <p:sp>
          <p:nvSpPr>
            <p:cNvPr id="7" name="Oval 50">
              <a:extLst>
                <a:ext uri="{FF2B5EF4-FFF2-40B4-BE49-F238E27FC236}">
                  <a16:creationId xmlns:a16="http://schemas.microsoft.com/office/drawing/2014/main" id="{C5A56264-3FB7-F6E9-B5BB-6159F72D2D80}"/>
                </a:ext>
              </a:extLst>
            </p:cNvPr>
            <p:cNvSpPr>
              <a:spLocks noChangeAspect="1"/>
            </p:cNvSpPr>
            <p:nvPr/>
          </p:nvSpPr>
          <p:spPr>
            <a:xfrm>
              <a:off x="6525711" y="1969510"/>
              <a:ext cx="304016" cy="34336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Heart 17">
              <a:extLst>
                <a:ext uri="{FF2B5EF4-FFF2-40B4-BE49-F238E27FC236}">
                  <a16:creationId xmlns:a16="http://schemas.microsoft.com/office/drawing/2014/main" id="{A07BD8DC-A84C-F7E0-CAA4-BB98195796E5}"/>
                </a:ext>
              </a:extLst>
            </p:cNvPr>
            <p:cNvSpPr/>
            <p:nvPr/>
          </p:nvSpPr>
          <p:spPr>
            <a:xfrm>
              <a:off x="7080464" y="1663425"/>
              <a:ext cx="324888" cy="318540"/>
            </a:xfrm>
            <a:custGeom>
              <a:avLst/>
              <a:gdLst/>
              <a:ahLst/>
              <a:cxnLst/>
              <a:rect l="l" t="t" r="r" b="b"/>
              <a:pathLst>
                <a:path w="3263621" h="3199863">
                  <a:moveTo>
                    <a:pt x="1896188" y="786599"/>
                  </a:moveTo>
                  <a:cubicBezTo>
                    <a:pt x="1878938" y="786251"/>
                    <a:pt x="1861335" y="789280"/>
                    <a:pt x="1844305" y="796082"/>
                  </a:cubicBezTo>
                  <a:cubicBezTo>
                    <a:pt x="1792333" y="816839"/>
                    <a:pt x="1760707" y="866742"/>
                    <a:pt x="1761231" y="919486"/>
                  </a:cubicBezTo>
                  <a:lnTo>
                    <a:pt x="1573886" y="1618665"/>
                  </a:lnTo>
                  <a:lnTo>
                    <a:pt x="1438574" y="1113672"/>
                  </a:lnTo>
                  <a:cubicBezTo>
                    <a:pt x="1424335" y="1060531"/>
                    <a:pt x="1379808" y="1023594"/>
                    <a:pt x="1328543" y="1016456"/>
                  </a:cubicBezTo>
                  <a:cubicBezTo>
                    <a:pt x="1320071" y="1015276"/>
                    <a:pt x="1311415" y="1014911"/>
                    <a:pt x="1302836" y="1018067"/>
                  </a:cubicBezTo>
                  <a:lnTo>
                    <a:pt x="1300556" y="1017667"/>
                  </a:lnTo>
                  <a:cubicBezTo>
                    <a:pt x="1298914" y="1017711"/>
                    <a:pt x="1297275" y="1017786"/>
                    <a:pt x="1295680" y="1018515"/>
                  </a:cubicBezTo>
                  <a:lnTo>
                    <a:pt x="1275904" y="1019755"/>
                  </a:lnTo>
                  <a:cubicBezTo>
                    <a:pt x="1273459" y="1020410"/>
                    <a:pt x="1271049" y="1021129"/>
                    <a:pt x="1269080" y="1023145"/>
                  </a:cubicBezTo>
                  <a:cubicBezTo>
                    <a:pt x="1229892" y="1033156"/>
                    <a:pt x="1196286" y="1061513"/>
                    <a:pt x="1180414" y="1102068"/>
                  </a:cubicBezTo>
                  <a:lnTo>
                    <a:pt x="902406" y="1812437"/>
                  </a:lnTo>
                  <a:lnTo>
                    <a:pt x="612897" y="1812437"/>
                  </a:lnTo>
                  <a:cubicBezTo>
                    <a:pt x="539543" y="1812437"/>
                    <a:pt x="480078" y="1871902"/>
                    <a:pt x="480078" y="1945256"/>
                  </a:cubicBezTo>
                  <a:cubicBezTo>
                    <a:pt x="480078" y="2018610"/>
                    <a:pt x="539543" y="2078075"/>
                    <a:pt x="612897" y="2078075"/>
                  </a:cubicBezTo>
                  <a:lnTo>
                    <a:pt x="966673" y="2078075"/>
                  </a:lnTo>
                  <a:cubicBezTo>
                    <a:pt x="1008666" y="2088839"/>
                    <a:pt x="1051924" y="2075535"/>
                    <a:pt x="1081835" y="2045978"/>
                  </a:cubicBezTo>
                  <a:cubicBezTo>
                    <a:pt x="1105846" y="2028294"/>
                    <a:pt x="1122213" y="2001701"/>
                    <a:pt x="1125659" y="1970866"/>
                  </a:cubicBezTo>
                  <a:lnTo>
                    <a:pt x="1284498" y="1565001"/>
                  </a:lnTo>
                  <a:lnTo>
                    <a:pt x="1443089" y="2156868"/>
                  </a:lnTo>
                  <a:cubicBezTo>
                    <a:pt x="1455914" y="2204733"/>
                    <a:pt x="1493311" y="2239452"/>
                    <a:pt x="1538593" y="2249086"/>
                  </a:cubicBezTo>
                  <a:lnTo>
                    <a:pt x="1542015" y="2250785"/>
                  </a:lnTo>
                  <a:cubicBezTo>
                    <a:pt x="1542604" y="2250943"/>
                    <a:pt x="1543193" y="2251097"/>
                    <a:pt x="1543870" y="2250902"/>
                  </a:cubicBezTo>
                  <a:cubicBezTo>
                    <a:pt x="1553422" y="2254514"/>
                    <a:pt x="1563610" y="2255524"/>
                    <a:pt x="1573886" y="2252783"/>
                  </a:cubicBezTo>
                  <a:cubicBezTo>
                    <a:pt x="1584162" y="2255524"/>
                    <a:pt x="1594351" y="2254515"/>
                    <a:pt x="1603903" y="2250901"/>
                  </a:cubicBezTo>
                  <a:lnTo>
                    <a:pt x="1605758" y="2250785"/>
                  </a:lnTo>
                  <a:cubicBezTo>
                    <a:pt x="1606974" y="2250459"/>
                    <a:pt x="1608181" y="2250118"/>
                    <a:pt x="1609178" y="2249086"/>
                  </a:cubicBezTo>
                  <a:cubicBezTo>
                    <a:pt x="1654461" y="2239453"/>
                    <a:pt x="1691859" y="2204734"/>
                    <a:pt x="1704684" y="2156868"/>
                  </a:cubicBezTo>
                  <a:lnTo>
                    <a:pt x="1921541" y="1347547"/>
                  </a:lnTo>
                  <a:lnTo>
                    <a:pt x="2181705" y="1998928"/>
                  </a:lnTo>
                  <a:cubicBezTo>
                    <a:pt x="2205326" y="2058070"/>
                    <a:pt x="2266689" y="2090865"/>
                    <a:pt x="2326593" y="2078075"/>
                  </a:cubicBezTo>
                  <a:lnTo>
                    <a:pt x="2671200" y="2078075"/>
                  </a:lnTo>
                  <a:cubicBezTo>
                    <a:pt x="2744554" y="2078075"/>
                    <a:pt x="2804019" y="2018610"/>
                    <a:pt x="2804019" y="1945256"/>
                  </a:cubicBezTo>
                  <a:cubicBezTo>
                    <a:pt x="2804019" y="1871902"/>
                    <a:pt x="2744554" y="1812437"/>
                    <a:pt x="2671200" y="1812437"/>
                  </a:cubicBezTo>
                  <a:lnTo>
                    <a:pt x="2393261" y="1812437"/>
                  </a:lnTo>
                  <a:lnTo>
                    <a:pt x="2016914" y="870162"/>
                  </a:lnTo>
                  <a:cubicBezTo>
                    <a:pt x="1996508" y="819071"/>
                    <a:pt x="1947937" y="787642"/>
                    <a:pt x="1896188" y="786599"/>
                  </a:cubicBezTo>
                  <a:close/>
                  <a:moveTo>
                    <a:pt x="773454" y="106"/>
                  </a:moveTo>
                  <a:cubicBezTo>
                    <a:pt x="1097282" y="5742"/>
                    <a:pt x="1441967" y="238301"/>
                    <a:pt x="1631811" y="769863"/>
                  </a:cubicBezTo>
                  <a:cubicBezTo>
                    <a:pt x="2306811" y="-1120137"/>
                    <a:pt x="4939311" y="769863"/>
                    <a:pt x="1631811" y="3199863"/>
                  </a:cubicBezTo>
                  <a:cubicBezTo>
                    <a:pt x="-745455" y="1453301"/>
                    <a:pt x="-54107" y="-14297"/>
                    <a:pt x="773454" y="10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Rounded Rectangle 25">
              <a:extLst>
                <a:ext uri="{FF2B5EF4-FFF2-40B4-BE49-F238E27FC236}">
                  <a16:creationId xmlns:a16="http://schemas.microsoft.com/office/drawing/2014/main" id="{55C8602B-A322-E4C3-B226-DEFD07C65B77}"/>
                </a:ext>
              </a:extLst>
            </p:cNvPr>
            <p:cNvSpPr/>
            <p:nvPr/>
          </p:nvSpPr>
          <p:spPr>
            <a:xfrm>
              <a:off x="5940450" y="1659330"/>
              <a:ext cx="322534" cy="271830"/>
            </a:xfrm>
            <a:custGeom>
              <a:avLst/>
              <a:gdLst/>
              <a:ahLst/>
              <a:cxnLst/>
              <a:rect l="l" t="t" r="r" b="b"/>
              <a:pathLst>
                <a:path w="3240000" h="2730652">
                  <a:moveTo>
                    <a:pt x="1452811" y="1541940"/>
                  </a:moveTo>
                  <a:lnTo>
                    <a:pt x="1452811" y="1831951"/>
                  </a:lnTo>
                  <a:lnTo>
                    <a:pt x="1162800" y="1831951"/>
                  </a:lnTo>
                  <a:lnTo>
                    <a:pt x="1162800" y="2166329"/>
                  </a:lnTo>
                  <a:lnTo>
                    <a:pt x="1452811" y="2166329"/>
                  </a:lnTo>
                  <a:lnTo>
                    <a:pt x="1452811" y="2456340"/>
                  </a:lnTo>
                  <a:lnTo>
                    <a:pt x="1787189" y="2456340"/>
                  </a:lnTo>
                  <a:lnTo>
                    <a:pt x="1787189" y="2166329"/>
                  </a:lnTo>
                  <a:lnTo>
                    <a:pt x="2077200" y="2166329"/>
                  </a:lnTo>
                  <a:lnTo>
                    <a:pt x="2077200" y="1831951"/>
                  </a:lnTo>
                  <a:lnTo>
                    <a:pt x="1787189" y="1831951"/>
                  </a:lnTo>
                  <a:lnTo>
                    <a:pt x="1787189" y="1541940"/>
                  </a:lnTo>
                  <a:close/>
                  <a:moveTo>
                    <a:pt x="0" y="1278453"/>
                  </a:moveTo>
                  <a:lnTo>
                    <a:pt x="3240000" y="1278453"/>
                  </a:lnTo>
                  <a:lnTo>
                    <a:pt x="3240000" y="2376509"/>
                  </a:lnTo>
                  <a:cubicBezTo>
                    <a:pt x="3240000" y="2572097"/>
                    <a:pt x="3081445" y="2730652"/>
                    <a:pt x="2885857" y="2730652"/>
                  </a:cubicBezTo>
                  <a:lnTo>
                    <a:pt x="354143" y="2730652"/>
                  </a:lnTo>
                  <a:cubicBezTo>
                    <a:pt x="158555" y="2730652"/>
                    <a:pt x="0" y="2572097"/>
                    <a:pt x="0" y="2376509"/>
                  </a:cubicBezTo>
                  <a:close/>
                  <a:moveTo>
                    <a:pt x="1001150" y="200505"/>
                  </a:moveTo>
                  <a:cubicBezTo>
                    <a:pt x="933045" y="200505"/>
                    <a:pt x="877834" y="255715"/>
                    <a:pt x="877834" y="323821"/>
                  </a:cubicBezTo>
                  <a:lnTo>
                    <a:pt x="877834" y="605836"/>
                  </a:lnTo>
                  <a:lnTo>
                    <a:pt x="2362163" y="605836"/>
                  </a:lnTo>
                  <a:lnTo>
                    <a:pt x="2362163" y="323821"/>
                  </a:lnTo>
                  <a:cubicBezTo>
                    <a:pt x="2362163" y="255715"/>
                    <a:pt x="2306952" y="200505"/>
                    <a:pt x="2238846" y="200505"/>
                  </a:cubicBezTo>
                  <a:close/>
                  <a:moveTo>
                    <a:pt x="843301" y="0"/>
                  </a:moveTo>
                  <a:lnTo>
                    <a:pt x="2396696" y="0"/>
                  </a:lnTo>
                  <a:cubicBezTo>
                    <a:pt x="2488075" y="0"/>
                    <a:pt x="2562152" y="74077"/>
                    <a:pt x="2562152" y="165456"/>
                  </a:cubicBezTo>
                  <a:lnTo>
                    <a:pt x="2562152" y="605836"/>
                  </a:lnTo>
                  <a:lnTo>
                    <a:pt x="2885857" y="605836"/>
                  </a:lnTo>
                  <a:cubicBezTo>
                    <a:pt x="3081445" y="605836"/>
                    <a:pt x="3240000" y="764391"/>
                    <a:pt x="3240000" y="959979"/>
                  </a:cubicBezTo>
                  <a:lnTo>
                    <a:pt x="3240000" y="1134437"/>
                  </a:lnTo>
                  <a:lnTo>
                    <a:pt x="0" y="1134437"/>
                  </a:lnTo>
                  <a:lnTo>
                    <a:pt x="0" y="959979"/>
                  </a:lnTo>
                  <a:cubicBezTo>
                    <a:pt x="0" y="764391"/>
                    <a:pt x="158555" y="605836"/>
                    <a:pt x="354143" y="605836"/>
                  </a:cubicBezTo>
                  <a:lnTo>
                    <a:pt x="677845" y="605836"/>
                  </a:lnTo>
                  <a:lnTo>
                    <a:pt x="677845" y="165456"/>
                  </a:lnTo>
                  <a:cubicBezTo>
                    <a:pt x="677845" y="74077"/>
                    <a:pt x="751923" y="0"/>
                    <a:pt x="84330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0" name="Chord 32">
              <a:extLst>
                <a:ext uri="{FF2B5EF4-FFF2-40B4-BE49-F238E27FC236}">
                  <a16:creationId xmlns:a16="http://schemas.microsoft.com/office/drawing/2014/main" id="{4FD78C94-EE64-26D2-8F74-605A506D704B}"/>
                </a:ext>
              </a:extLst>
            </p:cNvPr>
            <p:cNvSpPr/>
            <p:nvPr/>
          </p:nvSpPr>
          <p:spPr>
            <a:xfrm>
              <a:off x="6509664" y="2627883"/>
              <a:ext cx="322534" cy="319706"/>
            </a:xfrm>
            <a:custGeom>
              <a:avLst/>
              <a:gdLst/>
              <a:ahLst/>
              <a:cxnLst/>
              <a:rect l="l" t="t" r="r" b="b"/>
              <a:pathLst>
                <a:path w="3240000" h="3211580">
                  <a:moveTo>
                    <a:pt x="991906" y="2959580"/>
                  </a:moveTo>
                  <a:lnTo>
                    <a:pt x="2193254" y="2959580"/>
                  </a:lnTo>
                  <a:cubicBezTo>
                    <a:pt x="2215674" y="2959580"/>
                    <a:pt x="2233849" y="2977755"/>
                    <a:pt x="2233849" y="3000175"/>
                  </a:cubicBezTo>
                  <a:lnTo>
                    <a:pt x="2233849" y="3170985"/>
                  </a:lnTo>
                  <a:cubicBezTo>
                    <a:pt x="2233849" y="3193405"/>
                    <a:pt x="2215674" y="3211580"/>
                    <a:pt x="2193254" y="3211580"/>
                  </a:cubicBezTo>
                  <a:lnTo>
                    <a:pt x="991906" y="3211580"/>
                  </a:lnTo>
                  <a:cubicBezTo>
                    <a:pt x="969486" y="3211580"/>
                    <a:pt x="951311" y="3193405"/>
                    <a:pt x="951311" y="3170985"/>
                  </a:cubicBezTo>
                  <a:lnTo>
                    <a:pt x="951311" y="3000175"/>
                  </a:lnTo>
                  <a:cubicBezTo>
                    <a:pt x="951311" y="2977755"/>
                    <a:pt x="969486" y="2959580"/>
                    <a:pt x="991906" y="2959580"/>
                  </a:cubicBezTo>
                  <a:close/>
                  <a:moveTo>
                    <a:pt x="1439043" y="1763796"/>
                  </a:moveTo>
                  <a:lnTo>
                    <a:pt x="1439043" y="2067459"/>
                  </a:lnTo>
                  <a:lnTo>
                    <a:pt x="1135380" y="2067459"/>
                  </a:lnTo>
                  <a:lnTo>
                    <a:pt x="1135380" y="2374533"/>
                  </a:lnTo>
                  <a:lnTo>
                    <a:pt x="1439043" y="2374533"/>
                  </a:lnTo>
                  <a:lnTo>
                    <a:pt x="1439043" y="2678196"/>
                  </a:lnTo>
                  <a:lnTo>
                    <a:pt x="1746117" y="2678196"/>
                  </a:lnTo>
                  <a:lnTo>
                    <a:pt x="1746117" y="2374533"/>
                  </a:lnTo>
                  <a:lnTo>
                    <a:pt x="2049780" y="2374533"/>
                  </a:lnTo>
                  <a:lnTo>
                    <a:pt x="2049780" y="2067459"/>
                  </a:lnTo>
                  <a:lnTo>
                    <a:pt x="1746117" y="2067459"/>
                  </a:lnTo>
                  <a:lnTo>
                    <a:pt x="1746117" y="1763796"/>
                  </a:lnTo>
                  <a:close/>
                  <a:moveTo>
                    <a:pt x="128358" y="1541040"/>
                  </a:moveTo>
                  <a:lnTo>
                    <a:pt x="3056915" y="1550917"/>
                  </a:lnTo>
                  <a:cubicBezTo>
                    <a:pt x="3061111" y="2078028"/>
                    <a:pt x="2781683" y="2566719"/>
                    <a:pt x="2325284" y="2830467"/>
                  </a:cubicBezTo>
                  <a:lnTo>
                    <a:pt x="2182018" y="2900953"/>
                  </a:lnTo>
                  <a:lnTo>
                    <a:pt x="1002135" y="2900953"/>
                  </a:lnTo>
                  <a:cubicBezTo>
                    <a:pt x="950374" y="2879821"/>
                    <a:pt x="900231" y="2854191"/>
                    <a:pt x="851341" y="2825496"/>
                  </a:cubicBezTo>
                  <a:cubicBezTo>
                    <a:pt x="396732" y="2558675"/>
                    <a:pt x="120607" y="2068110"/>
                    <a:pt x="128358" y="1541040"/>
                  </a:cubicBezTo>
                  <a:close/>
                  <a:moveTo>
                    <a:pt x="61067" y="1230414"/>
                  </a:moveTo>
                  <a:lnTo>
                    <a:pt x="3178933" y="1230414"/>
                  </a:lnTo>
                  <a:cubicBezTo>
                    <a:pt x="3212659" y="1230414"/>
                    <a:pt x="3240000" y="1257755"/>
                    <a:pt x="3240000" y="1291481"/>
                  </a:cubicBezTo>
                  <a:lnTo>
                    <a:pt x="3240000" y="1421347"/>
                  </a:lnTo>
                  <a:cubicBezTo>
                    <a:pt x="3240000" y="1455073"/>
                    <a:pt x="3212659" y="1482414"/>
                    <a:pt x="3178933" y="1482414"/>
                  </a:cubicBezTo>
                  <a:lnTo>
                    <a:pt x="61067" y="1482414"/>
                  </a:lnTo>
                  <a:cubicBezTo>
                    <a:pt x="27341" y="1482414"/>
                    <a:pt x="0" y="1455073"/>
                    <a:pt x="0" y="1421347"/>
                  </a:cubicBezTo>
                  <a:lnTo>
                    <a:pt x="0" y="1291481"/>
                  </a:lnTo>
                  <a:cubicBezTo>
                    <a:pt x="0" y="1257755"/>
                    <a:pt x="27341" y="1230414"/>
                    <a:pt x="61067" y="1230414"/>
                  </a:cubicBezTo>
                  <a:close/>
                  <a:moveTo>
                    <a:pt x="2481726" y="315922"/>
                  </a:moveTo>
                  <a:lnTo>
                    <a:pt x="2862412" y="696608"/>
                  </a:lnTo>
                  <a:lnTo>
                    <a:pt x="2420437" y="1138584"/>
                  </a:lnTo>
                  <a:lnTo>
                    <a:pt x="1659064" y="1138584"/>
                  </a:lnTo>
                  <a:close/>
                  <a:moveTo>
                    <a:pt x="2730827" y="0"/>
                  </a:moveTo>
                  <a:cubicBezTo>
                    <a:pt x="2765703" y="0"/>
                    <a:pt x="2800581" y="13305"/>
                    <a:pt x="2827191" y="39915"/>
                  </a:cubicBezTo>
                  <a:lnTo>
                    <a:pt x="3143636" y="356360"/>
                  </a:lnTo>
                  <a:cubicBezTo>
                    <a:pt x="3196857" y="409581"/>
                    <a:pt x="3196857" y="495868"/>
                    <a:pt x="3143636" y="549088"/>
                  </a:cubicBezTo>
                  <a:lnTo>
                    <a:pt x="3082882" y="609843"/>
                  </a:lnTo>
                  <a:cubicBezTo>
                    <a:pt x="3029661" y="663063"/>
                    <a:pt x="2943375" y="663064"/>
                    <a:pt x="2890155" y="609843"/>
                  </a:cubicBezTo>
                  <a:lnTo>
                    <a:pt x="2573708" y="293397"/>
                  </a:lnTo>
                  <a:cubicBezTo>
                    <a:pt x="2520488" y="240176"/>
                    <a:pt x="2520488" y="153889"/>
                    <a:pt x="2573708" y="100669"/>
                  </a:cubicBezTo>
                  <a:lnTo>
                    <a:pt x="2634463" y="39914"/>
                  </a:lnTo>
                  <a:cubicBezTo>
                    <a:pt x="2661073" y="13305"/>
                    <a:pt x="2695950" y="0"/>
                    <a:pt x="273082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ounded Rectangle 40">
              <a:extLst>
                <a:ext uri="{FF2B5EF4-FFF2-40B4-BE49-F238E27FC236}">
                  <a16:creationId xmlns:a16="http://schemas.microsoft.com/office/drawing/2014/main" id="{DBF79997-55B8-794C-8A7E-A1C128DD43A7}"/>
                </a:ext>
              </a:extLst>
            </p:cNvPr>
            <p:cNvSpPr/>
            <p:nvPr/>
          </p:nvSpPr>
          <p:spPr>
            <a:xfrm rot="2942052">
              <a:off x="6522986" y="1320229"/>
              <a:ext cx="299808" cy="318950"/>
            </a:xfrm>
            <a:custGeom>
              <a:avLst/>
              <a:gdLst/>
              <a:ahLst/>
              <a:cxnLst/>
              <a:rect l="l" t="t" r="r" b="b"/>
              <a:pathLst>
                <a:path w="3011706" h="3204001">
                  <a:moveTo>
                    <a:pt x="2432249" y="1011942"/>
                  </a:moveTo>
                  <a:cubicBezTo>
                    <a:pt x="2423608" y="1019482"/>
                    <a:pt x="2416303" y="1028841"/>
                    <a:pt x="2410966" y="1039800"/>
                  </a:cubicBezTo>
                  <a:lnTo>
                    <a:pt x="1969837" y="1945620"/>
                  </a:lnTo>
                  <a:cubicBezTo>
                    <a:pt x="1948488" y="1989457"/>
                    <a:pt x="1966719" y="2042300"/>
                    <a:pt x="2010556" y="2063648"/>
                  </a:cubicBezTo>
                  <a:cubicBezTo>
                    <a:pt x="2054392" y="2084996"/>
                    <a:pt x="2107235" y="2066766"/>
                    <a:pt x="2128583" y="2022929"/>
                  </a:cubicBezTo>
                  <a:lnTo>
                    <a:pt x="2569712" y="1117109"/>
                  </a:lnTo>
                  <a:cubicBezTo>
                    <a:pt x="2591061" y="1073271"/>
                    <a:pt x="2572830" y="1020430"/>
                    <a:pt x="2528993" y="999081"/>
                  </a:cubicBezTo>
                  <a:cubicBezTo>
                    <a:pt x="2496115" y="983070"/>
                    <a:pt x="2458172" y="989322"/>
                    <a:pt x="2432249" y="1011942"/>
                  </a:cubicBezTo>
                  <a:close/>
                  <a:moveTo>
                    <a:pt x="1709549" y="1044955"/>
                  </a:moveTo>
                  <a:cubicBezTo>
                    <a:pt x="1978186" y="735551"/>
                    <a:pt x="2446780" y="702502"/>
                    <a:pt x="2756184" y="971139"/>
                  </a:cubicBezTo>
                  <a:cubicBezTo>
                    <a:pt x="3065588" y="1239776"/>
                    <a:pt x="3098636" y="1708370"/>
                    <a:pt x="2830000" y="2017774"/>
                  </a:cubicBezTo>
                  <a:cubicBezTo>
                    <a:pt x="2561363" y="2327178"/>
                    <a:pt x="2092769" y="2360227"/>
                    <a:pt x="1783365" y="2091590"/>
                  </a:cubicBezTo>
                  <a:cubicBezTo>
                    <a:pt x="1473960" y="1822953"/>
                    <a:pt x="1440912" y="1354359"/>
                    <a:pt x="1709549" y="1044955"/>
                  </a:cubicBezTo>
                  <a:close/>
                  <a:moveTo>
                    <a:pt x="208197" y="1872243"/>
                  </a:moveTo>
                  <a:cubicBezTo>
                    <a:pt x="195168" y="1885273"/>
                    <a:pt x="187109" y="1903273"/>
                    <a:pt x="187109" y="1923155"/>
                  </a:cubicBezTo>
                  <a:lnTo>
                    <a:pt x="187109" y="2715155"/>
                  </a:lnTo>
                  <a:cubicBezTo>
                    <a:pt x="187109" y="2754920"/>
                    <a:pt x="219344" y="2787155"/>
                    <a:pt x="259109" y="2787155"/>
                  </a:cubicBezTo>
                  <a:cubicBezTo>
                    <a:pt x="298874" y="2787155"/>
                    <a:pt x="331109" y="2754920"/>
                    <a:pt x="331109" y="2715155"/>
                  </a:cubicBezTo>
                  <a:lnTo>
                    <a:pt x="331109" y="1923155"/>
                  </a:lnTo>
                  <a:cubicBezTo>
                    <a:pt x="331109" y="1883390"/>
                    <a:pt x="298874" y="1851155"/>
                    <a:pt x="259109" y="1851155"/>
                  </a:cubicBezTo>
                  <a:cubicBezTo>
                    <a:pt x="239226" y="1851156"/>
                    <a:pt x="221226" y="1859214"/>
                    <a:pt x="208197" y="1872243"/>
                  </a:cubicBezTo>
                  <a:close/>
                  <a:moveTo>
                    <a:pt x="0" y="1625202"/>
                  </a:moveTo>
                  <a:cubicBezTo>
                    <a:pt x="418057" y="1737228"/>
                    <a:pt x="858998" y="1737384"/>
                    <a:pt x="1277606" y="1625336"/>
                  </a:cubicBezTo>
                  <a:cubicBezTo>
                    <a:pt x="1277605" y="1938624"/>
                    <a:pt x="1277605" y="2251911"/>
                    <a:pt x="1277605" y="2565198"/>
                  </a:cubicBezTo>
                  <a:cubicBezTo>
                    <a:pt x="1277605" y="2917999"/>
                    <a:pt x="991603" y="3204001"/>
                    <a:pt x="638802" y="3204001"/>
                  </a:cubicBezTo>
                  <a:lnTo>
                    <a:pt x="638803" y="3204000"/>
                  </a:lnTo>
                  <a:cubicBezTo>
                    <a:pt x="286002" y="3204000"/>
                    <a:pt x="0" y="2917999"/>
                    <a:pt x="0" y="2565197"/>
                  </a:cubicBezTo>
                  <a:close/>
                  <a:moveTo>
                    <a:pt x="208197" y="459897"/>
                  </a:moveTo>
                  <a:cubicBezTo>
                    <a:pt x="195167" y="472926"/>
                    <a:pt x="187109" y="490926"/>
                    <a:pt x="187109" y="510808"/>
                  </a:cubicBezTo>
                  <a:lnTo>
                    <a:pt x="187109" y="1302808"/>
                  </a:lnTo>
                  <a:cubicBezTo>
                    <a:pt x="187109" y="1342573"/>
                    <a:pt x="219344" y="1374808"/>
                    <a:pt x="259109" y="1374808"/>
                  </a:cubicBezTo>
                  <a:cubicBezTo>
                    <a:pt x="298874" y="1374808"/>
                    <a:pt x="331109" y="1342573"/>
                    <a:pt x="331109" y="1302808"/>
                  </a:cubicBezTo>
                  <a:lnTo>
                    <a:pt x="331109" y="510808"/>
                  </a:lnTo>
                  <a:cubicBezTo>
                    <a:pt x="331109" y="471043"/>
                    <a:pt x="298874" y="438808"/>
                    <a:pt x="259109" y="438808"/>
                  </a:cubicBezTo>
                  <a:cubicBezTo>
                    <a:pt x="239226" y="438808"/>
                    <a:pt x="221226" y="446867"/>
                    <a:pt x="208197" y="459897"/>
                  </a:cubicBezTo>
                  <a:close/>
                  <a:moveTo>
                    <a:pt x="187101" y="187101"/>
                  </a:moveTo>
                  <a:cubicBezTo>
                    <a:pt x="302701" y="71501"/>
                    <a:pt x="462402" y="0"/>
                    <a:pt x="638803" y="0"/>
                  </a:cubicBezTo>
                  <a:cubicBezTo>
                    <a:pt x="991604" y="0"/>
                    <a:pt x="1277606" y="286002"/>
                    <a:pt x="1277606" y="638803"/>
                  </a:cubicBezTo>
                  <a:lnTo>
                    <a:pt x="1277606" y="1497764"/>
                  </a:lnTo>
                  <a:cubicBezTo>
                    <a:pt x="859958" y="1616355"/>
                    <a:pt x="417375" y="1616210"/>
                    <a:pt x="0" y="1498771"/>
                  </a:cubicBezTo>
                  <a:lnTo>
                    <a:pt x="0" y="638803"/>
                  </a:lnTo>
                  <a:cubicBezTo>
                    <a:pt x="0" y="462403"/>
                    <a:pt x="71500" y="302702"/>
                    <a:pt x="187101" y="18710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Rounded Rectangle 17">
              <a:extLst>
                <a:ext uri="{FF2B5EF4-FFF2-40B4-BE49-F238E27FC236}">
                  <a16:creationId xmlns:a16="http://schemas.microsoft.com/office/drawing/2014/main" id="{99BE0F57-BD8C-00C3-76C9-0E129A8A46D0}"/>
                </a:ext>
              </a:extLst>
            </p:cNvPr>
            <p:cNvSpPr>
              <a:spLocks noChangeAspect="1"/>
            </p:cNvSpPr>
            <p:nvPr/>
          </p:nvSpPr>
          <p:spPr>
            <a:xfrm>
              <a:off x="7117850" y="2281894"/>
              <a:ext cx="215808" cy="343366"/>
            </a:xfrm>
            <a:custGeom>
              <a:avLst/>
              <a:gdLst/>
              <a:ahLst/>
              <a:cxnLst/>
              <a:rect l="l" t="t" r="r" b="b"/>
              <a:pathLst>
                <a:path w="2016224" h="3207971">
                  <a:moveTo>
                    <a:pt x="854575" y="1382799"/>
                  </a:moveTo>
                  <a:lnTo>
                    <a:pt x="854575" y="1686462"/>
                  </a:lnTo>
                  <a:lnTo>
                    <a:pt x="550912" y="1686462"/>
                  </a:lnTo>
                  <a:lnTo>
                    <a:pt x="550912" y="1993536"/>
                  </a:lnTo>
                  <a:lnTo>
                    <a:pt x="854575" y="1993536"/>
                  </a:lnTo>
                  <a:lnTo>
                    <a:pt x="854575" y="2297199"/>
                  </a:lnTo>
                  <a:lnTo>
                    <a:pt x="1161649" y="2297199"/>
                  </a:lnTo>
                  <a:lnTo>
                    <a:pt x="1161649" y="1993536"/>
                  </a:lnTo>
                  <a:lnTo>
                    <a:pt x="1465312" y="1993536"/>
                  </a:lnTo>
                  <a:lnTo>
                    <a:pt x="1465312" y="1686462"/>
                  </a:lnTo>
                  <a:lnTo>
                    <a:pt x="1161649" y="1686462"/>
                  </a:lnTo>
                  <a:lnTo>
                    <a:pt x="1161649" y="1382799"/>
                  </a:lnTo>
                  <a:close/>
                  <a:moveTo>
                    <a:pt x="397285" y="941591"/>
                  </a:moveTo>
                  <a:lnTo>
                    <a:pt x="1618940" y="941591"/>
                  </a:lnTo>
                  <a:lnTo>
                    <a:pt x="1618940" y="2738407"/>
                  </a:lnTo>
                  <a:lnTo>
                    <a:pt x="397285" y="2738407"/>
                  </a:lnTo>
                  <a:close/>
                  <a:moveTo>
                    <a:pt x="305673" y="849979"/>
                  </a:moveTo>
                  <a:lnTo>
                    <a:pt x="305673" y="2830019"/>
                  </a:lnTo>
                  <a:lnTo>
                    <a:pt x="1710552" y="2830019"/>
                  </a:lnTo>
                  <a:lnTo>
                    <a:pt x="1710552" y="849979"/>
                  </a:lnTo>
                  <a:close/>
                  <a:moveTo>
                    <a:pt x="240515" y="472027"/>
                  </a:moveTo>
                  <a:lnTo>
                    <a:pt x="1775709" y="472027"/>
                  </a:lnTo>
                  <a:cubicBezTo>
                    <a:pt x="1908542" y="472027"/>
                    <a:pt x="2016224" y="579709"/>
                    <a:pt x="2016224" y="712542"/>
                  </a:cubicBezTo>
                  <a:lnTo>
                    <a:pt x="2016224" y="2967456"/>
                  </a:lnTo>
                  <a:cubicBezTo>
                    <a:pt x="2016224" y="3100289"/>
                    <a:pt x="1908542" y="3207971"/>
                    <a:pt x="1775709" y="3207971"/>
                  </a:cubicBezTo>
                  <a:lnTo>
                    <a:pt x="240515" y="3207971"/>
                  </a:lnTo>
                  <a:cubicBezTo>
                    <a:pt x="107682" y="3207971"/>
                    <a:pt x="0" y="3100289"/>
                    <a:pt x="0" y="2967456"/>
                  </a:cubicBezTo>
                  <a:lnTo>
                    <a:pt x="0" y="712542"/>
                  </a:lnTo>
                  <a:cubicBezTo>
                    <a:pt x="0" y="579709"/>
                    <a:pt x="107682" y="472027"/>
                    <a:pt x="240515" y="472027"/>
                  </a:cubicBezTo>
                  <a:close/>
                  <a:moveTo>
                    <a:pt x="515787" y="0"/>
                  </a:moveTo>
                  <a:lnTo>
                    <a:pt x="1500437" y="0"/>
                  </a:lnTo>
                  <a:cubicBezTo>
                    <a:pt x="1541893" y="0"/>
                    <a:pt x="1575500" y="33607"/>
                    <a:pt x="1575500" y="75063"/>
                  </a:cubicBezTo>
                  <a:lnTo>
                    <a:pt x="1575500" y="367990"/>
                  </a:lnTo>
                  <a:lnTo>
                    <a:pt x="440724" y="367990"/>
                  </a:lnTo>
                  <a:lnTo>
                    <a:pt x="440724" y="75063"/>
                  </a:lnTo>
                  <a:cubicBezTo>
                    <a:pt x="440724" y="33607"/>
                    <a:pt x="474331" y="0"/>
                    <a:pt x="51578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3" name="Oval 25">
              <a:extLst>
                <a:ext uri="{FF2B5EF4-FFF2-40B4-BE49-F238E27FC236}">
                  <a16:creationId xmlns:a16="http://schemas.microsoft.com/office/drawing/2014/main" id="{73910664-AD01-A236-903F-C873664A66B3}"/>
                </a:ext>
              </a:extLst>
            </p:cNvPr>
            <p:cNvSpPr>
              <a:spLocks noChangeAspect="1"/>
            </p:cNvSpPr>
            <p:nvPr/>
          </p:nvSpPr>
          <p:spPr>
            <a:xfrm>
              <a:off x="7651283" y="1958406"/>
              <a:ext cx="342900" cy="343366"/>
            </a:xfrm>
            <a:custGeom>
              <a:avLst/>
              <a:gdLst/>
              <a:ahLst/>
              <a:cxnLst/>
              <a:rect l="l" t="t" r="r" b="b"/>
              <a:pathLst>
                <a:path w="3225370" h="3229762">
                  <a:moveTo>
                    <a:pt x="1355872" y="0"/>
                  </a:moveTo>
                  <a:cubicBezTo>
                    <a:pt x="1564636" y="0"/>
                    <a:pt x="1733872" y="169236"/>
                    <a:pt x="1733872" y="378000"/>
                  </a:cubicBezTo>
                  <a:cubicBezTo>
                    <a:pt x="1733872" y="530834"/>
                    <a:pt x="1643169" y="662483"/>
                    <a:pt x="1512292" y="721255"/>
                  </a:cubicBezTo>
                  <a:lnTo>
                    <a:pt x="1607042" y="1169019"/>
                  </a:lnTo>
                  <a:cubicBezTo>
                    <a:pt x="1611319" y="1167786"/>
                    <a:pt x="1615651" y="1167712"/>
                    <a:pt x="1620000" y="1167712"/>
                  </a:cubicBezTo>
                  <a:cubicBezTo>
                    <a:pt x="1828764" y="1167712"/>
                    <a:pt x="1998000" y="1336948"/>
                    <a:pt x="1998000" y="1545712"/>
                  </a:cubicBezTo>
                  <a:lnTo>
                    <a:pt x="1996362" y="1567711"/>
                  </a:lnTo>
                  <a:lnTo>
                    <a:pt x="2525816" y="1711728"/>
                  </a:lnTo>
                  <a:cubicBezTo>
                    <a:pt x="2591164" y="1602543"/>
                    <a:pt x="2710810" y="1530128"/>
                    <a:pt x="2847370" y="1530128"/>
                  </a:cubicBezTo>
                  <a:cubicBezTo>
                    <a:pt x="3056134" y="1530128"/>
                    <a:pt x="3225370" y="1699364"/>
                    <a:pt x="3225370" y="1908128"/>
                  </a:cubicBezTo>
                  <a:cubicBezTo>
                    <a:pt x="3225370" y="2116892"/>
                    <a:pt x="3056134" y="2286128"/>
                    <a:pt x="2847370" y="2286128"/>
                  </a:cubicBezTo>
                  <a:cubicBezTo>
                    <a:pt x="2638606" y="2286128"/>
                    <a:pt x="2469370" y="2116892"/>
                    <a:pt x="2469370" y="1908128"/>
                  </a:cubicBezTo>
                  <a:lnTo>
                    <a:pt x="2475505" y="1847275"/>
                  </a:lnTo>
                  <a:lnTo>
                    <a:pt x="1957861" y="1706471"/>
                  </a:lnTo>
                  <a:cubicBezTo>
                    <a:pt x="1922674" y="1789256"/>
                    <a:pt x="1855841" y="1854310"/>
                    <a:pt x="1773397" y="1890608"/>
                  </a:cubicBezTo>
                  <a:lnTo>
                    <a:pt x="1908290" y="2478637"/>
                  </a:lnTo>
                  <a:cubicBezTo>
                    <a:pt x="2094333" y="2500701"/>
                    <a:pt x="2237929" y="2659462"/>
                    <a:pt x="2237929" y="2851762"/>
                  </a:cubicBezTo>
                  <a:cubicBezTo>
                    <a:pt x="2237929" y="3060526"/>
                    <a:pt x="2068693" y="3229762"/>
                    <a:pt x="1859929" y="3229762"/>
                  </a:cubicBezTo>
                  <a:cubicBezTo>
                    <a:pt x="1651165" y="3229762"/>
                    <a:pt x="1481929" y="3060526"/>
                    <a:pt x="1481929" y="2851762"/>
                  </a:cubicBezTo>
                  <a:cubicBezTo>
                    <a:pt x="1481929" y="2676759"/>
                    <a:pt x="1600854" y="2529533"/>
                    <a:pt x="1762693" y="2487978"/>
                  </a:cubicBezTo>
                  <a:lnTo>
                    <a:pt x="1632951" y="1922407"/>
                  </a:lnTo>
                  <a:cubicBezTo>
                    <a:pt x="1628677" y="1923639"/>
                    <a:pt x="1624347" y="1923712"/>
                    <a:pt x="1620000" y="1923712"/>
                  </a:cubicBezTo>
                  <a:cubicBezTo>
                    <a:pt x="1474614" y="1923712"/>
                    <a:pt x="1348399" y="1841634"/>
                    <a:pt x="1286703" y="1720478"/>
                  </a:cubicBezTo>
                  <a:lnTo>
                    <a:pt x="726463" y="1950491"/>
                  </a:lnTo>
                  <a:cubicBezTo>
                    <a:pt x="745503" y="1995553"/>
                    <a:pt x="756000" y="2045092"/>
                    <a:pt x="756000" y="2097083"/>
                  </a:cubicBezTo>
                  <a:cubicBezTo>
                    <a:pt x="756000" y="2305847"/>
                    <a:pt x="586764" y="2475083"/>
                    <a:pt x="378000" y="2475083"/>
                  </a:cubicBezTo>
                  <a:cubicBezTo>
                    <a:pt x="169236" y="2475083"/>
                    <a:pt x="0" y="2305847"/>
                    <a:pt x="0" y="2097083"/>
                  </a:cubicBezTo>
                  <a:cubicBezTo>
                    <a:pt x="0" y="1888319"/>
                    <a:pt x="169236" y="1719083"/>
                    <a:pt x="378000" y="1719083"/>
                  </a:cubicBezTo>
                  <a:cubicBezTo>
                    <a:pt x="481765" y="1719083"/>
                    <a:pt x="575764" y="1760894"/>
                    <a:pt x="643957" y="1828700"/>
                  </a:cubicBezTo>
                  <a:lnTo>
                    <a:pt x="1245626" y="1581679"/>
                  </a:lnTo>
                  <a:cubicBezTo>
                    <a:pt x="1242578" y="1569964"/>
                    <a:pt x="1242000" y="1557905"/>
                    <a:pt x="1242000" y="1545712"/>
                  </a:cubicBezTo>
                  <a:cubicBezTo>
                    <a:pt x="1242000" y="1391666"/>
                    <a:pt x="1334148" y="1259142"/>
                    <a:pt x="1466584" y="1200827"/>
                  </a:cubicBezTo>
                  <a:lnTo>
                    <a:pt x="1372109" y="754363"/>
                  </a:lnTo>
                  <a:cubicBezTo>
                    <a:pt x="1366762" y="755885"/>
                    <a:pt x="1361331" y="756000"/>
                    <a:pt x="1355872" y="756000"/>
                  </a:cubicBezTo>
                  <a:cubicBezTo>
                    <a:pt x="1147108" y="756000"/>
                    <a:pt x="977872" y="586764"/>
                    <a:pt x="977872" y="378000"/>
                  </a:cubicBezTo>
                  <a:cubicBezTo>
                    <a:pt x="977872" y="169236"/>
                    <a:pt x="1147108" y="0"/>
                    <a:pt x="1355872"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Block Arc 20">
              <a:extLst>
                <a:ext uri="{FF2B5EF4-FFF2-40B4-BE49-F238E27FC236}">
                  <a16:creationId xmlns:a16="http://schemas.microsoft.com/office/drawing/2014/main" id="{895CF526-D0A3-AF35-52F3-9797FC3344E7}"/>
                </a:ext>
              </a:extLst>
            </p:cNvPr>
            <p:cNvSpPr>
              <a:spLocks noChangeAspect="1"/>
            </p:cNvSpPr>
            <p:nvPr/>
          </p:nvSpPr>
          <p:spPr>
            <a:xfrm rot="10800000">
              <a:off x="5913625" y="2280181"/>
              <a:ext cx="355562" cy="385538"/>
            </a:xfrm>
            <a:custGeom>
              <a:avLst/>
              <a:gdLst/>
              <a:ahLst/>
              <a:cxnLst/>
              <a:rect l="l" t="t" r="r" b="b"/>
              <a:pathLst>
                <a:path w="2958558" h="3207983">
                  <a:moveTo>
                    <a:pt x="376920" y="2960896"/>
                  </a:moveTo>
                  <a:cubicBezTo>
                    <a:pt x="266613" y="2960896"/>
                    <a:pt x="177192" y="2871475"/>
                    <a:pt x="177192" y="2761168"/>
                  </a:cubicBezTo>
                  <a:cubicBezTo>
                    <a:pt x="177192" y="2650861"/>
                    <a:pt x="266613" y="2561440"/>
                    <a:pt x="376920" y="2561440"/>
                  </a:cubicBezTo>
                  <a:cubicBezTo>
                    <a:pt x="487227" y="2561440"/>
                    <a:pt x="576648" y="2650861"/>
                    <a:pt x="576648" y="2761168"/>
                  </a:cubicBezTo>
                  <a:cubicBezTo>
                    <a:pt x="576648" y="2871475"/>
                    <a:pt x="487227" y="2960896"/>
                    <a:pt x="376920" y="2960896"/>
                  </a:cubicBezTo>
                  <a:close/>
                  <a:moveTo>
                    <a:pt x="376921" y="3072323"/>
                  </a:moveTo>
                  <a:cubicBezTo>
                    <a:pt x="539434" y="3072323"/>
                    <a:pt x="671176" y="2940581"/>
                    <a:pt x="671176" y="2778068"/>
                  </a:cubicBezTo>
                  <a:cubicBezTo>
                    <a:pt x="671176" y="2615555"/>
                    <a:pt x="539434" y="2483813"/>
                    <a:pt x="376921" y="2483813"/>
                  </a:cubicBezTo>
                  <a:cubicBezTo>
                    <a:pt x="214408" y="2483813"/>
                    <a:pt x="82666" y="2615555"/>
                    <a:pt x="82666" y="2778068"/>
                  </a:cubicBezTo>
                  <a:cubicBezTo>
                    <a:pt x="82666" y="2940581"/>
                    <a:pt x="214408" y="3072323"/>
                    <a:pt x="376921" y="3072323"/>
                  </a:cubicBezTo>
                  <a:close/>
                  <a:moveTo>
                    <a:pt x="2379939" y="3207575"/>
                  </a:moveTo>
                  <a:cubicBezTo>
                    <a:pt x="2342159" y="3210380"/>
                    <a:pt x="2303308" y="3198772"/>
                    <a:pt x="2272342" y="3172087"/>
                  </a:cubicBezTo>
                  <a:cubicBezTo>
                    <a:pt x="2210411" y="3118717"/>
                    <a:pt x="2203469" y="3025247"/>
                    <a:pt x="2256839" y="2963315"/>
                  </a:cubicBezTo>
                  <a:cubicBezTo>
                    <a:pt x="2292137" y="2922355"/>
                    <a:pt x="2344975" y="2905450"/>
                    <a:pt x="2394194" y="2916618"/>
                  </a:cubicBezTo>
                  <a:lnTo>
                    <a:pt x="2482323" y="2842744"/>
                  </a:lnTo>
                  <a:lnTo>
                    <a:pt x="2486558" y="2847797"/>
                  </a:lnTo>
                  <a:cubicBezTo>
                    <a:pt x="2638916" y="2767056"/>
                    <a:pt x="2628462" y="2744879"/>
                    <a:pt x="2689889" y="2690172"/>
                  </a:cubicBezTo>
                  <a:cubicBezTo>
                    <a:pt x="2722819" y="2655246"/>
                    <a:pt x="2732363" y="2657367"/>
                    <a:pt x="2726376" y="2568558"/>
                  </a:cubicBezTo>
                  <a:lnTo>
                    <a:pt x="2730335" y="2568172"/>
                  </a:lnTo>
                  <a:lnTo>
                    <a:pt x="2726098" y="2568172"/>
                  </a:lnTo>
                  <a:lnTo>
                    <a:pt x="2726098" y="2140027"/>
                  </a:lnTo>
                  <a:lnTo>
                    <a:pt x="2686068" y="2140105"/>
                  </a:lnTo>
                  <a:cubicBezTo>
                    <a:pt x="2685662" y="1932305"/>
                    <a:pt x="2574529" y="1740506"/>
                    <a:pt x="2394530" y="1636956"/>
                  </a:cubicBezTo>
                  <a:cubicBezTo>
                    <a:pt x="2214320" y="1533284"/>
                    <a:pt x="1992511" y="1533845"/>
                    <a:pt x="1812826" y="1638426"/>
                  </a:cubicBezTo>
                  <a:cubicBezTo>
                    <a:pt x="1633353" y="1742884"/>
                    <a:pt x="1523189" y="1935240"/>
                    <a:pt x="1523830" y="2143038"/>
                  </a:cubicBezTo>
                  <a:lnTo>
                    <a:pt x="1483625" y="2143162"/>
                  </a:lnTo>
                  <a:lnTo>
                    <a:pt x="1483625" y="2568172"/>
                  </a:lnTo>
                  <a:lnTo>
                    <a:pt x="1479388" y="2568172"/>
                  </a:lnTo>
                  <a:lnTo>
                    <a:pt x="1483347" y="2568558"/>
                  </a:lnTo>
                  <a:cubicBezTo>
                    <a:pt x="1477359" y="2657367"/>
                    <a:pt x="1486903" y="2655246"/>
                    <a:pt x="1519833" y="2690172"/>
                  </a:cubicBezTo>
                  <a:cubicBezTo>
                    <a:pt x="1581261" y="2744879"/>
                    <a:pt x="1570806" y="2767057"/>
                    <a:pt x="1723166" y="2847797"/>
                  </a:cubicBezTo>
                  <a:lnTo>
                    <a:pt x="1727402" y="2842744"/>
                  </a:lnTo>
                  <a:lnTo>
                    <a:pt x="1815530" y="2916618"/>
                  </a:lnTo>
                  <a:cubicBezTo>
                    <a:pt x="1864749" y="2905450"/>
                    <a:pt x="1917587" y="2922356"/>
                    <a:pt x="1952884" y="2963315"/>
                  </a:cubicBezTo>
                  <a:cubicBezTo>
                    <a:pt x="2006254" y="3025247"/>
                    <a:pt x="1999313" y="3118717"/>
                    <a:pt x="1937381" y="3172087"/>
                  </a:cubicBezTo>
                  <a:cubicBezTo>
                    <a:pt x="1906416" y="3198772"/>
                    <a:pt x="1867565" y="3210380"/>
                    <a:pt x="1829785" y="3207575"/>
                  </a:cubicBezTo>
                  <a:cubicBezTo>
                    <a:pt x="1792004" y="3204769"/>
                    <a:pt x="1755294" y="3187551"/>
                    <a:pt x="1728609" y="3156586"/>
                  </a:cubicBezTo>
                  <a:cubicBezTo>
                    <a:pt x="1704170" y="3128225"/>
                    <a:pt x="1692377" y="3093251"/>
                    <a:pt x="1694258" y="3058558"/>
                  </a:cubicBezTo>
                  <a:lnTo>
                    <a:pt x="1607474" y="2985811"/>
                  </a:lnTo>
                  <a:lnTo>
                    <a:pt x="1609754" y="2983092"/>
                  </a:lnTo>
                  <a:cubicBezTo>
                    <a:pt x="1505378" y="2914609"/>
                    <a:pt x="1454899" y="2874388"/>
                    <a:pt x="1372959" y="2808609"/>
                  </a:cubicBezTo>
                  <a:cubicBezTo>
                    <a:pt x="1301402" y="2768123"/>
                    <a:pt x="1295976" y="2652344"/>
                    <a:pt x="1300245" y="2568172"/>
                  </a:cubicBezTo>
                  <a:lnTo>
                    <a:pt x="1296941" y="2568172"/>
                  </a:lnTo>
                  <a:lnTo>
                    <a:pt x="1296941" y="2143739"/>
                  </a:lnTo>
                  <a:lnTo>
                    <a:pt x="1251342" y="2143880"/>
                  </a:lnTo>
                  <a:cubicBezTo>
                    <a:pt x="1250400" y="1838694"/>
                    <a:pt x="1412261" y="1556194"/>
                    <a:pt x="1675942" y="1402813"/>
                  </a:cubicBezTo>
                  <a:cubicBezTo>
                    <a:pt x="1778114" y="1343381"/>
                    <a:pt x="1889554" y="1306836"/>
                    <a:pt x="2003205" y="1293823"/>
                  </a:cubicBezTo>
                  <a:lnTo>
                    <a:pt x="2003205" y="878785"/>
                  </a:lnTo>
                  <a:lnTo>
                    <a:pt x="1998176" y="878621"/>
                  </a:lnTo>
                  <a:cubicBezTo>
                    <a:pt x="2009560" y="630102"/>
                    <a:pt x="1847671" y="398939"/>
                    <a:pt x="1584243" y="287563"/>
                  </a:cubicBezTo>
                  <a:cubicBezTo>
                    <a:pt x="1373323" y="198386"/>
                    <a:pt x="1125012" y="198092"/>
                    <a:pt x="913796" y="286769"/>
                  </a:cubicBezTo>
                  <a:cubicBezTo>
                    <a:pt x="650203" y="397436"/>
                    <a:pt x="487575" y="627955"/>
                    <a:pt x="497878" y="876315"/>
                  </a:cubicBezTo>
                  <a:lnTo>
                    <a:pt x="492947" y="876461"/>
                  </a:lnTo>
                  <a:lnTo>
                    <a:pt x="492947" y="2424958"/>
                  </a:lnTo>
                  <a:cubicBezTo>
                    <a:pt x="646520" y="2471832"/>
                    <a:pt x="757382" y="2615059"/>
                    <a:pt x="757382" y="2784179"/>
                  </a:cubicBezTo>
                  <a:cubicBezTo>
                    <a:pt x="757382" y="2993324"/>
                    <a:pt x="587836" y="3162870"/>
                    <a:pt x="378691" y="3162870"/>
                  </a:cubicBezTo>
                  <a:cubicBezTo>
                    <a:pt x="169546" y="3162870"/>
                    <a:pt x="0" y="2993324"/>
                    <a:pt x="0" y="2784179"/>
                  </a:cubicBezTo>
                  <a:cubicBezTo>
                    <a:pt x="0" y="2610447"/>
                    <a:pt x="116991" y="2464039"/>
                    <a:pt x="276947" y="2421074"/>
                  </a:cubicBezTo>
                  <a:lnTo>
                    <a:pt x="276947" y="783746"/>
                  </a:lnTo>
                  <a:lnTo>
                    <a:pt x="281758" y="783746"/>
                  </a:lnTo>
                  <a:cubicBezTo>
                    <a:pt x="307533" y="493124"/>
                    <a:pt x="502412" y="231983"/>
                    <a:pt x="801266" y="95774"/>
                  </a:cubicBezTo>
                  <a:cubicBezTo>
                    <a:pt x="1082323" y="-32324"/>
                    <a:pt x="1416727" y="-31901"/>
                    <a:pt x="1697364" y="96907"/>
                  </a:cubicBezTo>
                  <a:cubicBezTo>
                    <a:pt x="1994951" y="233494"/>
                    <a:pt x="2188714" y="494056"/>
                    <a:pt x="2214549" y="783746"/>
                  </a:cubicBezTo>
                  <a:lnTo>
                    <a:pt x="2219205" y="783746"/>
                  </a:lnTo>
                  <a:lnTo>
                    <a:pt x="2219205" y="1295162"/>
                  </a:lnTo>
                  <a:cubicBezTo>
                    <a:pt x="2327099" y="1309357"/>
                    <a:pt x="2432799" y="1344641"/>
                    <a:pt x="2530224" y="1400656"/>
                  </a:cubicBezTo>
                  <a:cubicBezTo>
                    <a:pt x="2794677" y="1552703"/>
                    <a:pt x="2957961" y="1834385"/>
                    <a:pt x="2958558" y="2139573"/>
                  </a:cubicBezTo>
                  <a:lnTo>
                    <a:pt x="2912782" y="2139663"/>
                  </a:lnTo>
                  <a:lnTo>
                    <a:pt x="2912782" y="2568172"/>
                  </a:lnTo>
                  <a:lnTo>
                    <a:pt x="2909478" y="2568172"/>
                  </a:lnTo>
                  <a:cubicBezTo>
                    <a:pt x="2913747" y="2652344"/>
                    <a:pt x="2908320" y="2768123"/>
                    <a:pt x="2836763" y="2808609"/>
                  </a:cubicBezTo>
                  <a:cubicBezTo>
                    <a:pt x="2754824" y="2874388"/>
                    <a:pt x="2704345" y="2914609"/>
                    <a:pt x="2599970" y="2983091"/>
                  </a:cubicBezTo>
                  <a:lnTo>
                    <a:pt x="2602250" y="2985811"/>
                  </a:lnTo>
                  <a:lnTo>
                    <a:pt x="2515466" y="3058559"/>
                  </a:lnTo>
                  <a:cubicBezTo>
                    <a:pt x="2517346" y="3093252"/>
                    <a:pt x="2505554" y="3128225"/>
                    <a:pt x="2481114" y="3156586"/>
                  </a:cubicBezTo>
                  <a:cubicBezTo>
                    <a:pt x="2454429" y="3187551"/>
                    <a:pt x="2417719" y="3204769"/>
                    <a:pt x="2379939" y="3207575"/>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15" name="Trapezoid 28">
              <a:extLst>
                <a:ext uri="{FF2B5EF4-FFF2-40B4-BE49-F238E27FC236}">
                  <a16:creationId xmlns:a16="http://schemas.microsoft.com/office/drawing/2014/main" id="{66F73DB2-010D-6701-B2C9-28F8FA615E5D}"/>
                </a:ext>
              </a:extLst>
            </p:cNvPr>
            <p:cNvSpPr>
              <a:spLocks noChangeAspect="1"/>
            </p:cNvSpPr>
            <p:nvPr/>
          </p:nvSpPr>
          <p:spPr>
            <a:xfrm>
              <a:off x="5391982" y="1942120"/>
              <a:ext cx="283330" cy="343366"/>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sp>
        <p:nvSpPr>
          <p:cNvPr id="69" name="Rectangle 68">
            <a:extLst>
              <a:ext uri="{FF2B5EF4-FFF2-40B4-BE49-F238E27FC236}">
                <a16:creationId xmlns:a16="http://schemas.microsoft.com/office/drawing/2014/main" id="{78F5A287-B7D4-E771-3791-606C40F3F6C0}"/>
              </a:ext>
            </a:extLst>
          </p:cNvPr>
          <p:cNvSpPr/>
          <p:nvPr userDrawn="1"/>
        </p:nvSpPr>
        <p:spPr>
          <a:xfrm>
            <a:off x="1524000" y="1127145"/>
            <a:ext cx="10687573" cy="2402027"/>
          </a:xfrm>
          <a:prstGeom prst="rect">
            <a:avLst/>
          </a:prstGeom>
          <a:solidFill>
            <a:schemeClr val="accent2">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itle 1">
            <a:extLst>
              <a:ext uri="{FF2B5EF4-FFF2-40B4-BE49-F238E27FC236}">
                <a16:creationId xmlns:a16="http://schemas.microsoft.com/office/drawing/2014/main" id="{DD3646A5-2120-84F7-99CA-502294044F86}"/>
              </a:ext>
            </a:extLst>
          </p:cNvPr>
          <p:cNvSpPr>
            <a:spLocks noGrp="1"/>
          </p:cNvSpPr>
          <p:nvPr>
            <p:ph type="ctrTitle"/>
          </p:nvPr>
        </p:nvSpPr>
        <p:spPr>
          <a:xfrm>
            <a:off x="1524000" y="1122363"/>
            <a:ext cx="9144000" cy="2387600"/>
          </a:xfrm>
        </p:spPr>
        <p:txBody>
          <a:bodyPr anchor="ctr"/>
          <a:lstStyle>
            <a:lvl1pPr algn="ctr">
              <a:defRPr sz="6000">
                <a:solidFill>
                  <a:schemeClr val="bg1"/>
                </a:solidFill>
                <a:latin typeface="Arial Black" panose="020B0A04020102020204" pitchFamily="34" charset="0"/>
              </a:defRPr>
            </a:lvl1pPr>
          </a:lstStyle>
          <a:p>
            <a:r>
              <a:rPr lang="en-US" dirty="0"/>
              <a:t>Click to edit Master title style</a:t>
            </a:r>
          </a:p>
        </p:txBody>
      </p:sp>
      <p:sp>
        <p:nvSpPr>
          <p:cNvPr id="68" name="Subtitle 2">
            <a:extLst>
              <a:ext uri="{FF2B5EF4-FFF2-40B4-BE49-F238E27FC236}">
                <a16:creationId xmlns:a16="http://schemas.microsoft.com/office/drawing/2014/main" id="{306F2F5F-605D-855F-2454-F9FAB333D138}"/>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latin typeface="Arial Nova" panose="020B05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0" name="Picture 69" descr="Logo&#10;&#10;Description automatically generated">
            <a:extLst>
              <a:ext uri="{FF2B5EF4-FFF2-40B4-BE49-F238E27FC236}">
                <a16:creationId xmlns:a16="http://schemas.microsoft.com/office/drawing/2014/main" id="{6AF8CF76-8943-3E11-D229-DEFFB3F59CE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71" name="TextBox 70">
            <a:extLst>
              <a:ext uri="{FF2B5EF4-FFF2-40B4-BE49-F238E27FC236}">
                <a16:creationId xmlns:a16="http://schemas.microsoft.com/office/drawing/2014/main" id="{8C0A876A-148F-EC98-1288-4BF5EE92466B}"/>
              </a:ext>
            </a:extLst>
          </p:cNvPr>
          <p:cNvSpPr txBox="1"/>
          <p:nvPr userDrawn="1"/>
        </p:nvSpPr>
        <p:spPr>
          <a:xfrm>
            <a:off x="179528" y="6178942"/>
            <a:ext cx="2961301" cy="535531"/>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ar-JO"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Arial" panose="020B0604020202020204" pitchFamily="34" charset="0"/>
              </a:rPr>
              <a:t>إعداد محمود بركات</a:t>
            </a:r>
            <a:endParaRPr kumimoji="0" lang="en-US" sz="3200" b="0" i="0" u="none" strike="noStrike" kern="1200" cap="none" spc="0" normalizeH="0" baseline="0" noProof="0" dirty="0">
              <a:ln>
                <a:noFill/>
              </a:ln>
              <a:solidFill>
                <a:prstClr val="white"/>
              </a:solidFill>
              <a:effectLst/>
              <a:uLnTx/>
              <a:uFillTx/>
              <a:latin typeface="Arial Nova" panose="020B0504020202020204" pitchFamily="34" charset="0"/>
              <a:ea typeface="+mn-ea"/>
              <a:cs typeface="+mn-cs"/>
            </a:endParaRPr>
          </a:p>
        </p:txBody>
      </p:sp>
    </p:spTree>
    <p:extLst>
      <p:ext uri="{BB962C8B-B14F-4D97-AF65-F5344CB8AC3E}">
        <p14:creationId xmlns:p14="http://schemas.microsoft.com/office/powerpoint/2010/main" val="3289859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a:blip r:embed="rId2"/>
          <a:stretch>
            <a:fillRect/>
          </a:stretch>
        </a:blipFill>
        <a:effectLst/>
      </p:bgPr>
    </p:bg>
    <p:spTree>
      <p:nvGrpSpPr>
        <p:cNvPr id="1" name=""/>
        <p:cNvGrpSpPr/>
        <p:nvPr/>
      </p:nvGrpSpPr>
      <p:grpSpPr>
        <a:xfrm>
          <a:off x="0" y="0"/>
          <a:ext cx="0" cy="0"/>
          <a:chOff x="0" y="0"/>
          <a:chExt cx="0" cy="0"/>
        </a:xfrm>
      </p:grpSpPr>
      <p:sp>
        <p:nvSpPr>
          <p:cNvPr id="2" name="Freeform: Shape 1">
            <a:extLst>
              <a:ext uri="{FF2B5EF4-FFF2-40B4-BE49-F238E27FC236}">
                <a16:creationId xmlns:a16="http://schemas.microsoft.com/office/drawing/2014/main" id="{ADD6F764-11DC-9222-A9CA-3C248256A3F9}"/>
              </a:ext>
            </a:extLst>
          </p:cNvPr>
          <p:cNvSpPr/>
          <p:nvPr userDrawn="1"/>
        </p:nvSpPr>
        <p:spPr>
          <a:xfrm>
            <a:off x="0" y="0"/>
            <a:ext cx="12192000" cy="4153465"/>
          </a:xfrm>
          <a:custGeom>
            <a:avLst/>
            <a:gdLst>
              <a:gd name="connsiteX0" fmla="*/ 6096004 w 12192000"/>
              <a:gd name="connsiteY0" fmla="*/ 4153463 h 4153465"/>
              <a:gd name="connsiteX1" fmla="*/ 12192000 w 12192000"/>
              <a:gd name="connsiteY1" fmla="*/ 4153463 h 4153465"/>
              <a:gd name="connsiteX2" fmla="*/ 12192000 w 12192000"/>
              <a:gd name="connsiteY2" fmla="*/ 4153464 h 4153465"/>
              <a:gd name="connsiteX3" fmla="*/ 6096000 w 12192000"/>
              <a:gd name="connsiteY3" fmla="*/ 4153464 h 4153465"/>
              <a:gd name="connsiteX4" fmla="*/ 0 w 12192000"/>
              <a:gd name="connsiteY4" fmla="*/ 2604655 h 4153465"/>
              <a:gd name="connsiteX5" fmla="*/ 165 w 12192000"/>
              <a:gd name="connsiteY5" fmla="*/ 2604697 h 4153465"/>
              <a:gd name="connsiteX6" fmla="*/ 165 w 12192000"/>
              <a:gd name="connsiteY6" fmla="*/ 4153463 h 4153465"/>
              <a:gd name="connsiteX7" fmla="*/ 6095993 w 12192000"/>
              <a:gd name="connsiteY7" fmla="*/ 4153463 h 4153465"/>
              <a:gd name="connsiteX8" fmla="*/ 6096000 w 12192000"/>
              <a:gd name="connsiteY8" fmla="*/ 4153465 h 4153465"/>
              <a:gd name="connsiteX9" fmla="*/ 0 w 12192000"/>
              <a:gd name="connsiteY9" fmla="*/ 4153465 h 4153465"/>
              <a:gd name="connsiteX10" fmla="*/ 165 w 12192000"/>
              <a:gd name="connsiteY10" fmla="*/ 0 h 4153465"/>
              <a:gd name="connsiteX11" fmla="*/ 12192000 w 12192000"/>
              <a:gd name="connsiteY11" fmla="*/ 0 h 4153465"/>
              <a:gd name="connsiteX12" fmla="*/ 12192000 w 12192000"/>
              <a:gd name="connsiteY12" fmla="*/ 2512579 h 4153465"/>
              <a:gd name="connsiteX13" fmla="*/ 6096004 w 12192000"/>
              <a:gd name="connsiteY13" fmla="*/ 4153463 h 4153465"/>
              <a:gd name="connsiteX14" fmla="*/ 6095993 w 12192000"/>
              <a:gd name="connsiteY14" fmla="*/ 4153463 h 4153465"/>
              <a:gd name="connsiteX15" fmla="*/ 165 w 12192000"/>
              <a:gd name="connsiteY15" fmla="*/ 2604697 h 415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2000" h="4153465">
                <a:moveTo>
                  <a:pt x="6096004" y="4153463"/>
                </a:moveTo>
                <a:lnTo>
                  <a:pt x="12192000" y="4153463"/>
                </a:lnTo>
                <a:lnTo>
                  <a:pt x="12192000" y="4153464"/>
                </a:lnTo>
                <a:lnTo>
                  <a:pt x="6096000" y="4153464"/>
                </a:lnTo>
                <a:close/>
                <a:moveTo>
                  <a:pt x="0" y="2604655"/>
                </a:moveTo>
                <a:lnTo>
                  <a:pt x="165" y="2604697"/>
                </a:lnTo>
                <a:lnTo>
                  <a:pt x="165" y="4153463"/>
                </a:lnTo>
                <a:lnTo>
                  <a:pt x="6095993" y="4153463"/>
                </a:lnTo>
                <a:lnTo>
                  <a:pt x="6096000" y="4153465"/>
                </a:lnTo>
                <a:lnTo>
                  <a:pt x="0" y="4153465"/>
                </a:lnTo>
                <a:close/>
                <a:moveTo>
                  <a:pt x="165" y="0"/>
                </a:moveTo>
                <a:lnTo>
                  <a:pt x="12192000" y="0"/>
                </a:lnTo>
                <a:lnTo>
                  <a:pt x="12192000" y="2512579"/>
                </a:lnTo>
                <a:lnTo>
                  <a:pt x="6096004" y="4153463"/>
                </a:lnTo>
                <a:lnTo>
                  <a:pt x="6095993" y="4153463"/>
                </a:lnTo>
                <a:lnTo>
                  <a:pt x="165" y="2604697"/>
                </a:lnTo>
                <a:close/>
              </a:path>
            </a:pathLst>
          </a:custGeom>
          <a:gradFill flip="none" rotWithShape="1">
            <a:gsLst>
              <a:gs pos="0">
                <a:schemeClr val="accent5">
                  <a:lumMod val="75000"/>
                  <a:alpha val="70000"/>
                </a:schemeClr>
              </a:gs>
              <a:gs pos="48000">
                <a:schemeClr val="accent5">
                  <a:lumMod val="60000"/>
                  <a:lumOff val="40000"/>
                  <a:alpha val="60000"/>
                </a:schemeClr>
              </a:gs>
              <a:gs pos="100000">
                <a:schemeClr val="accent5">
                  <a:lumMod val="20000"/>
                  <a:lumOff val="80000"/>
                  <a:alpha val="30000"/>
                </a:schemeClr>
              </a:gs>
            </a:gsLst>
            <a:lin ang="16200000" scaled="1"/>
            <a:tileRect/>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F95E2987-A4E7-6163-259B-BE86E8EC46AB}"/>
              </a:ext>
            </a:extLst>
          </p:cNvPr>
          <p:cNvSpPr/>
          <p:nvPr userDrawn="1"/>
        </p:nvSpPr>
        <p:spPr>
          <a:xfrm>
            <a:off x="0" y="4153465"/>
            <a:ext cx="12191835" cy="2704534"/>
          </a:xfrm>
          <a:prstGeom prst="rect">
            <a:avLst/>
          </a:prstGeom>
          <a:solidFill>
            <a:schemeClr val="accent2">
              <a:lumMod val="75000"/>
              <a:alpha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Triangle 2">
            <a:extLst>
              <a:ext uri="{FF2B5EF4-FFF2-40B4-BE49-F238E27FC236}">
                <a16:creationId xmlns:a16="http://schemas.microsoft.com/office/drawing/2014/main" id="{C5878C48-A477-D770-9A1D-9A0FF41EE863}"/>
              </a:ext>
            </a:extLst>
          </p:cNvPr>
          <p:cNvSpPr/>
          <p:nvPr userDrawn="1"/>
        </p:nvSpPr>
        <p:spPr>
          <a:xfrm flipH="1">
            <a:off x="6096000" y="2512579"/>
            <a:ext cx="6096000" cy="1640885"/>
          </a:xfrm>
          <a:prstGeom prst="rtTriangle">
            <a:avLst/>
          </a:prstGeom>
          <a:solidFill>
            <a:schemeClr val="accent2">
              <a:lumMod val="75000"/>
              <a:alpha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ight Triangle 3">
            <a:extLst>
              <a:ext uri="{FF2B5EF4-FFF2-40B4-BE49-F238E27FC236}">
                <a16:creationId xmlns:a16="http://schemas.microsoft.com/office/drawing/2014/main" id="{80BC5A4F-6F7E-394C-A0B0-F4099FF59717}"/>
              </a:ext>
            </a:extLst>
          </p:cNvPr>
          <p:cNvSpPr/>
          <p:nvPr userDrawn="1"/>
        </p:nvSpPr>
        <p:spPr>
          <a:xfrm>
            <a:off x="0" y="2604655"/>
            <a:ext cx="6096000" cy="1548810"/>
          </a:xfrm>
          <a:prstGeom prst="rtTriangle">
            <a:avLst/>
          </a:prstGeom>
          <a:solidFill>
            <a:schemeClr val="accent2">
              <a:lumMod val="75000"/>
              <a:alpha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Logo&#10;&#10;Description automatically generated">
            <a:extLst>
              <a:ext uri="{FF2B5EF4-FFF2-40B4-BE49-F238E27FC236}">
                <a16:creationId xmlns:a16="http://schemas.microsoft.com/office/drawing/2014/main" id="{611108CC-DFB0-618F-89F8-69C7D35205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pic>
        <p:nvPicPr>
          <p:cNvPr id="17" name="Graphic 16">
            <a:extLst>
              <a:ext uri="{FF2B5EF4-FFF2-40B4-BE49-F238E27FC236}">
                <a16:creationId xmlns:a16="http://schemas.microsoft.com/office/drawing/2014/main" id="{6852278E-1AF4-07E4-AB79-3C356B8D0D3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79667" y="1221010"/>
            <a:ext cx="7959521" cy="2932455"/>
          </a:xfrm>
          <a:prstGeom prst="rect">
            <a:avLst/>
          </a:prstGeom>
          <a:ln>
            <a:noFill/>
          </a:ln>
          <a:effectLst>
            <a:outerShdw blurRad="190500" dist="228600" dir="2700000" algn="ctr">
              <a:srgbClr val="000000">
                <a:alpha val="30000"/>
              </a:srgbClr>
            </a:outerShdw>
            <a:reflection blurRad="6350" stA="52000" endA="300" endPos="35000" dir="5400000" sy="-100000" algn="bl" rotWithShape="0"/>
          </a:effectLst>
        </p:spPr>
      </p:pic>
      <p:sp>
        <p:nvSpPr>
          <p:cNvPr id="14" name="Title 1">
            <a:extLst>
              <a:ext uri="{FF2B5EF4-FFF2-40B4-BE49-F238E27FC236}">
                <a16:creationId xmlns:a16="http://schemas.microsoft.com/office/drawing/2014/main" id="{F69027E3-5072-8687-BA4F-DD073DA08B64}"/>
              </a:ext>
            </a:extLst>
          </p:cNvPr>
          <p:cNvSpPr>
            <a:spLocks noGrp="1"/>
          </p:cNvSpPr>
          <p:nvPr>
            <p:ph type="ctrTitle"/>
          </p:nvPr>
        </p:nvSpPr>
        <p:spPr>
          <a:xfrm>
            <a:off x="1524000" y="4208550"/>
            <a:ext cx="9144000" cy="876824"/>
          </a:xfrm>
          <a:effectLst>
            <a:outerShdw blurRad="50800" dist="38100" dir="5400000" algn="t" rotWithShape="0">
              <a:prstClr val="black">
                <a:alpha val="40000"/>
              </a:prstClr>
            </a:outerShdw>
          </a:effectLst>
        </p:spPr>
        <p:txBody>
          <a:bodyPr anchor="b"/>
          <a:lstStyle>
            <a:lvl1pPr algn="ctr">
              <a:defRPr sz="6000">
                <a:solidFill>
                  <a:schemeClr val="bg1"/>
                </a:solidFill>
                <a:latin typeface="Arial Black" panose="020B0A04020102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FF1AAF6A-E12D-7FD1-9A7D-8473F08B9C56}"/>
              </a:ext>
            </a:extLst>
          </p:cNvPr>
          <p:cNvSpPr>
            <a:spLocks noGrp="1"/>
          </p:cNvSpPr>
          <p:nvPr>
            <p:ph type="subTitle" idx="1"/>
          </p:nvPr>
        </p:nvSpPr>
        <p:spPr>
          <a:xfrm>
            <a:off x="1524000" y="5177449"/>
            <a:ext cx="9144000" cy="514626"/>
          </a:xfrm>
          <a:effectLst>
            <a:outerShdw blurRad="50800" dist="38100" dir="5400000" algn="t" rotWithShape="0">
              <a:prstClr val="black">
                <a:alpha val="40000"/>
              </a:prstClr>
            </a:outerShdw>
          </a:effectLst>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34644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a:blip r:embed="rId2"/>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95E2987-A4E7-6163-259B-BE86E8EC46AB}"/>
              </a:ext>
            </a:extLst>
          </p:cNvPr>
          <p:cNvSpPr/>
          <p:nvPr userDrawn="1"/>
        </p:nvSpPr>
        <p:spPr>
          <a:xfrm>
            <a:off x="0" y="4153465"/>
            <a:ext cx="12191835" cy="2704534"/>
          </a:xfrm>
          <a:prstGeom prst="rect">
            <a:avLst/>
          </a:prstGeom>
          <a:solidFill>
            <a:schemeClr val="accent2">
              <a:lumMod val="75000"/>
              <a:alpha val="80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a:extLst>
              <a:ext uri="{FF2B5EF4-FFF2-40B4-BE49-F238E27FC236}">
                <a16:creationId xmlns:a16="http://schemas.microsoft.com/office/drawing/2014/main" id="{611108CC-DFB0-618F-89F8-69C7D35205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a:effectLst>
            <a:outerShdw blurRad="127000" dist="38100" dir="10800000" algn="r" rotWithShape="0">
              <a:schemeClr val="tx1">
                <a:alpha val="40000"/>
              </a:schemeClr>
            </a:outerShdw>
          </a:effectLst>
        </p:spPr>
      </p:pic>
      <p:sp>
        <p:nvSpPr>
          <p:cNvPr id="14" name="Title 1">
            <a:extLst>
              <a:ext uri="{FF2B5EF4-FFF2-40B4-BE49-F238E27FC236}">
                <a16:creationId xmlns:a16="http://schemas.microsoft.com/office/drawing/2014/main" id="{F69027E3-5072-8687-BA4F-DD073DA08B64}"/>
              </a:ext>
            </a:extLst>
          </p:cNvPr>
          <p:cNvSpPr>
            <a:spLocks noGrp="1"/>
          </p:cNvSpPr>
          <p:nvPr>
            <p:ph type="ctrTitle"/>
          </p:nvPr>
        </p:nvSpPr>
        <p:spPr>
          <a:xfrm>
            <a:off x="1524000" y="4208550"/>
            <a:ext cx="9144000" cy="876824"/>
          </a:xfrm>
          <a:effectLst>
            <a:outerShdw blurRad="50800" dist="38100" dir="5400000" algn="t" rotWithShape="0">
              <a:prstClr val="black">
                <a:alpha val="40000"/>
              </a:prstClr>
            </a:outerShdw>
          </a:effectLst>
        </p:spPr>
        <p:txBody>
          <a:bodyPr anchor="b">
            <a:noAutofit/>
          </a:bodyPr>
          <a:lstStyle>
            <a:lvl1pPr algn="ctr">
              <a:defRPr sz="4000">
                <a:solidFill>
                  <a:schemeClr val="bg1"/>
                </a:solidFill>
                <a:latin typeface="Arial Black" panose="020B0A04020102020204" pitchFamily="34" charset="0"/>
              </a:defRPr>
            </a:lvl1pPr>
          </a:lstStyle>
          <a:p>
            <a:r>
              <a:rPr lang="en-US" dirty="0"/>
              <a:t>Click to edit Master title style</a:t>
            </a:r>
          </a:p>
        </p:txBody>
      </p:sp>
      <p:sp>
        <p:nvSpPr>
          <p:cNvPr id="15" name="Subtitle 2">
            <a:extLst>
              <a:ext uri="{FF2B5EF4-FFF2-40B4-BE49-F238E27FC236}">
                <a16:creationId xmlns:a16="http://schemas.microsoft.com/office/drawing/2014/main" id="{FF1AAF6A-E12D-7FD1-9A7D-8473F08B9C56}"/>
              </a:ext>
            </a:extLst>
          </p:cNvPr>
          <p:cNvSpPr>
            <a:spLocks noGrp="1"/>
          </p:cNvSpPr>
          <p:nvPr>
            <p:ph type="subTitle" idx="1"/>
          </p:nvPr>
        </p:nvSpPr>
        <p:spPr>
          <a:xfrm>
            <a:off x="1524000" y="5177449"/>
            <a:ext cx="9144000" cy="514626"/>
          </a:xfrm>
          <a:effectLst>
            <a:outerShdw blurRad="50800" dist="38100" dir="5400000" algn="t" rotWithShape="0">
              <a:prstClr val="black">
                <a:alpha val="40000"/>
              </a:prstClr>
            </a:outerShdw>
          </a:effectLst>
        </p:spPr>
        <p:txBody>
          <a:bodyPr/>
          <a:lstStyle>
            <a:lvl1pPr marL="0" indent="0" algn="ctr">
              <a:buNone/>
              <a:defRPr sz="24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 name="Rectangle 4">
            <a:extLst>
              <a:ext uri="{FF2B5EF4-FFF2-40B4-BE49-F238E27FC236}">
                <a16:creationId xmlns:a16="http://schemas.microsoft.com/office/drawing/2014/main" id="{56E097F8-59E5-8BEE-771D-85AE8E6FF978}"/>
              </a:ext>
            </a:extLst>
          </p:cNvPr>
          <p:cNvSpPr/>
          <p:nvPr userDrawn="1"/>
        </p:nvSpPr>
        <p:spPr>
          <a:xfrm>
            <a:off x="0" y="0"/>
            <a:ext cx="12191835" cy="4143243"/>
          </a:xfrm>
          <a:prstGeom prst="rect">
            <a:avLst/>
          </a:prstGeom>
          <a:gradFill flip="none" rotWithShape="1">
            <a:gsLst>
              <a:gs pos="0">
                <a:schemeClr val="accent5">
                  <a:lumMod val="67000"/>
                  <a:alpha val="70000"/>
                </a:schemeClr>
              </a:gs>
              <a:gs pos="48000">
                <a:schemeClr val="accent5">
                  <a:lumMod val="97000"/>
                  <a:lumOff val="3000"/>
                  <a:alpha val="60000"/>
                </a:schemeClr>
              </a:gs>
              <a:gs pos="100000">
                <a:schemeClr val="accent5">
                  <a:lumMod val="60000"/>
                  <a:lumOff val="40000"/>
                  <a:alpha val="3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E73538FE-5DB7-FC63-F008-7101BAEFB28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979667" y="1221010"/>
            <a:ext cx="7959521" cy="2932455"/>
          </a:xfrm>
          <a:prstGeom prst="rect">
            <a:avLst/>
          </a:prstGeom>
          <a:ln>
            <a:noFill/>
          </a:ln>
          <a:effectLst>
            <a:outerShdw blurRad="190500" dist="228600" dir="2700000" algn="ctr">
              <a:srgbClr val="000000">
                <a:alpha val="30000"/>
              </a:srgbClr>
            </a:outerShdw>
            <a:reflection blurRad="6350" stA="52000" endA="300" endPos="35000" dir="5400000" sy="-100000" algn="bl" rotWithShape="0"/>
          </a:effectLst>
        </p:spPr>
      </p:pic>
    </p:spTree>
    <p:extLst>
      <p:ext uri="{BB962C8B-B14F-4D97-AF65-F5344CB8AC3E}">
        <p14:creationId xmlns:p14="http://schemas.microsoft.com/office/powerpoint/2010/main" val="1706117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E18BCDF-D9FE-9042-BDBE-17895B71EC46}"/>
              </a:ext>
            </a:extLst>
          </p:cNvPr>
          <p:cNvSpPr/>
          <p:nvPr userDrawn="1"/>
        </p:nvSpPr>
        <p:spPr>
          <a:xfrm>
            <a:off x="314528" y="176923"/>
            <a:ext cx="11562944" cy="6504154"/>
          </a:xfrm>
          <a:prstGeom prst="rect">
            <a:avLst/>
          </a:prstGeom>
          <a:solidFill>
            <a:schemeClr val="accent2">
              <a:lumMod val="5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71097939-A55B-2846-AA28-38929E3B5040}"/>
              </a:ext>
            </a:extLst>
          </p:cNvPr>
          <p:cNvSpPr>
            <a:spLocks noGrp="1"/>
          </p:cNvSpPr>
          <p:nvPr>
            <p:ph type="title"/>
          </p:nvPr>
        </p:nvSpPr>
        <p:spPr>
          <a:xfrm>
            <a:off x="838200" y="365125"/>
            <a:ext cx="10515600" cy="762339"/>
          </a:xfrm>
          <a:effectLst>
            <a:outerShdw blurRad="50800" dist="38100" dir="5400000" algn="t" rotWithShape="0">
              <a:prstClr val="black">
                <a:alpha val="40000"/>
              </a:prstClr>
            </a:outerShdw>
          </a:effectLst>
        </p:spPr>
        <p:txBody>
          <a:bodyPr/>
          <a:lstStyle>
            <a:lvl1pPr>
              <a:defRPr>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
        <p:nvSpPr>
          <p:cNvPr id="13" name="Content Placeholder 2">
            <a:extLst>
              <a:ext uri="{FF2B5EF4-FFF2-40B4-BE49-F238E27FC236}">
                <a16:creationId xmlns:a16="http://schemas.microsoft.com/office/drawing/2014/main" id="{269DC019-EE78-DBDB-3241-35322F18F763}"/>
              </a:ext>
            </a:extLst>
          </p:cNvPr>
          <p:cNvSpPr>
            <a:spLocks noGrp="1"/>
          </p:cNvSpPr>
          <p:nvPr>
            <p:ph idx="1"/>
          </p:nvPr>
        </p:nvSpPr>
        <p:spPr>
          <a:xfrm>
            <a:off x="838200" y="1305026"/>
            <a:ext cx="10515600" cy="4871938"/>
          </a:xfrm>
          <a:effectLst>
            <a:outerShdw blurRad="50800" dist="38100" dir="5400000" algn="t" rotWithShape="0">
              <a:prstClr val="black">
                <a:alpha val="40000"/>
              </a:prstClr>
            </a:outerShdw>
          </a:effectLst>
        </p:spPr>
        <p:txBody>
          <a:bodyPr/>
          <a:lstStyle>
            <a:lvl1pPr>
              <a:defRPr>
                <a:solidFill>
                  <a:schemeClr val="tx1"/>
                </a:solidFill>
                <a:effectLst>
                  <a:outerShdw blurRad="38100" dist="38100" dir="2700000" algn="tl">
                    <a:srgbClr val="000000">
                      <a:alpha val="43137"/>
                    </a:srgbClr>
                  </a:outerShdw>
                </a:effectLst>
              </a:defRPr>
            </a:lvl1pPr>
            <a:lvl2pPr>
              <a:defRPr>
                <a:solidFill>
                  <a:schemeClr val="tx1"/>
                </a:solidFill>
                <a:effectLst>
                  <a:outerShdw blurRad="38100" dist="38100" dir="2700000" algn="tl">
                    <a:srgbClr val="000000">
                      <a:alpha val="43137"/>
                    </a:srgbClr>
                  </a:outerShdw>
                </a:effectLst>
              </a:defRPr>
            </a:lvl2pPr>
            <a:lvl3pPr>
              <a:defRPr>
                <a:solidFill>
                  <a:schemeClr val="tx1"/>
                </a:solidFill>
                <a:effectLst>
                  <a:outerShdw blurRad="38100" dist="38100" dir="2700000" algn="tl">
                    <a:srgbClr val="000000">
                      <a:alpha val="43137"/>
                    </a:srgbClr>
                  </a:outerShdw>
                </a:effectLst>
              </a:defRPr>
            </a:lvl3pPr>
            <a:lvl4pPr>
              <a:defRPr>
                <a:solidFill>
                  <a:schemeClr val="tx1"/>
                </a:solidFill>
                <a:effectLst>
                  <a:outerShdw blurRad="38100" dist="38100" dir="2700000" algn="tl">
                    <a:srgbClr val="000000">
                      <a:alpha val="43137"/>
                    </a:srgbClr>
                  </a:outerShdw>
                </a:effectLst>
              </a:defRPr>
            </a:lvl4pPr>
            <a:lvl5pPr>
              <a:defRPr>
                <a:solidFill>
                  <a:schemeClr val="tx1"/>
                </a:solidFill>
                <a:effectLst>
                  <a:outerShdw blurRad="38100" dist="38100" dir="2700000" algn="tl">
                    <a:srgbClr val="000000">
                      <a:alpha val="43137"/>
                    </a:srgb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3">
            <a:extLst>
              <a:ext uri="{FF2B5EF4-FFF2-40B4-BE49-F238E27FC236}">
                <a16:creationId xmlns:a16="http://schemas.microsoft.com/office/drawing/2014/main" id="{00777CE8-6CBD-F6A6-FBB2-C0FA15772989}"/>
              </a:ext>
            </a:extLst>
          </p:cNvPr>
          <p:cNvSpPr>
            <a:spLocks noGrp="1"/>
          </p:cNvSpPr>
          <p:nvPr>
            <p:ph type="dt" sz="half" idx="10"/>
          </p:nvPr>
        </p:nvSpPr>
        <p:spPr>
          <a:xfrm>
            <a:off x="838200" y="6356350"/>
            <a:ext cx="2743200" cy="365125"/>
          </a:xfrm>
        </p:spPr>
        <p:txBody>
          <a:bodyPr/>
          <a:lstStyle/>
          <a:p>
            <a:fld id="{2EAAF378-05B4-4B57-828C-6EB5C0757CC3}" type="datetimeFigureOut">
              <a:rPr lang="en-US" smtClean="0"/>
              <a:t>1/13/2023</a:t>
            </a:fld>
            <a:endParaRPr lang="en-US"/>
          </a:p>
        </p:txBody>
      </p:sp>
      <p:sp>
        <p:nvSpPr>
          <p:cNvPr id="15" name="Footer Placeholder 4">
            <a:extLst>
              <a:ext uri="{FF2B5EF4-FFF2-40B4-BE49-F238E27FC236}">
                <a16:creationId xmlns:a16="http://schemas.microsoft.com/office/drawing/2014/main" id="{5924D1B4-758C-3C17-DE43-74BE212920D3}"/>
              </a:ext>
            </a:extLst>
          </p:cNvPr>
          <p:cNvSpPr>
            <a:spLocks noGrp="1"/>
          </p:cNvSpPr>
          <p:nvPr>
            <p:ph type="ftr" sz="quarter" idx="11"/>
          </p:nvPr>
        </p:nvSpPr>
        <p:spPr>
          <a:xfrm>
            <a:off x="4038600" y="6356350"/>
            <a:ext cx="4114800" cy="365125"/>
          </a:xfrm>
        </p:spPr>
        <p:txBody>
          <a:bodyPr/>
          <a:lstStyle/>
          <a:p>
            <a:endParaRPr lang="en-US"/>
          </a:p>
        </p:txBody>
      </p:sp>
      <p:sp>
        <p:nvSpPr>
          <p:cNvPr id="16" name="Slide Number Placeholder 5">
            <a:extLst>
              <a:ext uri="{FF2B5EF4-FFF2-40B4-BE49-F238E27FC236}">
                <a16:creationId xmlns:a16="http://schemas.microsoft.com/office/drawing/2014/main" id="{C3C5FD8C-66B6-A559-5504-C0B443E7713D}"/>
              </a:ext>
            </a:extLst>
          </p:cNvPr>
          <p:cNvSpPr>
            <a:spLocks noGrp="1"/>
          </p:cNvSpPr>
          <p:nvPr>
            <p:ph type="sldNum" sz="quarter" idx="12"/>
          </p:nvPr>
        </p:nvSpPr>
        <p:spPr>
          <a:xfrm>
            <a:off x="8610600" y="6356350"/>
            <a:ext cx="2743200" cy="365125"/>
          </a:xfrm>
        </p:spPr>
        <p:txBody>
          <a:bodyPr/>
          <a:lstStyle/>
          <a:p>
            <a:fld id="{87783CCA-911B-47AE-9DE6-A19D7691E09D}" type="slidenum">
              <a:rPr lang="en-US" smtClean="0"/>
              <a:t>‹#›</a:t>
            </a:fld>
            <a:endParaRPr lang="en-US"/>
          </a:p>
        </p:txBody>
      </p:sp>
      <p:cxnSp>
        <p:nvCxnSpPr>
          <p:cNvPr id="17" name="Straight Connector 16">
            <a:extLst>
              <a:ext uri="{FF2B5EF4-FFF2-40B4-BE49-F238E27FC236}">
                <a16:creationId xmlns:a16="http://schemas.microsoft.com/office/drawing/2014/main" id="{38D5A966-AA9B-D9A0-1F86-0BE56488A025}"/>
              </a:ext>
            </a:extLst>
          </p:cNvPr>
          <p:cNvCxnSpPr>
            <a:cxnSpLocks/>
          </p:cNvCxnSpPr>
          <p:nvPr userDrawn="1"/>
        </p:nvCxnSpPr>
        <p:spPr>
          <a:xfrm>
            <a:off x="838200" y="1127464"/>
            <a:ext cx="10515600"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18" name="Picture 17" descr="Logo&#10;&#10;Description automatically generated">
            <a:extLst>
              <a:ext uri="{FF2B5EF4-FFF2-40B4-BE49-F238E27FC236}">
                <a16:creationId xmlns:a16="http://schemas.microsoft.com/office/drawing/2014/main" id="{DEC28152-58D2-9280-301D-E96140E140E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28829" y="5930384"/>
            <a:ext cx="1259905" cy="750693"/>
          </a:xfrm>
          <a:prstGeom prst="rect">
            <a:avLst/>
          </a:prstGeom>
        </p:spPr>
      </p:pic>
    </p:spTree>
    <p:extLst>
      <p:ext uri="{BB962C8B-B14F-4D97-AF65-F5344CB8AC3E}">
        <p14:creationId xmlns:p14="http://schemas.microsoft.com/office/powerpoint/2010/main" val="160756729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D1CE4-56C5-41FF-9EBC-9EBC60D365E0}"/>
              </a:ext>
            </a:extLst>
          </p:cNvPr>
          <p:cNvSpPr>
            <a:spLocks noGrp="1"/>
          </p:cNvSpPr>
          <p:nvPr>
            <p:ph type="title"/>
          </p:nvPr>
        </p:nvSpPr>
        <p:spPr/>
        <p:txBody>
          <a:bodyPr/>
          <a:lstStyle>
            <a:lvl1pPr>
              <a:defRPr>
                <a:solidFill>
                  <a:schemeClr val="accent3">
                    <a:lumMod val="50000"/>
                  </a:schemeClr>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50D3FD4B-E07B-43E0-A8BC-086EE6422540}"/>
              </a:ext>
            </a:extLst>
          </p:cNvPr>
          <p:cNvSpPr>
            <a:spLocks noGrp="1"/>
          </p:cNvSpPr>
          <p:nvPr>
            <p:ph idx="1"/>
          </p:nvPr>
        </p:nvSpPr>
        <p:spPr>
          <a:xfrm>
            <a:off x="838200" y="1305026"/>
            <a:ext cx="10515600" cy="4871938"/>
          </a:xfrm>
        </p:spPr>
        <p:txBody>
          <a:bodyPr/>
          <a:lstStyle>
            <a:lvl1pPr>
              <a:defRPr>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F039B-4F16-4E71-A2C3-85E2DA18EA15}"/>
              </a:ext>
            </a:extLst>
          </p:cNvPr>
          <p:cNvSpPr>
            <a:spLocks noGrp="1"/>
          </p:cNvSpPr>
          <p:nvPr>
            <p:ph type="dt" sz="half" idx="10"/>
          </p:nvPr>
        </p:nvSpPr>
        <p:spPr/>
        <p:txBody>
          <a:bodyPr/>
          <a:lstStyle/>
          <a:p>
            <a:fld id="{2EAAF378-05B4-4B57-828C-6EB5C0757CC3}" type="datetimeFigureOut">
              <a:rPr lang="en-US" smtClean="0"/>
              <a:t>1/13/2023</a:t>
            </a:fld>
            <a:endParaRPr lang="en-US"/>
          </a:p>
        </p:txBody>
      </p:sp>
      <p:sp>
        <p:nvSpPr>
          <p:cNvPr id="5" name="Footer Placeholder 4">
            <a:extLst>
              <a:ext uri="{FF2B5EF4-FFF2-40B4-BE49-F238E27FC236}">
                <a16:creationId xmlns:a16="http://schemas.microsoft.com/office/drawing/2014/main" id="{0C94F403-623F-4E50-AC31-46FEF04398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48767B-020F-45B8-BA2B-D39B4CB88BFD}"/>
              </a:ext>
            </a:extLst>
          </p:cNvPr>
          <p:cNvSpPr>
            <a:spLocks noGrp="1"/>
          </p:cNvSpPr>
          <p:nvPr>
            <p:ph type="sldNum" sz="quarter" idx="12"/>
          </p:nvPr>
        </p:nvSpPr>
        <p:spPr/>
        <p:txBody>
          <a:bodyPr/>
          <a:lstStyle/>
          <a:p>
            <a:fld id="{87783CCA-911B-47AE-9DE6-A19D7691E09D}" type="slidenum">
              <a:rPr lang="en-US" smtClean="0"/>
              <a:t>‹#›</a:t>
            </a:fld>
            <a:endParaRPr lang="en-US"/>
          </a:p>
        </p:txBody>
      </p:sp>
      <p:cxnSp>
        <p:nvCxnSpPr>
          <p:cNvPr id="7" name="Straight Connector 6">
            <a:extLst>
              <a:ext uri="{FF2B5EF4-FFF2-40B4-BE49-F238E27FC236}">
                <a16:creationId xmlns:a16="http://schemas.microsoft.com/office/drawing/2014/main" id="{3866DBDF-1BD8-4658-ABD9-9EDE85A13308}"/>
              </a:ext>
            </a:extLst>
          </p:cNvPr>
          <p:cNvCxnSpPr>
            <a:cxnSpLocks/>
          </p:cNvCxnSpPr>
          <p:nvPr/>
        </p:nvCxnSpPr>
        <p:spPr>
          <a:xfrm>
            <a:off x="838200" y="1127464"/>
            <a:ext cx="10515600"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Logo&#10;&#10;Description automatically generated">
            <a:extLst>
              <a:ext uri="{FF2B5EF4-FFF2-40B4-BE49-F238E27FC236}">
                <a16:creationId xmlns:a16="http://schemas.microsoft.com/office/drawing/2014/main" id="{C41F1E0A-02AA-2035-793F-DE06031147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2532715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D00CE-6E98-4613-9B8D-4603D7AAC2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CEFAD9-0E09-4CDE-848C-F2BE2ABBB09B}"/>
              </a:ext>
            </a:extLst>
          </p:cNvPr>
          <p:cNvSpPr>
            <a:spLocks noGrp="1"/>
          </p:cNvSpPr>
          <p:nvPr>
            <p:ph sz="half" idx="1"/>
          </p:nvPr>
        </p:nvSpPr>
        <p:spPr>
          <a:xfrm>
            <a:off x="838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96C61D-447B-4FB8-9440-13C873E6FD03}"/>
              </a:ext>
            </a:extLst>
          </p:cNvPr>
          <p:cNvSpPr>
            <a:spLocks noGrp="1"/>
          </p:cNvSpPr>
          <p:nvPr>
            <p:ph sz="half" idx="2"/>
          </p:nvPr>
        </p:nvSpPr>
        <p:spPr>
          <a:xfrm>
            <a:off x="6172200" y="1306851"/>
            <a:ext cx="5181600" cy="4870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C263517-6DF2-4106-B348-551A36BFA705}"/>
              </a:ext>
            </a:extLst>
          </p:cNvPr>
          <p:cNvSpPr>
            <a:spLocks noGrp="1"/>
          </p:cNvSpPr>
          <p:nvPr>
            <p:ph type="dt" sz="half" idx="10"/>
          </p:nvPr>
        </p:nvSpPr>
        <p:spPr/>
        <p:txBody>
          <a:bodyPr/>
          <a:lstStyle/>
          <a:p>
            <a:fld id="{2EAAF378-05B4-4B57-828C-6EB5C0757CC3}" type="datetimeFigureOut">
              <a:rPr lang="en-US" smtClean="0"/>
              <a:t>1/13/2023</a:t>
            </a:fld>
            <a:endParaRPr lang="en-US"/>
          </a:p>
        </p:txBody>
      </p:sp>
      <p:sp>
        <p:nvSpPr>
          <p:cNvPr id="6" name="Footer Placeholder 5">
            <a:extLst>
              <a:ext uri="{FF2B5EF4-FFF2-40B4-BE49-F238E27FC236}">
                <a16:creationId xmlns:a16="http://schemas.microsoft.com/office/drawing/2014/main" id="{7BF4E09D-C5B6-48C6-8DD5-35EB314B6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2618E3-1B3B-468B-8C5A-D8F04C9CA205}"/>
              </a:ext>
            </a:extLst>
          </p:cNvPr>
          <p:cNvSpPr>
            <a:spLocks noGrp="1"/>
          </p:cNvSpPr>
          <p:nvPr>
            <p:ph type="sldNum" sz="quarter" idx="12"/>
          </p:nvPr>
        </p:nvSpPr>
        <p:spPr/>
        <p:txBody>
          <a:bodyPr/>
          <a:lstStyle/>
          <a:p>
            <a:fld id="{87783CCA-911B-47AE-9DE6-A19D7691E09D}" type="slidenum">
              <a:rPr lang="en-US" smtClean="0"/>
              <a:t>‹#›</a:t>
            </a:fld>
            <a:endParaRPr lang="en-US"/>
          </a:p>
        </p:txBody>
      </p:sp>
      <p:cxnSp>
        <p:nvCxnSpPr>
          <p:cNvPr id="8" name="Straight Connector 7">
            <a:extLst>
              <a:ext uri="{FF2B5EF4-FFF2-40B4-BE49-F238E27FC236}">
                <a16:creationId xmlns:a16="http://schemas.microsoft.com/office/drawing/2014/main" id="{433F288E-349B-4134-AF96-B840DB8E6237}"/>
              </a:ext>
            </a:extLst>
          </p:cNvPr>
          <p:cNvCxnSpPr>
            <a:cxnSpLocks/>
          </p:cNvCxnSpPr>
          <p:nvPr/>
        </p:nvCxnSpPr>
        <p:spPr>
          <a:xfrm>
            <a:off x="838200" y="1127464"/>
            <a:ext cx="1051560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EA0B218F-2679-0646-7300-10172639C2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3597784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92CDE-5C94-44C7-85C7-0E2FE190B3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EBD2F52-DACF-4EB7-96DA-DB37F6E12A25}"/>
              </a:ext>
            </a:extLst>
          </p:cNvPr>
          <p:cNvSpPr>
            <a:spLocks noGrp="1"/>
          </p:cNvSpPr>
          <p:nvPr>
            <p:ph type="dt" sz="half" idx="10"/>
          </p:nvPr>
        </p:nvSpPr>
        <p:spPr/>
        <p:txBody>
          <a:bodyPr/>
          <a:lstStyle/>
          <a:p>
            <a:fld id="{2EAAF378-05B4-4B57-828C-6EB5C0757CC3}" type="datetimeFigureOut">
              <a:rPr lang="en-US" smtClean="0"/>
              <a:t>1/13/2023</a:t>
            </a:fld>
            <a:endParaRPr lang="en-US"/>
          </a:p>
        </p:txBody>
      </p:sp>
      <p:sp>
        <p:nvSpPr>
          <p:cNvPr id="4" name="Footer Placeholder 3">
            <a:extLst>
              <a:ext uri="{FF2B5EF4-FFF2-40B4-BE49-F238E27FC236}">
                <a16:creationId xmlns:a16="http://schemas.microsoft.com/office/drawing/2014/main" id="{89C0068B-1B46-458E-AE92-2D771D9CE5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A6D68B2-19CA-4821-9889-05642F8DC14F}"/>
              </a:ext>
            </a:extLst>
          </p:cNvPr>
          <p:cNvSpPr>
            <a:spLocks noGrp="1"/>
          </p:cNvSpPr>
          <p:nvPr>
            <p:ph type="sldNum" sz="quarter" idx="12"/>
          </p:nvPr>
        </p:nvSpPr>
        <p:spPr/>
        <p:txBody>
          <a:bodyPr/>
          <a:lstStyle/>
          <a:p>
            <a:fld id="{87783CCA-911B-47AE-9DE6-A19D7691E09D}" type="slidenum">
              <a:rPr lang="en-US" smtClean="0"/>
              <a:t>‹#›</a:t>
            </a:fld>
            <a:endParaRPr lang="en-US"/>
          </a:p>
        </p:txBody>
      </p:sp>
      <p:pic>
        <p:nvPicPr>
          <p:cNvPr id="6" name="Picture 5" descr="Logo&#10;&#10;Description automatically generated">
            <a:extLst>
              <a:ext uri="{FF2B5EF4-FFF2-40B4-BE49-F238E27FC236}">
                <a16:creationId xmlns:a16="http://schemas.microsoft.com/office/drawing/2014/main" id="{7158D903-0E4A-9617-828C-A601ECBD26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cxnSp>
        <p:nvCxnSpPr>
          <p:cNvPr id="7" name="Straight Connector 6">
            <a:extLst>
              <a:ext uri="{FF2B5EF4-FFF2-40B4-BE49-F238E27FC236}">
                <a16:creationId xmlns:a16="http://schemas.microsoft.com/office/drawing/2014/main" id="{6FE3625D-9441-787C-0831-8817780AFC34}"/>
              </a:ext>
            </a:extLst>
          </p:cNvPr>
          <p:cNvCxnSpPr>
            <a:cxnSpLocks/>
          </p:cNvCxnSpPr>
          <p:nvPr userDrawn="1"/>
        </p:nvCxnSpPr>
        <p:spPr>
          <a:xfrm>
            <a:off x="838200" y="1127464"/>
            <a:ext cx="1051560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27797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BBD859-72BD-40CE-9BF2-3D4D81A5D227}"/>
              </a:ext>
            </a:extLst>
          </p:cNvPr>
          <p:cNvSpPr>
            <a:spLocks noGrp="1"/>
          </p:cNvSpPr>
          <p:nvPr>
            <p:ph type="dt" sz="half" idx="10"/>
          </p:nvPr>
        </p:nvSpPr>
        <p:spPr/>
        <p:txBody>
          <a:bodyPr/>
          <a:lstStyle/>
          <a:p>
            <a:fld id="{2EAAF378-05B4-4B57-828C-6EB5C0757CC3}" type="datetimeFigureOut">
              <a:rPr lang="en-US" smtClean="0"/>
              <a:t>1/13/2023</a:t>
            </a:fld>
            <a:endParaRPr lang="en-US"/>
          </a:p>
        </p:txBody>
      </p:sp>
      <p:sp>
        <p:nvSpPr>
          <p:cNvPr id="3" name="Footer Placeholder 2">
            <a:extLst>
              <a:ext uri="{FF2B5EF4-FFF2-40B4-BE49-F238E27FC236}">
                <a16:creationId xmlns:a16="http://schemas.microsoft.com/office/drawing/2014/main" id="{ADE28FFF-DE4F-423C-ABEB-C660801265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4C415E-23F1-4A92-B9CB-C71BF69B9C27}"/>
              </a:ext>
            </a:extLst>
          </p:cNvPr>
          <p:cNvSpPr>
            <a:spLocks noGrp="1"/>
          </p:cNvSpPr>
          <p:nvPr>
            <p:ph type="sldNum" sz="quarter" idx="12"/>
          </p:nvPr>
        </p:nvSpPr>
        <p:spPr/>
        <p:txBody>
          <a:bodyPr/>
          <a:lstStyle/>
          <a:p>
            <a:fld id="{87783CCA-911B-47AE-9DE6-A19D7691E09D}" type="slidenum">
              <a:rPr lang="en-US" smtClean="0"/>
              <a:t>‹#›</a:t>
            </a:fld>
            <a:endParaRPr lang="en-US"/>
          </a:p>
        </p:txBody>
      </p:sp>
      <p:pic>
        <p:nvPicPr>
          <p:cNvPr id="5" name="Picture 4" descr="Logo&#10;&#10;Description automatically generated">
            <a:extLst>
              <a:ext uri="{FF2B5EF4-FFF2-40B4-BE49-F238E27FC236}">
                <a16:creationId xmlns:a16="http://schemas.microsoft.com/office/drawing/2014/main" id="{A0C98006-EF8E-4CA3-C24A-8596E0694EA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32095" y="6097084"/>
            <a:ext cx="1259905" cy="750693"/>
          </a:xfrm>
          <a:prstGeom prst="rect">
            <a:avLst/>
          </a:prstGeom>
        </p:spPr>
      </p:pic>
    </p:spTree>
    <p:extLst>
      <p:ext uri="{BB962C8B-B14F-4D97-AF65-F5344CB8AC3E}">
        <p14:creationId xmlns:p14="http://schemas.microsoft.com/office/powerpoint/2010/main" val="1907199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A0AEE9-33FE-4CD9-91B0-A09EBA237188}"/>
              </a:ext>
            </a:extLst>
          </p:cNvPr>
          <p:cNvSpPr>
            <a:spLocks noGrp="1"/>
          </p:cNvSpPr>
          <p:nvPr>
            <p:ph type="title"/>
          </p:nvPr>
        </p:nvSpPr>
        <p:spPr>
          <a:xfrm>
            <a:off x="838200" y="365125"/>
            <a:ext cx="10515600" cy="76233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E4698-DC2D-4252-A490-2FF47AE83FCA}"/>
              </a:ext>
            </a:extLst>
          </p:cNvPr>
          <p:cNvSpPr>
            <a:spLocks noGrp="1"/>
          </p:cNvSpPr>
          <p:nvPr>
            <p:ph type="body" idx="1"/>
          </p:nvPr>
        </p:nvSpPr>
        <p:spPr>
          <a:xfrm>
            <a:off x="838200" y="1386730"/>
            <a:ext cx="10515600" cy="479023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5A73D77-D96E-43B8-96AE-E6ABE75F2D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AF378-05B4-4B57-828C-6EB5C0757CC3}" type="datetimeFigureOut">
              <a:rPr lang="en-US" smtClean="0"/>
              <a:t>1/13/2023</a:t>
            </a:fld>
            <a:endParaRPr lang="en-US"/>
          </a:p>
        </p:txBody>
      </p:sp>
      <p:sp>
        <p:nvSpPr>
          <p:cNvPr id="5" name="Footer Placeholder 4">
            <a:extLst>
              <a:ext uri="{FF2B5EF4-FFF2-40B4-BE49-F238E27FC236}">
                <a16:creationId xmlns:a16="http://schemas.microsoft.com/office/drawing/2014/main" id="{52436011-E576-434E-AEE4-2BD129784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21986-2EEB-481E-9F68-A6887B6250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783CCA-911B-47AE-9DE6-A19D7691E09D}" type="slidenum">
              <a:rPr lang="en-US" smtClean="0"/>
              <a:t>‹#›</a:t>
            </a:fld>
            <a:endParaRPr lang="en-US"/>
          </a:p>
        </p:txBody>
      </p:sp>
    </p:spTree>
    <p:extLst>
      <p:ext uri="{BB962C8B-B14F-4D97-AF65-F5344CB8AC3E}">
        <p14:creationId xmlns:p14="http://schemas.microsoft.com/office/powerpoint/2010/main" val="1826764267"/>
      </p:ext>
    </p:extLst>
  </p:cSld>
  <p:clrMap bg1="lt1" tx1="dk1" bg2="lt2" tx2="dk2" accent1="accent1" accent2="accent2" accent3="accent3" accent4="accent4" accent5="accent5" accent6="accent6" hlink="hlink" folHlink="folHlink"/>
  <p:sldLayoutIdLst>
    <p:sldLayoutId id="2147483672" r:id="rId1"/>
    <p:sldLayoutId id="2147483678" r:id="rId2"/>
    <p:sldLayoutId id="2147483679" r:id="rId3"/>
    <p:sldLayoutId id="2147483680" r:id="rId4"/>
    <p:sldLayoutId id="2147483662" r:id="rId5"/>
    <p:sldLayoutId id="2147483664" r:id="rId6"/>
    <p:sldLayoutId id="2147483666" r:id="rId7"/>
    <p:sldLayoutId id="2147483667" r:id="rId8"/>
  </p:sldLayoutIdLst>
  <p:txStyles>
    <p:titleStyle>
      <a:lvl1pPr algn="ctr" defTabSz="914400" rtl="0" eaLnBrk="1" latinLnBrk="0" hangingPunct="1">
        <a:lnSpc>
          <a:spcPct val="90000"/>
        </a:lnSpc>
        <a:spcBef>
          <a:spcPct val="0"/>
        </a:spcBef>
        <a:buNone/>
        <a:defRPr sz="4400" kern="1200">
          <a:solidFill>
            <a:schemeClr val="accent3">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2.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77.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12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9.pn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28.jpeg"/></Relationships>
</file>

<file path=ppt/slides/_rels/slide12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5" Type="http://schemas.openxmlformats.org/officeDocument/2006/relationships/image" Target="../media/image83.png"/><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5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4.emf"/><Relationship Id="rId1" Type="http://schemas.openxmlformats.org/officeDocument/2006/relationships/slideLayout" Target="../slideLayouts/slideLayout5.xml"/><Relationship Id="rId4" Type="http://schemas.openxmlformats.org/officeDocument/2006/relationships/image" Target="../media/image9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5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6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8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18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0.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5.xml"/></Relationships>
</file>

<file path=ppt/slides/_rels/slide191.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5.xml"/></Relationships>
</file>

<file path=ppt/slides/_rels/slide19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hyperlink" Target="https://www.youtube.com/watch?v=x7gst82ayzw"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0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5.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20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0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5.jpeg"/><Relationship Id="rId1" Type="http://schemas.openxmlformats.org/officeDocument/2006/relationships/slideLayout" Target="../slideLayouts/slideLayout5.xml"/><Relationship Id="rId4" Type="http://schemas.openxmlformats.org/officeDocument/2006/relationships/image" Target="../media/image126.jpeg"/></Relationships>
</file>

<file path=ppt/slides/_rels/slide2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5.jpeg"/><Relationship Id="rId1" Type="http://schemas.openxmlformats.org/officeDocument/2006/relationships/slideLayout" Target="../slideLayouts/slideLayout5.xml"/><Relationship Id="rId4" Type="http://schemas.openxmlformats.org/officeDocument/2006/relationships/image" Target="../media/image126.jpe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 Id="rId4" Type="http://schemas.openxmlformats.org/officeDocument/2006/relationships/image" Target="../media/image28.jpe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29.png"/><Relationship Id="rId1" Type="http://schemas.openxmlformats.org/officeDocument/2006/relationships/slideLayout" Target="../slideLayouts/slideLayout5.xml"/></Relationships>
</file>

<file path=ppt/slides/_rels/slide21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5.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2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5.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8.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5.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8.png"/><Relationship Id="rId1" Type="http://schemas.openxmlformats.org/officeDocument/2006/relationships/slideLayout" Target="../slideLayouts/slideLayout5.xml"/><Relationship Id="rId5" Type="http://schemas.openxmlformats.org/officeDocument/2006/relationships/image" Target="../media/image140.jpeg"/><Relationship Id="rId4" Type="http://schemas.openxmlformats.org/officeDocument/2006/relationships/image" Target="../media/image139.png"/></Relationships>
</file>

<file path=ppt/slides/_rels/slide234.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6" Type="http://schemas.openxmlformats.org/officeDocument/2006/relationships/image" Target="../media/image56.jpg"/><Relationship Id="rId5" Type="http://schemas.openxmlformats.org/officeDocument/2006/relationships/image" Target="../media/image55.jpeg"/><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5" Type="http://schemas.openxmlformats.org/officeDocument/2006/relationships/image" Target="../media/image24.jpeg"/><Relationship Id="rId4" Type="http://schemas.openxmlformats.org/officeDocument/2006/relationships/image" Target="../media/image23.jpeg"/></Relationships>
</file>

<file path=ppt/slides/_rels/slide70.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2475A-8714-BD91-95B6-5CCB825538F4}"/>
              </a:ext>
            </a:extLst>
          </p:cNvPr>
          <p:cNvSpPr>
            <a:spLocks noGrp="1"/>
          </p:cNvSpPr>
          <p:nvPr>
            <p:ph type="ctrTitle"/>
          </p:nvPr>
        </p:nvSpPr>
        <p:spPr>
          <a:effectLst>
            <a:outerShdw blurRad="50800" dist="38100" dir="5400000" algn="t" rotWithShape="0">
              <a:prstClr val="black">
                <a:alpha val="40000"/>
              </a:prstClr>
            </a:outerShdw>
          </a:effectLst>
        </p:spPr>
        <p:txBody>
          <a:bodyPr/>
          <a:lstStyle/>
          <a:p>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Urology</a:t>
            </a:r>
            <a:b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b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rPr>
              <a:t>Mini-OSCE Dossier</a:t>
            </a:r>
            <a:endParaRPr lang="en-US" dirty="0">
              <a:effectLst>
                <a:outerShdw blurRad="38100" dist="38100" dir="2700000" algn="tl">
                  <a:srgbClr val="000000">
                    <a:alpha val="43137"/>
                  </a:srgbClr>
                </a:outerShdw>
              </a:effectLst>
            </a:endParaRPr>
          </a:p>
        </p:txBody>
      </p:sp>
      <p:sp>
        <p:nvSpPr>
          <p:cNvPr id="3" name="Subtitle 2">
            <a:extLst>
              <a:ext uri="{FF2B5EF4-FFF2-40B4-BE49-F238E27FC236}">
                <a16:creationId xmlns:a16="http://schemas.microsoft.com/office/drawing/2014/main" id="{0F2D21F4-C02C-115D-734C-ED4B2EB6D10E}"/>
              </a:ext>
            </a:extLst>
          </p:cNvPr>
          <p:cNvSpPr>
            <a:spLocks noGrp="1"/>
          </p:cNvSpPr>
          <p:nvPr>
            <p:ph type="subTitle" idx="1"/>
          </p:nvPr>
        </p:nvSpPr>
        <p:spPr>
          <a:effectLst>
            <a:outerShdw blurRad="50800" dist="38100" dir="16200000" rotWithShape="0">
              <a:prstClr val="black">
                <a:alpha val="40000"/>
              </a:prstClr>
            </a:outerShdw>
          </a:effectLst>
        </p:spPr>
        <p:txBody>
          <a:bodyPr/>
          <a:lstStyle/>
          <a:p>
            <a:pPr marL="0" marR="0" lvl="0" indent="0" algn="ctr"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5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Nova" panose="020B0504020202020204" pitchFamily="34" charset="0"/>
                <a:ea typeface="+mn-ea"/>
                <a:cs typeface="+mn-cs"/>
              </a:rPr>
              <a:t>2023 edition</a:t>
            </a: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208801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A629D-6144-BDB6-7756-83AD25835F08}"/>
              </a:ext>
            </a:extLst>
          </p:cNvPr>
          <p:cNvSpPr>
            <a:spLocks noGrp="1"/>
          </p:cNvSpPr>
          <p:nvPr>
            <p:ph type="title"/>
          </p:nvPr>
        </p:nvSpPr>
        <p:spPr/>
        <p:txBody>
          <a:bodyPr/>
          <a:lstStyle/>
          <a:p>
            <a:r>
              <a:rPr lang="en-US" dirty="0"/>
              <a:t>Hematuria – Clinical case</a:t>
            </a:r>
          </a:p>
        </p:txBody>
      </p:sp>
      <p:sp>
        <p:nvSpPr>
          <p:cNvPr id="3" name="Content Placeholder 2">
            <a:extLst>
              <a:ext uri="{FF2B5EF4-FFF2-40B4-BE49-F238E27FC236}">
                <a16:creationId xmlns:a16="http://schemas.microsoft.com/office/drawing/2014/main" id="{C7281ECA-D268-86B2-4112-7B7FD67F5B2D}"/>
              </a:ext>
            </a:extLst>
          </p:cNvPr>
          <p:cNvSpPr>
            <a:spLocks noGrp="1"/>
          </p:cNvSpPr>
          <p:nvPr>
            <p:ph idx="1"/>
          </p:nvPr>
        </p:nvSpPr>
        <p:spPr/>
        <p:txBody>
          <a:bodyPr/>
          <a:lstStyle/>
          <a:p>
            <a:pPr>
              <a:buFont typeface="Wingdings" panose="05000000000000000000" pitchFamily="2" charset="2"/>
              <a:buChar char="Ø"/>
            </a:pPr>
            <a:r>
              <a:rPr lang="en-US" sz="2500" dirty="0"/>
              <a:t>A 65-year-old male patient presented to you complaining of red colored urine</a:t>
            </a:r>
          </a:p>
          <a:p>
            <a:r>
              <a:rPr lang="en-US" b="1" dirty="0"/>
              <a:t>What are the main questions in history that you will ask ?</a:t>
            </a:r>
          </a:p>
          <a:p>
            <a:pPr lvl="1"/>
            <a:r>
              <a:rPr lang="en-US" dirty="0"/>
              <a:t>Timing during voiding</a:t>
            </a:r>
          </a:p>
          <a:p>
            <a:pPr lvl="1"/>
            <a:r>
              <a:rPr lang="en-US" dirty="0"/>
              <a:t>Associated pain</a:t>
            </a:r>
          </a:p>
        </p:txBody>
      </p:sp>
      <p:sp>
        <p:nvSpPr>
          <p:cNvPr id="4" name="TextBox 3">
            <a:extLst>
              <a:ext uri="{FF2B5EF4-FFF2-40B4-BE49-F238E27FC236}">
                <a16:creationId xmlns:a16="http://schemas.microsoft.com/office/drawing/2014/main" id="{49C345A5-5D20-3AA7-8E95-890D5C131EF6}"/>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64226352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F505-73F4-8739-1F7A-4C95AF712C71}"/>
              </a:ext>
            </a:extLst>
          </p:cNvPr>
          <p:cNvSpPr>
            <a:spLocks noGrp="1"/>
          </p:cNvSpPr>
          <p:nvPr>
            <p:ph type="title"/>
          </p:nvPr>
        </p:nvSpPr>
        <p:spPr/>
        <p:txBody>
          <a:bodyPr/>
          <a:lstStyle/>
          <a:p>
            <a:r>
              <a:rPr lang="en-US" dirty="0"/>
              <a:t>Urinary tract infection</a:t>
            </a:r>
          </a:p>
        </p:txBody>
      </p:sp>
      <p:sp>
        <p:nvSpPr>
          <p:cNvPr id="3" name="Content Placeholder 2">
            <a:extLst>
              <a:ext uri="{FF2B5EF4-FFF2-40B4-BE49-F238E27FC236}">
                <a16:creationId xmlns:a16="http://schemas.microsoft.com/office/drawing/2014/main" id="{227CAC5A-1440-3176-064A-E2024FBFAE58}"/>
              </a:ext>
            </a:extLst>
          </p:cNvPr>
          <p:cNvSpPr>
            <a:spLocks noGrp="1"/>
          </p:cNvSpPr>
          <p:nvPr>
            <p:ph idx="1"/>
          </p:nvPr>
        </p:nvSpPr>
        <p:spPr>
          <a:xfrm>
            <a:off x="838200" y="1211716"/>
            <a:ext cx="10515600" cy="5254395"/>
          </a:xfrm>
        </p:spPr>
        <p:txBody>
          <a:bodyPr>
            <a:normAutofit/>
          </a:bodyPr>
          <a:lstStyle/>
          <a:p>
            <a:r>
              <a:rPr lang="en-US" sz="2600" b="1" dirty="0"/>
              <a:t>Most common pathogen of UTI</a:t>
            </a:r>
            <a:r>
              <a:rPr lang="en-US" sz="2600" dirty="0"/>
              <a:t>: </a:t>
            </a:r>
            <a:r>
              <a:rPr lang="en-US" sz="2600" i="1" dirty="0">
                <a:solidFill>
                  <a:srgbClr val="FF0000"/>
                </a:solidFill>
              </a:rPr>
              <a:t>E.coli </a:t>
            </a:r>
          </a:p>
          <a:p>
            <a:r>
              <a:rPr lang="en-US" sz="2600" b="1" dirty="0"/>
              <a:t>Most common mode of infection</a:t>
            </a:r>
            <a:r>
              <a:rPr lang="en-US" sz="2600" dirty="0"/>
              <a:t>: </a:t>
            </a:r>
            <a:r>
              <a:rPr lang="en-US" sz="2600" dirty="0">
                <a:solidFill>
                  <a:srgbClr val="FF0000"/>
                </a:solidFill>
              </a:rPr>
              <a:t>Ascending</a:t>
            </a:r>
            <a:r>
              <a:rPr lang="en-US" sz="2600" dirty="0"/>
              <a:t> from the periurethral, vaginal and fecal flora </a:t>
            </a:r>
          </a:p>
          <a:p>
            <a:r>
              <a:rPr lang="en-US" sz="2600" b="1" dirty="0"/>
              <a:t>Upper tract infection:</a:t>
            </a:r>
          </a:p>
          <a:p>
            <a:pPr lvl="1"/>
            <a:r>
              <a:rPr lang="en-US" dirty="0"/>
              <a:t>Pyelonephritis (acute/chronic) mostly diagnosed clinically, Ureteritis</a:t>
            </a:r>
          </a:p>
          <a:p>
            <a:pPr lvl="1"/>
            <a:r>
              <a:rPr lang="en-US" b="1" dirty="0"/>
              <a:t>Symptoms</a:t>
            </a:r>
            <a:r>
              <a:rPr lang="en-US" dirty="0"/>
              <a:t>:</a:t>
            </a:r>
          </a:p>
          <a:p>
            <a:pPr marL="1371600" lvl="2" indent="-457200">
              <a:buFont typeface="+mj-lt"/>
              <a:buAutoNum type="arabicPeriod"/>
            </a:pPr>
            <a:r>
              <a:rPr lang="en-US" sz="2200" dirty="0"/>
              <a:t>Symptoms of lower UTI</a:t>
            </a:r>
          </a:p>
          <a:p>
            <a:pPr marL="1371600" lvl="2" indent="-457200">
              <a:buFont typeface="+mj-lt"/>
              <a:buAutoNum type="arabicPeriod"/>
            </a:pPr>
            <a:r>
              <a:rPr lang="en-US" sz="2200" dirty="0"/>
              <a:t>Fever, Flank pain, CVA tenderness, Fatigue/malaise, Nausea and vomiting</a:t>
            </a:r>
          </a:p>
          <a:p>
            <a:r>
              <a:rPr lang="en-US" sz="2600" b="1" dirty="0"/>
              <a:t>Lower tract infection:</a:t>
            </a:r>
          </a:p>
          <a:p>
            <a:pPr lvl="1"/>
            <a:r>
              <a:rPr lang="en-US" dirty="0"/>
              <a:t>Cystitis, urethritis, and prostatitis</a:t>
            </a:r>
          </a:p>
          <a:p>
            <a:pPr lvl="1"/>
            <a:r>
              <a:rPr lang="en-US" b="1" dirty="0"/>
              <a:t>Symptoms</a:t>
            </a:r>
            <a:r>
              <a:rPr lang="en-US" dirty="0"/>
              <a:t>: </a:t>
            </a:r>
          </a:p>
          <a:p>
            <a:pPr lvl="2"/>
            <a:r>
              <a:rPr lang="en-US" sz="2200" dirty="0"/>
              <a:t>Storage symptoms (dysuria, urinary urgency, frequency), hematuria, suprapubic tenderness</a:t>
            </a:r>
          </a:p>
        </p:txBody>
      </p:sp>
      <p:sp>
        <p:nvSpPr>
          <p:cNvPr id="4" name="TextBox 3">
            <a:extLst>
              <a:ext uri="{FF2B5EF4-FFF2-40B4-BE49-F238E27FC236}">
                <a16:creationId xmlns:a16="http://schemas.microsoft.com/office/drawing/2014/main" id="{04E9F302-1EC7-81FB-BC8C-FB7E8911EED7}"/>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Tree>
    <p:extLst>
      <p:ext uri="{BB962C8B-B14F-4D97-AF65-F5344CB8AC3E}">
        <p14:creationId xmlns:p14="http://schemas.microsoft.com/office/powerpoint/2010/main" val="18631742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3BAD-EAA5-817C-E117-71FB5125D945}"/>
              </a:ext>
            </a:extLst>
          </p:cNvPr>
          <p:cNvSpPr>
            <a:spLocks noGrp="1"/>
          </p:cNvSpPr>
          <p:nvPr>
            <p:ph type="title"/>
          </p:nvPr>
        </p:nvSpPr>
        <p:spPr/>
        <p:txBody>
          <a:bodyPr/>
          <a:lstStyle/>
          <a:p>
            <a:r>
              <a:rPr lang="en-US" dirty="0"/>
              <a:t>Urinary tract infection</a:t>
            </a:r>
          </a:p>
        </p:txBody>
      </p:sp>
      <p:sp>
        <p:nvSpPr>
          <p:cNvPr id="3" name="Content Placeholder 2">
            <a:extLst>
              <a:ext uri="{FF2B5EF4-FFF2-40B4-BE49-F238E27FC236}">
                <a16:creationId xmlns:a16="http://schemas.microsoft.com/office/drawing/2014/main" id="{DE7D1D59-2035-2B4F-D54E-F4C25B384418}"/>
              </a:ext>
            </a:extLst>
          </p:cNvPr>
          <p:cNvSpPr>
            <a:spLocks noGrp="1"/>
          </p:cNvSpPr>
          <p:nvPr>
            <p:ph idx="1"/>
          </p:nvPr>
        </p:nvSpPr>
        <p:spPr>
          <a:xfrm>
            <a:off x="758112" y="1258370"/>
            <a:ext cx="10675776" cy="5187849"/>
          </a:xfrm>
        </p:spPr>
        <p:txBody>
          <a:bodyPr>
            <a:normAutofit/>
          </a:bodyPr>
          <a:lstStyle/>
          <a:p>
            <a:r>
              <a:rPr lang="en-US" b="1" dirty="0"/>
              <a:t>Symptomatic UTI</a:t>
            </a:r>
            <a:r>
              <a:rPr lang="en-US" dirty="0"/>
              <a:t>:</a:t>
            </a:r>
          </a:p>
          <a:p>
            <a:pPr lvl="1"/>
            <a:r>
              <a:rPr lang="en-US" sz="2400" dirty="0"/>
              <a:t>There’s signs and symptoms of UTI and laboratory testing confirm the diagnosis</a:t>
            </a:r>
          </a:p>
          <a:p>
            <a:pPr lvl="1"/>
            <a:r>
              <a:rPr lang="en-US" b="1" dirty="0"/>
              <a:t>Urinalysis</a:t>
            </a:r>
            <a:r>
              <a:rPr lang="en-US" dirty="0">
                <a:solidFill>
                  <a:schemeClr val="tx1"/>
                </a:solidFill>
              </a:rPr>
              <a:t>: </a:t>
            </a:r>
            <a:r>
              <a:rPr lang="en-US" dirty="0"/>
              <a:t>5-15 WBC per high-power</a:t>
            </a:r>
          </a:p>
          <a:p>
            <a:pPr lvl="1"/>
            <a:r>
              <a:rPr lang="en-US" b="1" dirty="0"/>
              <a:t>Urine culture</a:t>
            </a:r>
            <a:r>
              <a:rPr lang="en-US" dirty="0"/>
              <a:t>: 1 x 10</a:t>
            </a:r>
            <a:r>
              <a:rPr lang="en-US" baseline="30000" dirty="0"/>
              <a:t>6</a:t>
            </a:r>
            <a:r>
              <a:rPr lang="en-US" dirty="0"/>
              <a:t> </a:t>
            </a:r>
            <a:r>
              <a:rPr lang="en-US" dirty="0" err="1"/>
              <a:t>cfu</a:t>
            </a:r>
            <a:r>
              <a:rPr lang="en-US" dirty="0"/>
              <a:t>/ml</a:t>
            </a:r>
          </a:p>
          <a:p>
            <a:pPr lvl="1">
              <a:buFont typeface="Wingdings" panose="05000000000000000000" pitchFamily="2" charset="2"/>
              <a:buChar char="ü"/>
            </a:pPr>
            <a:r>
              <a:rPr lang="en-US" b="1" dirty="0"/>
              <a:t>Isolated</a:t>
            </a:r>
            <a:r>
              <a:rPr lang="en-US" dirty="0"/>
              <a:t>: 5-6 months between attacks</a:t>
            </a:r>
          </a:p>
          <a:p>
            <a:pPr lvl="1">
              <a:buFont typeface="Wingdings" panose="05000000000000000000" pitchFamily="2" charset="2"/>
              <a:buChar char="ü"/>
            </a:pPr>
            <a:r>
              <a:rPr lang="en-US" b="1" dirty="0"/>
              <a:t>Recurrent</a:t>
            </a:r>
            <a:r>
              <a:rPr lang="en-US" dirty="0"/>
              <a:t>: More than 2 infections within 6 months or more than 3 within 12 months (</a:t>
            </a:r>
            <a:r>
              <a:rPr lang="en-US" dirty="0">
                <a:solidFill>
                  <a:srgbClr val="FF0000"/>
                </a:solidFill>
              </a:rPr>
              <a:t>define</a:t>
            </a:r>
            <a:r>
              <a:rPr lang="en-US" dirty="0"/>
              <a:t>)</a:t>
            </a:r>
          </a:p>
          <a:p>
            <a:pPr lvl="1">
              <a:buFont typeface="Wingdings" panose="05000000000000000000" pitchFamily="2" charset="2"/>
              <a:buChar char="ü"/>
            </a:pPr>
            <a:r>
              <a:rPr lang="en-US" b="1" dirty="0"/>
              <a:t>Reinfection</a:t>
            </a:r>
            <a:r>
              <a:rPr lang="en-US" dirty="0"/>
              <a:t>: Infection by a different bacteria </a:t>
            </a:r>
          </a:p>
          <a:p>
            <a:pPr lvl="1">
              <a:buFont typeface="Wingdings" panose="05000000000000000000" pitchFamily="2" charset="2"/>
              <a:buChar char="ü"/>
            </a:pPr>
            <a:r>
              <a:rPr lang="en-US" b="1" dirty="0"/>
              <a:t>Bacterial persistence</a:t>
            </a:r>
            <a:r>
              <a:rPr lang="en-US" dirty="0"/>
              <a:t>: infection by the same organism from a focus within the urinary tract </a:t>
            </a:r>
          </a:p>
          <a:p>
            <a:r>
              <a:rPr lang="en-US" b="1" dirty="0"/>
              <a:t>Asymptomatic UTI</a:t>
            </a:r>
            <a:r>
              <a:rPr lang="en-US" dirty="0"/>
              <a:t>:</a:t>
            </a:r>
          </a:p>
          <a:p>
            <a:pPr lvl="1"/>
            <a:r>
              <a:rPr lang="en-US" sz="2400" dirty="0">
                <a:solidFill>
                  <a:schemeClr val="tx1"/>
                </a:solidFill>
              </a:rPr>
              <a:t>There is no symptoms, but the urinalysis and culture are positive; treatment only in case of pregnancy and immunodeficiency</a:t>
            </a:r>
            <a:endParaRPr lang="en-US" dirty="0"/>
          </a:p>
        </p:txBody>
      </p:sp>
      <p:sp>
        <p:nvSpPr>
          <p:cNvPr id="4" name="TextBox 3">
            <a:extLst>
              <a:ext uri="{FF2B5EF4-FFF2-40B4-BE49-F238E27FC236}">
                <a16:creationId xmlns:a16="http://schemas.microsoft.com/office/drawing/2014/main" id="{784ADE63-FB37-1FF1-7782-5313607CA33B}"/>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
        <p:nvSpPr>
          <p:cNvPr id="5" name="TextBox 4">
            <a:extLst>
              <a:ext uri="{FF2B5EF4-FFF2-40B4-BE49-F238E27FC236}">
                <a16:creationId xmlns:a16="http://schemas.microsoft.com/office/drawing/2014/main" id="{EC0EA27D-71B8-7625-D05D-2363E0F7E438}"/>
              </a:ext>
            </a:extLst>
          </p:cNvPr>
          <p:cNvSpPr txBox="1"/>
          <p:nvPr/>
        </p:nvSpPr>
        <p:spPr>
          <a:xfrm>
            <a:off x="419100" y="331605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420324966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73BAD-EAA5-817C-E117-71FB5125D945}"/>
              </a:ext>
            </a:extLst>
          </p:cNvPr>
          <p:cNvSpPr>
            <a:spLocks noGrp="1"/>
          </p:cNvSpPr>
          <p:nvPr>
            <p:ph type="title"/>
          </p:nvPr>
        </p:nvSpPr>
        <p:spPr/>
        <p:txBody>
          <a:bodyPr/>
          <a:lstStyle/>
          <a:p>
            <a:r>
              <a:rPr lang="en-US" dirty="0"/>
              <a:t>Urinary tract infection</a:t>
            </a:r>
          </a:p>
        </p:txBody>
      </p:sp>
      <p:sp>
        <p:nvSpPr>
          <p:cNvPr id="3" name="Content Placeholder 2">
            <a:extLst>
              <a:ext uri="{FF2B5EF4-FFF2-40B4-BE49-F238E27FC236}">
                <a16:creationId xmlns:a16="http://schemas.microsoft.com/office/drawing/2014/main" id="{DE7D1D59-2035-2B4F-D54E-F4C25B384418}"/>
              </a:ext>
            </a:extLst>
          </p:cNvPr>
          <p:cNvSpPr>
            <a:spLocks noGrp="1"/>
          </p:cNvSpPr>
          <p:nvPr>
            <p:ph idx="1"/>
          </p:nvPr>
        </p:nvSpPr>
        <p:spPr/>
        <p:txBody>
          <a:bodyPr/>
          <a:lstStyle/>
          <a:p>
            <a:r>
              <a:rPr lang="en-US" b="1" dirty="0"/>
              <a:t>Uncomplicated UTI</a:t>
            </a:r>
            <a:r>
              <a:rPr lang="en-US" dirty="0"/>
              <a:t>:</a:t>
            </a:r>
          </a:p>
          <a:p>
            <a:pPr lvl="1"/>
            <a:r>
              <a:rPr lang="en-US" dirty="0">
                <a:solidFill>
                  <a:schemeClr val="tx1"/>
                </a:solidFill>
              </a:rPr>
              <a:t>In healthy patients with normal urinary tract anatomy </a:t>
            </a:r>
          </a:p>
          <a:p>
            <a:r>
              <a:rPr lang="en-US" b="1" dirty="0"/>
              <a:t>Complicated UTI</a:t>
            </a:r>
            <a:r>
              <a:rPr lang="en-US" dirty="0"/>
              <a:t>:</a:t>
            </a:r>
          </a:p>
          <a:p>
            <a:pPr lvl="1"/>
            <a:r>
              <a:rPr lang="en-US" b="1" dirty="0"/>
              <a:t>Occurs</a:t>
            </a:r>
            <a:r>
              <a:rPr lang="en-US" dirty="0"/>
              <a:t>:</a:t>
            </a:r>
          </a:p>
          <a:p>
            <a:pPr marL="1371600" lvl="2" indent="-457200">
              <a:buFont typeface="+mj-lt"/>
              <a:buAutoNum type="arabicPeriod"/>
            </a:pPr>
            <a:r>
              <a:rPr lang="en-US" sz="2200" dirty="0"/>
              <a:t>In immunocompromised</a:t>
            </a:r>
          </a:p>
          <a:p>
            <a:pPr marL="1371600" lvl="2" indent="-457200">
              <a:buFont typeface="+mj-lt"/>
              <a:buAutoNum type="arabicPeriod"/>
            </a:pPr>
            <a:r>
              <a:rPr lang="en-US" sz="2200" dirty="0"/>
              <a:t>When there is anatomic abnormalities</a:t>
            </a:r>
          </a:p>
          <a:p>
            <a:pPr marL="1371600" lvl="2" indent="-457200">
              <a:buFont typeface="+mj-lt"/>
              <a:buAutoNum type="arabicPeriod"/>
            </a:pPr>
            <a:r>
              <a:rPr lang="en-US" sz="2200" dirty="0"/>
              <a:t>When infected by multi-drug resistant bacteria</a:t>
            </a:r>
          </a:p>
          <a:p>
            <a:pPr marL="914400" lvl="2" indent="0">
              <a:buNone/>
            </a:pPr>
            <a:r>
              <a:rPr lang="en-US" sz="2200" b="1" dirty="0"/>
              <a:t>Note</a:t>
            </a:r>
            <a:r>
              <a:rPr lang="en-US" sz="2200" dirty="0"/>
              <a:t>: Any UTI in males is considered complicated UTI</a:t>
            </a:r>
          </a:p>
          <a:p>
            <a:pPr lvl="1"/>
            <a:r>
              <a:rPr lang="en-US" b="1" dirty="0"/>
              <a:t>Results in</a:t>
            </a:r>
            <a:r>
              <a:rPr lang="en-US" dirty="0"/>
              <a:t>:</a:t>
            </a:r>
          </a:p>
          <a:p>
            <a:pPr lvl="2"/>
            <a:r>
              <a:rPr lang="en-US" sz="2200" b="1" dirty="0"/>
              <a:t>Functional</a:t>
            </a:r>
            <a:r>
              <a:rPr lang="en-US" sz="2200" dirty="0"/>
              <a:t>: renal failure, neurogenic bladder, VUR </a:t>
            </a:r>
          </a:p>
          <a:p>
            <a:pPr lvl="2"/>
            <a:r>
              <a:rPr lang="en-US" sz="2200" b="1" dirty="0"/>
              <a:t>Structural</a:t>
            </a:r>
            <a:r>
              <a:rPr lang="en-US" sz="2200" dirty="0"/>
              <a:t>: stricture, BPH, anatomic malformation </a:t>
            </a:r>
          </a:p>
          <a:p>
            <a:pPr lvl="1"/>
            <a:endParaRPr lang="en-US" dirty="0"/>
          </a:p>
        </p:txBody>
      </p:sp>
      <p:sp>
        <p:nvSpPr>
          <p:cNvPr id="4" name="TextBox 3">
            <a:extLst>
              <a:ext uri="{FF2B5EF4-FFF2-40B4-BE49-F238E27FC236}">
                <a16:creationId xmlns:a16="http://schemas.microsoft.com/office/drawing/2014/main" id="{784ADE63-FB37-1FF1-7782-5313607CA33B}"/>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Tree>
    <p:extLst>
      <p:ext uri="{BB962C8B-B14F-4D97-AF65-F5344CB8AC3E}">
        <p14:creationId xmlns:p14="http://schemas.microsoft.com/office/powerpoint/2010/main" val="375635231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5F5BF-D522-0A25-CFBB-E2CB86A5CE43}"/>
              </a:ext>
            </a:extLst>
          </p:cNvPr>
          <p:cNvSpPr>
            <a:spLocks noGrp="1"/>
          </p:cNvSpPr>
          <p:nvPr>
            <p:ph type="title"/>
          </p:nvPr>
        </p:nvSpPr>
        <p:spPr/>
        <p:txBody>
          <a:bodyPr/>
          <a:lstStyle/>
          <a:p>
            <a:r>
              <a:rPr lang="en-US" dirty="0"/>
              <a:t>Prostatitis</a:t>
            </a:r>
          </a:p>
        </p:txBody>
      </p:sp>
      <p:pic>
        <p:nvPicPr>
          <p:cNvPr id="5" name="Picture 4">
            <a:extLst>
              <a:ext uri="{FF2B5EF4-FFF2-40B4-BE49-F238E27FC236}">
                <a16:creationId xmlns:a16="http://schemas.microsoft.com/office/drawing/2014/main" id="{A0FA65A8-F3A3-5FD3-5347-1EBACDD026DF}"/>
              </a:ext>
            </a:extLst>
          </p:cNvPr>
          <p:cNvPicPr>
            <a:picLocks noChangeAspect="1"/>
          </p:cNvPicPr>
          <p:nvPr/>
        </p:nvPicPr>
        <p:blipFill>
          <a:blip r:embed="rId2"/>
          <a:stretch>
            <a:fillRect/>
          </a:stretch>
        </p:blipFill>
        <p:spPr>
          <a:xfrm>
            <a:off x="838201" y="1211439"/>
            <a:ext cx="7484705" cy="5038810"/>
          </a:xfrm>
          <a:prstGeom prst="rect">
            <a:avLst/>
          </a:prstGeom>
        </p:spPr>
      </p:pic>
      <p:sp>
        <p:nvSpPr>
          <p:cNvPr id="6" name="TextBox 5">
            <a:extLst>
              <a:ext uri="{FF2B5EF4-FFF2-40B4-BE49-F238E27FC236}">
                <a16:creationId xmlns:a16="http://schemas.microsoft.com/office/drawing/2014/main" id="{1523027D-5A6F-AAC0-AFDE-B3CA005659FD}"/>
              </a:ext>
            </a:extLst>
          </p:cNvPr>
          <p:cNvSpPr txBox="1"/>
          <p:nvPr/>
        </p:nvSpPr>
        <p:spPr>
          <a:xfrm>
            <a:off x="11624503" y="419876"/>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8" name="TextBox 7">
            <a:extLst>
              <a:ext uri="{FF2B5EF4-FFF2-40B4-BE49-F238E27FC236}">
                <a16:creationId xmlns:a16="http://schemas.microsoft.com/office/drawing/2014/main" id="{A5CFB9C7-4323-EEDC-B553-CB8ECDEDD262}"/>
              </a:ext>
            </a:extLst>
          </p:cNvPr>
          <p:cNvSpPr txBox="1"/>
          <p:nvPr/>
        </p:nvSpPr>
        <p:spPr>
          <a:xfrm>
            <a:off x="8419012" y="1211439"/>
            <a:ext cx="2934787" cy="2769989"/>
          </a:xfrm>
          <a:prstGeom prst="rect">
            <a:avLst/>
          </a:prstGeom>
          <a:noFill/>
        </p:spPr>
        <p:txBody>
          <a:bodyPr wrap="square" rtlCol="0">
            <a:spAutoFit/>
          </a:bodyPr>
          <a:lstStyle/>
          <a:p>
            <a:pPr marL="285750" indent="-285750">
              <a:spcAft>
                <a:spcPts val="1200"/>
              </a:spcAft>
              <a:buFont typeface="Wingdings" panose="05000000000000000000" pitchFamily="2" charset="2"/>
              <a:buChar char="ü"/>
            </a:pPr>
            <a:r>
              <a:rPr lang="en-US" b="1" dirty="0"/>
              <a:t>Category 1</a:t>
            </a:r>
            <a:r>
              <a:rPr lang="en-US" dirty="0"/>
              <a:t>: Acute bacterial prostatitis</a:t>
            </a:r>
          </a:p>
          <a:p>
            <a:pPr marL="285750" indent="-285750">
              <a:spcAft>
                <a:spcPts val="1200"/>
              </a:spcAft>
              <a:buFont typeface="Wingdings" panose="05000000000000000000" pitchFamily="2" charset="2"/>
              <a:buChar char="ü"/>
            </a:pPr>
            <a:r>
              <a:rPr lang="en-US" b="1" dirty="0"/>
              <a:t>Category 2</a:t>
            </a:r>
            <a:r>
              <a:rPr lang="en-US" dirty="0"/>
              <a:t>: Chronic bacterial prostatitis</a:t>
            </a:r>
          </a:p>
          <a:p>
            <a:pPr marL="285750" indent="-285750">
              <a:spcAft>
                <a:spcPts val="1200"/>
              </a:spcAft>
              <a:buFont typeface="Wingdings" panose="05000000000000000000" pitchFamily="2" charset="2"/>
              <a:buChar char="ü"/>
            </a:pPr>
            <a:r>
              <a:rPr lang="en-US" b="1" dirty="0"/>
              <a:t>Category 3</a:t>
            </a:r>
            <a:r>
              <a:rPr lang="en-US" dirty="0"/>
              <a:t>: Chronic pelvic pain syndrome</a:t>
            </a:r>
          </a:p>
          <a:p>
            <a:pPr marL="285750" indent="-285750">
              <a:spcAft>
                <a:spcPts val="1200"/>
              </a:spcAft>
              <a:buFont typeface="Wingdings" panose="05000000000000000000" pitchFamily="2" charset="2"/>
              <a:buChar char="ü"/>
            </a:pPr>
            <a:r>
              <a:rPr lang="en-US" b="1" dirty="0"/>
              <a:t>Category 4</a:t>
            </a:r>
            <a:r>
              <a:rPr lang="en-US" dirty="0"/>
              <a:t>: Asymptomatic inflammatory prostatitis</a:t>
            </a:r>
          </a:p>
        </p:txBody>
      </p:sp>
      <p:sp>
        <p:nvSpPr>
          <p:cNvPr id="9" name="TextBox 8">
            <a:extLst>
              <a:ext uri="{FF2B5EF4-FFF2-40B4-BE49-F238E27FC236}">
                <a16:creationId xmlns:a16="http://schemas.microsoft.com/office/drawing/2014/main" id="{46E4F4CC-7D53-5D63-3B79-9511401F9A52}"/>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
        <p:nvSpPr>
          <p:cNvPr id="10" name="TextBox 9">
            <a:extLst>
              <a:ext uri="{FF2B5EF4-FFF2-40B4-BE49-F238E27FC236}">
                <a16:creationId xmlns:a16="http://schemas.microsoft.com/office/drawing/2014/main" id="{71B57192-252B-5AD6-668A-BF4AD9B28F0F}"/>
              </a:ext>
            </a:extLst>
          </p:cNvPr>
          <p:cNvSpPr txBox="1"/>
          <p:nvPr/>
        </p:nvSpPr>
        <p:spPr>
          <a:xfrm>
            <a:off x="0" y="2897"/>
            <a:ext cx="941283" cy="369332"/>
          </a:xfrm>
          <a:prstGeom prst="rect">
            <a:avLst/>
          </a:prstGeom>
          <a:noFill/>
          <a:ln>
            <a:solidFill>
              <a:srgbClr val="0070C0"/>
            </a:solidFill>
          </a:ln>
        </p:spPr>
        <p:txBody>
          <a:bodyPr wrap="none" rtlCol="0">
            <a:spAutoFit/>
          </a:bodyPr>
          <a:lstStyle/>
          <a:p>
            <a:pPr algn="ctr"/>
            <a:r>
              <a:rPr lang="en-US" b="1" dirty="0">
                <a:solidFill>
                  <a:srgbClr val="0070C0"/>
                </a:solidFill>
              </a:rPr>
              <a:t>Amboss</a:t>
            </a:r>
          </a:p>
        </p:txBody>
      </p:sp>
    </p:spTree>
    <p:extLst>
      <p:ext uri="{BB962C8B-B14F-4D97-AF65-F5344CB8AC3E}">
        <p14:creationId xmlns:p14="http://schemas.microsoft.com/office/powerpoint/2010/main" val="60513299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4A5F1-A611-1AE6-601C-7921B79D7047}"/>
              </a:ext>
            </a:extLst>
          </p:cNvPr>
          <p:cNvSpPr>
            <a:spLocks noGrp="1"/>
          </p:cNvSpPr>
          <p:nvPr>
            <p:ph type="title"/>
          </p:nvPr>
        </p:nvSpPr>
        <p:spPr/>
        <p:txBody>
          <a:bodyPr/>
          <a:lstStyle/>
          <a:p>
            <a:r>
              <a:rPr lang="en-US" dirty="0"/>
              <a:t>UTIs – Case scenario 1</a:t>
            </a:r>
          </a:p>
        </p:txBody>
      </p:sp>
      <p:sp>
        <p:nvSpPr>
          <p:cNvPr id="3" name="Content Placeholder 2">
            <a:extLst>
              <a:ext uri="{FF2B5EF4-FFF2-40B4-BE49-F238E27FC236}">
                <a16:creationId xmlns:a16="http://schemas.microsoft.com/office/drawing/2014/main" id="{74B5279D-DC80-C6E7-5DC6-CB24FBFE0653}"/>
              </a:ext>
            </a:extLst>
          </p:cNvPr>
          <p:cNvSpPr>
            <a:spLocks noGrp="1"/>
          </p:cNvSpPr>
          <p:nvPr>
            <p:ph idx="1"/>
          </p:nvPr>
        </p:nvSpPr>
        <p:spPr>
          <a:xfrm>
            <a:off x="838200" y="1258371"/>
            <a:ext cx="6720814" cy="5086724"/>
          </a:xfrm>
        </p:spPr>
        <p:txBody>
          <a:bodyPr>
            <a:normAutofit/>
          </a:bodyPr>
          <a:lstStyle/>
          <a:p>
            <a:pPr>
              <a:buFont typeface="Wingdings" panose="05000000000000000000" pitchFamily="2" charset="2"/>
              <a:buChar char="Ø"/>
            </a:pPr>
            <a:r>
              <a:rPr lang="en-US" sz="2600" dirty="0"/>
              <a:t>Newly married </a:t>
            </a:r>
            <a:r>
              <a:rPr lang="en-US" sz="2600" dirty="0">
                <a:solidFill>
                  <a:schemeClr val="accent1"/>
                </a:solidFill>
              </a:rPr>
              <a:t>female</a:t>
            </a:r>
            <a:r>
              <a:rPr lang="en-US" sz="2600" dirty="0"/>
              <a:t> with fever, frequency, urgency, dysuria. </a:t>
            </a:r>
            <a:r>
              <a:rPr lang="en-US" sz="2000" dirty="0"/>
              <a:t>(Note: UTIs more common in females)</a:t>
            </a:r>
            <a:endParaRPr lang="en-US" sz="2600" dirty="0"/>
          </a:p>
          <a:p>
            <a:r>
              <a:rPr lang="en-US" b="1" dirty="0"/>
              <a:t>What is your diagnosis ?</a:t>
            </a:r>
          </a:p>
          <a:p>
            <a:pPr lvl="1"/>
            <a:r>
              <a:rPr lang="en-US" dirty="0"/>
              <a:t>Acute cystitis</a:t>
            </a:r>
          </a:p>
          <a:p>
            <a:r>
              <a:rPr lang="en-US" b="1" dirty="0"/>
              <a:t>Simple diagnostic tests to assure your diagnosis</a:t>
            </a:r>
            <a:r>
              <a:rPr lang="en-US" dirty="0"/>
              <a:t>:</a:t>
            </a:r>
          </a:p>
          <a:p>
            <a:pPr lvl="1"/>
            <a:r>
              <a:rPr lang="en-US" dirty="0"/>
              <a:t>Urine analysis, urine culture and sensitivity, CBC</a:t>
            </a:r>
          </a:p>
          <a:p>
            <a:r>
              <a:rPr lang="en-US" b="1" dirty="0"/>
              <a:t>Treatment (Name &amp; duration)</a:t>
            </a:r>
            <a:r>
              <a:rPr lang="en-US" dirty="0"/>
              <a:t>:</a:t>
            </a:r>
          </a:p>
          <a:p>
            <a:pPr lvl="1"/>
            <a:r>
              <a:rPr lang="en-US" b="1" dirty="0"/>
              <a:t>1</a:t>
            </a:r>
            <a:r>
              <a:rPr lang="en-US" b="1" baseline="30000" dirty="0"/>
              <a:t>st</a:t>
            </a:r>
            <a:r>
              <a:rPr lang="en-US" b="1" dirty="0"/>
              <a:t> line</a:t>
            </a:r>
            <a:r>
              <a:rPr lang="en-US" dirty="0"/>
              <a:t>: TMP-SMX</a:t>
            </a:r>
          </a:p>
          <a:p>
            <a:pPr lvl="1"/>
            <a:r>
              <a:rPr lang="en-US" b="1" dirty="0"/>
              <a:t>2</a:t>
            </a:r>
            <a:r>
              <a:rPr lang="en-US" b="1" baseline="30000" dirty="0"/>
              <a:t>nd</a:t>
            </a:r>
            <a:r>
              <a:rPr lang="en-US" b="1" dirty="0"/>
              <a:t> line</a:t>
            </a:r>
            <a:r>
              <a:rPr lang="en-US" dirty="0"/>
              <a:t>: Fluoroquinolone</a:t>
            </a:r>
          </a:p>
          <a:p>
            <a:pPr lvl="1"/>
            <a:r>
              <a:rPr lang="en-US" b="1" dirty="0"/>
              <a:t>Duration</a:t>
            </a:r>
            <a:r>
              <a:rPr lang="en-US" dirty="0"/>
              <a:t>: 1-3 days</a:t>
            </a:r>
          </a:p>
        </p:txBody>
      </p:sp>
      <p:sp>
        <p:nvSpPr>
          <p:cNvPr id="4" name="TextBox 3">
            <a:extLst>
              <a:ext uri="{FF2B5EF4-FFF2-40B4-BE49-F238E27FC236}">
                <a16:creationId xmlns:a16="http://schemas.microsoft.com/office/drawing/2014/main" id="{4A8C3A09-6BEC-FAC7-F417-2ACCD9D963A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6" name="Picture 5">
            <a:extLst>
              <a:ext uri="{FF2B5EF4-FFF2-40B4-BE49-F238E27FC236}">
                <a16:creationId xmlns:a16="http://schemas.microsoft.com/office/drawing/2014/main" id="{8FBEE624-E262-B7A3-4157-630E654B3071}"/>
              </a:ext>
            </a:extLst>
          </p:cNvPr>
          <p:cNvPicPr>
            <a:picLocks noChangeAspect="1"/>
          </p:cNvPicPr>
          <p:nvPr/>
        </p:nvPicPr>
        <p:blipFill>
          <a:blip r:embed="rId2"/>
          <a:stretch>
            <a:fillRect/>
          </a:stretch>
        </p:blipFill>
        <p:spPr>
          <a:xfrm>
            <a:off x="7580448" y="1258370"/>
            <a:ext cx="3773352" cy="4927826"/>
          </a:xfrm>
          <a:prstGeom prst="rect">
            <a:avLst/>
          </a:prstGeom>
          <a:ln w="38100">
            <a:solidFill>
              <a:srgbClr val="FF0000"/>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582365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FDAB-8263-719C-4E5D-81243D0438A4}"/>
              </a:ext>
            </a:extLst>
          </p:cNvPr>
          <p:cNvSpPr>
            <a:spLocks noGrp="1"/>
          </p:cNvSpPr>
          <p:nvPr>
            <p:ph type="title"/>
          </p:nvPr>
        </p:nvSpPr>
        <p:spPr/>
        <p:txBody>
          <a:bodyPr/>
          <a:lstStyle/>
          <a:p>
            <a:r>
              <a:rPr lang="en-US" dirty="0"/>
              <a:t>UTIs – Case scenario 2</a:t>
            </a:r>
          </a:p>
        </p:txBody>
      </p:sp>
      <p:sp>
        <p:nvSpPr>
          <p:cNvPr id="3" name="Content Placeholder 2">
            <a:extLst>
              <a:ext uri="{FF2B5EF4-FFF2-40B4-BE49-F238E27FC236}">
                <a16:creationId xmlns:a16="http://schemas.microsoft.com/office/drawing/2014/main" id="{37132A1C-9A66-87A4-5B4A-385CB99E21BD}"/>
              </a:ext>
            </a:extLst>
          </p:cNvPr>
          <p:cNvSpPr>
            <a:spLocks noGrp="1"/>
          </p:cNvSpPr>
          <p:nvPr>
            <p:ph idx="1"/>
          </p:nvPr>
        </p:nvSpPr>
        <p:spPr/>
        <p:txBody>
          <a:bodyPr/>
          <a:lstStyle/>
          <a:p>
            <a:pPr>
              <a:buFont typeface="Wingdings" panose="05000000000000000000" pitchFamily="2" charset="2"/>
              <a:buChar char="Ø"/>
            </a:pPr>
            <a:r>
              <a:rPr lang="en-US" sz="2600" dirty="0"/>
              <a:t>33 years old married  female with recurrent dysuria , urgency and hematuria with mild fever </a:t>
            </a:r>
          </a:p>
          <a:p>
            <a:r>
              <a:rPr lang="en-US" b="1" dirty="0"/>
              <a:t>What is your diagnosis ?</a:t>
            </a:r>
          </a:p>
          <a:p>
            <a:pPr lvl="1"/>
            <a:r>
              <a:rPr lang="en-US" dirty="0"/>
              <a:t>Recurrent acute cystitis</a:t>
            </a:r>
          </a:p>
          <a:p>
            <a:r>
              <a:rPr lang="en-US" b="1" dirty="0"/>
              <a:t>What are the risk factors in this patient ?</a:t>
            </a:r>
          </a:p>
          <a:p>
            <a:pPr lvl="1"/>
            <a:r>
              <a:rPr lang="en-US" dirty="0"/>
              <a:t>Married</a:t>
            </a:r>
          </a:p>
          <a:p>
            <a:pPr lvl="1"/>
            <a:r>
              <a:rPr lang="en-US" dirty="0"/>
              <a:t>Female</a:t>
            </a:r>
          </a:p>
        </p:txBody>
      </p:sp>
      <p:sp>
        <p:nvSpPr>
          <p:cNvPr id="4" name="TextBox 3">
            <a:extLst>
              <a:ext uri="{FF2B5EF4-FFF2-40B4-BE49-F238E27FC236}">
                <a16:creationId xmlns:a16="http://schemas.microsoft.com/office/drawing/2014/main" id="{33A39DB0-17F9-A5CF-D869-FC3DB15F036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3067389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EF28-E3E2-1A82-9F0A-F04F0E388E48}"/>
              </a:ext>
            </a:extLst>
          </p:cNvPr>
          <p:cNvSpPr>
            <a:spLocks noGrp="1"/>
          </p:cNvSpPr>
          <p:nvPr>
            <p:ph type="title"/>
          </p:nvPr>
        </p:nvSpPr>
        <p:spPr/>
        <p:txBody>
          <a:bodyPr/>
          <a:lstStyle/>
          <a:p>
            <a:r>
              <a:rPr lang="en-US" dirty="0"/>
              <a:t>UTIs – Essay</a:t>
            </a:r>
          </a:p>
        </p:txBody>
      </p:sp>
      <p:sp>
        <p:nvSpPr>
          <p:cNvPr id="3" name="Content Placeholder 2">
            <a:extLst>
              <a:ext uri="{FF2B5EF4-FFF2-40B4-BE49-F238E27FC236}">
                <a16:creationId xmlns:a16="http://schemas.microsoft.com/office/drawing/2014/main" id="{9AA2C4BF-9D6F-F195-B1DB-04C630BDABC2}"/>
              </a:ext>
            </a:extLst>
          </p:cNvPr>
          <p:cNvSpPr>
            <a:spLocks noGrp="1"/>
          </p:cNvSpPr>
          <p:nvPr>
            <p:ph idx="1"/>
          </p:nvPr>
        </p:nvSpPr>
        <p:spPr/>
        <p:txBody>
          <a:bodyPr/>
          <a:lstStyle/>
          <a:p>
            <a:r>
              <a:rPr lang="en-US" b="1" dirty="0"/>
              <a:t>What are the clinical signs &amp; symptoms of acute pyelonephritis:</a:t>
            </a:r>
          </a:p>
          <a:p>
            <a:pPr lvl="1"/>
            <a:r>
              <a:rPr lang="en-US" dirty="0"/>
              <a:t>Fever and chills</a:t>
            </a:r>
          </a:p>
          <a:p>
            <a:pPr lvl="1"/>
            <a:r>
              <a:rPr lang="en-US" dirty="0"/>
              <a:t>Loin pain</a:t>
            </a:r>
          </a:p>
          <a:p>
            <a:pPr lvl="1"/>
            <a:r>
              <a:rPr lang="en-US" dirty="0"/>
              <a:t>Costovertebral angle tenderness</a:t>
            </a:r>
          </a:p>
          <a:p>
            <a:r>
              <a:rPr lang="en-US" b="1" dirty="0"/>
              <a:t>What is the best confirmatory test ?</a:t>
            </a:r>
          </a:p>
          <a:p>
            <a:pPr lvl="1"/>
            <a:r>
              <a:rPr lang="en-US" dirty="0"/>
              <a:t>Culture</a:t>
            </a:r>
          </a:p>
          <a:p>
            <a:r>
              <a:rPr lang="en-US" b="1" dirty="0"/>
              <a:t>What is it called when we start treatment before conformation of the diagnosis ?</a:t>
            </a:r>
          </a:p>
          <a:p>
            <a:pPr lvl="1"/>
            <a:r>
              <a:rPr lang="en-US" dirty="0"/>
              <a:t>Empirical therapy </a:t>
            </a:r>
          </a:p>
          <a:p>
            <a:endParaRPr lang="en-US" dirty="0"/>
          </a:p>
        </p:txBody>
      </p:sp>
      <p:sp>
        <p:nvSpPr>
          <p:cNvPr id="4" name="TextBox 3">
            <a:extLst>
              <a:ext uri="{FF2B5EF4-FFF2-40B4-BE49-F238E27FC236}">
                <a16:creationId xmlns:a16="http://schemas.microsoft.com/office/drawing/2014/main" id="{9BE96370-81B6-B3B3-32B8-1638D8B9A04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8691059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AF173-F3BB-3840-F0D3-2B76AAC3B784}"/>
              </a:ext>
            </a:extLst>
          </p:cNvPr>
          <p:cNvSpPr>
            <a:spLocks noGrp="1"/>
          </p:cNvSpPr>
          <p:nvPr>
            <p:ph type="ctrTitle"/>
          </p:nvPr>
        </p:nvSpPr>
        <p:spPr/>
        <p:txBody>
          <a:bodyPr>
            <a:normAutofit fontScale="90000"/>
          </a:bodyPr>
          <a:lstStyle/>
          <a:p>
            <a:r>
              <a:rPr lang="en-US" dirty="0"/>
              <a:t>Urolithiasis</a:t>
            </a:r>
          </a:p>
        </p:txBody>
      </p:sp>
      <p:sp>
        <p:nvSpPr>
          <p:cNvPr id="3" name="Subtitle 2">
            <a:extLst>
              <a:ext uri="{FF2B5EF4-FFF2-40B4-BE49-F238E27FC236}">
                <a16:creationId xmlns:a16="http://schemas.microsoft.com/office/drawing/2014/main" id="{B8C1FA1C-85BA-4D3B-8C49-77551557ADA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604847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7D586-55E7-F2D1-DD90-B8DC08553D2E}"/>
              </a:ext>
            </a:extLst>
          </p:cNvPr>
          <p:cNvSpPr>
            <a:spLocks noGrp="1"/>
          </p:cNvSpPr>
          <p:nvPr>
            <p:ph type="title"/>
          </p:nvPr>
        </p:nvSpPr>
        <p:spPr/>
        <p:txBody>
          <a:bodyPr/>
          <a:lstStyle/>
          <a:p>
            <a:r>
              <a:rPr lang="en-US" dirty="0"/>
              <a:t>Urolithiasis</a:t>
            </a:r>
          </a:p>
        </p:txBody>
      </p:sp>
      <p:sp>
        <p:nvSpPr>
          <p:cNvPr id="3" name="Content Placeholder 2">
            <a:extLst>
              <a:ext uri="{FF2B5EF4-FFF2-40B4-BE49-F238E27FC236}">
                <a16:creationId xmlns:a16="http://schemas.microsoft.com/office/drawing/2014/main" id="{DD8A05A5-5D82-6787-0EFD-8BF190229C74}"/>
              </a:ext>
            </a:extLst>
          </p:cNvPr>
          <p:cNvSpPr>
            <a:spLocks noGrp="1"/>
          </p:cNvSpPr>
          <p:nvPr>
            <p:ph idx="1"/>
          </p:nvPr>
        </p:nvSpPr>
        <p:spPr>
          <a:xfrm>
            <a:off x="838200" y="1239708"/>
            <a:ext cx="10515600" cy="5263726"/>
          </a:xfrm>
        </p:spPr>
        <p:txBody>
          <a:bodyPr>
            <a:normAutofit/>
          </a:bodyPr>
          <a:lstStyle/>
          <a:p>
            <a:r>
              <a:rPr lang="en-US" b="1" dirty="0"/>
              <a:t>Classification of stones according to X-ray opacity</a:t>
            </a:r>
          </a:p>
          <a:p>
            <a:pPr lvl="1"/>
            <a:r>
              <a:rPr lang="en-US" b="1" dirty="0"/>
              <a:t>Radio-opaque</a:t>
            </a:r>
            <a:r>
              <a:rPr lang="en-US" dirty="0"/>
              <a:t>: </a:t>
            </a:r>
            <a:r>
              <a:rPr lang="en-US" dirty="0">
                <a:solidFill>
                  <a:srgbClr val="FF0000"/>
                </a:solidFill>
              </a:rPr>
              <a:t>Calcium</a:t>
            </a:r>
            <a:r>
              <a:rPr lang="en-US" dirty="0"/>
              <a:t> oxalate, </a:t>
            </a:r>
            <a:r>
              <a:rPr lang="en-US" dirty="0">
                <a:solidFill>
                  <a:srgbClr val="FF0000"/>
                </a:solidFill>
              </a:rPr>
              <a:t>Calcium</a:t>
            </a:r>
            <a:r>
              <a:rPr lang="en-US" dirty="0"/>
              <a:t> phosphate</a:t>
            </a:r>
          </a:p>
          <a:p>
            <a:pPr lvl="1"/>
            <a:r>
              <a:rPr lang="en-US" b="1" dirty="0"/>
              <a:t>Radio-faint</a:t>
            </a:r>
            <a:r>
              <a:rPr lang="en-US" dirty="0"/>
              <a:t>:  Cystine, Struvite (Ammonium magnesium phosphate )</a:t>
            </a:r>
          </a:p>
          <a:p>
            <a:pPr lvl="1"/>
            <a:r>
              <a:rPr lang="en-US" b="1" dirty="0"/>
              <a:t>Radio-lucent</a:t>
            </a:r>
            <a:r>
              <a:rPr lang="en-US" dirty="0"/>
              <a:t>: Uric acid</a:t>
            </a:r>
          </a:p>
          <a:p>
            <a:r>
              <a:rPr lang="en-US" b="1" dirty="0"/>
              <a:t>Classification of stones according to the size</a:t>
            </a:r>
          </a:p>
          <a:p>
            <a:pPr lvl="1"/>
            <a:r>
              <a:rPr lang="en-US" dirty="0"/>
              <a:t>Single, solitary stone</a:t>
            </a:r>
          </a:p>
          <a:p>
            <a:pPr lvl="1"/>
            <a:r>
              <a:rPr lang="en-US" dirty="0"/>
              <a:t>Staghorn (large occupying the renal pelvis); most common due to struvite</a:t>
            </a:r>
          </a:p>
          <a:p>
            <a:r>
              <a:rPr lang="en-US" b="1" dirty="0"/>
              <a:t>Urinalysis</a:t>
            </a:r>
            <a:r>
              <a:rPr lang="en-US" dirty="0"/>
              <a:t>:</a:t>
            </a:r>
          </a:p>
          <a:p>
            <a:pPr lvl="1"/>
            <a:r>
              <a:rPr lang="en-US" b="1" dirty="0"/>
              <a:t>Nonspecific findings</a:t>
            </a:r>
            <a:r>
              <a:rPr lang="en-US" dirty="0"/>
              <a:t>: Gross or microscopic hematuria</a:t>
            </a:r>
          </a:p>
          <a:p>
            <a:pPr lvl="1"/>
            <a:r>
              <a:rPr lang="en-US" b="1" dirty="0"/>
              <a:t>Findings suggestive of stone composition</a:t>
            </a:r>
            <a:r>
              <a:rPr lang="en-US" dirty="0"/>
              <a:t>: </a:t>
            </a:r>
          </a:p>
          <a:p>
            <a:pPr lvl="2"/>
            <a:r>
              <a:rPr lang="en-US" dirty="0"/>
              <a:t>Alkaline urine (pH &gt; 7.5–8) suggests struvite stones associated with urease-producing organisms</a:t>
            </a:r>
          </a:p>
          <a:p>
            <a:pPr lvl="2"/>
            <a:r>
              <a:rPr lang="en-US" dirty="0"/>
              <a:t>Acidic urine (pH &lt; 4.5–5.5) may indicate uric acid stones</a:t>
            </a:r>
          </a:p>
        </p:txBody>
      </p:sp>
      <p:sp>
        <p:nvSpPr>
          <p:cNvPr id="4" name="TextBox 3">
            <a:extLst>
              <a:ext uri="{FF2B5EF4-FFF2-40B4-BE49-F238E27FC236}">
                <a16:creationId xmlns:a16="http://schemas.microsoft.com/office/drawing/2014/main" id="{662D1145-D914-49AE-E0B3-B5428113700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56961398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546A0-E8BC-7DFE-922A-06EFC8D5FE51}"/>
              </a:ext>
            </a:extLst>
          </p:cNvPr>
          <p:cNvSpPr>
            <a:spLocks noGrp="1"/>
          </p:cNvSpPr>
          <p:nvPr>
            <p:ph type="title"/>
          </p:nvPr>
        </p:nvSpPr>
        <p:spPr/>
        <p:txBody>
          <a:bodyPr/>
          <a:lstStyle/>
          <a:p>
            <a:r>
              <a:rPr lang="en-US" dirty="0"/>
              <a:t>Define</a:t>
            </a:r>
          </a:p>
        </p:txBody>
      </p:sp>
      <p:sp>
        <p:nvSpPr>
          <p:cNvPr id="3" name="Content Placeholder 2">
            <a:extLst>
              <a:ext uri="{FF2B5EF4-FFF2-40B4-BE49-F238E27FC236}">
                <a16:creationId xmlns:a16="http://schemas.microsoft.com/office/drawing/2014/main" id="{E8E3C51C-F5EC-7A5E-AD4B-28D14216538D}"/>
              </a:ext>
            </a:extLst>
          </p:cNvPr>
          <p:cNvSpPr>
            <a:spLocks noGrp="1"/>
          </p:cNvSpPr>
          <p:nvPr>
            <p:ph idx="1"/>
          </p:nvPr>
        </p:nvSpPr>
        <p:spPr>
          <a:xfrm>
            <a:off x="838200" y="1211714"/>
            <a:ext cx="10515600" cy="5303520"/>
          </a:xfrm>
        </p:spPr>
        <p:txBody>
          <a:bodyPr>
            <a:normAutofit fontScale="92500"/>
          </a:bodyPr>
          <a:lstStyle/>
          <a:p>
            <a:r>
              <a:rPr lang="en-US" sz="2600" b="1" dirty="0"/>
              <a:t>Calcium Stones</a:t>
            </a:r>
            <a:r>
              <a:rPr lang="en-US" sz="2600" dirty="0"/>
              <a:t>: (most common) Composed of either Calcium oxalate or phosphate. Radio-dense (i.e., visible of abdominal radiograph) Occurs secondary to hypercalciuria (more common) and hyperoxaluria</a:t>
            </a:r>
          </a:p>
          <a:p>
            <a:r>
              <a:rPr lang="en-US" sz="2600" b="1" dirty="0"/>
              <a:t>Uric Acid Stones</a:t>
            </a:r>
            <a:r>
              <a:rPr lang="en-US" sz="2600" dirty="0"/>
              <a:t>: (2nd most common) Radiolucent (cannot be seen on abdominal radiograph) Causes Associated with Hyperuricemia. (gout)</a:t>
            </a:r>
          </a:p>
          <a:p>
            <a:r>
              <a:rPr lang="en-US" sz="2600" b="1" dirty="0"/>
              <a:t>Struvite Stones</a:t>
            </a:r>
            <a:r>
              <a:rPr lang="en-US" sz="2600" dirty="0"/>
              <a:t>: Radio-dense (magnesium ammonium phosphate) Causes Often seen in patients with recurrent UTI’s due to urease producing organisms (such as Proteus and Klebsiella)</a:t>
            </a:r>
          </a:p>
          <a:p>
            <a:pPr>
              <a:spcAft>
                <a:spcPts val="1200"/>
              </a:spcAft>
            </a:pPr>
            <a:r>
              <a:rPr lang="en-US" sz="2600" b="1" dirty="0"/>
              <a:t>Cystine stones</a:t>
            </a:r>
            <a:r>
              <a:rPr lang="en-US" sz="2600" dirty="0"/>
              <a:t>: (rare) radio-lucent Seen in patients with Cystinuria (autosomal recessive)</a:t>
            </a:r>
          </a:p>
          <a:p>
            <a:r>
              <a:rPr lang="en-US" sz="2600" dirty="0">
                <a:solidFill>
                  <a:schemeClr val="accent2">
                    <a:lumMod val="50000"/>
                  </a:schemeClr>
                </a:solidFill>
              </a:rPr>
              <a:t>Absorption of Ca mainly in duodenum (</a:t>
            </a:r>
            <a:r>
              <a:rPr lang="en-US" sz="2600" b="1" dirty="0">
                <a:solidFill>
                  <a:srgbClr val="FF0000"/>
                </a:solidFill>
              </a:rPr>
              <a:t>T</a:t>
            </a:r>
            <a:r>
              <a:rPr lang="en-US" sz="2600" dirty="0">
                <a:solidFill>
                  <a:schemeClr val="accent2">
                    <a:lumMod val="50000"/>
                  </a:schemeClr>
                </a:solidFill>
              </a:rPr>
              <a:t>/F question)</a:t>
            </a:r>
          </a:p>
          <a:p>
            <a:r>
              <a:rPr lang="en-US" sz="2600" dirty="0">
                <a:solidFill>
                  <a:schemeClr val="accent2">
                    <a:lumMod val="50000"/>
                  </a:schemeClr>
                </a:solidFill>
              </a:rPr>
              <a:t>Stone formation may be a genetic cause (</a:t>
            </a:r>
            <a:r>
              <a:rPr lang="en-US" sz="2600" b="1" dirty="0">
                <a:solidFill>
                  <a:srgbClr val="FF0000"/>
                </a:solidFill>
              </a:rPr>
              <a:t>T</a:t>
            </a:r>
            <a:r>
              <a:rPr lang="en-US" sz="2600" dirty="0">
                <a:solidFill>
                  <a:schemeClr val="accent2">
                    <a:lumMod val="50000"/>
                  </a:schemeClr>
                </a:solidFill>
              </a:rPr>
              <a:t>/F question)</a:t>
            </a:r>
          </a:p>
          <a:p>
            <a:r>
              <a:rPr lang="en-US" sz="2600" dirty="0">
                <a:solidFill>
                  <a:schemeClr val="accent2">
                    <a:lumMod val="50000"/>
                  </a:schemeClr>
                </a:solidFill>
              </a:rPr>
              <a:t>Gallbladder stone have an increased risk factor for renal stone (</a:t>
            </a:r>
            <a:r>
              <a:rPr lang="en-US" sz="2600" b="1" dirty="0">
                <a:solidFill>
                  <a:srgbClr val="FF0000"/>
                </a:solidFill>
              </a:rPr>
              <a:t>T</a:t>
            </a:r>
            <a:r>
              <a:rPr lang="en-US" sz="2600" dirty="0">
                <a:solidFill>
                  <a:schemeClr val="accent2">
                    <a:lumMod val="50000"/>
                  </a:schemeClr>
                </a:solidFill>
              </a:rPr>
              <a:t>/F question)</a:t>
            </a:r>
          </a:p>
        </p:txBody>
      </p:sp>
      <p:sp>
        <p:nvSpPr>
          <p:cNvPr id="4" name="TextBox 3">
            <a:extLst>
              <a:ext uri="{FF2B5EF4-FFF2-40B4-BE49-F238E27FC236}">
                <a16:creationId xmlns:a16="http://schemas.microsoft.com/office/drawing/2014/main" id="{E5C42CAE-BB65-0F43-A6DA-CB3FB798E249}"/>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5" name="TextBox 4">
            <a:extLst>
              <a:ext uri="{FF2B5EF4-FFF2-40B4-BE49-F238E27FC236}">
                <a16:creationId xmlns:a16="http://schemas.microsoft.com/office/drawing/2014/main" id="{565F17C8-5ECB-5136-E9C9-A6EEF424F531}"/>
              </a:ext>
            </a:extLst>
          </p:cNvPr>
          <p:cNvSpPr txBox="1"/>
          <p:nvPr/>
        </p:nvSpPr>
        <p:spPr>
          <a:xfrm>
            <a:off x="6105384" y="-4207"/>
            <a:ext cx="4671472" cy="369332"/>
          </a:xfrm>
          <a:prstGeom prst="rect">
            <a:avLst/>
          </a:prstGeom>
          <a:noFill/>
          <a:ln>
            <a:solidFill>
              <a:srgbClr val="004F8A"/>
            </a:solidFill>
          </a:ln>
        </p:spPr>
        <p:txBody>
          <a:bodyPr wrap="none" rtlCol="0">
            <a:spAutoFit/>
          </a:bodyPr>
          <a:lstStyle/>
          <a:p>
            <a:pPr algn="ctr" rtl="1"/>
            <a:r>
              <a:rPr lang="ar-JO" b="1" dirty="0">
                <a:solidFill>
                  <a:srgbClr val="004F8A"/>
                </a:solidFill>
              </a:rPr>
              <a:t>محطوط بملف أسئلة السنوات لكن أتوقع انه شرح مش سؤال</a:t>
            </a:r>
            <a:endParaRPr lang="en-US" b="1" dirty="0">
              <a:solidFill>
                <a:srgbClr val="004F8A"/>
              </a:solidFill>
            </a:endParaRPr>
          </a:p>
        </p:txBody>
      </p:sp>
      <p:sp>
        <p:nvSpPr>
          <p:cNvPr id="6" name="TextBox 5">
            <a:extLst>
              <a:ext uri="{FF2B5EF4-FFF2-40B4-BE49-F238E27FC236}">
                <a16:creationId xmlns:a16="http://schemas.microsoft.com/office/drawing/2014/main" id="{113D7308-5EFB-5D93-F02B-584C2D0F3E08}"/>
              </a:ext>
            </a:extLst>
          </p:cNvPr>
          <p:cNvSpPr txBox="1"/>
          <p:nvPr/>
        </p:nvSpPr>
        <p:spPr>
          <a:xfrm>
            <a:off x="0" y="5193801"/>
            <a:ext cx="895738"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قديم</a:t>
            </a:r>
            <a:endParaRPr lang="en-US" sz="1400" b="1" dirty="0">
              <a:solidFill>
                <a:srgbClr val="FF0000"/>
              </a:solidFill>
            </a:endParaRPr>
          </a:p>
        </p:txBody>
      </p:sp>
      <p:sp>
        <p:nvSpPr>
          <p:cNvPr id="7" name="TextBox 6">
            <a:extLst>
              <a:ext uri="{FF2B5EF4-FFF2-40B4-BE49-F238E27FC236}">
                <a16:creationId xmlns:a16="http://schemas.microsoft.com/office/drawing/2014/main" id="{F56AE906-297C-DAEE-30FD-09A820287FC0}"/>
              </a:ext>
            </a:extLst>
          </p:cNvPr>
          <p:cNvSpPr txBox="1"/>
          <p:nvPr/>
        </p:nvSpPr>
        <p:spPr>
          <a:xfrm>
            <a:off x="0" y="6108203"/>
            <a:ext cx="895738"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قديم</a:t>
            </a:r>
            <a:endParaRPr lang="en-US" sz="1400" b="1" dirty="0">
              <a:solidFill>
                <a:srgbClr val="FF0000"/>
              </a:solidFill>
            </a:endParaRPr>
          </a:p>
        </p:txBody>
      </p:sp>
      <p:sp>
        <p:nvSpPr>
          <p:cNvPr id="8" name="TextBox 7">
            <a:extLst>
              <a:ext uri="{FF2B5EF4-FFF2-40B4-BE49-F238E27FC236}">
                <a16:creationId xmlns:a16="http://schemas.microsoft.com/office/drawing/2014/main" id="{E5513A83-30C2-E687-B7F5-7A0E8D219D8C}"/>
              </a:ext>
            </a:extLst>
          </p:cNvPr>
          <p:cNvSpPr txBox="1"/>
          <p:nvPr/>
        </p:nvSpPr>
        <p:spPr>
          <a:xfrm>
            <a:off x="0" y="5623007"/>
            <a:ext cx="895738"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قديم</a:t>
            </a:r>
            <a:endParaRPr lang="en-US" sz="1400" b="1" dirty="0">
              <a:solidFill>
                <a:srgbClr val="FF0000"/>
              </a:solidFill>
            </a:endParaRPr>
          </a:p>
        </p:txBody>
      </p:sp>
      <p:cxnSp>
        <p:nvCxnSpPr>
          <p:cNvPr id="10" name="Straight Connector 9">
            <a:extLst>
              <a:ext uri="{FF2B5EF4-FFF2-40B4-BE49-F238E27FC236}">
                <a16:creationId xmlns:a16="http://schemas.microsoft.com/office/drawing/2014/main" id="{81300291-868C-9DC5-AD55-806D894B0928}"/>
              </a:ext>
            </a:extLst>
          </p:cNvPr>
          <p:cNvCxnSpPr>
            <a:cxnSpLocks/>
          </p:cNvCxnSpPr>
          <p:nvPr/>
        </p:nvCxnSpPr>
        <p:spPr>
          <a:xfrm>
            <a:off x="838200" y="5029803"/>
            <a:ext cx="1051560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956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81C31-E4D0-F95C-E5B1-7E35907159D6}"/>
              </a:ext>
            </a:extLst>
          </p:cNvPr>
          <p:cNvSpPr>
            <a:spLocks noGrp="1"/>
          </p:cNvSpPr>
          <p:nvPr>
            <p:ph type="title"/>
          </p:nvPr>
        </p:nvSpPr>
        <p:spPr/>
        <p:txBody>
          <a:bodyPr/>
          <a:lstStyle/>
          <a:p>
            <a:r>
              <a:rPr lang="en-US" dirty="0"/>
              <a:t>4. Hematospermia</a:t>
            </a:r>
          </a:p>
        </p:txBody>
      </p:sp>
      <p:sp>
        <p:nvSpPr>
          <p:cNvPr id="3" name="Content Placeholder 2">
            <a:extLst>
              <a:ext uri="{FF2B5EF4-FFF2-40B4-BE49-F238E27FC236}">
                <a16:creationId xmlns:a16="http://schemas.microsoft.com/office/drawing/2014/main" id="{20F4DB2E-393E-BA3B-AFEB-2D56F41C0964}"/>
              </a:ext>
            </a:extLst>
          </p:cNvPr>
          <p:cNvSpPr>
            <a:spLocks noGrp="1"/>
          </p:cNvSpPr>
          <p:nvPr>
            <p:ph idx="1"/>
          </p:nvPr>
        </p:nvSpPr>
        <p:spPr/>
        <p:txBody>
          <a:bodyPr/>
          <a:lstStyle/>
          <a:p>
            <a:r>
              <a:rPr lang="en-US" b="1" dirty="0"/>
              <a:t>Definition</a:t>
            </a:r>
            <a:r>
              <a:rPr lang="en-US" dirty="0"/>
              <a:t>: The presence of </a:t>
            </a:r>
            <a:r>
              <a:rPr lang="en-US" altLang="en-US" dirty="0"/>
              <a:t>blood</a:t>
            </a:r>
            <a:r>
              <a:rPr lang="en-US" dirty="0"/>
              <a:t> in the </a:t>
            </a:r>
            <a:r>
              <a:rPr lang="en-US" altLang="en-US" dirty="0"/>
              <a:t>semen. Usually post sexual intercourse</a:t>
            </a:r>
          </a:p>
          <a:p>
            <a:r>
              <a:rPr lang="en-US" dirty="0"/>
              <a:t>Hematospermia is benign in young males and usually indicates infection (Prostatitis) which resolves spontaneously after 2-3 weeks.</a:t>
            </a:r>
          </a:p>
          <a:p>
            <a:r>
              <a:rPr lang="en-US" dirty="0"/>
              <a:t>In old aged men it indicates prostate cancer.</a:t>
            </a:r>
          </a:p>
          <a:p>
            <a:endParaRPr lang="en-US" dirty="0"/>
          </a:p>
          <a:p>
            <a:endParaRPr lang="en-US" dirty="0"/>
          </a:p>
        </p:txBody>
      </p:sp>
      <p:sp>
        <p:nvSpPr>
          <p:cNvPr id="4" name="TextBox 3">
            <a:extLst>
              <a:ext uri="{FF2B5EF4-FFF2-40B4-BE49-F238E27FC236}">
                <a16:creationId xmlns:a16="http://schemas.microsoft.com/office/drawing/2014/main" id="{C3A79E0D-6F20-A5AD-8848-44B14C2BA63B}"/>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5" name="Picture 2" descr="C:\Users\SMILEY\Desktop\Hematuria\Hematospermia-e1472040537814.jpg">
            <a:extLst>
              <a:ext uri="{FF2B5EF4-FFF2-40B4-BE49-F238E27FC236}">
                <a16:creationId xmlns:a16="http://schemas.microsoft.com/office/drawing/2014/main" id="{B01AF4B0-C7BA-1319-8BEC-344843B44D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5239" y="3899616"/>
            <a:ext cx="3161522" cy="2363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662958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9AEB8-6AEB-CEC5-C079-5BD33ECCA4CB}"/>
              </a:ext>
            </a:extLst>
          </p:cNvPr>
          <p:cNvSpPr>
            <a:spLocks noGrp="1"/>
          </p:cNvSpPr>
          <p:nvPr>
            <p:ph type="title"/>
          </p:nvPr>
        </p:nvSpPr>
        <p:spPr/>
        <p:txBody>
          <a:bodyPr/>
          <a:lstStyle/>
          <a:p>
            <a:r>
              <a:rPr lang="en-US" dirty="0"/>
              <a:t>Imaging – CT scan for urolithiasis </a:t>
            </a:r>
          </a:p>
        </p:txBody>
      </p:sp>
      <p:sp>
        <p:nvSpPr>
          <p:cNvPr id="3" name="Content Placeholder 2">
            <a:extLst>
              <a:ext uri="{FF2B5EF4-FFF2-40B4-BE49-F238E27FC236}">
                <a16:creationId xmlns:a16="http://schemas.microsoft.com/office/drawing/2014/main" id="{9466667B-5384-17B7-E596-4FD73558ABF6}"/>
              </a:ext>
            </a:extLst>
          </p:cNvPr>
          <p:cNvSpPr>
            <a:spLocks noGrp="1"/>
          </p:cNvSpPr>
          <p:nvPr>
            <p:ph idx="1"/>
          </p:nvPr>
        </p:nvSpPr>
        <p:spPr>
          <a:xfrm>
            <a:off x="838200" y="1305026"/>
            <a:ext cx="8091196" cy="4871938"/>
          </a:xfrm>
        </p:spPr>
        <p:txBody>
          <a:bodyPr/>
          <a:lstStyle/>
          <a:p>
            <a:r>
              <a:rPr lang="en-US" b="1" dirty="0"/>
              <a:t>Best diagnostic tests for </a:t>
            </a:r>
          </a:p>
          <a:p>
            <a:pPr lvl="1"/>
            <a:r>
              <a:rPr lang="en-US" b="1" dirty="0"/>
              <a:t>Kidney stone</a:t>
            </a:r>
            <a:r>
              <a:rPr lang="en-US" dirty="0"/>
              <a:t>: </a:t>
            </a:r>
            <a:r>
              <a:rPr lang="en-US" dirty="0">
                <a:solidFill>
                  <a:srgbClr val="FF0000"/>
                </a:solidFill>
              </a:rPr>
              <a:t>CT without contrast</a:t>
            </a:r>
          </a:p>
          <a:p>
            <a:pPr lvl="1"/>
            <a:r>
              <a:rPr lang="en-US" b="1" dirty="0"/>
              <a:t>Pelviureteric junction obstruction</a:t>
            </a:r>
            <a:r>
              <a:rPr lang="en-US" dirty="0"/>
              <a:t>: </a:t>
            </a:r>
            <a:r>
              <a:rPr lang="en-US" dirty="0">
                <a:solidFill>
                  <a:srgbClr val="FF0000"/>
                </a:solidFill>
              </a:rPr>
              <a:t>CT without contrast</a:t>
            </a:r>
          </a:p>
          <a:p>
            <a:r>
              <a:rPr lang="en-US" b="1" dirty="0"/>
              <a:t>Indications of CT scan for urolithiasis</a:t>
            </a:r>
            <a:r>
              <a:rPr lang="en-US" dirty="0"/>
              <a:t>:</a:t>
            </a:r>
          </a:p>
          <a:p>
            <a:pPr lvl="1"/>
            <a:r>
              <a:rPr lang="en-US" dirty="0"/>
              <a:t>First-line for non-pregnant patients</a:t>
            </a:r>
          </a:p>
          <a:p>
            <a:r>
              <a:rPr lang="en-US" b="1" dirty="0"/>
              <a:t>Findings</a:t>
            </a:r>
            <a:r>
              <a:rPr lang="en-US" dirty="0"/>
              <a:t>:</a:t>
            </a:r>
          </a:p>
          <a:p>
            <a:pPr lvl="1"/>
            <a:r>
              <a:rPr lang="en-US" dirty="0"/>
              <a:t>Calculus size, location, density, and degree of obstruction  </a:t>
            </a:r>
          </a:p>
          <a:p>
            <a:pPr lvl="1"/>
            <a:r>
              <a:rPr lang="en-US" dirty="0"/>
              <a:t>Hydronephrosis and/or hydroureter</a:t>
            </a:r>
          </a:p>
          <a:p>
            <a:pPr lvl="1"/>
            <a:r>
              <a:rPr lang="en-US" dirty="0">
                <a:solidFill>
                  <a:srgbClr val="00B050"/>
                </a:solidFill>
              </a:rPr>
              <a:t>Perinephric fat stranding as a result of increased lymphatic pressure</a:t>
            </a:r>
          </a:p>
          <a:p>
            <a:endParaRPr lang="en-US" dirty="0"/>
          </a:p>
        </p:txBody>
      </p:sp>
      <p:grpSp>
        <p:nvGrpSpPr>
          <p:cNvPr id="4" name="Group 3">
            <a:extLst>
              <a:ext uri="{FF2B5EF4-FFF2-40B4-BE49-F238E27FC236}">
                <a16:creationId xmlns:a16="http://schemas.microsoft.com/office/drawing/2014/main" id="{6CC8582B-68B9-BE9B-C440-065D39EFC840}"/>
              </a:ext>
            </a:extLst>
          </p:cNvPr>
          <p:cNvGrpSpPr/>
          <p:nvPr/>
        </p:nvGrpSpPr>
        <p:grpSpPr>
          <a:xfrm>
            <a:off x="9013367" y="1364739"/>
            <a:ext cx="2340430" cy="4740571"/>
            <a:chOff x="9013367" y="1364739"/>
            <a:chExt cx="2340430" cy="4740571"/>
          </a:xfrm>
        </p:grpSpPr>
        <p:pic>
          <p:nvPicPr>
            <p:cNvPr id="21506" name="Picture 2" descr="Nonobstructive renal calculus (2/2)">
              <a:extLst>
                <a:ext uri="{FF2B5EF4-FFF2-40B4-BE49-F238E27FC236}">
                  <a16:creationId xmlns:a16="http://schemas.microsoft.com/office/drawing/2014/main" id="{D6931777-F481-AEDE-AAB2-08D93F7800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3368" y="1364739"/>
              <a:ext cx="2340429" cy="2340429"/>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Nonobstructive renal calculus (1/2)">
              <a:extLst>
                <a:ext uri="{FF2B5EF4-FFF2-40B4-BE49-F238E27FC236}">
                  <a16:creationId xmlns:a16="http://schemas.microsoft.com/office/drawing/2014/main" id="{E1D79758-8794-3654-0EC3-6DB650D07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3367" y="3764881"/>
              <a:ext cx="2340429" cy="2340429"/>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a:extLst>
              <a:ext uri="{FF2B5EF4-FFF2-40B4-BE49-F238E27FC236}">
                <a16:creationId xmlns:a16="http://schemas.microsoft.com/office/drawing/2014/main" id="{51F4B1AC-0DB3-BBC5-DB61-B4401093F420}"/>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6" name="TextBox 5">
            <a:extLst>
              <a:ext uri="{FF2B5EF4-FFF2-40B4-BE49-F238E27FC236}">
                <a16:creationId xmlns:a16="http://schemas.microsoft.com/office/drawing/2014/main" id="{5285703C-C1DE-54A7-FDF1-7BA89F96E643}"/>
              </a:ext>
            </a:extLst>
          </p:cNvPr>
          <p:cNvSpPr txBox="1"/>
          <p:nvPr/>
        </p:nvSpPr>
        <p:spPr>
          <a:xfrm>
            <a:off x="484414" y="220804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046EBA84-F7C0-979D-99BD-93BFD2F0AB11}"/>
              </a:ext>
            </a:extLst>
          </p:cNvPr>
          <p:cNvSpPr txBox="1"/>
          <p:nvPr/>
        </p:nvSpPr>
        <p:spPr>
          <a:xfrm>
            <a:off x="484414" y="183481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9</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96130712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B32F8DC-FB27-D75D-F428-78F884A48A81}"/>
              </a:ext>
            </a:extLst>
          </p:cNvPr>
          <p:cNvSpPr>
            <a:spLocks noGrp="1"/>
          </p:cNvSpPr>
          <p:nvPr>
            <p:ph type="title"/>
          </p:nvPr>
        </p:nvSpPr>
        <p:spPr/>
        <p:txBody>
          <a:bodyPr/>
          <a:lstStyle/>
          <a:p>
            <a:r>
              <a:rPr lang="en-US" dirty="0"/>
              <a:t>Imaging – Renal U/S</a:t>
            </a:r>
          </a:p>
        </p:txBody>
      </p:sp>
      <p:sp>
        <p:nvSpPr>
          <p:cNvPr id="6" name="Content Placeholder 5">
            <a:extLst>
              <a:ext uri="{FF2B5EF4-FFF2-40B4-BE49-F238E27FC236}">
                <a16:creationId xmlns:a16="http://schemas.microsoft.com/office/drawing/2014/main" id="{0B0DD45B-3E21-49F7-3AAA-831C45AF296D}"/>
              </a:ext>
            </a:extLst>
          </p:cNvPr>
          <p:cNvSpPr>
            <a:spLocks noGrp="1"/>
          </p:cNvSpPr>
          <p:nvPr>
            <p:ph idx="1"/>
          </p:nvPr>
        </p:nvSpPr>
        <p:spPr>
          <a:xfrm>
            <a:off x="838200" y="1305026"/>
            <a:ext cx="7111482" cy="5002468"/>
          </a:xfrm>
        </p:spPr>
        <p:txBody>
          <a:bodyPr>
            <a:normAutofit fontScale="92500"/>
          </a:bodyPr>
          <a:lstStyle/>
          <a:p>
            <a:r>
              <a:rPr lang="en-US" b="1" dirty="0"/>
              <a:t>Mention 2 findings</a:t>
            </a:r>
            <a:r>
              <a:rPr lang="en-US" dirty="0"/>
              <a:t>:</a:t>
            </a:r>
            <a:endParaRPr lang="en-US" b="1" dirty="0"/>
          </a:p>
          <a:p>
            <a:pPr lvl="1"/>
            <a:r>
              <a:rPr lang="en-US" dirty="0"/>
              <a:t>D</a:t>
            </a:r>
            <a:r>
              <a:rPr lang="en-US" sz="2400" dirty="0"/>
              <a:t>ilated renal pelvis (hydronephrosis)</a:t>
            </a:r>
          </a:p>
          <a:p>
            <a:pPr lvl="1"/>
            <a:r>
              <a:rPr lang="en-US" dirty="0"/>
              <a:t>Hyperechoic signal with a</a:t>
            </a:r>
            <a:r>
              <a:rPr lang="en-US" sz="2400" dirty="0"/>
              <a:t>coustic shadow (renal stone)</a:t>
            </a:r>
          </a:p>
          <a:p>
            <a:r>
              <a:rPr lang="en-US" b="1" dirty="0">
                <a:solidFill>
                  <a:srgbClr val="004F8A"/>
                </a:solidFill>
              </a:rPr>
              <a:t>U/S findings in urolithiasis</a:t>
            </a:r>
            <a:r>
              <a:rPr lang="en-US" dirty="0">
                <a:solidFill>
                  <a:srgbClr val="004F8A"/>
                </a:solidFill>
              </a:rPr>
              <a:t>:</a:t>
            </a:r>
          </a:p>
          <a:p>
            <a:pPr lvl="1"/>
            <a:r>
              <a:rPr lang="en-US" dirty="0">
                <a:solidFill>
                  <a:srgbClr val="FF0000"/>
                </a:solidFill>
              </a:rPr>
              <a:t>Obstructive uropathy (e.g., hydronephrosis)</a:t>
            </a:r>
          </a:p>
          <a:p>
            <a:pPr lvl="1"/>
            <a:r>
              <a:rPr lang="en-US" dirty="0">
                <a:solidFill>
                  <a:srgbClr val="FF0000"/>
                </a:solidFill>
              </a:rPr>
              <a:t>Stone: hyperechoic signal with acoustic shadowing</a:t>
            </a:r>
          </a:p>
          <a:p>
            <a:pPr lvl="1"/>
            <a:r>
              <a:rPr lang="en-US" dirty="0">
                <a:solidFill>
                  <a:srgbClr val="004F8A"/>
                </a:solidFill>
              </a:rPr>
              <a:t>Twinkle artifact: intense multicolored signal behind a stone seen when using </a:t>
            </a:r>
            <a:r>
              <a:rPr lang="en-US" b="1" dirty="0">
                <a:solidFill>
                  <a:srgbClr val="004F8A"/>
                </a:solidFill>
              </a:rPr>
              <a:t>color doppler technique</a:t>
            </a:r>
          </a:p>
          <a:p>
            <a:pPr lvl="1"/>
            <a:r>
              <a:rPr lang="en-US" dirty="0">
                <a:solidFill>
                  <a:srgbClr val="004F8A"/>
                </a:solidFill>
              </a:rPr>
              <a:t>Absence of ureteral jet when using </a:t>
            </a:r>
            <a:r>
              <a:rPr lang="en-US" b="1" dirty="0">
                <a:solidFill>
                  <a:srgbClr val="004F8A"/>
                </a:solidFill>
              </a:rPr>
              <a:t>color</a:t>
            </a:r>
            <a:r>
              <a:rPr lang="en-US" dirty="0">
                <a:solidFill>
                  <a:srgbClr val="004F8A"/>
                </a:solidFill>
              </a:rPr>
              <a:t> </a:t>
            </a:r>
            <a:r>
              <a:rPr lang="en-US" b="1" dirty="0">
                <a:solidFill>
                  <a:srgbClr val="004F8A"/>
                </a:solidFill>
              </a:rPr>
              <a:t>doppler technique</a:t>
            </a:r>
          </a:p>
          <a:p>
            <a:r>
              <a:rPr lang="en-US" b="1" dirty="0">
                <a:solidFill>
                  <a:srgbClr val="004F8A"/>
                </a:solidFill>
              </a:rPr>
              <a:t>Indication of U/S in urolithiasis</a:t>
            </a:r>
            <a:r>
              <a:rPr lang="en-US" dirty="0">
                <a:solidFill>
                  <a:srgbClr val="004F8A"/>
                </a:solidFill>
              </a:rPr>
              <a:t>:</a:t>
            </a:r>
          </a:p>
          <a:p>
            <a:pPr lvl="1"/>
            <a:r>
              <a:rPr lang="en-US" dirty="0">
                <a:solidFill>
                  <a:srgbClr val="004F8A"/>
                </a:solidFill>
              </a:rPr>
              <a:t>Suspected nephrolithiasis in patients for whom radiation exposure should be minimized</a:t>
            </a:r>
          </a:p>
        </p:txBody>
      </p:sp>
      <p:pic>
        <p:nvPicPr>
          <p:cNvPr id="7" name="Content Placeholder 3">
            <a:extLst>
              <a:ext uri="{FF2B5EF4-FFF2-40B4-BE49-F238E27FC236}">
                <a16:creationId xmlns:a16="http://schemas.microsoft.com/office/drawing/2014/main" id="{C9E6470D-FE50-AC3E-62E9-6F2C8D0AA8F7}"/>
              </a:ext>
            </a:extLst>
          </p:cNvPr>
          <p:cNvPicPr>
            <a:picLocks noChangeAspect="1"/>
          </p:cNvPicPr>
          <p:nvPr/>
        </p:nvPicPr>
        <p:blipFill rotWithShape="1">
          <a:blip r:embed="rId2"/>
          <a:srcRect b="10967"/>
          <a:stretch/>
        </p:blipFill>
        <p:spPr>
          <a:xfrm>
            <a:off x="8061648" y="1305027"/>
            <a:ext cx="3292151" cy="293107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71BABBB4-3368-E85B-81AB-8A54C178A437}"/>
              </a:ext>
            </a:extLst>
          </p:cNvPr>
          <p:cNvSpPr txBox="1"/>
          <p:nvPr/>
        </p:nvSpPr>
        <p:spPr>
          <a:xfrm>
            <a:off x="11150081"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
        <p:nvSpPr>
          <p:cNvPr id="3" name="TextBox 2">
            <a:extLst>
              <a:ext uri="{FF2B5EF4-FFF2-40B4-BE49-F238E27FC236}">
                <a16:creationId xmlns:a16="http://schemas.microsoft.com/office/drawing/2014/main" id="{E31F164B-E983-1A71-6510-8629114560D9}"/>
              </a:ext>
            </a:extLst>
          </p:cNvPr>
          <p:cNvSpPr txBox="1"/>
          <p:nvPr/>
        </p:nvSpPr>
        <p:spPr>
          <a:xfrm>
            <a:off x="11331153" y="409758"/>
            <a:ext cx="851516" cy="369332"/>
          </a:xfrm>
          <a:prstGeom prst="rect">
            <a:avLst/>
          </a:prstGeom>
          <a:noFill/>
          <a:ln>
            <a:solidFill>
              <a:srgbClr val="0070C0"/>
            </a:solidFill>
          </a:ln>
        </p:spPr>
        <p:txBody>
          <a:bodyPr wrap="none" rtlCol="0">
            <a:spAutoFit/>
          </a:bodyPr>
          <a:lstStyle/>
          <a:p>
            <a:pPr algn="ctr" rtl="1"/>
            <a:r>
              <a:rPr lang="ar-JO" b="1" dirty="0">
                <a:solidFill>
                  <a:srgbClr val="0070C0"/>
                </a:solidFill>
              </a:rPr>
              <a:t>ملاحظات</a:t>
            </a:r>
            <a:endParaRPr lang="en-US" b="1" dirty="0">
              <a:solidFill>
                <a:srgbClr val="0070C0"/>
              </a:solidFill>
            </a:endParaRPr>
          </a:p>
        </p:txBody>
      </p:sp>
      <p:pic>
        <p:nvPicPr>
          <p:cNvPr id="10" name="Picture 2" descr="AUDITED Text Written on Green Vintage Stamp Stock Illustration -  Illustration of button, vintage: 214336989">
            <a:extLst>
              <a:ext uri="{FF2B5EF4-FFF2-40B4-BE49-F238E27FC236}">
                <a16:creationId xmlns:a16="http://schemas.microsoft.com/office/drawing/2014/main" id="{D3DD02C3-50D9-BC46-3699-8B6FFB87C5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48820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38065-ED0B-D423-FBE8-801A850A218F}"/>
              </a:ext>
            </a:extLst>
          </p:cNvPr>
          <p:cNvSpPr>
            <a:spLocks noGrp="1"/>
          </p:cNvSpPr>
          <p:nvPr>
            <p:ph type="title"/>
          </p:nvPr>
        </p:nvSpPr>
        <p:spPr/>
        <p:txBody>
          <a:bodyPr/>
          <a:lstStyle/>
          <a:p>
            <a:r>
              <a:rPr lang="en-US" b="1" dirty="0"/>
              <a:t>What is the management of urolithiasis ?</a:t>
            </a:r>
          </a:p>
        </p:txBody>
      </p:sp>
      <p:sp>
        <p:nvSpPr>
          <p:cNvPr id="3" name="Content Placeholder 2">
            <a:extLst>
              <a:ext uri="{FF2B5EF4-FFF2-40B4-BE49-F238E27FC236}">
                <a16:creationId xmlns:a16="http://schemas.microsoft.com/office/drawing/2014/main" id="{DB0DC507-E8C1-80D6-FAF0-4DD247A96058}"/>
              </a:ext>
            </a:extLst>
          </p:cNvPr>
          <p:cNvSpPr>
            <a:spLocks noGrp="1"/>
          </p:cNvSpPr>
          <p:nvPr>
            <p:ph idx="1"/>
          </p:nvPr>
        </p:nvSpPr>
        <p:spPr>
          <a:xfrm>
            <a:off x="838200" y="1230377"/>
            <a:ext cx="10515600" cy="5114436"/>
          </a:xfrm>
        </p:spPr>
        <p:txBody>
          <a:bodyPr>
            <a:normAutofit/>
          </a:bodyPr>
          <a:lstStyle/>
          <a:p>
            <a:pPr marL="514350" indent="-514350">
              <a:buFont typeface="+mj-lt"/>
              <a:buAutoNum type="arabicPeriod"/>
            </a:pPr>
            <a:r>
              <a:rPr lang="en-US" b="1" dirty="0">
                <a:solidFill>
                  <a:srgbClr val="FF0000"/>
                </a:solidFill>
              </a:rPr>
              <a:t>Medical</a:t>
            </a:r>
            <a:endParaRPr lang="en-US" sz="2600" b="1" dirty="0">
              <a:solidFill>
                <a:srgbClr val="FF0000"/>
              </a:solidFill>
            </a:endParaRPr>
          </a:p>
          <a:p>
            <a:pPr marL="971550" lvl="1" indent="-514350">
              <a:buFont typeface="+mj-lt"/>
              <a:buAutoNum type="arabicPeriod"/>
            </a:pPr>
            <a:r>
              <a:rPr lang="en-US" dirty="0">
                <a:solidFill>
                  <a:srgbClr val="FF0000"/>
                </a:solidFill>
              </a:rPr>
              <a:t>Analgesia: 1</a:t>
            </a:r>
            <a:r>
              <a:rPr lang="en-US" baseline="30000" dirty="0">
                <a:solidFill>
                  <a:srgbClr val="FF0000"/>
                </a:solidFill>
              </a:rPr>
              <a:t>st</a:t>
            </a:r>
            <a:r>
              <a:rPr lang="en-US" dirty="0">
                <a:solidFill>
                  <a:srgbClr val="FF0000"/>
                </a:solidFill>
              </a:rPr>
              <a:t> line: NSAIDs, 2</a:t>
            </a:r>
            <a:r>
              <a:rPr lang="en-US" baseline="30000" dirty="0">
                <a:solidFill>
                  <a:srgbClr val="FF0000"/>
                </a:solidFill>
              </a:rPr>
              <a:t>nd</a:t>
            </a:r>
            <a:r>
              <a:rPr lang="en-US" dirty="0">
                <a:solidFill>
                  <a:srgbClr val="FF0000"/>
                </a:solidFill>
              </a:rPr>
              <a:t> line: Opioids</a:t>
            </a:r>
          </a:p>
          <a:p>
            <a:pPr marL="971550" lvl="1" indent="-514350">
              <a:buFont typeface="+mj-lt"/>
              <a:buAutoNum type="arabicPeriod"/>
            </a:pPr>
            <a:r>
              <a:rPr lang="en-US" dirty="0">
                <a:solidFill>
                  <a:srgbClr val="FF0000"/>
                </a:solidFill>
              </a:rPr>
              <a:t>Antiemetics</a:t>
            </a:r>
          </a:p>
          <a:p>
            <a:pPr marL="971550" lvl="1" indent="-514350">
              <a:buFont typeface="+mj-lt"/>
              <a:buAutoNum type="arabicPeriod"/>
            </a:pPr>
            <a:r>
              <a:rPr lang="en-US" dirty="0">
                <a:solidFill>
                  <a:srgbClr val="FF0000"/>
                </a:solidFill>
              </a:rPr>
              <a:t>IV fluid for dehydration</a:t>
            </a:r>
          </a:p>
          <a:p>
            <a:pPr marL="971550" lvl="1" indent="-514350">
              <a:buFont typeface="+mj-lt"/>
              <a:buAutoNum type="arabicPeriod"/>
            </a:pPr>
            <a:r>
              <a:rPr lang="en-US" dirty="0">
                <a:solidFill>
                  <a:srgbClr val="FF0000"/>
                </a:solidFill>
              </a:rPr>
              <a:t>Expulsive therapy (First-line: Tamsulosin)</a:t>
            </a:r>
          </a:p>
          <a:p>
            <a:pPr marL="971550" lvl="1" indent="-514350">
              <a:buFont typeface="+mj-lt"/>
              <a:buAutoNum type="arabicPeriod"/>
            </a:pPr>
            <a:r>
              <a:rPr lang="en-US" dirty="0">
                <a:solidFill>
                  <a:srgbClr val="FF0000"/>
                </a:solidFill>
              </a:rPr>
              <a:t>Provide antibiotic treatment if urinalysis indicates a UTI</a:t>
            </a:r>
          </a:p>
          <a:p>
            <a:pPr marL="514350" indent="-514350">
              <a:buFont typeface="+mj-lt"/>
              <a:buAutoNum type="arabicPeriod"/>
            </a:pPr>
            <a:r>
              <a:rPr lang="en-US" b="1" dirty="0">
                <a:solidFill>
                  <a:srgbClr val="FF0000"/>
                </a:solidFill>
              </a:rPr>
              <a:t>Interventional management</a:t>
            </a:r>
          </a:p>
          <a:p>
            <a:pPr lvl="1"/>
            <a:r>
              <a:rPr lang="en-US" b="1" dirty="0">
                <a:solidFill>
                  <a:srgbClr val="FF0000"/>
                </a:solidFill>
              </a:rPr>
              <a:t>Infected stones</a:t>
            </a:r>
            <a:r>
              <a:rPr lang="en-US" dirty="0">
                <a:solidFill>
                  <a:srgbClr val="FF0000"/>
                </a:solidFill>
              </a:rPr>
              <a:t>: Ureteral stenting or percutaneous nephrostomy</a:t>
            </a:r>
          </a:p>
          <a:p>
            <a:pPr lvl="1"/>
            <a:r>
              <a:rPr lang="en-US" b="1" dirty="0">
                <a:solidFill>
                  <a:srgbClr val="FF0000"/>
                </a:solidFill>
              </a:rPr>
              <a:t>Ureteral stones</a:t>
            </a:r>
            <a:r>
              <a:rPr lang="en-US" dirty="0">
                <a:solidFill>
                  <a:srgbClr val="FF0000"/>
                </a:solidFill>
              </a:rPr>
              <a:t>: Mid or distal ureter stones: </a:t>
            </a:r>
            <a:r>
              <a:rPr lang="en-US" dirty="0" err="1">
                <a:solidFill>
                  <a:srgbClr val="FF0000"/>
                </a:solidFill>
              </a:rPr>
              <a:t>Ureterorenoscopy</a:t>
            </a:r>
            <a:r>
              <a:rPr lang="en-US" dirty="0">
                <a:solidFill>
                  <a:srgbClr val="FF0000"/>
                </a:solidFill>
              </a:rPr>
              <a:t> (1</a:t>
            </a:r>
            <a:r>
              <a:rPr lang="en-US" baseline="30000" dirty="0">
                <a:solidFill>
                  <a:srgbClr val="FF0000"/>
                </a:solidFill>
              </a:rPr>
              <a:t>st</a:t>
            </a:r>
            <a:r>
              <a:rPr lang="en-US" dirty="0">
                <a:solidFill>
                  <a:srgbClr val="FF0000"/>
                </a:solidFill>
              </a:rPr>
              <a:t> line), or ESWL (&lt;10mm)</a:t>
            </a:r>
          </a:p>
          <a:p>
            <a:pPr lvl="1"/>
            <a:r>
              <a:rPr lang="en-US" b="1" dirty="0">
                <a:solidFill>
                  <a:srgbClr val="FF0000"/>
                </a:solidFill>
              </a:rPr>
              <a:t>Renal stones &gt; 20 mm OR lower renal pole stones &gt; 10 mm</a:t>
            </a:r>
            <a:r>
              <a:rPr lang="en-US" dirty="0">
                <a:solidFill>
                  <a:srgbClr val="FF0000"/>
                </a:solidFill>
              </a:rPr>
              <a:t>: percutaneous nephrolithotomy (PCNL)</a:t>
            </a:r>
          </a:p>
        </p:txBody>
      </p:sp>
      <p:sp>
        <p:nvSpPr>
          <p:cNvPr id="6" name="TextBox 5">
            <a:extLst>
              <a:ext uri="{FF2B5EF4-FFF2-40B4-BE49-F238E27FC236}">
                <a16:creationId xmlns:a16="http://schemas.microsoft.com/office/drawing/2014/main" id="{1E314085-C1CC-3412-4E14-1D2623FB75D5}"/>
              </a:ext>
            </a:extLst>
          </p:cNvPr>
          <p:cNvSpPr txBox="1"/>
          <p:nvPr/>
        </p:nvSpPr>
        <p:spPr>
          <a:xfrm>
            <a:off x="11624503" y="2897"/>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48923569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04A06-A025-E7A3-A489-A9A02A475287}"/>
              </a:ext>
            </a:extLst>
          </p:cNvPr>
          <p:cNvSpPr>
            <a:spLocks noGrp="1"/>
          </p:cNvSpPr>
          <p:nvPr>
            <p:ph type="title"/>
          </p:nvPr>
        </p:nvSpPr>
        <p:spPr/>
        <p:txBody>
          <a:bodyPr>
            <a:normAutofit/>
          </a:bodyPr>
          <a:lstStyle/>
          <a:p>
            <a:r>
              <a:rPr lang="en-US" dirty="0"/>
              <a:t>The most appropriate method of treatment of</a:t>
            </a:r>
          </a:p>
        </p:txBody>
      </p:sp>
      <p:sp>
        <p:nvSpPr>
          <p:cNvPr id="3" name="Content Placeholder 2">
            <a:extLst>
              <a:ext uri="{FF2B5EF4-FFF2-40B4-BE49-F238E27FC236}">
                <a16:creationId xmlns:a16="http://schemas.microsoft.com/office/drawing/2014/main" id="{2AC52ACC-DA5A-849C-D5EE-6A38BF705951}"/>
              </a:ext>
            </a:extLst>
          </p:cNvPr>
          <p:cNvSpPr>
            <a:spLocks noGrp="1"/>
          </p:cNvSpPr>
          <p:nvPr>
            <p:ph idx="1"/>
          </p:nvPr>
        </p:nvSpPr>
        <p:spPr>
          <a:xfrm>
            <a:off x="838200" y="1305026"/>
            <a:ext cx="10515600" cy="1148923"/>
          </a:xfrm>
        </p:spPr>
        <p:txBody>
          <a:bodyPr/>
          <a:lstStyle/>
          <a:p>
            <a:r>
              <a:rPr lang="en-US" b="1" dirty="0"/>
              <a:t>8mm diameter mid ureteric stone</a:t>
            </a:r>
            <a:r>
              <a:rPr lang="en-US" dirty="0"/>
              <a:t>: ESWL (shock wave lithotripsy) </a:t>
            </a:r>
          </a:p>
          <a:p>
            <a:r>
              <a:rPr lang="en-US" b="1" dirty="0"/>
              <a:t>13mm stone in the mid renal calyx</a:t>
            </a:r>
            <a:r>
              <a:rPr lang="en-US" dirty="0"/>
              <a:t>: ureteroscopy (intracorporal) </a:t>
            </a:r>
          </a:p>
        </p:txBody>
      </p:sp>
      <p:sp>
        <p:nvSpPr>
          <p:cNvPr id="4" name="TextBox 3">
            <a:extLst>
              <a:ext uri="{FF2B5EF4-FFF2-40B4-BE49-F238E27FC236}">
                <a16:creationId xmlns:a16="http://schemas.microsoft.com/office/drawing/2014/main" id="{73C43DB4-6314-9752-6812-CC94AB946C78}"/>
              </a:ext>
            </a:extLst>
          </p:cNvPr>
          <p:cNvSpPr txBox="1"/>
          <p:nvPr/>
        </p:nvSpPr>
        <p:spPr>
          <a:xfrm>
            <a:off x="10795518" y="2617696"/>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cxnSp>
        <p:nvCxnSpPr>
          <p:cNvPr id="6" name="Straight Connector 5">
            <a:extLst>
              <a:ext uri="{FF2B5EF4-FFF2-40B4-BE49-F238E27FC236}">
                <a16:creationId xmlns:a16="http://schemas.microsoft.com/office/drawing/2014/main" id="{8AB3C827-5E7A-3A17-93E8-0F574CF4985D}"/>
              </a:ext>
            </a:extLst>
          </p:cNvPr>
          <p:cNvCxnSpPr>
            <a:cxnSpLocks/>
          </p:cNvCxnSpPr>
          <p:nvPr/>
        </p:nvCxnSpPr>
        <p:spPr>
          <a:xfrm>
            <a:off x="838200" y="2565337"/>
            <a:ext cx="1051560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E2AE484-7A79-AFFF-32BF-8A4FF3AE89F3}"/>
              </a:ext>
            </a:extLst>
          </p:cNvPr>
          <p:cNvPicPr>
            <a:picLocks noChangeAspect="1"/>
          </p:cNvPicPr>
          <p:nvPr/>
        </p:nvPicPr>
        <p:blipFill>
          <a:blip r:embed="rId2"/>
          <a:stretch>
            <a:fillRect/>
          </a:stretch>
        </p:blipFill>
        <p:spPr>
          <a:xfrm>
            <a:off x="8537312" y="3084473"/>
            <a:ext cx="2816488" cy="3114529"/>
          </a:xfrm>
          <a:prstGeom prst="rect">
            <a:avLst/>
          </a:prstGeom>
          <a:ln>
            <a:noFill/>
          </a:ln>
          <a:effectLst>
            <a:outerShdw blurRad="292100" dist="139700" dir="2700000" algn="tl" rotWithShape="0">
              <a:srgbClr val="333333">
                <a:alpha val="65000"/>
              </a:srgbClr>
            </a:outerShdw>
          </a:effectLst>
        </p:spPr>
      </p:pic>
      <p:sp>
        <p:nvSpPr>
          <p:cNvPr id="8" name="Content Placeholder 2">
            <a:extLst>
              <a:ext uri="{FF2B5EF4-FFF2-40B4-BE49-F238E27FC236}">
                <a16:creationId xmlns:a16="http://schemas.microsoft.com/office/drawing/2014/main" id="{BA4B3C35-CC27-A1B1-C254-574C2E586700}"/>
              </a:ext>
            </a:extLst>
          </p:cNvPr>
          <p:cNvSpPr txBox="1">
            <a:spLocks/>
          </p:cNvSpPr>
          <p:nvPr/>
        </p:nvSpPr>
        <p:spPr>
          <a:xfrm>
            <a:off x="838200" y="3084473"/>
            <a:ext cx="7587343" cy="31145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What is your management ?</a:t>
            </a:r>
            <a:endParaRPr lang="ar-JO" b="1" dirty="0"/>
          </a:p>
          <a:p>
            <a:pPr marL="914400" lvl="1" indent="-457200">
              <a:buFont typeface="+mj-lt"/>
              <a:buAutoNum type="arabicPeriod"/>
            </a:pPr>
            <a:r>
              <a:rPr lang="en-US" dirty="0"/>
              <a:t>Medical ( NSAIDs </a:t>
            </a:r>
            <a:r>
              <a:rPr lang="en-US" dirty="0">
                <a:latin typeface="Arial" panose="020B0604020202020204" pitchFamily="34" charset="0"/>
                <a:cs typeface="Arial" panose="020B0604020202020204" pitchFamily="34" charset="0"/>
              </a:rPr>
              <a:t>→</a:t>
            </a:r>
            <a:r>
              <a:rPr lang="en-US" dirty="0"/>
              <a:t> opioid </a:t>
            </a:r>
            <a:r>
              <a:rPr lang="en-US" dirty="0">
                <a:latin typeface="Arial" panose="020B0604020202020204" pitchFamily="34" charset="0"/>
                <a:cs typeface="Arial" panose="020B0604020202020204" pitchFamily="34" charset="0"/>
              </a:rPr>
              <a:t>→ </a:t>
            </a:r>
            <a:r>
              <a:rPr lang="en-US" dirty="0"/>
              <a:t>CCBs </a:t>
            </a:r>
            <a:r>
              <a:rPr lang="en-US" dirty="0">
                <a:latin typeface="Arial" panose="020B0604020202020204" pitchFamily="34" charset="0"/>
                <a:cs typeface="Arial" panose="020B0604020202020204" pitchFamily="34" charset="0"/>
              </a:rPr>
              <a:t>→</a:t>
            </a:r>
            <a:r>
              <a:rPr lang="en-US" dirty="0"/>
              <a:t> antiemetic </a:t>
            </a:r>
            <a:r>
              <a:rPr lang="en-US" dirty="0">
                <a:latin typeface="Arial" panose="020B0604020202020204" pitchFamily="34" charset="0"/>
                <a:cs typeface="Arial" panose="020B0604020202020204" pitchFamily="34" charset="0"/>
              </a:rPr>
              <a:t>→</a:t>
            </a:r>
            <a:r>
              <a:rPr lang="en-US" dirty="0"/>
              <a:t> Alpha blocker)</a:t>
            </a:r>
          </a:p>
          <a:p>
            <a:pPr marL="914400" lvl="1" indent="-457200">
              <a:buFont typeface="+mj-lt"/>
              <a:buAutoNum type="arabicPeriod"/>
            </a:pPr>
            <a:r>
              <a:rPr lang="en-US" dirty="0"/>
              <a:t>Shock-wave lithotripsy (SWL)</a:t>
            </a:r>
          </a:p>
          <a:p>
            <a:pPr marL="914400" lvl="1" indent="-457200">
              <a:buFont typeface="+mj-lt"/>
              <a:buAutoNum type="arabicPeriod"/>
            </a:pPr>
            <a:r>
              <a:rPr lang="en-US" dirty="0"/>
              <a:t>Ureteroscopy.</a:t>
            </a:r>
          </a:p>
          <a:p>
            <a:pPr marL="914400" lvl="1" indent="-457200">
              <a:buFont typeface="+mj-lt"/>
              <a:buAutoNum type="arabicPeriod"/>
            </a:pPr>
            <a:r>
              <a:rPr lang="en-US" dirty="0"/>
              <a:t>Percutaneous nephrolithotomy (PCNL).</a:t>
            </a:r>
          </a:p>
          <a:p>
            <a:pPr marL="914400" lvl="1" indent="-457200">
              <a:buFont typeface="+mj-lt"/>
              <a:buAutoNum type="arabicPeriod"/>
            </a:pPr>
            <a:r>
              <a:rPr lang="en-US" dirty="0"/>
              <a:t>Open Stone surgery</a:t>
            </a:r>
          </a:p>
        </p:txBody>
      </p:sp>
      <p:sp>
        <p:nvSpPr>
          <p:cNvPr id="9" name="TextBox 8">
            <a:extLst>
              <a:ext uri="{FF2B5EF4-FFF2-40B4-BE49-F238E27FC236}">
                <a16:creationId xmlns:a16="http://schemas.microsoft.com/office/drawing/2014/main" id="{492D6EC5-F2FC-A19C-7B5D-E612C2BA007B}"/>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30626322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48B2B-B699-B2B3-6E4F-4FDB53EFDFA3}"/>
              </a:ext>
            </a:extLst>
          </p:cNvPr>
          <p:cNvSpPr>
            <a:spLocks noGrp="1"/>
          </p:cNvSpPr>
          <p:nvPr>
            <p:ph type="title"/>
          </p:nvPr>
        </p:nvSpPr>
        <p:spPr/>
        <p:txBody>
          <a:bodyPr/>
          <a:lstStyle/>
          <a:p>
            <a:r>
              <a:rPr lang="en-US" dirty="0"/>
              <a:t>KUB indicate a stone in the left ureter </a:t>
            </a:r>
          </a:p>
        </p:txBody>
      </p:sp>
      <p:sp>
        <p:nvSpPr>
          <p:cNvPr id="3" name="Content Placeholder 2">
            <a:extLst>
              <a:ext uri="{FF2B5EF4-FFF2-40B4-BE49-F238E27FC236}">
                <a16:creationId xmlns:a16="http://schemas.microsoft.com/office/drawing/2014/main" id="{70DB7596-BECB-B836-E6ED-4365388F842F}"/>
              </a:ext>
            </a:extLst>
          </p:cNvPr>
          <p:cNvSpPr>
            <a:spLocks noGrp="1"/>
          </p:cNvSpPr>
          <p:nvPr>
            <p:ph idx="1"/>
          </p:nvPr>
        </p:nvSpPr>
        <p:spPr/>
        <p:txBody>
          <a:bodyPr/>
          <a:lstStyle/>
          <a:p>
            <a:r>
              <a:rPr lang="en-US" b="1" dirty="0"/>
              <a:t>What is the difference between the KUB and normal abdominal Xray ?</a:t>
            </a:r>
          </a:p>
          <a:p>
            <a:pPr marL="457200" lvl="1" indent="0" algn="ctr">
              <a:buNone/>
            </a:pPr>
            <a:r>
              <a:rPr lang="ar-JO" sz="2200" dirty="0"/>
              <a:t>الجواب في أول سيكشن (شكلك أول ما قرأت السؤال وما عرفت تجاوبه شكل واحد عرف انه بكرة طابل)</a:t>
            </a:r>
            <a:endParaRPr lang="en-US" sz="2200" dirty="0"/>
          </a:p>
          <a:p>
            <a:r>
              <a:rPr lang="en-US" b="1" dirty="0"/>
              <a:t>What's the composition of the stone</a:t>
            </a:r>
          </a:p>
          <a:p>
            <a:pPr lvl="1"/>
            <a:r>
              <a:rPr lang="en-US" dirty="0"/>
              <a:t>Calcium oxalate</a:t>
            </a:r>
          </a:p>
          <a:p>
            <a:r>
              <a:rPr lang="en-US" b="1" dirty="0"/>
              <a:t>What's the best management for it</a:t>
            </a:r>
          </a:p>
          <a:p>
            <a:pPr lvl="1"/>
            <a:r>
              <a:rPr lang="en-US" dirty="0"/>
              <a:t>Medical (I.V fluid, NSAIDs, alpha blocker)</a:t>
            </a:r>
          </a:p>
        </p:txBody>
      </p:sp>
      <p:sp>
        <p:nvSpPr>
          <p:cNvPr id="4" name="TextBox 3">
            <a:extLst>
              <a:ext uri="{FF2B5EF4-FFF2-40B4-BE49-F238E27FC236}">
                <a16:creationId xmlns:a16="http://schemas.microsoft.com/office/drawing/2014/main" id="{3D352689-B4F6-EE40-F716-635993567E95}"/>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2">
            <a:extLst>
              <a:ext uri="{FF2B5EF4-FFF2-40B4-BE49-F238E27FC236}">
                <a16:creationId xmlns:a16="http://schemas.microsoft.com/office/drawing/2014/main" id="{07204237-6516-EDF1-C632-13F426608514}"/>
              </a:ext>
            </a:extLst>
          </p:cNvPr>
          <p:cNvPicPr>
            <a:picLocks noChangeAspect="1" noChangeArrowheads="1"/>
          </p:cNvPicPr>
          <p:nvPr/>
        </p:nvPicPr>
        <p:blipFill>
          <a:blip r:embed="rId2"/>
          <a:srcRect/>
          <a:stretch>
            <a:fillRect/>
          </a:stretch>
        </p:blipFill>
        <p:spPr bwMode="auto">
          <a:xfrm>
            <a:off x="9074140" y="2735100"/>
            <a:ext cx="2279660" cy="29624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8241640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21427-437C-3D4D-DD2F-4466B183F5A6}"/>
              </a:ext>
            </a:extLst>
          </p:cNvPr>
          <p:cNvSpPr>
            <a:spLocks noGrp="1"/>
          </p:cNvSpPr>
          <p:nvPr>
            <p:ph type="title"/>
          </p:nvPr>
        </p:nvSpPr>
        <p:spPr/>
        <p:txBody>
          <a:bodyPr>
            <a:normAutofit/>
          </a:bodyPr>
          <a:lstStyle/>
          <a:p>
            <a:r>
              <a:rPr lang="en-US" dirty="0"/>
              <a:t>KUB</a:t>
            </a:r>
          </a:p>
        </p:txBody>
      </p:sp>
      <p:sp>
        <p:nvSpPr>
          <p:cNvPr id="3" name="Content Placeholder 2">
            <a:extLst>
              <a:ext uri="{FF2B5EF4-FFF2-40B4-BE49-F238E27FC236}">
                <a16:creationId xmlns:a16="http://schemas.microsoft.com/office/drawing/2014/main" id="{2AFAF7F9-CEF7-A14B-2472-C1BD53183F05}"/>
              </a:ext>
            </a:extLst>
          </p:cNvPr>
          <p:cNvSpPr>
            <a:spLocks noGrp="1"/>
          </p:cNvSpPr>
          <p:nvPr>
            <p:ph idx="1"/>
          </p:nvPr>
        </p:nvSpPr>
        <p:spPr>
          <a:xfrm>
            <a:off x="838200" y="1305026"/>
            <a:ext cx="7680649" cy="4871938"/>
          </a:xfrm>
        </p:spPr>
        <p:txBody>
          <a:bodyPr/>
          <a:lstStyle/>
          <a:p>
            <a:pPr>
              <a:buFont typeface="Wingdings" panose="05000000000000000000" pitchFamily="2" charset="2"/>
              <a:buChar char="Ø"/>
            </a:pPr>
            <a:r>
              <a:rPr lang="en-US" sz="2600" dirty="0"/>
              <a:t>Patient with ureteric debris/stones and recurrent UTIs</a:t>
            </a:r>
          </a:p>
          <a:p>
            <a:r>
              <a:rPr lang="en-US" b="1" dirty="0"/>
              <a:t>What are the findings ?</a:t>
            </a:r>
          </a:p>
          <a:p>
            <a:pPr lvl="1"/>
            <a:r>
              <a:rPr lang="en-US" dirty="0"/>
              <a:t>Radiopaque stone</a:t>
            </a:r>
          </a:p>
          <a:p>
            <a:pPr lvl="1"/>
            <a:r>
              <a:rPr lang="en-US" dirty="0"/>
              <a:t>Double J stent</a:t>
            </a:r>
          </a:p>
          <a:p>
            <a:r>
              <a:rPr lang="en-US" b="1" dirty="0"/>
              <a:t>What are the indications of Double J stent ?</a:t>
            </a:r>
          </a:p>
          <a:p>
            <a:pPr marL="914400" lvl="1" indent="-457200">
              <a:buFont typeface="+mj-lt"/>
              <a:buAutoNum type="arabicPeriod"/>
            </a:pPr>
            <a:r>
              <a:rPr lang="en-US" dirty="0"/>
              <a:t>Obstructive nephropathy </a:t>
            </a:r>
          </a:p>
          <a:p>
            <a:pPr marL="914400" lvl="1" indent="-457200">
              <a:buFont typeface="+mj-lt"/>
              <a:buAutoNum type="arabicPeriod"/>
            </a:pPr>
            <a:r>
              <a:rPr lang="en-US" dirty="0"/>
              <a:t>Prophylactic pre-ESWL</a:t>
            </a:r>
          </a:p>
          <a:p>
            <a:pPr marL="914400" lvl="1" indent="-457200">
              <a:buFont typeface="+mj-lt"/>
              <a:buAutoNum type="arabicPeriod"/>
            </a:pPr>
            <a:r>
              <a:rPr lang="en-US" dirty="0"/>
              <a:t>Post-traumatic ureteroscopy</a:t>
            </a:r>
          </a:p>
          <a:p>
            <a:pPr marL="914400" lvl="1" indent="-457200">
              <a:buFont typeface="+mj-lt"/>
              <a:buAutoNum type="arabicPeriod"/>
            </a:pPr>
            <a:r>
              <a:rPr lang="en-US" dirty="0"/>
              <a:t>Following </a:t>
            </a:r>
            <a:r>
              <a:rPr lang="en-US" dirty="0" err="1"/>
              <a:t>endopyelotomy</a:t>
            </a:r>
            <a:endParaRPr lang="ar-JO" dirty="0"/>
          </a:p>
          <a:p>
            <a:pPr marL="914400" lvl="1" indent="-457200">
              <a:buFont typeface="+mj-lt"/>
              <a:buAutoNum type="arabicPeriod"/>
            </a:pPr>
            <a:r>
              <a:rPr lang="en-US" dirty="0"/>
              <a:t>Post renal transplant</a:t>
            </a:r>
          </a:p>
          <a:p>
            <a:pPr marL="914400" lvl="1" indent="-457200">
              <a:buFont typeface="+mj-lt"/>
              <a:buAutoNum type="arabicPeriod"/>
            </a:pPr>
            <a:r>
              <a:rPr lang="en-US" dirty="0"/>
              <a:t>To  identify ureter during major surgeries</a:t>
            </a:r>
          </a:p>
          <a:p>
            <a:endParaRPr lang="en-US" dirty="0"/>
          </a:p>
        </p:txBody>
      </p:sp>
      <p:sp>
        <p:nvSpPr>
          <p:cNvPr id="6" name="TextBox 5">
            <a:extLst>
              <a:ext uri="{FF2B5EF4-FFF2-40B4-BE49-F238E27FC236}">
                <a16:creationId xmlns:a16="http://schemas.microsoft.com/office/drawing/2014/main" id="{FBDCEAD0-EFED-D2C5-D22F-95916B5805EE}"/>
              </a:ext>
            </a:extLst>
          </p:cNvPr>
          <p:cNvSpPr txBox="1"/>
          <p:nvPr/>
        </p:nvSpPr>
        <p:spPr>
          <a:xfrm>
            <a:off x="11150081"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9" name="Content Placeholder 3">
            <a:extLst>
              <a:ext uri="{FF2B5EF4-FFF2-40B4-BE49-F238E27FC236}">
                <a16:creationId xmlns:a16="http://schemas.microsoft.com/office/drawing/2014/main" id="{522F7260-1061-F6AA-8A85-3A4214080500}"/>
              </a:ext>
            </a:extLst>
          </p:cNvPr>
          <p:cNvPicPr>
            <a:picLocks noChangeAspect="1"/>
          </p:cNvPicPr>
          <p:nvPr/>
        </p:nvPicPr>
        <p:blipFill rotWithShape="1">
          <a:blip r:embed="rId2"/>
          <a:srcRect l="3012" t="2371" r="2805" b="1908"/>
          <a:stretch/>
        </p:blipFill>
        <p:spPr>
          <a:xfrm>
            <a:off x="8546487" y="1305026"/>
            <a:ext cx="2807314" cy="39387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5008763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F1DEB-8779-A6C3-8618-B70A200396E5}"/>
              </a:ext>
            </a:extLst>
          </p:cNvPr>
          <p:cNvSpPr>
            <a:spLocks noGrp="1"/>
          </p:cNvSpPr>
          <p:nvPr>
            <p:ph type="title"/>
          </p:nvPr>
        </p:nvSpPr>
        <p:spPr/>
        <p:txBody>
          <a:bodyPr/>
          <a:lstStyle/>
          <a:p>
            <a:r>
              <a:rPr lang="en-US" dirty="0"/>
              <a:t>Hydronephrosis – IVP</a:t>
            </a:r>
          </a:p>
        </p:txBody>
      </p:sp>
      <p:sp>
        <p:nvSpPr>
          <p:cNvPr id="3" name="Content Placeholder 2">
            <a:extLst>
              <a:ext uri="{FF2B5EF4-FFF2-40B4-BE49-F238E27FC236}">
                <a16:creationId xmlns:a16="http://schemas.microsoft.com/office/drawing/2014/main" id="{1E69B142-441D-156A-9293-B1A864947C58}"/>
              </a:ext>
            </a:extLst>
          </p:cNvPr>
          <p:cNvSpPr>
            <a:spLocks noGrp="1"/>
          </p:cNvSpPr>
          <p:nvPr>
            <p:ph idx="1"/>
          </p:nvPr>
        </p:nvSpPr>
        <p:spPr>
          <a:xfrm>
            <a:off x="838200" y="1305026"/>
            <a:ext cx="6001139" cy="3873464"/>
          </a:xfrm>
        </p:spPr>
        <p:txBody>
          <a:bodyPr/>
          <a:lstStyle/>
          <a:p>
            <a:r>
              <a:rPr lang="en-US" b="1" dirty="0"/>
              <a:t>What is the name of the radiological abnormality shown ?	</a:t>
            </a:r>
          </a:p>
          <a:p>
            <a:pPr lvl="1"/>
            <a:r>
              <a:rPr lang="en-US" sz="2600" dirty="0"/>
              <a:t>Hydronephrosis</a:t>
            </a:r>
          </a:p>
          <a:p>
            <a:r>
              <a:rPr lang="en-US" b="1" dirty="0"/>
              <a:t>Mention 5 causes of this abnormality</a:t>
            </a:r>
          </a:p>
          <a:p>
            <a:pPr marL="914400" lvl="1" indent="-457200">
              <a:buFont typeface="+mj-lt"/>
              <a:buAutoNum type="arabicPeriod"/>
            </a:pPr>
            <a:r>
              <a:rPr lang="en-US" dirty="0"/>
              <a:t>BPH</a:t>
            </a:r>
          </a:p>
          <a:p>
            <a:pPr marL="914400" lvl="1" indent="-457200">
              <a:buFont typeface="+mj-lt"/>
              <a:buAutoNum type="arabicPeriod"/>
            </a:pPr>
            <a:r>
              <a:rPr lang="en-US" dirty="0"/>
              <a:t>Pregnancy</a:t>
            </a:r>
          </a:p>
          <a:p>
            <a:pPr marL="914400" lvl="1" indent="-457200">
              <a:buFont typeface="+mj-lt"/>
              <a:buAutoNum type="arabicPeriod"/>
            </a:pPr>
            <a:r>
              <a:rPr lang="en-US" dirty="0"/>
              <a:t>Kidney stones</a:t>
            </a:r>
          </a:p>
          <a:p>
            <a:pPr marL="914400" lvl="1" indent="-457200">
              <a:buFont typeface="+mj-lt"/>
              <a:buAutoNum type="arabicPeriod"/>
            </a:pPr>
            <a:r>
              <a:rPr lang="en-US" dirty="0"/>
              <a:t>Neurogenic bladder </a:t>
            </a:r>
          </a:p>
          <a:p>
            <a:pPr marL="914400" lvl="1" indent="-457200">
              <a:buFont typeface="+mj-lt"/>
              <a:buAutoNum type="arabicPeriod"/>
            </a:pPr>
            <a:r>
              <a:rPr lang="en-US" dirty="0"/>
              <a:t>Narrowing of the ureters</a:t>
            </a:r>
          </a:p>
        </p:txBody>
      </p:sp>
      <p:sp>
        <p:nvSpPr>
          <p:cNvPr id="4" name="TextBox 3">
            <a:extLst>
              <a:ext uri="{FF2B5EF4-FFF2-40B4-BE49-F238E27FC236}">
                <a16:creationId xmlns:a16="http://schemas.microsoft.com/office/drawing/2014/main" id="{0B5728C1-E89F-5B03-16C6-3B5C60788799}"/>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Picture 5">
            <a:extLst>
              <a:ext uri="{FF2B5EF4-FFF2-40B4-BE49-F238E27FC236}">
                <a16:creationId xmlns:a16="http://schemas.microsoft.com/office/drawing/2014/main" id="{A6AC62D6-A96A-F9E0-2EAB-9D1137DAEB29}"/>
              </a:ext>
            </a:extLst>
          </p:cNvPr>
          <p:cNvPicPr>
            <a:picLocks noChangeAspect="1"/>
          </p:cNvPicPr>
          <p:nvPr/>
        </p:nvPicPr>
        <p:blipFill>
          <a:blip r:embed="rId2"/>
          <a:stretch>
            <a:fillRect/>
          </a:stretch>
        </p:blipFill>
        <p:spPr>
          <a:xfrm>
            <a:off x="7585787" y="1305025"/>
            <a:ext cx="3768013" cy="38734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5850466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A62F-99B0-1C29-55B0-1FE0F229CA73}"/>
              </a:ext>
            </a:extLst>
          </p:cNvPr>
          <p:cNvSpPr>
            <a:spLocks noGrp="1"/>
          </p:cNvSpPr>
          <p:nvPr>
            <p:ph type="title"/>
          </p:nvPr>
        </p:nvSpPr>
        <p:spPr/>
        <p:txBody>
          <a:bodyPr/>
          <a:lstStyle/>
          <a:p>
            <a:r>
              <a:rPr lang="en-US" dirty="0"/>
              <a:t>Urolithiasis – Case scenario 1</a:t>
            </a:r>
          </a:p>
        </p:txBody>
      </p:sp>
      <p:sp>
        <p:nvSpPr>
          <p:cNvPr id="3" name="Content Placeholder 2">
            <a:extLst>
              <a:ext uri="{FF2B5EF4-FFF2-40B4-BE49-F238E27FC236}">
                <a16:creationId xmlns:a16="http://schemas.microsoft.com/office/drawing/2014/main" id="{D83F8E71-1F35-0A63-7DBB-7023FE9BA11C}"/>
              </a:ext>
            </a:extLst>
          </p:cNvPr>
          <p:cNvSpPr>
            <a:spLocks noGrp="1"/>
          </p:cNvSpPr>
          <p:nvPr>
            <p:ph idx="1"/>
          </p:nvPr>
        </p:nvSpPr>
        <p:spPr/>
        <p:txBody>
          <a:bodyPr/>
          <a:lstStyle/>
          <a:p>
            <a:pPr>
              <a:buFont typeface="Wingdings" panose="05000000000000000000" pitchFamily="2" charset="2"/>
              <a:buChar char="Ø"/>
            </a:pPr>
            <a:r>
              <a:rPr lang="en-US" sz="2600" dirty="0"/>
              <a:t>49 years old male patient has gout, presented to ER with severe left renal colic, the presented x-ray study does not show radio-opaque shadow. with further investigation found to have left ureteric stone. </a:t>
            </a:r>
          </a:p>
          <a:p>
            <a:pPr marL="514350" indent="-514350">
              <a:buFont typeface="+mj-lt"/>
              <a:buAutoNum type="arabicPeriod"/>
            </a:pPr>
            <a:r>
              <a:rPr lang="en-US" sz="2800" b="1" dirty="0"/>
              <a:t>Gold standard for diagnosis of stones ?</a:t>
            </a:r>
          </a:p>
          <a:p>
            <a:pPr lvl="1"/>
            <a:r>
              <a:rPr lang="en-US" dirty="0">
                <a:solidFill>
                  <a:srgbClr val="FF0000"/>
                </a:solidFill>
              </a:rPr>
              <a:t>CT scan without contrast</a:t>
            </a:r>
          </a:p>
          <a:p>
            <a:pPr marL="514350" indent="-514350">
              <a:buFont typeface="+mj-lt"/>
              <a:buAutoNum type="arabicPeriod"/>
            </a:pPr>
            <a:r>
              <a:rPr lang="en-US" sz="2800" b="1" dirty="0"/>
              <a:t>What is the likely stone type for this patient ?</a:t>
            </a:r>
          </a:p>
          <a:p>
            <a:pPr lvl="1"/>
            <a:r>
              <a:rPr lang="en-US" dirty="0"/>
              <a:t>Uric acid stone</a:t>
            </a:r>
            <a:endParaRPr lang="ar-JO" dirty="0"/>
          </a:p>
          <a:p>
            <a:pPr marL="514350" indent="-514350">
              <a:buFont typeface="+mj-lt"/>
              <a:buAutoNum type="arabicPeriod" startAt="3"/>
            </a:pPr>
            <a:r>
              <a:rPr lang="en-US" sz="2800" b="1" dirty="0"/>
              <a:t>What is the important causative factor ?</a:t>
            </a:r>
          </a:p>
          <a:p>
            <a:pPr lvl="1"/>
            <a:r>
              <a:rPr lang="en-US" dirty="0"/>
              <a:t>Acidic urine due to high serum uric acid levels (gout)</a:t>
            </a:r>
          </a:p>
          <a:p>
            <a:pPr marL="514350" indent="-514350">
              <a:buFont typeface="+mj-lt"/>
              <a:buAutoNum type="arabicPeriod" startAt="3"/>
            </a:pPr>
            <a:r>
              <a:rPr lang="en-US" b="1" dirty="0">
                <a:solidFill>
                  <a:schemeClr val="accent2">
                    <a:lumMod val="50000"/>
                  </a:schemeClr>
                </a:solidFill>
              </a:rPr>
              <a:t>Mention 1 endoscopic method used for stones?</a:t>
            </a:r>
          </a:p>
          <a:p>
            <a:pPr lvl="1"/>
            <a:r>
              <a:rPr lang="en-US" dirty="0">
                <a:solidFill>
                  <a:schemeClr val="accent2">
                    <a:lumMod val="50000"/>
                  </a:schemeClr>
                </a:solidFill>
              </a:rPr>
              <a:t>Percutaneous nephrolithotomy</a:t>
            </a:r>
          </a:p>
        </p:txBody>
      </p:sp>
      <p:sp>
        <p:nvSpPr>
          <p:cNvPr id="4" name="TextBox 3">
            <a:extLst>
              <a:ext uri="{FF2B5EF4-FFF2-40B4-BE49-F238E27FC236}">
                <a16:creationId xmlns:a16="http://schemas.microsoft.com/office/drawing/2014/main" id="{64F5A80F-D98B-7061-2245-7993AB707F8A}"/>
              </a:ext>
            </a:extLst>
          </p:cNvPr>
          <p:cNvSpPr txBox="1"/>
          <p:nvPr/>
        </p:nvSpPr>
        <p:spPr>
          <a:xfrm>
            <a:off x="11150081"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8</a:t>
            </a:r>
            <a:r>
              <a:rPr lang="ar-JO" b="1" dirty="0">
                <a:solidFill>
                  <a:srgbClr val="FF0000"/>
                </a:solidFill>
              </a:rPr>
              <a:t>)</a:t>
            </a:r>
            <a:endParaRPr lang="en-US" b="1" dirty="0">
              <a:solidFill>
                <a:srgbClr val="FF0000"/>
              </a:solidFill>
            </a:endParaRPr>
          </a:p>
        </p:txBody>
      </p:sp>
      <p:pic>
        <p:nvPicPr>
          <p:cNvPr id="5" name="Picture 2">
            <a:extLst>
              <a:ext uri="{FF2B5EF4-FFF2-40B4-BE49-F238E27FC236}">
                <a16:creationId xmlns:a16="http://schemas.microsoft.com/office/drawing/2014/main" id="{FCC67401-7D25-DF68-D336-1A718A291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2155" y="2222955"/>
            <a:ext cx="2741645" cy="3683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9156BBA6-C21C-FCB3-9E6F-6854B8E5E110}"/>
              </a:ext>
            </a:extLst>
          </p:cNvPr>
          <p:cNvSpPr txBox="1"/>
          <p:nvPr/>
        </p:nvSpPr>
        <p:spPr>
          <a:xfrm>
            <a:off x="36545" y="527781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pic>
        <p:nvPicPr>
          <p:cNvPr id="7" name="Picture 2" descr="AUDITED Text Written on Green Vintage Stamp Stock Illustration -  Illustration of button, vintage: 214336989">
            <a:extLst>
              <a:ext uri="{FF2B5EF4-FFF2-40B4-BE49-F238E27FC236}">
                <a16:creationId xmlns:a16="http://schemas.microsoft.com/office/drawing/2014/main" id="{95CD7E74-1784-7546-DF7F-885942D6E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43688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A62F-99B0-1C29-55B0-1FE0F229CA73}"/>
              </a:ext>
            </a:extLst>
          </p:cNvPr>
          <p:cNvSpPr>
            <a:spLocks noGrp="1"/>
          </p:cNvSpPr>
          <p:nvPr>
            <p:ph type="title"/>
          </p:nvPr>
        </p:nvSpPr>
        <p:spPr/>
        <p:txBody>
          <a:bodyPr/>
          <a:lstStyle/>
          <a:p>
            <a:r>
              <a:rPr lang="en-US" dirty="0"/>
              <a:t>Urolithiasis – Case scenario 1</a:t>
            </a:r>
          </a:p>
        </p:txBody>
      </p:sp>
      <p:sp>
        <p:nvSpPr>
          <p:cNvPr id="8" name="Content Placeholder 7">
            <a:extLst>
              <a:ext uri="{FF2B5EF4-FFF2-40B4-BE49-F238E27FC236}">
                <a16:creationId xmlns:a16="http://schemas.microsoft.com/office/drawing/2014/main" id="{5324A37B-5AB8-0F29-FF58-38FF5DAF11A1}"/>
              </a:ext>
            </a:extLst>
          </p:cNvPr>
          <p:cNvSpPr>
            <a:spLocks noGrp="1"/>
          </p:cNvSpPr>
          <p:nvPr>
            <p:ph idx="1"/>
          </p:nvPr>
        </p:nvSpPr>
        <p:spPr>
          <a:xfrm>
            <a:off x="838200" y="2488677"/>
            <a:ext cx="7664777" cy="3604214"/>
          </a:xfrm>
        </p:spPr>
        <p:txBody>
          <a:bodyPr>
            <a:normAutofit/>
          </a:bodyPr>
          <a:lstStyle/>
          <a:p>
            <a:pPr marL="514350" indent="-514350">
              <a:buFont typeface="+mj-lt"/>
              <a:buAutoNum type="arabicPeriod" startAt="5"/>
            </a:pPr>
            <a:r>
              <a:rPr lang="en-US" sz="2800" b="1" dirty="0"/>
              <a:t>Mention 4 indication of endoscopic intervention</a:t>
            </a:r>
            <a:r>
              <a:rPr lang="ar-JO" sz="2800" b="1" dirty="0"/>
              <a:t> </a:t>
            </a:r>
            <a:r>
              <a:rPr lang="en-US" sz="2800" b="1" dirty="0"/>
              <a:t>(JJ </a:t>
            </a:r>
            <a:r>
              <a:rPr lang="en-GB" sz="2800" b="1" dirty="0"/>
              <a:t>stent</a:t>
            </a:r>
            <a:r>
              <a:rPr lang="en-US" sz="2800" b="1" dirty="0"/>
              <a:t>) or nephrostomy for this patient ?</a:t>
            </a:r>
          </a:p>
          <a:p>
            <a:pPr marL="914400" lvl="1" indent="-457200">
              <a:buFont typeface="+mj-lt"/>
              <a:buAutoNum type="arabicPeriod"/>
            </a:pPr>
            <a:r>
              <a:rPr lang="en-US" dirty="0"/>
              <a:t>Single kidney </a:t>
            </a:r>
          </a:p>
          <a:p>
            <a:pPr marL="914400" lvl="1" indent="-457200">
              <a:buFont typeface="+mj-lt"/>
              <a:buAutoNum type="arabicPeriod"/>
            </a:pPr>
            <a:r>
              <a:rPr lang="en-US" dirty="0"/>
              <a:t>Bilateral obstruction</a:t>
            </a:r>
          </a:p>
          <a:p>
            <a:pPr marL="914400" lvl="1" indent="-457200">
              <a:buFont typeface="+mj-lt"/>
              <a:buAutoNum type="arabicPeriod"/>
            </a:pPr>
            <a:r>
              <a:rPr lang="en-US" dirty="0"/>
              <a:t>Obstructive nephropathy </a:t>
            </a:r>
          </a:p>
          <a:p>
            <a:pPr marL="914400" lvl="1" indent="-457200">
              <a:buFont typeface="+mj-lt"/>
              <a:buAutoNum type="arabicPeriod"/>
            </a:pPr>
            <a:r>
              <a:rPr lang="en-US" dirty="0"/>
              <a:t>Obstructive pyelonephritis </a:t>
            </a:r>
          </a:p>
          <a:p>
            <a:pPr marL="914400" lvl="1" indent="-457200">
              <a:buFont typeface="+mj-lt"/>
              <a:buAutoNum type="arabicPeriod"/>
            </a:pPr>
            <a:r>
              <a:rPr lang="en-US" dirty="0"/>
              <a:t>Intractable pain </a:t>
            </a:r>
          </a:p>
          <a:p>
            <a:endParaRPr lang="en-US" dirty="0"/>
          </a:p>
        </p:txBody>
      </p:sp>
      <p:sp>
        <p:nvSpPr>
          <p:cNvPr id="4" name="TextBox 3">
            <a:extLst>
              <a:ext uri="{FF2B5EF4-FFF2-40B4-BE49-F238E27FC236}">
                <a16:creationId xmlns:a16="http://schemas.microsoft.com/office/drawing/2014/main" id="{64F5A80F-D98B-7061-2245-7993AB707F8A}"/>
              </a:ext>
            </a:extLst>
          </p:cNvPr>
          <p:cNvSpPr txBox="1"/>
          <p:nvPr/>
        </p:nvSpPr>
        <p:spPr>
          <a:xfrm>
            <a:off x="11150081"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8</a:t>
            </a:r>
            <a:r>
              <a:rPr lang="ar-JO" b="1" dirty="0">
                <a:solidFill>
                  <a:srgbClr val="FF0000"/>
                </a:solidFill>
              </a:rPr>
              <a:t>)</a:t>
            </a:r>
            <a:endParaRPr lang="en-US" b="1" dirty="0">
              <a:solidFill>
                <a:srgbClr val="FF0000"/>
              </a:solidFill>
            </a:endParaRPr>
          </a:p>
        </p:txBody>
      </p:sp>
      <p:pic>
        <p:nvPicPr>
          <p:cNvPr id="5" name="Picture 2">
            <a:extLst>
              <a:ext uri="{FF2B5EF4-FFF2-40B4-BE49-F238E27FC236}">
                <a16:creationId xmlns:a16="http://schemas.microsoft.com/office/drawing/2014/main" id="{FCC67401-7D25-DF68-D336-1A718A291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12155" y="2222955"/>
            <a:ext cx="2741645" cy="36834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a:extLst>
              <a:ext uri="{FF2B5EF4-FFF2-40B4-BE49-F238E27FC236}">
                <a16:creationId xmlns:a16="http://schemas.microsoft.com/office/drawing/2014/main" id="{42F62117-C0E8-E78F-A25C-387D2B355038}"/>
              </a:ext>
            </a:extLst>
          </p:cNvPr>
          <p:cNvSpPr txBox="1">
            <a:spLocks/>
          </p:cNvSpPr>
          <p:nvPr/>
        </p:nvSpPr>
        <p:spPr>
          <a:xfrm>
            <a:off x="838200" y="1305026"/>
            <a:ext cx="10515600" cy="11836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600"/>
              <a:t>49 years old male patient has gout, presented to ER with severe left renal colic, the presented x-ray study does not show radio-opaque shadow. with further investigation found to have left ureteric stone. </a:t>
            </a:r>
            <a:endParaRPr lang="en-US" sz="2600" dirty="0"/>
          </a:p>
        </p:txBody>
      </p:sp>
      <p:pic>
        <p:nvPicPr>
          <p:cNvPr id="3" name="Picture 2" descr="AUDITED Text Written on Green Vintage Stamp Stock Illustration -  Illustration of button, vintage: 214336989">
            <a:extLst>
              <a:ext uri="{FF2B5EF4-FFF2-40B4-BE49-F238E27FC236}">
                <a16:creationId xmlns:a16="http://schemas.microsoft.com/office/drawing/2014/main" id="{7998DD73-440D-9521-706E-CAE3DC2B4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5559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71CD7-6CBD-1833-D4F5-A5FD968CDDA2}"/>
              </a:ext>
            </a:extLst>
          </p:cNvPr>
          <p:cNvSpPr>
            <a:spLocks noGrp="1"/>
          </p:cNvSpPr>
          <p:nvPr>
            <p:ph type="title"/>
          </p:nvPr>
        </p:nvSpPr>
        <p:spPr/>
        <p:txBody>
          <a:bodyPr/>
          <a:lstStyle/>
          <a:p>
            <a:r>
              <a:rPr lang="en-US" dirty="0"/>
              <a:t>Urolithiasis – Case scenario 2</a:t>
            </a:r>
          </a:p>
        </p:txBody>
      </p:sp>
      <p:sp>
        <p:nvSpPr>
          <p:cNvPr id="3" name="Content Placeholder 2">
            <a:extLst>
              <a:ext uri="{FF2B5EF4-FFF2-40B4-BE49-F238E27FC236}">
                <a16:creationId xmlns:a16="http://schemas.microsoft.com/office/drawing/2014/main" id="{A7D42621-9352-B29A-3D90-3E34985A2BA5}"/>
              </a:ext>
            </a:extLst>
          </p:cNvPr>
          <p:cNvSpPr>
            <a:spLocks noGrp="1"/>
          </p:cNvSpPr>
          <p:nvPr>
            <p:ph idx="1"/>
          </p:nvPr>
        </p:nvSpPr>
        <p:spPr>
          <a:xfrm>
            <a:off x="838200" y="1181200"/>
            <a:ext cx="10515600" cy="5543450"/>
          </a:xfrm>
        </p:spPr>
        <p:txBody>
          <a:bodyPr>
            <a:normAutofit lnSpcReduction="10000"/>
          </a:bodyPr>
          <a:lstStyle/>
          <a:p>
            <a:pPr>
              <a:buFont typeface="Wingdings" panose="05000000000000000000" pitchFamily="2" charset="2"/>
              <a:buChar char="Ø"/>
            </a:pPr>
            <a:r>
              <a:rPr lang="en-US" sz="2600" dirty="0"/>
              <a:t>A 37 years old businessman presented with flank pain, high fever and chills. He has been started on gout medication since 2 months</a:t>
            </a:r>
          </a:p>
          <a:p>
            <a:r>
              <a:rPr lang="en-US" b="1" dirty="0"/>
              <a:t>What is the most probable diagnosis ?</a:t>
            </a:r>
          </a:p>
          <a:p>
            <a:pPr lvl="1"/>
            <a:r>
              <a:rPr lang="en-US" dirty="0"/>
              <a:t>Uric acid stone</a:t>
            </a:r>
          </a:p>
          <a:p>
            <a:r>
              <a:rPr lang="en-US" b="1" dirty="0"/>
              <a:t>What investigations you would like to order ?</a:t>
            </a:r>
          </a:p>
          <a:p>
            <a:pPr lvl="1"/>
            <a:r>
              <a:rPr lang="en-US" dirty="0"/>
              <a:t>CT scan without contrast, Urinalysis, CBC, KFT, Uric acid blood test</a:t>
            </a:r>
          </a:p>
          <a:p>
            <a:r>
              <a:rPr lang="en-US" b="1" dirty="0"/>
              <a:t>What is the medical treatment ?</a:t>
            </a:r>
          </a:p>
          <a:p>
            <a:pPr lvl="1"/>
            <a:r>
              <a:rPr lang="en-US" dirty="0"/>
              <a:t>Analgesia: 1st line: NSAIDs, 2nd line: Opioids</a:t>
            </a:r>
          </a:p>
          <a:p>
            <a:pPr lvl="1"/>
            <a:r>
              <a:rPr lang="en-US" dirty="0"/>
              <a:t>Antiemetics</a:t>
            </a:r>
          </a:p>
          <a:p>
            <a:pPr lvl="1"/>
            <a:r>
              <a:rPr lang="en-US" dirty="0"/>
              <a:t>IV fluid for dehydration</a:t>
            </a:r>
          </a:p>
          <a:p>
            <a:pPr lvl="1"/>
            <a:r>
              <a:rPr lang="en-US" dirty="0"/>
              <a:t>Medical expulsive therapy (First-line: Tamsulosin)</a:t>
            </a:r>
          </a:p>
          <a:p>
            <a:pPr lvl="1"/>
            <a:r>
              <a:rPr lang="en-US" dirty="0"/>
              <a:t>Provide antibiotic treatment if urinalysis indicates a UTI</a:t>
            </a:r>
          </a:p>
          <a:p>
            <a:r>
              <a:rPr lang="en-US" b="1" dirty="0"/>
              <a:t>If the stone is in the bladder, what is the medical treatment ?</a:t>
            </a:r>
          </a:p>
          <a:p>
            <a:pPr lvl="1"/>
            <a:r>
              <a:rPr lang="en-US" dirty="0"/>
              <a:t>Potassium citrate</a:t>
            </a:r>
          </a:p>
          <a:p>
            <a:pPr lvl="1"/>
            <a:endParaRPr lang="en-US" dirty="0"/>
          </a:p>
        </p:txBody>
      </p:sp>
      <p:sp>
        <p:nvSpPr>
          <p:cNvPr id="4" name="TextBox 3">
            <a:extLst>
              <a:ext uri="{FF2B5EF4-FFF2-40B4-BE49-F238E27FC236}">
                <a16:creationId xmlns:a16="http://schemas.microsoft.com/office/drawing/2014/main" id="{C7AE9219-B396-6F64-EC39-7BB06D688EC0}"/>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9183799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BDBB-B2CE-2240-4FD8-8AB7E083BBCF}"/>
              </a:ext>
            </a:extLst>
          </p:cNvPr>
          <p:cNvSpPr>
            <a:spLocks noGrp="1"/>
          </p:cNvSpPr>
          <p:nvPr>
            <p:ph type="title"/>
          </p:nvPr>
        </p:nvSpPr>
        <p:spPr/>
        <p:txBody>
          <a:bodyPr/>
          <a:lstStyle/>
          <a:p>
            <a:r>
              <a:rPr lang="en-US" dirty="0"/>
              <a:t>5. Lower Urinary Tract Symptoms </a:t>
            </a:r>
          </a:p>
        </p:txBody>
      </p:sp>
      <p:sp>
        <p:nvSpPr>
          <p:cNvPr id="5" name="Content Placeholder 4">
            <a:extLst>
              <a:ext uri="{FF2B5EF4-FFF2-40B4-BE49-F238E27FC236}">
                <a16:creationId xmlns:a16="http://schemas.microsoft.com/office/drawing/2014/main" id="{A30C2FE6-D51E-B4E4-3E43-ED30FBA3FD92}"/>
              </a:ext>
            </a:extLst>
          </p:cNvPr>
          <p:cNvSpPr>
            <a:spLocks noGrp="1"/>
          </p:cNvSpPr>
          <p:nvPr>
            <p:ph sz="half" idx="1"/>
          </p:nvPr>
        </p:nvSpPr>
        <p:spPr/>
        <p:txBody>
          <a:bodyPr>
            <a:normAutofit lnSpcReduction="10000"/>
          </a:bodyPr>
          <a:lstStyle/>
          <a:p>
            <a:pPr marL="0" indent="0" algn="ctr">
              <a:buNone/>
            </a:pPr>
            <a:r>
              <a:rPr lang="en-US" b="1" dirty="0"/>
              <a:t>Storage symptoms</a:t>
            </a:r>
          </a:p>
          <a:p>
            <a:pPr marL="514350" indent="-514350">
              <a:buFont typeface="+mj-lt"/>
              <a:buAutoNum type="arabicPeriod"/>
            </a:pPr>
            <a:r>
              <a:rPr lang="en-US" b="1" dirty="0"/>
              <a:t>Frequency</a:t>
            </a:r>
            <a:r>
              <a:rPr lang="en-US" dirty="0"/>
              <a:t>: </a:t>
            </a:r>
          </a:p>
          <a:p>
            <a:pPr lvl="1"/>
            <a:r>
              <a:rPr lang="en-US" dirty="0"/>
              <a:t>The need to void small quantities of urine frequently throughout the day and night</a:t>
            </a:r>
          </a:p>
          <a:p>
            <a:pPr marL="514350" indent="-514350">
              <a:buFont typeface="+mj-lt"/>
              <a:buAutoNum type="arabicPeriod"/>
            </a:pPr>
            <a:r>
              <a:rPr lang="en-US" b="1" dirty="0"/>
              <a:t>Urgency</a:t>
            </a:r>
            <a:r>
              <a:rPr lang="en-US" dirty="0"/>
              <a:t>:</a:t>
            </a:r>
          </a:p>
          <a:p>
            <a:pPr lvl="1"/>
            <a:r>
              <a:rPr lang="en-US" dirty="0"/>
              <a:t>A strong urge to void that due to involuntary contraction of the bladder</a:t>
            </a:r>
          </a:p>
          <a:p>
            <a:pPr marL="514350" indent="-514350">
              <a:buFont typeface="+mj-lt"/>
              <a:buAutoNum type="arabicPeriod"/>
            </a:pPr>
            <a:r>
              <a:rPr lang="en-US" b="1" dirty="0"/>
              <a:t>Dysuria</a:t>
            </a:r>
            <a:r>
              <a:rPr lang="en-US" dirty="0"/>
              <a:t>:</a:t>
            </a:r>
          </a:p>
          <a:p>
            <a:pPr lvl="1"/>
            <a:r>
              <a:rPr lang="en-US" dirty="0"/>
              <a:t>A sensation of pain or discomfort during micturition.</a:t>
            </a:r>
          </a:p>
          <a:p>
            <a:pPr marL="514350" indent="-514350">
              <a:buFont typeface="+mj-lt"/>
              <a:buAutoNum type="arabicPeriod"/>
            </a:pPr>
            <a:r>
              <a:rPr lang="en-US" b="1" dirty="0"/>
              <a:t>Nocturia</a:t>
            </a:r>
          </a:p>
        </p:txBody>
      </p:sp>
      <p:sp>
        <p:nvSpPr>
          <p:cNvPr id="6" name="Content Placeholder 5">
            <a:extLst>
              <a:ext uri="{FF2B5EF4-FFF2-40B4-BE49-F238E27FC236}">
                <a16:creationId xmlns:a16="http://schemas.microsoft.com/office/drawing/2014/main" id="{BBD857E6-EEF6-E1B3-005F-3A33B399F68F}"/>
              </a:ext>
            </a:extLst>
          </p:cNvPr>
          <p:cNvSpPr>
            <a:spLocks noGrp="1"/>
          </p:cNvSpPr>
          <p:nvPr>
            <p:ph sz="half" idx="2"/>
          </p:nvPr>
        </p:nvSpPr>
        <p:spPr/>
        <p:txBody>
          <a:bodyPr>
            <a:normAutofit lnSpcReduction="10000"/>
          </a:bodyPr>
          <a:lstStyle/>
          <a:p>
            <a:pPr marL="0" indent="0" algn="ctr">
              <a:buNone/>
            </a:pPr>
            <a:r>
              <a:rPr lang="en-US" b="1" dirty="0"/>
              <a:t>Voiding symptoms</a:t>
            </a:r>
          </a:p>
          <a:p>
            <a:pPr marL="514350" indent="-514350">
              <a:buFont typeface="+mj-lt"/>
              <a:buAutoNum type="arabicPeriod"/>
            </a:pPr>
            <a:r>
              <a:rPr lang="en-US" b="1" dirty="0"/>
              <a:t>Hesitancy</a:t>
            </a:r>
            <a:r>
              <a:rPr lang="en-US" dirty="0"/>
              <a:t>:</a:t>
            </a:r>
          </a:p>
          <a:p>
            <a:pPr lvl="1"/>
            <a:r>
              <a:rPr lang="en-US" dirty="0"/>
              <a:t>Difficulty to initiate urination</a:t>
            </a:r>
          </a:p>
          <a:p>
            <a:pPr marL="514350" indent="-514350">
              <a:buFont typeface="+mj-lt"/>
              <a:buAutoNum type="arabicPeriod"/>
            </a:pPr>
            <a:r>
              <a:rPr lang="en-US" b="1" dirty="0"/>
              <a:t>Poor stream </a:t>
            </a:r>
          </a:p>
          <a:p>
            <a:pPr marL="514350" indent="-514350">
              <a:buFont typeface="+mj-lt"/>
              <a:buAutoNum type="arabicPeriod"/>
            </a:pPr>
            <a:r>
              <a:rPr lang="en-US" b="1" dirty="0"/>
              <a:t>Prolonged terminal dribbling</a:t>
            </a:r>
          </a:p>
          <a:p>
            <a:pPr marL="514350" indent="-514350">
              <a:buFont typeface="+mj-lt"/>
              <a:buAutoNum type="arabicPeriod"/>
            </a:pPr>
            <a:r>
              <a:rPr lang="en-US" b="1" dirty="0"/>
              <a:t>Urinary retention</a:t>
            </a:r>
          </a:p>
          <a:p>
            <a:pPr marL="514350" indent="-514350">
              <a:buFont typeface="+mj-lt"/>
              <a:buAutoNum type="arabicPeriod"/>
            </a:pPr>
            <a:r>
              <a:rPr lang="en-US" b="1" dirty="0"/>
              <a:t>Straining to urinate</a:t>
            </a:r>
            <a:r>
              <a:rPr lang="en-US" dirty="0"/>
              <a:t>:</a:t>
            </a:r>
          </a:p>
          <a:p>
            <a:pPr lvl="1"/>
            <a:r>
              <a:rPr lang="en-US" dirty="0"/>
              <a:t>contracts abdominal muscles to initiate, maintain, and improve the urinary stream.</a:t>
            </a:r>
          </a:p>
        </p:txBody>
      </p:sp>
      <p:sp>
        <p:nvSpPr>
          <p:cNvPr id="4" name="TextBox 3">
            <a:extLst>
              <a:ext uri="{FF2B5EF4-FFF2-40B4-BE49-F238E27FC236}">
                <a16:creationId xmlns:a16="http://schemas.microsoft.com/office/drawing/2014/main" id="{26E0C2AF-F7EA-A1FF-B7E1-3DEF0E107CD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TextBox 6">
            <a:extLst>
              <a:ext uri="{FF2B5EF4-FFF2-40B4-BE49-F238E27FC236}">
                <a16:creationId xmlns:a16="http://schemas.microsoft.com/office/drawing/2014/main" id="{9D972BF3-0C78-7AA2-3CCD-881A3175A589}"/>
              </a:ext>
            </a:extLst>
          </p:cNvPr>
          <p:cNvSpPr txBox="1"/>
          <p:nvPr/>
        </p:nvSpPr>
        <p:spPr>
          <a:xfrm>
            <a:off x="8378114" y="181382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46092967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C0B5-4949-57C9-A582-B0881980E763}"/>
              </a:ext>
            </a:extLst>
          </p:cNvPr>
          <p:cNvSpPr>
            <a:spLocks noGrp="1"/>
          </p:cNvSpPr>
          <p:nvPr>
            <p:ph type="title"/>
          </p:nvPr>
        </p:nvSpPr>
        <p:spPr/>
        <p:txBody>
          <a:bodyPr/>
          <a:lstStyle/>
          <a:p>
            <a:r>
              <a:rPr lang="en-US" dirty="0"/>
              <a:t>Urolithiasis – Case scenario 3</a:t>
            </a:r>
          </a:p>
        </p:txBody>
      </p:sp>
      <p:sp>
        <p:nvSpPr>
          <p:cNvPr id="3" name="Content Placeholder 2">
            <a:extLst>
              <a:ext uri="{FF2B5EF4-FFF2-40B4-BE49-F238E27FC236}">
                <a16:creationId xmlns:a16="http://schemas.microsoft.com/office/drawing/2014/main" id="{D23DE52E-34E9-16A6-ED0D-B3DFAA0F17D4}"/>
              </a:ext>
            </a:extLst>
          </p:cNvPr>
          <p:cNvSpPr>
            <a:spLocks noGrp="1"/>
          </p:cNvSpPr>
          <p:nvPr>
            <p:ph idx="1"/>
          </p:nvPr>
        </p:nvSpPr>
        <p:spPr>
          <a:xfrm>
            <a:off x="838200" y="1305026"/>
            <a:ext cx="7036837" cy="4871938"/>
          </a:xfrm>
        </p:spPr>
        <p:txBody>
          <a:bodyPr>
            <a:normAutofit/>
          </a:bodyPr>
          <a:lstStyle/>
          <a:p>
            <a:pPr>
              <a:buFont typeface="Wingdings" panose="05000000000000000000" pitchFamily="2" charset="2"/>
              <a:buChar char="Ø"/>
            </a:pPr>
            <a:r>
              <a:rPr lang="en-GB" sz="2400" dirty="0"/>
              <a:t>This is KUB of a 37 years old female patient with a history of loin pain and recurrent UTI. The patients has 2 kids</a:t>
            </a:r>
            <a:endParaRPr lang="en-US" sz="2400" dirty="0"/>
          </a:p>
          <a:p>
            <a:r>
              <a:rPr lang="en-US" sz="2600" b="1" dirty="0"/>
              <a:t>What is the most probable etiology for her condition ?</a:t>
            </a:r>
          </a:p>
          <a:p>
            <a:pPr lvl="1"/>
            <a:r>
              <a:rPr lang="en-US" dirty="0">
                <a:solidFill>
                  <a:srgbClr val="FF0000"/>
                </a:solidFill>
              </a:rPr>
              <a:t>UTI with urease producing bacteria (proteus, pseudomonas, Klebsiella)</a:t>
            </a:r>
          </a:p>
          <a:p>
            <a:r>
              <a:rPr lang="en-GB" sz="2600" b="1" dirty="0"/>
              <a:t>What is the composition of this pathology ?</a:t>
            </a:r>
          </a:p>
          <a:p>
            <a:pPr lvl="1"/>
            <a:r>
              <a:rPr lang="en-GB" dirty="0"/>
              <a:t>Magnesium ammonium phosphate</a:t>
            </a:r>
          </a:p>
          <a:p>
            <a:r>
              <a:rPr lang="en-GB" sz="2600" b="1" dirty="0"/>
              <a:t>What is the most appropriate method of management ?</a:t>
            </a:r>
          </a:p>
          <a:p>
            <a:pPr lvl="1"/>
            <a:r>
              <a:rPr lang="en-US" dirty="0"/>
              <a:t>Percutaneous nephrolithotomy</a:t>
            </a:r>
          </a:p>
        </p:txBody>
      </p:sp>
      <p:sp>
        <p:nvSpPr>
          <p:cNvPr id="4" name="TextBox 3">
            <a:extLst>
              <a:ext uri="{FF2B5EF4-FFF2-40B4-BE49-F238E27FC236}">
                <a16:creationId xmlns:a16="http://schemas.microsoft.com/office/drawing/2014/main" id="{2140D1F0-0857-5A4A-A590-53AB414213C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pic>
        <p:nvPicPr>
          <p:cNvPr id="5" name="Picture 2">
            <a:extLst>
              <a:ext uri="{FF2B5EF4-FFF2-40B4-BE49-F238E27FC236}">
                <a16:creationId xmlns:a16="http://schemas.microsoft.com/office/drawing/2014/main" id="{4F94A90C-8F39-7F01-714F-75D73EC11266}"/>
              </a:ext>
            </a:extLst>
          </p:cNvPr>
          <p:cNvPicPr>
            <a:picLocks noChangeAspect="1" noChangeArrowheads="1"/>
          </p:cNvPicPr>
          <p:nvPr/>
        </p:nvPicPr>
        <p:blipFill>
          <a:blip r:embed="rId2" cstate="print"/>
          <a:srcRect/>
          <a:stretch>
            <a:fillRect/>
          </a:stretch>
        </p:blipFill>
        <p:spPr bwMode="auto">
          <a:xfrm>
            <a:off x="8655244" y="1305026"/>
            <a:ext cx="2698555" cy="3117684"/>
          </a:xfrm>
          <a:prstGeom prst="rect">
            <a:avLst/>
          </a:prstGeom>
          <a:ln>
            <a:noFill/>
          </a:ln>
          <a:effectLst>
            <a:outerShdw blurRad="292100" dist="139700" dir="2700000" algn="tl" rotWithShape="0">
              <a:srgbClr val="333333">
                <a:alpha val="65000"/>
              </a:srgbClr>
            </a:outerShdw>
          </a:effectLst>
        </p:spPr>
      </p:pic>
      <p:pic>
        <p:nvPicPr>
          <p:cNvPr id="7" name="Picture 2" descr="AUDITED Text Written on Green Vintage Stamp Stock Illustration -  Illustration of button, vintage: 214336989">
            <a:extLst>
              <a:ext uri="{FF2B5EF4-FFF2-40B4-BE49-F238E27FC236}">
                <a16:creationId xmlns:a16="http://schemas.microsoft.com/office/drawing/2014/main" id="{9E57F2F0-37A4-766D-F450-CCA519285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36160EAA-CB2E-C8AC-DC53-F1B88126342A}"/>
              </a:ext>
            </a:extLst>
          </p:cNvPr>
          <p:cNvPicPr>
            <a:picLocks noChangeAspect="1"/>
          </p:cNvPicPr>
          <p:nvPr/>
        </p:nvPicPr>
        <p:blipFill>
          <a:blip r:embed="rId4"/>
          <a:stretch>
            <a:fillRect/>
          </a:stretch>
        </p:blipFill>
        <p:spPr>
          <a:xfrm>
            <a:off x="7568924" y="3319391"/>
            <a:ext cx="2172640" cy="285757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524362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B6B3D-6C15-DE7E-C2BE-C11BD76E7183}"/>
              </a:ext>
            </a:extLst>
          </p:cNvPr>
          <p:cNvSpPr>
            <a:spLocks noGrp="1"/>
          </p:cNvSpPr>
          <p:nvPr>
            <p:ph type="title"/>
          </p:nvPr>
        </p:nvSpPr>
        <p:spPr/>
        <p:txBody>
          <a:bodyPr/>
          <a:lstStyle/>
          <a:p>
            <a:r>
              <a:rPr lang="en-US" dirty="0"/>
              <a:t>Urolithiasis – Case scenario 4</a:t>
            </a:r>
          </a:p>
        </p:txBody>
      </p:sp>
      <p:sp>
        <p:nvSpPr>
          <p:cNvPr id="3" name="Content Placeholder 2">
            <a:extLst>
              <a:ext uri="{FF2B5EF4-FFF2-40B4-BE49-F238E27FC236}">
                <a16:creationId xmlns:a16="http://schemas.microsoft.com/office/drawing/2014/main" id="{85BE9DC8-AC86-36BF-A9D9-C50FBFD47A2A}"/>
              </a:ext>
            </a:extLst>
          </p:cNvPr>
          <p:cNvSpPr>
            <a:spLocks noGrp="1"/>
          </p:cNvSpPr>
          <p:nvPr>
            <p:ph idx="1"/>
          </p:nvPr>
        </p:nvSpPr>
        <p:spPr>
          <a:xfrm>
            <a:off x="838200" y="1305026"/>
            <a:ext cx="7826298" cy="4871938"/>
          </a:xfrm>
        </p:spPr>
        <p:txBody>
          <a:bodyPr>
            <a:normAutofit/>
          </a:bodyPr>
          <a:lstStyle/>
          <a:p>
            <a:pPr>
              <a:buFont typeface="Wingdings" panose="05000000000000000000" pitchFamily="2" charset="2"/>
              <a:buChar char="Ø"/>
            </a:pPr>
            <a:r>
              <a:rPr lang="en-US" sz="2600" dirty="0"/>
              <a:t>68 years old male patient with BPH came to the ER with back pain, abdominal pain, fever, tachycardia, creatinine 0.8</a:t>
            </a:r>
          </a:p>
          <a:p>
            <a:r>
              <a:rPr lang="en-US" b="1" dirty="0"/>
              <a:t>What do you see in the X-ray, in the CT</a:t>
            </a:r>
          </a:p>
          <a:p>
            <a:pPr lvl="1"/>
            <a:r>
              <a:rPr lang="en-US" dirty="0"/>
              <a:t>CT scan: Hydronephrosis</a:t>
            </a:r>
          </a:p>
          <a:p>
            <a:pPr lvl="1"/>
            <a:r>
              <a:rPr lang="en-US" dirty="0"/>
              <a:t>X-ray: Ureteric stone</a:t>
            </a:r>
          </a:p>
          <a:p>
            <a:r>
              <a:rPr lang="en-US" b="1" dirty="0"/>
              <a:t>What is your management?</a:t>
            </a:r>
          </a:p>
          <a:p>
            <a:pPr lvl="1"/>
            <a:r>
              <a:rPr lang="en-US" dirty="0"/>
              <a:t>Double j insertion (patient not stable need emergent drainage)</a:t>
            </a:r>
          </a:p>
          <a:p>
            <a:r>
              <a:rPr lang="en-US" b="1" dirty="0"/>
              <a:t>What is the diagnosis ?</a:t>
            </a:r>
          </a:p>
          <a:p>
            <a:pPr lvl="1"/>
            <a:r>
              <a:rPr lang="en-US" dirty="0"/>
              <a:t>Urosepsis (</a:t>
            </a:r>
            <a:r>
              <a:rPr lang="en-US" dirty="0">
                <a:solidFill>
                  <a:srgbClr val="FF0000"/>
                </a:solidFill>
              </a:rPr>
              <a:t>fever, tachycardia</a:t>
            </a:r>
            <a:r>
              <a:rPr lang="en-US" dirty="0"/>
              <a:t>)</a:t>
            </a:r>
          </a:p>
        </p:txBody>
      </p:sp>
      <p:sp>
        <p:nvSpPr>
          <p:cNvPr id="4" name="TextBox 3">
            <a:extLst>
              <a:ext uri="{FF2B5EF4-FFF2-40B4-BE49-F238E27FC236}">
                <a16:creationId xmlns:a16="http://schemas.microsoft.com/office/drawing/2014/main" id="{B1F58BD9-09A4-0910-58BF-F0A0049E1C3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grpSp>
        <p:nvGrpSpPr>
          <p:cNvPr id="7" name="Group 6">
            <a:extLst>
              <a:ext uri="{FF2B5EF4-FFF2-40B4-BE49-F238E27FC236}">
                <a16:creationId xmlns:a16="http://schemas.microsoft.com/office/drawing/2014/main" id="{04B83181-2BA2-E423-C329-3E736A0F0506}"/>
              </a:ext>
            </a:extLst>
          </p:cNvPr>
          <p:cNvGrpSpPr/>
          <p:nvPr/>
        </p:nvGrpSpPr>
        <p:grpSpPr>
          <a:xfrm>
            <a:off x="8789437" y="1198756"/>
            <a:ext cx="2564363" cy="5226533"/>
            <a:chOff x="8789437" y="1282735"/>
            <a:chExt cx="2564363" cy="5226533"/>
          </a:xfrm>
        </p:grpSpPr>
        <p:pic>
          <p:nvPicPr>
            <p:cNvPr id="5" name="Picture 2" descr="CT scan axial view improves hydronephrosis (white arrow) in left kidney. |  Download Scientific Diagram">
              <a:extLst>
                <a:ext uri="{FF2B5EF4-FFF2-40B4-BE49-F238E27FC236}">
                  <a16:creationId xmlns:a16="http://schemas.microsoft.com/office/drawing/2014/main" id="{171456EB-3C77-151B-1A8E-33C56B90F781}"/>
                </a:ext>
              </a:extLst>
            </p:cNvPr>
            <p:cNvPicPr>
              <a:picLocks noChangeAspect="1" noChangeArrowheads="1"/>
            </p:cNvPicPr>
            <p:nvPr/>
          </p:nvPicPr>
          <p:blipFill>
            <a:blip r:embed="rId2"/>
            <a:srcRect/>
            <a:stretch>
              <a:fillRect/>
            </a:stretch>
          </p:blipFill>
          <p:spPr bwMode="auto">
            <a:xfrm>
              <a:off x="8789437" y="1282735"/>
              <a:ext cx="2564363" cy="2226471"/>
            </a:xfrm>
            <a:prstGeom prst="rect">
              <a:avLst/>
            </a:prstGeom>
            <a:ln>
              <a:noFill/>
            </a:ln>
            <a:effectLst>
              <a:outerShdw blurRad="292100" dist="139700" dir="2700000" algn="tl" rotWithShape="0">
                <a:srgbClr val="333333">
                  <a:alpha val="65000"/>
                </a:srgbClr>
              </a:outerShdw>
            </a:effectLst>
          </p:spPr>
        </p:pic>
        <p:pic>
          <p:nvPicPr>
            <p:cNvPr id="6" name="Picture 2">
              <a:extLst>
                <a:ext uri="{FF2B5EF4-FFF2-40B4-BE49-F238E27FC236}">
                  <a16:creationId xmlns:a16="http://schemas.microsoft.com/office/drawing/2014/main" id="{75DF81C6-C65E-01A5-BA33-0198EDA33A93}"/>
                </a:ext>
              </a:extLst>
            </p:cNvPr>
            <p:cNvPicPr>
              <a:picLocks noChangeAspect="1" noChangeArrowheads="1"/>
            </p:cNvPicPr>
            <p:nvPr/>
          </p:nvPicPr>
          <p:blipFill>
            <a:blip r:embed="rId3"/>
            <a:srcRect/>
            <a:stretch>
              <a:fillRect/>
            </a:stretch>
          </p:blipFill>
          <p:spPr bwMode="auto">
            <a:xfrm>
              <a:off x="8789438" y="3546867"/>
              <a:ext cx="2279660" cy="2962401"/>
            </a:xfrm>
            <a:prstGeom prst="rect">
              <a:avLst/>
            </a:prstGeom>
            <a:ln>
              <a:noFill/>
            </a:ln>
            <a:effectLst>
              <a:outerShdw blurRad="292100" dist="139700" dir="2700000" algn="tl" rotWithShape="0">
                <a:srgbClr val="333333">
                  <a:alpha val="65000"/>
                </a:srgbClr>
              </a:outerShdw>
            </a:effectLst>
          </p:spPr>
        </p:pic>
      </p:grpSp>
      <p:pic>
        <p:nvPicPr>
          <p:cNvPr id="8" name="Picture 2" descr="AUDITED Text Written on Green Vintage Stamp Stock Illustration -  Illustration of button, vintage: 214336989">
            <a:extLst>
              <a:ext uri="{FF2B5EF4-FFF2-40B4-BE49-F238E27FC236}">
                <a16:creationId xmlns:a16="http://schemas.microsoft.com/office/drawing/2014/main" id="{D69B5D80-4EE7-880A-4E41-A0545D6CE4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800323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6FD56-9FF8-CC81-09A2-AF8BBC641AFD}"/>
              </a:ext>
            </a:extLst>
          </p:cNvPr>
          <p:cNvSpPr>
            <a:spLocks noGrp="1"/>
          </p:cNvSpPr>
          <p:nvPr>
            <p:ph type="title"/>
          </p:nvPr>
        </p:nvSpPr>
        <p:spPr/>
        <p:txBody>
          <a:bodyPr/>
          <a:lstStyle/>
          <a:p>
            <a:r>
              <a:rPr lang="en-US" dirty="0"/>
              <a:t>Urolithiasis – Case scenario 5</a:t>
            </a:r>
          </a:p>
        </p:txBody>
      </p:sp>
      <p:sp>
        <p:nvSpPr>
          <p:cNvPr id="3" name="Content Placeholder 2">
            <a:extLst>
              <a:ext uri="{FF2B5EF4-FFF2-40B4-BE49-F238E27FC236}">
                <a16:creationId xmlns:a16="http://schemas.microsoft.com/office/drawing/2014/main" id="{2AD829E6-83EC-9997-CECE-872FEA5B359F}"/>
              </a:ext>
            </a:extLst>
          </p:cNvPr>
          <p:cNvSpPr>
            <a:spLocks noGrp="1"/>
          </p:cNvSpPr>
          <p:nvPr>
            <p:ph idx="1"/>
          </p:nvPr>
        </p:nvSpPr>
        <p:spPr/>
        <p:txBody>
          <a:bodyPr/>
          <a:lstStyle/>
          <a:p>
            <a:pPr>
              <a:buFont typeface="Wingdings" panose="05000000000000000000" pitchFamily="2" charset="2"/>
              <a:buChar char="Ø"/>
            </a:pPr>
            <a:r>
              <a:rPr lang="en-US" sz="2600" dirty="0"/>
              <a:t>Lady with loin pain &amp; history of stone formation (has been removed) </a:t>
            </a:r>
          </a:p>
          <a:p>
            <a:r>
              <a:rPr lang="en-US" b="1" dirty="0"/>
              <a:t>Indications for admission</a:t>
            </a:r>
          </a:p>
          <a:p>
            <a:pPr lvl="1"/>
            <a:r>
              <a:rPr lang="en-US" dirty="0"/>
              <a:t>Intractable pain</a:t>
            </a:r>
          </a:p>
          <a:p>
            <a:pPr lvl="1"/>
            <a:r>
              <a:rPr lang="en-US" dirty="0"/>
              <a:t>Toxemia suggesting infection</a:t>
            </a:r>
          </a:p>
          <a:p>
            <a:pPr lvl="1"/>
            <a:r>
              <a:rPr lang="en-US" dirty="0"/>
              <a:t>Bilateral urine flow obstruction</a:t>
            </a:r>
          </a:p>
          <a:p>
            <a:pPr lvl="1"/>
            <a:r>
              <a:rPr lang="en-US" dirty="0" err="1"/>
              <a:t>Solitatory</a:t>
            </a:r>
            <a:r>
              <a:rPr lang="en-US" dirty="0"/>
              <a:t> kidney &amp; renal failure</a:t>
            </a:r>
          </a:p>
        </p:txBody>
      </p:sp>
      <p:sp>
        <p:nvSpPr>
          <p:cNvPr id="4" name="TextBox 3">
            <a:extLst>
              <a:ext uri="{FF2B5EF4-FFF2-40B4-BE49-F238E27FC236}">
                <a16:creationId xmlns:a16="http://schemas.microsoft.com/office/drawing/2014/main" id="{507FFA90-92E4-5305-24CD-44CF64D4FEA8}"/>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31052911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5BA7D-AD41-2FD6-817D-D55545F66C25}"/>
              </a:ext>
            </a:extLst>
          </p:cNvPr>
          <p:cNvSpPr>
            <a:spLocks noGrp="1"/>
          </p:cNvSpPr>
          <p:nvPr>
            <p:ph type="title"/>
          </p:nvPr>
        </p:nvSpPr>
        <p:spPr/>
        <p:txBody>
          <a:bodyPr/>
          <a:lstStyle/>
          <a:p>
            <a:r>
              <a:rPr lang="en-US" dirty="0"/>
              <a:t>Urolithiasis – Case scenario 6</a:t>
            </a:r>
          </a:p>
        </p:txBody>
      </p:sp>
      <p:sp>
        <p:nvSpPr>
          <p:cNvPr id="3" name="Content Placeholder 2">
            <a:extLst>
              <a:ext uri="{FF2B5EF4-FFF2-40B4-BE49-F238E27FC236}">
                <a16:creationId xmlns:a16="http://schemas.microsoft.com/office/drawing/2014/main" id="{0559709C-6B6B-53E4-58C2-A1B3E3360941}"/>
              </a:ext>
            </a:extLst>
          </p:cNvPr>
          <p:cNvSpPr>
            <a:spLocks noGrp="1"/>
          </p:cNvSpPr>
          <p:nvPr>
            <p:ph idx="1"/>
          </p:nvPr>
        </p:nvSpPr>
        <p:spPr/>
        <p:txBody>
          <a:bodyPr/>
          <a:lstStyle/>
          <a:p>
            <a:pPr>
              <a:buFont typeface="Wingdings" panose="05000000000000000000" pitchFamily="2" charset="2"/>
              <a:buChar char="Ø"/>
            </a:pPr>
            <a:r>
              <a:rPr lang="en-US" dirty="0"/>
              <a:t>Stone at VUJ:</a:t>
            </a:r>
          </a:p>
          <a:p>
            <a:r>
              <a:rPr lang="en-US" b="1" dirty="0"/>
              <a:t>What is the name of the procedure for removing stones in the ureter ?</a:t>
            </a:r>
          </a:p>
          <a:p>
            <a:pPr lvl="1"/>
            <a:r>
              <a:rPr lang="en-US" dirty="0"/>
              <a:t>Flexible ureteroscopy </a:t>
            </a:r>
          </a:p>
          <a:p>
            <a:r>
              <a:rPr lang="en-US" b="1" dirty="0"/>
              <a:t>Mention 2 complications of this procedure:</a:t>
            </a:r>
          </a:p>
          <a:p>
            <a:pPr lvl="1"/>
            <a:r>
              <a:rPr lang="en-US" dirty="0"/>
              <a:t>Infection</a:t>
            </a:r>
          </a:p>
          <a:p>
            <a:pPr lvl="1"/>
            <a:r>
              <a:rPr lang="en-US" dirty="0"/>
              <a:t>Hematuria</a:t>
            </a:r>
          </a:p>
          <a:p>
            <a:pPr lvl="1"/>
            <a:r>
              <a:rPr lang="en-US" dirty="0"/>
              <a:t>Ureteric injury </a:t>
            </a:r>
          </a:p>
          <a:p>
            <a:endParaRPr lang="en-US" dirty="0"/>
          </a:p>
        </p:txBody>
      </p:sp>
      <p:sp>
        <p:nvSpPr>
          <p:cNvPr id="4" name="TextBox 3">
            <a:extLst>
              <a:ext uri="{FF2B5EF4-FFF2-40B4-BE49-F238E27FC236}">
                <a16:creationId xmlns:a16="http://schemas.microsoft.com/office/drawing/2014/main" id="{2E2B4E39-FCAB-5FC1-0333-51A4BDFD1820}"/>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28207906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8697F-89E4-83AE-FC2E-F4C257D7F014}"/>
              </a:ext>
            </a:extLst>
          </p:cNvPr>
          <p:cNvSpPr>
            <a:spLocks noGrp="1"/>
          </p:cNvSpPr>
          <p:nvPr>
            <p:ph type="ctrTitle"/>
          </p:nvPr>
        </p:nvSpPr>
        <p:spPr/>
        <p:txBody>
          <a:bodyPr>
            <a:normAutofit fontScale="90000"/>
          </a:bodyPr>
          <a:lstStyle/>
          <a:p>
            <a:r>
              <a:rPr lang="en-US" dirty="0"/>
              <a:t>Pediatric urology</a:t>
            </a:r>
          </a:p>
        </p:txBody>
      </p:sp>
      <p:sp>
        <p:nvSpPr>
          <p:cNvPr id="3" name="Subtitle 2">
            <a:extLst>
              <a:ext uri="{FF2B5EF4-FFF2-40B4-BE49-F238E27FC236}">
                <a16:creationId xmlns:a16="http://schemas.microsoft.com/office/drawing/2014/main" id="{1309A564-722D-9C3E-9064-040D5CEA1FB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1704243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9F6E1-01F2-8534-D168-C34BBCE20B58}"/>
              </a:ext>
            </a:extLst>
          </p:cNvPr>
          <p:cNvSpPr>
            <a:spLocks noGrp="1"/>
          </p:cNvSpPr>
          <p:nvPr>
            <p:ph type="ctrTitle"/>
          </p:nvPr>
        </p:nvSpPr>
        <p:spPr/>
        <p:txBody>
          <a:bodyPr>
            <a:normAutofit/>
          </a:bodyPr>
          <a:lstStyle/>
          <a:p>
            <a:r>
              <a:rPr lang="en-US" dirty="0"/>
              <a:t>Vesicoureteral reflux</a:t>
            </a:r>
          </a:p>
        </p:txBody>
      </p:sp>
      <p:sp>
        <p:nvSpPr>
          <p:cNvPr id="4" name="Subtitle 3">
            <a:extLst>
              <a:ext uri="{FF2B5EF4-FFF2-40B4-BE49-F238E27FC236}">
                <a16:creationId xmlns:a16="http://schemas.microsoft.com/office/drawing/2014/main" id="{BB27E63F-02BD-D851-EF3B-686BC2BBA30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3964246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3C0CD-C784-9C2A-AC0A-2E5CE3F81CBB}"/>
              </a:ext>
            </a:extLst>
          </p:cNvPr>
          <p:cNvSpPr>
            <a:spLocks noGrp="1"/>
          </p:cNvSpPr>
          <p:nvPr>
            <p:ph type="title"/>
          </p:nvPr>
        </p:nvSpPr>
        <p:spPr/>
        <p:txBody>
          <a:bodyPr/>
          <a:lstStyle/>
          <a:p>
            <a:r>
              <a:rPr lang="en-US" dirty="0"/>
              <a:t>Vesicoureteral reflux</a:t>
            </a:r>
          </a:p>
        </p:txBody>
      </p:sp>
      <p:sp>
        <p:nvSpPr>
          <p:cNvPr id="3" name="Content Placeholder 2">
            <a:extLst>
              <a:ext uri="{FF2B5EF4-FFF2-40B4-BE49-F238E27FC236}">
                <a16:creationId xmlns:a16="http://schemas.microsoft.com/office/drawing/2014/main" id="{770F2889-EDAC-324C-C6F8-847E7C535A42}"/>
              </a:ext>
            </a:extLst>
          </p:cNvPr>
          <p:cNvSpPr>
            <a:spLocks noGrp="1"/>
          </p:cNvSpPr>
          <p:nvPr>
            <p:ph idx="1"/>
          </p:nvPr>
        </p:nvSpPr>
        <p:spPr/>
        <p:txBody>
          <a:bodyPr/>
          <a:lstStyle/>
          <a:p>
            <a:r>
              <a:rPr lang="en-US" b="1" dirty="0"/>
              <a:t>Definition</a:t>
            </a:r>
            <a:r>
              <a:rPr lang="en-US" dirty="0"/>
              <a:t>: Abnormal backflow of urine from bladder to kidney that can cause the ureters and kidney to swell</a:t>
            </a:r>
          </a:p>
          <a:p>
            <a:r>
              <a:rPr lang="en-US" b="1" dirty="0">
                <a:solidFill>
                  <a:srgbClr val="FF0000"/>
                </a:solidFill>
              </a:rPr>
              <a:t>Best diagnostic tests for</a:t>
            </a:r>
            <a:r>
              <a:rPr lang="en-US" dirty="0">
                <a:solidFill>
                  <a:srgbClr val="FF0000"/>
                </a:solidFill>
              </a:rPr>
              <a:t>:</a:t>
            </a:r>
          </a:p>
          <a:p>
            <a:pPr lvl="1"/>
            <a:r>
              <a:rPr lang="en-US" b="1" dirty="0">
                <a:solidFill>
                  <a:srgbClr val="FF0000"/>
                </a:solidFill>
              </a:rPr>
              <a:t>Vesicoureteral reflux (VUR): </a:t>
            </a:r>
            <a:r>
              <a:rPr lang="en-US" dirty="0">
                <a:solidFill>
                  <a:srgbClr val="FF0000"/>
                </a:solidFill>
              </a:rPr>
              <a:t>MCUG</a:t>
            </a:r>
          </a:p>
          <a:p>
            <a:pPr lvl="1"/>
            <a:r>
              <a:rPr lang="en-US" b="1" dirty="0">
                <a:solidFill>
                  <a:srgbClr val="FF0000"/>
                </a:solidFill>
              </a:rPr>
              <a:t>Posterior urethral valve</a:t>
            </a:r>
            <a:r>
              <a:rPr lang="en-US" dirty="0">
                <a:solidFill>
                  <a:srgbClr val="FF0000"/>
                </a:solidFill>
              </a:rPr>
              <a:t>: MCUG</a:t>
            </a:r>
          </a:p>
          <a:p>
            <a:pPr lvl="1"/>
            <a:r>
              <a:rPr lang="en-US" b="1" dirty="0">
                <a:solidFill>
                  <a:srgbClr val="FF0000"/>
                </a:solidFill>
              </a:rPr>
              <a:t>Detect and monitor renal scarring</a:t>
            </a:r>
            <a:r>
              <a:rPr lang="en-US" dirty="0">
                <a:solidFill>
                  <a:srgbClr val="FF0000"/>
                </a:solidFill>
              </a:rPr>
              <a:t>: DMSA scan</a:t>
            </a:r>
          </a:p>
          <a:p>
            <a:r>
              <a:rPr lang="en-US" b="1" dirty="0"/>
              <a:t>Benefits of Continuous low-dose antibiotic prophylaxis</a:t>
            </a:r>
          </a:p>
          <a:p>
            <a:pPr lvl="1"/>
            <a:r>
              <a:rPr lang="en-US" dirty="0"/>
              <a:t>Lowers the occurrence of a subsequent UTI </a:t>
            </a:r>
          </a:p>
          <a:p>
            <a:pPr lvl="1"/>
            <a:r>
              <a:rPr lang="en-US" dirty="0"/>
              <a:t>Lowers the risk of renal scarring and damage </a:t>
            </a:r>
          </a:p>
          <a:p>
            <a:pPr lvl="1"/>
            <a:r>
              <a:rPr lang="en-US" dirty="0"/>
              <a:t>Lowers the upgrading of VUR </a:t>
            </a:r>
          </a:p>
          <a:p>
            <a:endParaRPr lang="en-US" dirty="0"/>
          </a:p>
        </p:txBody>
      </p:sp>
      <p:sp>
        <p:nvSpPr>
          <p:cNvPr id="4" name="TextBox 3">
            <a:extLst>
              <a:ext uri="{FF2B5EF4-FFF2-40B4-BE49-F238E27FC236}">
                <a16:creationId xmlns:a16="http://schemas.microsoft.com/office/drawing/2014/main" id="{F4198E03-FD92-5FBF-C3E9-909E2DB259D2}"/>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9" name="TextBox 8">
            <a:extLst>
              <a:ext uri="{FF2B5EF4-FFF2-40B4-BE49-F238E27FC236}">
                <a16:creationId xmlns:a16="http://schemas.microsoft.com/office/drawing/2014/main" id="{455FCDDB-3600-C610-56E1-B07F420E10FF}"/>
              </a:ext>
            </a:extLst>
          </p:cNvPr>
          <p:cNvSpPr txBox="1"/>
          <p:nvPr/>
        </p:nvSpPr>
        <p:spPr>
          <a:xfrm>
            <a:off x="73869" y="224536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6563944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1CDD1-C0FA-AA28-C814-5C3863766E69}"/>
              </a:ext>
            </a:extLst>
          </p:cNvPr>
          <p:cNvSpPr>
            <a:spLocks noGrp="1"/>
          </p:cNvSpPr>
          <p:nvPr>
            <p:ph type="title"/>
          </p:nvPr>
        </p:nvSpPr>
        <p:spPr/>
        <p:txBody>
          <a:bodyPr/>
          <a:lstStyle/>
          <a:p>
            <a:r>
              <a:rPr lang="en-US" dirty="0">
                <a:solidFill>
                  <a:srgbClr val="FF0000"/>
                </a:solidFill>
              </a:rPr>
              <a:t>Vesicoureteral Reflux Grading</a:t>
            </a:r>
          </a:p>
        </p:txBody>
      </p:sp>
      <p:sp>
        <p:nvSpPr>
          <p:cNvPr id="3" name="Content Placeholder 2">
            <a:extLst>
              <a:ext uri="{FF2B5EF4-FFF2-40B4-BE49-F238E27FC236}">
                <a16:creationId xmlns:a16="http://schemas.microsoft.com/office/drawing/2014/main" id="{C1BCAB6F-6342-09DB-06AA-49DE2C732032}"/>
              </a:ext>
            </a:extLst>
          </p:cNvPr>
          <p:cNvSpPr>
            <a:spLocks noGrp="1"/>
          </p:cNvSpPr>
          <p:nvPr>
            <p:ph idx="1"/>
          </p:nvPr>
        </p:nvSpPr>
        <p:spPr>
          <a:xfrm>
            <a:off x="838200" y="1305026"/>
            <a:ext cx="6738257" cy="4955816"/>
          </a:xfrm>
        </p:spPr>
        <p:txBody>
          <a:bodyPr>
            <a:normAutofit/>
          </a:bodyPr>
          <a:lstStyle/>
          <a:p>
            <a:r>
              <a:rPr lang="en-US" sz="2400" b="1" dirty="0">
                <a:solidFill>
                  <a:srgbClr val="FF0000"/>
                </a:solidFill>
              </a:rPr>
              <a:t>Grade I</a:t>
            </a:r>
            <a:r>
              <a:rPr lang="en-US" sz="2400" dirty="0">
                <a:solidFill>
                  <a:srgbClr val="FF0000"/>
                </a:solidFill>
              </a:rPr>
              <a:t>: Urine flow back into on or both of the ureters but doesn’t reach the kidney (urine reflux into non-dilated ureters)</a:t>
            </a:r>
          </a:p>
          <a:p>
            <a:r>
              <a:rPr lang="en-US" sz="2400" b="1" dirty="0">
                <a:solidFill>
                  <a:srgbClr val="FF0000"/>
                </a:solidFill>
              </a:rPr>
              <a:t>Grade II</a:t>
            </a:r>
            <a:r>
              <a:rPr lang="en-US" sz="2400" dirty="0">
                <a:solidFill>
                  <a:srgbClr val="FF0000"/>
                </a:solidFill>
              </a:rPr>
              <a:t>: Flow back up to the kidney but doesn’t cause dilatation of renal pelvis</a:t>
            </a:r>
          </a:p>
          <a:p>
            <a:r>
              <a:rPr lang="en-US" sz="2400" b="1" dirty="0">
                <a:solidFill>
                  <a:srgbClr val="FF0000"/>
                </a:solidFill>
              </a:rPr>
              <a:t>Grade III</a:t>
            </a:r>
            <a:r>
              <a:rPr lang="en-US" sz="2400" dirty="0">
                <a:solidFill>
                  <a:srgbClr val="FF0000"/>
                </a:solidFill>
              </a:rPr>
              <a:t>: Mild to moderate dilatation of the ureter, renal pelvis and calyces with minimal blunting at </a:t>
            </a:r>
            <a:r>
              <a:rPr lang="en-US" sz="2400" dirty="0" err="1">
                <a:solidFill>
                  <a:srgbClr val="FF0000"/>
                </a:solidFill>
              </a:rPr>
              <a:t>fornices</a:t>
            </a:r>
            <a:r>
              <a:rPr lang="en-US" sz="2400" dirty="0">
                <a:solidFill>
                  <a:srgbClr val="FF0000"/>
                </a:solidFill>
              </a:rPr>
              <a:t> </a:t>
            </a:r>
          </a:p>
          <a:p>
            <a:r>
              <a:rPr lang="en-US" sz="2400" b="1" dirty="0">
                <a:solidFill>
                  <a:srgbClr val="FF0000"/>
                </a:solidFill>
              </a:rPr>
              <a:t>Grade IV</a:t>
            </a:r>
            <a:r>
              <a:rPr lang="en-US" sz="2400" dirty="0">
                <a:solidFill>
                  <a:srgbClr val="FF0000"/>
                </a:solidFill>
              </a:rPr>
              <a:t>: Moderate to severe dilatation of the ureter, renal pelvis and calyces with mild tortuosity </a:t>
            </a:r>
          </a:p>
          <a:p>
            <a:r>
              <a:rPr lang="en-US" sz="2400" b="1" dirty="0">
                <a:solidFill>
                  <a:srgbClr val="FF0000"/>
                </a:solidFill>
              </a:rPr>
              <a:t>Grade V</a:t>
            </a:r>
            <a:r>
              <a:rPr lang="en-US" sz="2400" dirty="0">
                <a:solidFill>
                  <a:srgbClr val="FF0000"/>
                </a:solidFill>
              </a:rPr>
              <a:t>: Severe dilatation with severe tortuosity, blunting renal </a:t>
            </a:r>
            <a:r>
              <a:rPr lang="en-US" sz="2400" dirty="0" err="1">
                <a:solidFill>
                  <a:srgbClr val="FF0000"/>
                </a:solidFill>
              </a:rPr>
              <a:t>fornices</a:t>
            </a:r>
            <a:r>
              <a:rPr lang="en-US" sz="2400" dirty="0">
                <a:solidFill>
                  <a:srgbClr val="FF0000"/>
                </a:solidFill>
              </a:rPr>
              <a:t>, cortical thinning and ballooning</a:t>
            </a:r>
          </a:p>
        </p:txBody>
      </p:sp>
      <p:sp>
        <p:nvSpPr>
          <p:cNvPr id="4" name="TextBox 3">
            <a:extLst>
              <a:ext uri="{FF2B5EF4-FFF2-40B4-BE49-F238E27FC236}">
                <a16:creationId xmlns:a16="http://schemas.microsoft.com/office/drawing/2014/main" id="{38ADCAC4-B258-FAB1-59DB-EECB5D371F3F}"/>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38916" name="Picture 4" descr="Vesicoureteral Reflux (VUR) | UCSF Department of Urology">
            <a:extLst>
              <a:ext uri="{FF2B5EF4-FFF2-40B4-BE49-F238E27FC236}">
                <a16:creationId xmlns:a16="http://schemas.microsoft.com/office/drawing/2014/main" id="{9AF43BDD-C727-E4EC-851B-76D9B6952A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97" t="9793" r="5169" b="10962"/>
          <a:stretch/>
        </p:blipFill>
        <p:spPr bwMode="auto">
          <a:xfrm>
            <a:off x="7626585" y="1305026"/>
            <a:ext cx="3727215" cy="2525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90598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202B7-D4FD-D873-8DC2-FFA7AC563087}"/>
              </a:ext>
            </a:extLst>
          </p:cNvPr>
          <p:cNvSpPr>
            <a:spLocks noGrp="1"/>
          </p:cNvSpPr>
          <p:nvPr>
            <p:ph type="title"/>
          </p:nvPr>
        </p:nvSpPr>
        <p:spPr/>
        <p:txBody>
          <a:bodyPr/>
          <a:lstStyle/>
          <a:p>
            <a:r>
              <a:rPr lang="en-US" dirty="0"/>
              <a:t>Vesicoureteral reflux (VUR)</a:t>
            </a:r>
          </a:p>
        </p:txBody>
      </p:sp>
      <p:sp>
        <p:nvSpPr>
          <p:cNvPr id="3" name="Content Placeholder 2">
            <a:extLst>
              <a:ext uri="{FF2B5EF4-FFF2-40B4-BE49-F238E27FC236}">
                <a16:creationId xmlns:a16="http://schemas.microsoft.com/office/drawing/2014/main" id="{4CC09CED-CB1B-7DE2-6348-9BBA9E7EF9B7}"/>
              </a:ext>
            </a:extLst>
          </p:cNvPr>
          <p:cNvSpPr>
            <a:spLocks noGrp="1"/>
          </p:cNvSpPr>
          <p:nvPr>
            <p:ph idx="1"/>
          </p:nvPr>
        </p:nvSpPr>
        <p:spPr>
          <a:xfrm>
            <a:off x="838200" y="1305026"/>
            <a:ext cx="8193833" cy="4871938"/>
          </a:xfrm>
        </p:spPr>
        <p:txBody>
          <a:bodyPr>
            <a:normAutofit lnSpcReduction="10000"/>
          </a:bodyPr>
          <a:lstStyle/>
          <a:p>
            <a:pPr marL="514350" indent="-514350" algn="l">
              <a:buFont typeface="+mj-lt"/>
              <a:buAutoNum type="arabicPeriod"/>
            </a:pPr>
            <a:r>
              <a:rPr lang="en-US" sz="2800" b="1" dirty="0"/>
              <a:t>Name of this diagnostic study</a:t>
            </a:r>
            <a:r>
              <a:rPr lang="en-US" sz="2800" dirty="0"/>
              <a:t>:</a:t>
            </a:r>
          </a:p>
          <a:p>
            <a:pPr lvl="1"/>
            <a:r>
              <a:rPr lang="en-US" sz="2400" dirty="0"/>
              <a:t>Micturating cystourethrogram (MCUG)</a:t>
            </a:r>
            <a:endParaRPr lang="en-US" dirty="0"/>
          </a:p>
          <a:p>
            <a:pPr marL="514350" indent="-514350" algn="l">
              <a:buFont typeface="+mj-lt"/>
              <a:buAutoNum type="arabicPeriod"/>
            </a:pPr>
            <a:r>
              <a:rPr lang="en-US" sz="2800" b="1" dirty="0"/>
              <a:t>Grade</a:t>
            </a:r>
            <a:r>
              <a:rPr lang="en-US" sz="2800" dirty="0"/>
              <a:t>: Grade 3</a:t>
            </a:r>
          </a:p>
          <a:p>
            <a:pPr marL="514350" indent="-514350" algn="l">
              <a:buFont typeface="+mj-lt"/>
              <a:buAutoNum type="arabicPeriod"/>
            </a:pPr>
            <a:r>
              <a:rPr lang="en-US" sz="2800" b="1" dirty="0"/>
              <a:t>What is the effect of UTI on this condition ?</a:t>
            </a:r>
          </a:p>
          <a:p>
            <a:pPr lvl="1"/>
            <a:r>
              <a:rPr lang="en-US" sz="2400" dirty="0"/>
              <a:t>Reflux of infected urine will upgrade this condition, renal failure and scar</a:t>
            </a:r>
          </a:p>
          <a:p>
            <a:pPr marL="514350" indent="-514350" algn="l">
              <a:buFont typeface="+mj-lt"/>
              <a:buAutoNum type="arabicPeriod"/>
            </a:pPr>
            <a:r>
              <a:rPr lang="en-US" sz="2800" b="1" dirty="0">
                <a:solidFill>
                  <a:srgbClr val="FF0000"/>
                </a:solidFill>
              </a:rPr>
              <a:t>Mention 3 secondary causes of VUR</a:t>
            </a:r>
            <a:r>
              <a:rPr lang="en-US" sz="2800" dirty="0">
                <a:solidFill>
                  <a:srgbClr val="FF0000"/>
                </a:solidFill>
              </a:rPr>
              <a:t>:</a:t>
            </a:r>
          </a:p>
          <a:p>
            <a:pPr lvl="1"/>
            <a:r>
              <a:rPr lang="en-US" dirty="0">
                <a:solidFill>
                  <a:srgbClr val="FF0000"/>
                </a:solidFill>
              </a:rPr>
              <a:t>Posterior urethral valve</a:t>
            </a:r>
          </a:p>
          <a:p>
            <a:pPr lvl="1"/>
            <a:r>
              <a:rPr lang="en-US" dirty="0">
                <a:solidFill>
                  <a:srgbClr val="FF0000"/>
                </a:solidFill>
              </a:rPr>
              <a:t>Urethral stricture</a:t>
            </a:r>
            <a:endParaRPr lang="ar-JO" dirty="0">
              <a:solidFill>
                <a:srgbClr val="FF0000"/>
              </a:solidFill>
            </a:endParaRPr>
          </a:p>
          <a:p>
            <a:pPr lvl="1"/>
            <a:r>
              <a:rPr lang="en-US" dirty="0">
                <a:solidFill>
                  <a:srgbClr val="FF0000"/>
                </a:solidFill>
              </a:rPr>
              <a:t>Neurogenic bladder</a:t>
            </a:r>
          </a:p>
          <a:p>
            <a:pPr lvl="1"/>
            <a:r>
              <a:rPr lang="en-US" sz="2400" dirty="0">
                <a:solidFill>
                  <a:srgbClr val="FF0000"/>
                </a:solidFill>
              </a:rPr>
              <a:t>Detrusor sphincter dyssynergia (DSD)</a:t>
            </a:r>
            <a:endParaRPr lang="en-US" dirty="0">
              <a:solidFill>
                <a:srgbClr val="FF0000"/>
              </a:solidFill>
            </a:endParaRPr>
          </a:p>
          <a:p>
            <a:pPr lvl="1"/>
            <a:r>
              <a:rPr lang="en-US" dirty="0">
                <a:solidFill>
                  <a:srgbClr val="FF0000"/>
                </a:solidFill>
              </a:rPr>
              <a:t>Acute cystitis</a:t>
            </a:r>
          </a:p>
          <a:p>
            <a:endParaRPr lang="en-US" dirty="0"/>
          </a:p>
        </p:txBody>
      </p:sp>
      <p:sp>
        <p:nvSpPr>
          <p:cNvPr id="5" name="TextBox 4">
            <a:extLst>
              <a:ext uri="{FF2B5EF4-FFF2-40B4-BE49-F238E27FC236}">
                <a16:creationId xmlns:a16="http://schemas.microsoft.com/office/drawing/2014/main" id="{CD8F63C8-DD01-DCFF-8A8F-5673A4D5B6FB}"/>
              </a:ext>
            </a:extLst>
          </p:cNvPr>
          <p:cNvSpPr txBox="1"/>
          <p:nvPr/>
        </p:nvSpPr>
        <p:spPr>
          <a:xfrm>
            <a:off x="11150081"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6</a:t>
            </a:r>
            <a:r>
              <a:rPr lang="ar-JO" b="1" dirty="0">
                <a:solidFill>
                  <a:srgbClr val="FF0000"/>
                </a:solidFill>
              </a:rPr>
              <a:t>)</a:t>
            </a:r>
            <a:endParaRPr lang="en-US" b="1" dirty="0">
              <a:solidFill>
                <a:srgbClr val="FF0000"/>
              </a:solidFill>
            </a:endParaRPr>
          </a:p>
        </p:txBody>
      </p:sp>
      <p:grpSp>
        <p:nvGrpSpPr>
          <p:cNvPr id="8" name="Group 7">
            <a:extLst>
              <a:ext uri="{FF2B5EF4-FFF2-40B4-BE49-F238E27FC236}">
                <a16:creationId xmlns:a16="http://schemas.microsoft.com/office/drawing/2014/main" id="{18EAFB7E-C0DF-5B16-FDE4-E3D403842F27}"/>
              </a:ext>
            </a:extLst>
          </p:cNvPr>
          <p:cNvGrpSpPr/>
          <p:nvPr/>
        </p:nvGrpSpPr>
        <p:grpSpPr>
          <a:xfrm>
            <a:off x="9136171" y="1305026"/>
            <a:ext cx="2217628" cy="4871938"/>
            <a:chOff x="7450491" y="2313991"/>
            <a:chExt cx="1800225" cy="3954939"/>
          </a:xfrm>
        </p:grpSpPr>
        <p:pic>
          <p:nvPicPr>
            <p:cNvPr id="6" name="Picture 2">
              <a:extLst>
                <a:ext uri="{FF2B5EF4-FFF2-40B4-BE49-F238E27FC236}">
                  <a16:creationId xmlns:a16="http://schemas.microsoft.com/office/drawing/2014/main" id="{A8D4A64D-4761-1DE4-BD86-972C2F3F28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43" t="6593" r="13999" b="7700"/>
            <a:stretch/>
          </p:blipFill>
          <p:spPr bwMode="auto">
            <a:xfrm>
              <a:off x="7450491" y="2313991"/>
              <a:ext cx="1800225" cy="1973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2D46CBF7-EEA1-619E-D597-2A3600B57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491" y="4287730"/>
              <a:ext cx="1800225" cy="19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 name="Picture 2" descr="AUDITED Text Written on Green Vintage Stamp Stock Illustration -  Illustration of button, vintage: 214336989">
            <a:extLst>
              <a:ext uri="{FF2B5EF4-FFF2-40B4-BE49-F238E27FC236}">
                <a16:creationId xmlns:a16="http://schemas.microsoft.com/office/drawing/2014/main" id="{85D0E7AF-F7B0-424D-DFCC-8949E8F40D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3C4232A-996F-E59D-B46C-7F5B78FDF786}"/>
              </a:ext>
            </a:extLst>
          </p:cNvPr>
          <p:cNvPicPr>
            <a:picLocks noChangeAspect="1"/>
          </p:cNvPicPr>
          <p:nvPr/>
        </p:nvPicPr>
        <p:blipFill>
          <a:blip r:embed="rId5"/>
          <a:stretch>
            <a:fillRect/>
          </a:stretch>
        </p:blipFill>
        <p:spPr>
          <a:xfrm>
            <a:off x="7058743" y="3736400"/>
            <a:ext cx="1973290" cy="2431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92137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B202B7-D4FD-D873-8DC2-FFA7AC563087}"/>
              </a:ext>
            </a:extLst>
          </p:cNvPr>
          <p:cNvSpPr>
            <a:spLocks noGrp="1"/>
          </p:cNvSpPr>
          <p:nvPr>
            <p:ph type="title"/>
          </p:nvPr>
        </p:nvSpPr>
        <p:spPr/>
        <p:txBody>
          <a:bodyPr/>
          <a:lstStyle/>
          <a:p>
            <a:r>
              <a:rPr lang="en-US" dirty="0"/>
              <a:t>Vesicoureteral reflux (VUR)</a:t>
            </a:r>
          </a:p>
        </p:txBody>
      </p:sp>
      <p:sp>
        <p:nvSpPr>
          <p:cNvPr id="3" name="Content Placeholder 2">
            <a:extLst>
              <a:ext uri="{FF2B5EF4-FFF2-40B4-BE49-F238E27FC236}">
                <a16:creationId xmlns:a16="http://schemas.microsoft.com/office/drawing/2014/main" id="{4CC09CED-CB1B-7DE2-6348-9BBA9E7EF9B7}"/>
              </a:ext>
            </a:extLst>
          </p:cNvPr>
          <p:cNvSpPr>
            <a:spLocks noGrp="1"/>
          </p:cNvSpPr>
          <p:nvPr>
            <p:ph idx="1"/>
          </p:nvPr>
        </p:nvSpPr>
        <p:spPr>
          <a:xfrm>
            <a:off x="838200" y="1305026"/>
            <a:ext cx="8171985" cy="4871938"/>
          </a:xfrm>
        </p:spPr>
        <p:txBody>
          <a:bodyPr/>
          <a:lstStyle/>
          <a:p>
            <a:pPr marL="514350" indent="-514350">
              <a:buFont typeface="+mj-lt"/>
              <a:buAutoNum type="arabicPeriod" startAt="5"/>
            </a:pPr>
            <a:r>
              <a:rPr lang="en-US" b="1" dirty="0">
                <a:solidFill>
                  <a:srgbClr val="FF0000"/>
                </a:solidFill>
              </a:rPr>
              <a:t>Indications of surgery in VUR</a:t>
            </a:r>
          </a:p>
          <a:p>
            <a:pPr marL="914400" lvl="1" indent="-457200">
              <a:buFont typeface="+mj-lt"/>
              <a:buAutoNum type="arabicPeriod"/>
            </a:pPr>
            <a:r>
              <a:rPr lang="en-US" dirty="0">
                <a:solidFill>
                  <a:srgbClr val="FF0000"/>
                </a:solidFill>
              </a:rPr>
              <a:t>If it is not possible to keep urine sterile and reflux persists</a:t>
            </a:r>
          </a:p>
          <a:p>
            <a:pPr marL="914400" lvl="1" indent="-457200">
              <a:buFont typeface="+mj-lt"/>
              <a:buAutoNum type="arabicPeriod"/>
            </a:pPr>
            <a:r>
              <a:rPr lang="en-US" dirty="0">
                <a:solidFill>
                  <a:srgbClr val="FF0000"/>
                </a:solidFill>
              </a:rPr>
              <a:t>If acute pyelonephritis not responding to treatment</a:t>
            </a:r>
          </a:p>
          <a:p>
            <a:pPr marL="914400" lvl="1" indent="-457200">
              <a:buFont typeface="+mj-lt"/>
              <a:buAutoNum type="arabicPeriod"/>
            </a:pPr>
            <a:r>
              <a:rPr lang="en-US" dirty="0">
                <a:solidFill>
                  <a:srgbClr val="FF0000"/>
                </a:solidFill>
              </a:rPr>
              <a:t>If increased renal damage</a:t>
            </a:r>
          </a:p>
          <a:p>
            <a:pPr marL="914400" lvl="1" indent="-457200">
              <a:buFont typeface="+mj-lt"/>
              <a:buAutoNum type="arabicPeriod"/>
            </a:pPr>
            <a:r>
              <a:rPr lang="en-US" dirty="0">
                <a:solidFill>
                  <a:srgbClr val="FF0000"/>
                </a:solidFill>
              </a:rPr>
              <a:t>High grade reflux (grade IV or V – not an absolute indication)</a:t>
            </a:r>
          </a:p>
        </p:txBody>
      </p:sp>
      <p:sp>
        <p:nvSpPr>
          <p:cNvPr id="5" name="TextBox 4">
            <a:extLst>
              <a:ext uri="{FF2B5EF4-FFF2-40B4-BE49-F238E27FC236}">
                <a16:creationId xmlns:a16="http://schemas.microsoft.com/office/drawing/2014/main" id="{CD8F63C8-DD01-DCFF-8A8F-5673A4D5B6FB}"/>
              </a:ext>
            </a:extLst>
          </p:cNvPr>
          <p:cNvSpPr txBox="1"/>
          <p:nvPr/>
        </p:nvSpPr>
        <p:spPr>
          <a:xfrm>
            <a:off x="11150081"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grpSp>
        <p:nvGrpSpPr>
          <p:cNvPr id="8" name="Group 7">
            <a:extLst>
              <a:ext uri="{FF2B5EF4-FFF2-40B4-BE49-F238E27FC236}">
                <a16:creationId xmlns:a16="http://schemas.microsoft.com/office/drawing/2014/main" id="{18EAFB7E-C0DF-5B16-FDE4-E3D403842F27}"/>
              </a:ext>
            </a:extLst>
          </p:cNvPr>
          <p:cNvGrpSpPr/>
          <p:nvPr/>
        </p:nvGrpSpPr>
        <p:grpSpPr>
          <a:xfrm>
            <a:off x="9136171" y="1305026"/>
            <a:ext cx="2217628" cy="4871938"/>
            <a:chOff x="7450491" y="2313991"/>
            <a:chExt cx="1800225" cy="3954939"/>
          </a:xfrm>
        </p:grpSpPr>
        <p:pic>
          <p:nvPicPr>
            <p:cNvPr id="6" name="Picture 2">
              <a:extLst>
                <a:ext uri="{FF2B5EF4-FFF2-40B4-BE49-F238E27FC236}">
                  <a16:creationId xmlns:a16="http://schemas.microsoft.com/office/drawing/2014/main" id="{A8D4A64D-4761-1DE4-BD86-972C2F3F28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43" t="6593" r="13999" b="7700"/>
            <a:stretch/>
          </p:blipFill>
          <p:spPr bwMode="auto">
            <a:xfrm>
              <a:off x="7450491" y="2313991"/>
              <a:ext cx="1800225" cy="19737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a:extLst>
                <a:ext uri="{FF2B5EF4-FFF2-40B4-BE49-F238E27FC236}">
                  <a16:creationId xmlns:a16="http://schemas.microsoft.com/office/drawing/2014/main" id="{2D46CBF7-EEA1-619E-D597-2A3600B575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0491" y="4287730"/>
              <a:ext cx="1800225" cy="19812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4" name="Picture 2" descr="AUDITED Text Written on Green Vintage Stamp Stock Illustration -  Illustration of button, vintage: 214336989">
            <a:extLst>
              <a:ext uri="{FF2B5EF4-FFF2-40B4-BE49-F238E27FC236}">
                <a16:creationId xmlns:a16="http://schemas.microsoft.com/office/drawing/2014/main" id="{C5D9583B-A255-2C12-B0C2-22195D642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C42C699-7CDD-BA0F-9686-0E8BFBF8A69C}"/>
              </a:ext>
            </a:extLst>
          </p:cNvPr>
          <p:cNvPicPr>
            <a:picLocks noChangeAspect="1"/>
          </p:cNvPicPr>
          <p:nvPr/>
        </p:nvPicPr>
        <p:blipFill>
          <a:blip r:embed="rId5"/>
          <a:stretch>
            <a:fillRect/>
          </a:stretch>
        </p:blipFill>
        <p:spPr>
          <a:xfrm>
            <a:off x="7058743" y="3736400"/>
            <a:ext cx="1973290" cy="24313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00407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3E30E5-2D9D-6656-DAB7-F3508DF7E882}"/>
              </a:ext>
            </a:extLst>
          </p:cNvPr>
          <p:cNvSpPr>
            <a:spLocks noGrp="1"/>
          </p:cNvSpPr>
          <p:nvPr>
            <p:ph type="title"/>
          </p:nvPr>
        </p:nvSpPr>
        <p:spPr/>
        <p:txBody>
          <a:bodyPr/>
          <a:lstStyle/>
          <a:p>
            <a:r>
              <a:rPr lang="en-US" dirty="0"/>
              <a:t>6. Urinary Incontinence</a:t>
            </a:r>
          </a:p>
        </p:txBody>
      </p:sp>
      <p:sp>
        <p:nvSpPr>
          <p:cNvPr id="6" name="Content Placeholder 5">
            <a:extLst>
              <a:ext uri="{FF2B5EF4-FFF2-40B4-BE49-F238E27FC236}">
                <a16:creationId xmlns:a16="http://schemas.microsoft.com/office/drawing/2014/main" id="{F1F7B0FD-F84F-4B21-D550-90A65F0F077F}"/>
              </a:ext>
            </a:extLst>
          </p:cNvPr>
          <p:cNvSpPr>
            <a:spLocks noGrp="1"/>
          </p:cNvSpPr>
          <p:nvPr>
            <p:ph idx="1"/>
          </p:nvPr>
        </p:nvSpPr>
        <p:spPr>
          <a:xfrm>
            <a:off x="786104" y="1305026"/>
            <a:ext cx="10619792" cy="4871938"/>
          </a:xfrm>
        </p:spPr>
        <p:txBody>
          <a:bodyPr>
            <a:normAutofit/>
          </a:bodyPr>
          <a:lstStyle/>
          <a:p>
            <a:r>
              <a:rPr lang="en-US" b="1" dirty="0"/>
              <a:t>Definition</a:t>
            </a:r>
            <a:r>
              <a:rPr lang="en-US" dirty="0"/>
              <a:t>: </a:t>
            </a:r>
            <a:r>
              <a:rPr lang="en-US" altLang="en-US" dirty="0"/>
              <a:t>involuntary leakage of urine</a:t>
            </a:r>
          </a:p>
          <a:p>
            <a:r>
              <a:rPr lang="en-US" b="1" dirty="0"/>
              <a:t>Types</a:t>
            </a:r>
            <a:r>
              <a:rPr lang="en-US" dirty="0"/>
              <a:t>:</a:t>
            </a:r>
          </a:p>
          <a:p>
            <a:pPr marL="914400" lvl="1" indent="-457200">
              <a:buFont typeface="+mj-lt"/>
              <a:buAutoNum type="arabicPeriod"/>
            </a:pPr>
            <a:r>
              <a:rPr lang="en-US" b="1" dirty="0"/>
              <a:t>Overflow incontinence</a:t>
            </a:r>
            <a:r>
              <a:rPr lang="en-US" dirty="0"/>
              <a:t>: I</a:t>
            </a:r>
            <a:r>
              <a:rPr lang="en-US" sz="2400" dirty="0"/>
              <a:t>nvoluntary </a:t>
            </a:r>
            <a:r>
              <a:rPr lang="en-US" dirty="0"/>
              <a:t>urine </a:t>
            </a:r>
            <a:r>
              <a:rPr lang="en-US" sz="2400" dirty="0"/>
              <a:t>leakage secondary to overfilling of the bladder from increased residual or chronic urinary retention</a:t>
            </a:r>
            <a:endParaRPr lang="en-US" dirty="0"/>
          </a:p>
          <a:p>
            <a:pPr marL="914400" lvl="1" indent="-457200">
              <a:buFont typeface="+mj-lt"/>
              <a:buAutoNum type="arabicPeriod"/>
            </a:pPr>
            <a:r>
              <a:rPr lang="en-US" b="1" dirty="0"/>
              <a:t>Urgency urinary incontinence</a:t>
            </a:r>
            <a:r>
              <a:rPr lang="en-US" dirty="0"/>
              <a:t>: Involuntary urine leakage accompanied by or immediately preceded by urgency. (overactive bladder)</a:t>
            </a:r>
          </a:p>
          <a:p>
            <a:pPr marL="914400" lvl="1" indent="-457200">
              <a:buFont typeface="+mj-lt"/>
              <a:buAutoNum type="arabicPeriod"/>
            </a:pPr>
            <a:r>
              <a:rPr lang="en-US" b="1" dirty="0"/>
              <a:t>Stress urinary incontinence</a:t>
            </a:r>
            <a:r>
              <a:rPr lang="en-US" dirty="0"/>
              <a:t>: Involuntary urine leakage associated with increased abdominal pressure. (bladder pressure exceed sphincter pressure)</a:t>
            </a:r>
          </a:p>
          <a:p>
            <a:pPr marL="914400" lvl="1" indent="-457200">
              <a:buFont typeface="+mj-lt"/>
              <a:buAutoNum type="arabicPeriod"/>
            </a:pPr>
            <a:r>
              <a:rPr lang="en-US" b="1" dirty="0"/>
              <a:t>Mixed incontinence</a:t>
            </a:r>
            <a:r>
              <a:rPr lang="en-US" dirty="0"/>
              <a:t>: combination of stress and urge incontinence</a:t>
            </a:r>
          </a:p>
          <a:p>
            <a:pPr marL="914400" lvl="1" indent="-457200">
              <a:buFont typeface="+mj-lt"/>
              <a:buAutoNum type="arabicPeriod"/>
            </a:pPr>
            <a:r>
              <a:rPr lang="en-US" b="1" dirty="0"/>
              <a:t>Functional incontinence</a:t>
            </a:r>
            <a:r>
              <a:rPr lang="en-US" dirty="0"/>
              <a:t>: loss of urine related to deficits of cognition and mobility</a:t>
            </a:r>
          </a:p>
          <a:p>
            <a:pPr marL="914400" lvl="1" indent="-457200">
              <a:buFont typeface="+mj-lt"/>
              <a:buAutoNum type="arabicPeriod"/>
            </a:pPr>
            <a:r>
              <a:rPr lang="en-US" b="1" dirty="0"/>
              <a:t>Continuous incontinence</a:t>
            </a:r>
            <a:r>
              <a:rPr lang="en-US" dirty="0"/>
              <a:t>: associated with fistulas</a:t>
            </a:r>
          </a:p>
        </p:txBody>
      </p:sp>
      <p:sp>
        <p:nvSpPr>
          <p:cNvPr id="7" name="TextBox 6">
            <a:extLst>
              <a:ext uri="{FF2B5EF4-FFF2-40B4-BE49-F238E27FC236}">
                <a16:creationId xmlns:a16="http://schemas.microsoft.com/office/drawing/2014/main" id="{C3382E0E-3327-4DD3-19E8-1B3D0E4A85A7}"/>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8" name="TextBox 7">
            <a:extLst>
              <a:ext uri="{FF2B5EF4-FFF2-40B4-BE49-F238E27FC236}">
                <a16:creationId xmlns:a16="http://schemas.microsoft.com/office/drawing/2014/main" id="{7F2914F0-30F7-3B5C-AC2F-55B587A59693}"/>
              </a:ext>
            </a:extLst>
          </p:cNvPr>
          <p:cNvSpPr txBox="1"/>
          <p:nvPr/>
        </p:nvSpPr>
        <p:spPr>
          <a:xfrm>
            <a:off x="419100" y="232700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89AD949D-3449-071F-B83A-C6718A5C4230}"/>
              </a:ext>
            </a:extLst>
          </p:cNvPr>
          <p:cNvSpPr txBox="1"/>
          <p:nvPr/>
        </p:nvSpPr>
        <p:spPr>
          <a:xfrm>
            <a:off x="419100" y="3745256"/>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A1760A8E-E0C3-8F82-61CB-522562CACE53}"/>
              </a:ext>
            </a:extLst>
          </p:cNvPr>
          <p:cNvSpPr txBox="1"/>
          <p:nvPr/>
        </p:nvSpPr>
        <p:spPr>
          <a:xfrm>
            <a:off x="419100" y="302680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68510411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2CF5-247D-664C-4EDD-D6FB72AD158B}"/>
              </a:ext>
            </a:extLst>
          </p:cNvPr>
          <p:cNvSpPr>
            <a:spLocks noGrp="1"/>
          </p:cNvSpPr>
          <p:nvPr>
            <p:ph type="title"/>
          </p:nvPr>
        </p:nvSpPr>
        <p:spPr/>
        <p:txBody>
          <a:bodyPr/>
          <a:lstStyle/>
          <a:p>
            <a:r>
              <a:rPr lang="en-US" dirty="0"/>
              <a:t>IV pyelogram</a:t>
            </a:r>
          </a:p>
        </p:txBody>
      </p:sp>
      <p:sp>
        <p:nvSpPr>
          <p:cNvPr id="3" name="Content Placeholder 2">
            <a:extLst>
              <a:ext uri="{FF2B5EF4-FFF2-40B4-BE49-F238E27FC236}">
                <a16:creationId xmlns:a16="http://schemas.microsoft.com/office/drawing/2014/main" id="{41C31B1D-2A02-D606-3248-E9586BF792D2}"/>
              </a:ext>
            </a:extLst>
          </p:cNvPr>
          <p:cNvSpPr>
            <a:spLocks noGrp="1"/>
          </p:cNvSpPr>
          <p:nvPr>
            <p:ph idx="1"/>
          </p:nvPr>
        </p:nvSpPr>
        <p:spPr>
          <a:xfrm>
            <a:off x="838200" y="1305026"/>
            <a:ext cx="7878126" cy="4871938"/>
          </a:xfrm>
        </p:spPr>
        <p:txBody>
          <a:bodyPr/>
          <a:lstStyle/>
          <a:p>
            <a:r>
              <a:rPr lang="en-US" b="1" dirty="0"/>
              <a:t>Findings</a:t>
            </a:r>
            <a:r>
              <a:rPr lang="en-US" dirty="0"/>
              <a:t>:</a:t>
            </a:r>
          </a:p>
          <a:p>
            <a:pPr lvl="1"/>
            <a:r>
              <a:rPr lang="en-US" dirty="0"/>
              <a:t>Bilateral hydroureteronephrosis with lose of papillary impression and ureter dilation </a:t>
            </a:r>
          </a:p>
          <a:p>
            <a:r>
              <a:rPr lang="en-US" b="1" dirty="0"/>
              <a:t>Grade</a:t>
            </a:r>
            <a:r>
              <a:rPr lang="en-US" dirty="0"/>
              <a:t>: Grade 5</a:t>
            </a:r>
          </a:p>
          <a:p>
            <a:r>
              <a:rPr lang="en-US" b="1" dirty="0"/>
              <a:t>Best test to see renal scar</a:t>
            </a:r>
          </a:p>
          <a:p>
            <a:pPr lvl="1"/>
            <a:r>
              <a:rPr lang="en-US" dirty="0"/>
              <a:t>DMSA</a:t>
            </a:r>
          </a:p>
          <a:p>
            <a:r>
              <a:rPr lang="en-US" b="1" dirty="0"/>
              <a:t>You need to see urethra to role out what ?</a:t>
            </a:r>
          </a:p>
          <a:p>
            <a:pPr lvl="1"/>
            <a:r>
              <a:rPr lang="en-US" dirty="0"/>
              <a:t>Urethral stricture </a:t>
            </a:r>
          </a:p>
          <a:p>
            <a:r>
              <a:rPr lang="en-US" b="1" dirty="0"/>
              <a:t>Mention 2 complications on the kidneys</a:t>
            </a:r>
            <a:r>
              <a:rPr lang="en-US" dirty="0"/>
              <a:t>:</a:t>
            </a:r>
          </a:p>
          <a:p>
            <a:pPr lvl="1"/>
            <a:r>
              <a:rPr lang="en-US" dirty="0"/>
              <a:t>Renal scaring, Renal failure</a:t>
            </a:r>
          </a:p>
        </p:txBody>
      </p:sp>
      <p:pic>
        <p:nvPicPr>
          <p:cNvPr id="5" name="Content Placeholder 3">
            <a:extLst>
              <a:ext uri="{FF2B5EF4-FFF2-40B4-BE49-F238E27FC236}">
                <a16:creationId xmlns:a16="http://schemas.microsoft.com/office/drawing/2014/main" id="{E10B37A9-F522-D574-8759-BE346FA5C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6326" y="1305026"/>
            <a:ext cx="2637474" cy="372417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1BC2AA34-2321-B95B-E018-192AA8E83CA4}"/>
              </a:ext>
            </a:extLst>
          </p:cNvPr>
          <p:cNvSpPr txBox="1"/>
          <p:nvPr/>
        </p:nvSpPr>
        <p:spPr>
          <a:xfrm>
            <a:off x="11150081"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pic>
        <p:nvPicPr>
          <p:cNvPr id="4" name="Picture 2" descr="AUDITED Text Written on Green Vintage Stamp Stock Illustration -  Illustration of button, vintage: 214336989">
            <a:extLst>
              <a:ext uri="{FF2B5EF4-FFF2-40B4-BE49-F238E27FC236}">
                <a16:creationId xmlns:a16="http://schemas.microsoft.com/office/drawing/2014/main" id="{69DFA221-3D4D-C2BC-D50B-BD8B0369D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828459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2CF5-247D-664C-4EDD-D6FB72AD158B}"/>
              </a:ext>
            </a:extLst>
          </p:cNvPr>
          <p:cNvSpPr>
            <a:spLocks noGrp="1"/>
          </p:cNvSpPr>
          <p:nvPr>
            <p:ph type="title"/>
          </p:nvPr>
        </p:nvSpPr>
        <p:spPr/>
        <p:txBody>
          <a:bodyPr/>
          <a:lstStyle/>
          <a:p>
            <a:r>
              <a:rPr lang="en-US" dirty="0"/>
              <a:t>IV pyelogram</a:t>
            </a:r>
          </a:p>
        </p:txBody>
      </p:sp>
      <p:sp>
        <p:nvSpPr>
          <p:cNvPr id="3" name="Content Placeholder 2">
            <a:extLst>
              <a:ext uri="{FF2B5EF4-FFF2-40B4-BE49-F238E27FC236}">
                <a16:creationId xmlns:a16="http://schemas.microsoft.com/office/drawing/2014/main" id="{41C31B1D-2A02-D606-3248-E9586BF792D2}"/>
              </a:ext>
            </a:extLst>
          </p:cNvPr>
          <p:cNvSpPr>
            <a:spLocks noGrp="1"/>
          </p:cNvSpPr>
          <p:nvPr>
            <p:ph idx="1"/>
          </p:nvPr>
        </p:nvSpPr>
        <p:spPr>
          <a:xfrm>
            <a:off x="838200" y="1305026"/>
            <a:ext cx="7878126" cy="4871938"/>
          </a:xfrm>
        </p:spPr>
        <p:txBody>
          <a:bodyPr/>
          <a:lstStyle/>
          <a:p>
            <a:r>
              <a:rPr lang="en-US" b="1" dirty="0"/>
              <a:t>Diagnosis</a:t>
            </a:r>
            <a:r>
              <a:rPr lang="en-US" dirty="0"/>
              <a:t>:</a:t>
            </a:r>
          </a:p>
          <a:p>
            <a:pPr lvl="1"/>
            <a:r>
              <a:rPr lang="en-US" dirty="0"/>
              <a:t>Vesicoureteral Reflux </a:t>
            </a:r>
          </a:p>
          <a:p>
            <a:r>
              <a:rPr lang="en-US" b="1" dirty="0"/>
              <a:t>Best test to see renal scar</a:t>
            </a:r>
          </a:p>
          <a:p>
            <a:pPr lvl="1"/>
            <a:r>
              <a:rPr lang="en-US" dirty="0"/>
              <a:t>DMSA</a:t>
            </a:r>
          </a:p>
          <a:p>
            <a:r>
              <a:rPr lang="en-US" b="1" dirty="0"/>
              <a:t>If the mother told you that this problem was diagnosed antenatally on her routine vest to the gynecologist, what should you also look for?</a:t>
            </a:r>
          </a:p>
          <a:p>
            <a:pPr lvl="1"/>
            <a:r>
              <a:rPr lang="en-US" dirty="0"/>
              <a:t>Hypertension, Failure to thrive </a:t>
            </a:r>
          </a:p>
          <a:p>
            <a:endParaRPr lang="en-US" dirty="0"/>
          </a:p>
        </p:txBody>
      </p:sp>
      <p:pic>
        <p:nvPicPr>
          <p:cNvPr id="5" name="Content Placeholder 3">
            <a:extLst>
              <a:ext uri="{FF2B5EF4-FFF2-40B4-BE49-F238E27FC236}">
                <a16:creationId xmlns:a16="http://schemas.microsoft.com/office/drawing/2014/main" id="{E10B37A9-F522-D574-8759-BE346FA5C5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16326" y="1305026"/>
            <a:ext cx="2637474" cy="372417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71EE5CC-EE84-A4E4-AABF-DB527A88D70A}"/>
              </a:ext>
            </a:extLst>
          </p:cNvPr>
          <p:cNvSpPr txBox="1"/>
          <p:nvPr/>
        </p:nvSpPr>
        <p:spPr>
          <a:xfrm>
            <a:off x="11150081"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7988818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1F0E6-ADDC-7389-DBE4-B673287392E7}"/>
              </a:ext>
            </a:extLst>
          </p:cNvPr>
          <p:cNvSpPr>
            <a:spLocks noGrp="1"/>
          </p:cNvSpPr>
          <p:nvPr>
            <p:ph type="title"/>
          </p:nvPr>
        </p:nvSpPr>
        <p:spPr/>
        <p:txBody>
          <a:bodyPr/>
          <a:lstStyle/>
          <a:p>
            <a:r>
              <a:rPr lang="en-US" dirty="0"/>
              <a:t>Vesicoureteral reflux – Case scenario 1</a:t>
            </a:r>
          </a:p>
        </p:txBody>
      </p:sp>
      <p:sp>
        <p:nvSpPr>
          <p:cNvPr id="3" name="Content Placeholder 2">
            <a:extLst>
              <a:ext uri="{FF2B5EF4-FFF2-40B4-BE49-F238E27FC236}">
                <a16:creationId xmlns:a16="http://schemas.microsoft.com/office/drawing/2014/main" id="{461B10A1-608C-2285-C6BC-D8F308A052F0}"/>
              </a:ext>
            </a:extLst>
          </p:cNvPr>
          <p:cNvSpPr>
            <a:spLocks noGrp="1"/>
          </p:cNvSpPr>
          <p:nvPr>
            <p:ph idx="1"/>
          </p:nvPr>
        </p:nvSpPr>
        <p:spPr/>
        <p:txBody>
          <a:bodyPr/>
          <a:lstStyle/>
          <a:p>
            <a:pPr>
              <a:buFont typeface="Wingdings" panose="05000000000000000000" pitchFamily="2" charset="2"/>
              <a:buChar char="Ø"/>
            </a:pPr>
            <a:r>
              <a:rPr lang="en-US" sz="2600" dirty="0"/>
              <a:t>VCUG showing bilateral VUR, the baby was diagnosed with antenatal hydronephrosis</a:t>
            </a:r>
          </a:p>
          <a:p>
            <a:r>
              <a:rPr lang="en-US" b="1" dirty="0"/>
              <a:t>What else should you suspect in him?</a:t>
            </a:r>
          </a:p>
          <a:p>
            <a:pPr lvl="1"/>
            <a:r>
              <a:rPr lang="en-US" dirty="0"/>
              <a:t>Hypertension, Failure to thrive</a:t>
            </a:r>
          </a:p>
        </p:txBody>
      </p:sp>
      <p:sp>
        <p:nvSpPr>
          <p:cNvPr id="4" name="TextBox 3">
            <a:extLst>
              <a:ext uri="{FF2B5EF4-FFF2-40B4-BE49-F238E27FC236}">
                <a16:creationId xmlns:a16="http://schemas.microsoft.com/office/drawing/2014/main" id="{0BEC3D8E-46F3-B257-AE91-6DA08D16C32C}"/>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grpSp>
        <p:nvGrpSpPr>
          <p:cNvPr id="9" name="Group 8">
            <a:extLst>
              <a:ext uri="{FF2B5EF4-FFF2-40B4-BE49-F238E27FC236}">
                <a16:creationId xmlns:a16="http://schemas.microsoft.com/office/drawing/2014/main" id="{4422C7E9-EFA6-2DA1-C31A-E1AF0D6FB77A}"/>
              </a:ext>
            </a:extLst>
          </p:cNvPr>
          <p:cNvGrpSpPr/>
          <p:nvPr/>
        </p:nvGrpSpPr>
        <p:grpSpPr>
          <a:xfrm>
            <a:off x="2096290" y="3177285"/>
            <a:ext cx="7999421" cy="2999679"/>
            <a:chOff x="2157912" y="3353251"/>
            <a:chExt cx="5629326" cy="2110924"/>
          </a:xfrm>
        </p:grpSpPr>
        <p:pic>
          <p:nvPicPr>
            <p:cNvPr id="6" name="Picture 5">
              <a:extLst>
                <a:ext uri="{FF2B5EF4-FFF2-40B4-BE49-F238E27FC236}">
                  <a16:creationId xmlns:a16="http://schemas.microsoft.com/office/drawing/2014/main" id="{383AD064-E07E-D5F8-54DB-C2E0856EE916}"/>
                </a:ext>
              </a:extLst>
            </p:cNvPr>
            <p:cNvPicPr>
              <a:picLocks noChangeAspect="1"/>
            </p:cNvPicPr>
            <p:nvPr/>
          </p:nvPicPr>
          <p:blipFill>
            <a:blip r:embed="rId2"/>
            <a:stretch>
              <a:fillRect/>
            </a:stretch>
          </p:blipFill>
          <p:spPr>
            <a:xfrm>
              <a:off x="2157912" y="3353251"/>
              <a:ext cx="2758679" cy="2110923"/>
            </a:xfrm>
            <a:prstGeom prst="rect">
              <a:avLst/>
            </a:prstGeom>
          </p:spPr>
        </p:pic>
        <p:pic>
          <p:nvPicPr>
            <p:cNvPr id="8" name="Picture 7">
              <a:extLst>
                <a:ext uri="{FF2B5EF4-FFF2-40B4-BE49-F238E27FC236}">
                  <a16:creationId xmlns:a16="http://schemas.microsoft.com/office/drawing/2014/main" id="{7CF88370-770A-F49A-AE0B-A71ADEA9961D}"/>
                </a:ext>
              </a:extLst>
            </p:cNvPr>
            <p:cNvPicPr>
              <a:picLocks noChangeAspect="1"/>
            </p:cNvPicPr>
            <p:nvPr/>
          </p:nvPicPr>
          <p:blipFill>
            <a:blip r:embed="rId3"/>
            <a:stretch>
              <a:fillRect/>
            </a:stretch>
          </p:blipFill>
          <p:spPr>
            <a:xfrm>
              <a:off x="5028558" y="3353252"/>
              <a:ext cx="2758680" cy="2110923"/>
            </a:xfrm>
            <a:prstGeom prst="rect">
              <a:avLst/>
            </a:prstGeom>
          </p:spPr>
        </p:pic>
      </p:grpSp>
    </p:spTree>
    <p:extLst>
      <p:ext uri="{BB962C8B-B14F-4D97-AF65-F5344CB8AC3E}">
        <p14:creationId xmlns:p14="http://schemas.microsoft.com/office/powerpoint/2010/main" val="26163738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A343-D379-DA78-1948-C55E38AFFCF9}"/>
              </a:ext>
            </a:extLst>
          </p:cNvPr>
          <p:cNvSpPr>
            <a:spLocks noGrp="1"/>
          </p:cNvSpPr>
          <p:nvPr>
            <p:ph type="ctrTitle"/>
          </p:nvPr>
        </p:nvSpPr>
        <p:spPr/>
        <p:txBody>
          <a:bodyPr/>
          <a:lstStyle/>
          <a:p>
            <a:r>
              <a:rPr lang="en-US" sz="4000" b="1" dirty="0"/>
              <a:t>Hypospadias &amp; Epispadias</a:t>
            </a:r>
            <a:endParaRPr lang="en-US" dirty="0"/>
          </a:p>
        </p:txBody>
      </p:sp>
      <p:sp>
        <p:nvSpPr>
          <p:cNvPr id="3" name="Subtitle 2">
            <a:extLst>
              <a:ext uri="{FF2B5EF4-FFF2-40B4-BE49-F238E27FC236}">
                <a16:creationId xmlns:a16="http://schemas.microsoft.com/office/drawing/2014/main" id="{1A2E6888-C82D-88C1-F01E-3CC5EB316B8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15559971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92AF6-77E2-B567-B9E0-701594384C40}"/>
              </a:ext>
            </a:extLst>
          </p:cNvPr>
          <p:cNvSpPr>
            <a:spLocks noGrp="1"/>
          </p:cNvSpPr>
          <p:nvPr>
            <p:ph type="title"/>
          </p:nvPr>
        </p:nvSpPr>
        <p:spPr/>
        <p:txBody>
          <a:bodyPr/>
          <a:lstStyle/>
          <a:p>
            <a:r>
              <a:rPr lang="en-US" dirty="0"/>
              <a:t>Essay</a:t>
            </a:r>
          </a:p>
        </p:txBody>
      </p:sp>
      <p:sp>
        <p:nvSpPr>
          <p:cNvPr id="3" name="Content Placeholder 2">
            <a:extLst>
              <a:ext uri="{FF2B5EF4-FFF2-40B4-BE49-F238E27FC236}">
                <a16:creationId xmlns:a16="http://schemas.microsoft.com/office/drawing/2014/main" id="{BCD95F67-1B7C-C886-7853-006F1EE3774A}"/>
              </a:ext>
            </a:extLst>
          </p:cNvPr>
          <p:cNvSpPr>
            <a:spLocks noGrp="1"/>
          </p:cNvSpPr>
          <p:nvPr>
            <p:ph idx="1"/>
          </p:nvPr>
        </p:nvSpPr>
        <p:spPr/>
        <p:txBody>
          <a:bodyPr/>
          <a:lstStyle/>
          <a:p>
            <a:r>
              <a:rPr lang="en-US" b="1" dirty="0"/>
              <a:t>Define</a:t>
            </a:r>
            <a:r>
              <a:rPr lang="en-US" dirty="0"/>
              <a:t>:</a:t>
            </a:r>
          </a:p>
          <a:p>
            <a:pPr lvl="1"/>
            <a:r>
              <a:rPr lang="en-US" sz="2400" b="1" dirty="0"/>
              <a:t>Hypospadias</a:t>
            </a:r>
            <a:r>
              <a:rPr lang="en-US" sz="2400" dirty="0"/>
              <a:t>: Congenital deformity in which the opening of the urethra occurs on the underside (ventral) part of penis, any where from the glans to the perineum</a:t>
            </a:r>
          </a:p>
          <a:p>
            <a:pPr lvl="1"/>
            <a:r>
              <a:rPr lang="en-US" b="1" dirty="0">
                <a:solidFill>
                  <a:srgbClr val="004F8A"/>
                </a:solidFill>
              </a:rPr>
              <a:t>Epispadias</a:t>
            </a:r>
            <a:r>
              <a:rPr lang="en-US" dirty="0">
                <a:solidFill>
                  <a:srgbClr val="004F8A"/>
                </a:solidFill>
              </a:rPr>
              <a:t>: An embryonic malformation typically characterized by an exposed urethra on the dorsal penis (in males) or between the labia and the clitoris (in females)</a:t>
            </a:r>
          </a:p>
        </p:txBody>
      </p:sp>
      <p:sp>
        <p:nvSpPr>
          <p:cNvPr id="4" name="TextBox 3">
            <a:extLst>
              <a:ext uri="{FF2B5EF4-FFF2-40B4-BE49-F238E27FC236}">
                <a16:creationId xmlns:a16="http://schemas.microsoft.com/office/drawing/2014/main" id="{E9B0F5E7-3288-ABDA-6199-592F2F89A778}"/>
              </a:ext>
            </a:extLst>
          </p:cNvPr>
          <p:cNvSpPr txBox="1"/>
          <p:nvPr/>
        </p:nvSpPr>
        <p:spPr>
          <a:xfrm>
            <a:off x="447093" y="180449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F6EB0527-7170-795A-005D-83CF524A95CD}"/>
              </a:ext>
            </a:extLst>
          </p:cNvPr>
          <p:cNvSpPr txBox="1"/>
          <p:nvPr/>
        </p:nvSpPr>
        <p:spPr>
          <a:xfrm>
            <a:off x="605299" y="2846466"/>
            <a:ext cx="679994" cy="369332"/>
          </a:xfrm>
          <a:prstGeom prst="rect">
            <a:avLst/>
          </a:prstGeom>
          <a:noFill/>
          <a:ln>
            <a:solidFill>
              <a:srgbClr val="004F8A"/>
            </a:solidFill>
          </a:ln>
        </p:spPr>
        <p:txBody>
          <a:bodyPr wrap="none" rtlCol="0">
            <a:spAutoFit/>
          </a:bodyPr>
          <a:lstStyle/>
          <a:p>
            <a:pPr algn="ctr" rtl="1"/>
            <a:r>
              <a:rPr lang="ar-JO" b="1" dirty="0">
                <a:solidFill>
                  <a:srgbClr val="004F8A"/>
                </a:solidFill>
              </a:rPr>
              <a:t>إضافي</a:t>
            </a:r>
            <a:endParaRPr lang="en-US" b="1" dirty="0">
              <a:solidFill>
                <a:srgbClr val="004F8A"/>
              </a:solidFill>
            </a:endParaRPr>
          </a:p>
        </p:txBody>
      </p:sp>
    </p:spTree>
    <p:extLst>
      <p:ext uri="{BB962C8B-B14F-4D97-AF65-F5344CB8AC3E}">
        <p14:creationId xmlns:p14="http://schemas.microsoft.com/office/powerpoint/2010/main" val="273342601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D6B7B-08AB-94DC-30F9-09A779C4614C}"/>
              </a:ext>
            </a:extLst>
          </p:cNvPr>
          <p:cNvSpPr>
            <a:spLocks noGrp="1"/>
          </p:cNvSpPr>
          <p:nvPr>
            <p:ph type="title"/>
          </p:nvPr>
        </p:nvSpPr>
        <p:spPr/>
        <p:txBody>
          <a:bodyPr/>
          <a:lstStyle/>
          <a:p>
            <a:r>
              <a:rPr lang="en-US" dirty="0"/>
              <a:t>Hypospadias</a:t>
            </a:r>
          </a:p>
        </p:txBody>
      </p:sp>
      <p:sp>
        <p:nvSpPr>
          <p:cNvPr id="3" name="Content Placeholder 2">
            <a:extLst>
              <a:ext uri="{FF2B5EF4-FFF2-40B4-BE49-F238E27FC236}">
                <a16:creationId xmlns:a16="http://schemas.microsoft.com/office/drawing/2014/main" id="{A822FBB2-56BB-512F-0A8C-AD8EBB79CCBF}"/>
              </a:ext>
            </a:extLst>
          </p:cNvPr>
          <p:cNvSpPr>
            <a:spLocks noGrp="1"/>
          </p:cNvSpPr>
          <p:nvPr>
            <p:ph idx="1"/>
          </p:nvPr>
        </p:nvSpPr>
        <p:spPr>
          <a:xfrm>
            <a:off x="838200" y="1305026"/>
            <a:ext cx="7604818" cy="4871938"/>
          </a:xfrm>
        </p:spPr>
        <p:txBody>
          <a:bodyPr>
            <a:normAutofit/>
          </a:bodyPr>
          <a:lstStyle/>
          <a:p>
            <a:r>
              <a:rPr lang="en-US" b="1" dirty="0"/>
              <a:t>Name this anomaly</a:t>
            </a:r>
            <a:r>
              <a:rPr lang="en-US" dirty="0"/>
              <a:t>: Hypospadias</a:t>
            </a:r>
          </a:p>
          <a:p>
            <a:r>
              <a:rPr lang="en-US" b="1" dirty="0"/>
              <a:t>What associated condition you would look for ?</a:t>
            </a:r>
          </a:p>
          <a:p>
            <a:pPr lvl="1"/>
            <a:r>
              <a:rPr lang="en-US" dirty="0"/>
              <a:t>Cryptorchidism</a:t>
            </a:r>
          </a:p>
          <a:p>
            <a:r>
              <a:rPr lang="en-US" b="1" dirty="0"/>
              <a:t>Anatomical locations of this lesion</a:t>
            </a:r>
          </a:p>
          <a:p>
            <a:pPr lvl="1"/>
            <a:r>
              <a:rPr lang="en-US" dirty="0"/>
              <a:t>Anterior: Glandular, coronal, </a:t>
            </a:r>
            <a:r>
              <a:rPr lang="en-US" dirty="0" err="1"/>
              <a:t>subcoronal</a:t>
            </a:r>
            <a:endParaRPr lang="en-US" dirty="0"/>
          </a:p>
          <a:p>
            <a:pPr lvl="1"/>
            <a:r>
              <a:rPr lang="en-US" dirty="0"/>
              <a:t>Middle: Proximal penile, midshaft, distal penile</a:t>
            </a:r>
          </a:p>
          <a:p>
            <a:pPr lvl="1"/>
            <a:r>
              <a:rPr lang="en-US" dirty="0"/>
              <a:t>Posterior: Penoscrotal, scrotal, perineal</a:t>
            </a:r>
          </a:p>
          <a:p>
            <a:r>
              <a:rPr lang="en-US" b="1" dirty="0"/>
              <a:t>Embryology</a:t>
            </a:r>
            <a:r>
              <a:rPr lang="en-US" dirty="0"/>
              <a:t>:</a:t>
            </a:r>
          </a:p>
          <a:p>
            <a:pPr lvl="1"/>
            <a:r>
              <a:rPr lang="en-US" dirty="0"/>
              <a:t>Failure of urethral folds and foreskin to fuse on ventral penis at the end of the 3</a:t>
            </a:r>
            <a:r>
              <a:rPr lang="en-US" baseline="30000" dirty="0"/>
              <a:t>rd</a:t>
            </a:r>
            <a:r>
              <a:rPr lang="en-US" dirty="0"/>
              <a:t> month</a:t>
            </a:r>
          </a:p>
        </p:txBody>
      </p:sp>
      <p:pic>
        <p:nvPicPr>
          <p:cNvPr id="4" name="Picture 3">
            <a:extLst>
              <a:ext uri="{FF2B5EF4-FFF2-40B4-BE49-F238E27FC236}">
                <a16:creationId xmlns:a16="http://schemas.microsoft.com/office/drawing/2014/main" id="{9B606520-F45E-9D31-BBE6-9E4D9F9FC1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03" r="4423" b="4947"/>
          <a:stretch/>
        </p:blipFill>
        <p:spPr bwMode="auto">
          <a:xfrm>
            <a:off x="8443018" y="1305026"/>
            <a:ext cx="2910781" cy="3164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3C335826-F4AC-B680-7E21-6189064FCDE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6190853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B3681-B352-A04B-ADF7-E78283E2579F}"/>
              </a:ext>
            </a:extLst>
          </p:cNvPr>
          <p:cNvSpPr>
            <a:spLocks noGrp="1"/>
          </p:cNvSpPr>
          <p:nvPr>
            <p:ph type="title"/>
          </p:nvPr>
        </p:nvSpPr>
        <p:spPr/>
        <p:txBody>
          <a:bodyPr/>
          <a:lstStyle/>
          <a:p>
            <a:r>
              <a:rPr lang="en-US" dirty="0"/>
              <a:t>Hypospadias</a:t>
            </a:r>
          </a:p>
        </p:txBody>
      </p:sp>
      <p:sp>
        <p:nvSpPr>
          <p:cNvPr id="3" name="Content Placeholder 2">
            <a:extLst>
              <a:ext uri="{FF2B5EF4-FFF2-40B4-BE49-F238E27FC236}">
                <a16:creationId xmlns:a16="http://schemas.microsoft.com/office/drawing/2014/main" id="{5DF0F9BF-E09F-5672-EB5B-7F60926D5DFE}"/>
              </a:ext>
            </a:extLst>
          </p:cNvPr>
          <p:cNvSpPr>
            <a:spLocks noGrp="1"/>
          </p:cNvSpPr>
          <p:nvPr>
            <p:ph idx="1"/>
          </p:nvPr>
        </p:nvSpPr>
        <p:spPr>
          <a:xfrm>
            <a:off x="838200" y="1305026"/>
            <a:ext cx="7607808" cy="4871938"/>
          </a:xfrm>
        </p:spPr>
        <p:txBody>
          <a:bodyPr/>
          <a:lstStyle/>
          <a:p>
            <a:r>
              <a:rPr lang="en-US" b="1" dirty="0"/>
              <a:t>What is your diagnosis ?</a:t>
            </a:r>
          </a:p>
          <a:p>
            <a:pPr lvl="1"/>
            <a:r>
              <a:rPr lang="en-US" dirty="0"/>
              <a:t>Hypospadias </a:t>
            </a:r>
          </a:p>
          <a:p>
            <a:r>
              <a:rPr lang="en-US" b="1" dirty="0"/>
              <a:t>Mention three associated pathologies</a:t>
            </a:r>
          </a:p>
          <a:p>
            <a:pPr lvl="1"/>
            <a:r>
              <a:rPr lang="en-US" dirty="0"/>
              <a:t>hooded foreskin, chordee, and deviation of raphe </a:t>
            </a:r>
          </a:p>
          <a:p>
            <a:r>
              <a:rPr lang="en-US" b="1" dirty="0"/>
              <a:t>When to preform surgery ?</a:t>
            </a:r>
          </a:p>
          <a:p>
            <a:pPr lvl="1"/>
            <a:r>
              <a:rPr lang="en-US" dirty="0"/>
              <a:t>At 1-year-old</a:t>
            </a:r>
          </a:p>
          <a:p>
            <a:endParaRPr lang="en-US" dirty="0"/>
          </a:p>
        </p:txBody>
      </p:sp>
      <p:pic>
        <p:nvPicPr>
          <p:cNvPr id="4" name="Picture 3">
            <a:extLst>
              <a:ext uri="{FF2B5EF4-FFF2-40B4-BE49-F238E27FC236}">
                <a16:creationId xmlns:a16="http://schemas.microsoft.com/office/drawing/2014/main" id="{DC251595-3490-361D-B6A0-4346BDBAFB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03" r="4423" b="4947"/>
          <a:stretch/>
        </p:blipFill>
        <p:spPr bwMode="auto">
          <a:xfrm>
            <a:off x="8443018" y="1305026"/>
            <a:ext cx="2910781" cy="31643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D8A08E35-C9E9-34A1-7EBC-3B1B7AA0D6E1}"/>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71098524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BC38D-2529-E58D-4D7F-B574A84BBE01}"/>
              </a:ext>
            </a:extLst>
          </p:cNvPr>
          <p:cNvSpPr>
            <a:spLocks noGrp="1"/>
          </p:cNvSpPr>
          <p:nvPr>
            <p:ph type="ctrTitle"/>
          </p:nvPr>
        </p:nvSpPr>
        <p:spPr/>
        <p:txBody>
          <a:bodyPr/>
          <a:lstStyle/>
          <a:p>
            <a:r>
              <a:rPr lang="en-US" dirty="0"/>
              <a:t>Cryptorchidism</a:t>
            </a:r>
          </a:p>
        </p:txBody>
      </p:sp>
      <p:sp>
        <p:nvSpPr>
          <p:cNvPr id="4" name="Subtitle 3">
            <a:extLst>
              <a:ext uri="{FF2B5EF4-FFF2-40B4-BE49-F238E27FC236}">
                <a16:creationId xmlns:a16="http://schemas.microsoft.com/office/drawing/2014/main" id="{DB58DC4F-5675-8BED-BBA6-43213C6C35F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0714638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BA9A2-E5A6-2B74-1232-EA64BC71F37E}"/>
              </a:ext>
            </a:extLst>
          </p:cNvPr>
          <p:cNvSpPr>
            <a:spLocks noGrp="1"/>
          </p:cNvSpPr>
          <p:nvPr>
            <p:ph type="title"/>
          </p:nvPr>
        </p:nvSpPr>
        <p:spPr/>
        <p:txBody>
          <a:bodyPr/>
          <a:lstStyle/>
          <a:p>
            <a:r>
              <a:rPr lang="en-US" dirty="0"/>
              <a:t>Essay</a:t>
            </a:r>
          </a:p>
        </p:txBody>
      </p:sp>
      <p:sp>
        <p:nvSpPr>
          <p:cNvPr id="3" name="Content Placeholder 2">
            <a:extLst>
              <a:ext uri="{FF2B5EF4-FFF2-40B4-BE49-F238E27FC236}">
                <a16:creationId xmlns:a16="http://schemas.microsoft.com/office/drawing/2014/main" id="{1FD6FE34-1F97-66D4-762E-863B4CEE41F7}"/>
              </a:ext>
            </a:extLst>
          </p:cNvPr>
          <p:cNvSpPr>
            <a:spLocks noGrp="1"/>
          </p:cNvSpPr>
          <p:nvPr>
            <p:ph idx="1"/>
          </p:nvPr>
        </p:nvSpPr>
        <p:spPr/>
        <p:txBody>
          <a:bodyPr/>
          <a:lstStyle/>
          <a:p>
            <a:r>
              <a:rPr lang="en-US" b="1" dirty="0"/>
              <a:t>Define</a:t>
            </a:r>
            <a:r>
              <a:rPr lang="en-US" dirty="0"/>
              <a:t>:</a:t>
            </a:r>
          </a:p>
          <a:p>
            <a:pPr lvl="1"/>
            <a:r>
              <a:rPr lang="en-US" b="1" dirty="0"/>
              <a:t>Undescended testes</a:t>
            </a:r>
            <a:r>
              <a:rPr lang="en-US" dirty="0"/>
              <a:t>: A failure of one or both testicles to descend to their natural position in the scrotum.</a:t>
            </a:r>
          </a:p>
          <a:p>
            <a:r>
              <a:rPr lang="en-US" b="1" dirty="0"/>
              <a:t>Mention 3 differential diagnosis for empty right scrotum</a:t>
            </a:r>
            <a:r>
              <a:rPr lang="en-US" dirty="0"/>
              <a:t>:</a:t>
            </a:r>
          </a:p>
          <a:p>
            <a:pPr lvl="1"/>
            <a:r>
              <a:rPr lang="fr-FR" dirty="0"/>
              <a:t>Retractile right testis</a:t>
            </a:r>
          </a:p>
          <a:p>
            <a:pPr lvl="1"/>
            <a:r>
              <a:rPr lang="fr-FR" dirty="0"/>
              <a:t>Undescended right testis</a:t>
            </a:r>
          </a:p>
          <a:p>
            <a:pPr lvl="1"/>
            <a:r>
              <a:rPr lang="fr-FR" dirty="0"/>
              <a:t>Ectopic right testis</a:t>
            </a:r>
          </a:p>
          <a:p>
            <a:pPr lvl="1"/>
            <a:r>
              <a:rPr lang="fr-FR" dirty="0"/>
              <a:t>Absent right testis</a:t>
            </a:r>
          </a:p>
          <a:p>
            <a:r>
              <a:rPr lang="en-US" sz="2600" dirty="0"/>
              <a:t>The most common location for undescended testis is </a:t>
            </a:r>
            <a:r>
              <a:rPr lang="en-US" sz="2600" dirty="0">
                <a:solidFill>
                  <a:srgbClr val="FF0000"/>
                </a:solidFill>
              </a:rPr>
              <a:t>prepubic</a:t>
            </a:r>
            <a:r>
              <a:rPr lang="en-US" sz="2600" dirty="0"/>
              <a:t> and the age at which the operation should be performed is </a:t>
            </a:r>
            <a:r>
              <a:rPr lang="en-US" sz="2600" dirty="0">
                <a:solidFill>
                  <a:srgbClr val="FF0000"/>
                </a:solidFill>
              </a:rPr>
              <a:t>1 year</a:t>
            </a:r>
            <a:r>
              <a:rPr lang="en-US" sz="2600" dirty="0"/>
              <a:t>.</a:t>
            </a:r>
          </a:p>
          <a:p>
            <a:endParaRPr lang="fr-FR" sz="2600" dirty="0"/>
          </a:p>
        </p:txBody>
      </p:sp>
      <p:sp>
        <p:nvSpPr>
          <p:cNvPr id="7" name="TextBox 6">
            <a:extLst>
              <a:ext uri="{FF2B5EF4-FFF2-40B4-BE49-F238E27FC236}">
                <a16:creationId xmlns:a16="http://schemas.microsoft.com/office/drawing/2014/main" id="{F026C927-26DB-B7A2-38A0-91742319ABB2}"/>
              </a:ext>
            </a:extLst>
          </p:cNvPr>
          <p:cNvSpPr txBox="1"/>
          <p:nvPr/>
        </p:nvSpPr>
        <p:spPr>
          <a:xfrm>
            <a:off x="419100" y="183248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E8352C5E-D5E4-6253-EAE7-3C5F84389F84}"/>
              </a:ext>
            </a:extLst>
          </p:cNvPr>
          <p:cNvSpPr txBox="1"/>
          <p:nvPr/>
        </p:nvSpPr>
        <p:spPr>
          <a:xfrm>
            <a:off x="67647" y="259349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pic>
        <p:nvPicPr>
          <p:cNvPr id="9" name="Picture 2" descr="AUDITED Text Written on Green Vintage Stamp Stock Illustration -  Illustration of button, vintage: 214336989">
            <a:extLst>
              <a:ext uri="{FF2B5EF4-FFF2-40B4-BE49-F238E27FC236}">
                <a16:creationId xmlns:a16="http://schemas.microsoft.com/office/drawing/2014/main" id="{07CAD490-5B5A-728C-C39C-918E3CDC5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59780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0BB65-7C1A-0F8B-B322-7F43466E2D89}"/>
              </a:ext>
            </a:extLst>
          </p:cNvPr>
          <p:cNvSpPr>
            <a:spLocks noGrp="1"/>
          </p:cNvSpPr>
          <p:nvPr>
            <p:ph type="title"/>
          </p:nvPr>
        </p:nvSpPr>
        <p:spPr/>
        <p:txBody>
          <a:bodyPr/>
          <a:lstStyle/>
          <a:p>
            <a:r>
              <a:rPr lang="en-US" dirty="0"/>
              <a:t>Essay</a:t>
            </a:r>
          </a:p>
        </p:txBody>
      </p:sp>
      <p:sp>
        <p:nvSpPr>
          <p:cNvPr id="3" name="Content Placeholder 2">
            <a:extLst>
              <a:ext uri="{FF2B5EF4-FFF2-40B4-BE49-F238E27FC236}">
                <a16:creationId xmlns:a16="http://schemas.microsoft.com/office/drawing/2014/main" id="{F224ED9A-263B-06E9-D0A2-74A1600A5D48}"/>
              </a:ext>
            </a:extLst>
          </p:cNvPr>
          <p:cNvSpPr>
            <a:spLocks noGrp="1"/>
          </p:cNvSpPr>
          <p:nvPr>
            <p:ph idx="1"/>
          </p:nvPr>
        </p:nvSpPr>
        <p:spPr/>
        <p:txBody>
          <a:bodyPr/>
          <a:lstStyle/>
          <a:p>
            <a:r>
              <a:rPr lang="en-US" sz="2800" b="1" dirty="0"/>
              <a:t>Mention 5 complications of undescended testis</a:t>
            </a:r>
          </a:p>
          <a:p>
            <a:pPr lvl="1"/>
            <a:r>
              <a:rPr lang="en-US" dirty="0"/>
              <a:t>40-fold higher relative risk of cancer</a:t>
            </a:r>
          </a:p>
          <a:p>
            <a:pPr lvl="1"/>
            <a:r>
              <a:rPr lang="en-US" dirty="0"/>
              <a:t>Reduced fertility </a:t>
            </a:r>
          </a:p>
          <a:p>
            <a:pPr lvl="1"/>
            <a:r>
              <a:rPr lang="en-US" dirty="0"/>
              <a:t>Increased risk of testicular torsion </a:t>
            </a:r>
          </a:p>
          <a:p>
            <a:pPr lvl="1"/>
            <a:r>
              <a:rPr lang="en-US" dirty="0"/>
              <a:t>Increased risk of direct inguinal hernias</a:t>
            </a:r>
          </a:p>
          <a:p>
            <a:pPr lvl="1"/>
            <a:r>
              <a:rPr lang="en-US" dirty="0"/>
              <a:t>Increased risk of trauma</a:t>
            </a:r>
          </a:p>
        </p:txBody>
      </p:sp>
      <p:sp>
        <p:nvSpPr>
          <p:cNvPr id="4" name="TextBox 3">
            <a:extLst>
              <a:ext uri="{FF2B5EF4-FFF2-40B4-BE49-F238E27FC236}">
                <a16:creationId xmlns:a16="http://schemas.microsoft.com/office/drawing/2014/main" id="{D846E6DB-C453-7C77-841E-49391D4E9B3C}"/>
              </a:ext>
            </a:extLst>
          </p:cNvPr>
          <p:cNvSpPr txBox="1"/>
          <p:nvPr/>
        </p:nvSpPr>
        <p:spPr>
          <a:xfrm>
            <a:off x="67647" y="135807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514018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E8FEE-825B-A0C5-B810-BCB7C4329EF1}"/>
              </a:ext>
            </a:extLst>
          </p:cNvPr>
          <p:cNvSpPr>
            <a:spLocks noGrp="1"/>
          </p:cNvSpPr>
          <p:nvPr>
            <p:ph type="title"/>
          </p:nvPr>
        </p:nvSpPr>
        <p:spPr/>
        <p:txBody>
          <a:bodyPr/>
          <a:lstStyle/>
          <a:p>
            <a:r>
              <a:rPr lang="en-US" dirty="0"/>
              <a:t>Urinary Incontinence – Case scenario 1</a:t>
            </a:r>
          </a:p>
        </p:txBody>
      </p:sp>
      <p:sp>
        <p:nvSpPr>
          <p:cNvPr id="3" name="Content Placeholder 2">
            <a:extLst>
              <a:ext uri="{FF2B5EF4-FFF2-40B4-BE49-F238E27FC236}">
                <a16:creationId xmlns:a16="http://schemas.microsoft.com/office/drawing/2014/main" id="{B8909562-8E98-BE1E-3DF1-51FDEC4BF88B}"/>
              </a:ext>
            </a:extLst>
          </p:cNvPr>
          <p:cNvSpPr>
            <a:spLocks noGrp="1"/>
          </p:cNvSpPr>
          <p:nvPr>
            <p:ph idx="1"/>
          </p:nvPr>
        </p:nvSpPr>
        <p:spPr>
          <a:xfrm>
            <a:off x="838200" y="1305025"/>
            <a:ext cx="10515600" cy="4993137"/>
          </a:xfrm>
        </p:spPr>
        <p:txBody>
          <a:bodyPr>
            <a:normAutofit/>
          </a:bodyPr>
          <a:lstStyle/>
          <a:p>
            <a:pPr>
              <a:buFont typeface="Wingdings" panose="05000000000000000000" pitchFamily="2" charset="2"/>
              <a:buChar char="Ø"/>
            </a:pPr>
            <a:r>
              <a:rPr lang="en-US" sz="2600" dirty="0"/>
              <a:t>36 years old female patient, </a:t>
            </a:r>
            <a:r>
              <a:rPr lang="en-US" sz="2600" dirty="0">
                <a:solidFill>
                  <a:schemeClr val="accent2">
                    <a:lumMod val="75000"/>
                  </a:schemeClr>
                </a:solidFill>
              </a:rPr>
              <a:t>has 5 kids</a:t>
            </a:r>
            <a:r>
              <a:rPr lang="en-US" sz="2600" dirty="0"/>
              <a:t>, presented to your clinic complaining of </a:t>
            </a:r>
            <a:r>
              <a:rPr lang="en-US" sz="2600" dirty="0">
                <a:solidFill>
                  <a:schemeClr val="accent2">
                    <a:lumMod val="75000"/>
                  </a:schemeClr>
                </a:solidFill>
              </a:rPr>
              <a:t>passage of urine when she cough</a:t>
            </a:r>
            <a:r>
              <a:rPr lang="en-US" sz="2600" dirty="0"/>
              <a:t>.</a:t>
            </a:r>
          </a:p>
          <a:p>
            <a:r>
              <a:rPr lang="en-US" b="1" dirty="0"/>
              <a:t>Type of urinary incontinence</a:t>
            </a:r>
            <a:r>
              <a:rPr lang="en-US" dirty="0"/>
              <a:t>:</a:t>
            </a:r>
          </a:p>
          <a:p>
            <a:pPr lvl="1"/>
            <a:r>
              <a:rPr lang="en-US" dirty="0"/>
              <a:t>Stress incontinence</a:t>
            </a:r>
          </a:p>
          <a:p>
            <a:r>
              <a:rPr lang="en-US" b="1" dirty="0"/>
              <a:t>Pathophysiology of this condition</a:t>
            </a:r>
            <a:r>
              <a:rPr lang="en-US" dirty="0"/>
              <a:t>:</a:t>
            </a:r>
          </a:p>
          <a:p>
            <a:pPr lvl="1"/>
            <a:r>
              <a:rPr lang="en-US" dirty="0"/>
              <a:t>Urethral hypermobility secondary to multiparity (i.e., damage of the pelvic floor muscle levator ani and/or the S2–S4 nerve roots)</a:t>
            </a:r>
          </a:p>
          <a:p>
            <a:pPr lvl="1"/>
            <a:r>
              <a:rPr lang="en-US" dirty="0"/>
              <a:t>Increase in intraabdominal pressure (e.g., from laughing, sneezing, coughing, exercising) </a:t>
            </a:r>
            <a:r>
              <a:rPr lang="en-US" dirty="0">
                <a:latin typeface="Arial" panose="020B0604020202020204" pitchFamily="34" charset="0"/>
                <a:cs typeface="Arial" panose="020B0604020202020204" pitchFamily="34" charset="0"/>
              </a:rPr>
              <a:t>→ ↑</a:t>
            </a:r>
            <a:r>
              <a:rPr lang="en-US" dirty="0"/>
              <a:t> pressure within the bladder </a:t>
            </a:r>
            <a:r>
              <a:rPr lang="en-US" dirty="0">
                <a:latin typeface="Arial" panose="020B0604020202020204" pitchFamily="34" charset="0"/>
                <a:cs typeface="Arial" panose="020B0604020202020204" pitchFamily="34" charset="0"/>
              </a:rPr>
              <a:t>→</a:t>
            </a:r>
            <a:r>
              <a:rPr lang="en-US" dirty="0"/>
              <a:t> bladder pressure &gt; urethral sphincter resistance to urinary flow</a:t>
            </a:r>
          </a:p>
          <a:p>
            <a:r>
              <a:rPr lang="en-US" b="1" dirty="0"/>
              <a:t>Mention other types of incontinence</a:t>
            </a:r>
            <a:r>
              <a:rPr lang="en-US" dirty="0"/>
              <a:t>:</a:t>
            </a:r>
          </a:p>
          <a:p>
            <a:pPr lvl="1"/>
            <a:r>
              <a:rPr lang="en-US" dirty="0"/>
              <a:t>Urgency incontinence, Mixed, Overflow, Functional, Continuous</a:t>
            </a:r>
          </a:p>
        </p:txBody>
      </p:sp>
      <p:sp>
        <p:nvSpPr>
          <p:cNvPr id="4" name="TextBox 3">
            <a:extLst>
              <a:ext uri="{FF2B5EF4-FFF2-40B4-BE49-F238E27FC236}">
                <a16:creationId xmlns:a16="http://schemas.microsoft.com/office/drawing/2014/main" id="{FAFAC3D6-96F6-109E-9008-FA560FC254A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Picture 2" descr="AUDITED Text Written on Green Vintage Stamp Stock Illustration -  Illustration of button, vintage: 214336989">
            <a:extLst>
              <a:ext uri="{FF2B5EF4-FFF2-40B4-BE49-F238E27FC236}">
                <a16:creationId xmlns:a16="http://schemas.microsoft.com/office/drawing/2014/main" id="{C2CD0728-2725-BEF6-1953-2D1D408B1E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29303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C3859-0D31-5542-1830-C76A5C63C828}"/>
              </a:ext>
            </a:extLst>
          </p:cNvPr>
          <p:cNvSpPr>
            <a:spLocks noGrp="1"/>
          </p:cNvSpPr>
          <p:nvPr>
            <p:ph type="title"/>
          </p:nvPr>
        </p:nvSpPr>
        <p:spPr/>
        <p:txBody>
          <a:bodyPr/>
          <a:lstStyle/>
          <a:p>
            <a:r>
              <a:rPr lang="en-US" dirty="0"/>
              <a:t>Cryptorchidism</a:t>
            </a:r>
          </a:p>
        </p:txBody>
      </p:sp>
      <p:sp>
        <p:nvSpPr>
          <p:cNvPr id="3" name="Content Placeholder 2">
            <a:extLst>
              <a:ext uri="{FF2B5EF4-FFF2-40B4-BE49-F238E27FC236}">
                <a16:creationId xmlns:a16="http://schemas.microsoft.com/office/drawing/2014/main" id="{F3B9AC93-EEB8-36F0-E170-D7FD22D616AA}"/>
              </a:ext>
            </a:extLst>
          </p:cNvPr>
          <p:cNvSpPr>
            <a:spLocks noGrp="1"/>
          </p:cNvSpPr>
          <p:nvPr>
            <p:ph idx="1"/>
          </p:nvPr>
        </p:nvSpPr>
        <p:spPr>
          <a:xfrm>
            <a:off x="838200" y="1305026"/>
            <a:ext cx="6682273" cy="4871938"/>
          </a:xfrm>
        </p:spPr>
        <p:txBody>
          <a:bodyPr/>
          <a:lstStyle/>
          <a:p>
            <a:r>
              <a:rPr lang="en-US" b="1" dirty="0"/>
              <a:t>What is the name of this condition ?</a:t>
            </a:r>
          </a:p>
          <a:p>
            <a:pPr lvl="1"/>
            <a:r>
              <a:rPr lang="en-US" dirty="0"/>
              <a:t>Cryptorchidism</a:t>
            </a:r>
          </a:p>
          <a:p>
            <a:r>
              <a:rPr lang="en-US" b="1" dirty="0"/>
              <a:t>What is the procedure performed, and when ?</a:t>
            </a:r>
          </a:p>
          <a:p>
            <a:pPr lvl="1"/>
            <a:r>
              <a:rPr lang="en-US" dirty="0"/>
              <a:t>Bilateral orchidopexy, after 1 year</a:t>
            </a:r>
          </a:p>
          <a:p>
            <a:r>
              <a:rPr lang="en-US" b="1" dirty="0"/>
              <a:t>Mention 5 complications associated with the condition</a:t>
            </a:r>
            <a:r>
              <a:rPr lang="en-US" dirty="0"/>
              <a:t>:</a:t>
            </a:r>
          </a:p>
          <a:p>
            <a:pPr lvl="1"/>
            <a:r>
              <a:rPr lang="en-US" dirty="0"/>
              <a:t>Hypofertility or infertility, cancer, torsion, trauma, inguinal hernia</a:t>
            </a:r>
          </a:p>
          <a:p>
            <a:r>
              <a:rPr lang="en-US" b="1" dirty="0"/>
              <a:t>Investigation</a:t>
            </a:r>
            <a:r>
              <a:rPr lang="en-US" dirty="0"/>
              <a:t>:</a:t>
            </a:r>
          </a:p>
          <a:p>
            <a:pPr lvl="1"/>
            <a:r>
              <a:rPr lang="en-US" dirty="0"/>
              <a:t>Chromosome analysis and hormone test</a:t>
            </a:r>
          </a:p>
          <a:p>
            <a:pPr lvl="1"/>
            <a:endParaRPr lang="en-US" dirty="0"/>
          </a:p>
        </p:txBody>
      </p:sp>
      <p:sp>
        <p:nvSpPr>
          <p:cNvPr id="4" name="TextBox 3">
            <a:extLst>
              <a:ext uri="{FF2B5EF4-FFF2-40B4-BE49-F238E27FC236}">
                <a16:creationId xmlns:a16="http://schemas.microsoft.com/office/drawing/2014/main" id="{658E79FC-6768-31E4-4F0D-7658034C3A0F}"/>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Picture 5">
            <a:extLst>
              <a:ext uri="{FF2B5EF4-FFF2-40B4-BE49-F238E27FC236}">
                <a16:creationId xmlns:a16="http://schemas.microsoft.com/office/drawing/2014/main" id="{0D552B42-B6E3-4447-D965-0B1697EB5912}"/>
              </a:ext>
            </a:extLst>
          </p:cNvPr>
          <p:cNvPicPr>
            <a:picLocks noChangeAspect="1"/>
          </p:cNvPicPr>
          <p:nvPr/>
        </p:nvPicPr>
        <p:blipFill>
          <a:blip r:embed="rId2"/>
          <a:stretch>
            <a:fillRect/>
          </a:stretch>
        </p:blipFill>
        <p:spPr>
          <a:xfrm>
            <a:off x="7629824" y="1305026"/>
            <a:ext cx="3723976" cy="27257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365708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ED0B3-C082-68D2-C5A5-71C97CD44C18}"/>
              </a:ext>
            </a:extLst>
          </p:cNvPr>
          <p:cNvSpPr>
            <a:spLocks noGrp="1"/>
          </p:cNvSpPr>
          <p:nvPr>
            <p:ph type="ctrTitle"/>
          </p:nvPr>
        </p:nvSpPr>
        <p:spPr/>
        <p:txBody>
          <a:bodyPr>
            <a:normAutofit fontScale="90000"/>
          </a:bodyPr>
          <a:lstStyle/>
          <a:p>
            <a:r>
              <a:rPr lang="en-US" dirty="0"/>
              <a:t>Renal tumors</a:t>
            </a:r>
          </a:p>
        </p:txBody>
      </p:sp>
      <p:sp>
        <p:nvSpPr>
          <p:cNvPr id="3" name="Subtitle 2">
            <a:extLst>
              <a:ext uri="{FF2B5EF4-FFF2-40B4-BE49-F238E27FC236}">
                <a16:creationId xmlns:a16="http://schemas.microsoft.com/office/drawing/2014/main" id="{09C29601-A990-6146-D2DB-630F9A51E49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395058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649AE-040E-E79C-F8B2-2145F0D71447}"/>
              </a:ext>
            </a:extLst>
          </p:cNvPr>
          <p:cNvSpPr>
            <a:spLocks noGrp="1"/>
          </p:cNvSpPr>
          <p:nvPr>
            <p:ph type="title"/>
          </p:nvPr>
        </p:nvSpPr>
        <p:spPr/>
        <p:txBody>
          <a:bodyPr/>
          <a:lstStyle/>
          <a:p>
            <a:r>
              <a:rPr lang="en-US" dirty="0"/>
              <a:t>Renal cysts</a:t>
            </a:r>
          </a:p>
        </p:txBody>
      </p:sp>
      <p:sp>
        <p:nvSpPr>
          <p:cNvPr id="3" name="Content Placeholder 2">
            <a:extLst>
              <a:ext uri="{FF2B5EF4-FFF2-40B4-BE49-F238E27FC236}">
                <a16:creationId xmlns:a16="http://schemas.microsoft.com/office/drawing/2014/main" id="{7107E85B-ED02-12D4-D992-5A1B57C4EF38}"/>
              </a:ext>
            </a:extLst>
          </p:cNvPr>
          <p:cNvSpPr>
            <a:spLocks noGrp="1"/>
          </p:cNvSpPr>
          <p:nvPr>
            <p:ph idx="1"/>
          </p:nvPr>
        </p:nvSpPr>
        <p:spPr>
          <a:xfrm>
            <a:off x="838200" y="1305025"/>
            <a:ext cx="10515600" cy="5187850"/>
          </a:xfrm>
        </p:spPr>
        <p:txBody>
          <a:bodyPr>
            <a:normAutofit lnSpcReduction="10000"/>
          </a:bodyPr>
          <a:lstStyle/>
          <a:p>
            <a:r>
              <a:rPr lang="en-US" sz="2800" dirty="0"/>
              <a:t>Mention 5 criteria for simple renal cyst on US</a:t>
            </a:r>
          </a:p>
          <a:p>
            <a:pPr marL="914400" lvl="1" indent="-457200">
              <a:buFont typeface="+mj-lt"/>
              <a:buAutoNum type="arabicPeriod"/>
            </a:pPr>
            <a:r>
              <a:rPr lang="en-US" dirty="0"/>
              <a:t>absence of internal echoes </a:t>
            </a:r>
          </a:p>
          <a:p>
            <a:pPr marL="914400" lvl="1" indent="-457200">
              <a:buFont typeface="+mj-lt"/>
              <a:buAutoNum type="arabicPeriod"/>
            </a:pPr>
            <a:r>
              <a:rPr lang="en-US" dirty="0"/>
              <a:t>posterior enhancement</a:t>
            </a:r>
          </a:p>
          <a:p>
            <a:pPr marL="914400" lvl="1" indent="-457200">
              <a:buFont typeface="+mj-lt"/>
              <a:buAutoNum type="arabicPeriod"/>
            </a:pPr>
            <a:r>
              <a:rPr lang="en-US" dirty="0"/>
              <a:t>round/oval shape and </a:t>
            </a:r>
          </a:p>
          <a:p>
            <a:pPr marL="914400" lvl="1" indent="-457200">
              <a:buFont typeface="+mj-lt"/>
              <a:buAutoNum type="arabicPeriod"/>
            </a:pPr>
            <a:r>
              <a:rPr lang="en-US" dirty="0"/>
              <a:t>sharp, thin posterior walls</a:t>
            </a:r>
          </a:p>
          <a:p>
            <a:pPr marL="914400" lvl="1" indent="-457200">
              <a:buFont typeface="+mj-lt"/>
              <a:buAutoNum type="arabicPeriod"/>
            </a:pPr>
            <a:r>
              <a:rPr lang="en-US" dirty="0"/>
              <a:t>clear fluid /no septate no calcification</a:t>
            </a:r>
          </a:p>
          <a:p>
            <a:r>
              <a:rPr lang="en-US" b="1" dirty="0"/>
              <a:t>Most appropriate method of diagnosis</a:t>
            </a:r>
            <a:r>
              <a:rPr lang="en-US" dirty="0"/>
              <a:t>: Ultrasound</a:t>
            </a:r>
            <a:endParaRPr lang="en-US" b="1" dirty="0"/>
          </a:p>
          <a:p>
            <a:r>
              <a:rPr lang="en-US" b="1" dirty="0"/>
              <a:t>Treatment</a:t>
            </a:r>
            <a:r>
              <a:rPr lang="en-US" dirty="0"/>
              <a:t>:</a:t>
            </a:r>
          </a:p>
          <a:p>
            <a:pPr lvl="1"/>
            <a:r>
              <a:rPr lang="en-US" dirty="0"/>
              <a:t>No treatment is usually recommended, follow up might be recommended in some cases (class IIF, III, IV cysts)</a:t>
            </a:r>
          </a:p>
          <a:p>
            <a:pPr lvl="1"/>
            <a:r>
              <a:rPr lang="en-US" dirty="0"/>
              <a:t>If the cyst cause hydronephrosis: Aspiration and sclerosing by 95% alcohol, open laparoscopic excision maybe required if symptomatic or recurrent</a:t>
            </a:r>
          </a:p>
          <a:p>
            <a:pPr lvl="1"/>
            <a:r>
              <a:rPr lang="en-US" dirty="0"/>
              <a:t>Atypical cyst: PNA of content for analysis </a:t>
            </a:r>
            <a:r>
              <a:rPr lang="en-US" dirty="0">
                <a:latin typeface="Arial" panose="020B0604020202020204" pitchFamily="34" charset="0"/>
                <a:cs typeface="Arial" panose="020B0604020202020204" pitchFamily="34" charset="0"/>
              </a:rPr>
              <a:t>→ </a:t>
            </a:r>
            <a:r>
              <a:rPr lang="en-US" dirty="0">
                <a:cs typeface="Arial" panose="020B0604020202020204" pitchFamily="34" charset="0"/>
              </a:rPr>
              <a:t>Excise the extrarenal portion of the cyst or partial nephrectomy maybe considered</a:t>
            </a:r>
            <a:endParaRPr lang="en-US" dirty="0"/>
          </a:p>
        </p:txBody>
      </p:sp>
      <p:sp>
        <p:nvSpPr>
          <p:cNvPr id="4" name="TextBox 3">
            <a:extLst>
              <a:ext uri="{FF2B5EF4-FFF2-40B4-BE49-F238E27FC236}">
                <a16:creationId xmlns:a16="http://schemas.microsoft.com/office/drawing/2014/main" id="{D40475DB-6B55-18B7-0B98-40C1BBF291AF}"/>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5" name="TextBox 4">
            <a:extLst>
              <a:ext uri="{FF2B5EF4-FFF2-40B4-BE49-F238E27FC236}">
                <a16:creationId xmlns:a16="http://schemas.microsoft.com/office/drawing/2014/main" id="{88553F1E-108B-FA16-F52D-08B0BF9983A2}"/>
              </a:ext>
            </a:extLst>
          </p:cNvPr>
          <p:cNvSpPr txBox="1"/>
          <p:nvPr/>
        </p:nvSpPr>
        <p:spPr>
          <a:xfrm>
            <a:off x="64537" y="357236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8206EBE3-5333-15DA-28CC-B356CB880279}"/>
              </a:ext>
            </a:extLst>
          </p:cNvPr>
          <p:cNvSpPr txBox="1"/>
          <p:nvPr/>
        </p:nvSpPr>
        <p:spPr>
          <a:xfrm>
            <a:off x="64537" y="1361006"/>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8848889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42065-3AFC-D8A1-9AD9-028884BB1E38}"/>
              </a:ext>
            </a:extLst>
          </p:cNvPr>
          <p:cNvSpPr>
            <a:spLocks noGrp="1"/>
          </p:cNvSpPr>
          <p:nvPr>
            <p:ph type="title"/>
          </p:nvPr>
        </p:nvSpPr>
        <p:spPr/>
        <p:txBody>
          <a:bodyPr/>
          <a:lstStyle/>
          <a:p>
            <a:r>
              <a:rPr lang="en-US" dirty="0"/>
              <a:t>Benign renal tumors</a:t>
            </a:r>
          </a:p>
        </p:txBody>
      </p:sp>
      <p:sp>
        <p:nvSpPr>
          <p:cNvPr id="3" name="Content Placeholder 2">
            <a:extLst>
              <a:ext uri="{FF2B5EF4-FFF2-40B4-BE49-F238E27FC236}">
                <a16:creationId xmlns:a16="http://schemas.microsoft.com/office/drawing/2014/main" id="{5C28F7ED-6285-CCC5-60E9-02FC7510061F}"/>
              </a:ext>
            </a:extLst>
          </p:cNvPr>
          <p:cNvSpPr>
            <a:spLocks noGrp="1"/>
          </p:cNvSpPr>
          <p:nvPr>
            <p:ph idx="1"/>
          </p:nvPr>
        </p:nvSpPr>
        <p:spPr>
          <a:xfrm>
            <a:off x="838200" y="1305026"/>
            <a:ext cx="10515600" cy="4955815"/>
          </a:xfrm>
        </p:spPr>
        <p:txBody>
          <a:bodyPr>
            <a:normAutofit lnSpcReduction="10000"/>
          </a:bodyPr>
          <a:lstStyle/>
          <a:p>
            <a:r>
              <a:rPr lang="en-US" b="1" dirty="0"/>
              <a:t>Renal adenoma</a:t>
            </a:r>
            <a:r>
              <a:rPr lang="en-US" dirty="0"/>
              <a:t>:</a:t>
            </a:r>
          </a:p>
          <a:p>
            <a:pPr lvl="1"/>
            <a:r>
              <a:rPr lang="en-US" dirty="0"/>
              <a:t>More common in males</a:t>
            </a:r>
          </a:p>
          <a:p>
            <a:pPr lvl="1"/>
            <a:r>
              <a:rPr lang="en-US" b="1" dirty="0"/>
              <a:t>Symptoms</a:t>
            </a:r>
            <a:r>
              <a:rPr lang="en-US" dirty="0"/>
              <a:t>: Usually, asymptomatic</a:t>
            </a:r>
          </a:p>
          <a:p>
            <a:pPr lvl="1"/>
            <a:r>
              <a:rPr lang="en-US" b="1" dirty="0"/>
              <a:t>Treatment</a:t>
            </a:r>
            <a:r>
              <a:rPr lang="en-US" dirty="0"/>
              <a:t>: </a:t>
            </a:r>
            <a:r>
              <a:rPr lang="en-US" b="1" dirty="0"/>
              <a:t>&lt; 4cm</a:t>
            </a:r>
            <a:r>
              <a:rPr lang="en-US" dirty="0"/>
              <a:t>: Partial nephrectomy, </a:t>
            </a:r>
            <a:r>
              <a:rPr lang="en-US" b="1" dirty="0"/>
              <a:t>&gt; 4cm</a:t>
            </a:r>
            <a:r>
              <a:rPr lang="en-US" dirty="0"/>
              <a:t>: nephrectomy</a:t>
            </a:r>
          </a:p>
          <a:p>
            <a:r>
              <a:rPr lang="en-US" b="1" dirty="0"/>
              <a:t>Oncocytoma</a:t>
            </a:r>
            <a:r>
              <a:rPr lang="en-US" dirty="0"/>
              <a:t>:</a:t>
            </a:r>
          </a:p>
          <a:p>
            <a:pPr lvl="1"/>
            <a:r>
              <a:rPr lang="en-US" dirty="0"/>
              <a:t>More common in males</a:t>
            </a:r>
          </a:p>
          <a:p>
            <a:pPr lvl="1"/>
            <a:r>
              <a:rPr lang="en-US" b="1" dirty="0"/>
              <a:t>Symptoms</a:t>
            </a:r>
            <a:r>
              <a:rPr lang="en-US" dirty="0"/>
              <a:t>: Painless hematuria, abdominal mass, flank pain (mimic RCC)</a:t>
            </a:r>
          </a:p>
          <a:p>
            <a:pPr lvl="1"/>
            <a:r>
              <a:rPr lang="en-US" b="1" dirty="0"/>
              <a:t>Treatment</a:t>
            </a:r>
            <a:r>
              <a:rPr lang="en-US" dirty="0"/>
              <a:t>: Often resected in order to exclude RCC</a:t>
            </a:r>
          </a:p>
          <a:p>
            <a:r>
              <a:rPr lang="en-US" b="1" dirty="0"/>
              <a:t>Angiomyolipoma</a:t>
            </a:r>
            <a:r>
              <a:rPr lang="en-US" dirty="0"/>
              <a:t>:</a:t>
            </a:r>
          </a:p>
          <a:p>
            <a:pPr lvl="1"/>
            <a:r>
              <a:rPr lang="en-US" b="1" dirty="0"/>
              <a:t>Associated with </a:t>
            </a:r>
            <a:r>
              <a:rPr lang="en-US" dirty="0"/>
              <a:t>tuberous sclerosis</a:t>
            </a:r>
          </a:p>
          <a:p>
            <a:pPr lvl="1"/>
            <a:r>
              <a:rPr lang="en-US" b="1" dirty="0"/>
              <a:t>Symptoms</a:t>
            </a:r>
            <a:r>
              <a:rPr lang="en-US" dirty="0"/>
              <a:t>: Usually, asymptomatic</a:t>
            </a:r>
          </a:p>
          <a:p>
            <a:pPr lvl="1"/>
            <a:r>
              <a:rPr lang="en-US" b="1" dirty="0"/>
              <a:t>Treatment</a:t>
            </a:r>
            <a:r>
              <a:rPr lang="en-US" dirty="0"/>
              <a:t>: Surgical resection of the tumor is indicated for angiomyolipomas that measure &gt; 4 cm in diameter</a:t>
            </a:r>
          </a:p>
        </p:txBody>
      </p:sp>
      <p:sp>
        <p:nvSpPr>
          <p:cNvPr id="4" name="TextBox 3">
            <a:extLst>
              <a:ext uri="{FF2B5EF4-FFF2-40B4-BE49-F238E27FC236}">
                <a16:creationId xmlns:a16="http://schemas.microsoft.com/office/drawing/2014/main" id="{775D5202-270D-CB79-AA1E-1960C67C45C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88956052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E09FF-F61B-3646-A918-2CFDE7760993}"/>
              </a:ext>
            </a:extLst>
          </p:cNvPr>
          <p:cNvSpPr>
            <a:spLocks noGrp="1"/>
          </p:cNvSpPr>
          <p:nvPr>
            <p:ph type="title"/>
          </p:nvPr>
        </p:nvSpPr>
        <p:spPr/>
        <p:txBody>
          <a:bodyPr/>
          <a:lstStyle/>
          <a:p>
            <a:r>
              <a:rPr lang="en-US" dirty="0"/>
              <a:t>CT scan show Bilateral renal mass</a:t>
            </a:r>
          </a:p>
        </p:txBody>
      </p:sp>
      <p:sp>
        <p:nvSpPr>
          <p:cNvPr id="3" name="Content Placeholder 2">
            <a:extLst>
              <a:ext uri="{FF2B5EF4-FFF2-40B4-BE49-F238E27FC236}">
                <a16:creationId xmlns:a16="http://schemas.microsoft.com/office/drawing/2014/main" id="{AEA2B40F-AA64-BD43-C9C3-F69753BBAABE}"/>
              </a:ext>
            </a:extLst>
          </p:cNvPr>
          <p:cNvSpPr>
            <a:spLocks noGrp="1"/>
          </p:cNvSpPr>
          <p:nvPr>
            <p:ph idx="1"/>
          </p:nvPr>
        </p:nvSpPr>
        <p:spPr>
          <a:xfrm>
            <a:off x="838199" y="1305025"/>
            <a:ext cx="10515599" cy="5187849"/>
          </a:xfrm>
        </p:spPr>
        <p:txBody>
          <a:bodyPr>
            <a:normAutofit lnSpcReduction="10000"/>
          </a:bodyPr>
          <a:lstStyle/>
          <a:p>
            <a:r>
              <a:rPr lang="en-US" b="1" dirty="0"/>
              <a:t>Mention 5 differential diagnosis for benign renal mass</a:t>
            </a:r>
          </a:p>
          <a:p>
            <a:pPr marL="914400" lvl="1" indent="-457200">
              <a:buFont typeface="+mj-lt"/>
              <a:buAutoNum type="arabicPeriod"/>
            </a:pPr>
            <a:r>
              <a:rPr lang="en-US" dirty="0"/>
              <a:t>Renal adenoma (</a:t>
            </a:r>
            <a:r>
              <a:rPr lang="en-US" dirty="0">
                <a:solidFill>
                  <a:srgbClr val="FF0000"/>
                </a:solidFill>
              </a:rPr>
              <a:t>most common benign tumor</a:t>
            </a:r>
            <a:r>
              <a:rPr lang="en-US" dirty="0"/>
              <a:t>)</a:t>
            </a:r>
          </a:p>
          <a:p>
            <a:pPr marL="914400" lvl="1" indent="-457200">
              <a:buFont typeface="+mj-lt"/>
              <a:buAutoNum type="arabicPeriod"/>
            </a:pPr>
            <a:r>
              <a:rPr lang="en-US" dirty="0"/>
              <a:t>Oncocytoma</a:t>
            </a:r>
          </a:p>
          <a:p>
            <a:pPr marL="914400" lvl="1" indent="-457200">
              <a:buFont typeface="+mj-lt"/>
              <a:buAutoNum type="arabicPeriod"/>
            </a:pPr>
            <a:r>
              <a:rPr lang="en-US" dirty="0"/>
              <a:t>Angiomyolipoma</a:t>
            </a:r>
          </a:p>
          <a:p>
            <a:pPr marL="914400" lvl="1" indent="-457200">
              <a:buFont typeface="+mj-lt"/>
              <a:buAutoNum type="arabicPeriod"/>
            </a:pPr>
            <a:r>
              <a:rPr lang="en-US" dirty="0"/>
              <a:t>Leiomyoma</a:t>
            </a:r>
          </a:p>
          <a:p>
            <a:pPr marL="914400" lvl="1" indent="-457200">
              <a:buFont typeface="+mj-lt"/>
              <a:buAutoNum type="arabicPeriod"/>
            </a:pPr>
            <a:r>
              <a:rPr lang="en-US" dirty="0"/>
              <a:t>Hemangioma</a:t>
            </a:r>
          </a:p>
          <a:p>
            <a:pPr marL="914400" lvl="1" indent="-457200">
              <a:buFont typeface="+mj-lt"/>
              <a:buAutoNum type="arabicPeriod"/>
            </a:pPr>
            <a:r>
              <a:rPr lang="en-US" dirty="0"/>
              <a:t>Schwannoma</a:t>
            </a:r>
          </a:p>
          <a:p>
            <a:r>
              <a:rPr lang="en-US" b="1" dirty="0"/>
              <a:t>Mention 5 syndromes associated with benign renal tumor</a:t>
            </a:r>
          </a:p>
          <a:p>
            <a:pPr marL="914400" lvl="1" indent="-457200">
              <a:buFont typeface="+mj-lt"/>
              <a:buAutoNum type="arabicPeriod"/>
            </a:pPr>
            <a:r>
              <a:rPr lang="en-US" dirty="0"/>
              <a:t>Tuberous sclerosis </a:t>
            </a:r>
          </a:p>
          <a:p>
            <a:pPr marL="914400" lvl="1" indent="-457200">
              <a:buFont typeface="+mj-lt"/>
              <a:buAutoNum type="arabicPeriod"/>
            </a:pPr>
            <a:r>
              <a:rPr lang="en-US" dirty="0"/>
              <a:t>Wunderlich's syndrome </a:t>
            </a:r>
          </a:p>
          <a:p>
            <a:pPr marL="914400" lvl="1" indent="-457200">
              <a:buFont typeface="+mj-lt"/>
              <a:buAutoNum type="arabicPeriod"/>
            </a:pPr>
            <a:r>
              <a:rPr lang="en-US" dirty="0"/>
              <a:t>Von Hippel-Lindau syndrome (renal cysts)</a:t>
            </a:r>
          </a:p>
          <a:p>
            <a:pPr marL="914400" lvl="1" indent="-457200">
              <a:buFont typeface="+mj-lt"/>
              <a:buAutoNum type="arabicPeriod"/>
            </a:pPr>
            <a:r>
              <a:rPr lang="en-US" dirty="0"/>
              <a:t>Autosomal recessive polycystic kidney disease (renal cysts)</a:t>
            </a:r>
          </a:p>
          <a:p>
            <a:pPr marL="914400" lvl="1" indent="-457200">
              <a:buFont typeface="+mj-lt"/>
              <a:buAutoNum type="arabicPeriod"/>
            </a:pPr>
            <a:r>
              <a:rPr lang="en-US" dirty="0"/>
              <a:t>Autosomal dominant polycystic kidney disease (renal cysts)</a:t>
            </a:r>
          </a:p>
        </p:txBody>
      </p:sp>
      <p:pic>
        <p:nvPicPr>
          <p:cNvPr id="7" name="Content Placeholder 4">
            <a:extLst>
              <a:ext uri="{FF2B5EF4-FFF2-40B4-BE49-F238E27FC236}">
                <a16:creationId xmlns:a16="http://schemas.microsoft.com/office/drawing/2014/main" id="{6B76A0FD-2ECC-D71C-9A03-29A63DA7FBAB}"/>
              </a:ext>
            </a:extLst>
          </p:cNvPr>
          <p:cNvPicPr>
            <a:picLocks noChangeAspect="1"/>
          </p:cNvPicPr>
          <p:nvPr/>
        </p:nvPicPr>
        <p:blipFill>
          <a:blip r:embed="rId2" cstate="print"/>
          <a:stretch>
            <a:fillRect/>
          </a:stretch>
        </p:blipFill>
        <p:spPr>
          <a:xfrm>
            <a:off x="9308452" y="1305027"/>
            <a:ext cx="2045348" cy="2268598"/>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00CC988A-7462-C2C4-04CF-5FEAE6EA1FE0}"/>
              </a:ext>
            </a:extLst>
          </p:cNvPr>
          <p:cNvSpPr txBox="1"/>
          <p:nvPr/>
        </p:nvSpPr>
        <p:spPr>
          <a:xfrm>
            <a:off x="64537" y="132368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4</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1B88E82F-4EC5-607C-A0D6-6C7B4A26333F}"/>
              </a:ext>
            </a:extLst>
          </p:cNvPr>
          <p:cNvSpPr txBox="1"/>
          <p:nvPr/>
        </p:nvSpPr>
        <p:spPr>
          <a:xfrm>
            <a:off x="64537" y="3936263"/>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35ACE15B-F891-977C-23D0-57121CD5322F}"/>
              </a:ext>
            </a:extLst>
          </p:cNvPr>
          <p:cNvSpPr txBox="1"/>
          <p:nvPr/>
        </p:nvSpPr>
        <p:spPr>
          <a:xfrm>
            <a:off x="968831" y="2817845"/>
            <a:ext cx="677108" cy="970384"/>
          </a:xfrm>
          <a:prstGeom prst="rect">
            <a:avLst/>
          </a:prstGeom>
          <a:noFill/>
          <a:ln>
            <a:solidFill>
              <a:srgbClr val="004F8A"/>
            </a:solidFill>
          </a:ln>
        </p:spPr>
        <p:txBody>
          <a:bodyPr vert="vert270" wrap="square" rtlCol="0">
            <a:spAutoFit/>
          </a:bodyPr>
          <a:lstStyle/>
          <a:p>
            <a:pPr algn="ctr"/>
            <a:r>
              <a:rPr lang="en-US" sz="2000" dirty="0">
                <a:solidFill>
                  <a:srgbClr val="004F8A"/>
                </a:solidFill>
              </a:rPr>
              <a:t>Rare</a:t>
            </a:r>
            <a:endParaRPr lang="en-US" sz="1400" dirty="0">
              <a:solidFill>
                <a:srgbClr val="004F8A"/>
              </a:solidFill>
            </a:endParaRPr>
          </a:p>
          <a:p>
            <a:pPr algn="ctr"/>
            <a:endParaRPr lang="en-US" sz="1200" dirty="0">
              <a:solidFill>
                <a:srgbClr val="004F8A"/>
              </a:solidFill>
            </a:endParaRPr>
          </a:p>
        </p:txBody>
      </p:sp>
      <p:sp>
        <p:nvSpPr>
          <p:cNvPr id="9" name="TextBox 8">
            <a:extLst>
              <a:ext uri="{FF2B5EF4-FFF2-40B4-BE49-F238E27FC236}">
                <a16:creationId xmlns:a16="http://schemas.microsoft.com/office/drawing/2014/main" id="{14EB59AB-3DC6-1623-81D4-6862DF8DA69E}"/>
              </a:ext>
            </a:extLst>
          </p:cNvPr>
          <p:cNvSpPr txBox="1"/>
          <p:nvPr/>
        </p:nvSpPr>
        <p:spPr>
          <a:xfrm>
            <a:off x="9985891" y="3936263"/>
            <a:ext cx="1756342" cy="1200329"/>
          </a:xfrm>
          <a:prstGeom prst="rect">
            <a:avLst/>
          </a:prstGeom>
          <a:noFill/>
          <a:ln>
            <a:solidFill>
              <a:srgbClr val="004F8A"/>
            </a:solidFill>
          </a:ln>
        </p:spPr>
        <p:txBody>
          <a:bodyPr wrap="square" rtlCol="0">
            <a:spAutoFit/>
          </a:bodyPr>
          <a:lstStyle/>
          <a:p>
            <a:pPr algn="ctr" rtl="1"/>
            <a:r>
              <a:rPr lang="ar-JO" dirty="0">
                <a:solidFill>
                  <a:srgbClr val="004F8A"/>
                </a:solidFill>
              </a:rPr>
              <a:t>أتوقع السؤال غلط</a:t>
            </a:r>
          </a:p>
          <a:p>
            <a:pPr algn="ctr" rtl="1"/>
            <a:r>
              <a:rPr lang="ar-JO" dirty="0">
                <a:solidFill>
                  <a:srgbClr val="004F8A"/>
                </a:solidFill>
              </a:rPr>
              <a:t>لأنه إجابات الأرشيف كانت المرتبطة ب (</a:t>
            </a:r>
            <a:r>
              <a:rPr lang="en-US" dirty="0">
                <a:solidFill>
                  <a:srgbClr val="004F8A"/>
                </a:solidFill>
              </a:rPr>
              <a:t>malignant</a:t>
            </a:r>
            <a:r>
              <a:rPr lang="ar-JO" dirty="0">
                <a:solidFill>
                  <a:srgbClr val="004F8A"/>
                </a:solidFill>
              </a:rPr>
              <a:t>)</a:t>
            </a:r>
            <a:endParaRPr lang="en-US" dirty="0">
              <a:solidFill>
                <a:srgbClr val="004F8A"/>
              </a:solidFill>
            </a:endParaRPr>
          </a:p>
        </p:txBody>
      </p:sp>
    </p:spTree>
    <p:extLst>
      <p:ext uri="{BB962C8B-B14F-4D97-AF65-F5344CB8AC3E}">
        <p14:creationId xmlns:p14="http://schemas.microsoft.com/office/powerpoint/2010/main" val="155505534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89DA-84AD-203A-AC89-D54367241314}"/>
              </a:ext>
            </a:extLst>
          </p:cNvPr>
          <p:cNvSpPr>
            <a:spLocks noGrp="1"/>
          </p:cNvSpPr>
          <p:nvPr>
            <p:ph type="title"/>
          </p:nvPr>
        </p:nvSpPr>
        <p:spPr/>
        <p:txBody>
          <a:bodyPr/>
          <a:lstStyle/>
          <a:p>
            <a:r>
              <a:rPr lang="en-US" dirty="0"/>
              <a:t>Renal cell carcinoma (RCC)</a:t>
            </a:r>
          </a:p>
        </p:txBody>
      </p:sp>
      <p:sp>
        <p:nvSpPr>
          <p:cNvPr id="3" name="Content Placeholder 2">
            <a:extLst>
              <a:ext uri="{FF2B5EF4-FFF2-40B4-BE49-F238E27FC236}">
                <a16:creationId xmlns:a16="http://schemas.microsoft.com/office/drawing/2014/main" id="{1852CC38-1389-C505-E58B-10ED251C7526}"/>
              </a:ext>
            </a:extLst>
          </p:cNvPr>
          <p:cNvSpPr>
            <a:spLocks noGrp="1"/>
          </p:cNvSpPr>
          <p:nvPr>
            <p:ph idx="1"/>
          </p:nvPr>
        </p:nvSpPr>
        <p:spPr>
          <a:xfrm>
            <a:off x="838200" y="1258371"/>
            <a:ext cx="10515600" cy="5291717"/>
          </a:xfrm>
        </p:spPr>
        <p:txBody>
          <a:bodyPr>
            <a:normAutofit/>
          </a:bodyPr>
          <a:lstStyle/>
          <a:p>
            <a:r>
              <a:rPr lang="en-US" b="1" dirty="0">
                <a:solidFill>
                  <a:schemeClr val="accent1"/>
                </a:solidFill>
              </a:rPr>
              <a:t>Risk factors</a:t>
            </a:r>
            <a:r>
              <a:rPr lang="en-US" dirty="0"/>
              <a:t>: </a:t>
            </a:r>
            <a:r>
              <a:rPr lang="en-US" sz="2600" dirty="0"/>
              <a:t>Age (50-70), Men, Smoking, obesity, HTN, CKD, long term dialysis, family history, asbestos and cadmium exposure, Painkillers</a:t>
            </a:r>
          </a:p>
          <a:p>
            <a:r>
              <a:rPr lang="en-US" b="1" dirty="0">
                <a:solidFill>
                  <a:srgbClr val="FF0000"/>
                </a:solidFill>
              </a:rPr>
              <a:t>Symptoms</a:t>
            </a:r>
            <a:r>
              <a:rPr lang="en-US" dirty="0">
                <a:solidFill>
                  <a:srgbClr val="FF0000"/>
                </a:solidFill>
              </a:rPr>
              <a:t>: </a:t>
            </a:r>
            <a:r>
              <a:rPr lang="en-US" sz="2600" dirty="0">
                <a:solidFill>
                  <a:srgbClr val="FF0000"/>
                </a:solidFill>
              </a:rPr>
              <a:t>Hematuria, Flank pain, palpable renal mass, constitutional symptoms</a:t>
            </a:r>
          </a:p>
          <a:p>
            <a:r>
              <a:rPr lang="en-US" b="1" dirty="0"/>
              <a:t>Treatment</a:t>
            </a:r>
            <a:r>
              <a:rPr lang="en-US" dirty="0"/>
              <a:t>:</a:t>
            </a:r>
          </a:p>
          <a:p>
            <a:pPr lvl="1"/>
            <a:r>
              <a:rPr lang="en-US" b="1" dirty="0"/>
              <a:t>Partial nephrectomy</a:t>
            </a:r>
            <a:r>
              <a:rPr lang="en-US" dirty="0"/>
              <a:t>:</a:t>
            </a:r>
          </a:p>
          <a:p>
            <a:pPr lvl="2"/>
            <a:r>
              <a:rPr lang="en-US" sz="2200" b="1" dirty="0"/>
              <a:t>Absolute indications</a:t>
            </a:r>
            <a:r>
              <a:rPr lang="en-US" sz="2200" dirty="0"/>
              <a:t>: patients with a </a:t>
            </a:r>
            <a:r>
              <a:rPr lang="en-US" sz="2200" dirty="0">
                <a:solidFill>
                  <a:srgbClr val="FF0000"/>
                </a:solidFill>
              </a:rPr>
              <a:t>T1a renal mass</a:t>
            </a:r>
            <a:r>
              <a:rPr lang="en-US" sz="2200" dirty="0"/>
              <a:t>, a solitary kidney, bilateral masses, familial RCC, preexisting chronic kidney disease, or proteinuria</a:t>
            </a:r>
          </a:p>
          <a:p>
            <a:pPr lvl="2"/>
            <a:r>
              <a:rPr lang="en-US" sz="2200" b="1" dirty="0"/>
              <a:t>Relative indications</a:t>
            </a:r>
            <a:r>
              <a:rPr lang="en-US" sz="2200" dirty="0"/>
              <a:t>: patients who are young and/or have a longer life expectancy, multifocal masses, or comorbidities that impact renal function</a:t>
            </a:r>
          </a:p>
          <a:p>
            <a:pPr lvl="1"/>
            <a:r>
              <a:rPr lang="en-US" b="1" dirty="0"/>
              <a:t>Radical nephrectomy</a:t>
            </a:r>
            <a:r>
              <a:rPr lang="en-US" dirty="0"/>
              <a:t>: Preferred in patients with increased oncological risk</a:t>
            </a:r>
          </a:p>
          <a:p>
            <a:r>
              <a:rPr lang="en-US" b="1" dirty="0">
                <a:solidFill>
                  <a:srgbClr val="FF0000"/>
                </a:solidFill>
              </a:rPr>
              <a:t>Define</a:t>
            </a:r>
            <a:r>
              <a:rPr lang="en-US" dirty="0">
                <a:solidFill>
                  <a:srgbClr val="FF0000"/>
                </a:solidFill>
              </a:rPr>
              <a:t> </a:t>
            </a:r>
            <a:r>
              <a:rPr lang="en-US" b="1" dirty="0">
                <a:solidFill>
                  <a:srgbClr val="FF0000"/>
                </a:solidFill>
              </a:rPr>
              <a:t>radical nephrectomy</a:t>
            </a:r>
            <a:r>
              <a:rPr lang="en-US" dirty="0"/>
              <a:t>: </a:t>
            </a:r>
            <a:r>
              <a:rPr lang="en-US" sz="2600" dirty="0"/>
              <a:t>remove kidney +/- LN +/- perinephric fat + upper half of ipsilateral ureter</a:t>
            </a:r>
          </a:p>
        </p:txBody>
      </p:sp>
      <p:sp>
        <p:nvSpPr>
          <p:cNvPr id="4" name="TextBox 3">
            <a:extLst>
              <a:ext uri="{FF2B5EF4-FFF2-40B4-BE49-F238E27FC236}">
                <a16:creationId xmlns:a16="http://schemas.microsoft.com/office/drawing/2014/main" id="{AB277BA7-EF8F-1CD8-CA81-ED338CDB3ED6}"/>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5" name="TextBox 4">
            <a:extLst>
              <a:ext uri="{FF2B5EF4-FFF2-40B4-BE49-F238E27FC236}">
                <a16:creationId xmlns:a16="http://schemas.microsoft.com/office/drawing/2014/main" id="{8AEC7FCB-0C93-CADB-AE41-EECD14C92990}"/>
              </a:ext>
            </a:extLst>
          </p:cNvPr>
          <p:cNvSpPr txBox="1"/>
          <p:nvPr/>
        </p:nvSpPr>
        <p:spPr>
          <a:xfrm>
            <a:off x="0" y="5678987"/>
            <a:ext cx="895738"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قديم</a:t>
            </a:r>
            <a:endParaRPr lang="en-US" sz="1400" b="1" dirty="0">
              <a:solidFill>
                <a:srgbClr val="FF0000"/>
              </a:solidFill>
            </a:endParaRPr>
          </a:p>
        </p:txBody>
      </p:sp>
      <p:sp>
        <p:nvSpPr>
          <p:cNvPr id="6" name="TextBox 5">
            <a:extLst>
              <a:ext uri="{FF2B5EF4-FFF2-40B4-BE49-F238E27FC236}">
                <a16:creationId xmlns:a16="http://schemas.microsoft.com/office/drawing/2014/main" id="{ECB26488-2102-806D-C7F8-4E5E330E1EA2}"/>
              </a:ext>
            </a:extLst>
          </p:cNvPr>
          <p:cNvSpPr txBox="1"/>
          <p:nvPr/>
        </p:nvSpPr>
        <p:spPr>
          <a:xfrm>
            <a:off x="0" y="2180006"/>
            <a:ext cx="895738"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قديم</a:t>
            </a:r>
            <a:endParaRPr lang="en-US" sz="1400" b="1" dirty="0">
              <a:solidFill>
                <a:srgbClr val="FF0000"/>
              </a:solidFill>
            </a:endParaRPr>
          </a:p>
        </p:txBody>
      </p:sp>
    </p:spTree>
    <p:extLst>
      <p:ext uri="{BB962C8B-B14F-4D97-AF65-F5344CB8AC3E}">
        <p14:creationId xmlns:p14="http://schemas.microsoft.com/office/powerpoint/2010/main" val="12555996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6AC77-E358-8CD5-6992-CDBB63188C76}"/>
              </a:ext>
            </a:extLst>
          </p:cNvPr>
          <p:cNvSpPr>
            <a:spLocks noGrp="1"/>
          </p:cNvSpPr>
          <p:nvPr>
            <p:ph type="title"/>
          </p:nvPr>
        </p:nvSpPr>
        <p:spPr/>
        <p:txBody>
          <a:bodyPr/>
          <a:lstStyle/>
          <a:p>
            <a:r>
              <a:rPr lang="en-US" dirty="0"/>
              <a:t>T staging of renal cell carcinoma</a:t>
            </a:r>
          </a:p>
        </p:txBody>
      </p:sp>
      <p:pic>
        <p:nvPicPr>
          <p:cNvPr id="4" name="Content Placeholder 3">
            <a:extLst>
              <a:ext uri="{FF2B5EF4-FFF2-40B4-BE49-F238E27FC236}">
                <a16:creationId xmlns:a16="http://schemas.microsoft.com/office/drawing/2014/main" id="{4447A4B6-0143-248E-965B-0D1AD19F6A4E}"/>
              </a:ext>
            </a:extLst>
          </p:cNvPr>
          <p:cNvPicPr>
            <a:picLocks noChangeAspect="1"/>
          </p:cNvPicPr>
          <p:nvPr/>
        </p:nvPicPr>
        <p:blipFill rotWithShape="1">
          <a:blip r:embed="rId2">
            <a:extLst>
              <a:ext uri="{28A0092B-C50C-407E-A947-70E740481C1C}">
                <a14:useLocalDpi xmlns:a14="http://schemas.microsoft.com/office/drawing/2010/main" val="0"/>
              </a:ext>
            </a:extLst>
          </a:blip>
          <a:srcRect t="5789" r="9996" b="34479"/>
          <a:stretch/>
        </p:blipFill>
        <p:spPr>
          <a:xfrm>
            <a:off x="838201" y="1305026"/>
            <a:ext cx="6355701" cy="4582649"/>
          </a:xfrm>
          <a:prstGeom prst="rect">
            <a:avLst/>
          </a:prstGeom>
        </p:spPr>
      </p:pic>
      <p:sp>
        <p:nvSpPr>
          <p:cNvPr id="6" name="TextBox 5">
            <a:extLst>
              <a:ext uri="{FF2B5EF4-FFF2-40B4-BE49-F238E27FC236}">
                <a16:creationId xmlns:a16="http://schemas.microsoft.com/office/drawing/2014/main" id="{B1D1CEA3-88F2-22DD-7172-D0B737186292}"/>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1026" name="Picture 2" descr="Renal-Cell Carcinoma | NEJM">
            <a:extLst>
              <a:ext uri="{FF2B5EF4-FFF2-40B4-BE49-F238E27FC236}">
                <a16:creationId xmlns:a16="http://schemas.microsoft.com/office/drawing/2014/main" id="{BD7FD1BD-497D-DC54-B212-5B8B36902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3902" y="1305026"/>
            <a:ext cx="4159897" cy="3156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4609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CED4E-53CE-B432-EDEC-7618269CD7CB}"/>
              </a:ext>
            </a:extLst>
          </p:cNvPr>
          <p:cNvSpPr>
            <a:spLocks noGrp="1"/>
          </p:cNvSpPr>
          <p:nvPr>
            <p:ph type="title"/>
          </p:nvPr>
        </p:nvSpPr>
        <p:spPr/>
        <p:txBody>
          <a:bodyPr/>
          <a:lstStyle/>
          <a:p>
            <a:r>
              <a:rPr lang="en-US" dirty="0"/>
              <a:t>Renal cell carcinoma (RCC)</a:t>
            </a:r>
          </a:p>
        </p:txBody>
      </p:sp>
      <p:sp>
        <p:nvSpPr>
          <p:cNvPr id="3" name="Content Placeholder 2">
            <a:extLst>
              <a:ext uri="{FF2B5EF4-FFF2-40B4-BE49-F238E27FC236}">
                <a16:creationId xmlns:a16="http://schemas.microsoft.com/office/drawing/2014/main" id="{8A36CCAC-8E65-6DB6-AAA9-89DFFDA45CF9}"/>
              </a:ext>
            </a:extLst>
          </p:cNvPr>
          <p:cNvSpPr>
            <a:spLocks noGrp="1"/>
          </p:cNvSpPr>
          <p:nvPr>
            <p:ph idx="1"/>
          </p:nvPr>
        </p:nvSpPr>
        <p:spPr>
          <a:xfrm>
            <a:off x="838200" y="1305026"/>
            <a:ext cx="6524422" cy="4871938"/>
          </a:xfrm>
        </p:spPr>
        <p:txBody>
          <a:bodyPr>
            <a:normAutofit/>
          </a:bodyPr>
          <a:lstStyle/>
          <a:p>
            <a:r>
              <a:rPr lang="en-US" b="1" dirty="0"/>
              <a:t>Spot diagnosis</a:t>
            </a:r>
            <a:r>
              <a:rPr lang="en-US" dirty="0"/>
              <a:t>:</a:t>
            </a:r>
          </a:p>
          <a:p>
            <a:pPr lvl="1"/>
            <a:r>
              <a:rPr lang="en-US" dirty="0"/>
              <a:t>Renal cell carcinoma</a:t>
            </a:r>
          </a:p>
          <a:p>
            <a:r>
              <a:rPr lang="en-US" b="1" dirty="0"/>
              <a:t>Management</a:t>
            </a:r>
            <a:r>
              <a:rPr lang="en-US" dirty="0"/>
              <a:t>:</a:t>
            </a:r>
          </a:p>
          <a:p>
            <a:pPr lvl="1"/>
            <a:r>
              <a:rPr lang="en-US" dirty="0"/>
              <a:t>Partial nephrectomy (&lt;4 cm)</a:t>
            </a:r>
          </a:p>
          <a:p>
            <a:r>
              <a:rPr lang="en-US" b="1" dirty="0"/>
              <a:t>What is the gold standard investigation ?</a:t>
            </a:r>
          </a:p>
          <a:p>
            <a:pPr lvl="1"/>
            <a:r>
              <a:rPr lang="en-US" dirty="0"/>
              <a:t>CT without contrast</a:t>
            </a:r>
          </a:p>
          <a:p>
            <a:r>
              <a:rPr lang="en-US" b="1" dirty="0"/>
              <a:t>What is the gold standard treatment ? </a:t>
            </a:r>
            <a:r>
              <a:rPr lang="en-US" sz="2400" b="1" dirty="0"/>
              <a:t>(in renal tumors in general)</a:t>
            </a:r>
            <a:endParaRPr lang="en-US" b="1" dirty="0"/>
          </a:p>
          <a:p>
            <a:pPr lvl="1"/>
            <a:r>
              <a:rPr lang="en-US" dirty="0"/>
              <a:t>Partial nephrectomy</a:t>
            </a:r>
          </a:p>
          <a:p>
            <a:endParaRPr lang="en-US" dirty="0"/>
          </a:p>
        </p:txBody>
      </p:sp>
      <p:pic>
        <p:nvPicPr>
          <p:cNvPr id="4" name="صورة 2">
            <a:extLst>
              <a:ext uri="{FF2B5EF4-FFF2-40B4-BE49-F238E27FC236}">
                <a16:creationId xmlns:a16="http://schemas.microsoft.com/office/drawing/2014/main" id="{F6C2DBE2-2B9E-ADB1-8EAF-81D2E3FB1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5829" y="1305026"/>
            <a:ext cx="3939074" cy="2925264"/>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6ED4B150-BF24-8EA6-54E3-C6CE6197862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7488234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6DD8C-8143-00CE-AAB1-B7EF0D884123}"/>
              </a:ext>
            </a:extLst>
          </p:cNvPr>
          <p:cNvSpPr>
            <a:spLocks noGrp="1"/>
          </p:cNvSpPr>
          <p:nvPr>
            <p:ph type="title"/>
          </p:nvPr>
        </p:nvSpPr>
        <p:spPr/>
        <p:txBody>
          <a:bodyPr/>
          <a:lstStyle/>
          <a:p>
            <a:r>
              <a:rPr lang="en-US" dirty="0"/>
              <a:t>Renal tumors – Case scenario 1</a:t>
            </a:r>
          </a:p>
        </p:txBody>
      </p:sp>
      <p:sp>
        <p:nvSpPr>
          <p:cNvPr id="3" name="Content Placeholder 2">
            <a:extLst>
              <a:ext uri="{FF2B5EF4-FFF2-40B4-BE49-F238E27FC236}">
                <a16:creationId xmlns:a16="http://schemas.microsoft.com/office/drawing/2014/main" id="{CDE20F56-A6B5-7991-93D5-456FF9568E3E}"/>
              </a:ext>
            </a:extLst>
          </p:cNvPr>
          <p:cNvSpPr>
            <a:spLocks noGrp="1"/>
          </p:cNvSpPr>
          <p:nvPr>
            <p:ph idx="1"/>
          </p:nvPr>
        </p:nvSpPr>
        <p:spPr/>
        <p:txBody>
          <a:bodyPr>
            <a:normAutofit lnSpcReduction="10000"/>
          </a:bodyPr>
          <a:lstStyle/>
          <a:p>
            <a:pPr>
              <a:buFont typeface="Wingdings" panose="05000000000000000000" pitchFamily="2" charset="2"/>
              <a:buChar char="Ø"/>
            </a:pPr>
            <a:r>
              <a:rPr lang="en-US" sz="2600" dirty="0">
                <a:solidFill>
                  <a:schemeClr val="accent1"/>
                </a:solidFill>
              </a:rPr>
              <a:t>70</a:t>
            </a:r>
            <a:r>
              <a:rPr lang="en-US" sz="2600" dirty="0"/>
              <a:t> years old </a:t>
            </a:r>
            <a:r>
              <a:rPr lang="en-US" sz="2600" dirty="0">
                <a:solidFill>
                  <a:schemeClr val="accent1"/>
                </a:solidFill>
              </a:rPr>
              <a:t>male</a:t>
            </a:r>
            <a:r>
              <a:rPr lang="en-US" sz="2600" dirty="0"/>
              <a:t> patient came with right </a:t>
            </a:r>
            <a:r>
              <a:rPr lang="en-US" sz="2600" dirty="0">
                <a:solidFill>
                  <a:schemeClr val="accent1"/>
                </a:solidFill>
              </a:rPr>
              <a:t>flank pain</a:t>
            </a:r>
            <a:r>
              <a:rPr lang="en-US" sz="2600" dirty="0"/>
              <a:t>, </a:t>
            </a:r>
            <a:r>
              <a:rPr lang="en-US" sz="2600" dirty="0">
                <a:solidFill>
                  <a:schemeClr val="accent1"/>
                </a:solidFill>
              </a:rPr>
              <a:t>palpable mass</a:t>
            </a:r>
            <a:r>
              <a:rPr lang="en-US" sz="2600" dirty="0"/>
              <a:t> and </a:t>
            </a:r>
            <a:r>
              <a:rPr lang="en-US" sz="2600" dirty="0">
                <a:solidFill>
                  <a:schemeClr val="accent1"/>
                </a:solidFill>
              </a:rPr>
              <a:t>hematuria</a:t>
            </a:r>
            <a:r>
              <a:rPr lang="en-US" sz="2600" dirty="0"/>
              <a:t>, on CT scan mass of </a:t>
            </a:r>
            <a:r>
              <a:rPr lang="en-US" sz="2600" dirty="0">
                <a:solidFill>
                  <a:schemeClr val="accent2"/>
                </a:solidFill>
              </a:rPr>
              <a:t>2 cm </a:t>
            </a:r>
            <a:r>
              <a:rPr lang="en-US" sz="2600" dirty="0"/>
              <a:t>appear</a:t>
            </a:r>
          </a:p>
          <a:p>
            <a:r>
              <a:rPr lang="en-US" b="1" dirty="0"/>
              <a:t>Mention 3 syndrome may associate with this mass</a:t>
            </a:r>
          </a:p>
          <a:p>
            <a:pPr lvl="1"/>
            <a:r>
              <a:rPr lang="sv-SE" dirty="0"/>
              <a:t>Von Hippel lindau syndrome</a:t>
            </a:r>
          </a:p>
          <a:p>
            <a:pPr lvl="1"/>
            <a:r>
              <a:rPr lang="sv-SE" dirty="0"/>
              <a:t>Tuberous sclerosis</a:t>
            </a:r>
          </a:p>
          <a:p>
            <a:pPr lvl="1"/>
            <a:r>
              <a:rPr lang="sv-SE" dirty="0"/>
              <a:t>Birt-Hogg-Dube syndrome</a:t>
            </a:r>
          </a:p>
          <a:p>
            <a:pPr lvl="1"/>
            <a:r>
              <a:rPr lang="en-US" dirty="0"/>
              <a:t>Hereditary </a:t>
            </a:r>
            <a:r>
              <a:rPr lang="en-US" dirty="0" err="1"/>
              <a:t>leiomyomatosis</a:t>
            </a:r>
            <a:r>
              <a:rPr lang="en-US" dirty="0"/>
              <a:t> and renal cancer syndrome (HLRCC)</a:t>
            </a:r>
          </a:p>
          <a:p>
            <a:pPr lvl="1"/>
            <a:r>
              <a:rPr lang="en-US" dirty="0"/>
              <a:t>Hereditary papillary renal cell carcinoma (HPRCC)</a:t>
            </a:r>
            <a:endParaRPr lang="sv-SE" dirty="0"/>
          </a:p>
          <a:p>
            <a:r>
              <a:rPr lang="en-US" b="1" dirty="0"/>
              <a:t>The most appropriate management</a:t>
            </a:r>
          </a:p>
          <a:p>
            <a:pPr lvl="1"/>
            <a:r>
              <a:rPr lang="en-US" dirty="0"/>
              <a:t>Partial nephrectomy (</a:t>
            </a:r>
            <a:r>
              <a:rPr lang="en-US" dirty="0">
                <a:solidFill>
                  <a:schemeClr val="accent2"/>
                </a:solidFill>
              </a:rPr>
              <a:t>Tumor is T1a (&lt; 4cm)</a:t>
            </a:r>
            <a:r>
              <a:rPr lang="en-US" dirty="0"/>
              <a:t>) </a:t>
            </a:r>
          </a:p>
          <a:p>
            <a:r>
              <a:rPr lang="en-US" b="1" dirty="0"/>
              <a:t>Most commonly this tumor metastasis to</a:t>
            </a:r>
          </a:p>
          <a:p>
            <a:pPr lvl="1"/>
            <a:r>
              <a:rPr lang="en-US" dirty="0"/>
              <a:t>Lung</a:t>
            </a:r>
          </a:p>
        </p:txBody>
      </p:sp>
      <p:sp>
        <p:nvSpPr>
          <p:cNvPr id="4" name="TextBox 3">
            <a:extLst>
              <a:ext uri="{FF2B5EF4-FFF2-40B4-BE49-F238E27FC236}">
                <a16:creationId xmlns:a16="http://schemas.microsoft.com/office/drawing/2014/main" id="{BAEA1084-F08E-C532-A10B-CDC2C7C9F50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
        <p:nvSpPr>
          <p:cNvPr id="5" name="TextBox 4">
            <a:extLst>
              <a:ext uri="{FF2B5EF4-FFF2-40B4-BE49-F238E27FC236}">
                <a16:creationId xmlns:a16="http://schemas.microsoft.com/office/drawing/2014/main" id="{99F994AA-4355-E582-5463-86330D1AAED6}"/>
              </a:ext>
            </a:extLst>
          </p:cNvPr>
          <p:cNvSpPr txBox="1"/>
          <p:nvPr/>
        </p:nvSpPr>
        <p:spPr>
          <a:xfrm>
            <a:off x="0" y="2897"/>
            <a:ext cx="2997295" cy="369332"/>
          </a:xfrm>
          <a:prstGeom prst="rect">
            <a:avLst/>
          </a:prstGeom>
          <a:noFill/>
          <a:ln>
            <a:solidFill>
              <a:schemeClr val="accent1"/>
            </a:solidFill>
          </a:ln>
        </p:spPr>
        <p:txBody>
          <a:bodyPr wrap="none" rtlCol="0">
            <a:spAutoFit/>
          </a:bodyPr>
          <a:lstStyle/>
          <a:p>
            <a:r>
              <a:rPr lang="en-US" b="1" dirty="0">
                <a:solidFill>
                  <a:schemeClr val="accent1"/>
                </a:solidFill>
              </a:rPr>
              <a:t>Indicates renal cell carcinoma</a:t>
            </a:r>
          </a:p>
        </p:txBody>
      </p:sp>
      <p:pic>
        <p:nvPicPr>
          <p:cNvPr id="7" name="Picture 2" descr="AUDITED Text Written on Green Vintage Stamp Stock Illustration -  Illustration of button, vintage: 214336989">
            <a:extLst>
              <a:ext uri="{FF2B5EF4-FFF2-40B4-BE49-F238E27FC236}">
                <a16:creationId xmlns:a16="http://schemas.microsoft.com/office/drawing/2014/main" id="{B6FBEBCC-89C6-B51C-9670-42D925FE79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6339"/>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7358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2BFE7-4DD7-773D-B4E4-9763F979FFF6}"/>
              </a:ext>
            </a:extLst>
          </p:cNvPr>
          <p:cNvSpPr>
            <a:spLocks noGrp="1"/>
          </p:cNvSpPr>
          <p:nvPr>
            <p:ph type="title"/>
          </p:nvPr>
        </p:nvSpPr>
        <p:spPr/>
        <p:txBody>
          <a:bodyPr/>
          <a:lstStyle/>
          <a:p>
            <a:r>
              <a:rPr lang="en-US" dirty="0"/>
              <a:t>Renal tumors – Case scenario 2</a:t>
            </a:r>
          </a:p>
        </p:txBody>
      </p:sp>
      <p:sp>
        <p:nvSpPr>
          <p:cNvPr id="3" name="Content Placeholder 2">
            <a:extLst>
              <a:ext uri="{FF2B5EF4-FFF2-40B4-BE49-F238E27FC236}">
                <a16:creationId xmlns:a16="http://schemas.microsoft.com/office/drawing/2014/main" id="{5CC00189-6641-99CF-956F-A44A183015D6}"/>
              </a:ext>
            </a:extLst>
          </p:cNvPr>
          <p:cNvSpPr>
            <a:spLocks noGrp="1"/>
          </p:cNvSpPr>
          <p:nvPr>
            <p:ph idx="1"/>
          </p:nvPr>
        </p:nvSpPr>
        <p:spPr>
          <a:xfrm>
            <a:off x="838200" y="1305026"/>
            <a:ext cx="5257800" cy="4871938"/>
          </a:xfrm>
        </p:spPr>
        <p:txBody>
          <a:bodyPr/>
          <a:lstStyle/>
          <a:p>
            <a:pPr>
              <a:buFont typeface="Wingdings" panose="05000000000000000000" pitchFamily="2" charset="2"/>
              <a:buChar char="Ø"/>
            </a:pPr>
            <a:r>
              <a:rPr lang="en-US" sz="2400" dirty="0">
                <a:solidFill>
                  <a:schemeClr val="accent1"/>
                </a:solidFill>
              </a:rPr>
              <a:t>55</a:t>
            </a:r>
            <a:r>
              <a:rPr lang="en-US" sz="2400" dirty="0"/>
              <a:t> years old </a:t>
            </a:r>
            <a:r>
              <a:rPr lang="en-US" sz="2400" dirty="0">
                <a:solidFill>
                  <a:schemeClr val="accent1"/>
                </a:solidFill>
              </a:rPr>
              <a:t>male</a:t>
            </a:r>
            <a:r>
              <a:rPr lang="en-US" sz="2400" dirty="0"/>
              <a:t> </a:t>
            </a:r>
            <a:r>
              <a:rPr lang="en-US" sz="2400" dirty="0">
                <a:solidFill>
                  <a:schemeClr val="accent1"/>
                </a:solidFill>
              </a:rPr>
              <a:t>smoker</a:t>
            </a:r>
            <a:r>
              <a:rPr lang="en-US" sz="2400" dirty="0"/>
              <a:t> complaining of left </a:t>
            </a:r>
            <a:r>
              <a:rPr lang="en-US" sz="2400" dirty="0">
                <a:solidFill>
                  <a:schemeClr val="accent1"/>
                </a:solidFill>
              </a:rPr>
              <a:t>loin pain </a:t>
            </a:r>
            <a:r>
              <a:rPr lang="en-US" sz="2400" dirty="0"/>
              <a:t>&amp; </a:t>
            </a:r>
            <a:r>
              <a:rPr lang="en-US" sz="2400" dirty="0">
                <a:solidFill>
                  <a:schemeClr val="accent1"/>
                </a:solidFill>
              </a:rPr>
              <a:t>hematuria</a:t>
            </a:r>
            <a:r>
              <a:rPr lang="en-US" sz="2400" dirty="0"/>
              <a:t>, CT with contrast was done</a:t>
            </a:r>
          </a:p>
          <a:p>
            <a:pPr algn="l"/>
            <a:r>
              <a:rPr lang="en-GB" sz="2800" b="1" dirty="0"/>
              <a:t>Describe what's you see?</a:t>
            </a:r>
          </a:p>
          <a:p>
            <a:pPr lvl="1"/>
            <a:r>
              <a:rPr lang="en-GB" dirty="0"/>
              <a:t>Hypodense area in the left kidney (with internal </a:t>
            </a:r>
            <a:r>
              <a:rPr lang="en-GB" dirty="0" err="1"/>
              <a:t>heterogenesity</a:t>
            </a:r>
            <a:r>
              <a:rPr lang="en-GB" dirty="0"/>
              <a:t>)</a:t>
            </a:r>
          </a:p>
          <a:p>
            <a:pPr algn="l"/>
            <a:r>
              <a:rPr lang="en-GB" sz="2800" b="1" dirty="0"/>
              <a:t>What's the gold standard management?</a:t>
            </a:r>
          </a:p>
          <a:p>
            <a:pPr lvl="1"/>
            <a:r>
              <a:rPr lang="en-US" dirty="0"/>
              <a:t>Partial nephrectomy</a:t>
            </a:r>
          </a:p>
        </p:txBody>
      </p:sp>
      <p:sp>
        <p:nvSpPr>
          <p:cNvPr id="4" name="TextBox 3">
            <a:extLst>
              <a:ext uri="{FF2B5EF4-FFF2-40B4-BE49-F238E27FC236}">
                <a16:creationId xmlns:a16="http://schemas.microsoft.com/office/drawing/2014/main" id="{6B9E575E-3D78-0794-A214-A9D3B9FDCB78}"/>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5" name="Picture 2" descr="C:\Users\Pc city\Downloads\index.jpg">
            <a:extLst>
              <a:ext uri="{FF2B5EF4-FFF2-40B4-BE49-F238E27FC236}">
                <a16:creationId xmlns:a16="http://schemas.microsoft.com/office/drawing/2014/main" id="{3659491D-6FF1-81BD-BE92-60634C03C6F8}"/>
              </a:ext>
            </a:extLst>
          </p:cNvPr>
          <p:cNvPicPr>
            <a:picLocks noChangeAspect="1" noChangeArrowheads="1"/>
          </p:cNvPicPr>
          <p:nvPr/>
        </p:nvPicPr>
        <p:blipFill>
          <a:blip r:embed="rId2"/>
          <a:stretch>
            <a:fillRect/>
          </a:stretch>
        </p:blipFill>
        <p:spPr bwMode="auto">
          <a:xfrm>
            <a:off x="6412184" y="1305025"/>
            <a:ext cx="4941617" cy="3640199"/>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97E9EC73-18C3-267B-8AAA-3DA58418DEB8}"/>
              </a:ext>
            </a:extLst>
          </p:cNvPr>
          <p:cNvSpPr txBox="1"/>
          <p:nvPr/>
        </p:nvSpPr>
        <p:spPr>
          <a:xfrm>
            <a:off x="0" y="2897"/>
            <a:ext cx="2997295" cy="369332"/>
          </a:xfrm>
          <a:prstGeom prst="rect">
            <a:avLst/>
          </a:prstGeom>
          <a:noFill/>
          <a:ln>
            <a:solidFill>
              <a:schemeClr val="accent1"/>
            </a:solidFill>
          </a:ln>
        </p:spPr>
        <p:txBody>
          <a:bodyPr wrap="none" rtlCol="0">
            <a:spAutoFit/>
          </a:bodyPr>
          <a:lstStyle/>
          <a:p>
            <a:r>
              <a:rPr lang="en-US" b="1" dirty="0">
                <a:solidFill>
                  <a:schemeClr val="accent1"/>
                </a:solidFill>
              </a:rPr>
              <a:t>Indicates renal cell carcinoma</a:t>
            </a:r>
          </a:p>
        </p:txBody>
      </p:sp>
      <p:pic>
        <p:nvPicPr>
          <p:cNvPr id="7" name="Picture 2" descr="AUDITED Text Written on Green Vintage Stamp Stock Illustration -  Illustration of button, vintage: 214336989">
            <a:extLst>
              <a:ext uri="{FF2B5EF4-FFF2-40B4-BE49-F238E27FC236}">
                <a16:creationId xmlns:a16="http://schemas.microsoft.com/office/drawing/2014/main" id="{54EE72E9-718B-A3B2-B6EC-26DFEA17F6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6339"/>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0636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049-D586-E6E0-1F22-4E04F2E9E917}"/>
              </a:ext>
            </a:extLst>
          </p:cNvPr>
          <p:cNvSpPr>
            <a:spLocks noGrp="1"/>
          </p:cNvSpPr>
          <p:nvPr>
            <p:ph type="title"/>
          </p:nvPr>
        </p:nvSpPr>
        <p:spPr/>
        <p:txBody>
          <a:bodyPr/>
          <a:lstStyle/>
          <a:p>
            <a:r>
              <a:rPr lang="en-US" dirty="0"/>
              <a:t>Urinary Incontinence – Case scenario 2</a:t>
            </a:r>
          </a:p>
        </p:txBody>
      </p:sp>
      <p:sp>
        <p:nvSpPr>
          <p:cNvPr id="3" name="Content Placeholder 2">
            <a:extLst>
              <a:ext uri="{FF2B5EF4-FFF2-40B4-BE49-F238E27FC236}">
                <a16:creationId xmlns:a16="http://schemas.microsoft.com/office/drawing/2014/main" id="{62145574-61CF-92BD-EEA1-532EF19585A9}"/>
              </a:ext>
            </a:extLst>
          </p:cNvPr>
          <p:cNvSpPr>
            <a:spLocks noGrp="1"/>
          </p:cNvSpPr>
          <p:nvPr>
            <p:ph idx="1"/>
          </p:nvPr>
        </p:nvSpPr>
        <p:spPr>
          <a:xfrm>
            <a:off x="838199" y="1305026"/>
            <a:ext cx="6574536" cy="4871938"/>
          </a:xfrm>
        </p:spPr>
        <p:txBody>
          <a:bodyPr/>
          <a:lstStyle/>
          <a:p>
            <a:pPr>
              <a:buFont typeface="Wingdings" panose="05000000000000000000" pitchFamily="2" charset="2"/>
              <a:buChar char="Ø"/>
            </a:pPr>
            <a:r>
              <a:rPr lang="en-US" sz="2600" dirty="0"/>
              <a:t>This photo showing suprapubic fullness for 70 years old male patient attend urology clinic complaining of inability to pass urine with episodes of urinary incontinence since more than 2 weeks.</a:t>
            </a:r>
          </a:p>
          <a:p>
            <a:pPr marL="514350" indent="-514350">
              <a:buFont typeface="+mj-lt"/>
              <a:buAutoNum type="arabicPeriod"/>
            </a:pPr>
            <a:r>
              <a:rPr lang="en-US" b="1" dirty="0"/>
              <a:t>What type of incontinence does this patient have?</a:t>
            </a:r>
          </a:p>
          <a:p>
            <a:pPr lvl="1"/>
            <a:r>
              <a:rPr lang="en-US" dirty="0"/>
              <a:t>Overflow incontinence</a:t>
            </a:r>
          </a:p>
          <a:p>
            <a:pPr marL="514350" indent="-514350">
              <a:buFont typeface="+mj-lt"/>
              <a:buAutoNum type="arabicPeriod"/>
            </a:pPr>
            <a:r>
              <a:rPr lang="en-US" b="1" dirty="0"/>
              <a:t>What is the most likely diagnosis ? </a:t>
            </a:r>
          </a:p>
          <a:p>
            <a:pPr lvl="1"/>
            <a:r>
              <a:rPr lang="en-US" dirty="0"/>
              <a:t>Chronic urinary retention due to BPH</a:t>
            </a:r>
          </a:p>
          <a:p>
            <a:pPr marL="457200" lvl="1" indent="0" algn="ctr" rtl="1">
              <a:buNone/>
            </a:pPr>
            <a:r>
              <a:rPr lang="ar-JO" dirty="0"/>
              <a:t>أول جاوب </a:t>
            </a:r>
            <a:r>
              <a:rPr lang="en-US" dirty="0"/>
              <a:t>BPH</a:t>
            </a:r>
            <a:r>
              <a:rPr lang="ar-JO" dirty="0"/>
              <a:t> لحالها</a:t>
            </a:r>
            <a:endParaRPr lang="en-US" dirty="0"/>
          </a:p>
        </p:txBody>
      </p:sp>
      <p:sp>
        <p:nvSpPr>
          <p:cNvPr id="4" name="TextBox 3">
            <a:extLst>
              <a:ext uri="{FF2B5EF4-FFF2-40B4-BE49-F238E27FC236}">
                <a16:creationId xmlns:a16="http://schemas.microsoft.com/office/drawing/2014/main" id="{1281A4CB-7053-9835-18FB-C78A749ADCF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6" name="Picture 2">
            <a:extLst>
              <a:ext uri="{FF2B5EF4-FFF2-40B4-BE49-F238E27FC236}">
                <a16:creationId xmlns:a16="http://schemas.microsoft.com/office/drawing/2014/main" id="{E50D1036-16CB-BE32-8211-21076FAEFEC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85788" y="1305025"/>
            <a:ext cx="3768012" cy="261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661628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C41EE-3E24-8209-8C97-226AFC6D7C74}"/>
              </a:ext>
            </a:extLst>
          </p:cNvPr>
          <p:cNvSpPr>
            <a:spLocks noGrp="1"/>
          </p:cNvSpPr>
          <p:nvPr>
            <p:ph type="title"/>
          </p:nvPr>
        </p:nvSpPr>
        <p:spPr/>
        <p:txBody>
          <a:bodyPr/>
          <a:lstStyle/>
          <a:p>
            <a:r>
              <a:rPr lang="en-US" dirty="0"/>
              <a:t>Renal tumors – Case scenario 3</a:t>
            </a:r>
          </a:p>
        </p:txBody>
      </p:sp>
      <p:sp>
        <p:nvSpPr>
          <p:cNvPr id="3" name="Content Placeholder 2">
            <a:extLst>
              <a:ext uri="{FF2B5EF4-FFF2-40B4-BE49-F238E27FC236}">
                <a16:creationId xmlns:a16="http://schemas.microsoft.com/office/drawing/2014/main" id="{F73E60F5-6ECB-4D61-D4DF-7C5E83A0CCB2}"/>
              </a:ext>
            </a:extLst>
          </p:cNvPr>
          <p:cNvSpPr>
            <a:spLocks noGrp="1"/>
          </p:cNvSpPr>
          <p:nvPr>
            <p:ph idx="1"/>
          </p:nvPr>
        </p:nvSpPr>
        <p:spPr>
          <a:xfrm>
            <a:off x="838200" y="1305026"/>
            <a:ext cx="6477000" cy="4871938"/>
          </a:xfrm>
        </p:spPr>
        <p:txBody>
          <a:bodyPr/>
          <a:lstStyle/>
          <a:p>
            <a:r>
              <a:rPr lang="en-US" b="1" dirty="0"/>
              <a:t>Diagnosis</a:t>
            </a:r>
            <a:r>
              <a:rPr lang="en-US" dirty="0"/>
              <a:t>: Renal cell carcinoma</a:t>
            </a:r>
          </a:p>
          <a:p>
            <a:r>
              <a:rPr lang="en-US" b="1" dirty="0"/>
              <a:t>Mention 3 clinical presentations</a:t>
            </a:r>
          </a:p>
          <a:p>
            <a:pPr lvl="1"/>
            <a:r>
              <a:rPr lang="en-US" dirty="0"/>
              <a:t>Flank pain</a:t>
            </a:r>
          </a:p>
          <a:p>
            <a:pPr lvl="1"/>
            <a:r>
              <a:rPr lang="en-US" dirty="0"/>
              <a:t>Palpable mass</a:t>
            </a:r>
          </a:p>
          <a:p>
            <a:pPr lvl="1"/>
            <a:r>
              <a:rPr lang="en-US" dirty="0"/>
              <a:t>Gross hematuria</a:t>
            </a:r>
          </a:p>
          <a:p>
            <a:pPr lvl="1"/>
            <a:r>
              <a:rPr lang="en-US" dirty="0"/>
              <a:t>Constitutional symptoms</a:t>
            </a:r>
          </a:p>
          <a:p>
            <a:r>
              <a:rPr lang="en-US" b="1" dirty="0"/>
              <a:t>What investigations should you preform to check for metastasis ?</a:t>
            </a:r>
          </a:p>
          <a:p>
            <a:pPr lvl="1"/>
            <a:r>
              <a:rPr lang="it-IT" dirty="0"/>
              <a:t>Chest xray</a:t>
            </a:r>
          </a:p>
          <a:p>
            <a:pPr lvl="1"/>
            <a:r>
              <a:rPr lang="it-IT" dirty="0"/>
              <a:t>Bone scan</a:t>
            </a:r>
          </a:p>
          <a:p>
            <a:pPr lvl="1"/>
            <a:r>
              <a:rPr lang="it-IT" dirty="0"/>
              <a:t>CT scan </a:t>
            </a:r>
            <a:r>
              <a:rPr lang="it-IT" dirty="0">
                <a:solidFill>
                  <a:srgbClr val="004F8A"/>
                </a:solidFill>
              </a:rPr>
              <a:t>(archieve answer was cystoscopy)</a:t>
            </a:r>
          </a:p>
          <a:p>
            <a:pPr lvl="1"/>
            <a:endParaRPr lang="en-US" dirty="0"/>
          </a:p>
        </p:txBody>
      </p:sp>
      <p:pic>
        <p:nvPicPr>
          <p:cNvPr id="4" name="عنصر نائب للمحتوى 4">
            <a:extLst>
              <a:ext uri="{FF2B5EF4-FFF2-40B4-BE49-F238E27FC236}">
                <a16:creationId xmlns:a16="http://schemas.microsoft.com/office/drawing/2014/main" id="{CD86979C-06FA-7F47-762E-DAC8D47B0CC8}"/>
              </a:ext>
            </a:extLst>
          </p:cNvPr>
          <p:cNvPicPr>
            <a:picLocks/>
          </p:cNvPicPr>
          <p:nvPr/>
        </p:nvPicPr>
        <p:blipFill rotWithShape="1">
          <a:blip r:embed="rId2" cstate="print"/>
          <a:srcRect l="6940" t="3709" r="4792" b="23133"/>
          <a:stretch/>
        </p:blipFill>
        <p:spPr bwMode="auto">
          <a:xfrm>
            <a:off x="7806095" y="1305026"/>
            <a:ext cx="3547706" cy="2735129"/>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88C14D99-5E5C-1404-B3FA-03CE5D4C6D1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6" name="Picture 2" descr="AUDITED Text Written on Green Vintage Stamp Stock Illustration -  Illustration of button, vintage: 214336989">
            <a:extLst>
              <a:ext uri="{FF2B5EF4-FFF2-40B4-BE49-F238E27FC236}">
                <a16:creationId xmlns:a16="http://schemas.microsoft.com/office/drawing/2014/main" id="{B53D7997-DA0C-DE66-C39E-9C6D862106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CCA6ACC0-AF5D-5426-CD89-D67DF2943B7E}"/>
              </a:ext>
            </a:extLst>
          </p:cNvPr>
          <p:cNvPicPr>
            <a:picLocks noChangeAspect="1"/>
          </p:cNvPicPr>
          <p:nvPr/>
        </p:nvPicPr>
        <p:blipFill>
          <a:blip r:embed="rId4"/>
          <a:stretch>
            <a:fillRect/>
          </a:stretch>
        </p:blipFill>
        <p:spPr>
          <a:xfrm>
            <a:off x="7806095" y="4124131"/>
            <a:ext cx="3547706" cy="22020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6129936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9A4A-6CB5-6627-7E47-16689D1AD371}"/>
              </a:ext>
            </a:extLst>
          </p:cNvPr>
          <p:cNvSpPr>
            <a:spLocks noGrp="1"/>
          </p:cNvSpPr>
          <p:nvPr>
            <p:ph type="ctrTitle"/>
          </p:nvPr>
        </p:nvSpPr>
        <p:spPr/>
        <p:txBody>
          <a:bodyPr>
            <a:normAutofit fontScale="90000"/>
          </a:bodyPr>
          <a:lstStyle/>
          <a:p>
            <a:r>
              <a:rPr lang="en-US" dirty="0"/>
              <a:t>Bladder cancer</a:t>
            </a:r>
          </a:p>
        </p:txBody>
      </p:sp>
      <p:sp>
        <p:nvSpPr>
          <p:cNvPr id="3" name="Subtitle 2">
            <a:extLst>
              <a:ext uri="{FF2B5EF4-FFF2-40B4-BE49-F238E27FC236}">
                <a16:creationId xmlns:a16="http://schemas.microsoft.com/office/drawing/2014/main" id="{879F3C87-7D00-C587-17D2-3D929C792D9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846032326"/>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AF0E73-465C-B70E-4922-34B75BA6DE01}"/>
              </a:ext>
            </a:extLst>
          </p:cNvPr>
          <p:cNvSpPr>
            <a:spLocks noGrp="1"/>
          </p:cNvSpPr>
          <p:nvPr>
            <p:ph type="title"/>
          </p:nvPr>
        </p:nvSpPr>
        <p:spPr/>
        <p:txBody>
          <a:bodyPr/>
          <a:lstStyle/>
          <a:p>
            <a:r>
              <a:rPr lang="en-US" dirty="0"/>
              <a:t>Bladder cancer</a:t>
            </a:r>
          </a:p>
        </p:txBody>
      </p:sp>
      <p:sp>
        <p:nvSpPr>
          <p:cNvPr id="5" name="Content Placeholder 4">
            <a:extLst>
              <a:ext uri="{FF2B5EF4-FFF2-40B4-BE49-F238E27FC236}">
                <a16:creationId xmlns:a16="http://schemas.microsoft.com/office/drawing/2014/main" id="{4CE3358F-BAD7-4C36-683D-F8B6BB738FF5}"/>
              </a:ext>
            </a:extLst>
          </p:cNvPr>
          <p:cNvSpPr>
            <a:spLocks noGrp="1"/>
          </p:cNvSpPr>
          <p:nvPr>
            <p:ph idx="1"/>
          </p:nvPr>
        </p:nvSpPr>
        <p:spPr>
          <a:xfrm>
            <a:off x="838200" y="1239709"/>
            <a:ext cx="10515600" cy="5273056"/>
          </a:xfrm>
        </p:spPr>
        <p:txBody>
          <a:bodyPr>
            <a:normAutofit lnSpcReduction="10000"/>
          </a:bodyPr>
          <a:lstStyle/>
          <a:p>
            <a:r>
              <a:rPr lang="en-US" b="1" dirty="0"/>
              <a:t>Risk factors</a:t>
            </a:r>
            <a:r>
              <a:rPr lang="en-US" dirty="0"/>
              <a:t>: </a:t>
            </a:r>
            <a:r>
              <a:rPr lang="en-US" sz="2400" dirty="0"/>
              <a:t>Age, Men (</a:t>
            </a:r>
            <a:r>
              <a:rPr lang="en-US" sz="2400" b="1" dirty="0">
                <a:solidFill>
                  <a:srgbClr val="FF0000"/>
                </a:solidFill>
              </a:rPr>
              <a:t>3:1, M:F</a:t>
            </a:r>
            <a:r>
              <a:rPr lang="en-US" sz="2400" dirty="0"/>
              <a:t>), </a:t>
            </a:r>
            <a:r>
              <a:rPr lang="en-US" sz="2400" dirty="0">
                <a:solidFill>
                  <a:srgbClr val="FF0000"/>
                </a:solidFill>
              </a:rPr>
              <a:t>Smoking (highest risk factor; </a:t>
            </a:r>
            <a:r>
              <a:rPr lang="ar-JO" sz="2400" dirty="0">
                <a:solidFill>
                  <a:srgbClr val="FF0000"/>
                </a:solidFill>
              </a:rPr>
              <a:t>سنوات قديم</a:t>
            </a:r>
            <a:r>
              <a:rPr lang="en-US" sz="2400" dirty="0">
                <a:solidFill>
                  <a:srgbClr val="FF0000"/>
                </a:solidFill>
              </a:rPr>
              <a:t>)</a:t>
            </a:r>
            <a:r>
              <a:rPr lang="en-US" sz="2400" dirty="0"/>
              <a:t>, Previous cancer treatment, Exposure to certain chemicals, Chronic bladder inflammation, Family history of bladder cancer</a:t>
            </a:r>
          </a:p>
          <a:p>
            <a:r>
              <a:rPr lang="en-US" b="1" dirty="0"/>
              <a:t>Most common types</a:t>
            </a:r>
            <a:r>
              <a:rPr lang="en-US" dirty="0"/>
              <a:t>: </a:t>
            </a:r>
          </a:p>
          <a:p>
            <a:pPr lvl="1"/>
            <a:r>
              <a:rPr lang="en-US" dirty="0"/>
              <a:t>Transitional cell carcinoma (90%)</a:t>
            </a:r>
          </a:p>
          <a:p>
            <a:pPr lvl="1"/>
            <a:r>
              <a:rPr lang="en-US" dirty="0"/>
              <a:t>Squamous cell carcinoma (8%)</a:t>
            </a:r>
          </a:p>
          <a:p>
            <a:pPr lvl="2"/>
            <a:r>
              <a:rPr lang="en-US" sz="2200" b="1" dirty="0">
                <a:solidFill>
                  <a:srgbClr val="FF0000"/>
                </a:solidFill>
              </a:rPr>
              <a:t>Risk factors</a:t>
            </a:r>
            <a:r>
              <a:rPr lang="en-US" sz="2200" dirty="0">
                <a:solidFill>
                  <a:srgbClr val="FF0000"/>
                </a:solidFill>
              </a:rPr>
              <a:t>: Smoking, Bladder stones, Catheters, </a:t>
            </a:r>
            <a:r>
              <a:rPr lang="en-US" sz="2200" dirty="0"/>
              <a:t>Schistosoma haematobium infection (have better prognosis than non-bilharzial SCC)</a:t>
            </a:r>
          </a:p>
          <a:p>
            <a:pPr lvl="1"/>
            <a:r>
              <a:rPr lang="en-US" dirty="0"/>
              <a:t>Adenocarcinoma (2%)</a:t>
            </a:r>
          </a:p>
          <a:p>
            <a:pPr lvl="2"/>
            <a:r>
              <a:rPr lang="en-US" sz="2200" b="1" dirty="0"/>
              <a:t>Presentation</a:t>
            </a:r>
            <a:r>
              <a:rPr lang="en-US" sz="2200" dirty="0"/>
              <a:t>: Supraumbilical mass, Supraumbilical mucous or bloody discharge</a:t>
            </a:r>
          </a:p>
          <a:p>
            <a:r>
              <a:rPr lang="en-US" sz="2800" b="1" dirty="0"/>
              <a:t>Clinically</a:t>
            </a:r>
            <a:r>
              <a:rPr lang="en-US" sz="2800" dirty="0"/>
              <a:t>: </a:t>
            </a:r>
            <a:r>
              <a:rPr lang="en-US" sz="2400" dirty="0"/>
              <a:t>Frequency, urgency, dysuria, pelvic pain, painless midstream intermittent gross hematuria</a:t>
            </a:r>
            <a:endParaRPr lang="en-US" sz="2800" dirty="0"/>
          </a:p>
          <a:p>
            <a:r>
              <a:rPr lang="en-US" sz="2800" b="1" dirty="0"/>
              <a:t>Diagnoses</a:t>
            </a:r>
            <a:r>
              <a:rPr lang="en-US" sz="2800" dirty="0"/>
              <a:t>: </a:t>
            </a:r>
            <a:r>
              <a:rPr lang="en-US" sz="2400" dirty="0">
                <a:solidFill>
                  <a:srgbClr val="FF0000"/>
                </a:solidFill>
              </a:rPr>
              <a:t>Cystoscopy</a:t>
            </a:r>
            <a:r>
              <a:rPr lang="en-US" sz="2400" dirty="0"/>
              <a:t> and biopsy mainly then TNM used to determine amount of spread</a:t>
            </a:r>
            <a:endParaRPr lang="en-US" sz="2800" dirty="0"/>
          </a:p>
        </p:txBody>
      </p:sp>
      <p:sp>
        <p:nvSpPr>
          <p:cNvPr id="6" name="TextBox 5">
            <a:extLst>
              <a:ext uri="{FF2B5EF4-FFF2-40B4-BE49-F238E27FC236}">
                <a16:creationId xmlns:a16="http://schemas.microsoft.com/office/drawing/2014/main" id="{FB6547F4-B74C-49BC-2865-50D56CC80E2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01343114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CAB08-AD83-0606-6B0C-98E27968FAD2}"/>
              </a:ext>
            </a:extLst>
          </p:cNvPr>
          <p:cNvSpPr>
            <a:spLocks noGrp="1"/>
          </p:cNvSpPr>
          <p:nvPr>
            <p:ph type="title"/>
          </p:nvPr>
        </p:nvSpPr>
        <p:spPr/>
        <p:txBody>
          <a:bodyPr/>
          <a:lstStyle/>
          <a:p>
            <a:r>
              <a:rPr lang="en-US" dirty="0"/>
              <a:t>Write the "T" stage of bladder cancer</a:t>
            </a:r>
          </a:p>
        </p:txBody>
      </p:sp>
      <p:sp>
        <p:nvSpPr>
          <p:cNvPr id="4" name="TextBox 3">
            <a:extLst>
              <a:ext uri="{FF2B5EF4-FFF2-40B4-BE49-F238E27FC236}">
                <a16:creationId xmlns:a16="http://schemas.microsoft.com/office/drawing/2014/main" id="{E4A17D8C-F78E-B175-51DE-478770191872}"/>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grpSp>
        <p:nvGrpSpPr>
          <p:cNvPr id="8" name="Group 7">
            <a:extLst>
              <a:ext uri="{FF2B5EF4-FFF2-40B4-BE49-F238E27FC236}">
                <a16:creationId xmlns:a16="http://schemas.microsoft.com/office/drawing/2014/main" id="{A1C2C402-28BE-2BD7-7756-9C2EEEA781FE}"/>
              </a:ext>
            </a:extLst>
          </p:cNvPr>
          <p:cNvGrpSpPr/>
          <p:nvPr/>
        </p:nvGrpSpPr>
        <p:grpSpPr>
          <a:xfrm>
            <a:off x="912447" y="1305026"/>
            <a:ext cx="10367106" cy="4871938"/>
            <a:chOff x="838201" y="1305026"/>
            <a:chExt cx="10367106" cy="4871938"/>
          </a:xfrm>
        </p:grpSpPr>
        <p:pic>
          <p:nvPicPr>
            <p:cNvPr id="9" name="Content Placeholder 4">
              <a:extLst>
                <a:ext uri="{FF2B5EF4-FFF2-40B4-BE49-F238E27FC236}">
                  <a16:creationId xmlns:a16="http://schemas.microsoft.com/office/drawing/2014/main" id="{89E5DF1E-E674-C405-2E96-4A5D81F3061F}"/>
                </a:ext>
              </a:extLst>
            </p:cNvPr>
            <p:cNvPicPr>
              <a:picLocks noChangeAspect="1"/>
            </p:cNvPicPr>
            <p:nvPr/>
          </p:nvPicPr>
          <p:blipFill rotWithShape="1">
            <a:blip r:embed="rId2">
              <a:extLst>
                <a:ext uri="{28A0092B-C50C-407E-A947-70E740481C1C}">
                  <a14:useLocalDpi xmlns:a14="http://schemas.microsoft.com/office/drawing/2010/main" val="0"/>
                </a:ext>
              </a:extLst>
            </a:blip>
            <a:srcRect l="1127" t="7236" r="1029" b="43752"/>
            <a:stretch/>
          </p:blipFill>
          <p:spPr>
            <a:xfrm>
              <a:off x="838201" y="1305026"/>
              <a:ext cx="7296376" cy="4871938"/>
            </a:xfrm>
            <a:prstGeom prst="rect">
              <a:avLst/>
            </a:prstGeom>
          </p:spPr>
        </p:pic>
        <p:pic>
          <p:nvPicPr>
            <p:cNvPr id="10" name="Picture 2" descr="Stages | Bladder cancer | Cancer Research UK">
              <a:extLst>
                <a:ext uri="{FF2B5EF4-FFF2-40B4-BE49-F238E27FC236}">
                  <a16:creationId xmlns:a16="http://schemas.microsoft.com/office/drawing/2014/main" id="{12F59EB0-88DE-9B6F-B73D-259A111B21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40"/>
            <a:stretch/>
          </p:blipFill>
          <p:spPr bwMode="auto">
            <a:xfrm>
              <a:off x="8134577" y="1305026"/>
              <a:ext cx="3070730" cy="487193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74736111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7DBD7-1862-00C7-B97A-0078CBB60599}"/>
              </a:ext>
            </a:extLst>
          </p:cNvPr>
          <p:cNvSpPr>
            <a:spLocks noGrp="1"/>
          </p:cNvSpPr>
          <p:nvPr>
            <p:ph type="title"/>
          </p:nvPr>
        </p:nvSpPr>
        <p:spPr/>
        <p:txBody>
          <a:bodyPr/>
          <a:lstStyle/>
          <a:p>
            <a:r>
              <a:rPr lang="en-US" dirty="0"/>
              <a:t>Bladder cancer – Treatment</a:t>
            </a:r>
          </a:p>
        </p:txBody>
      </p:sp>
      <p:sp>
        <p:nvSpPr>
          <p:cNvPr id="3" name="Content Placeholder 2">
            <a:extLst>
              <a:ext uri="{FF2B5EF4-FFF2-40B4-BE49-F238E27FC236}">
                <a16:creationId xmlns:a16="http://schemas.microsoft.com/office/drawing/2014/main" id="{01A2ECF5-8C86-C62C-898C-A448EBB30EE5}"/>
              </a:ext>
            </a:extLst>
          </p:cNvPr>
          <p:cNvSpPr>
            <a:spLocks noGrp="1"/>
          </p:cNvSpPr>
          <p:nvPr>
            <p:ph idx="1"/>
          </p:nvPr>
        </p:nvSpPr>
        <p:spPr>
          <a:xfrm>
            <a:off x="838200" y="1202384"/>
            <a:ext cx="10515600" cy="5385027"/>
          </a:xfrm>
        </p:spPr>
        <p:txBody>
          <a:bodyPr>
            <a:normAutofit lnSpcReduction="10000"/>
          </a:bodyPr>
          <a:lstStyle/>
          <a:p>
            <a:r>
              <a:rPr lang="en-US" dirty="0"/>
              <a:t>T1 and T2:</a:t>
            </a:r>
          </a:p>
          <a:p>
            <a:pPr marL="914400" lvl="1" indent="-457200">
              <a:buFont typeface="+mj-lt"/>
              <a:buAutoNum type="alphaUcPeriod"/>
            </a:pPr>
            <a:r>
              <a:rPr lang="en-US" dirty="0"/>
              <a:t>TURBT</a:t>
            </a:r>
          </a:p>
          <a:p>
            <a:pPr lvl="2">
              <a:buFont typeface="Courier New" panose="02070309020205020404" pitchFamily="49" charset="0"/>
              <a:buChar char="o"/>
            </a:pPr>
            <a:r>
              <a:rPr lang="en-US" sz="2200" b="1" dirty="0"/>
              <a:t>Complications (uncommon)</a:t>
            </a:r>
            <a:r>
              <a:rPr lang="en-US" sz="2200" dirty="0"/>
              <a:t>: bleeding, sepsis, bladder perforation, incomplete resection, and urethral stricture</a:t>
            </a:r>
          </a:p>
          <a:p>
            <a:pPr lvl="2">
              <a:buFont typeface="Courier New" panose="02070309020205020404" pitchFamily="49" charset="0"/>
              <a:buChar char="o"/>
            </a:pPr>
            <a:r>
              <a:rPr lang="en-US" sz="2200" dirty="0"/>
              <a:t>Second resection within 2-6 should be </a:t>
            </a:r>
            <a:r>
              <a:rPr lang="en-US" sz="2200"/>
              <a:t>undertaken if:</a:t>
            </a:r>
            <a:endParaRPr lang="en-US" sz="2200" dirty="0"/>
          </a:p>
          <a:p>
            <a:pPr lvl="3">
              <a:buFont typeface="Courier New" panose="02070309020205020404" pitchFamily="49" charset="0"/>
              <a:buChar char="o"/>
            </a:pPr>
            <a:r>
              <a:rPr lang="en-US" sz="2000" dirty="0"/>
              <a:t>first resection was incomplete</a:t>
            </a:r>
          </a:p>
          <a:p>
            <a:pPr lvl="3">
              <a:buFont typeface="Courier New" panose="02070309020205020404" pitchFamily="49" charset="0"/>
              <a:buChar char="o"/>
            </a:pPr>
            <a:r>
              <a:rPr lang="en-US" sz="2000" dirty="0"/>
              <a:t>when the pathologist reports that the resected specimen contains no muscularis propria</a:t>
            </a:r>
          </a:p>
          <a:p>
            <a:pPr lvl="3">
              <a:buFont typeface="Courier New" panose="02070309020205020404" pitchFamily="49" charset="0"/>
              <a:buChar char="o"/>
            </a:pPr>
            <a:r>
              <a:rPr lang="en-US" sz="2000" dirty="0"/>
              <a:t>if a high-grade, but apparently non-invasive, T1 tumor has been reported since perhaps 10% (3–25%) of these G3pT1 tumors are under-staged T2 tumors</a:t>
            </a:r>
          </a:p>
          <a:p>
            <a:pPr lvl="2">
              <a:buFont typeface="Courier New" panose="02070309020205020404" pitchFamily="49" charset="0"/>
              <a:buChar char="o"/>
            </a:pPr>
            <a:r>
              <a:rPr lang="en-US" sz="2200" dirty="0"/>
              <a:t>In the absence of second resection indications review cystoscopy is performed at </a:t>
            </a:r>
            <a:r>
              <a:rPr lang="en-US" sz="2200" dirty="0">
                <a:solidFill>
                  <a:srgbClr val="FF0000"/>
                </a:solidFill>
              </a:rPr>
              <a:t>3 months </a:t>
            </a:r>
            <a:r>
              <a:rPr lang="en-US" sz="2200" dirty="0"/>
              <a:t>subsequent cystoscopies are performed under local anesthetic at 9 months and thereafter annually for 5y</a:t>
            </a:r>
          </a:p>
          <a:p>
            <a:pPr marL="914400" lvl="1" indent="-457200">
              <a:buFont typeface="+mj-lt"/>
              <a:buAutoNum type="alphaUcPeriod"/>
            </a:pPr>
            <a:r>
              <a:rPr lang="en-US" dirty="0"/>
              <a:t>Transurethral cystodiathermy or laser are accepted, quicker and less morbid</a:t>
            </a:r>
          </a:p>
          <a:p>
            <a:r>
              <a:rPr lang="en-US" dirty="0"/>
              <a:t>T3: </a:t>
            </a:r>
            <a:r>
              <a:rPr lang="en-US" sz="2600" dirty="0"/>
              <a:t>Cystectomy</a:t>
            </a:r>
          </a:p>
          <a:p>
            <a:r>
              <a:rPr lang="en-US" dirty="0"/>
              <a:t>T4: </a:t>
            </a:r>
            <a:r>
              <a:rPr lang="en-US" sz="2600" dirty="0"/>
              <a:t>Chemotherapy &amp; radiotherapy</a:t>
            </a:r>
          </a:p>
        </p:txBody>
      </p:sp>
      <p:sp>
        <p:nvSpPr>
          <p:cNvPr id="4" name="TextBox 3">
            <a:extLst>
              <a:ext uri="{FF2B5EF4-FFF2-40B4-BE49-F238E27FC236}">
                <a16:creationId xmlns:a16="http://schemas.microsoft.com/office/drawing/2014/main" id="{794DA271-9C91-F803-288C-D6A2C31AAC78}"/>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23813209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7DBD7-1862-00C7-B97A-0078CBB60599}"/>
              </a:ext>
            </a:extLst>
          </p:cNvPr>
          <p:cNvSpPr>
            <a:spLocks noGrp="1"/>
          </p:cNvSpPr>
          <p:nvPr>
            <p:ph type="title"/>
          </p:nvPr>
        </p:nvSpPr>
        <p:spPr/>
        <p:txBody>
          <a:bodyPr/>
          <a:lstStyle/>
          <a:p>
            <a:r>
              <a:rPr lang="en-US" dirty="0"/>
              <a:t>Bladder cancer – Treatment</a:t>
            </a:r>
          </a:p>
        </p:txBody>
      </p:sp>
      <p:sp>
        <p:nvSpPr>
          <p:cNvPr id="3" name="Content Placeholder 2">
            <a:extLst>
              <a:ext uri="{FF2B5EF4-FFF2-40B4-BE49-F238E27FC236}">
                <a16:creationId xmlns:a16="http://schemas.microsoft.com/office/drawing/2014/main" id="{01A2ECF5-8C86-C62C-898C-A448EBB30EE5}"/>
              </a:ext>
            </a:extLst>
          </p:cNvPr>
          <p:cNvSpPr>
            <a:spLocks noGrp="1"/>
          </p:cNvSpPr>
          <p:nvPr>
            <p:ph idx="1"/>
          </p:nvPr>
        </p:nvSpPr>
        <p:spPr/>
        <p:txBody>
          <a:bodyPr/>
          <a:lstStyle/>
          <a:p>
            <a:r>
              <a:rPr lang="en-US" b="1" dirty="0">
                <a:solidFill>
                  <a:srgbClr val="FF0000"/>
                </a:solidFill>
              </a:rPr>
              <a:t>Define radical cystectomy:</a:t>
            </a:r>
            <a:r>
              <a:rPr lang="en-US" dirty="0">
                <a:solidFill>
                  <a:srgbClr val="FF0000"/>
                </a:solidFill>
              </a:rPr>
              <a:t> </a:t>
            </a:r>
            <a:r>
              <a:rPr lang="en-US" sz="2600" dirty="0">
                <a:solidFill>
                  <a:srgbClr val="FF0000"/>
                </a:solidFill>
              </a:rPr>
              <a:t>Remove bladder + prostatic urethra + distal ureter + regional LN</a:t>
            </a:r>
            <a:endParaRPr lang="en-US" sz="2600" b="1" dirty="0">
              <a:solidFill>
                <a:srgbClr val="FF0000"/>
              </a:solidFill>
            </a:endParaRPr>
          </a:p>
          <a:p>
            <a:r>
              <a:rPr lang="en-US" b="1" dirty="0"/>
              <a:t>Intravesical therapy of bladder cancer</a:t>
            </a:r>
            <a:r>
              <a:rPr lang="en-US" sz="2400" dirty="0"/>
              <a:t>:</a:t>
            </a:r>
          </a:p>
          <a:p>
            <a:pPr lvl="1"/>
            <a:r>
              <a:rPr lang="en-US" b="1" dirty="0"/>
              <a:t>Intravesical chemotherapy</a:t>
            </a:r>
            <a:r>
              <a:rPr lang="en-US" dirty="0"/>
              <a:t>:</a:t>
            </a:r>
            <a:br>
              <a:rPr lang="en-US" dirty="0"/>
            </a:br>
            <a:r>
              <a:rPr lang="en-US" dirty="0"/>
              <a:t>For low non-invasive bladder cancer after TURT within 6 hours then induction and maintenance </a:t>
            </a:r>
            <a:br>
              <a:rPr lang="en-US" dirty="0"/>
            </a:br>
            <a:r>
              <a:rPr lang="en-US" dirty="0"/>
              <a:t>Decrease risk of recurrence</a:t>
            </a:r>
          </a:p>
          <a:p>
            <a:pPr lvl="1"/>
            <a:r>
              <a:rPr lang="en-US" b="1" dirty="0"/>
              <a:t>Intravesical BCG immunotherapy</a:t>
            </a:r>
            <a:r>
              <a:rPr lang="en-US" dirty="0"/>
              <a:t>: </a:t>
            </a:r>
            <a:br>
              <a:rPr lang="en-US" dirty="0"/>
            </a:br>
            <a:r>
              <a:rPr lang="en-US" dirty="0"/>
              <a:t>For high grade bladder cancer after TURT and for carcinoma in situ </a:t>
            </a:r>
            <a:br>
              <a:rPr lang="en-US" dirty="0"/>
            </a:br>
            <a:r>
              <a:rPr lang="en-US" dirty="0"/>
              <a:t>Not done immediately after TURT or if there’s hematuria or immunosuppression   </a:t>
            </a:r>
            <a:br>
              <a:rPr lang="en-US" dirty="0"/>
            </a:br>
            <a:r>
              <a:rPr lang="en-US" dirty="0"/>
              <a:t>Decrease risk of recurrence and progression</a:t>
            </a:r>
          </a:p>
        </p:txBody>
      </p:sp>
      <p:sp>
        <p:nvSpPr>
          <p:cNvPr id="4" name="TextBox 3">
            <a:extLst>
              <a:ext uri="{FF2B5EF4-FFF2-40B4-BE49-F238E27FC236}">
                <a16:creationId xmlns:a16="http://schemas.microsoft.com/office/drawing/2014/main" id="{794DA271-9C91-F803-288C-D6A2C31AAC78}"/>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TextBox 6">
            <a:extLst>
              <a:ext uri="{FF2B5EF4-FFF2-40B4-BE49-F238E27FC236}">
                <a16:creationId xmlns:a16="http://schemas.microsoft.com/office/drawing/2014/main" id="{0EDBE414-8EFF-56FB-DF51-DE3FC400F537}"/>
              </a:ext>
            </a:extLst>
          </p:cNvPr>
          <p:cNvSpPr txBox="1"/>
          <p:nvPr/>
        </p:nvSpPr>
        <p:spPr>
          <a:xfrm>
            <a:off x="0" y="1368246"/>
            <a:ext cx="895738"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قديم</a:t>
            </a:r>
            <a:endParaRPr lang="en-US" sz="1400" b="1" dirty="0">
              <a:solidFill>
                <a:srgbClr val="FF0000"/>
              </a:solidFill>
            </a:endParaRPr>
          </a:p>
        </p:txBody>
      </p:sp>
    </p:spTree>
    <p:extLst>
      <p:ext uri="{BB962C8B-B14F-4D97-AF65-F5344CB8AC3E}">
        <p14:creationId xmlns:p14="http://schemas.microsoft.com/office/powerpoint/2010/main" val="231177253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6AF3F-1B08-84A3-4CA9-C3D631F9BEB8}"/>
              </a:ext>
            </a:extLst>
          </p:cNvPr>
          <p:cNvSpPr>
            <a:spLocks noGrp="1"/>
          </p:cNvSpPr>
          <p:nvPr>
            <p:ph type="title"/>
          </p:nvPr>
        </p:nvSpPr>
        <p:spPr/>
        <p:txBody>
          <a:bodyPr/>
          <a:lstStyle/>
          <a:p>
            <a:r>
              <a:rPr lang="en-US" dirty="0"/>
              <a:t>Bladder cancer – Case scenario 1</a:t>
            </a:r>
          </a:p>
        </p:txBody>
      </p:sp>
      <p:sp>
        <p:nvSpPr>
          <p:cNvPr id="3" name="Content Placeholder 2">
            <a:extLst>
              <a:ext uri="{FF2B5EF4-FFF2-40B4-BE49-F238E27FC236}">
                <a16:creationId xmlns:a16="http://schemas.microsoft.com/office/drawing/2014/main" id="{8643C9AC-6AE3-2918-A4FF-0D2973ACC3D3}"/>
              </a:ext>
            </a:extLst>
          </p:cNvPr>
          <p:cNvSpPr>
            <a:spLocks noGrp="1"/>
          </p:cNvSpPr>
          <p:nvPr>
            <p:ph idx="1"/>
          </p:nvPr>
        </p:nvSpPr>
        <p:spPr/>
        <p:txBody>
          <a:bodyPr/>
          <a:lstStyle/>
          <a:p>
            <a:pPr>
              <a:buFont typeface="Wingdings" panose="05000000000000000000" pitchFamily="2" charset="2"/>
              <a:buChar char="Ø"/>
            </a:pPr>
            <a:r>
              <a:rPr lang="en-US" sz="2600" dirty="0"/>
              <a:t>Patient 55 years old use indwelling catheter for period of time came with hematuria </a:t>
            </a:r>
          </a:p>
          <a:p>
            <a:r>
              <a:rPr lang="en-US" b="1" dirty="0"/>
              <a:t>What is your diagnosis?</a:t>
            </a:r>
          </a:p>
          <a:p>
            <a:pPr lvl="1"/>
            <a:r>
              <a:rPr lang="en-US" dirty="0"/>
              <a:t>SCC due to chronic irritation from cath.</a:t>
            </a:r>
          </a:p>
          <a:p>
            <a:endParaRPr lang="en-US" dirty="0"/>
          </a:p>
          <a:p>
            <a:endParaRPr lang="en-US" dirty="0"/>
          </a:p>
          <a:p>
            <a:r>
              <a:rPr lang="en-US" b="1" dirty="0"/>
              <a:t>What is the most appropriate method of treatment of solitary, exophytic T1 transitional cell carcinoma of the bladder ?</a:t>
            </a:r>
          </a:p>
          <a:p>
            <a:pPr lvl="1"/>
            <a:r>
              <a:rPr lang="en-US" dirty="0"/>
              <a:t>TURBT</a:t>
            </a:r>
          </a:p>
          <a:p>
            <a:pPr lvl="1"/>
            <a:endParaRPr lang="en-US" dirty="0"/>
          </a:p>
        </p:txBody>
      </p:sp>
      <p:sp>
        <p:nvSpPr>
          <p:cNvPr id="4" name="TextBox 3">
            <a:extLst>
              <a:ext uri="{FF2B5EF4-FFF2-40B4-BE49-F238E27FC236}">
                <a16:creationId xmlns:a16="http://schemas.microsoft.com/office/drawing/2014/main" id="{CA46E241-0080-3213-3BB2-5A5D92A3393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2" descr="AUDITED Text Written on Green Vintage Stamp Stock Illustration -  Illustration of button, vintage: 214336989">
            <a:extLst>
              <a:ext uri="{FF2B5EF4-FFF2-40B4-BE49-F238E27FC236}">
                <a16:creationId xmlns:a16="http://schemas.microsoft.com/office/drawing/2014/main" id="{E35631DB-16FC-279A-96E3-1E6DAAC3F1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0784397B-08AC-30C8-1D8F-8DD5DBC2569F}"/>
              </a:ext>
            </a:extLst>
          </p:cNvPr>
          <p:cNvCxnSpPr>
            <a:stCxn id="3" idx="1"/>
            <a:endCxn id="3" idx="3"/>
          </p:cNvCxnSpPr>
          <p:nvPr/>
        </p:nvCxnSpPr>
        <p:spPr>
          <a:xfrm>
            <a:off x="838200" y="3740995"/>
            <a:ext cx="1051560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27800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F91879-C0E0-C029-D547-8BF126748365}"/>
              </a:ext>
            </a:extLst>
          </p:cNvPr>
          <p:cNvSpPr>
            <a:spLocks noGrp="1"/>
          </p:cNvSpPr>
          <p:nvPr>
            <p:ph type="title"/>
          </p:nvPr>
        </p:nvSpPr>
        <p:spPr/>
        <p:txBody>
          <a:bodyPr/>
          <a:lstStyle/>
          <a:p>
            <a:r>
              <a:rPr lang="en-US" dirty="0"/>
              <a:t>Cystoscopy show a superficial papillary tumor</a:t>
            </a:r>
          </a:p>
        </p:txBody>
      </p:sp>
      <p:sp>
        <p:nvSpPr>
          <p:cNvPr id="3" name="Content Placeholder 2">
            <a:extLst>
              <a:ext uri="{FF2B5EF4-FFF2-40B4-BE49-F238E27FC236}">
                <a16:creationId xmlns:a16="http://schemas.microsoft.com/office/drawing/2014/main" id="{7E93D8F5-ECEF-BFE4-8CBE-76F2B8D979FF}"/>
              </a:ext>
            </a:extLst>
          </p:cNvPr>
          <p:cNvSpPr>
            <a:spLocks noGrp="1"/>
          </p:cNvSpPr>
          <p:nvPr>
            <p:ph idx="1"/>
          </p:nvPr>
        </p:nvSpPr>
        <p:spPr/>
        <p:txBody>
          <a:bodyPr/>
          <a:lstStyle/>
          <a:p>
            <a:r>
              <a:rPr lang="en-US" b="1" dirty="0"/>
              <a:t>What is your diagnosis ?</a:t>
            </a:r>
          </a:p>
          <a:p>
            <a:pPr lvl="1"/>
            <a:r>
              <a:rPr lang="en-US" sz="2600" dirty="0"/>
              <a:t>Transitional cell carcinoma </a:t>
            </a:r>
          </a:p>
          <a:p>
            <a:r>
              <a:rPr lang="en-US" b="1" dirty="0"/>
              <a:t>What is the Beset treatment ?</a:t>
            </a:r>
            <a:r>
              <a:rPr lang="en-US" dirty="0"/>
              <a:t> </a:t>
            </a:r>
          </a:p>
          <a:p>
            <a:pPr lvl="1"/>
            <a:r>
              <a:rPr lang="en-US" dirty="0"/>
              <a:t>TU</a:t>
            </a:r>
            <a:r>
              <a:rPr lang="en-US" sz="2600" dirty="0"/>
              <a:t>R</a:t>
            </a:r>
            <a:r>
              <a:rPr lang="en-US" dirty="0"/>
              <a:t>BT</a:t>
            </a:r>
          </a:p>
          <a:p>
            <a:r>
              <a:rPr lang="en-US" b="1" dirty="0"/>
              <a:t>When do you repeat cystoscopy ?</a:t>
            </a:r>
          </a:p>
          <a:p>
            <a:pPr lvl="1"/>
            <a:r>
              <a:rPr lang="en-US" sz="2600" dirty="0"/>
              <a:t>After 3 months</a:t>
            </a:r>
          </a:p>
        </p:txBody>
      </p:sp>
      <p:sp>
        <p:nvSpPr>
          <p:cNvPr id="4" name="TextBox 3">
            <a:extLst>
              <a:ext uri="{FF2B5EF4-FFF2-40B4-BE49-F238E27FC236}">
                <a16:creationId xmlns:a16="http://schemas.microsoft.com/office/drawing/2014/main" id="{E2EA51B6-467D-6FCC-74C1-A53074AE090F}"/>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pic>
        <p:nvPicPr>
          <p:cNvPr id="5" name="Content Placeholder 4">
            <a:extLst>
              <a:ext uri="{FF2B5EF4-FFF2-40B4-BE49-F238E27FC236}">
                <a16:creationId xmlns:a16="http://schemas.microsoft.com/office/drawing/2014/main" id="{7F33DE88-5EBB-3CFD-B60A-3AF356880A1A}"/>
              </a:ext>
            </a:extLst>
          </p:cNvPr>
          <p:cNvPicPr>
            <a:picLocks noChangeAspect="1"/>
          </p:cNvPicPr>
          <p:nvPr/>
        </p:nvPicPr>
        <p:blipFill rotWithShape="1">
          <a:blip r:embed="rId2"/>
          <a:srcRect l="2850" r="2295" b="12704"/>
          <a:stretch/>
        </p:blipFill>
        <p:spPr>
          <a:xfrm>
            <a:off x="8330682" y="1305026"/>
            <a:ext cx="3023118" cy="3798819"/>
          </a:xfrm>
          <a:prstGeom prst="rect">
            <a:avLst/>
          </a:prstGeom>
          <a:ln>
            <a:noFill/>
          </a:ln>
          <a:effectLst>
            <a:outerShdw blurRad="292100" dist="139700" dir="2700000" algn="tl" rotWithShape="0">
              <a:srgbClr val="333333">
                <a:alpha val="65000"/>
              </a:srgbClr>
            </a:outerShdw>
          </a:effectLst>
        </p:spPr>
      </p:pic>
      <p:pic>
        <p:nvPicPr>
          <p:cNvPr id="6" name="Picture 2" descr="AUDITED Text Written on Green Vintage Stamp Stock Illustration -  Illustration of button, vintage: 214336989">
            <a:extLst>
              <a:ext uri="{FF2B5EF4-FFF2-40B4-BE49-F238E27FC236}">
                <a16:creationId xmlns:a16="http://schemas.microsoft.com/office/drawing/2014/main" id="{4E61C4C6-3E69-5C47-F73C-54851A605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91284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F96DA-0DDF-7F27-DB9D-D805807F2EB6}"/>
              </a:ext>
            </a:extLst>
          </p:cNvPr>
          <p:cNvSpPr>
            <a:spLocks noGrp="1"/>
          </p:cNvSpPr>
          <p:nvPr>
            <p:ph type="title"/>
          </p:nvPr>
        </p:nvSpPr>
        <p:spPr/>
        <p:txBody>
          <a:bodyPr/>
          <a:lstStyle/>
          <a:p>
            <a:r>
              <a:rPr lang="en-US" dirty="0"/>
              <a:t>During cystoscopy, this lesion has been seen</a:t>
            </a:r>
          </a:p>
        </p:txBody>
      </p:sp>
      <p:sp>
        <p:nvSpPr>
          <p:cNvPr id="9" name="Content Placeholder 8">
            <a:extLst>
              <a:ext uri="{FF2B5EF4-FFF2-40B4-BE49-F238E27FC236}">
                <a16:creationId xmlns:a16="http://schemas.microsoft.com/office/drawing/2014/main" id="{458AA415-963A-26FF-1555-CF1676DDAD24}"/>
              </a:ext>
            </a:extLst>
          </p:cNvPr>
          <p:cNvSpPr>
            <a:spLocks noGrp="1"/>
          </p:cNvSpPr>
          <p:nvPr>
            <p:ph idx="1"/>
          </p:nvPr>
        </p:nvSpPr>
        <p:spPr>
          <a:xfrm>
            <a:off x="838200" y="1305026"/>
            <a:ext cx="6159759" cy="4871938"/>
          </a:xfrm>
        </p:spPr>
        <p:txBody>
          <a:bodyPr/>
          <a:lstStyle/>
          <a:p>
            <a:r>
              <a:rPr lang="en-US" b="1" dirty="0"/>
              <a:t>Best diagnostic method</a:t>
            </a:r>
            <a:r>
              <a:rPr lang="en-US" dirty="0"/>
              <a:t>:</a:t>
            </a:r>
          </a:p>
          <a:p>
            <a:pPr lvl="1"/>
            <a:r>
              <a:rPr lang="en-US" dirty="0"/>
              <a:t>Cystoscopy</a:t>
            </a:r>
          </a:p>
          <a:p>
            <a:r>
              <a:rPr lang="en-US" b="1" dirty="0"/>
              <a:t>What is your d</a:t>
            </a:r>
            <a:r>
              <a:rPr lang="en-US" sz="2800" b="1" dirty="0"/>
              <a:t>iagnosis ?</a:t>
            </a:r>
          </a:p>
          <a:p>
            <a:pPr lvl="1"/>
            <a:r>
              <a:rPr lang="en-US" dirty="0"/>
              <a:t>Transitional cell carcinoma </a:t>
            </a:r>
          </a:p>
          <a:p>
            <a:r>
              <a:rPr lang="en-US" b="1" dirty="0"/>
              <a:t>Treatment</a:t>
            </a:r>
            <a:r>
              <a:rPr lang="en-US" dirty="0"/>
              <a:t>:</a:t>
            </a:r>
            <a:endParaRPr lang="ar-JO" dirty="0"/>
          </a:p>
          <a:p>
            <a:pPr lvl="1"/>
            <a:r>
              <a:rPr lang="en-US" dirty="0"/>
              <a:t>According to the stage</a:t>
            </a:r>
          </a:p>
          <a:p>
            <a:pPr lvl="2"/>
            <a:r>
              <a:rPr lang="en-US" sz="2400" b="1" dirty="0"/>
              <a:t>T1</a:t>
            </a:r>
            <a:r>
              <a:rPr lang="en-US" sz="2400" dirty="0"/>
              <a:t>, </a:t>
            </a:r>
            <a:r>
              <a:rPr lang="en-US" sz="2400" b="1" dirty="0"/>
              <a:t>T2</a:t>
            </a:r>
            <a:r>
              <a:rPr lang="en-US" sz="2400" dirty="0"/>
              <a:t>: TURBT, transurethral </a:t>
            </a:r>
            <a:r>
              <a:rPr lang="en-US" sz="2400" dirty="0" err="1"/>
              <a:t>cystodiathermy</a:t>
            </a:r>
            <a:r>
              <a:rPr lang="en-US" sz="2400" dirty="0"/>
              <a:t>, or laser</a:t>
            </a:r>
          </a:p>
          <a:p>
            <a:pPr lvl="2"/>
            <a:r>
              <a:rPr lang="en-US" sz="2400" b="1" dirty="0"/>
              <a:t>T3</a:t>
            </a:r>
            <a:r>
              <a:rPr lang="en-US" sz="2400" dirty="0"/>
              <a:t>: cystectomy</a:t>
            </a:r>
          </a:p>
          <a:p>
            <a:pPr lvl="2"/>
            <a:r>
              <a:rPr lang="en-US" sz="2400" b="1" dirty="0"/>
              <a:t>T4</a:t>
            </a:r>
            <a:r>
              <a:rPr lang="en-US" sz="2400" dirty="0"/>
              <a:t>: chemoradiotherapy</a:t>
            </a:r>
          </a:p>
        </p:txBody>
      </p:sp>
      <p:sp>
        <p:nvSpPr>
          <p:cNvPr id="10" name="TextBox 9">
            <a:extLst>
              <a:ext uri="{FF2B5EF4-FFF2-40B4-BE49-F238E27FC236}">
                <a16:creationId xmlns:a16="http://schemas.microsoft.com/office/drawing/2014/main" id="{26ABDA2D-4A19-DDEB-A657-02007B2B9E4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11" name="Picture 10" descr="C:\Users\Pc city\Downloads\index.jpg">
            <a:extLst>
              <a:ext uri="{FF2B5EF4-FFF2-40B4-BE49-F238E27FC236}">
                <a16:creationId xmlns:a16="http://schemas.microsoft.com/office/drawing/2014/main" id="{D6BFE996-897F-A08D-9E51-7E3CC7E204F0}"/>
              </a:ext>
            </a:extLst>
          </p:cNvPr>
          <p:cNvPicPr>
            <a:picLocks noChangeAspect="1" noChangeArrowheads="1"/>
          </p:cNvPicPr>
          <p:nvPr/>
        </p:nvPicPr>
        <p:blipFill>
          <a:blip r:embed="rId2"/>
          <a:srcRect/>
          <a:stretch>
            <a:fillRect/>
          </a:stretch>
        </p:blipFill>
        <p:spPr bwMode="auto">
          <a:xfrm>
            <a:off x="7193902" y="1305026"/>
            <a:ext cx="4159898" cy="3553247"/>
          </a:xfrm>
          <a:prstGeom prst="rect">
            <a:avLst/>
          </a:prstGeom>
          <a:ln>
            <a:noFill/>
          </a:ln>
          <a:effectLst>
            <a:outerShdw blurRad="292100" dist="139700" dir="2700000" algn="tl" rotWithShape="0">
              <a:srgbClr val="333333">
                <a:alpha val="65000"/>
              </a:srgbClr>
            </a:outerShdw>
          </a:effectLst>
        </p:spPr>
      </p:pic>
      <p:pic>
        <p:nvPicPr>
          <p:cNvPr id="3" name="Picture 2" descr="AUDITED Text Written on Green Vintage Stamp Stock Illustration -  Illustration of button, vintage: 214336989">
            <a:extLst>
              <a:ext uri="{FF2B5EF4-FFF2-40B4-BE49-F238E27FC236}">
                <a16:creationId xmlns:a16="http://schemas.microsoft.com/office/drawing/2014/main" id="{D5A8D060-AF88-3244-7241-F98E2B5C77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253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6D698-5AB1-9A75-9CE7-E94B240B6372}"/>
              </a:ext>
            </a:extLst>
          </p:cNvPr>
          <p:cNvSpPr>
            <a:spLocks noGrp="1"/>
          </p:cNvSpPr>
          <p:nvPr>
            <p:ph type="title"/>
          </p:nvPr>
        </p:nvSpPr>
        <p:spPr/>
        <p:txBody>
          <a:bodyPr/>
          <a:lstStyle/>
          <a:p>
            <a:r>
              <a:rPr lang="en-US" dirty="0"/>
              <a:t>Bladder cancer</a:t>
            </a:r>
          </a:p>
        </p:txBody>
      </p:sp>
      <p:sp>
        <p:nvSpPr>
          <p:cNvPr id="3" name="Content Placeholder 2">
            <a:extLst>
              <a:ext uri="{FF2B5EF4-FFF2-40B4-BE49-F238E27FC236}">
                <a16:creationId xmlns:a16="http://schemas.microsoft.com/office/drawing/2014/main" id="{374AFFFB-408C-CA4C-4B49-F4DAA94BBDE5}"/>
              </a:ext>
            </a:extLst>
          </p:cNvPr>
          <p:cNvSpPr>
            <a:spLocks noGrp="1"/>
          </p:cNvSpPr>
          <p:nvPr>
            <p:ph idx="1"/>
          </p:nvPr>
        </p:nvSpPr>
        <p:spPr>
          <a:xfrm>
            <a:off x="838200" y="1305026"/>
            <a:ext cx="6272719" cy="4871938"/>
          </a:xfrm>
        </p:spPr>
        <p:txBody>
          <a:bodyPr>
            <a:normAutofit fontScale="92500" lnSpcReduction="20000"/>
          </a:bodyPr>
          <a:lstStyle/>
          <a:p>
            <a:r>
              <a:rPr lang="en-US" b="1" dirty="0"/>
              <a:t>What is the main symptom of bladder cancer ?</a:t>
            </a:r>
          </a:p>
          <a:p>
            <a:pPr lvl="1"/>
            <a:r>
              <a:rPr lang="en-US" b="1" dirty="0">
                <a:solidFill>
                  <a:srgbClr val="FF0000"/>
                </a:solidFill>
              </a:rPr>
              <a:t>Gross</a:t>
            </a:r>
            <a:r>
              <a:rPr lang="en-US" dirty="0"/>
              <a:t> Hematuria </a:t>
            </a:r>
          </a:p>
          <a:p>
            <a:r>
              <a:rPr lang="en-US" b="1" dirty="0"/>
              <a:t>What is the type of hemorrhage in bladder cancer ?</a:t>
            </a:r>
          </a:p>
          <a:p>
            <a:pPr lvl="1"/>
            <a:r>
              <a:rPr lang="en-US" b="1" dirty="0">
                <a:solidFill>
                  <a:srgbClr val="FF0000"/>
                </a:solidFill>
              </a:rPr>
              <a:t>Gross</a:t>
            </a:r>
            <a:r>
              <a:rPr lang="en-US" dirty="0"/>
              <a:t> Hematuria </a:t>
            </a:r>
            <a:endParaRPr lang="en-US" b="1" dirty="0"/>
          </a:p>
          <a:p>
            <a:r>
              <a:rPr lang="en-US" b="1" dirty="0"/>
              <a:t>What is the main treatment ?</a:t>
            </a:r>
          </a:p>
          <a:p>
            <a:pPr lvl="1"/>
            <a:r>
              <a:rPr lang="en-US" dirty="0"/>
              <a:t>TURB </a:t>
            </a:r>
          </a:p>
          <a:p>
            <a:r>
              <a:rPr lang="en-US" b="1" dirty="0"/>
              <a:t>When is it considered superficial ?</a:t>
            </a:r>
          </a:p>
          <a:p>
            <a:pPr lvl="1"/>
            <a:r>
              <a:rPr lang="en-US" dirty="0"/>
              <a:t>If it doesn’t reach to muscularis propria </a:t>
            </a:r>
          </a:p>
          <a:p>
            <a:r>
              <a:rPr lang="en-US" b="1" dirty="0"/>
              <a:t>When is it considered invasive ?</a:t>
            </a:r>
          </a:p>
          <a:p>
            <a:pPr lvl="1"/>
            <a:r>
              <a:rPr lang="en-US" dirty="0"/>
              <a:t>When it invades to muscularis propria </a:t>
            </a:r>
          </a:p>
          <a:p>
            <a:r>
              <a:rPr lang="en-US" b="1" dirty="0"/>
              <a:t>What is the best diagnostic tool ?</a:t>
            </a:r>
          </a:p>
          <a:p>
            <a:pPr lvl="1"/>
            <a:r>
              <a:rPr lang="en-US" dirty="0"/>
              <a:t>Cystoscopy </a:t>
            </a:r>
          </a:p>
          <a:p>
            <a:endParaRPr lang="en-US" dirty="0"/>
          </a:p>
        </p:txBody>
      </p:sp>
      <p:pic>
        <p:nvPicPr>
          <p:cNvPr id="5" name="Picture 4" descr="C:\Users\Pc city\Downloads\index.jpg">
            <a:extLst>
              <a:ext uri="{FF2B5EF4-FFF2-40B4-BE49-F238E27FC236}">
                <a16:creationId xmlns:a16="http://schemas.microsoft.com/office/drawing/2014/main" id="{76325A61-2867-7D1E-BDB3-8AC4D780DC38}"/>
              </a:ext>
            </a:extLst>
          </p:cNvPr>
          <p:cNvPicPr>
            <a:picLocks noChangeAspect="1" noChangeArrowheads="1"/>
          </p:cNvPicPr>
          <p:nvPr/>
        </p:nvPicPr>
        <p:blipFill>
          <a:blip r:embed="rId2"/>
          <a:srcRect/>
          <a:stretch>
            <a:fillRect/>
          </a:stretch>
        </p:blipFill>
        <p:spPr bwMode="auto">
          <a:xfrm>
            <a:off x="7193902" y="1305026"/>
            <a:ext cx="4159898" cy="3553247"/>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2299097C-DBA0-4FED-3020-7D37C4EF6599}"/>
              </a:ext>
            </a:extLst>
          </p:cNvPr>
          <p:cNvSpPr txBox="1"/>
          <p:nvPr/>
        </p:nvSpPr>
        <p:spPr>
          <a:xfrm>
            <a:off x="10898155" y="-4207"/>
            <a:ext cx="1293845"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Tree>
    <p:extLst>
      <p:ext uri="{BB962C8B-B14F-4D97-AF65-F5344CB8AC3E}">
        <p14:creationId xmlns:p14="http://schemas.microsoft.com/office/powerpoint/2010/main" val="2546371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B0049-D586-E6E0-1F22-4E04F2E9E917}"/>
              </a:ext>
            </a:extLst>
          </p:cNvPr>
          <p:cNvSpPr>
            <a:spLocks noGrp="1"/>
          </p:cNvSpPr>
          <p:nvPr>
            <p:ph type="title"/>
          </p:nvPr>
        </p:nvSpPr>
        <p:spPr/>
        <p:txBody>
          <a:bodyPr/>
          <a:lstStyle/>
          <a:p>
            <a:r>
              <a:rPr lang="en-US" dirty="0"/>
              <a:t>Urinary Incontinence – Case scenario 2</a:t>
            </a:r>
          </a:p>
        </p:txBody>
      </p:sp>
      <p:sp>
        <p:nvSpPr>
          <p:cNvPr id="3" name="Content Placeholder 2">
            <a:extLst>
              <a:ext uri="{FF2B5EF4-FFF2-40B4-BE49-F238E27FC236}">
                <a16:creationId xmlns:a16="http://schemas.microsoft.com/office/drawing/2014/main" id="{62145574-61CF-92BD-EEA1-532EF19585A9}"/>
              </a:ext>
            </a:extLst>
          </p:cNvPr>
          <p:cNvSpPr>
            <a:spLocks noGrp="1"/>
          </p:cNvSpPr>
          <p:nvPr>
            <p:ph idx="1"/>
          </p:nvPr>
        </p:nvSpPr>
        <p:spPr>
          <a:xfrm>
            <a:off x="838198" y="1305026"/>
            <a:ext cx="6570307" cy="2770632"/>
          </a:xfrm>
        </p:spPr>
        <p:txBody>
          <a:bodyPr>
            <a:normAutofit/>
          </a:bodyPr>
          <a:lstStyle/>
          <a:p>
            <a:pPr>
              <a:buFont typeface="Wingdings" panose="05000000000000000000" pitchFamily="2" charset="2"/>
              <a:buChar char="Ø"/>
            </a:pPr>
            <a:r>
              <a:rPr lang="en-US" sz="2600" dirty="0"/>
              <a:t>This photo showing suprapubic fullness for 70 years old male patient attend urology clinic complaining of inability to pass urine with episodes of urinary incontinence since more than 2 weeks.</a:t>
            </a:r>
          </a:p>
          <a:p>
            <a:pPr marL="514350" indent="-514350">
              <a:buFont typeface="+mj-lt"/>
              <a:buAutoNum type="arabicPeriod" startAt="3"/>
            </a:pPr>
            <a:r>
              <a:rPr lang="en-US" b="1" dirty="0"/>
              <a:t>Mention 3 differences between this case and acute retention</a:t>
            </a:r>
          </a:p>
          <a:p>
            <a:endParaRPr lang="en-US" dirty="0"/>
          </a:p>
        </p:txBody>
      </p:sp>
      <p:sp>
        <p:nvSpPr>
          <p:cNvPr id="4" name="TextBox 3">
            <a:extLst>
              <a:ext uri="{FF2B5EF4-FFF2-40B4-BE49-F238E27FC236}">
                <a16:creationId xmlns:a16="http://schemas.microsoft.com/office/drawing/2014/main" id="{1281A4CB-7053-9835-18FB-C78A749ADCF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6" name="Picture 2">
            <a:extLst>
              <a:ext uri="{FF2B5EF4-FFF2-40B4-BE49-F238E27FC236}">
                <a16:creationId xmlns:a16="http://schemas.microsoft.com/office/drawing/2014/main" id="{94EE9954-5E9E-F073-C0B4-E6E7A051190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85788" y="1305025"/>
            <a:ext cx="3768012" cy="2612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7" name="Content Placeholder 5">
            <a:extLst>
              <a:ext uri="{FF2B5EF4-FFF2-40B4-BE49-F238E27FC236}">
                <a16:creationId xmlns:a16="http://schemas.microsoft.com/office/drawing/2014/main" id="{2655A808-DBCD-68C5-4DEB-C65C36A90C62}"/>
              </a:ext>
            </a:extLst>
          </p:cNvPr>
          <p:cNvGraphicFramePr>
            <a:graphicFrameLocks/>
          </p:cNvGraphicFramePr>
          <p:nvPr/>
        </p:nvGraphicFramePr>
        <p:xfrm>
          <a:off x="838199" y="4075658"/>
          <a:ext cx="10515600" cy="2042160"/>
        </p:xfrm>
        <a:graphic>
          <a:graphicData uri="http://schemas.openxmlformats.org/drawingml/2006/table">
            <a:tbl>
              <a:tblPr firstRow="1" bandRow="1">
                <a:tableStyleId>{F5AB1C69-6EDB-4FF4-983F-18BD219EF322}</a:tableStyleId>
              </a:tblPr>
              <a:tblGrid>
                <a:gridCol w="5257800">
                  <a:extLst>
                    <a:ext uri="{9D8B030D-6E8A-4147-A177-3AD203B41FA5}">
                      <a16:colId xmlns:a16="http://schemas.microsoft.com/office/drawing/2014/main" val="2456964946"/>
                    </a:ext>
                  </a:extLst>
                </a:gridCol>
                <a:gridCol w="5257800">
                  <a:extLst>
                    <a:ext uri="{9D8B030D-6E8A-4147-A177-3AD203B41FA5}">
                      <a16:colId xmlns:a16="http://schemas.microsoft.com/office/drawing/2014/main" val="3012565614"/>
                    </a:ext>
                  </a:extLst>
                </a:gridCol>
              </a:tblGrid>
              <a:tr h="370840">
                <a:tc>
                  <a:txBody>
                    <a:bodyPr/>
                    <a:lstStyle/>
                    <a:p>
                      <a:pPr algn="ctr"/>
                      <a:r>
                        <a:rPr lang="en-US" sz="2400" b="1" dirty="0">
                          <a:solidFill>
                            <a:schemeClr val="bg1"/>
                          </a:solidFill>
                        </a:rPr>
                        <a:t>Acute urinary retention</a:t>
                      </a:r>
                    </a:p>
                  </a:txBody>
                  <a:tcPr/>
                </a:tc>
                <a:tc>
                  <a:txBody>
                    <a:bodyPr/>
                    <a:lstStyle/>
                    <a:p>
                      <a:pPr algn="ctr"/>
                      <a:r>
                        <a:rPr lang="en-US" sz="2400" b="1" dirty="0">
                          <a:solidFill>
                            <a:schemeClr val="bg1"/>
                          </a:solidFill>
                        </a:rPr>
                        <a:t>Chronic urinary retention</a:t>
                      </a:r>
                    </a:p>
                  </a:txBody>
                  <a:tcPr/>
                </a:tc>
                <a:extLst>
                  <a:ext uri="{0D108BD9-81ED-4DB2-BD59-A6C34878D82A}">
                    <a16:rowId xmlns:a16="http://schemas.microsoft.com/office/drawing/2014/main" val="1552395013"/>
                  </a:ext>
                </a:extLst>
              </a:tr>
              <a:tr h="370840">
                <a:tc>
                  <a:txBody>
                    <a:bodyPr/>
                    <a:lstStyle/>
                    <a:p>
                      <a:pPr algn="ctr"/>
                      <a:r>
                        <a:rPr lang="en-US" sz="2000" b="0" dirty="0">
                          <a:solidFill>
                            <a:schemeClr val="accent3">
                              <a:lumMod val="50000"/>
                            </a:schemeClr>
                          </a:solidFill>
                        </a:rPr>
                        <a:t>Bladder capacity</a:t>
                      </a:r>
                      <a:r>
                        <a:rPr lang="en-US" sz="2000" b="0" baseline="0" dirty="0">
                          <a:solidFill>
                            <a:schemeClr val="accent3">
                              <a:lumMod val="50000"/>
                            </a:schemeClr>
                          </a:solidFill>
                        </a:rPr>
                        <a:t> (400-500ml).</a:t>
                      </a:r>
                    </a:p>
                  </a:txBody>
                  <a:tcPr/>
                </a:tc>
                <a:tc>
                  <a:txBody>
                    <a:bodyPr/>
                    <a:lstStyle/>
                    <a:p>
                      <a:pPr algn="ctr"/>
                      <a:r>
                        <a:rPr lang="en-US" sz="2000" b="0" dirty="0">
                          <a:solidFill>
                            <a:schemeClr val="accent3">
                              <a:lumMod val="50000"/>
                            </a:schemeClr>
                          </a:solidFill>
                        </a:rPr>
                        <a:t>Bladder capacity (2-3L).</a:t>
                      </a:r>
                    </a:p>
                  </a:txBody>
                  <a:tcPr/>
                </a:tc>
                <a:extLst>
                  <a:ext uri="{0D108BD9-81ED-4DB2-BD59-A6C34878D82A}">
                    <a16:rowId xmlns:a16="http://schemas.microsoft.com/office/drawing/2014/main" val="579622506"/>
                  </a:ext>
                </a:extLst>
              </a:tr>
              <a:tr h="370840">
                <a:tc>
                  <a:txBody>
                    <a:bodyPr/>
                    <a:lstStyle/>
                    <a:p>
                      <a:pPr algn="ctr"/>
                      <a:r>
                        <a:rPr lang="en-US" sz="2000" b="0" dirty="0">
                          <a:solidFill>
                            <a:schemeClr val="accent3">
                              <a:lumMod val="50000"/>
                            </a:schemeClr>
                          </a:solidFill>
                        </a:rPr>
                        <a:t>Painful.</a:t>
                      </a:r>
                    </a:p>
                  </a:txBody>
                  <a:tcPr/>
                </a:tc>
                <a:tc>
                  <a:txBody>
                    <a:bodyPr/>
                    <a:lstStyle/>
                    <a:p>
                      <a:pPr algn="ctr"/>
                      <a:r>
                        <a:rPr lang="en-US" sz="2000" b="0" dirty="0">
                          <a:solidFill>
                            <a:schemeClr val="accent3">
                              <a:lumMod val="50000"/>
                            </a:schemeClr>
                          </a:solidFill>
                        </a:rPr>
                        <a:t>Feeling of fullness (Painless).</a:t>
                      </a:r>
                    </a:p>
                  </a:txBody>
                  <a:tcPr/>
                </a:tc>
                <a:extLst>
                  <a:ext uri="{0D108BD9-81ED-4DB2-BD59-A6C34878D82A}">
                    <a16:rowId xmlns:a16="http://schemas.microsoft.com/office/drawing/2014/main" val="3053215603"/>
                  </a:ext>
                </a:extLst>
              </a:tr>
              <a:tr h="370840">
                <a:tc>
                  <a:txBody>
                    <a:bodyPr/>
                    <a:lstStyle/>
                    <a:p>
                      <a:pPr algn="ctr"/>
                      <a:r>
                        <a:rPr lang="en-US" sz="2000" b="0" dirty="0">
                          <a:solidFill>
                            <a:schemeClr val="accent3">
                              <a:lumMod val="50000"/>
                            </a:schemeClr>
                          </a:solidFill>
                        </a:rPr>
                        <a:t>Bladder is functioning.</a:t>
                      </a:r>
                    </a:p>
                  </a:txBody>
                  <a:tcPr/>
                </a:tc>
                <a:tc>
                  <a:txBody>
                    <a:bodyPr/>
                    <a:lstStyle/>
                    <a:p>
                      <a:pPr algn="ctr"/>
                      <a:r>
                        <a:rPr lang="en-US" sz="2000" b="0" dirty="0">
                          <a:solidFill>
                            <a:schemeClr val="accent3">
                              <a:lumMod val="50000"/>
                            </a:schemeClr>
                          </a:solidFill>
                        </a:rPr>
                        <a:t>Bladder atony (Neurogenic bladder).</a:t>
                      </a:r>
                    </a:p>
                  </a:txBody>
                  <a:tcPr/>
                </a:tc>
                <a:extLst>
                  <a:ext uri="{0D108BD9-81ED-4DB2-BD59-A6C34878D82A}">
                    <a16:rowId xmlns:a16="http://schemas.microsoft.com/office/drawing/2014/main" val="3025286222"/>
                  </a:ext>
                </a:extLst>
              </a:tr>
              <a:tr h="370840">
                <a:tc>
                  <a:txBody>
                    <a:bodyPr/>
                    <a:lstStyle/>
                    <a:p>
                      <a:pPr algn="ctr"/>
                      <a:r>
                        <a:rPr lang="en-US" sz="2000" b="0" dirty="0">
                          <a:solidFill>
                            <a:schemeClr val="accent3">
                              <a:lumMod val="50000"/>
                            </a:schemeClr>
                          </a:solidFill>
                        </a:rPr>
                        <a:t>No Reflux.</a:t>
                      </a:r>
                    </a:p>
                  </a:txBody>
                  <a:tcPr/>
                </a:tc>
                <a:tc>
                  <a:txBody>
                    <a:bodyPr/>
                    <a:lstStyle/>
                    <a:p>
                      <a:pPr algn="ctr"/>
                      <a:r>
                        <a:rPr lang="en-US" sz="2000" b="0" dirty="0">
                          <a:solidFill>
                            <a:schemeClr val="accent3">
                              <a:lumMod val="50000"/>
                            </a:schemeClr>
                          </a:solidFill>
                        </a:rPr>
                        <a:t>Renal</a:t>
                      </a:r>
                      <a:r>
                        <a:rPr lang="en-US" sz="2000" b="0" baseline="0" dirty="0">
                          <a:solidFill>
                            <a:schemeClr val="accent3">
                              <a:lumMod val="50000"/>
                            </a:schemeClr>
                          </a:solidFill>
                        </a:rPr>
                        <a:t> impairment , Hydronephrosis &amp; Reflux.</a:t>
                      </a:r>
                      <a:endParaRPr lang="en-US" sz="2000" b="0" dirty="0">
                        <a:solidFill>
                          <a:schemeClr val="accent3">
                            <a:lumMod val="50000"/>
                          </a:schemeClr>
                        </a:solidFill>
                      </a:endParaRPr>
                    </a:p>
                  </a:txBody>
                  <a:tcPr/>
                </a:tc>
                <a:extLst>
                  <a:ext uri="{0D108BD9-81ED-4DB2-BD59-A6C34878D82A}">
                    <a16:rowId xmlns:a16="http://schemas.microsoft.com/office/drawing/2014/main" val="3107457343"/>
                  </a:ext>
                </a:extLst>
              </a:tr>
            </a:tbl>
          </a:graphicData>
        </a:graphic>
      </p:graphicFrame>
    </p:spTree>
    <p:extLst>
      <p:ext uri="{BB962C8B-B14F-4D97-AF65-F5344CB8AC3E}">
        <p14:creationId xmlns:p14="http://schemas.microsoft.com/office/powerpoint/2010/main" val="3762668372"/>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188F-7F70-642A-1BCF-26E21F96A458}"/>
              </a:ext>
            </a:extLst>
          </p:cNvPr>
          <p:cNvSpPr>
            <a:spLocks noGrp="1"/>
          </p:cNvSpPr>
          <p:nvPr>
            <p:ph type="title"/>
          </p:nvPr>
        </p:nvSpPr>
        <p:spPr/>
        <p:txBody>
          <a:bodyPr/>
          <a:lstStyle/>
          <a:p>
            <a:r>
              <a:rPr lang="en-US" dirty="0"/>
              <a:t>Bladder cancer – Case scenario 2</a:t>
            </a:r>
          </a:p>
        </p:txBody>
      </p:sp>
      <p:sp>
        <p:nvSpPr>
          <p:cNvPr id="3" name="Content Placeholder 2">
            <a:extLst>
              <a:ext uri="{FF2B5EF4-FFF2-40B4-BE49-F238E27FC236}">
                <a16:creationId xmlns:a16="http://schemas.microsoft.com/office/drawing/2014/main" id="{B441EB9A-6B25-1D14-A693-858767B6C9E5}"/>
              </a:ext>
            </a:extLst>
          </p:cNvPr>
          <p:cNvSpPr>
            <a:spLocks noGrp="1"/>
          </p:cNvSpPr>
          <p:nvPr>
            <p:ph idx="1"/>
          </p:nvPr>
        </p:nvSpPr>
        <p:spPr>
          <a:xfrm>
            <a:off x="838200" y="1305026"/>
            <a:ext cx="10629122" cy="5049122"/>
          </a:xfrm>
        </p:spPr>
        <p:txBody>
          <a:bodyPr>
            <a:normAutofit/>
          </a:bodyPr>
          <a:lstStyle/>
          <a:p>
            <a:pPr>
              <a:buFont typeface="Wingdings" panose="05000000000000000000" pitchFamily="2" charset="2"/>
              <a:buChar char="Ø"/>
            </a:pPr>
            <a:r>
              <a:rPr lang="en-US" sz="2400" dirty="0"/>
              <a:t>70y old male patient, smoker, presented to urology clinic complaining of painless intermittent gross hematuria and urinary retention. On U/S: 33 cm urinary mass was found if the mass was shown to be malignant</a:t>
            </a:r>
          </a:p>
          <a:p>
            <a:pPr marL="514350" indent="-514350">
              <a:buFont typeface="+mj-lt"/>
              <a:buAutoNum type="arabicPeriod"/>
            </a:pPr>
            <a:r>
              <a:rPr lang="en-US" b="1" dirty="0"/>
              <a:t>Best diagnostic test: </a:t>
            </a:r>
            <a:r>
              <a:rPr lang="en-US" dirty="0"/>
              <a:t>Cystoscopy</a:t>
            </a:r>
            <a:endParaRPr lang="ar-JO" b="1" dirty="0"/>
          </a:p>
          <a:p>
            <a:pPr marL="514350" indent="-514350">
              <a:buFont typeface="+mj-lt"/>
              <a:buAutoNum type="arabicPeriod"/>
            </a:pPr>
            <a:r>
              <a:rPr lang="en-US" b="1" dirty="0"/>
              <a:t>Most common tumor</a:t>
            </a:r>
            <a:r>
              <a:rPr lang="en-US" dirty="0"/>
              <a:t>: Transitional cell carcinoma </a:t>
            </a:r>
            <a:endParaRPr lang="en-US" b="1" dirty="0"/>
          </a:p>
          <a:p>
            <a:pPr marL="514350" indent="-514350">
              <a:buFont typeface="+mj-lt"/>
              <a:buAutoNum type="arabicPeriod"/>
            </a:pPr>
            <a:r>
              <a:rPr lang="en-US" b="1" dirty="0"/>
              <a:t>What is your d</a:t>
            </a:r>
            <a:r>
              <a:rPr lang="en-US" sz="2800" b="1" dirty="0"/>
              <a:t>iagnosis ? </a:t>
            </a:r>
            <a:r>
              <a:rPr lang="en-US" dirty="0"/>
              <a:t>Transitional cell carcinoma </a:t>
            </a:r>
          </a:p>
          <a:p>
            <a:pPr marL="514350" indent="-514350">
              <a:buFont typeface="+mj-lt"/>
              <a:buAutoNum type="arabicPeriod"/>
            </a:pPr>
            <a:r>
              <a:rPr lang="en-US" b="1" dirty="0"/>
              <a:t>What information in the history raises the possibility of a bladder cancer? </a:t>
            </a:r>
            <a:r>
              <a:rPr lang="en-US" dirty="0"/>
              <a:t>Smoking, Male, Old age</a:t>
            </a:r>
          </a:p>
          <a:p>
            <a:pPr marL="514350" indent="-514350">
              <a:buFont typeface="+mj-lt"/>
              <a:buAutoNum type="arabicPeriod"/>
            </a:pPr>
            <a:r>
              <a:rPr lang="en-US" sz="2800" b="1" dirty="0"/>
              <a:t>Is it ok to do suprapubic catheterization for the patient ? Why ?</a:t>
            </a:r>
          </a:p>
          <a:p>
            <a:pPr lvl="1"/>
            <a:r>
              <a:rPr lang="en-US" sz="2400" dirty="0"/>
              <a:t>No, this tumor can spread by implantation around catheter or skin wound</a:t>
            </a:r>
            <a:endParaRPr lang="en-US" dirty="0"/>
          </a:p>
        </p:txBody>
      </p:sp>
      <p:sp>
        <p:nvSpPr>
          <p:cNvPr id="4" name="TextBox 3">
            <a:extLst>
              <a:ext uri="{FF2B5EF4-FFF2-40B4-BE49-F238E27FC236}">
                <a16:creationId xmlns:a16="http://schemas.microsoft.com/office/drawing/2014/main" id="{71C0CE45-94B7-0DAF-CCA8-CF5BDA184EC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pic>
        <p:nvPicPr>
          <p:cNvPr id="5" name="صورة 3">
            <a:extLst>
              <a:ext uri="{FF2B5EF4-FFF2-40B4-BE49-F238E27FC236}">
                <a16:creationId xmlns:a16="http://schemas.microsoft.com/office/drawing/2014/main" id="{814B044C-0A75-4EC2-3602-571D1267A3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1404" y="2067365"/>
            <a:ext cx="2452396" cy="1839297"/>
          </a:xfrm>
          <a:prstGeom prst="rect">
            <a:avLst/>
          </a:prstGeom>
          <a:ln>
            <a:noFill/>
          </a:ln>
          <a:effectLst>
            <a:outerShdw blurRad="292100" dist="139700" dir="2700000" algn="tl" rotWithShape="0">
              <a:srgbClr val="333333">
                <a:alpha val="65000"/>
              </a:srgbClr>
            </a:outerShdw>
          </a:effectLst>
        </p:spPr>
      </p:pic>
      <p:pic>
        <p:nvPicPr>
          <p:cNvPr id="6" name="Picture 2" descr="AUDITED Text Written on Green Vintage Stamp Stock Illustration -  Illustration of button, vintage: 214336989">
            <a:extLst>
              <a:ext uri="{FF2B5EF4-FFF2-40B4-BE49-F238E27FC236}">
                <a16:creationId xmlns:a16="http://schemas.microsoft.com/office/drawing/2014/main" id="{74DD3C50-9CAB-4B6A-434E-D518B0D6A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7566409"/>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188F-7F70-642A-1BCF-26E21F96A458}"/>
              </a:ext>
            </a:extLst>
          </p:cNvPr>
          <p:cNvSpPr>
            <a:spLocks noGrp="1"/>
          </p:cNvSpPr>
          <p:nvPr>
            <p:ph type="title"/>
          </p:nvPr>
        </p:nvSpPr>
        <p:spPr/>
        <p:txBody>
          <a:bodyPr/>
          <a:lstStyle/>
          <a:p>
            <a:r>
              <a:rPr lang="en-US" dirty="0"/>
              <a:t>Bladder cancer – Case scenario 2</a:t>
            </a:r>
          </a:p>
        </p:txBody>
      </p:sp>
      <p:sp>
        <p:nvSpPr>
          <p:cNvPr id="3" name="Content Placeholder 2">
            <a:extLst>
              <a:ext uri="{FF2B5EF4-FFF2-40B4-BE49-F238E27FC236}">
                <a16:creationId xmlns:a16="http://schemas.microsoft.com/office/drawing/2014/main" id="{B441EB9A-6B25-1D14-A693-858767B6C9E5}"/>
              </a:ext>
            </a:extLst>
          </p:cNvPr>
          <p:cNvSpPr>
            <a:spLocks noGrp="1"/>
          </p:cNvSpPr>
          <p:nvPr>
            <p:ph idx="1"/>
          </p:nvPr>
        </p:nvSpPr>
        <p:spPr>
          <a:xfrm>
            <a:off x="838200" y="1305026"/>
            <a:ext cx="10629122" cy="5049122"/>
          </a:xfrm>
        </p:spPr>
        <p:txBody>
          <a:bodyPr>
            <a:normAutofit/>
          </a:bodyPr>
          <a:lstStyle/>
          <a:p>
            <a:pPr>
              <a:buFont typeface="Wingdings" panose="05000000000000000000" pitchFamily="2" charset="2"/>
              <a:buChar char="Ø"/>
            </a:pPr>
            <a:r>
              <a:rPr lang="en-US" sz="2400" dirty="0"/>
              <a:t>70y old male patient, smoker, presented to urology clinic complaining of painless intermittent gross hematuria and urinary retention. On U/S: 33 cm urinary mass was found if the mass was shown to be malignant</a:t>
            </a:r>
          </a:p>
          <a:p>
            <a:pPr marL="514350" indent="-514350">
              <a:buFont typeface="+mj-lt"/>
              <a:buAutoNum type="arabicPeriod" startAt="6"/>
            </a:pPr>
            <a:r>
              <a:rPr lang="en-US" b="1" dirty="0"/>
              <a:t>Treatment</a:t>
            </a:r>
            <a:r>
              <a:rPr lang="en-US" dirty="0"/>
              <a:t>:</a:t>
            </a:r>
            <a:endParaRPr lang="ar-JO" dirty="0"/>
          </a:p>
          <a:p>
            <a:pPr lvl="1"/>
            <a:r>
              <a:rPr lang="en-US" dirty="0"/>
              <a:t>According to the stage</a:t>
            </a:r>
          </a:p>
          <a:p>
            <a:pPr lvl="2"/>
            <a:r>
              <a:rPr lang="en-US" sz="2400" b="1" dirty="0"/>
              <a:t>T1</a:t>
            </a:r>
            <a:r>
              <a:rPr lang="en-US" sz="2400" dirty="0"/>
              <a:t>, </a:t>
            </a:r>
            <a:r>
              <a:rPr lang="en-US" sz="2400" b="1" dirty="0"/>
              <a:t>T2</a:t>
            </a:r>
            <a:r>
              <a:rPr lang="en-US" sz="2400" dirty="0"/>
              <a:t>: TURBT, transurethral </a:t>
            </a:r>
            <a:r>
              <a:rPr lang="en-US" sz="2400" dirty="0" err="1"/>
              <a:t>cystodiathermy</a:t>
            </a:r>
            <a:r>
              <a:rPr lang="en-US" sz="2400" dirty="0"/>
              <a:t>, or laser</a:t>
            </a:r>
          </a:p>
          <a:p>
            <a:pPr lvl="2"/>
            <a:r>
              <a:rPr lang="en-US" sz="2400" b="1" dirty="0"/>
              <a:t>T3</a:t>
            </a:r>
            <a:r>
              <a:rPr lang="en-US" sz="2400" dirty="0"/>
              <a:t>: cystectomy</a:t>
            </a:r>
          </a:p>
          <a:p>
            <a:pPr lvl="2"/>
            <a:r>
              <a:rPr lang="en-US" sz="2400" b="1" dirty="0"/>
              <a:t>T4</a:t>
            </a:r>
            <a:r>
              <a:rPr lang="en-US" sz="2400" dirty="0"/>
              <a:t>: chemoradiotherapy</a:t>
            </a:r>
          </a:p>
        </p:txBody>
      </p:sp>
      <p:sp>
        <p:nvSpPr>
          <p:cNvPr id="4" name="TextBox 3">
            <a:extLst>
              <a:ext uri="{FF2B5EF4-FFF2-40B4-BE49-F238E27FC236}">
                <a16:creationId xmlns:a16="http://schemas.microsoft.com/office/drawing/2014/main" id="{71C0CE45-94B7-0DAF-CCA8-CF5BDA184EC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pic>
        <p:nvPicPr>
          <p:cNvPr id="5" name="صورة 3">
            <a:extLst>
              <a:ext uri="{FF2B5EF4-FFF2-40B4-BE49-F238E27FC236}">
                <a16:creationId xmlns:a16="http://schemas.microsoft.com/office/drawing/2014/main" id="{814B044C-0A75-4EC2-3602-571D1267A3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01404" y="2067365"/>
            <a:ext cx="2452396" cy="1839297"/>
          </a:xfrm>
          <a:prstGeom prst="rect">
            <a:avLst/>
          </a:prstGeom>
          <a:ln>
            <a:noFill/>
          </a:ln>
          <a:effectLst>
            <a:outerShdw blurRad="292100" dist="139700" dir="2700000" algn="tl" rotWithShape="0">
              <a:srgbClr val="333333">
                <a:alpha val="65000"/>
              </a:srgbClr>
            </a:outerShdw>
          </a:effectLst>
        </p:spPr>
      </p:pic>
      <p:pic>
        <p:nvPicPr>
          <p:cNvPr id="6" name="Picture 2" descr="AUDITED Text Written on Green Vintage Stamp Stock Illustration -  Illustration of button, vintage: 214336989">
            <a:extLst>
              <a:ext uri="{FF2B5EF4-FFF2-40B4-BE49-F238E27FC236}">
                <a16:creationId xmlns:a16="http://schemas.microsoft.com/office/drawing/2014/main" id="{05BFB32F-224A-5E8E-694B-A5847DCBB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214575"/>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C91C6-492E-1660-731D-34B0ADF5AE5C}"/>
              </a:ext>
            </a:extLst>
          </p:cNvPr>
          <p:cNvSpPr>
            <a:spLocks noGrp="1"/>
          </p:cNvSpPr>
          <p:nvPr>
            <p:ph type="title"/>
          </p:nvPr>
        </p:nvSpPr>
        <p:spPr/>
        <p:txBody>
          <a:bodyPr/>
          <a:lstStyle/>
          <a:p>
            <a:r>
              <a:rPr lang="en-US" sz="4400" dirty="0"/>
              <a:t>Ultrasound – filling defect</a:t>
            </a:r>
            <a:endParaRPr lang="en-US" dirty="0"/>
          </a:p>
        </p:txBody>
      </p:sp>
      <p:sp>
        <p:nvSpPr>
          <p:cNvPr id="3" name="Content Placeholder 2">
            <a:extLst>
              <a:ext uri="{FF2B5EF4-FFF2-40B4-BE49-F238E27FC236}">
                <a16:creationId xmlns:a16="http://schemas.microsoft.com/office/drawing/2014/main" id="{964AC23B-49CE-2DED-C103-0A1FE1B6C400}"/>
              </a:ext>
            </a:extLst>
          </p:cNvPr>
          <p:cNvSpPr>
            <a:spLocks noGrp="1"/>
          </p:cNvSpPr>
          <p:nvPr>
            <p:ph idx="1"/>
          </p:nvPr>
        </p:nvSpPr>
        <p:spPr/>
        <p:txBody>
          <a:bodyPr/>
          <a:lstStyle/>
          <a:p>
            <a:r>
              <a:rPr lang="en-US" b="1" dirty="0"/>
              <a:t>Mention 5 differential diagnosis</a:t>
            </a:r>
          </a:p>
          <a:p>
            <a:pPr marL="914400" lvl="1" indent="-457200">
              <a:buFont typeface="+mj-lt"/>
              <a:buAutoNum type="arabicPeriod"/>
            </a:pPr>
            <a:r>
              <a:rPr lang="en-US" dirty="0"/>
              <a:t>stone</a:t>
            </a:r>
          </a:p>
          <a:p>
            <a:pPr marL="914400" lvl="1" indent="-457200">
              <a:buFont typeface="+mj-lt"/>
              <a:buAutoNum type="arabicPeriod"/>
            </a:pPr>
            <a:r>
              <a:rPr lang="en-US" dirty="0"/>
              <a:t>blood clot  </a:t>
            </a:r>
          </a:p>
          <a:p>
            <a:pPr marL="914400" lvl="1" indent="-457200">
              <a:buFont typeface="+mj-lt"/>
              <a:buAutoNum type="arabicPeriod"/>
            </a:pPr>
            <a:r>
              <a:rPr lang="en-US" dirty="0"/>
              <a:t>polyp</a:t>
            </a:r>
          </a:p>
          <a:p>
            <a:pPr marL="914400" lvl="1" indent="-457200">
              <a:buFont typeface="+mj-lt"/>
              <a:buAutoNum type="arabicPeriod"/>
            </a:pPr>
            <a:r>
              <a:rPr lang="en-US" dirty="0"/>
              <a:t>fungal ball</a:t>
            </a:r>
          </a:p>
          <a:p>
            <a:pPr marL="914400" lvl="1" indent="-457200">
              <a:buFont typeface="+mj-lt"/>
              <a:buAutoNum type="arabicPeriod"/>
            </a:pPr>
            <a:r>
              <a:rPr lang="en-US" dirty="0"/>
              <a:t>focal cystitis </a:t>
            </a:r>
          </a:p>
          <a:p>
            <a:pPr marL="914400" lvl="1" indent="-457200">
              <a:buFont typeface="+mj-lt"/>
              <a:buAutoNum type="arabicPeriod"/>
            </a:pPr>
            <a:r>
              <a:rPr lang="en-US" dirty="0"/>
              <a:t>neoplasm </a:t>
            </a:r>
          </a:p>
          <a:p>
            <a:endParaRPr lang="en-US" dirty="0"/>
          </a:p>
        </p:txBody>
      </p:sp>
      <p:sp>
        <p:nvSpPr>
          <p:cNvPr id="4" name="TextBox 3">
            <a:extLst>
              <a:ext uri="{FF2B5EF4-FFF2-40B4-BE49-F238E27FC236}">
                <a16:creationId xmlns:a16="http://schemas.microsoft.com/office/drawing/2014/main" id="{04CC072F-E156-FE95-56C4-4963B907234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pic>
        <p:nvPicPr>
          <p:cNvPr id="5" name="Picture 0" descr="17974244_1386616291381614_1546574686_n.png">
            <a:extLst>
              <a:ext uri="{FF2B5EF4-FFF2-40B4-BE49-F238E27FC236}">
                <a16:creationId xmlns:a16="http://schemas.microsoft.com/office/drawing/2014/main" id="{F8BD7025-4684-DACB-4AC2-3F199C115474}"/>
              </a:ext>
            </a:extLst>
          </p:cNvPr>
          <p:cNvPicPr>
            <a:picLocks noChangeAspect="1"/>
          </p:cNvPicPr>
          <p:nvPr/>
        </p:nvPicPr>
        <p:blipFill>
          <a:blip r:embed="rId2"/>
          <a:stretch>
            <a:fillRect/>
          </a:stretch>
        </p:blipFill>
        <p:spPr>
          <a:xfrm>
            <a:off x="7274511" y="1305026"/>
            <a:ext cx="4079289" cy="2837766"/>
          </a:xfrm>
          <a:prstGeom prst="rect">
            <a:avLst/>
          </a:prstGeom>
          <a:ln>
            <a:noFill/>
          </a:ln>
          <a:effectLst>
            <a:outerShdw blurRad="292100" dist="139700" dir="2700000" algn="tl" rotWithShape="0">
              <a:srgbClr val="333333">
                <a:alpha val="65000"/>
              </a:srgbClr>
            </a:outerShdw>
          </a:effectLst>
        </p:spPr>
      </p:pic>
      <p:pic>
        <p:nvPicPr>
          <p:cNvPr id="6" name="Picture 2" descr="AUDITED Text Written on Green Vintage Stamp Stock Illustration -  Illustration of button, vintage: 214336989">
            <a:extLst>
              <a:ext uri="{FF2B5EF4-FFF2-40B4-BE49-F238E27FC236}">
                <a16:creationId xmlns:a16="http://schemas.microsoft.com/office/drawing/2014/main" id="{04C7CB23-DD6C-C1FF-C320-D1701D9B8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608490"/>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EA5CC-53B5-1F4C-AFEF-0C1161868FE8}"/>
              </a:ext>
            </a:extLst>
          </p:cNvPr>
          <p:cNvSpPr>
            <a:spLocks noGrp="1"/>
          </p:cNvSpPr>
          <p:nvPr>
            <p:ph type="title"/>
          </p:nvPr>
        </p:nvSpPr>
        <p:spPr/>
        <p:txBody>
          <a:bodyPr/>
          <a:lstStyle/>
          <a:p>
            <a:r>
              <a:rPr lang="en-US" dirty="0"/>
              <a:t>IVU – filling defect</a:t>
            </a:r>
          </a:p>
        </p:txBody>
      </p:sp>
      <p:sp>
        <p:nvSpPr>
          <p:cNvPr id="3" name="Content Placeholder 2">
            <a:extLst>
              <a:ext uri="{FF2B5EF4-FFF2-40B4-BE49-F238E27FC236}">
                <a16:creationId xmlns:a16="http://schemas.microsoft.com/office/drawing/2014/main" id="{EBB94ABA-B2A6-4C53-624E-735BEF231418}"/>
              </a:ext>
            </a:extLst>
          </p:cNvPr>
          <p:cNvSpPr>
            <a:spLocks noGrp="1"/>
          </p:cNvSpPr>
          <p:nvPr>
            <p:ph idx="1"/>
          </p:nvPr>
        </p:nvSpPr>
        <p:spPr>
          <a:xfrm>
            <a:off x="838200" y="1305026"/>
            <a:ext cx="7344747" cy="4871938"/>
          </a:xfrm>
        </p:spPr>
        <p:txBody>
          <a:bodyPr/>
          <a:lstStyle/>
          <a:p>
            <a:r>
              <a:rPr lang="en-US" sz="2600" b="1" dirty="0"/>
              <a:t>Describe the radiological abnormality seen</a:t>
            </a:r>
          </a:p>
          <a:p>
            <a:pPr lvl="1"/>
            <a:r>
              <a:rPr lang="en-US" dirty="0"/>
              <a:t>Bladder Filling Defect on the left side </a:t>
            </a:r>
            <a:endParaRPr lang="ar-JO" dirty="0"/>
          </a:p>
          <a:p>
            <a:r>
              <a:rPr lang="en-US" sz="2600" b="1" dirty="0"/>
              <a:t>Mention 5 differential diagnosis</a:t>
            </a:r>
          </a:p>
          <a:p>
            <a:pPr lvl="1"/>
            <a:r>
              <a:rPr lang="en-US" dirty="0"/>
              <a:t>Blood clot, Stone, Neoplasm, Polyp, focal cystitis</a:t>
            </a:r>
          </a:p>
          <a:p>
            <a:r>
              <a:rPr lang="en-US" sz="2600" b="1" dirty="0"/>
              <a:t>If the patient is a chronic smoker and long periods on bladder catheter, what is the most common form of bladder cancer ?</a:t>
            </a:r>
          </a:p>
          <a:p>
            <a:pPr lvl="1"/>
            <a:r>
              <a:rPr lang="en-US" dirty="0"/>
              <a:t>Squamous cell carcinoma</a:t>
            </a:r>
          </a:p>
        </p:txBody>
      </p:sp>
      <p:pic>
        <p:nvPicPr>
          <p:cNvPr id="4" name="Picture 2">
            <a:extLst>
              <a:ext uri="{FF2B5EF4-FFF2-40B4-BE49-F238E27FC236}">
                <a16:creationId xmlns:a16="http://schemas.microsoft.com/office/drawing/2014/main" id="{767B7952-661A-2A08-1B15-7A8C45590C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2906" y="1305026"/>
            <a:ext cx="3030894" cy="32763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96100AE2-9725-02FA-F519-CAF78968CEBF}"/>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8" name="Picture 2" descr="AUDITED Text Written on Green Vintage Stamp Stock Illustration -  Illustration of button, vintage: 214336989">
            <a:extLst>
              <a:ext uri="{FF2B5EF4-FFF2-40B4-BE49-F238E27FC236}">
                <a16:creationId xmlns:a16="http://schemas.microsoft.com/office/drawing/2014/main" id="{9FAD4F89-8D19-7F8C-B16D-D38DEE6E4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333591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BAED1-4AD6-1691-AEB1-C6587E872782}"/>
              </a:ext>
            </a:extLst>
          </p:cNvPr>
          <p:cNvSpPr>
            <a:spLocks noGrp="1"/>
          </p:cNvSpPr>
          <p:nvPr>
            <p:ph type="title"/>
          </p:nvPr>
        </p:nvSpPr>
        <p:spPr/>
        <p:txBody>
          <a:bodyPr/>
          <a:lstStyle/>
          <a:p>
            <a:r>
              <a:rPr lang="en-US" dirty="0"/>
              <a:t>Bladder cancer – Case scenario 3</a:t>
            </a:r>
          </a:p>
        </p:txBody>
      </p:sp>
      <p:sp>
        <p:nvSpPr>
          <p:cNvPr id="3" name="Content Placeholder 2">
            <a:extLst>
              <a:ext uri="{FF2B5EF4-FFF2-40B4-BE49-F238E27FC236}">
                <a16:creationId xmlns:a16="http://schemas.microsoft.com/office/drawing/2014/main" id="{5648E497-FFA8-FC5B-832C-2CC3C065705B}"/>
              </a:ext>
            </a:extLst>
          </p:cNvPr>
          <p:cNvSpPr>
            <a:spLocks noGrp="1"/>
          </p:cNvSpPr>
          <p:nvPr>
            <p:ph idx="1"/>
          </p:nvPr>
        </p:nvSpPr>
        <p:spPr>
          <a:xfrm>
            <a:off x="838200" y="1305025"/>
            <a:ext cx="7801947" cy="5058453"/>
          </a:xfrm>
        </p:spPr>
        <p:txBody>
          <a:bodyPr>
            <a:normAutofit fontScale="92500" lnSpcReduction="10000"/>
          </a:bodyPr>
          <a:lstStyle/>
          <a:p>
            <a:pPr>
              <a:buFont typeface="Wingdings" panose="05000000000000000000" pitchFamily="2" charset="2"/>
              <a:buChar char="Ø"/>
            </a:pPr>
            <a:r>
              <a:rPr lang="en-US" sz="2600" dirty="0"/>
              <a:t>A 50-year-old male patient presented with hematuria and bladder filling defect on radiology, He has been a worker in a chemical factory for 25 years </a:t>
            </a:r>
            <a:endParaRPr lang="ar-JO" sz="2600" dirty="0"/>
          </a:p>
          <a:p>
            <a:r>
              <a:rPr lang="en-US" b="1" dirty="0"/>
              <a:t>What is the main finding in this IVP ?</a:t>
            </a:r>
          </a:p>
          <a:p>
            <a:pPr lvl="1"/>
            <a:r>
              <a:rPr lang="en-US" dirty="0"/>
              <a:t>Radiolucent filling defect projecting in to the lumen of the bladder</a:t>
            </a:r>
          </a:p>
          <a:p>
            <a:pPr lvl="1"/>
            <a:r>
              <a:rPr lang="en-US" dirty="0"/>
              <a:t>Bilateral hydronephrosis</a:t>
            </a:r>
            <a:endParaRPr lang="en-US" b="1" dirty="0"/>
          </a:p>
          <a:p>
            <a:r>
              <a:rPr lang="en-US" b="1" dirty="0"/>
              <a:t>What is your diagnosis ?</a:t>
            </a:r>
          </a:p>
          <a:p>
            <a:pPr lvl="1"/>
            <a:r>
              <a:rPr lang="en-US" dirty="0"/>
              <a:t>Transitional cell carcinoma</a:t>
            </a:r>
          </a:p>
          <a:p>
            <a:r>
              <a:rPr lang="en-US" b="1" dirty="0"/>
              <a:t>What is the best diagnostic study to do ?</a:t>
            </a:r>
          </a:p>
          <a:p>
            <a:pPr lvl="1"/>
            <a:r>
              <a:rPr lang="en-US" dirty="0"/>
              <a:t>Cystoscopy</a:t>
            </a:r>
          </a:p>
          <a:p>
            <a:r>
              <a:rPr lang="en-US" b="1" dirty="0"/>
              <a:t>If this patient was found to have a low-grade bladder tumor, what is the management ?</a:t>
            </a:r>
          </a:p>
          <a:p>
            <a:pPr lvl="1"/>
            <a:r>
              <a:rPr lang="en-US" dirty="0"/>
              <a:t>TURBT (transurethral resection of bladder tumor)</a:t>
            </a:r>
          </a:p>
        </p:txBody>
      </p:sp>
      <p:sp>
        <p:nvSpPr>
          <p:cNvPr id="4" name="TextBox 3">
            <a:extLst>
              <a:ext uri="{FF2B5EF4-FFF2-40B4-BE49-F238E27FC236}">
                <a16:creationId xmlns:a16="http://schemas.microsoft.com/office/drawing/2014/main" id="{2CAAA891-C931-D67E-1F51-4DDFEABAA0A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عنصر نائب للمحتوى 4">
            <a:extLst>
              <a:ext uri="{FF2B5EF4-FFF2-40B4-BE49-F238E27FC236}">
                <a16:creationId xmlns:a16="http://schemas.microsoft.com/office/drawing/2014/main" id="{59D873A4-82B2-6AAF-8E28-D8CEA6175773}"/>
              </a:ext>
            </a:extLst>
          </p:cNvPr>
          <p:cNvPicPr>
            <a:picLocks/>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23933" y="1305026"/>
            <a:ext cx="2629867" cy="35472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AUDITED Text Written on Green Vintage Stamp Stock Illustration -  Illustration of button, vintage: 214336989">
            <a:extLst>
              <a:ext uri="{FF2B5EF4-FFF2-40B4-BE49-F238E27FC236}">
                <a16:creationId xmlns:a16="http://schemas.microsoft.com/office/drawing/2014/main" id="{E1DCE7B8-B87F-320F-B17A-5A8C00F368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707559"/>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64E04-472F-2ED3-69FB-C9DE6BF9B063}"/>
              </a:ext>
            </a:extLst>
          </p:cNvPr>
          <p:cNvSpPr>
            <a:spLocks noGrp="1"/>
          </p:cNvSpPr>
          <p:nvPr>
            <p:ph type="title"/>
          </p:nvPr>
        </p:nvSpPr>
        <p:spPr/>
        <p:txBody>
          <a:bodyPr/>
          <a:lstStyle/>
          <a:p>
            <a:r>
              <a:rPr lang="en-US" dirty="0"/>
              <a:t>Bladder cancer – Case scenario 4</a:t>
            </a:r>
          </a:p>
        </p:txBody>
      </p:sp>
      <p:sp>
        <p:nvSpPr>
          <p:cNvPr id="3" name="Content Placeholder 2">
            <a:extLst>
              <a:ext uri="{FF2B5EF4-FFF2-40B4-BE49-F238E27FC236}">
                <a16:creationId xmlns:a16="http://schemas.microsoft.com/office/drawing/2014/main" id="{B4193ABA-1B04-AAAB-7293-94BFD728E91D}"/>
              </a:ext>
            </a:extLst>
          </p:cNvPr>
          <p:cNvSpPr>
            <a:spLocks noGrp="1"/>
          </p:cNvSpPr>
          <p:nvPr>
            <p:ph idx="1"/>
          </p:nvPr>
        </p:nvSpPr>
        <p:spPr>
          <a:xfrm>
            <a:off x="838199" y="1305026"/>
            <a:ext cx="10515599" cy="4871938"/>
          </a:xfrm>
        </p:spPr>
        <p:txBody>
          <a:bodyPr/>
          <a:lstStyle/>
          <a:p>
            <a:pPr>
              <a:buFont typeface="Wingdings" panose="05000000000000000000" pitchFamily="2" charset="2"/>
              <a:buChar char="Ø"/>
            </a:pPr>
            <a:r>
              <a:rPr lang="en-US" sz="2400" dirty="0"/>
              <a:t>55y old male patient, smoker, presented to urology clinic complaining of painless intermittent gross hematuria and urinary retention. On CT scan a 38 mm polypoid enhancing mass is noted at urinary bladder base, without extravesical extension or regional lymphadenopathy. The prostate gland is enlarged</a:t>
            </a:r>
          </a:p>
          <a:p>
            <a:r>
              <a:rPr lang="en-US" sz="2600" b="1" dirty="0"/>
              <a:t>What is your next step management ?</a:t>
            </a:r>
          </a:p>
          <a:p>
            <a:pPr lvl="1"/>
            <a:r>
              <a:rPr lang="en-US" dirty="0"/>
              <a:t>Cystoscopy</a:t>
            </a:r>
            <a:endParaRPr lang="en-US" sz="2600" dirty="0"/>
          </a:p>
        </p:txBody>
      </p:sp>
      <p:pic>
        <p:nvPicPr>
          <p:cNvPr id="1026" name="Picture 2">
            <a:extLst>
              <a:ext uri="{FF2B5EF4-FFF2-40B4-BE49-F238E27FC236}">
                <a16:creationId xmlns:a16="http://schemas.microsoft.com/office/drawing/2014/main" id="{0EBD2D90-733C-F990-7B0D-A3817463F0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7532" b="12449"/>
          <a:stretch/>
        </p:blipFill>
        <p:spPr bwMode="auto">
          <a:xfrm>
            <a:off x="7417254" y="2975206"/>
            <a:ext cx="3936546" cy="23626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1E0C44D-4F09-E8F6-360C-A561569429ED}"/>
              </a:ext>
            </a:extLst>
          </p:cNvPr>
          <p:cNvSpPr txBox="1"/>
          <p:nvPr/>
        </p:nvSpPr>
        <p:spPr>
          <a:xfrm>
            <a:off x="8651191" y="5411175"/>
            <a:ext cx="1468672" cy="369332"/>
          </a:xfrm>
          <a:prstGeom prst="rect">
            <a:avLst/>
          </a:prstGeom>
          <a:noFill/>
        </p:spPr>
        <p:txBody>
          <a:bodyPr wrap="none" rtlCol="0">
            <a:spAutoFit/>
          </a:bodyPr>
          <a:lstStyle/>
          <a:p>
            <a:r>
              <a:rPr lang="ar-JO" dirty="0"/>
              <a:t>مش نفس الصورة</a:t>
            </a:r>
            <a:endParaRPr lang="en-US" dirty="0"/>
          </a:p>
        </p:txBody>
      </p:sp>
      <p:sp>
        <p:nvSpPr>
          <p:cNvPr id="5" name="Content Placeholder 2">
            <a:extLst>
              <a:ext uri="{FF2B5EF4-FFF2-40B4-BE49-F238E27FC236}">
                <a16:creationId xmlns:a16="http://schemas.microsoft.com/office/drawing/2014/main" id="{9794BC18-9276-5271-AACA-DDF74D5EEFA1}"/>
              </a:ext>
            </a:extLst>
          </p:cNvPr>
          <p:cNvSpPr txBox="1">
            <a:spLocks/>
          </p:cNvSpPr>
          <p:nvPr/>
        </p:nvSpPr>
        <p:spPr>
          <a:xfrm>
            <a:off x="838200" y="3573620"/>
            <a:ext cx="6439678" cy="26033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rgbClr val="45515E"/>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rgbClr val="45515E"/>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5515E"/>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5515E"/>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b="1" dirty="0">
                <a:solidFill>
                  <a:schemeClr val="accent3">
                    <a:lumMod val="50000"/>
                  </a:schemeClr>
                </a:solidFill>
              </a:rPr>
              <a:t>If you know that the mass was malignant and the biopsy shows high grade tumor invading the lamina propria, what is the management ?</a:t>
            </a:r>
          </a:p>
          <a:p>
            <a:pPr lvl="1"/>
            <a:r>
              <a:rPr lang="en-US" sz="2200" dirty="0">
                <a:solidFill>
                  <a:schemeClr val="accent3">
                    <a:lumMod val="50000"/>
                  </a:schemeClr>
                </a:solidFill>
              </a:rPr>
              <a:t>TURB</a:t>
            </a:r>
          </a:p>
        </p:txBody>
      </p:sp>
      <p:sp>
        <p:nvSpPr>
          <p:cNvPr id="7" name="TextBox 6">
            <a:extLst>
              <a:ext uri="{FF2B5EF4-FFF2-40B4-BE49-F238E27FC236}">
                <a16:creationId xmlns:a16="http://schemas.microsoft.com/office/drawing/2014/main" id="{011A4C04-883B-CF04-4904-0A680BAFE732}"/>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50937433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3CFA6-95B1-5F39-19EB-8BB8B385E1AF}"/>
              </a:ext>
            </a:extLst>
          </p:cNvPr>
          <p:cNvSpPr>
            <a:spLocks noGrp="1"/>
          </p:cNvSpPr>
          <p:nvPr>
            <p:ph type="ctrTitle"/>
          </p:nvPr>
        </p:nvSpPr>
        <p:spPr>
          <a:xfrm>
            <a:off x="1524000" y="4208550"/>
            <a:ext cx="9144000" cy="1613752"/>
          </a:xfrm>
        </p:spPr>
        <p:txBody>
          <a:bodyPr>
            <a:normAutofit fontScale="90000"/>
          </a:bodyPr>
          <a:lstStyle/>
          <a:p>
            <a:r>
              <a:rPr lang="en-US" dirty="0"/>
              <a:t>Benign prostatic hyperplasia</a:t>
            </a:r>
          </a:p>
        </p:txBody>
      </p:sp>
    </p:spTree>
    <p:extLst>
      <p:ext uri="{BB962C8B-B14F-4D97-AF65-F5344CB8AC3E}">
        <p14:creationId xmlns:p14="http://schemas.microsoft.com/office/powerpoint/2010/main" val="2185796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E36242-CB09-96C6-B909-2E12B513A759}"/>
              </a:ext>
            </a:extLst>
          </p:cNvPr>
          <p:cNvSpPr>
            <a:spLocks noGrp="1"/>
          </p:cNvSpPr>
          <p:nvPr>
            <p:ph type="title"/>
          </p:nvPr>
        </p:nvSpPr>
        <p:spPr/>
        <p:txBody>
          <a:bodyPr>
            <a:normAutofit fontScale="90000"/>
          </a:bodyPr>
          <a:lstStyle/>
          <a:p>
            <a:r>
              <a:rPr lang="en-US" dirty="0"/>
              <a:t>Anatomical relations (</a:t>
            </a:r>
            <a:r>
              <a:rPr lang="en-US" dirty="0">
                <a:solidFill>
                  <a:srgbClr val="FF0000"/>
                </a:solidFill>
              </a:rPr>
              <a:t>what are the boundaries ?</a:t>
            </a:r>
            <a:r>
              <a:rPr lang="en-US" dirty="0"/>
              <a:t>)</a:t>
            </a:r>
          </a:p>
        </p:txBody>
      </p:sp>
      <p:sp>
        <p:nvSpPr>
          <p:cNvPr id="4" name="Content Placeholder 3">
            <a:extLst>
              <a:ext uri="{FF2B5EF4-FFF2-40B4-BE49-F238E27FC236}">
                <a16:creationId xmlns:a16="http://schemas.microsoft.com/office/drawing/2014/main" id="{C710C5A3-5303-D6A7-6E6A-B68292C0907C}"/>
              </a:ext>
            </a:extLst>
          </p:cNvPr>
          <p:cNvSpPr>
            <a:spLocks noGrp="1"/>
          </p:cNvSpPr>
          <p:nvPr>
            <p:ph idx="1"/>
          </p:nvPr>
        </p:nvSpPr>
        <p:spPr>
          <a:xfrm>
            <a:off x="838200" y="1305026"/>
            <a:ext cx="7951237" cy="4871938"/>
          </a:xfrm>
        </p:spPr>
        <p:txBody>
          <a:bodyPr>
            <a:normAutofit fontScale="92500"/>
          </a:bodyPr>
          <a:lstStyle/>
          <a:p>
            <a:r>
              <a:rPr lang="en-US" dirty="0"/>
              <a:t>The prostate has</a:t>
            </a:r>
          </a:p>
          <a:p>
            <a:pPr lvl="1"/>
            <a:r>
              <a:rPr lang="en-US" b="1" dirty="0"/>
              <a:t>A base</a:t>
            </a:r>
            <a:r>
              <a:rPr lang="en-US" dirty="0"/>
              <a:t>, which lies </a:t>
            </a:r>
            <a:r>
              <a:rPr lang="en-US" b="1" dirty="0">
                <a:solidFill>
                  <a:srgbClr val="FF0000"/>
                </a:solidFill>
              </a:rPr>
              <a:t>superiorly</a:t>
            </a:r>
            <a:r>
              <a:rPr lang="en-US" dirty="0"/>
              <a:t> against the bladder neck</a:t>
            </a:r>
          </a:p>
          <a:p>
            <a:pPr lvl="1"/>
            <a:r>
              <a:rPr lang="en-US" b="1" dirty="0"/>
              <a:t>An apex</a:t>
            </a:r>
            <a:r>
              <a:rPr lang="en-US" dirty="0"/>
              <a:t>, which lies </a:t>
            </a:r>
            <a:r>
              <a:rPr lang="en-US" b="1" dirty="0">
                <a:solidFill>
                  <a:srgbClr val="FF0000"/>
                </a:solidFill>
              </a:rPr>
              <a:t>inferiorly</a:t>
            </a:r>
            <a:r>
              <a:rPr lang="en-US" dirty="0"/>
              <a:t> against the urogenital diaphragm</a:t>
            </a:r>
          </a:p>
          <a:p>
            <a:r>
              <a:rPr lang="en-US" b="1" dirty="0">
                <a:solidFill>
                  <a:srgbClr val="FF0000"/>
                </a:solidFill>
              </a:rPr>
              <a:t>Anterior</a:t>
            </a:r>
            <a:r>
              <a:rPr lang="en-US" dirty="0"/>
              <a:t> to the prostate </a:t>
            </a:r>
            <a:r>
              <a:rPr lang="en-US" dirty="0">
                <a:sym typeface="Calibri"/>
              </a:rPr>
              <a:t>is the symphysis pubis</a:t>
            </a:r>
            <a:endParaRPr lang="en-US" dirty="0"/>
          </a:p>
          <a:p>
            <a:r>
              <a:rPr lang="en-US" b="1" dirty="0">
                <a:solidFill>
                  <a:srgbClr val="FF0000"/>
                </a:solidFill>
              </a:rPr>
              <a:t>Posteriorly</a:t>
            </a:r>
            <a:r>
              <a:rPr lang="en-US" dirty="0"/>
              <a:t>, the prostate is separated from the rectum by the Denonvilliers’ fascia</a:t>
            </a:r>
          </a:p>
          <a:p>
            <a:r>
              <a:rPr lang="en-US" b="1" dirty="0"/>
              <a:t>Posterosuperior</a:t>
            </a:r>
            <a:r>
              <a:rPr lang="en-US" dirty="0"/>
              <a:t> to the prostate </a:t>
            </a:r>
            <a:r>
              <a:rPr lang="en-US" dirty="0">
                <a:sym typeface="Calibri"/>
              </a:rPr>
              <a:t>lies the posterior part of the bladder, seminal vesicle, vasa deferens and ureters</a:t>
            </a:r>
          </a:p>
          <a:p>
            <a:r>
              <a:rPr lang="en-US" dirty="0"/>
              <a:t>The prostate is closely related to the</a:t>
            </a:r>
            <a:r>
              <a:rPr lang="en-US" dirty="0">
                <a:sym typeface="Calibri"/>
              </a:rPr>
              <a:t> </a:t>
            </a:r>
            <a:r>
              <a:rPr lang="en-US" dirty="0"/>
              <a:t>internal sphincter, </a:t>
            </a:r>
            <a:r>
              <a:rPr lang="en-US" dirty="0" err="1"/>
              <a:t>supramembranous</a:t>
            </a:r>
            <a:r>
              <a:rPr lang="en-US" dirty="0"/>
              <a:t> external sphincter, </a:t>
            </a:r>
            <a:r>
              <a:rPr lang="en-US" dirty="0" err="1"/>
              <a:t>levator</a:t>
            </a:r>
            <a:r>
              <a:rPr lang="en-US" dirty="0"/>
              <a:t> ani.</a:t>
            </a:r>
          </a:p>
        </p:txBody>
      </p:sp>
      <p:pic>
        <p:nvPicPr>
          <p:cNvPr id="4098" name="Picture 2">
            <a:extLst>
              <a:ext uri="{FF2B5EF4-FFF2-40B4-BE49-F238E27FC236}">
                <a16:creationId xmlns:a16="http://schemas.microsoft.com/office/drawing/2014/main" id="{575A001F-8958-C50F-9111-185AD6315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9437" y="1278942"/>
            <a:ext cx="2564363" cy="48980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09B156-7380-B12C-C672-9685362A678C}"/>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(1)</a:t>
            </a:r>
            <a:endParaRPr lang="en-US" b="1" dirty="0">
              <a:solidFill>
                <a:srgbClr val="FF0000"/>
              </a:solidFill>
            </a:endParaRPr>
          </a:p>
        </p:txBody>
      </p:sp>
    </p:spTree>
    <p:extLst>
      <p:ext uri="{BB962C8B-B14F-4D97-AF65-F5344CB8AC3E}">
        <p14:creationId xmlns:p14="http://schemas.microsoft.com/office/powerpoint/2010/main" val="299821924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4ED71ED-DE76-00C2-46AF-E4FC6D6EABB1}"/>
              </a:ext>
            </a:extLst>
          </p:cNvPr>
          <p:cNvSpPr>
            <a:spLocks noGrp="1"/>
          </p:cNvSpPr>
          <p:nvPr>
            <p:ph type="title"/>
          </p:nvPr>
        </p:nvSpPr>
        <p:spPr/>
        <p:txBody>
          <a:bodyPr/>
          <a:lstStyle/>
          <a:p>
            <a:r>
              <a:rPr lang="en-US" dirty="0"/>
              <a:t>Blood and innervation</a:t>
            </a:r>
          </a:p>
        </p:txBody>
      </p:sp>
      <p:sp>
        <p:nvSpPr>
          <p:cNvPr id="4" name="Content Placeholder 3">
            <a:extLst>
              <a:ext uri="{FF2B5EF4-FFF2-40B4-BE49-F238E27FC236}">
                <a16:creationId xmlns:a16="http://schemas.microsoft.com/office/drawing/2014/main" id="{63C59E0F-DAD3-6E5D-45F0-B6829FA93F7B}"/>
              </a:ext>
            </a:extLst>
          </p:cNvPr>
          <p:cNvSpPr>
            <a:spLocks noGrp="1"/>
          </p:cNvSpPr>
          <p:nvPr>
            <p:ph idx="1"/>
          </p:nvPr>
        </p:nvSpPr>
        <p:spPr>
          <a:xfrm>
            <a:off x="838200" y="1305025"/>
            <a:ext cx="5516336" cy="5029895"/>
          </a:xfrm>
        </p:spPr>
        <p:txBody>
          <a:bodyPr>
            <a:normAutofit/>
          </a:bodyPr>
          <a:lstStyle/>
          <a:p>
            <a:r>
              <a:rPr lang="en-US" sz="3200" b="1" dirty="0"/>
              <a:t>Arterial</a:t>
            </a:r>
          </a:p>
          <a:p>
            <a:pPr lvl="1"/>
            <a:r>
              <a:rPr lang="en-US" sz="2800" dirty="0"/>
              <a:t>Abdominal Aorta </a:t>
            </a:r>
            <a:r>
              <a:rPr lang="en-US" sz="2800" dirty="0">
                <a:latin typeface="Assistant" pitchFamily="2" charset="-79"/>
                <a:cs typeface="Assistant" pitchFamily="2" charset="-79"/>
              </a:rPr>
              <a:t>→ </a:t>
            </a:r>
            <a:r>
              <a:rPr lang="en-US" sz="2800" dirty="0"/>
              <a:t>Internal iliac artery </a:t>
            </a:r>
            <a:r>
              <a:rPr lang="en-US" sz="2800" dirty="0">
                <a:latin typeface="Assistant" pitchFamily="2" charset="-79"/>
                <a:cs typeface="Assistant" pitchFamily="2" charset="-79"/>
              </a:rPr>
              <a:t>→ </a:t>
            </a:r>
            <a:r>
              <a:rPr lang="en-US" sz="2800" dirty="0"/>
              <a:t>middle rectus &amp; inferior vesical arteries </a:t>
            </a:r>
            <a:r>
              <a:rPr lang="en-US" sz="2800" dirty="0">
                <a:latin typeface="Assistant" pitchFamily="2" charset="-79"/>
                <a:cs typeface="Assistant" pitchFamily="2" charset="-79"/>
              </a:rPr>
              <a:t>→ </a:t>
            </a:r>
            <a:r>
              <a:rPr lang="en-US" sz="2800" dirty="0"/>
              <a:t>both give branches to the prostate </a:t>
            </a:r>
          </a:p>
          <a:p>
            <a:r>
              <a:rPr lang="en-US" sz="3200" b="1" dirty="0"/>
              <a:t>Venous</a:t>
            </a:r>
          </a:p>
          <a:p>
            <a:pPr lvl="1"/>
            <a:r>
              <a:rPr lang="en-US" sz="2800" dirty="0"/>
              <a:t>A prostatic venous plexus drains into the internal iliac veins</a:t>
            </a:r>
          </a:p>
          <a:p>
            <a:r>
              <a:rPr lang="en-US" sz="3200" b="1" dirty="0"/>
              <a:t>Nervous</a:t>
            </a:r>
          </a:p>
          <a:p>
            <a:pPr lvl="1"/>
            <a:r>
              <a:rPr lang="en-US" sz="2800" dirty="0"/>
              <a:t>Inferior hypogastric plexus</a:t>
            </a:r>
            <a:r>
              <a:rPr lang="en-US" sz="2800" dirty="0">
                <a:latin typeface="Assistant" pitchFamily="2" charset="-79"/>
                <a:cs typeface="Assistant" pitchFamily="2" charset="-79"/>
              </a:rPr>
              <a:t> → </a:t>
            </a:r>
            <a:r>
              <a:rPr lang="en-US" sz="2800" dirty="0"/>
              <a:t>prostatic plexus (sympathetic)</a:t>
            </a:r>
          </a:p>
        </p:txBody>
      </p:sp>
      <p:grpSp>
        <p:nvGrpSpPr>
          <p:cNvPr id="11" name="Group 10">
            <a:extLst>
              <a:ext uri="{FF2B5EF4-FFF2-40B4-BE49-F238E27FC236}">
                <a16:creationId xmlns:a16="http://schemas.microsoft.com/office/drawing/2014/main" id="{F099F2EB-86C8-B887-DBDC-F2764E858083}"/>
              </a:ext>
            </a:extLst>
          </p:cNvPr>
          <p:cNvGrpSpPr/>
          <p:nvPr/>
        </p:nvGrpSpPr>
        <p:grpSpPr>
          <a:xfrm>
            <a:off x="6459489" y="1226047"/>
            <a:ext cx="4894311" cy="5187850"/>
            <a:chOff x="6459489" y="1147070"/>
            <a:chExt cx="4894311" cy="5187850"/>
          </a:xfrm>
        </p:grpSpPr>
        <p:pic>
          <p:nvPicPr>
            <p:cNvPr id="3074" name="Picture 2">
              <a:extLst>
                <a:ext uri="{FF2B5EF4-FFF2-40B4-BE49-F238E27FC236}">
                  <a16:creationId xmlns:a16="http://schemas.microsoft.com/office/drawing/2014/main" id="{3AFE2AC9-1305-00D4-99E7-7B5FCD4E92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9121" y="1147071"/>
              <a:ext cx="238125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35038A15-620D-016D-04E2-ECCA123E35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9489" y="1147070"/>
              <a:ext cx="2381250" cy="25622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9BD5482-C6EE-34FD-6A9A-FD94C5F39202}"/>
                </a:ext>
              </a:extLst>
            </p:cNvPr>
            <p:cNvPicPr>
              <a:picLocks noChangeAspect="1"/>
            </p:cNvPicPr>
            <p:nvPr/>
          </p:nvPicPr>
          <p:blipFill>
            <a:blip r:embed="rId5"/>
            <a:stretch>
              <a:fillRect/>
            </a:stretch>
          </p:blipFill>
          <p:spPr>
            <a:xfrm>
              <a:off x="8945692" y="3772694"/>
              <a:ext cx="2408108" cy="2562226"/>
            </a:xfrm>
            <a:prstGeom prst="rect">
              <a:avLst/>
            </a:prstGeom>
          </p:spPr>
        </p:pic>
        <p:pic>
          <p:nvPicPr>
            <p:cNvPr id="10" name="Picture 9">
              <a:extLst>
                <a:ext uri="{FF2B5EF4-FFF2-40B4-BE49-F238E27FC236}">
                  <a16:creationId xmlns:a16="http://schemas.microsoft.com/office/drawing/2014/main" id="{574C8AC0-89BA-FC25-AF63-53FBE80BB4A9}"/>
                </a:ext>
              </a:extLst>
            </p:cNvPr>
            <p:cNvPicPr>
              <a:picLocks noChangeAspect="1"/>
            </p:cNvPicPr>
            <p:nvPr/>
          </p:nvPicPr>
          <p:blipFill>
            <a:blip r:embed="rId6"/>
            <a:stretch>
              <a:fillRect/>
            </a:stretch>
          </p:blipFill>
          <p:spPr>
            <a:xfrm>
              <a:off x="6459489" y="3861316"/>
              <a:ext cx="2394679" cy="2394679"/>
            </a:xfrm>
            <a:prstGeom prst="rect">
              <a:avLst/>
            </a:prstGeom>
          </p:spPr>
        </p:pic>
      </p:grpSp>
      <p:sp>
        <p:nvSpPr>
          <p:cNvPr id="2" name="TextBox 1">
            <a:extLst>
              <a:ext uri="{FF2B5EF4-FFF2-40B4-BE49-F238E27FC236}">
                <a16:creationId xmlns:a16="http://schemas.microsoft.com/office/drawing/2014/main" id="{9339BF1F-8E85-A755-CE82-D6BB7C76A63E}"/>
              </a:ext>
            </a:extLst>
          </p:cNvPr>
          <p:cNvSpPr txBox="1"/>
          <p:nvPr/>
        </p:nvSpPr>
        <p:spPr>
          <a:xfrm>
            <a:off x="11633834" y="0"/>
            <a:ext cx="558166" cy="369332"/>
          </a:xfrm>
          <a:prstGeom prst="rect">
            <a:avLst/>
          </a:prstGeom>
          <a:noFill/>
          <a:ln>
            <a:solidFill>
              <a:srgbClr val="005392"/>
            </a:solidFill>
          </a:ln>
        </p:spPr>
        <p:txBody>
          <a:bodyPr wrap="none" rtlCol="0">
            <a:spAutoFit/>
          </a:bodyPr>
          <a:lstStyle/>
          <a:p>
            <a:pPr algn="r" rtl="1"/>
            <a:r>
              <a:rPr lang="ar-JO" b="1" dirty="0">
                <a:solidFill>
                  <a:srgbClr val="005392"/>
                </a:solidFill>
              </a:rPr>
              <a:t>شرح</a:t>
            </a:r>
            <a:endParaRPr lang="en-US" b="1" dirty="0">
              <a:solidFill>
                <a:srgbClr val="005392"/>
              </a:solidFill>
            </a:endParaRPr>
          </a:p>
        </p:txBody>
      </p:sp>
    </p:spTree>
    <p:extLst>
      <p:ext uri="{BB962C8B-B14F-4D97-AF65-F5344CB8AC3E}">
        <p14:creationId xmlns:p14="http://schemas.microsoft.com/office/powerpoint/2010/main" val="699570852"/>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A63F9-9052-C584-E5CB-5398A60AEAFE}"/>
              </a:ext>
            </a:extLst>
          </p:cNvPr>
          <p:cNvSpPr>
            <a:spLocks noGrp="1"/>
          </p:cNvSpPr>
          <p:nvPr>
            <p:ph type="title"/>
          </p:nvPr>
        </p:nvSpPr>
        <p:spPr/>
        <p:txBody>
          <a:bodyPr/>
          <a:lstStyle/>
          <a:p>
            <a:r>
              <a:rPr lang="en-US" dirty="0"/>
              <a:t>Structure of the prostate</a:t>
            </a:r>
          </a:p>
        </p:txBody>
      </p:sp>
      <p:sp>
        <p:nvSpPr>
          <p:cNvPr id="3" name="Content Placeholder 2">
            <a:extLst>
              <a:ext uri="{FF2B5EF4-FFF2-40B4-BE49-F238E27FC236}">
                <a16:creationId xmlns:a16="http://schemas.microsoft.com/office/drawing/2014/main" id="{3896E67D-D75E-89C3-D441-F2BDCB06C266}"/>
              </a:ext>
            </a:extLst>
          </p:cNvPr>
          <p:cNvSpPr>
            <a:spLocks noGrp="1"/>
          </p:cNvSpPr>
          <p:nvPr>
            <p:ph idx="1"/>
          </p:nvPr>
        </p:nvSpPr>
        <p:spPr/>
        <p:txBody>
          <a:bodyPr/>
          <a:lstStyle/>
          <a:p>
            <a:r>
              <a:rPr lang="en-US" dirty="0"/>
              <a:t>The three elements of the prostate are the glands, muscles and stroma</a:t>
            </a:r>
          </a:p>
          <a:p>
            <a:r>
              <a:rPr lang="en-US" dirty="0"/>
              <a:t>All the elements can enlarge and shrink at different times of life</a:t>
            </a:r>
          </a:p>
        </p:txBody>
      </p:sp>
      <p:pic>
        <p:nvPicPr>
          <p:cNvPr id="5122" name="Picture 2" descr="Anatomy - Male Reproductive System Labelling Flashcards | Quizlet">
            <a:extLst>
              <a:ext uri="{FF2B5EF4-FFF2-40B4-BE49-F238E27FC236}">
                <a16:creationId xmlns:a16="http://schemas.microsoft.com/office/drawing/2014/main" id="{C173869B-92E6-EE77-E67C-4C9EED0EEA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4579" r="4960" b="10885"/>
          <a:stretch/>
        </p:blipFill>
        <p:spPr bwMode="auto">
          <a:xfrm>
            <a:off x="5697902" y="2782110"/>
            <a:ext cx="5655898" cy="3394853"/>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D7C65766-DBCC-0DD4-FE6D-0620E73E40D6}"/>
              </a:ext>
            </a:extLst>
          </p:cNvPr>
          <p:cNvSpPr txBox="1">
            <a:spLocks/>
          </p:cNvSpPr>
          <p:nvPr/>
        </p:nvSpPr>
        <p:spPr>
          <a:xfrm>
            <a:off x="838200" y="2782110"/>
            <a:ext cx="4859702" cy="33948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tx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tx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3">
                    <a:lumMod val="50000"/>
                  </a:schemeClr>
                </a:solidFill>
              </a:rPr>
              <a:t>In old age hypertrophy of one or all three elements in the transition zone around the periurethral area gives rise to the nodules of benign prostatic enlargement</a:t>
            </a:r>
          </a:p>
        </p:txBody>
      </p:sp>
      <p:sp>
        <p:nvSpPr>
          <p:cNvPr id="5" name="TextBox 4">
            <a:extLst>
              <a:ext uri="{FF2B5EF4-FFF2-40B4-BE49-F238E27FC236}">
                <a16:creationId xmlns:a16="http://schemas.microsoft.com/office/drawing/2014/main" id="{B768F855-35F9-AA4F-DCC8-530578F8E319}"/>
              </a:ext>
            </a:extLst>
          </p:cNvPr>
          <p:cNvSpPr txBox="1"/>
          <p:nvPr/>
        </p:nvSpPr>
        <p:spPr>
          <a:xfrm>
            <a:off x="11633834" y="0"/>
            <a:ext cx="558166" cy="369332"/>
          </a:xfrm>
          <a:prstGeom prst="rect">
            <a:avLst/>
          </a:prstGeom>
          <a:noFill/>
          <a:ln>
            <a:solidFill>
              <a:srgbClr val="005392"/>
            </a:solidFill>
          </a:ln>
        </p:spPr>
        <p:txBody>
          <a:bodyPr wrap="none" rtlCol="0">
            <a:spAutoFit/>
          </a:bodyPr>
          <a:lstStyle/>
          <a:p>
            <a:pPr algn="r" rtl="1"/>
            <a:r>
              <a:rPr lang="ar-JO" b="1" dirty="0">
                <a:solidFill>
                  <a:srgbClr val="005392"/>
                </a:solidFill>
              </a:rPr>
              <a:t>شرح</a:t>
            </a:r>
            <a:endParaRPr lang="en-US" b="1" dirty="0">
              <a:solidFill>
                <a:srgbClr val="005392"/>
              </a:solidFill>
            </a:endParaRPr>
          </a:p>
        </p:txBody>
      </p:sp>
    </p:spTree>
    <p:extLst>
      <p:ext uri="{BB962C8B-B14F-4D97-AF65-F5344CB8AC3E}">
        <p14:creationId xmlns:p14="http://schemas.microsoft.com/office/powerpoint/2010/main" val="2785616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4A532-22A4-2B3D-86A7-761878301711}"/>
              </a:ext>
            </a:extLst>
          </p:cNvPr>
          <p:cNvSpPr>
            <a:spLocks noGrp="1"/>
          </p:cNvSpPr>
          <p:nvPr>
            <p:ph type="title"/>
          </p:nvPr>
        </p:nvSpPr>
        <p:spPr/>
        <p:txBody>
          <a:bodyPr/>
          <a:lstStyle/>
          <a:p>
            <a:r>
              <a:rPr lang="en-US" dirty="0"/>
              <a:t>Urinary Incontinence – Essay</a:t>
            </a:r>
          </a:p>
        </p:txBody>
      </p:sp>
      <p:sp>
        <p:nvSpPr>
          <p:cNvPr id="3" name="Content Placeholder 2">
            <a:extLst>
              <a:ext uri="{FF2B5EF4-FFF2-40B4-BE49-F238E27FC236}">
                <a16:creationId xmlns:a16="http://schemas.microsoft.com/office/drawing/2014/main" id="{588CC7D8-7AE4-B50E-2E7C-8822F75F3666}"/>
              </a:ext>
            </a:extLst>
          </p:cNvPr>
          <p:cNvSpPr>
            <a:spLocks noGrp="1"/>
          </p:cNvSpPr>
          <p:nvPr>
            <p:ph idx="1"/>
          </p:nvPr>
        </p:nvSpPr>
        <p:spPr/>
        <p:txBody>
          <a:bodyPr>
            <a:normAutofit/>
          </a:bodyPr>
          <a:lstStyle/>
          <a:p>
            <a:r>
              <a:rPr lang="en-US" b="1" dirty="0"/>
              <a:t>Urge incontinence primarily caused by:</a:t>
            </a:r>
          </a:p>
          <a:p>
            <a:pPr lvl="1"/>
            <a:r>
              <a:rPr lang="en-US" dirty="0"/>
              <a:t>overactive detrusor muscle </a:t>
            </a:r>
          </a:p>
          <a:p>
            <a:r>
              <a:rPr lang="en-US" b="1" dirty="0"/>
              <a:t>While stress incontinence occurs secondary to:</a:t>
            </a:r>
          </a:p>
          <a:p>
            <a:pPr lvl="1"/>
            <a:r>
              <a:rPr lang="en-US" dirty="0"/>
              <a:t>Increased intra-abdominal pressure</a:t>
            </a:r>
          </a:p>
          <a:p>
            <a:r>
              <a:rPr lang="en-US" b="1" dirty="0"/>
              <a:t>Best test to diagnose type of incontinence:</a:t>
            </a:r>
          </a:p>
          <a:p>
            <a:pPr lvl="1"/>
            <a:r>
              <a:rPr lang="en-US" dirty="0" err="1"/>
              <a:t>Cystometry</a:t>
            </a:r>
            <a:endParaRPr lang="en-US" dirty="0"/>
          </a:p>
          <a:p>
            <a:r>
              <a:rPr lang="en-US" b="1" dirty="0"/>
              <a:t>Best management of symptoms of detrusor failure:</a:t>
            </a:r>
          </a:p>
          <a:p>
            <a:pPr lvl="1"/>
            <a:r>
              <a:rPr lang="en-US" dirty="0"/>
              <a:t>Catheterization</a:t>
            </a:r>
          </a:p>
          <a:p>
            <a:r>
              <a:rPr lang="en-US" b="1" dirty="0"/>
              <a:t>Injury to the external sphincter causes what type of incontinence:</a:t>
            </a:r>
          </a:p>
          <a:p>
            <a:pPr lvl="1"/>
            <a:r>
              <a:rPr lang="en-US" dirty="0"/>
              <a:t>Stress UI</a:t>
            </a:r>
          </a:p>
          <a:p>
            <a:endParaRPr lang="en-US" dirty="0"/>
          </a:p>
        </p:txBody>
      </p:sp>
      <p:sp>
        <p:nvSpPr>
          <p:cNvPr id="4" name="TextBox 3">
            <a:extLst>
              <a:ext uri="{FF2B5EF4-FFF2-40B4-BE49-F238E27FC236}">
                <a16:creationId xmlns:a16="http://schemas.microsoft.com/office/drawing/2014/main" id="{305BD0D2-41AC-BE24-F5A3-224E5267732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60503397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0345-915B-0D74-AE90-AAE1B9EFB4DD}"/>
              </a:ext>
            </a:extLst>
          </p:cNvPr>
          <p:cNvSpPr>
            <a:spLocks noGrp="1"/>
          </p:cNvSpPr>
          <p:nvPr>
            <p:ph type="title"/>
          </p:nvPr>
        </p:nvSpPr>
        <p:spPr/>
        <p:txBody>
          <a:bodyPr/>
          <a:lstStyle/>
          <a:p>
            <a:r>
              <a:rPr lang="en-US" dirty="0"/>
              <a:t>PSA (prostate specific antigen)</a:t>
            </a:r>
          </a:p>
        </p:txBody>
      </p:sp>
      <p:sp>
        <p:nvSpPr>
          <p:cNvPr id="3" name="Content Placeholder 2">
            <a:extLst>
              <a:ext uri="{FF2B5EF4-FFF2-40B4-BE49-F238E27FC236}">
                <a16:creationId xmlns:a16="http://schemas.microsoft.com/office/drawing/2014/main" id="{AD536CBB-45C4-731E-FCF9-5ABE28229EB9}"/>
              </a:ext>
            </a:extLst>
          </p:cNvPr>
          <p:cNvSpPr>
            <a:spLocks noGrp="1"/>
          </p:cNvSpPr>
          <p:nvPr>
            <p:ph idx="1"/>
          </p:nvPr>
        </p:nvSpPr>
        <p:spPr>
          <a:xfrm>
            <a:off x="838200" y="1305026"/>
            <a:ext cx="10515600" cy="4871938"/>
          </a:xfrm>
        </p:spPr>
        <p:txBody>
          <a:bodyPr/>
          <a:lstStyle/>
          <a:p>
            <a:r>
              <a:rPr lang="en-US" b="1" dirty="0"/>
              <a:t>Definition &amp; function</a:t>
            </a:r>
            <a:r>
              <a:rPr lang="en-US" dirty="0"/>
              <a:t>: </a:t>
            </a:r>
          </a:p>
          <a:p>
            <a:pPr lvl="1"/>
            <a:r>
              <a:rPr lang="en-US" dirty="0"/>
              <a:t>A glycoprotein enzyme produced by prostatic epithelial cells. </a:t>
            </a:r>
          </a:p>
          <a:p>
            <a:pPr lvl="1"/>
            <a:r>
              <a:rPr lang="en-US" dirty="0"/>
              <a:t>Its function is to liquefy the ejaculate, enabling fertilization </a:t>
            </a:r>
          </a:p>
          <a:p>
            <a:r>
              <a:rPr lang="en-US" b="1" dirty="0"/>
              <a:t>Ranges</a:t>
            </a:r>
            <a:r>
              <a:rPr lang="en-US" dirty="0"/>
              <a:t>:</a:t>
            </a:r>
          </a:p>
          <a:p>
            <a:pPr lvl="1"/>
            <a:r>
              <a:rPr lang="en-US" sz="2600" b="1" dirty="0"/>
              <a:t>0-4ng/ml</a:t>
            </a:r>
            <a:r>
              <a:rPr lang="en-US" sz="2600" dirty="0"/>
              <a:t>: Normal range, in most normal males &lt;2.6ng/ml</a:t>
            </a:r>
          </a:p>
          <a:p>
            <a:pPr lvl="1"/>
            <a:r>
              <a:rPr lang="en-US" sz="2600" b="1" dirty="0"/>
              <a:t>4-10ng/ml</a:t>
            </a:r>
            <a:r>
              <a:rPr lang="en-US" sz="2600" dirty="0"/>
              <a:t>: Gray zone; might be BPH, might be cancer </a:t>
            </a:r>
            <a:r>
              <a:rPr lang="en-US" sz="2600" dirty="0">
                <a:latin typeface="Arial" panose="020B0604020202020204" pitchFamily="34" charset="0"/>
                <a:cs typeface="Arial" panose="020B0604020202020204" pitchFamily="34" charset="0"/>
              </a:rPr>
              <a:t>→</a:t>
            </a:r>
            <a:r>
              <a:rPr lang="en-US" sz="2600" dirty="0"/>
              <a:t> Order PSA kinetics </a:t>
            </a:r>
          </a:p>
          <a:p>
            <a:pPr lvl="1"/>
            <a:r>
              <a:rPr lang="en-US" sz="2600" b="1" dirty="0"/>
              <a:t>&gt;10ng/ml</a:t>
            </a:r>
            <a:r>
              <a:rPr lang="en-US" sz="2600" dirty="0"/>
              <a:t>: Highly suggestive of prostate cancer</a:t>
            </a:r>
          </a:p>
        </p:txBody>
      </p:sp>
      <p:sp>
        <p:nvSpPr>
          <p:cNvPr id="4" name="TextBox 3">
            <a:extLst>
              <a:ext uri="{FF2B5EF4-FFF2-40B4-BE49-F238E27FC236}">
                <a16:creationId xmlns:a16="http://schemas.microsoft.com/office/drawing/2014/main" id="{CDC88580-9895-0DD8-F985-44A830776D13}"/>
              </a:ext>
            </a:extLst>
          </p:cNvPr>
          <p:cNvSpPr txBox="1"/>
          <p:nvPr/>
        </p:nvSpPr>
        <p:spPr>
          <a:xfrm>
            <a:off x="11633834" y="419875"/>
            <a:ext cx="558166" cy="369332"/>
          </a:xfrm>
          <a:prstGeom prst="rect">
            <a:avLst/>
          </a:prstGeom>
          <a:noFill/>
          <a:ln>
            <a:solidFill>
              <a:srgbClr val="005392"/>
            </a:solidFill>
          </a:ln>
        </p:spPr>
        <p:txBody>
          <a:bodyPr wrap="none" rtlCol="0">
            <a:spAutoFit/>
          </a:bodyPr>
          <a:lstStyle/>
          <a:p>
            <a:pPr algn="r" rtl="1"/>
            <a:r>
              <a:rPr lang="ar-JO" b="1" dirty="0">
                <a:solidFill>
                  <a:srgbClr val="005392"/>
                </a:solidFill>
              </a:rPr>
              <a:t>شرح</a:t>
            </a:r>
            <a:endParaRPr lang="en-US" b="1" dirty="0">
              <a:solidFill>
                <a:srgbClr val="005392"/>
              </a:solidFill>
            </a:endParaRPr>
          </a:p>
        </p:txBody>
      </p:sp>
      <p:sp>
        <p:nvSpPr>
          <p:cNvPr id="5" name="TextBox 4">
            <a:extLst>
              <a:ext uri="{FF2B5EF4-FFF2-40B4-BE49-F238E27FC236}">
                <a16:creationId xmlns:a16="http://schemas.microsoft.com/office/drawing/2014/main" id="{62AEE07A-0BEE-3428-6A8A-E3CDE38828ED}"/>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
        <p:nvSpPr>
          <p:cNvPr id="6" name="TextBox 5">
            <a:extLst>
              <a:ext uri="{FF2B5EF4-FFF2-40B4-BE49-F238E27FC236}">
                <a16:creationId xmlns:a16="http://schemas.microsoft.com/office/drawing/2014/main" id="{778F942B-4D4F-74EE-9BD1-F0655E19622C}"/>
              </a:ext>
            </a:extLst>
          </p:cNvPr>
          <p:cNvSpPr txBox="1"/>
          <p:nvPr/>
        </p:nvSpPr>
        <p:spPr>
          <a:xfrm>
            <a:off x="46655" y="136839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6CCD348B-212A-CE71-A999-78B38C75FA3B}"/>
              </a:ext>
            </a:extLst>
          </p:cNvPr>
          <p:cNvSpPr txBox="1"/>
          <p:nvPr/>
        </p:nvSpPr>
        <p:spPr>
          <a:xfrm>
            <a:off x="494939" y="313817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219479096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F4B38-73C6-4F88-CA10-024BFFF43EF4}"/>
              </a:ext>
            </a:extLst>
          </p:cNvPr>
          <p:cNvSpPr>
            <a:spLocks noGrp="1"/>
          </p:cNvSpPr>
          <p:nvPr>
            <p:ph type="title"/>
          </p:nvPr>
        </p:nvSpPr>
        <p:spPr/>
        <p:txBody>
          <a:bodyPr>
            <a:normAutofit/>
          </a:bodyPr>
          <a:lstStyle/>
          <a:p>
            <a:r>
              <a:rPr lang="en-US" dirty="0"/>
              <a:t>PSA kinetics</a:t>
            </a:r>
          </a:p>
        </p:txBody>
      </p:sp>
      <p:sp>
        <p:nvSpPr>
          <p:cNvPr id="3" name="Content Placeholder 2">
            <a:extLst>
              <a:ext uri="{FF2B5EF4-FFF2-40B4-BE49-F238E27FC236}">
                <a16:creationId xmlns:a16="http://schemas.microsoft.com/office/drawing/2014/main" id="{BAB3D814-0D56-8A36-BCCA-6DCB9A40DB96}"/>
              </a:ext>
            </a:extLst>
          </p:cNvPr>
          <p:cNvSpPr>
            <a:spLocks noGrp="1"/>
          </p:cNvSpPr>
          <p:nvPr>
            <p:ph idx="1"/>
          </p:nvPr>
        </p:nvSpPr>
        <p:spPr/>
        <p:txBody>
          <a:bodyPr>
            <a:normAutofit/>
          </a:bodyPr>
          <a:lstStyle/>
          <a:p>
            <a:r>
              <a:rPr lang="en-US" b="1" dirty="0"/>
              <a:t>Free to total PSA ratio </a:t>
            </a:r>
            <a:endParaRPr lang="en-US" dirty="0"/>
          </a:p>
          <a:p>
            <a:pPr lvl="1"/>
            <a:r>
              <a:rPr lang="en-US" sz="2600" dirty="0"/>
              <a:t>&lt; 18% ratio&gt;&gt; suggestion of cancer or other differentials (prostatitis)</a:t>
            </a:r>
          </a:p>
          <a:p>
            <a:pPr lvl="1"/>
            <a:r>
              <a:rPr lang="en-US" sz="2600" dirty="0"/>
              <a:t>&gt;18% ratio&gt;&gt; suggest benign cause </a:t>
            </a:r>
          </a:p>
          <a:p>
            <a:r>
              <a:rPr lang="en-US" b="1" dirty="0"/>
              <a:t>PSA Density = Serum PSA / Prostate volume </a:t>
            </a:r>
            <a:endParaRPr lang="en-US" dirty="0"/>
          </a:p>
          <a:p>
            <a:pPr lvl="1"/>
            <a:r>
              <a:rPr lang="en-US" sz="2600" dirty="0"/>
              <a:t>&gt;18% density&gt;&gt; suggestion of cancer </a:t>
            </a:r>
          </a:p>
          <a:p>
            <a:pPr lvl="1"/>
            <a:r>
              <a:rPr lang="en-US" sz="2600" dirty="0"/>
              <a:t>&lt;18% density&gt;&gt; suggestion of benign cause </a:t>
            </a:r>
          </a:p>
          <a:p>
            <a:r>
              <a:rPr lang="en-US" b="1" dirty="0"/>
              <a:t>PSA velocity </a:t>
            </a:r>
            <a:endParaRPr lang="en-US" dirty="0"/>
          </a:p>
          <a:p>
            <a:pPr lvl="1"/>
            <a:r>
              <a:rPr lang="en-US" sz="2600" dirty="0"/>
              <a:t>Change of &gt; 0.75 ng/ml/year associated with increase risk of cancer </a:t>
            </a:r>
          </a:p>
          <a:p>
            <a:r>
              <a:rPr lang="en-US" b="1" dirty="0"/>
              <a:t>PSA doubling time </a:t>
            </a:r>
            <a:endParaRPr lang="en-US" dirty="0"/>
          </a:p>
          <a:p>
            <a:pPr lvl="1"/>
            <a:r>
              <a:rPr lang="en-US" sz="2600" dirty="0"/>
              <a:t>Used in staging and follow up of prostate cancer </a:t>
            </a:r>
          </a:p>
        </p:txBody>
      </p:sp>
      <p:sp>
        <p:nvSpPr>
          <p:cNvPr id="4" name="TextBox 3">
            <a:extLst>
              <a:ext uri="{FF2B5EF4-FFF2-40B4-BE49-F238E27FC236}">
                <a16:creationId xmlns:a16="http://schemas.microsoft.com/office/drawing/2014/main" id="{15951155-0345-3A49-AD68-D3A60C6FB827}"/>
              </a:ext>
            </a:extLst>
          </p:cNvPr>
          <p:cNvSpPr txBox="1"/>
          <p:nvPr/>
        </p:nvSpPr>
        <p:spPr>
          <a:xfrm>
            <a:off x="11633834" y="419875"/>
            <a:ext cx="558166" cy="369332"/>
          </a:xfrm>
          <a:prstGeom prst="rect">
            <a:avLst/>
          </a:prstGeom>
          <a:noFill/>
          <a:ln>
            <a:solidFill>
              <a:srgbClr val="005392"/>
            </a:solidFill>
          </a:ln>
        </p:spPr>
        <p:txBody>
          <a:bodyPr wrap="none" rtlCol="0">
            <a:spAutoFit/>
          </a:bodyPr>
          <a:lstStyle/>
          <a:p>
            <a:pPr algn="r" rtl="1"/>
            <a:r>
              <a:rPr lang="ar-JO" b="1" dirty="0">
                <a:solidFill>
                  <a:srgbClr val="005392"/>
                </a:solidFill>
              </a:rPr>
              <a:t>شرح</a:t>
            </a:r>
            <a:endParaRPr lang="en-US" b="1" dirty="0">
              <a:solidFill>
                <a:srgbClr val="005392"/>
              </a:solidFill>
            </a:endParaRPr>
          </a:p>
        </p:txBody>
      </p:sp>
      <p:sp>
        <p:nvSpPr>
          <p:cNvPr id="5" name="TextBox 4">
            <a:extLst>
              <a:ext uri="{FF2B5EF4-FFF2-40B4-BE49-F238E27FC236}">
                <a16:creationId xmlns:a16="http://schemas.microsoft.com/office/drawing/2014/main" id="{2FBE4199-3E00-E169-E75D-BF87A0C477DB}"/>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Tree>
    <p:extLst>
      <p:ext uri="{BB962C8B-B14F-4D97-AF65-F5344CB8AC3E}">
        <p14:creationId xmlns:p14="http://schemas.microsoft.com/office/powerpoint/2010/main" val="136270474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F4CD2-FC75-4702-D0B8-8E7802E095B7}"/>
              </a:ext>
            </a:extLst>
          </p:cNvPr>
          <p:cNvSpPr>
            <a:spLocks noGrp="1"/>
          </p:cNvSpPr>
          <p:nvPr>
            <p:ph type="title"/>
          </p:nvPr>
        </p:nvSpPr>
        <p:spPr/>
        <p:txBody>
          <a:bodyPr/>
          <a:lstStyle/>
          <a:p>
            <a:r>
              <a:rPr lang="en-US" dirty="0"/>
              <a:t>PSA – Essay</a:t>
            </a:r>
          </a:p>
        </p:txBody>
      </p:sp>
      <p:sp>
        <p:nvSpPr>
          <p:cNvPr id="3" name="Content Placeholder 2">
            <a:extLst>
              <a:ext uri="{FF2B5EF4-FFF2-40B4-BE49-F238E27FC236}">
                <a16:creationId xmlns:a16="http://schemas.microsoft.com/office/drawing/2014/main" id="{A6405087-1EEC-E20A-CE05-191A0C2C17D8}"/>
              </a:ext>
            </a:extLst>
          </p:cNvPr>
          <p:cNvSpPr>
            <a:spLocks noGrp="1"/>
          </p:cNvSpPr>
          <p:nvPr>
            <p:ph idx="1"/>
          </p:nvPr>
        </p:nvSpPr>
        <p:spPr/>
        <p:txBody>
          <a:bodyPr>
            <a:normAutofit lnSpcReduction="10000"/>
          </a:bodyPr>
          <a:lstStyle/>
          <a:p>
            <a:r>
              <a:rPr lang="en-US" b="1" dirty="0"/>
              <a:t>Mention 5 causes of increased PSA</a:t>
            </a:r>
            <a:r>
              <a:rPr lang="en-US" dirty="0"/>
              <a:t>:</a:t>
            </a:r>
          </a:p>
          <a:p>
            <a:pPr marL="914400" lvl="1" indent="-457200">
              <a:buFont typeface="+mj-lt"/>
              <a:buAutoNum type="arabicPeriod"/>
            </a:pPr>
            <a:r>
              <a:rPr lang="en-US" dirty="0"/>
              <a:t>Getting older</a:t>
            </a:r>
          </a:p>
          <a:p>
            <a:pPr marL="914400" lvl="1" indent="-457200">
              <a:buFont typeface="+mj-lt"/>
              <a:buAutoNum type="arabicPeriod"/>
            </a:pPr>
            <a:r>
              <a:rPr lang="en-US" dirty="0"/>
              <a:t>BPH</a:t>
            </a:r>
          </a:p>
          <a:p>
            <a:pPr marL="914400" lvl="1" indent="-457200">
              <a:buFont typeface="+mj-lt"/>
              <a:buAutoNum type="arabicPeriod"/>
            </a:pPr>
            <a:r>
              <a:rPr lang="en-US" dirty="0"/>
              <a:t>Prostate cancer</a:t>
            </a:r>
          </a:p>
          <a:p>
            <a:pPr marL="914400" lvl="1" indent="-457200">
              <a:buFont typeface="+mj-lt"/>
              <a:buAutoNum type="arabicPeriod"/>
            </a:pPr>
            <a:r>
              <a:rPr lang="en-US" dirty="0"/>
              <a:t>Acute prostatitis</a:t>
            </a:r>
          </a:p>
          <a:p>
            <a:pPr marL="914400" lvl="1" indent="-457200">
              <a:buFont typeface="+mj-lt"/>
              <a:buAutoNum type="arabicPeriod"/>
            </a:pPr>
            <a:r>
              <a:rPr lang="en-US" dirty="0"/>
              <a:t>UTI</a:t>
            </a:r>
          </a:p>
          <a:p>
            <a:pPr marL="914400" lvl="1" indent="-457200">
              <a:buFont typeface="+mj-lt"/>
              <a:buAutoNum type="arabicPeriod"/>
            </a:pPr>
            <a:r>
              <a:rPr lang="en-US" dirty="0"/>
              <a:t>Ejaculation</a:t>
            </a:r>
          </a:p>
          <a:p>
            <a:pPr marL="914400" lvl="1" indent="-457200">
              <a:buFont typeface="+mj-lt"/>
              <a:buAutoNum type="arabicPeriod"/>
            </a:pPr>
            <a:r>
              <a:rPr lang="en-US" dirty="0"/>
              <a:t>DRE (Prostatic massage)</a:t>
            </a:r>
          </a:p>
          <a:p>
            <a:pPr marL="914400" lvl="1" indent="-457200">
              <a:buFont typeface="+mj-lt"/>
              <a:buAutoNum type="arabicPeriod"/>
            </a:pPr>
            <a:r>
              <a:rPr lang="en-US" dirty="0"/>
              <a:t>Biopsy</a:t>
            </a:r>
          </a:p>
          <a:p>
            <a:pPr marL="914400" lvl="1" indent="-457200">
              <a:buFont typeface="+mj-lt"/>
              <a:buAutoNum type="arabicPeriod"/>
            </a:pPr>
            <a:r>
              <a:rPr lang="en-US" dirty="0"/>
              <a:t>Instrumentation, TURP, and any surgeries of the prostate</a:t>
            </a:r>
          </a:p>
          <a:p>
            <a:r>
              <a:rPr lang="en-US" b="1" dirty="0"/>
              <a:t>What are the normal values of PSA in BPH patients</a:t>
            </a:r>
          </a:p>
          <a:p>
            <a:pPr lvl="1"/>
            <a:r>
              <a:rPr lang="en-US" dirty="0"/>
              <a:t>Total PSA &gt; 1.5 ng/mL, but not more than 10 ng/mL, with ↑ free PSA/total PSA ratio</a:t>
            </a:r>
            <a:endParaRPr lang="ar-JO" dirty="0"/>
          </a:p>
        </p:txBody>
      </p:sp>
      <p:pic>
        <p:nvPicPr>
          <p:cNvPr id="8" name="Picture 2" descr="AUDITED Text Written on Green Vintage Stamp Stock Illustration -  Illustration of button, vintage: 214336989">
            <a:extLst>
              <a:ext uri="{FF2B5EF4-FFF2-40B4-BE49-F238E27FC236}">
                <a16:creationId xmlns:a16="http://schemas.microsoft.com/office/drawing/2014/main" id="{766BD86C-CB16-2767-A6D7-0D28D740CA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0318148-3655-CEFA-1AF5-E7A661D3A03F}"/>
              </a:ext>
            </a:extLst>
          </p:cNvPr>
          <p:cNvSpPr txBox="1"/>
          <p:nvPr/>
        </p:nvSpPr>
        <p:spPr>
          <a:xfrm>
            <a:off x="52415" y="499360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47846292-3D0B-1D49-017A-4E1D331F09F6}"/>
              </a:ext>
            </a:extLst>
          </p:cNvPr>
          <p:cNvSpPr txBox="1"/>
          <p:nvPr/>
        </p:nvSpPr>
        <p:spPr>
          <a:xfrm>
            <a:off x="52415" y="131393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6" name="TextBox 5">
            <a:extLst>
              <a:ext uri="{FF2B5EF4-FFF2-40B4-BE49-F238E27FC236}">
                <a16:creationId xmlns:a16="http://schemas.microsoft.com/office/drawing/2014/main" id="{DD57824F-B4B2-A092-EF11-08DDA0BE157B}"/>
              </a:ext>
            </a:extLst>
          </p:cNvPr>
          <p:cNvSpPr txBox="1"/>
          <p:nvPr/>
        </p:nvSpPr>
        <p:spPr>
          <a:xfrm>
            <a:off x="10898155" y="-4207"/>
            <a:ext cx="1293845"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9" name="TextBox 8">
            <a:extLst>
              <a:ext uri="{FF2B5EF4-FFF2-40B4-BE49-F238E27FC236}">
                <a16:creationId xmlns:a16="http://schemas.microsoft.com/office/drawing/2014/main" id="{B5E11323-75BD-037A-21EA-D4160198BCF0}"/>
              </a:ext>
            </a:extLst>
          </p:cNvPr>
          <p:cNvSpPr txBox="1"/>
          <p:nvPr/>
        </p:nvSpPr>
        <p:spPr>
          <a:xfrm>
            <a:off x="8005665" y="1313932"/>
            <a:ext cx="3348135" cy="830997"/>
          </a:xfrm>
          <a:prstGeom prst="rect">
            <a:avLst/>
          </a:prstGeom>
          <a:noFill/>
          <a:ln>
            <a:solidFill>
              <a:srgbClr val="0070C0"/>
            </a:solidFill>
          </a:ln>
        </p:spPr>
        <p:txBody>
          <a:bodyPr wrap="square" rtlCol="0">
            <a:spAutoFit/>
          </a:bodyPr>
          <a:lstStyle/>
          <a:p>
            <a:pPr algn="ctr"/>
            <a:r>
              <a:rPr lang="en-US" sz="2400" dirty="0">
                <a:solidFill>
                  <a:srgbClr val="0070C0"/>
                </a:solidFill>
              </a:rPr>
              <a:t>In Females it increases in hyperandrogenic state</a:t>
            </a:r>
          </a:p>
        </p:txBody>
      </p:sp>
      <p:sp>
        <p:nvSpPr>
          <p:cNvPr id="10" name="TextBox 9">
            <a:extLst>
              <a:ext uri="{FF2B5EF4-FFF2-40B4-BE49-F238E27FC236}">
                <a16:creationId xmlns:a16="http://schemas.microsoft.com/office/drawing/2014/main" id="{C90C68CD-7A4D-FE76-F11D-DE8F5D9AF666}"/>
              </a:ext>
            </a:extLst>
          </p:cNvPr>
          <p:cNvSpPr txBox="1"/>
          <p:nvPr/>
        </p:nvSpPr>
        <p:spPr>
          <a:xfrm>
            <a:off x="10972081" y="422772"/>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Tree>
    <p:extLst>
      <p:ext uri="{BB962C8B-B14F-4D97-AF65-F5344CB8AC3E}">
        <p14:creationId xmlns:p14="http://schemas.microsoft.com/office/powerpoint/2010/main" val="101566617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5C90B55-4FBF-3CAF-E046-49975A2D6279}"/>
              </a:ext>
            </a:extLst>
          </p:cNvPr>
          <p:cNvSpPr>
            <a:spLocks noGrp="1"/>
          </p:cNvSpPr>
          <p:nvPr>
            <p:ph type="title"/>
          </p:nvPr>
        </p:nvSpPr>
        <p:spPr/>
        <p:txBody>
          <a:bodyPr/>
          <a:lstStyle/>
          <a:p>
            <a:r>
              <a:rPr lang="en-US" dirty="0"/>
              <a:t>PSA – Case scenario</a:t>
            </a:r>
          </a:p>
        </p:txBody>
      </p:sp>
      <p:sp>
        <p:nvSpPr>
          <p:cNvPr id="3" name="Content Placeholder 2">
            <a:extLst>
              <a:ext uri="{FF2B5EF4-FFF2-40B4-BE49-F238E27FC236}">
                <a16:creationId xmlns:a16="http://schemas.microsoft.com/office/drawing/2014/main" id="{AFA8AF43-A30E-EA58-1828-EFC36DD44DC7}"/>
              </a:ext>
            </a:extLst>
          </p:cNvPr>
          <p:cNvSpPr>
            <a:spLocks noGrp="1"/>
          </p:cNvSpPr>
          <p:nvPr>
            <p:ph idx="1"/>
          </p:nvPr>
        </p:nvSpPr>
        <p:spPr/>
        <p:txBody>
          <a:bodyPr/>
          <a:lstStyle/>
          <a:p>
            <a:pPr>
              <a:buFont typeface="Wingdings" panose="05000000000000000000" pitchFamily="2" charset="2"/>
              <a:buChar char="Ø"/>
            </a:pPr>
            <a:r>
              <a:rPr lang="en-US" sz="2800" dirty="0"/>
              <a:t>Routine PSA examination yields PSA level of 8ng/ml </a:t>
            </a:r>
            <a:endParaRPr lang="en-US" dirty="0"/>
          </a:p>
          <a:p>
            <a:r>
              <a:rPr lang="en-US" b="1" dirty="0"/>
              <a:t>What are the cause of  increased PSA levels ?</a:t>
            </a:r>
          </a:p>
          <a:p>
            <a:pPr marL="914400" lvl="1" indent="-457200">
              <a:buFont typeface="+mj-lt"/>
              <a:buAutoNum type="arabicPeriod"/>
            </a:pPr>
            <a:r>
              <a:rPr lang="en-US" dirty="0"/>
              <a:t>Getting older</a:t>
            </a:r>
          </a:p>
          <a:p>
            <a:pPr marL="914400" lvl="1" indent="-457200">
              <a:buFont typeface="+mj-lt"/>
              <a:buAutoNum type="arabicPeriod"/>
            </a:pPr>
            <a:r>
              <a:rPr lang="en-US" dirty="0"/>
              <a:t>BPH</a:t>
            </a:r>
          </a:p>
          <a:p>
            <a:pPr marL="914400" lvl="1" indent="-457200">
              <a:buFont typeface="+mj-lt"/>
              <a:buAutoNum type="arabicPeriod"/>
            </a:pPr>
            <a:r>
              <a:rPr lang="en-US" dirty="0"/>
              <a:t>Prostate cancer</a:t>
            </a:r>
          </a:p>
          <a:p>
            <a:pPr marL="914400" lvl="1" indent="-457200">
              <a:buFont typeface="+mj-lt"/>
              <a:buAutoNum type="arabicPeriod"/>
            </a:pPr>
            <a:r>
              <a:rPr lang="en-US" dirty="0"/>
              <a:t>Acute prostatitis</a:t>
            </a:r>
          </a:p>
          <a:p>
            <a:pPr marL="914400" lvl="1" indent="-457200">
              <a:buFont typeface="+mj-lt"/>
              <a:buAutoNum type="arabicPeriod"/>
            </a:pPr>
            <a:r>
              <a:rPr lang="en-US" dirty="0"/>
              <a:t>UTI</a:t>
            </a:r>
          </a:p>
          <a:p>
            <a:pPr marL="914400" lvl="1" indent="-457200">
              <a:buFont typeface="+mj-lt"/>
              <a:buAutoNum type="arabicPeriod"/>
            </a:pPr>
            <a:r>
              <a:rPr lang="en-US" dirty="0"/>
              <a:t>Ejaculation</a:t>
            </a:r>
          </a:p>
          <a:p>
            <a:pPr marL="914400" lvl="1" indent="-457200">
              <a:buFont typeface="+mj-lt"/>
              <a:buAutoNum type="arabicPeriod"/>
            </a:pPr>
            <a:r>
              <a:rPr lang="en-US" dirty="0"/>
              <a:t>DRE (Prostatic massage)</a:t>
            </a:r>
          </a:p>
          <a:p>
            <a:pPr marL="914400" lvl="1" indent="-457200">
              <a:buFont typeface="+mj-lt"/>
              <a:buAutoNum type="arabicPeriod"/>
            </a:pPr>
            <a:r>
              <a:rPr lang="en-US" dirty="0"/>
              <a:t>Biopsy</a:t>
            </a:r>
          </a:p>
          <a:p>
            <a:pPr marL="914400" lvl="1" indent="-457200">
              <a:buFont typeface="+mj-lt"/>
              <a:buAutoNum type="arabicPeriod"/>
            </a:pPr>
            <a:r>
              <a:rPr lang="en-US" dirty="0"/>
              <a:t>Instrumentation, TURP, and any surgeries of the prostate</a:t>
            </a:r>
          </a:p>
        </p:txBody>
      </p:sp>
      <p:sp>
        <p:nvSpPr>
          <p:cNvPr id="6" name="TextBox 5">
            <a:extLst>
              <a:ext uri="{FF2B5EF4-FFF2-40B4-BE49-F238E27FC236}">
                <a16:creationId xmlns:a16="http://schemas.microsoft.com/office/drawing/2014/main" id="{4BACB895-030E-0AC9-5295-628776D34A44}"/>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26161566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A049-BD8C-E47A-48C7-BC4176F6B152}"/>
              </a:ext>
            </a:extLst>
          </p:cNvPr>
          <p:cNvSpPr>
            <a:spLocks noGrp="1"/>
          </p:cNvSpPr>
          <p:nvPr>
            <p:ph type="title"/>
          </p:nvPr>
        </p:nvSpPr>
        <p:spPr/>
        <p:txBody>
          <a:bodyPr/>
          <a:lstStyle/>
          <a:p>
            <a:r>
              <a:rPr lang="en-US" dirty="0"/>
              <a:t>BPH – Essay</a:t>
            </a:r>
          </a:p>
        </p:txBody>
      </p:sp>
      <p:sp>
        <p:nvSpPr>
          <p:cNvPr id="3" name="Content Placeholder 2">
            <a:extLst>
              <a:ext uri="{FF2B5EF4-FFF2-40B4-BE49-F238E27FC236}">
                <a16:creationId xmlns:a16="http://schemas.microsoft.com/office/drawing/2014/main" id="{044DFDED-B8CE-2CE0-6A12-9439F98C75C2}"/>
              </a:ext>
            </a:extLst>
          </p:cNvPr>
          <p:cNvSpPr>
            <a:spLocks noGrp="1"/>
          </p:cNvSpPr>
          <p:nvPr>
            <p:ph idx="1"/>
          </p:nvPr>
        </p:nvSpPr>
        <p:spPr>
          <a:xfrm>
            <a:off x="838200" y="1305025"/>
            <a:ext cx="10515600" cy="3108960"/>
          </a:xfrm>
        </p:spPr>
        <p:txBody>
          <a:bodyPr>
            <a:normAutofit/>
          </a:bodyPr>
          <a:lstStyle/>
          <a:p>
            <a:r>
              <a:rPr lang="en-US" b="1" dirty="0"/>
              <a:t>Mechanism of prostatic enlargement causing bladder outlet obstruction</a:t>
            </a:r>
          </a:p>
          <a:p>
            <a:pPr lvl="1"/>
            <a:r>
              <a:rPr lang="en-US" dirty="0"/>
              <a:t>A combination of hormonal factors, stem cell proliferation and genetic susceptibility </a:t>
            </a:r>
            <a:r>
              <a:rPr lang="en-US" dirty="0">
                <a:latin typeface="Arial" panose="020B0604020202020204" pitchFamily="34" charset="0"/>
                <a:cs typeface="Arial" panose="020B0604020202020204" pitchFamily="34" charset="0"/>
              </a:rPr>
              <a:t>→</a:t>
            </a:r>
            <a:r>
              <a:rPr lang="en-US" dirty="0"/>
              <a:t> glandular and stromal hyperplasia in the transition zone </a:t>
            </a:r>
            <a:r>
              <a:rPr lang="en-US" dirty="0">
                <a:latin typeface="Arial" panose="020B0604020202020204" pitchFamily="34" charset="0"/>
                <a:cs typeface="Arial" panose="020B0604020202020204" pitchFamily="34" charset="0"/>
              </a:rPr>
              <a:t>→</a:t>
            </a:r>
            <a:r>
              <a:rPr lang="en-US" dirty="0"/>
              <a:t> formation of smooth, elastic, firm hyperplastic nodule </a:t>
            </a:r>
            <a:r>
              <a:rPr lang="en-US" dirty="0">
                <a:latin typeface="Arial" panose="020B0604020202020204" pitchFamily="34" charset="0"/>
                <a:cs typeface="Arial" panose="020B0604020202020204" pitchFamily="34" charset="0"/>
              </a:rPr>
              <a:t>→</a:t>
            </a:r>
            <a:r>
              <a:rPr lang="en-US" dirty="0"/>
              <a:t> slit-like prostatic urethral compression </a:t>
            </a:r>
            <a:r>
              <a:rPr lang="en-US" dirty="0">
                <a:latin typeface="Arial" panose="020B0604020202020204" pitchFamily="34" charset="0"/>
                <a:cs typeface="Arial" panose="020B0604020202020204" pitchFamily="34" charset="0"/>
              </a:rPr>
              <a:t>→</a:t>
            </a:r>
            <a:r>
              <a:rPr lang="en-US" dirty="0"/>
              <a:t> bladder outlet obstruction </a:t>
            </a:r>
            <a:r>
              <a:rPr lang="en-US" dirty="0">
                <a:latin typeface="Arial" panose="020B0604020202020204" pitchFamily="34" charset="0"/>
                <a:cs typeface="Arial" panose="020B0604020202020204" pitchFamily="34" charset="0"/>
              </a:rPr>
              <a:t>→</a:t>
            </a:r>
            <a:r>
              <a:rPr lang="en-US" dirty="0"/>
              <a:t> obstructive symptoms of BPH</a:t>
            </a:r>
          </a:p>
          <a:p>
            <a:r>
              <a:rPr lang="en-US" b="1" dirty="0"/>
              <a:t>Mention 5 symptom of mild BPH</a:t>
            </a:r>
          </a:p>
        </p:txBody>
      </p:sp>
      <p:sp>
        <p:nvSpPr>
          <p:cNvPr id="4" name="TextBox 3">
            <a:extLst>
              <a:ext uri="{FF2B5EF4-FFF2-40B4-BE49-F238E27FC236}">
                <a16:creationId xmlns:a16="http://schemas.microsoft.com/office/drawing/2014/main" id="{308CC6FF-52DE-4D72-495A-057684F9D991}"/>
              </a:ext>
            </a:extLst>
          </p:cNvPr>
          <p:cNvSpPr txBox="1"/>
          <p:nvPr/>
        </p:nvSpPr>
        <p:spPr>
          <a:xfrm>
            <a:off x="10898155" y="-4207"/>
            <a:ext cx="1293845"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pic>
        <p:nvPicPr>
          <p:cNvPr id="5" name="Picture 2" descr="AUDITED Text Written on Green Vintage Stamp Stock Illustration -  Illustration of button, vintage: 214336989">
            <a:extLst>
              <a:ext uri="{FF2B5EF4-FFF2-40B4-BE49-F238E27FC236}">
                <a16:creationId xmlns:a16="http://schemas.microsoft.com/office/drawing/2014/main" id="{AD5FE50C-06BD-D104-C5EE-E082385132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E92A752-7372-CC7D-748B-8F9C9BB62DF4}"/>
              </a:ext>
            </a:extLst>
          </p:cNvPr>
          <p:cNvSpPr txBox="1">
            <a:spLocks/>
          </p:cNvSpPr>
          <p:nvPr/>
        </p:nvSpPr>
        <p:spPr>
          <a:xfrm>
            <a:off x="838200" y="4368593"/>
            <a:ext cx="10515600" cy="1232901"/>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mj-lt"/>
              <a:buAutoNum type="arabicPeriod"/>
            </a:pPr>
            <a:r>
              <a:rPr lang="en-US" dirty="0"/>
              <a:t>Hesitancy</a:t>
            </a:r>
          </a:p>
          <a:p>
            <a:pPr marL="914400" lvl="1" indent="-457200">
              <a:buFont typeface="+mj-lt"/>
              <a:buAutoNum type="arabicPeriod"/>
            </a:pPr>
            <a:r>
              <a:rPr lang="en-US" dirty="0"/>
              <a:t>Poor stream </a:t>
            </a:r>
          </a:p>
          <a:p>
            <a:pPr marL="914400" lvl="1" indent="-457200">
              <a:buFont typeface="+mj-lt"/>
              <a:buAutoNum type="arabicPeriod"/>
            </a:pPr>
            <a:r>
              <a:rPr lang="en-US" dirty="0"/>
              <a:t>Straining to urinate </a:t>
            </a:r>
          </a:p>
          <a:p>
            <a:pPr marL="914400" lvl="1" indent="-457200">
              <a:buFont typeface="+mj-lt"/>
              <a:buAutoNum type="arabicPeriod"/>
            </a:pPr>
            <a:r>
              <a:rPr lang="en-US" dirty="0"/>
              <a:t>Incomplete voiding</a:t>
            </a:r>
          </a:p>
          <a:p>
            <a:pPr marL="914400" lvl="1" indent="-457200">
              <a:buFont typeface="+mj-lt"/>
              <a:buAutoNum type="arabicPeriod"/>
            </a:pPr>
            <a:r>
              <a:rPr lang="en-US" dirty="0"/>
              <a:t>Frequency</a:t>
            </a:r>
          </a:p>
          <a:p>
            <a:pPr marL="914400" lvl="1" indent="-457200">
              <a:buFont typeface="+mj-lt"/>
              <a:buAutoNum type="arabicPeriod"/>
            </a:pPr>
            <a:r>
              <a:rPr lang="en-US" dirty="0"/>
              <a:t>Urgency</a:t>
            </a:r>
          </a:p>
        </p:txBody>
      </p:sp>
      <p:sp>
        <p:nvSpPr>
          <p:cNvPr id="7" name="TextBox 6">
            <a:extLst>
              <a:ext uri="{FF2B5EF4-FFF2-40B4-BE49-F238E27FC236}">
                <a16:creationId xmlns:a16="http://schemas.microsoft.com/office/drawing/2014/main" id="{B279776E-0AD7-B54D-069B-813A342A188F}"/>
              </a:ext>
            </a:extLst>
          </p:cNvPr>
          <p:cNvSpPr txBox="1"/>
          <p:nvPr/>
        </p:nvSpPr>
        <p:spPr>
          <a:xfrm>
            <a:off x="52415" y="396723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8" name="TextBox 7">
            <a:extLst>
              <a:ext uri="{FF2B5EF4-FFF2-40B4-BE49-F238E27FC236}">
                <a16:creationId xmlns:a16="http://schemas.microsoft.com/office/drawing/2014/main" id="{4E17E93E-4A9B-39F4-C9CF-7F93D0D89909}"/>
              </a:ext>
            </a:extLst>
          </p:cNvPr>
          <p:cNvSpPr txBox="1"/>
          <p:nvPr/>
        </p:nvSpPr>
        <p:spPr>
          <a:xfrm>
            <a:off x="52415" y="136058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32976457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B0B9B-7F33-1731-9887-13945DA814B6}"/>
              </a:ext>
            </a:extLst>
          </p:cNvPr>
          <p:cNvSpPr>
            <a:spLocks noGrp="1"/>
          </p:cNvSpPr>
          <p:nvPr>
            <p:ph type="title"/>
          </p:nvPr>
        </p:nvSpPr>
        <p:spPr/>
        <p:txBody>
          <a:bodyPr/>
          <a:lstStyle/>
          <a:p>
            <a:r>
              <a:rPr lang="en-US" dirty="0"/>
              <a:t>BPH medical treatment</a:t>
            </a:r>
          </a:p>
        </p:txBody>
      </p:sp>
      <p:sp>
        <p:nvSpPr>
          <p:cNvPr id="3" name="Content Placeholder 2">
            <a:extLst>
              <a:ext uri="{FF2B5EF4-FFF2-40B4-BE49-F238E27FC236}">
                <a16:creationId xmlns:a16="http://schemas.microsoft.com/office/drawing/2014/main" id="{F9964E48-9970-5CAC-58F6-370932033621}"/>
              </a:ext>
            </a:extLst>
          </p:cNvPr>
          <p:cNvSpPr>
            <a:spLocks noGrp="1"/>
          </p:cNvSpPr>
          <p:nvPr>
            <p:ph idx="1"/>
          </p:nvPr>
        </p:nvSpPr>
        <p:spPr/>
        <p:txBody>
          <a:bodyPr>
            <a:normAutofit lnSpcReduction="10000"/>
          </a:bodyPr>
          <a:lstStyle/>
          <a:p>
            <a:pPr marL="514350" indent="-514350">
              <a:buFont typeface="+mj-lt"/>
              <a:buAutoNum type="arabicPeriod"/>
            </a:pPr>
            <a:r>
              <a:rPr lang="en-US" b="1" dirty="0"/>
              <a:t>Alpha 1 adrenergic antagonists (Tamsulosin, Doxazosin)</a:t>
            </a:r>
          </a:p>
          <a:p>
            <a:pPr lvl="1"/>
            <a:r>
              <a:rPr lang="en-US" dirty="0"/>
              <a:t>Relax bladder neck muscle and prostate muscle fibers </a:t>
            </a:r>
          </a:p>
          <a:p>
            <a:pPr lvl="1"/>
            <a:r>
              <a:rPr lang="en-US" dirty="0"/>
              <a:t>S.E &gt;&gt; Orthostatic hypotension </a:t>
            </a:r>
          </a:p>
          <a:p>
            <a:pPr marL="514350" indent="-514350">
              <a:buFont typeface="+mj-lt"/>
              <a:buAutoNum type="arabicPeriod"/>
            </a:pPr>
            <a:r>
              <a:rPr lang="en-US" b="1" dirty="0"/>
              <a:t>5-alpha reductase inhibitor (Finasteride)</a:t>
            </a:r>
          </a:p>
          <a:p>
            <a:pPr lvl="1"/>
            <a:r>
              <a:rPr lang="en-US" dirty="0"/>
              <a:t>Shrink/Reduce the size of prostate by inhibiting conversion of testosterone into DHT and thus suppressing prostate growth </a:t>
            </a:r>
          </a:p>
          <a:p>
            <a:pPr lvl="1"/>
            <a:r>
              <a:rPr lang="en-US" dirty="0"/>
              <a:t>S.E&gt;&gt; Decrease libido and ejaculation dysfunction </a:t>
            </a:r>
          </a:p>
          <a:p>
            <a:pPr marL="514350" indent="-514350">
              <a:buFont typeface="+mj-lt"/>
              <a:buAutoNum type="arabicPeriod"/>
            </a:pPr>
            <a:r>
              <a:rPr lang="en-US" b="1" dirty="0"/>
              <a:t>Anti-cholinergic </a:t>
            </a:r>
          </a:p>
          <a:p>
            <a:pPr lvl="1"/>
            <a:r>
              <a:rPr lang="en-US" dirty="0"/>
              <a:t>Bladder muscle relaxant </a:t>
            </a:r>
          </a:p>
          <a:p>
            <a:pPr marL="514350" indent="-514350">
              <a:buFont typeface="+mj-lt"/>
              <a:buAutoNum type="arabicPeriod"/>
            </a:pPr>
            <a:r>
              <a:rPr lang="en-US" b="1" dirty="0"/>
              <a:t>PDE5 inhibitor (Tadalafil)  </a:t>
            </a:r>
          </a:p>
          <a:p>
            <a:pPr>
              <a:spcBef>
                <a:spcPts val="2400"/>
              </a:spcBef>
            </a:pPr>
            <a:r>
              <a:rPr lang="en-US" sz="2600" dirty="0"/>
              <a:t>Lifestyle and home messages (limit caffeine and alcohol, bladder training and schedule bathroom visits, healthy diets and exercise) </a:t>
            </a:r>
          </a:p>
        </p:txBody>
      </p:sp>
      <p:sp>
        <p:nvSpPr>
          <p:cNvPr id="5" name="TextBox 4">
            <a:extLst>
              <a:ext uri="{FF2B5EF4-FFF2-40B4-BE49-F238E27FC236}">
                <a16:creationId xmlns:a16="http://schemas.microsoft.com/office/drawing/2014/main" id="{FD8A4C39-1AF1-C2F0-9C6A-63AC4948FD27}"/>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Tree>
    <p:extLst>
      <p:ext uri="{BB962C8B-B14F-4D97-AF65-F5344CB8AC3E}">
        <p14:creationId xmlns:p14="http://schemas.microsoft.com/office/powerpoint/2010/main" val="53555177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A07E9-E938-8ED2-B155-470DC7F252E0}"/>
              </a:ext>
            </a:extLst>
          </p:cNvPr>
          <p:cNvSpPr>
            <a:spLocks noGrp="1"/>
          </p:cNvSpPr>
          <p:nvPr>
            <p:ph type="title"/>
          </p:nvPr>
        </p:nvSpPr>
        <p:spPr/>
        <p:txBody>
          <a:bodyPr/>
          <a:lstStyle/>
          <a:p>
            <a:r>
              <a:rPr lang="en-US" dirty="0"/>
              <a:t>Preferred first-line options</a:t>
            </a:r>
          </a:p>
        </p:txBody>
      </p:sp>
      <p:sp>
        <p:nvSpPr>
          <p:cNvPr id="13" name="Content Placeholder 12">
            <a:extLst>
              <a:ext uri="{FF2B5EF4-FFF2-40B4-BE49-F238E27FC236}">
                <a16:creationId xmlns:a16="http://schemas.microsoft.com/office/drawing/2014/main" id="{E4CEBC28-05F6-3343-DC8A-2E86E84F49C3}"/>
              </a:ext>
            </a:extLst>
          </p:cNvPr>
          <p:cNvSpPr>
            <a:spLocks noGrp="1"/>
          </p:cNvSpPr>
          <p:nvPr>
            <p:ph idx="1"/>
          </p:nvPr>
        </p:nvSpPr>
        <p:spPr>
          <a:xfrm>
            <a:off x="838200" y="4590660"/>
            <a:ext cx="10515600" cy="1586303"/>
          </a:xfrm>
        </p:spPr>
        <p:txBody>
          <a:bodyPr>
            <a:normAutofit/>
          </a:bodyPr>
          <a:lstStyle/>
          <a:p>
            <a:pPr>
              <a:buFont typeface="Courier New" panose="02070309020205020404" pitchFamily="49" charset="0"/>
              <a:buChar char="o"/>
            </a:pPr>
            <a:r>
              <a:rPr lang="en-US" sz="2000" b="1" dirty="0"/>
              <a:t>LUTS</a:t>
            </a:r>
            <a:r>
              <a:rPr lang="en-US" sz="2000" dirty="0"/>
              <a:t>: Lower urinary tract symptoms</a:t>
            </a:r>
          </a:p>
          <a:p>
            <a:pPr>
              <a:buFont typeface="Courier New" panose="02070309020205020404" pitchFamily="49" charset="0"/>
              <a:buChar char="o"/>
            </a:pPr>
            <a:r>
              <a:rPr lang="en-US" sz="2000" b="1" dirty="0"/>
              <a:t>BOO</a:t>
            </a:r>
            <a:r>
              <a:rPr lang="en-US" sz="2000" dirty="0"/>
              <a:t>: Bladder outlet obstruction</a:t>
            </a:r>
          </a:p>
          <a:p>
            <a:pPr>
              <a:buFont typeface="Courier New" panose="02070309020205020404" pitchFamily="49" charset="0"/>
              <a:buChar char="o"/>
            </a:pPr>
            <a:r>
              <a:rPr lang="en-US" sz="2000" b="1" dirty="0"/>
              <a:t>OAB</a:t>
            </a:r>
            <a:r>
              <a:rPr lang="en-US" sz="2000" dirty="0"/>
              <a:t>: Overactive bladder</a:t>
            </a:r>
          </a:p>
        </p:txBody>
      </p:sp>
      <p:pic>
        <p:nvPicPr>
          <p:cNvPr id="14" name="Content Placeholder 10">
            <a:extLst>
              <a:ext uri="{FF2B5EF4-FFF2-40B4-BE49-F238E27FC236}">
                <a16:creationId xmlns:a16="http://schemas.microsoft.com/office/drawing/2014/main" id="{5D6FF8DB-4970-5B6C-5CEA-40537F63659B}"/>
              </a:ext>
            </a:extLst>
          </p:cNvPr>
          <p:cNvPicPr>
            <a:picLocks noChangeAspect="1"/>
          </p:cNvPicPr>
          <p:nvPr/>
        </p:nvPicPr>
        <p:blipFill>
          <a:blip r:embed="rId2"/>
          <a:stretch>
            <a:fillRect/>
          </a:stretch>
        </p:blipFill>
        <p:spPr>
          <a:xfrm>
            <a:off x="838199" y="1370336"/>
            <a:ext cx="10515601" cy="2891791"/>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E937085E-AEB6-7961-F16B-FA6A2D9BD3F2}"/>
              </a:ext>
            </a:extLst>
          </p:cNvPr>
          <p:cNvSpPr txBox="1"/>
          <p:nvPr/>
        </p:nvSpPr>
        <p:spPr>
          <a:xfrm>
            <a:off x="11633834" y="0"/>
            <a:ext cx="558166" cy="369332"/>
          </a:xfrm>
          <a:prstGeom prst="rect">
            <a:avLst/>
          </a:prstGeom>
          <a:noFill/>
          <a:ln>
            <a:solidFill>
              <a:srgbClr val="005392"/>
            </a:solidFill>
          </a:ln>
        </p:spPr>
        <p:txBody>
          <a:bodyPr wrap="none" rtlCol="0">
            <a:spAutoFit/>
          </a:bodyPr>
          <a:lstStyle/>
          <a:p>
            <a:pPr algn="r" rtl="1"/>
            <a:r>
              <a:rPr lang="ar-JO" b="1" dirty="0">
                <a:solidFill>
                  <a:srgbClr val="005392"/>
                </a:solidFill>
              </a:rPr>
              <a:t>شرح</a:t>
            </a:r>
            <a:endParaRPr lang="en-US" b="1" dirty="0">
              <a:solidFill>
                <a:srgbClr val="005392"/>
              </a:solidFill>
            </a:endParaRPr>
          </a:p>
        </p:txBody>
      </p:sp>
      <p:sp>
        <p:nvSpPr>
          <p:cNvPr id="3" name="TextBox 2">
            <a:extLst>
              <a:ext uri="{FF2B5EF4-FFF2-40B4-BE49-F238E27FC236}">
                <a16:creationId xmlns:a16="http://schemas.microsoft.com/office/drawing/2014/main" id="{210D949A-CAF7-EB44-8FF3-CEFC4E19E1E2}"/>
              </a:ext>
            </a:extLst>
          </p:cNvPr>
          <p:cNvSpPr txBox="1"/>
          <p:nvPr/>
        </p:nvSpPr>
        <p:spPr>
          <a:xfrm>
            <a:off x="11714271" y="432948"/>
            <a:ext cx="468398" cy="369332"/>
          </a:xfrm>
          <a:prstGeom prst="rect">
            <a:avLst/>
          </a:prstGeom>
          <a:noFill/>
          <a:ln>
            <a:solidFill>
              <a:srgbClr val="FF0000"/>
            </a:solidFill>
          </a:ln>
        </p:spPr>
        <p:txBody>
          <a:bodyPr wrap="none" rtlCol="0">
            <a:spAutoFit/>
          </a:bodyPr>
          <a:lstStyle/>
          <a:p>
            <a:r>
              <a:rPr lang="ar-JO" b="1" dirty="0">
                <a:solidFill>
                  <a:srgbClr val="FF0000"/>
                </a:solidFill>
              </a:rPr>
              <a:t>مهم</a:t>
            </a:r>
            <a:endParaRPr lang="en-US" b="1" dirty="0">
              <a:solidFill>
                <a:srgbClr val="FF0000"/>
              </a:solidFill>
            </a:endParaRPr>
          </a:p>
        </p:txBody>
      </p:sp>
    </p:spTree>
    <p:extLst>
      <p:ext uri="{BB962C8B-B14F-4D97-AF65-F5344CB8AC3E}">
        <p14:creationId xmlns:p14="http://schemas.microsoft.com/office/powerpoint/2010/main" val="268127129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25E7-96E4-69A8-D5DF-FD2CCBE81636}"/>
              </a:ext>
            </a:extLst>
          </p:cNvPr>
          <p:cNvSpPr>
            <a:spLocks noGrp="1"/>
          </p:cNvSpPr>
          <p:nvPr>
            <p:ph type="title"/>
          </p:nvPr>
        </p:nvSpPr>
        <p:spPr/>
        <p:txBody>
          <a:bodyPr/>
          <a:lstStyle/>
          <a:p>
            <a:r>
              <a:rPr lang="en-US" dirty="0"/>
              <a:t>Preferred first-line options – Matching</a:t>
            </a:r>
          </a:p>
        </p:txBody>
      </p:sp>
      <p:sp>
        <p:nvSpPr>
          <p:cNvPr id="3" name="Content Placeholder 2">
            <a:extLst>
              <a:ext uri="{FF2B5EF4-FFF2-40B4-BE49-F238E27FC236}">
                <a16:creationId xmlns:a16="http://schemas.microsoft.com/office/drawing/2014/main" id="{29FF6710-01C9-82E1-FB13-844EAE8C7004}"/>
              </a:ext>
            </a:extLst>
          </p:cNvPr>
          <p:cNvSpPr>
            <a:spLocks noGrp="1"/>
          </p:cNvSpPr>
          <p:nvPr>
            <p:ph idx="1"/>
          </p:nvPr>
        </p:nvSpPr>
        <p:spPr/>
        <p:txBody>
          <a:bodyPr>
            <a:normAutofit/>
          </a:bodyPr>
          <a:lstStyle/>
          <a:p>
            <a:r>
              <a:rPr lang="en-US" sz="2600" b="1" dirty="0"/>
              <a:t>Patient with prostate 35mg and bothersome symptoms</a:t>
            </a:r>
            <a:r>
              <a:rPr lang="en-US" sz="2600" dirty="0"/>
              <a:t>: </a:t>
            </a:r>
            <a:r>
              <a:rPr lang="el-GR" sz="2600" dirty="0"/>
              <a:t>α</a:t>
            </a:r>
            <a:r>
              <a:rPr lang="en-US" sz="2600" dirty="0"/>
              <a:t> blocker </a:t>
            </a:r>
            <a:endParaRPr lang="en-US" sz="2600" b="1" dirty="0"/>
          </a:p>
          <a:p>
            <a:r>
              <a:rPr lang="en-US" sz="2600" b="1" dirty="0"/>
              <a:t>Patient with prostate 40mg with lower urinary tract symptoms</a:t>
            </a:r>
            <a:r>
              <a:rPr lang="en-US" sz="2600" dirty="0"/>
              <a:t>: </a:t>
            </a:r>
            <a:r>
              <a:rPr lang="el-GR" sz="2600" dirty="0"/>
              <a:t>α</a:t>
            </a:r>
            <a:r>
              <a:rPr lang="en-US" sz="2600" dirty="0"/>
              <a:t> blocker </a:t>
            </a:r>
          </a:p>
          <a:p>
            <a:r>
              <a:rPr lang="en-US" sz="2600" b="1" dirty="0"/>
              <a:t>Patient with prostate 80mg without lower urinary tract symptoms</a:t>
            </a:r>
            <a:r>
              <a:rPr lang="en-US" sz="2600" dirty="0"/>
              <a:t>: watchful waiting; active surveillance</a:t>
            </a:r>
          </a:p>
          <a:p>
            <a:r>
              <a:rPr lang="en-US" sz="2600" b="1" dirty="0"/>
              <a:t>Patient with prostate 100mg with large bladder stone</a:t>
            </a:r>
            <a:r>
              <a:rPr lang="en-US" sz="2600" dirty="0"/>
              <a:t>: Open prostatectomy; Transvesical prostatectomy</a:t>
            </a:r>
          </a:p>
          <a:p>
            <a:endParaRPr lang="en-US" sz="2600" dirty="0"/>
          </a:p>
          <a:p>
            <a:r>
              <a:rPr lang="en-US" b="1" dirty="0"/>
              <a:t>In the prostate gland</a:t>
            </a:r>
            <a:r>
              <a:rPr lang="en-US" dirty="0"/>
              <a:t>:</a:t>
            </a:r>
          </a:p>
          <a:p>
            <a:pPr lvl="1"/>
            <a:r>
              <a:rPr lang="en-US" dirty="0"/>
              <a:t>The most common location of BPH is </a:t>
            </a:r>
            <a:r>
              <a:rPr lang="en-US" dirty="0">
                <a:solidFill>
                  <a:srgbClr val="FF0000"/>
                </a:solidFill>
              </a:rPr>
              <a:t>transitional zone </a:t>
            </a:r>
          </a:p>
          <a:p>
            <a:pPr lvl="1"/>
            <a:r>
              <a:rPr lang="en-US" dirty="0"/>
              <a:t>The most common location for a prostatic cancer is </a:t>
            </a:r>
            <a:r>
              <a:rPr lang="en-US" dirty="0">
                <a:solidFill>
                  <a:srgbClr val="FF0000"/>
                </a:solidFill>
              </a:rPr>
              <a:t>peripheral zone</a:t>
            </a:r>
          </a:p>
          <a:p>
            <a:endParaRPr lang="en-US" sz="2600" dirty="0"/>
          </a:p>
        </p:txBody>
      </p:sp>
      <p:sp>
        <p:nvSpPr>
          <p:cNvPr id="4" name="TextBox 3">
            <a:extLst>
              <a:ext uri="{FF2B5EF4-FFF2-40B4-BE49-F238E27FC236}">
                <a16:creationId xmlns:a16="http://schemas.microsoft.com/office/drawing/2014/main" id="{47FDEE95-925D-F47D-B4A6-578BF7FF90AA}"/>
              </a:ext>
            </a:extLst>
          </p:cNvPr>
          <p:cNvSpPr txBox="1"/>
          <p:nvPr/>
        </p:nvSpPr>
        <p:spPr>
          <a:xfrm>
            <a:off x="11150081" y="397008"/>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9B2DF9AC-2F33-BB3E-D4EE-F8B97469BCA3}"/>
              </a:ext>
            </a:extLst>
          </p:cNvPr>
          <p:cNvSpPr txBox="1"/>
          <p:nvPr/>
        </p:nvSpPr>
        <p:spPr>
          <a:xfrm>
            <a:off x="10898155" y="-4207"/>
            <a:ext cx="128451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cxnSp>
        <p:nvCxnSpPr>
          <p:cNvPr id="8" name="Straight Connector 7">
            <a:extLst>
              <a:ext uri="{FF2B5EF4-FFF2-40B4-BE49-F238E27FC236}">
                <a16:creationId xmlns:a16="http://schemas.microsoft.com/office/drawing/2014/main" id="{73D29DEA-1100-1BF1-0962-94FD46057ECB}"/>
              </a:ext>
            </a:extLst>
          </p:cNvPr>
          <p:cNvCxnSpPr>
            <a:cxnSpLocks/>
          </p:cNvCxnSpPr>
          <p:nvPr/>
        </p:nvCxnSpPr>
        <p:spPr>
          <a:xfrm>
            <a:off x="838200" y="4067568"/>
            <a:ext cx="10515600" cy="0"/>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672790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89A29-CC6A-D145-62C0-9D4221D3C8B1}"/>
              </a:ext>
            </a:extLst>
          </p:cNvPr>
          <p:cNvSpPr>
            <a:spLocks noGrp="1"/>
          </p:cNvSpPr>
          <p:nvPr>
            <p:ph type="title"/>
          </p:nvPr>
        </p:nvSpPr>
        <p:spPr/>
        <p:txBody>
          <a:bodyPr/>
          <a:lstStyle/>
          <a:p>
            <a:r>
              <a:rPr lang="en-US" dirty="0"/>
              <a:t>BPH – Case scenario 1</a:t>
            </a:r>
          </a:p>
        </p:txBody>
      </p:sp>
      <p:sp>
        <p:nvSpPr>
          <p:cNvPr id="3" name="Content Placeholder 2">
            <a:extLst>
              <a:ext uri="{FF2B5EF4-FFF2-40B4-BE49-F238E27FC236}">
                <a16:creationId xmlns:a16="http://schemas.microsoft.com/office/drawing/2014/main" id="{2B02C40E-8DB3-3D2F-7F53-70FFA7A0A8C0}"/>
              </a:ext>
            </a:extLst>
          </p:cNvPr>
          <p:cNvSpPr>
            <a:spLocks noGrp="1"/>
          </p:cNvSpPr>
          <p:nvPr>
            <p:ph idx="1"/>
          </p:nvPr>
        </p:nvSpPr>
        <p:spPr/>
        <p:txBody>
          <a:bodyPr>
            <a:normAutofit/>
          </a:bodyPr>
          <a:lstStyle/>
          <a:p>
            <a:pPr>
              <a:buFont typeface="Wingdings" panose="05000000000000000000" pitchFamily="2" charset="2"/>
              <a:buChar char="Ø"/>
            </a:pPr>
            <a:r>
              <a:rPr lang="en-US" sz="2800" dirty="0"/>
              <a:t>68 years old male patient with BPH came to the ER with back pain, abdominal pain and he didn’t pass urine since morning.</a:t>
            </a:r>
          </a:p>
          <a:p>
            <a:r>
              <a:rPr lang="en-US" b="1" dirty="0"/>
              <a:t>Diagnosis</a:t>
            </a:r>
            <a:r>
              <a:rPr lang="en-US" dirty="0"/>
              <a:t>:</a:t>
            </a:r>
          </a:p>
          <a:p>
            <a:pPr lvl="1"/>
            <a:r>
              <a:rPr lang="en-US" dirty="0"/>
              <a:t>Urinary retention.</a:t>
            </a:r>
          </a:p>
          <a:p>
            <a:r>
              <a:rPr lang="en-US" b="1" dirty="0"/>
              <a:t>What clinical exam do you do to support the diagnosis?</a:t>
            </a:r>
          </a:p>
          <a:p>
            <a:pPr lvl="1"/>
            <a:r>
              <a:rPr lang="en-US" dirty="0"/>
              <a:t>Palpate suprapubic area to determine if there is urine retention or anuria.</a:t>
            </a:r>
          </a:p>
          <a:p>
            <a:r>
              <a:rPr lang="en-US" b="1" dirty="0"/>
              <a:t>Investigations:</a:t>
            </a:r>
          </a:p>
          <a:p>
            <a:pPr lvl="1"/>
            <a:r>
              <a:rPr lang="en-US" dirty="0"/>
              <a:t>PSA, urinalysis, creatinine</a:t>
            </a:r>
          </a:p>
          <a:p>
            <a:r>
              <a:rPr lang="en-US" b="1" dirty="0"/>
              <a:t>First step in the management?</a:t>
            </a:r>
          </a:p>
          <a:p>
            <a:pPr lvl="1"/>
            <a:r>
              <a:rPr lang="en-US" sz="2400" dirty="0"/>
              <a:t>Foley's catheterization.</a:t>
            </a:r>
            <a:endParaRPr lang="en-US" dirty="0"/>
          </a:p>
        </p:txBody>
      </p:sp>
      <p:sp>
        <p:nvSpPr>
          <p:cNvPr id="6" name="TextBox 5">
            <a:extLst>
              <a:ext uri="{FF2B5EF4-FFF2-40B4-BE49-F238E27FC236}">
                <a16:creationId xmlns:a16="http://schemas.microsoft.com/office/drawing/2014/main" id="{241AF07D-E565-AFE0-D2F5-661C2E64381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4" name="Picture 2" descr="AUDITED Text Written on Green Vintage Stamp Stock Illustration -  Illustration of button, vintage: 214336989">
            <a:extLst>
              <a:ext uri="{FF2B5EF4-FFF2-40B4-BE49-F238E27FC236}">
                <a16:creationId xmlns:a16="http://schemas.microsoft.com/office/drawing/2014/main" id="{0476F72D-22B1-444D-FFD7-52B8CE8C1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399182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EEA43-119E-CF50-A2F4-803AC4AD880B}"/>
              </a:ext>
            </a:extLst>
          </p:cNvPr>
          <p:cNvSpPr>
            <a:spLocks noGrp="1"/>
          </p:cNvSpPr>
          <p:nvPr>
            <p:ph type="title"/>
          </p:nvPr>
        </p:nvSpPr>
        <p:spPr/>
        <p:txBody>
          <a:bodyPr/>
          <a:lstStyle/>
          <a:p>
            <a:r>
              <a:rPr lang="en-US" dirty="0"/>
              <a:t>BPH – Case scenario 2</a:t>
            </a:r>
          </a:p>
        </p:txBody>
      </p:sp>
      <p:sp>
        <p:nvSpPr>
          <p:cNvPr id="3" name="Content Placeholder 2">
            <a:extLst>
              <a:ext uri="{FF2B5EF4-FFF2-40B4-BE49-F238E27FC236}">
                <a16:creationId xmlns:a16="http://schemas.microsoft.com/office/drawing/2014/main" id="{3FAF18CA-C48C-E2A3-4DC6-F6C057830558}"/>
              </a:ext>
            </a:extLst>
          </p:cNvPr>
          <p:cNvSpPr>
            <a:spLocks noGrp="1"/>
          </p:cNvSpPr>
          <p:nvPr>
            <p:ph idx="1"/>
          </p:nvPr>
        </p:nvSpPr>
        <p:spPr/>
        <p:txBody>
          <a:bodyPr/>
          <a:lstStyle/>
          <a:p>
            <a:pPr>
              <a:buFont typeface="Wingdings" panose="05000000000000000000" pitchFamily="2" charset="2"/>
              <a:buChar char="Ø"/>
            </a:pPr>
            <a:r>
              <a:rPr lang="en-US" dirty="0"/>
              <a:t>60 years old male patient with BPH  and supra pubic mass presented to your clinic with complete absence in urine </a:t>
            </a:r>
          </a:p>
          <a:p>
            <a:r>
              <a:rPr lang="en-US" b="1" dirty="0"/>
              <a:t>Type of urinary incontinence </a:t>
            </a:r>
            <a:r>
              <a:rPr lang="en-US" dirty="0"/>
              <a:t>? </a:t>
            </a:r>
          </a:p>
          <a:p>
            <a:pPr lvl="1"/>
            <a:r>
              <a:rPr lang="en-US" dirty="0"/>
              <a:t>Overflow incontinence </a:t>
            </a:r>
          </a:p>
          <a:p>
            <a:r>
              <a:rPr lang="en-US" b="1" dirty="0"/>
              <a:t>First management ?</a:t>
            </a:r>
          </a:p>
          <a:p>
            <a:pPr lvl="1"/>
            <a:r>
              <a:rPr lang="en-US" sz="2400" dirty="0"/>
              <a:t>Foley's catheterization.</a:t>
            </a:r>
          </a:p>
          <a:p>
            <a:r>
              <a:rPr lang="en-US" dirty="0">
                <a:solidFill>
                  <a:srgbClr val="004F8A"/>
                </a:solidFill>
              </a:rPr>
              <a:t>Mention 4 BPH complications other than overflow incontinence:</a:t>
            </a:r>
          </a:p>
          <a:p>
            <a:pPr lvl="1"/>
            <a:endParaRPr lang="en-US" dirty="0">
              <a:solidFill>
                <a:srgbClr val="004F8A"/>
              </a:solidFill>
            </a:endParaRPr>
          </a:p>
        </p:txBody>
      </p:sp>
      <p:sp>
        <p:nvSpPr>
          <p:cNvPr id="4" name="TextBox 3">
            <a:extLst>
              <a:ext uri="{FF2B5EF4-FFF2-40B4-BE49-F238E27FC236}">
                <a16:creationId xmlns:a16="http://schemas.microsoft.com/office/drawing/2014/main" id="{19836AEF-5FBB-BFDA-CE89-25F70A82AFE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2" descr="AUDITED Text Written on Green Vintage Stamp Stock Illustration -  Illustration of button, vintage: 214336989">
            <a:extLst>
              <a:ext uri="{FF2B5EF4-FFF2-40B4-BE49-F238E27FC236}">
                <a16:creationId xmlns:a16="http://schemas.microsoft.com/office/drawing/2014/main" id="{03E9D5F7-B740-5CF1-113E-8A031A25FF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9CAD101E-E61A-60C9-C7CF-689B2EE1B0EC}"/>
              </a:ext>
            </a:extLst>
          </p:cNvPr>
          <p:cNvSpPr txBox="1">
            <a:spLocks/>
          </p:cNvSpPr>
          <p:nvPr/>
        </p:nvSpPr>
        <p:spPr>
          <a:xfrm>
            <a:off x="838200" y="4477433"/>
            <a:ext cx="10515600" cy="1214239"/>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mj-lt"/>
              <a:buAutoNum type="arabicPeriod"/>
            </a:pPr>
            <a:r>
              <a:rPr lang="en-US" dirty="0">
                <a:solidFill>
                  <a:srgbClr val="004F8A"/>
                </a:solidFill>
              </a:rPr>
              <a:t>Retention</a:t>
            </a:r>
          </a:p>
          <a:p>
            <a:pPr marL="914400" lvl="1" indent="-457200">
              <a:buFont typeface="+mj-lt"/>
              <a:buAutoNum type="arabicPeriod"/>
            </a:pPr>
            <a:r>
              <a:rPr lang="en-US" dirty="0">
                <a:solidFill>
                  <a:srgbClr val="004F8A"/>
                </a:solidFill>
              </a:rPr>
              <a:t>Hydronephrosis</a:t>
            </a:r>
          </a:p>
          <a:p>
            <a:pPr marL="914400" lvl="1" indent="-457200">
              <a:buFont typeface="+mj-lt"/>
              <a:buAutoNum type="arabicPeriod"/>
            </a:pPr>
            <a:r>
              <a:rPr lang="en-US" dirty="0">
                <a:solidFill>
                  <a:srgbClr val="004F8A"/>
                </a:solidFill>
              </a:rPr>
              <a:t>Renal insufficiency</a:t>
            </a:r>
          </a:p>
          <a:p>
            <a:pPr marL="914400" lvl="1" indent="-457200">
              <a:buFont typeface="+mj-lt"/>
              <a:buAutoNum type="arabicPeriod"/>
            </a:pPr>
            <a:r>
              <a:rPr lang="en-US" dirty="0">
                <a:solidFill>
                  <a:srgbClr val="004F8A"/>
                </a:solidFill>
              </a:rPr>
              <a:t>Infection</a:t>
            </a:r>
          </a:p>
          <a:p>
            <a:pPr marL="914400" lvl="1" indent="-457200">
              <a:buFont typeface="+mj-lt"/>
              <a:buAutoNum type="arabicPeriod"/>
            </a:pPr>
            <a:r>
              <a:rPr lang="en-US" dirty="0">
                <a:solidFill>
                  <a:srgbClr val="004F8A"/>
                </a:solidFill>
              </a:rPr>
              <a:t>Gross hematuria </a:t>
            </a:r>
          </a:p>
          <a:p>
            <a:pPr marL="914400" lvl="1" indent="-457200">
              <a:buFont typeface="+mj-lt"/>
              <a:buAutoNum type="arabicPeriod"/>
            </a:pPr>
            <a:r>
              <a:rPr lang="en-US" dirty="0">
                <a:solidFill>
                  <a:srgbClr val="004F8A"/>
                </a:solidFill>
              </a:rPr>
              <a:t>Bladder stone</a:t>
            </a:r>
          </a:p>
        </p:txBody>
      </p:sp>
    </p:spTree>
    <p:extLst>
      <p:ext uri="{BB962C8B-B14F-4D97-AF65-F5344CB8AC3E}">
        <p14:creationId xmlns:p14="http://schemas.microsoft.com/office/powerpoint/2010/main" val="3931256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3FF39-DC0E-703A-7B1D-212989A8B173}"/>
              </a:ext>
            </a:extLst>
          </p:cNvPr>
          <p:cNvSpPr>
            <a:spLocks noGrp="1"/>
          </p:cNvSpPr>
          <p:nvPr>
            <p:ph type="title"/>
          </p:nvPr>
        </p:nvSpPr>
        <p:spPr/>
        <p:txBody>
          <a:bodyPr/>
          <a:lstStyle/>
          <a:p>
            <a:r>
              <a:rPr lang="en-US" dirty="0"/>
              <a:t>7. Urinary retention</a:t>
            </a:r>
          </a:p>
        </p:txBody>
      </p:sp>
      <p:sp>
        <p:nvSpPr>
          <p:cNvPr id="3" name="Content Placeholder 2">
            <a:extLst>
              <a:ext uri="{FF2B5EF4-FFF2-40B4-BE49-F238E27FC236}">
                <a16:creationId xmlns:a16="http://schemas.microsoft.com/office/drawing/2014/main" id="{6D28CF41-D637-97C6-BEAE-5B80BB7DD47D}"/>
              </a:ext>
            </a:extLst>
          </p:cNvPr>
          <p:cNvSpPr>
            <a:spLocks noGrp="1"/>
          </p:cNvSpPr>
          <p:nvPr>
            <p:ph idx="1"/>
          </p:nvPr>
        </p:nvSpPr>
        <p:spPr>
          <a:xfrm>
            <a:off x="838200" y="1239710"/>
            <a:ext cx="10515600" cy="5291718"/>
          </a:xfrm>
        </p:spPr>
        <p:txBody>
          <a:bodyPr>
            <a:normAutofit fontScale="92500" lnSpcReduction="10000"/>
          </a:bodyPr>
          <a:lstStyle/>
          <a:p>
            <a:r>
              <a:rPr lang="en-US" b="1" dirty="0"/>
              <a:t>Definition</a:t>
            </a:r>
            <a:r>
              <a:rPr lang="en-US" dirty="0"/>
              <a:t>: inability to completely empty the bladder</a:t>
            </a:r>
          </a:p>
          <a:p>
            <a:r>
              <a:rPr lang="en-US" b="1" dirty="0"/>
              <a:t>Etiology</a:t>
            </a:r>
            <a:r>
              <a:rPr lang="en-US" dirty="0"/>
              <a:t>:</a:t>
            </a:r>
          </a:p>
          <a:p>
            <a:pPr lvl="1"/>
            <a:r>
              <a:rPr lang="en-US" dirty="0"/>
              <a:t>Mechanical obstruction (outflow obstruction)</a:t>
            </a:r>
          </a:p>
          <a:p>
            <a:pPr lvl="2"/>
            <a:r>
              <a:rPr lang="en-US" b="1" dirty="0"/>
              <a:t>Enlarged prostate</a:t>
            </a:r>
            <a:r>
              <a:rPr lang="en-US" dirty="0"/>
              <a:t>: BPH, Prostatic cancer, Acute prostatitis, etc.</a:t>
            </a:r>
          </a:p>
          <a:p>
            <a:pPr lvl="2"/>
            <a:r>
              <a:rPr lang="en-US" b="1" dirty="0"/>
              <a:t>Urethral narrowing</a:t>
            </a:r>
            <a:r>
              <a:rPr lang="en-US" dirty="0"/>
              <a:t>: Urethral stricture, etc.</a:t>
            </a:r>
          </a:p>
          <a:p>
            <a:pPr lvl="2"/>
            <a:r>
              <a:rPr lang="en-US" b="1" dirty="0"/>
              <a:t>Bladder neck obstruction</a:t>
            </a:r>
            <a:r>
              <a:rPr lang="en-US" dirty="0"/>
              <a:t>: bladder cancer, etc.</a:t>
            </a:r>
          </a:p>
          <a:p>
            <a:pPr lvl="2"/>
            <a:r>
              <a:rPr lang="en-US" dirty="0"/>
              <a:t>Urethral/bladder trauma</a:t>
            </a:r>
          </a:p>
          <a:p>
            <a:pPr lvl="1"/>
            <a:r>
              <a:rPr lang="en-US" dirty="0"/>
              <a:t>Functional obstruction (bladder innervation)</a:t>
            </a:r>
          </a:p>
          <a:p>
            <a:pPr lvl="2"/>
            <a:r>
              <a:rPr lang="en-US" dirty="0"/>
              <a:t>Neurogenic bladder</a:t>
            </a:r>
          </a:p>
          <a:p>
            <a:pPr lvl="2"/>
            <a:r>
              <a:rPr lang="en-US" dirty="0"/>
              <a:t>Drug-induced urinary retention</a:t>
            </a:r>
          </a:p>
          <a:p>
            <a:pPr lvl="1"/>
            <a:r>
              <a:rPr lang="en-US" dirty="0"/>
              <a:t>Infection</a:t>
            </a:r>
            <a:endParaRPr lang="ar-JO" dirty="0"/>
          </a:p>
          <a:p>
            <a:r>
              <a:rPr lang="en-US" b="1" dirty="0"/>
              <a:t>Acute &amp; chronic urine retention</a:t>
            </a:r>
          </a:p>
          <a:p>
            <a:pPr lvl="1"/>
            <a:r>
              <a:rPr lang="en-US" b="1" dirty="0"/>
              <a:t>Acute urine retention</a:t>
            </a:r>
            <a:r>
              <a:rPr lang="en-US" dirty="0"/>
              <a:t>: painful inability to void urine with relief of pain following drainage of the bladder by catheterization </a:t>
            </a:r>
          </a:p>
          <a:p>
            <a:pPr lvl="1"/>
            <a:r>
              <a:rPr lang="en-US" b="1" dirty="0"/>
              <a:t>Chronic urine retention</a:t>
            </a:r>
            <a:r>
              <a:rPr lang="en-US" dirty="0"/>
              <a:t>: Failure to empty bladder despite maintaining an ability to urinate which result in elevated (PVR) urine volume </a:t>
            </a:r>
          </a:p>
        </p:txBody>
      </p:sp>
      <p:sp>
        <p:nvSpPr>
          <p:cNvPr id="4" name="TextBox 3">
            <a:extLst>
              <a:ext uri="{FF2B5EF4-FFF2-40B4-BE49-F238E27FC236}">
                <a16:creationId xmlns:a16="http://schemas.microsoft.com/office/drawing/2014/main" id="{E2E50BAD-F1E3-24E8-0BAA-E0386E0869BA}"/>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6" name="TextBox 5">
            <a:extLst>
              <a:ext uri="{FF2B5EF4-FFF2-40B4-BE49-F238E27FC236}">
                <a16:creationId xmlns:a16="http://schemas.microsoft.com/office/drawing/2014/main" id="{1D051FC4-C84A-F102-1074-209B3B6DEC66}"/>
              </a:ext>
            </a:extLst>
          </p:cNvPr>
          <p:cNvSpPr txBox="1"/>
          <p:nvPr/>
        </p:nvSpPr>
        <p:spPr>
          <a:xfrm>
            <a:off x="2593133" y="1673862"/>
            <a:ext cx="2109496" cy="338554"/>
          </a:xfrm>
          <a:prstGeom prst="rect">
            <a:avLst/>
          </a:prstGeom>
          <a:noFill/>
          <a:ln>
            <a:solidFill>
              <a:srgbClr val="0070C0"/>
            </a:solidFill>
          </a:ln>
        </p:spPr>
        <p:txBody>
          <a:bodyPr wrap="square" rtlCol="0">
            <a:spAutoFit/>
          </a:bodyPr>
          <a:lstStyle/>
          <a:p>
            <a:pPr algn="ctr" rtl="1"/>
            <a:r>
              <a:rPr lang="ar-JO" sz="1600" b="1" dirty="0">
                <a:solidFill>
                  <a:srgbClr val="0070C0"/>
                </a:solidFill>
              </a:rPr>
              <a:t>في كثير أسباب هذه أمثلة فقط</a:t>
            </a:r>
            <a:endParaRPr lang="en-US" sz="1600" b="1" dirty="0">
              <a:solidFill>
                <a:srgbClr val="0070C0"/>
              </a:solidFill>
            </a:endParaRPr>
          </a:p>
        </p:txBody>
      </p:sp>
      <p:sp>
        <p:nvSpPr>
          <p:cNvPr id="7" name="TextBox 6">
            <a:extLst>
              <a:ext uri="{FF2B5EF4-FFF2-40B4-BE49-F238E27FC236}">
                <a16:creationId xmlns:a16="http://schemas.microsoft.com/office/drawing/2014/main" id="{C5E3F083-9D80-571F-E013-EF67E4A91331}"/>
              </a:ext>
            </a:extLst>
          </p:cNvPr>
          <p:cNvSpPr txBox="1"/>
          <p:nvPr/>
        </p:nvSpPr>
        <p:spPr>
          <a:xfrm>
            <a:off x="55205" y="168925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5DC049AE-C0F2-1615-3351-9DB9F0C66931}"/>
              </a:ext>
            </a:extLst>
          </p:cNvPr>
          <p:cNvSpPr txBox="1"/>
          <p:nvPr/>
        </p:nvSpPr>
        <p:spPr>
          <a:xfrm>
            <a:off x="16717" y="4923128"/>
            <a:ext cx="914012" cy="276999"/>
          </a:xfrm>
          <a:prstGeom prst="rect">
            <a:avLst/>
          </a:prstGeom>
          <a:noFill/>
          <a:ln>
            <a:solidFill>
              <a:srgbClr val="0070C0"/>
            </a:solidFill>
          </a:ln>
        </p:spPr>
        <p:txBody>
          <a:bodyPr wrap="square" rtlCol="0">
            <a:spAutoFit/>
          </a:bodyPr>
          <a:lstStyle/>
          <a:p>
            <a:pPr algn="ctr" rtl="1"/>
            <a:r>
              <a:rPr lang="ar-JO" sz="1200" b="1" dirty="0">
                <a:solidFill>
                  <a:srgbClr val="0070C0"/>
                </a:solidFill>
              </a:rPr>
              <a:t>ملف الواجبات</a:t>
            </a:r>
          </a:p>
        </p:txBody>
      </p:sp>
    </p:spTree>
    <p:extLst>
      <p:ext uri="{BB962C8B-B14F-4D97-AF65-F5344CB8AC3E}">
        <p14:creationId xmlns:p14="http://schemas.microsoft.com/office/powerpoint/2010/main" val="60639081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F2A0F-977B-A729-C3AD-4F831B26A537}"/>
              </a:ext>
            </a:extLst>
          </p:cNvPr>
          <p:cNvSpPr>
            <a:spLocks noGrp="1"/>
          </p:cNvSpPr>
          <p:nvPr>
            <p:ph type="title"/>
          </p:nvPr>
        </p:nvSpPr>
        <p:spPr/>
        <p:txBody>
          <a:bodyPr>
            <a:noAutofit/>
          </a:bodyPr>
          <a:lstStyle/>
          <a:p>
            <a:r>
              <a:rPr lang="en-US" dirty="0"/>
              <a:t>BPH – Case scenario 3</a:t>
            </a:r>
            <a:endParaRPr lang="en-US" sz="4000" dirty="0"/>
          </a:p>
        </p:txBody>
      </p:sp>
      <p:sp>
        <p:nvSpPr>
          <p:cNvPr id="3" name="Content Placeholder 2">
            <a:extLst>
              <a:ext uri="{FF2B5EF4-FFF2-40B4-BE49-F238E27FC236}">
                <a16:creationId xmlns:a16="http://schemas.microsoft.com/office/drawing/2014/main" id="{62FE3243-1E04-318B-BA27-B717D410BCAC}"/>
              </a:ext>
            </a:extLst>
          </p:cNvPr>
          <p:cNvSpPr>
            <a:spLocks noGrp="1"/>
          </p:cNvSpPr>
          <p:nvPr>
            <p:ph idx="1"/>
          </p:nvPr>
        </p:nvSpPr>
        <p:spPr>
          <a:xfrm>
            <a:off x="838200" y="1305025"/>
            <a:ext cx="7074159" cy="5273057"/>
          </a:xfrm>
        </p:spPr>
        <p:txBody>
          <a:bodyPr>
            <a:normAutofit fontScale="92500" lnSpcReduction="10000"/>
          </a:bodyPr>
          <a:lstStyle/>
          <a:p>
            <a:pPr>
              <a:buFont typeface="Wingdings" panose="05000000000000000000" pitchFamily="2" charset="2"/>
              <a:buChar char="Ø"/>
            </a:pPr>
            <a:r>
              <a:rPr lang="en-US" dirty="0"/>
              <a:t>80 years old male patient came with acute urine retention, according to the photo</a:t>
            </a:r>
          </a:p>
          <a:p>
            <a:r>
              <a:rPr lang="en-US" b="1" dirty="0"/>
              <a:t>What is your management</a:t>
            </a:r>
          </a:p>
          <a:p>
            <a:pPr lvl="1"/>
            <a:r>
              <a:rPr lang="en-US" dirty="0"/>
              <a:t>Bladder drainage by foley’s catheter</a:t>
            </a:r>
          </a:p>
          <a:p>
            <a:pPr lvl="1"/>
            <a:r>
              <a:rPr lang="en-US" dirty="0"/>
              <a:t>Combination therapy: </a:t>
            </a:r>
            <a:r>
              <a:rPr lang="el-GR" dirty="0"/>
              <a:t>α</a:t>
            </a:r>
            <a:r>
              <a:rPr lang="en-US" dirty="0"/>
              <a:t> blocker + 5-</a:t>
            </a:r>
            <a:r>
              <a:rPr lang="el-GR" dirty="0"/>
              <a:t>α</a:t>
            </a:r>
            <a:r>
              <a:rPr lang="en-US" dirty="0"/>
              <a:t> reductase inhibitor</a:t>
            </a:r>
          </a:p>
          <a:p>
            <a:r>
              <a:rPr lang="en-US" sz="2800" b="1" dirty="0"/>
              <a:t>Mention 4 indication for TURP</a:t>
            </a:r>
          </a:p>
          <a:p>
            <a:pPr marL="914400" lvl="1" indent="-457200">
              <a:buFont typeface="+mj-lt"/>
              <a:buAutoNum type="arabicPeriod"/>
            </a:pPr>
            <a:r>
              <a:rPr lang="en-US" dirty="0">
                <a:solidFill>
                  <a:schemeClr val="accent3">
                    <a:lumMod val="50000"/>
                  </a:schemeClr>
                </a:solidFill>
              </a:rPr>
              <a:t>Failure of medical treatment</a:t>
            </a:r>
          </a:p>
          <a:p>
            <a:pPr marL="914400" lvl="1" indent="-457200">
              <a:buFont typeface="+mj-lt"/>
              <a:buAutoNum type="arabicPeriod"/>
            </a:pPr>
            <a:r>
              <a:rPr lang="en-US" dirty="0">
                <a:solidFill>
                  <a:schemeClr val="accent3">
                    <a:lumMod val="50000"/>
                  </a:schemeClr>
                </a:solidFill>
              </a:rPr>
              <a:t>Recurrent UTI</a:t>
            </a:r>
          </a:p>
          <a:p>
            <a:pPr marL="914400" lvl="1" indent="-457200">
              <a:buFont typeface="+mj-lt"/>
              <a:buAutoNum type="arabicPeriod"/>
            </a:pPr>
            <a:r>
              <a:rPr lang="en-US" dirty="0">
                <a:solidFill>
                  <a:schemeClr val="accent3">
                    <a:lumMod val="50000"/>
                  </a:schemeClr>
                </a:solidFill>
              </a:rPr>
              <a:t>Refractory urinary retention </a:t>
            </a:r>
          </a:p>
          <a:p>
            <a:pPr marL="914400" lvl="1" indent="-457200">
              <a:buFont typeface="+mj-lt"/>
              <a:buAutoNum type="arabicPeriod"/>
            </a:pPr>
            <a:r>
              <a:rPr lang="en-US" dirty="0">
                <a:solidFill>
                  <a:schemeClr val="accent3">
                    <a:lumMod val="50000"/>
                  </a:schemeClr>
                </a:solidFill>
              </a:rPr>
              <a:t>Recurrent gross hematuria </a:t>
            </a:r>
          </a:p>
          <a:p>
            <a:pPr marL="914400" lvl="1" indent="-457200">
              <a:buFont typeface="+mj-lt"/>
              <a:buAutoNum type="arabicPeriod"/>
            </a:pPr>
            <a:r>
              <a:rPr lang="en-US" dirty="0">
                <a:solidFill>
                  <a:schemeClr val="accent3">
                    <a:lumMod val="50000"/>
                  </a:schemeClr>
                </a:solidFill>
              </a:rPr>
              <a:t>Bladder stones</a:t>
            </a:r>
          </a:p>
          <a:p>
            <a:pPr marL="914400" lvl="1" indent="-457200">
              <a:buFont typeface="+mj-lt"/>
              <a:buAutoNum type="arabicPeriod"/>
            </a:pPr>
            <a:r>
              <a:rPr lang="en-US" dirty="0">
                <a:solidFill>
                  <a:schemeClr val="accent3">
                    <a:lumMod val="50000"/>
                  </a:schemeClr>
                </a:solidFill>
              </a:rPr>
              <a:t>Large bladder diverticula</a:t>
            </a:r>
          </a:p>
          <a:p>
            <a:pPr marL="914400" lvl="1" indent="-457200">
              <a:buFont typeface="+mj-lt"/>
              <a:buAutoNum type="arabicPeriod"/>
            </a:pPr>
            <a:r>
              <a:rPr lang="en-US" dirty="0"/>
              <a:t>Hydronephrosis</a:t>
            </a:r>
          </a:p>
          <a:p>
            <a:pPr marL="914400" lvl="1" indent="-457200">
              <a:buFont typeface="+mj-lt"/>
              <a:buAutoNum type="arabicPeriod"/>
            </a:pPr>
            <a:r>
              <a:rPr lang="en-US" dirty="0"/>
              <a:t>Renal insufficiency</a:t>
            </a:r>
          </a:p>
        </p:txBody>
      </p:sp>
      <p:pic>
        <p:nvPicPr>
          <p:cNvPr id="4" name="Picture 2" descr="Prostate enlargement (BPH) - Amrita Clinic">
            <a:extLst>
              <a:ext uri="{FF2B5EF4-FFF2-40B4-BE49-F238E27FC236}">
                <a16:creationId xmlns:a16="http://schemas.microsoft.com/office/drawing/2014/main" id="{197CAA3F-9B12-DD5F-2F70-F884DE219E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572" t="-2531" r="12555" b="1"/>
          <a:stretch/>
        </p:blipFill>
        <p:spPr bwMode="auto">
          <a:xfrm>
            <a:off x="8047959" y="1305026"/>
            <a:ext cx="3305842" cy="35468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2158538-16A3-E1EA-008F-1E4D37BEE8CE}"/>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(1)</a:t>
            </a:r>
            <a:endParaRPr lang="en-US" b="1" dirty="0">
              <a:solidFill>
                <a:srgbClr val="FF0000"/>
              </a:solidFill>
            </a:endParaRPr>
          </a:p>
        </p:txBody>
      </p:sp>
      <p:pic>
        <p:nvPicPr>
          <p:cNvPr id="6" name="Picture 2" descr="AUDITED Text Written on Green Vintage Stamp Stock Illustration -  Illustration of button, vintage: 214336989">
            <a:extLst>
              <a:ext uri="{FF2B5EF4-FFF2-40B4-BE49-F238E27FC236}">
                <a16:creationId xmlns:a16="http://schemas.microsoft.com/office/drawing/2014/main" id="{FDABD236-AF74-EDC5-1033-751A44C3A1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9994750"/>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7EC5-99F7-0857-2A12-6FD17A51CAA1}"/>
              </a:ext>
            </a:extLst>
          </p:cNvPr>
          <p:cNvSpPr>
            <a:spLocks noGrp="1"/>
          </p:cNvSpPr>
          <p:nvPr>
            <p:ph type="title"/>
          </p:nvPr>
        </p:nvSpPr>
        <p:spPr/>
        <p:txBody>
          <a:bodyPr/>
          <a:lstStyle/>
          <a:p>
            <a:r>
              <a:rPr lang="en-US" sz="4400" dirty="0"/>
              <a:t>BPH – Case scenario 4</a:t>
            </a:r>
            <a:endParaRPr lang="en-US" dirty="0"/>
          </a:p>
        </p:txBody>
      </p:sp>
      <p:sp>
        <p:nvSpPr>
          <p:cNvPr id="3" name="Content Placeholder 2">
            <a:extLst>
              <a:ext uri="{FF2B5EF4-FFF2-40B4-BE49-F238E27FC236}">
                <a16:creationId xmlns:a16="http://schemas.microsoft.com/office/drawing/2014/main" id="{7E375250-E339-B5BA-F64C-28573F3CFFAC}"/>
              </a:ext>
            </a:extLst>
          </p:cNvPr>
          <p:cNvSpPr>
            <a:spLocks noGrp="1"/>
          </p:cNvSpPr>
          <p:nvPr>
            <p:ph idx="1"/>
          </p:nvPr>
        </p:nvSpPr>
        <p:spPr/>
        <p:txBody>
          <a:bodyPr/>
          <a:lstStyle/>
          <a:p>
            <a:pPr lvl="0">
              <a:buFont typeface="Wingdings" panose="05000000000000000000" pitchFamily="2" charset="2"/>
              <a:buChar char="Ø"/>
            </a:pPr>
            <a:r>
              <a:rPr lang="en-US" sz="2600" noProof="0" dirty="0"/>
              <a:t>60 years old male patient with 80mg prostate and voiding and obstructive symptoms</a:t>
            </a:r>
          </a:p>
          <a:p>
            <a:r>
              <a:rPr lang="en-US" b="1" dirty="0"/>
              <a:t>Type of incontinence</a:t>
            </a:r>
            <a:r>
              <a:rPr lang="en-US" dirty="0"/>
              <a:t>:</a:t>
            </a:r>
          </a:p>
          <a:p>
            <a:pPr lvl="1"/>
            <a:r>
              <a:rPr lang="en-US" dirty="0"/>
              <a:t>Overflow incontinence</a:t>
            </a:r>
          </a:p>
          <a:p>
            <a:r>
              <a:rPr lang="en-US" b="1" dirty="0"/>
              <a:t>What is the most likely diagnosis </a:t>
            </a:r>
            <a:r>
              <a:rPr lang="en-US" dirty="0"/>
              <a:t>?</a:t>
            </a:r>
          </a:p>
          <a:p>
            <a:pPr lvl="1"/>
            <a:r>
              <a:rPr lang="en-US" dirty="0"/>
              <a:t>BPH</a:t>
            </a:r>
          </a:p>
          <a:p>
            <a:r>
              <a:rPr lang="en-US" b="1" dirty="0"/>
              <a:t>Medical treatment</a:t>
            </a:r>
            <a:r>
              <a:rPr lang="en-US" dirty="0"/>
              <a:t>:</a:t>
            </a:r>
          </a:p>
          <a:p>
            <a:pPr lvl="1"/>
            <a:r>
              <a:rPr lang="en-US" dirty="0"/>
              <a:t>Finasteride</a:t>
            </a:r>
          </a:p>
        </p:txBody>
      </p:sp>
      <p:sp>
        <p:nvSpPr>
          <p:cNvPr id="5" name="TextBox 4">
            <a:extLst>
              <a:ext uri="{FF2B5EF4-FFF2-40B4-BE49-F238E27FC236}">
                <a16:creationId xmlns:a16="http://schemas.microsoft.com/office/drawing/2014/main" id="{DD740B6A-2822-C522-AC29-BE9AF3D3713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(1)</a:t>
            </a:r>
            <a:endParaRPr lang="en-US" b="1" dirty="0">
              <a:solidFill>
                <a:srgbClr val="FF0000"/>
              </a:solidFill>
            </a:endParaRPr>
          </a:p>
        </p:txBody>
      </p:sp>
    </p:spTree>
    <p:extLst>
      <p:ext uri="{BB962C8B-B14F-4D97-AF65-F5344CB8AC3E}">
        <p14:creationId xmlns:p14="http://schemas.microsoft.com/office/powerpoint/2010/main" val="944035989"/>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AAD14-368C-B08A-6F1C-3E3ADDF07F9C}"/>
              </a:ext>
            </a:extLst>
          </p:cNvPr>
          <p:cNvSpPr>
            <a:spLocks noGrp="1"/>
          </p:cNvSpPr>
          <p:nvPr>
            <p:ph type="title"/>
          </p:nvPr>
        </p:nvSpPr>
        <p:spPr/>
        <p:txBody>
          <a:bodyPr/>
          <a:lstStyle/>
          <a:p>
            <a:r>
              <a:rPr lang="en-US" sz="4400" dirty="0"/>
              <a:t>BPH – Case scenario 5</a:t>
            </a:r>
            <a:endParaRPr lang="en-US" dirty="0"/>
          </a:p>
        </p:txBody>
      </p:sp>
      <p:sp>
        <p:nvSpPr>
          <p:cNvPr id="3" name="Content Placeholder 2">
            <a:extLst>
              <a:ext uri="{FF2B5EF4-FFF2-40B4-BE49-F238E27FC236}">
                <a16:creationId xmlns:a16="http://schemas.microsoft.com/office/drawing/2014/main" id="{9BA79ABE-A09B-BC29-2E67-512C2BF84C32}"/>
              </a:ext>
            </a:extLst>
          </p:cNvPr>
          <p:cNvSpPr>
            <a:spLocks noGrp="1"/>
          </p:cNvSpPr>
          <p:nvPr>
            <p:ph idx="1"/>
          </p:nvPr>
        </p:nvSpPr>
        <p:spPr/>
        <p:txBody>
          <a:bodyPr/>
          <a:lstStyle/>
          <a:p>
            <a:pPr>
              <a:buFont typeface="Wingdings" panose="05000000000000000000" pitchFamily="2" charset="2"/>
              <a:buChar char="Ø"/>
            </a:pPr>
            <a:r>
              <a:rPr lang="en-US" dirty="0"/>
              <a:t>History of 65 years old man with long standing lower back pain and with no urine pass since morning</a:t>
            </a:r>
          </a:p>
          <a:p>
            <a:r>
              <a:rPr lang="en-US" b="1" dirty="0"/>
              <a:t>What clinical exam do you do to support the diagnosis?</a:t>
            </a:r>
          </a:p>
          <a:p>
            <a:pPr lvl="1"/>
            <a:r>
              <a:rPr lang="en-US" dirty="0"/>
              <a:t>Palpate suprapubic area to determine if there is urine retention or anuria.</a:t>
            </a:r>
          </a:p>
          <a:p>
            <a:r>
              <a:rPr lang="en-US" b="1" dirty="0"/>
              <a:t>First management ?</a:t>
            </a:r>
          </a:p>
          <a:p>
            <a:pPr lvl="1"/>
            <a:r>
              <a:rPr lang="en-US" sz="2400" dirty="0"/>
              <a:t>Foley's catheterization.</a:t>
            </a:r>
          </a:p>
          <a:p>
            <a:endParaRPr lang="en-US" dirty="0"/>
          </a:p>
        </p:txBody>
      </p:sp>
      <p:sp>
        <p:nvSpPr>
          <p:cNvPr id="4" name="TextBox 3">
            <a:extLst>
              <a:ext uri="{FF2B5EF4-FFF2-40B4-BE49-F238E27FC236}">
                <a16:creationId xmlns:a16="http://schemas.microsoft.com/office/drawing/2014/main" id="{2942A2E4-6CAD-2171-6259-77A888CF2735}"/>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238667415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37EC5-99F7-0857-2A12-6FD17A51CAA1}"/>
              </a:ext>
            </a:extLst>
          </p:cNvPr>
          <p:cNvSpPr>
            <a:spLocks noGrp="1"/>
          </p:cNvSpPr>
          <p:nvPr>
            <p:ph type="title"/>
          </p:nvPr>
        </p:nvSpPr>
        <p:spPr/>
        <p:txBody>
          <a:bodyPr/>
          <a:lstStyle/>
          <a:p>
            <a:r>
              <a:rPr lang="en-US" sz="4400" dirty="0"/>
              <a:t>BPH – Case scenario 6</a:t>
            </a:r>
            <a:endParaRPr lang="en-US" dirty="0"/>
          </a:p>
        </p:txBody>
      </p:sp>
      <p:sp>
        <p:nvSpPr>
          <p:cNvPr id="3" name="Content Placeholder 2">
            <a:extLst>
              <a:ext uri="{FF2B5EF4-FFF2-40B4-BE49-F238E27FC236}">
                <a16:creationId xmlns:a16="http://schemas.microsoft.com/office/drawing/2014/main" id="{7E375250-E339-B5BA-F64C-28573F3CFFAC}"/>
              </a:ext>
            </a:extLst>
          </p:cNvPr>
          <p:cNvSpPr>
            <a:spLocks noGrp="1"/>
          </p:cNvSpPr>
          <p:nvPr>
            <p:ph idx="1"/>
          </p:nvPr>
        </p:nvSpPr>
        <p:spPr/>
        <p:txBody>
          <a:bodyPr/>
          <a:lstStyle/>
          <a:p>
            <a:pPr lvl="0">
              <a:buFont typeface="Wingdings" panose="05000000000000000000" pitchFamily="2" charset="2"/>
              <a:buChar char="Ø"/>
            </a:pPr>
            <a:r>
              <a:rPr lang="en-US" sz="2600" noProof="0" dirty="0"/>
              <a:t>60 years old male patient with 80mg prostate and voiding and obstructive symptoms</a:t>
            </a:r>
          </a:p>
          <a:p>
            <a:r>
              <a:rPr lang="en-US" b="1" dirty="0"/>
              <a:t>Type of incontinence</a:t>
            </a:r>
            <a:r>
              <a:rPr lang="en-US" dirty="0"/>
              <a:t>:</a:t>
            </a:r>
          </a:p>
          <a:p>
            <a:pPr lvl="1"/>
            <a:r>
              <a:rPr lang="en-US" dirty="0"/>
              <a:t>Overflow incontinence</a:t>
            </a:r>
          </a:p>
          <a:p>
            <a:r>
              <a:rPr lang="en-US" b="1" dirty="0"/>
              <a:t>What is the most likely diagnosis ?</a:t>
            </a:r>
          </a:p>
          <a:p>
            <a:pPr lvl="1"/>
            <a:r>
              <a:rPr lang="en-US" dirty="0"/>
              <a:t>BPH</a:t>
            </a:r>
          </a:p>
          <a:p>
            <a:r>
              <a:rPr lang="en-US" b="1" dirty="0"/>
              <a:t>Medical treatment</a:t>
            </a:r>
            <a:r>
              <a:rPr lang="en-US" dirty="0"/>
              <a:t>:</a:t>
            </a:r>
          </a:p>
          <a:p>
            <a:pPr lvl="1"/>
            <a:r>
              <a:rPr lang="en-US" dirty="0"/>
              <a:t>Finasteride</a:t>
            </a:r>
          </a:p>
        </p:txBody>
      </p:sp>
      <p:sp>
        <p:nvSpPr>
          <p:cNvPr id="5" name="TextBox 4">
            <a:extLst>
              <a:ext uri="{FF2B5EF4-FFF2-40B4-BE49-F238E27FC236}">
                <a16:creationId xmlns:a16="http://schemas.microsoft.com/office/drawing/2014/main" id="{42A30DD4-E286-55E6-5057-D5933EC928C6}"/>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(1)</a:t>
            </a:r>
            <a:endParaRPr lang="en-US" b="1" dirty="0">
              <a:solidFill>
                <a:srgbClr val="FF0000"/>
              </a:solidFill>
            </a:endParaRPr>
          </a:p>
        </p:txBody>
      </p:sp>
    </p:spTree>
    <p:extLst>
      <p:ext uri="{BB962C8B-B14F-4D97-AF65-F5344CB8AC3E}">
        <p14:creationId xmlns:p14="http://schemas.microsoft.com/office/powerpoint/2010/main" val="31670126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F9ED1-E40C-4916-68D1-C10228A3BF78}"/>
              </a:ext>
            </a:extLst>
          </p:cNvPr>
          <p:cNvSpPr>
            <a:spLocks noGrp="1"/>
          </p:cNvSpPr>
          <p:nvPr>
            <p:ph type="title"/>
          </p:nvPr>
        </p:nvSpPr>
        <p:spPr/>
        <p:txBody>
          <a:bodyPr>
            <a:normAutofit/>
          </a:bodyPr>
          <a:lstStyle/>
          <a:p>
            <a:r>
              <a:rPr lang="en-US" sz="4400" dirty="0"/>
              <a:t>Patient complain of urinary retention</a:t>
            </a:r>
            <a:endParaRPr lang="en-US" dirty="0"/>
          </a:p>
        </p:txBody>
      </p:sp>
      <p:sp>
        <p:nvSpPr>
          <p:cNvPr id="3" name="Content Placeholder 2">
            <a:extLst>
              <a:ext uri="{FF2B5EF4-FFF2-40B4-BE49-F238E27FC236}">
                <a16:creationId xmlns:a16="http://schemas.microsoft.com/office/drawing/2014/main" id="{5541573F-EC0B-5FF8-0D1E-783B01885299}"/>
              </a:ext>
            </a:extLst>
          </p:cNvPr>
          <p:cNvSpPr>
            <a:spLocks noGrp="1"/>
          </p:cNvSpPr>
          <p:nvPr>
            <p:ph idx="1"/>
          </p:nvPr>
        </p:nvSpPr>
        <p:spPr>
          <a:xfrm>
            <a:off x="838200" y="1305026"/>
            <a:ext cx="6990184" cy="5039790"/>
          </a:xfrm>
        </p:spPr>
        <p:txBody>
          <a:bodyPr>
            <a:normAutofit/>
          </a:bodyPr>
          <a:lstStyle/>
          <a:p>
            <a:r>
              <a:rPr lang="en-US" b="1" dirty="0"/>
              <a:t>Diagnosis</a:t>
            </a:r>
            <a:r>
              <a:rPr lang="en-US" dirty="0"/>
              <a:t>: BPH</a:t>
            </a:r>
          </a:p>
          <a:p>
            <a:r>
              <a:rPr lang="en-US" b="1" dirty="0"/>
              <a:t>Management</a:t>
            </a:r>
            <a:r>
              <a:rPr lang="en-US" dirty="0"/>
              <a:t>:</a:t>
            </a:r>
          </a:p>
          <a:p>
            <a:pPr lvl="1"/>
            <a:r>
              <a:rPr lang="en-US" b="1" dirty="0"/>
              <a:t>Small prostate or PSA &lt;1.5</a:t>
            </a:r>
            <a:r>
              <a:rPr lang="en-US" dirty="0"/>
              <a:t>: </a:t>
            </a:r>
            <a:r>
              <a:rPr lang="el-GR" dirty="0"/>
              <a:t>α</a:t>
            </a:r>
            <a:r>
              <a:rPr lang="en-US" dirty="0"/>
              <a:t> blocker </a:t>
            </a:r>
          </a:p>
          <a:p>
            <a:pPr lvl="1"/>
            <a:r>
              <a:rPr lang="en-US" b="1" dirty="0"/>
              <a:t>Large prostate or PSA &gt;1.5</a:t>
            </a:r>
            <a:r>
              <a:rPr lang="en-US" dirty="0"/>
              <a:t>: 5-</a:t>
            </a:r>
            <a:r>
              <a:rPr lang="el-GR" dirty="0"/>
              <a:t>α</a:t>
            </a:r>
            <a:r>
              <a:rPr lang="en-US" dirty="0"/>
              <a:t> reductase</a:t>
            </a:r>
          </a:p>
          <a:p>
            <a:pPr lvl="1"/>
            <a:r>
              <a:rPr lang="en-US" b="1" dirty="0"/>
              <a:t>Severe symptoms or failure of monotherapy</a:t>
            </a:r>
            <a:r>
              <a:rPr lang="en-US" dirty="0"/>
              <a:t>: combination therapy (</a:t>
            </a:r>
            <a:r>
              <a:rPr lang="el-GR" dirty="0"/>
              <a:t>α</a:t>
            </a:r>
            <a:r>
              <a:rPr lang="en-US" dirty="0"/>
              <a:t> blocker &amp; 5-</a:t>
            </a:r>
            <a:r>
              <a:rPr lang="el-GR" dirty="0"/>
              <a:t>α</a:t>
            </a:r>
            <a:r>
              <a:rPr lang="en-US" dirty="0"/>
              <a:t> reductase)</a:t>
            </a:r>
          </a:p>
          <a:p>
            <a:r>
              <a:rPr lang="en-US" b="1" dirty="0"/>
              <a:t>Mention 5 Indications for surgery</a:t>
            </a:r>
          </a:p>
          <a:p>
            <a:pPr marL="914400" lvl="1" indent="-457200">
              <a:buFont typeface="+mj-lt"/>
              <a:buAutoNum type="arabicPeriod"/>
            </a:pPr>
            <a:r>
              <a:rPr lang="en-US" dirty="0">
                <a:solidFill>
                  <a:schemeClr val="accent3">
                    <a:lumMod val="50000"/>
                  </a:schemeClr>
                </a:solidFill>
              </a:rPr>
              <a:t>Failure of medical treatment</a:t>
            </a:r>
          </a:p>
          <a:p>
            <a:pPr marL="914400" lvl="1" indent="-457200">
              <a:buFont typeface="+mj-lt"/>
              <a:buAutoNum type="arabicPeriod"/>
            </a:pPr>
            <a:r>
              <a:rPr lang="en-US" dirty="0">
                <a:solidFill>
                  <a:schemeClr val="accent3">
                    <a:lumMod val="50000"/>
                  </a:schemeClr>
                </a:solidFill>
              </a:rPr>
              <a:t>Recurrent UTI</a:t>
            </a:r>
          </a:p>
          <a:p>
            <a:pPr marL="914400" lvl="1" indent="-457200">
              <a:buFont typeface="+mj-lt"/>
              <a:buAutoNum type="arabicPeriod"/>
            </a:pPr>
            <a:r>
              <a:rPr lang="en-US" dirty="0">
                <a:solidFill>
                  <a:schemeClr val="accent3">
                    <a:lumMod val="50000"/>
                  </a:schemeClr>
                </a:solidFill>
              </a:rPr>
              <a:t>Refractory urinary retention </a:t>
            </a:r>
          </a:p>
          <a:p>
            <a:pPr marL="914400" lvl="1" indent="-457200">
              <a:buFont typeface="+mj-lt"/>
              <a:buAutoNum type="arabicPeriod"/>
            </a:pPr>
            <a:r>
              <a:rPr lang="en-US" dirty="0">
                <a:solidFill>
                  <a:schemeClr val="accent3">
                    <a:lumMod val="50000"/>
                  </a:schemeClr>
                </a:solidFill>
              </a:rPr>
              <a:t>Recurrent gross hematuria </a:t>
            </a:r>
          </a:p>
          <a:p>
            <a:pPr marL="914400" lvl="1" indent="-457200">
              <a:buFont typeface="+mj-lt"/>
              <a:buAutoNum type="arabicPeriod"/>
            </a:pPr>
            <a:r>
              <a:rPr lang="en-US" dirty="0">
                <a:solidFill>
                  <a:schemeClr val="accent3">
                    <a:lumMod val="50000"/>
                  </a:schemeClr>
                </a:solidFill>
              </a:rPr>
              <a:t>Bladder stones</a:t>
            </a:r>
          </a:p>
        </p:txBody>
      </p:sp>
      <p:pic>
        <p:nvPicPr>
          <p:cNvPr id="4" name="Picture 2" descr="AUDITED Text Written on Green Vintage Stamp Stock Illustration -  Illustration of button, vintage: 214336989">
            <a:extLst>
              <a:ext uri="{FF2B5EF4-FFF2-40B4-BE49-F238E27FC236}">
                <a16:creationId xmlns:a16="http://schemas.microsoft.com/office/drawing/2014/main" id="{C81E5BDA-1760-4D12-8640-9B2558A20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06A3D92-ABD7-9AE5-848F-5C44126D04A0}"/>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8" name="Picture 7">
            <a:extLst>
              <a:ext uri="{FF2B5EF4-FFF2-40B4-BE49-F238E27FC236}">
                <a16:creationId xmlns:a16="http://schemas.microsoft.com/office/drawing/2014/main" id="{E9FF192A-F26F-403C-0F3B-6A8CC6B16CF7}"/>
              </a:ext>
            </a:extLst>
          </p:cNvPr>
          <p:cNvPicPr>
            <a:picLocks noChangeAspect="1"/>
          </p:cNvPicPr>
          <p:nvPr/>
        </p:nvPicPr>
        <p:blipFill>
          <a:blip r:embed="rId3"/>
          <a:stretch>
            <a:fillRect/>
          </a:stretch>
        </p:blipFill>
        <p:spPr>
          <a:xfrm>
            <a:off x="8154955" y="1305026"/>
            <a:ext cx="3198845" cy="46205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5495976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7EDA-8726-F59A-4D8B-1FFF80DEBB8C}"/>
              </a:ext>
            </a:extLst>
          </p:cNvPr>
          <p:cNvSpPr>
            <a:spLocks noGrp="1"/>
          </p:cNvSpPr>
          <p:nvPr>
            <p:ph type="title"/>
          </p:nvPr>
        </p:nvSpPr>
        <p:spPr/>
        <p:txBody>
          <a:bodyPr>
            <a:noAutofit/>
          </a:bodyPr>
          <a:lstStyle/>
          <a:p>
            <a:r>
              <a:rPr lang="en-US" sz="3600" b="1" dirty="0"/>
              <a:t>Urodynamic study for 2 patients with urine incontinence</a:t>
            </a:r>
          </a:p>
        </p:txBody>
      </p:sp>
      <p:sp>
        <p:nvSpPr>
          <p:cNvPr id="3" name="Content Placeholder 2">
            <a:extLst>
              <a:ext uri="{FF2B5EF4-FFF2-40B4-BE49-F238E27FC236}">
                <a16:creationId xmlns:a16="http://schemas.microsoft.com/office/drawing/2014/main" id="{4E8475BE-F53E-1840-73A6-8AF2BA174976}"/>
              </a:ext>
            </a:extLst>
          </p:cNvPr>
          <p:cNvSpPr>
            <a:spLocks noGrp="1"/>
          </p:cNvSpPr>
          <p:nvPr>
            <p:ph idx="1"/>
          </p:nvPr>
        </p:nvSpPr>
        <p:spPr>
          <a:xfrm>
            <a:off x="838200" y="1305025"/>
            <a:ext cx="7111482" cy="5347702"/>
          </a:xfrm>
        </p:spPr>
        <p:txBody>
          <a:bodyPr>
            <a:normAutofit/>
          </a:bodyPr>
          <a:lstStyle/>
          <a:p>
            <a:pPr marL="514350" indent="-514350" algn="l">
              <a:buFont typeface="+mj-lt"/>
              <a:buAutoNum type="arabicPeriod"/>
            </a:pPr>
            <a:r>
              <a:rPr lang="en-US" b="1" dirty="0"/>
              <a:t>Mechanism of prostatic enlargement causing bladder outlet obstruction</a:t>
            </a:r>
          </a:p>
          <a:p>
            <a:pPr lvl="1"/>
            <a:r>
              <a:rPr lang="en-US" dirty="0"/>
              <a:t>A combination of hormonal factors, stem cell proliferation and genetic susceptibility </a:t>
            </a:r>
            <a:r>
              <a:rPr lang="en-US" dirty="0">
                <a:latin typeface="Arial" panose="020B0604020202020204" pitchFamily="34" charset="0"/>
                <a:cs typeface="Arial" panose="020B0604020202020204" pitchFamily="34" charset="0"/>
              </a:rPr>
              <a:t>→</a:t>
            </a:r>
            <a:r>
              <a:rPr lang="en-US" dirty="0"/>
              <a:t> glandular and stromal hyperplasia in the transition zone </a:t>
            </a:r>
            <a:r>
              <a:rPr lang="en-US" dirty="0">
                <a:latin typeface="Arial" panose="020B0604020202020204" pitchFamily="34" charset="0"/>
                <a:cs typeface="Arial" panose="020B0604020202020204" pitchFamily="34" charset="0"/>
              </a:rPr>
              <a:t>→</a:t>
            </a:r>
            <a:r>
              <a:rPr lang="en-US" dirty="0"/>
              <a:t> formation of smooth, elastic, firm hyperplastic nodule </a:t>
            </a:r>
            <a:r>
              <a:rPr lang="en-US" dirty="0">
                <a:latin typeface="Arial" panose="020B0604020202020204" pitchFamily="34" charset="0"/>
                <a:cs typeface="Arial" panose="020B0604020202020204" pitchFamily="34" charset="0"/>
              </a:rPr>
              <a:t>→</a:t>
            </a:r>
            <a:r>
              <a:rPr lang="en-US" dirty="0"/>
              <a:t> slit-like prostatic urethral compression </a:t>
            </a:r>
            <a:r>
              <a:rPr lang="en-US" dirty="0">
                <a:latin typeface="Arial" panose="020B0604020202020204" pitchFamily="34" charset="0"/>
                <a:cs typeface="Arial" panose="020B0604020202020204" pitchFamily="34" charset="0"/>
              </a:rPr>
              <a:t>→</a:t>
            </a:r>
            <a:r>
              <a:rPr lang="en-US" dirty="0"/>
              <a:t> bladder outlet obstruction </a:t>
            </a:r>
            <a:r>
              <a:rPr lang="en-US" dirty="0">
                <a:latin typeface="Arial" panose="020B0604020202020204" pitchFamily="34" charset="0"/>
                <a:cs typeface="Arial" panose="020B0604020202020204" pitchFamily="34" charset="0"/>
              </a:rPr>
              <a:t>→</a:t>
            </a:r>
            <a:r>
              <a:rPr lang="en-US" dirty="0"/>
              <a:t> obstructive symptoms of BPH</a:t>
            </a:r>
            <a:endParaRPr lang="ar-JO" dirty="0"/>
          </a:p>
          <a:p>
            <a:pPr marL="514350" indent="-514350">
              <a:buFont typeface="+mj-lt"/>
              <a:buAutoNum type="arabicPeriod"/>
            </a:pPr>
            <a:r>
              <a:rPr lang="en-US" b="1" dirty="0"/>
              <a:t>Mention 4 indications of surgery in BPH</a:t>
            </a:r>
          </a:p>
          <a:p>
            <a:pPr marL="914400" lvl="1" indent="-457200">
              <a:buFont typeface="+mj-lt"/>
              <a:buAutoNum type="arabicPeriod"/>
            </a:pPr>
            <a:r>
              <a:rPr lang="en-US" dirty="0">
                <a:solidFill>
                  <a:schemeClr val="accent3">
                    <a:lumMod val="50000"/>
                  </a:schemeClr>
                </a:solidFill>
              </a:rPr>
              <a:t>Failure of medical treatment</a:t>
            </a:r>
          </a:p>
          <a:p>
            <a:pPr marL="914400" lvl="1" indent="-457200">
              <a:buFont typeface="+mj-lt"/>
              <a:buAutoNum type="arabicPeriod"/>
            </a:pPr>
            <a:r>
              <a:rPr lang="en-US" dirty="0">
                <a:solidFill>
                  <a:schemeClr val="accent3">
                    <a:lumMod val="50000"/>
                  </a:schemeClr>
                </a:solidFill>
              </a:rPr>
              <a:t>Recurrent UTI</a:t>
            </a:r>
          </a:p>
          <a:p>
            <a:pPr marL="914400" lvl="1" indent="-457200">
              <a:buFont typeface="+mj-lt"/>
              <a:buAutoNum type="arabicPeriod"/>
            </a:pPr>
            <a:r>
              <a:rPr lang="en-US" dirty="0">
                <a:solidFill>
                  <a:schemeClr val="accent3">
                    <a:lumMod val="50000"/>
                  </a:schemeClr>
                </a:solidFill>
              </a:rPr>
              <a:t>Refractory urinary retention </a:t>
            </a:r>
          </a:p>
          <a:p>
            <a:pPr marL="914400" lvl="1" indent="-457200">
              <a:buFont typeface="+mj-lt"/>
              <a:buAutoNum type="arabicPeriod"/>
            </a:pPr>
            <a:r>
              <a:rPr lang="en-US" dirty="0">
                <a:solidFill>
                  <a:schemeClr val="accent3">
                    <a:lumMod val="50000"/>
                  </a:schemeClr>
                </a:solidFill>
              </a:rPr>
              <a:t>Recurrent gross hematuria </a:t>
            </a:r>
          </a:p>
        </p:txBody>
      </p:sp>
      <p:sp>
        <p:nvSpPr>
          <p:cNvPr id="4" name="TextBox 3">
            <a:extLst>
              <a:ext uri="{FF2B5EF4-FFF2-40B4-BE49-F238E27FC236}">
                <a16:creationId xmlns:a16="http://schemas.microsoft.com/office/drawing/2014/main" id="{25777A39-9FD5-4096-3395-8253CB4CFF0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grpSp>
        <p:nvGrpSpPr>
          <p:cNvPr id="8" name="Group 7">
            <a:extLst>
              <a:ext uri="{FF2B5EF4-FFF2-40B4-BE49-F238E27FC236}">
                <a16:creationId xmlns:a16="http://schemas.microsoft.com/office/drawing/2014/main" id="{BA8493BF-C6AD-85E1-6143-FF6E632BA3C5}"/>
              </a:ext>
            </a:extLst>
          </p:cNvPr>
          <p:cNvGrpSpPr/>
          <p:nvPr/>
        </p:nvGrpSpPr>
        <p:grpSpPr>
          <a:xfrm>
            <a:off x="8046880" y="1305026"/>
            <a:ext cx="3306920" cy="2278555"/>
            <a:chOff x="8416212" y="1305027"/>
            <a:chExt cx="3306920" cy="2278555"/>
          </a:xfrm>
        </p:grpSpPr>
        <p:pic>
          <p:nvPicPr>
            <p:cNvPr id="5" name="Picture 7">
              <a:extLst>
                <a:ext uri="{FF2B5EF4-FFF2-40B4-BE49-F238E27FC236}">
                  <a16:creationId xmlns:a16="http://schemas.microsoft.com/office/drawing/2014/main" id="{6D1ACCD1-143F-0F33-866E-8E93D67093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6212" y="1305027"/>
              <a:ext cx="2937588" cy="2278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9893D4AD-69B4-19FA-E4D8-83406FCF8127}"/>
                </a:ext>
              </a:extLst>
            </p:cNvPr>
            <p:cNvSpPr txBox="1"/>
            <p:nvPr/>
          </p:nvSpPr>
          <p:spPr>
            <a:xfrm rot="5400000">
              <a:off x="10399188" y="2259639"/>
              <a:ext cx="2278555" cy="369332"/>
            </a:xfrm>
            <a:prstGeom prst="rect">
              <a:avLst/>
            </a:prstGeom>
            <a:solidFill>
              <a:schemeClr val="accent2">
                <a:lumMod val="20000"/>
                <a:lumOff val="80000"/>
              </a:schemeClr>
            </a:solidFill>
          </p:spPr>
          <p:txBody>
            <a:bodyPr wrap="square" rtlCol="0">
              <a:spAutoFit/>
            </a:bodyPr>
            <a:lstStyle/>
            <a:p>
              <a:pPr algn="ctr"/>
              <a:r>
                <a:rPr lang="en-US" dirty="0"/>
                <a:t>Patient 1</a:t>
              </a:r>
            </a:p>
          </p:txBody>
        </p:sp>
      </p:grpSp>
      <p:grpSp>
        <p:nvGrpSpPr>
          <p:cNvPr id="10" name="Group 9">
            <a:extLst>
              <a:ext uri="{FF2B5EF4-FFF2-40B4-BE49-F238E27FC236}">
                <a16:creationId xmlns:a16="http://schemas.microsoft.com/office/drawing/2014/main" id="{E7CB06C2-B507-66C5-CD62-0E675F416481}"/>
              </a:ext>
            </a:extLst>
          </p:cNvPr>
          <p:cNvGrpSpPr/>
          <p:nvPr/>
        </p:nvGrpSpPr>
        <p:grpSpPr>
          <a:xfrm>
            <a:off x="8046880" y="3635668"/>
            <a:ext cx="3306919" cy="2539529"/>
            <a:chOff x="3321699" y="3330590"/>
            <a:chExt cx="3306919" cy="2539529"/>
          </a:xfrm>
        </p:grpSpPr>
        <p:pic>
          <p:nvPicPr>
            <p:cNvPr id="6" name="Picture 8">
              <a:extLst>
                <a:ext uri="{FF2B5EF4-FFF2-40B4-BE49-F238E27FC236}">
                  <a16:creationId xmlns:a16="http://schemas.microsoft.com/office/drawing/2014/main" id="{8C2E0585-A922-F423-C537-A2F08AB018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9" b="5863"/>
            <a:stretch/>
          </p:blipFill>
          <p:spPr bwMode="auto">
            <a:xfrm>
              <a:off x="3321699" y="3330590"/>
              <a:ext cx="2937587" cy="2539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61DE2ABF-1CF6-AA49-3B69-D51BEED98AC4}"/>
                </a:ext>
              </a:extLst>
            </p:cNvPr>
            <p:cNvSpPr txBox="1"/>
            <p:nvPr/>
          </p:nvSpPr>
          <p:spPr>
            <a:xfrm rot="5400000">
              <a:off x="5174188" y="4415689"/>
              <a:ext cx="2539528" cy="369332"/>
            </a:xfrm>
            <a:prstGeom prst="rect">
              <a:avLst/>
            </a:prstGeom>
            <a:solidFill>
              <a:schemeClr val="accent3">
                <a:lumMod val="20000"/>
                <a:lumOff val="80000"/>
              </a:schemeClr>
            </a:solidFill>
          </p:spPr>
          <p:txBody>
            <a:bodyPr wrap="square" rtlCol="0">
              <a:spAutoFit/>
            </a:bodyPr>
            <a:lstStyle/>
            <a:p>
              <a:pPr algn="ctr"/>
              <a:r>
                <a:rPr lang="en-US" dirty="0"/>
                <a:t>Patient 2</a:t>
              </a:r>
            </a:p>
          </p:txBody>
        </p:sp>
      </p:grpSp>
      <p:pic>
        <p:nvPicPr>
          <p:cNvPr id="11" name="Picture 2" descr="AUDITED Text Written on Green Vintage Stamp Stock Illustration -  Illustration of button, vintage: 214336989">
            <a:extLst>
              <a:ext uri="{FF2B5EF4-FFF2-40B4-BE49-F238E27FC236}">
                <a16:creationId xmlns:a16="http://schemas.microsoft.com/office/drawing/2014/main" id="{9F2A225E-765D-83EF-47DE-1334FD114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38793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97EDA-8726-F59A-4D8B-1FFF80DEBB8C}"/>
              </a:ext>
            </a:extLst>
          </p:cNvPr>
          <p:cNvSpPr>
            <a:spLocks noGrp="1"/>
          </p:cNvSpPr>
          <p:nvPr>
            <p:ph type="title"/>
          </p:nvPr>
        </p:nvSpPr>
        <p:spPr/>
        <p:txBody>
          <a:bodyPr>
            <a:noAutofit/>
          </a:bodyPr>
          <a:lstStyle/>
          <a:p>
            <a:r>
              <a:rPr lang="en-US" sz="3600" b="1" dirty="0"/>
              <a:t>Urodynamic study for 2 patients with urine incontinence</a:t>
            </a:r>
          </a:p>
        </p:txBody>
      </p:sp>
      <p:sp>
        <p:nvSpPr>
          <p:cNvPr id="3" name="Content Placeholder 2">
            <a:extLst>
              <a:ext uri="{FF2B5EF4-FFF2-40B4-BE49-F238E27FC236}">
                <a16:creationId xmlns:a16="http://schemas.microsoft.com/office/drawing/2014/main" id="{4E8475BE-F53E-1840-73A6-8AF2BA174976}"/>
              </a:ext>
            </a:extLst>
          </p:cNvPr>
          <p:cNvSpPr>
            <a:spLocks noGrp="1"/>
          </p:cNvSpPr>
          <p:nvPr>
            <p:ph idx="1"/>
          </p:nvPr>
        </p:nvSpPr>
        <p:spPr>
          <a:xfrm>
            <a:off x="838200" y="1305026"/>
            <a:ext cx="7111482" cy="4871938"/>
          </a:xfrm>
        </p:spPr>
        <p:txBody>
          <a:bodyPr>
            <a:normAutofit/>
          </a:bodyPr>
          <a:lstStyle/>
          <a:p>
            <a:pPr marL="514350" indent="-514350">
              <a:buFont typeface="+mj-lt"/>
              <a:buAutoNum type="arabicPeriod" startAt="3"/>
            </a:pPr>
            <a:r>
              <a:rPr lang="en-US" b="1" dirty="0"/>
              <a:t>Which one have bladder underactivity ?</a:t>
            </a:r>
          </a:p>
          <a:p>
            <a:pPr lvl="1"/>
            <a:r>
              <a:rPr lang="en-US" dirty="0"/>
              <a:t>Patient 1</a:t>
            </a:r>
          </a:p>
          <a:p>
            <a:pPr marL="514350" indent="-514350">
              <a:buFont typeface="+mj-lt"/>
              <a:buAutoNum type="arabicPeriod" startAt="3"/>
            </a:pPr>
            <a:r>
              <a:rPr lang="en-US" b="1" dirty="0"/>
              <a:t>Which patient would have better response for medication ?</a:t>
            </a:r>
          </a:p>
          <a:p>
            <a:pPr lvl="1"/>
            <a:r>
              <a:rPr lang="en-US" dirty="0"/>
              <a:t>Patient 2</a:t>
            </a:r>
          </a:p>
          <a:p>
            <a:pPr marL="514350" indent="-514350">
              <a:buFont typeface="+mj-lt"/>
              <a:buAutoNum type="arabicPeriod" startAt="3"/>
            </a:pPr>
            <a:endParaRPr lang="en-US" dirty="0"/>
          </a:p>
        </p:txBody>
      </p:sp>
      <p:sp>
        <p:nvSpPr>
          <p:cNvPr id="4" name="TextBox 3">
            <a:extLst>
              <a:ext uri="{FF2B5EF4-FFF2-40B4-BE49-F238E27FC236}">
                <a16:creationId xmlns:a16="http://schemas.microsoft.com/office/drawing/2014/main" id="{25777A39-9FD5-4096-3395-8253CB4CFF0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grpSp>
        <p:nvGrpSpPr>
          <p:cNvPr id="8" name="Group 7">
            <a:extLst>
              <a:ext uri="{FF2B5EF4-FFF2-40B4-BE49-F238E27FC236}">
                <a16:creationId xmlns:a16="http://schemas.microsoft.com/office/drawing/2014/main" id="{BA8493BF-C6AD-85E1-6143-FF6E632BA3C5}"/>
              </a:ext>
            </a:extLst>
          </p:cNvPr>
          <p:cNvGrpSpPr/>
          <p:nvPr/>
        </p:nvGrpSpPr>
        <p:grpSpPr>
          <a:xfrm>
            <a:off x="8046880" y="1305026"/>
            <a:ext cx="3306920" cy="2278555"/>
            <a:chOff x="8416212" y="1305027"/>
            <a:chExt cx="3306920" cy="2278555"/>
          </a:xfrm>
        </p:grpSpPr>
        <p:pic>
          <p:nvPicPr>
            <p:cNvPr id="5" name="Picture 7">
              <a:extLst>
                <a:ext uri="{FF2B5EF4-FFF2-40B4-BE49-F238E27FC236}">
                  <a16:creationId xmlns:a16="http://schemas.microsoft.com/office/drawing/2014/main" id="{6D1ACCD1-143F-0F33-866E-8E93D67093F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16212" y="1305027"/>
              <a:ext cx="2937588" cy="22785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9893D4AD-69B4-19FA-E4D8-83406FCF8127}"/>
                </a:ext>
              </a:extLst>
            </p:cNvPr>
            <p:cNvSpPr txBox="1"/>
            <p:nvPr/>
          </p:nvSpPr>
          <p:spPr>
            <a:xfrm rot="5400000">
              <a:off x="10399188" y="2259639"/>
              <a:ext cx="2278555" cy="369332"/>
            </a:xfrm>
            <a:prstGeom prst="rect">
              <a:avLst/>
            </a:prstGeom>
            <a:solidFill>
              <a:schemeClr val="accent2">
                <a:lumMod val="20000"/>
                <a:lumOff val="80000"/>
              </a:schemeClr>
            </a:solidFill>
          </p:spPr>
          <p:txBody>
            <a:bodyPr wrap="square" rtlCol="0">
              <a:spAutoFit/>
            </a:bodyPr>
            <a:lstStyle/>
            <a:p>
              <a:pPr algn="ctr"/>
              <a:r>
                <a:rPr lang="en-US" dirty="0"/>
                <a:t>Patient 1</a:t>
              </a:r>
            </a:p>
          </p:txBody>
        </p:sp>
      </p:grpSp>
      <p:grpSp>
        <p:nvGrpSpPr>
          <p:cNvPr id="10" name="Group 9">
            <a:extLst>
              <a:ext uri="{FF2B5EF4-FFF2-40B4-BE49-F238E27FC236}">
                <a16:creationId xmlns:a16="http://schemas.microsoft.com/office/drawing/2014/main" id="{E7CB06C2-B507-66C5-CD62-0E675F416481}"/>
              </a:ext>
            </a:extLst>
          </p:cNvPr>
          <p:cNvGrpSpPr/>
          <p:nvPr/>
        </p:nvGrpSpPr>
        <p:grpSpPr>
          <a:xfrm>
            <a:off x="8046880" y="3635668"/>
            <a:ext cx="3306919" cy="2539529"/>
            <a:chOff x="3321699" y="3330590"/>
            <a:chExt cx="3306919" cy="2539529"/>
          </a:xfrm>
        </p:grpSpPr>
        <p:pic>
          <p:nvPicPr>
            <p:cNvPr id="6" name="Picture 8">
              <a:extLst>
                <a:ext uri="{FF2B5EF4-FFF2-40B4-BE49-F238E27FC236}">
                  <a16:creationId xmlns:a16="http://schemas.microsoft.com/office/drawing/2014/main" id="{8C2E0585-A922-F423-C537-A2F08AB018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69" b="5863"/>
            <a:stretch/>
          </p:blipFill>
          <p:spPr bwMode="auto">
            <a:xfrm>
              <a:off x="3321699" y="3330590"/>
              <a:ext cx="2937587" cy="25395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61DE2ABF-1CF6-AA49-3B69-D51BEED98AC4}"/>
                </a:ext>
              </a:extLst>
            </p:cNvPr>
            <p:cNvSpPr txBox="1"/>
            <p:nvPr/>
          </p:nvSpPr>
          <p:spPr>
            <a:xfrm rot="5400000">
              <a:off x="5174188" y="4415689"/>
              <a:ext cx="2539528" cy="369332"/>
            </a:xfrm>
            <a:prstGeom prst="rect">
              <a:avLst/>
            </a:prstGeom>
            <a:solidFill>
              <a:schemeClr val="accent3">
                <a:lumMod val="20000"/>
                <a:lumOff val="80000"/>
              </a:schemeClr>
            </a:solidFill>
          </p:spPr>
          <p:txBody>
            <a:bodyPr wrap="square" rtlCol="0">
              <a:spAutoFit/>
            </a:bodyPr>
            <a:lstStyle/>
            <a:p>
              <a:pPr algn="ctr"/>
              <a:r>
                <a:rPr lang="en-US" dirty="0"/>
                <a:t>Patient 2</a:t>
              </a:r>
            </a:p>
          </p:txBody>
        </p:sp>
      </p:grpSp>
      <p:pic>
        <p:nvPicPr>
          <p:cNvPr id="11" name="Picture 2" descr="AUDITED Text Written on Green Vintage Stamp Stock Illustration -  Illustration of button, vintage: 214336989">
            <a:extLst>
              <a:ext uri="{FF2B5EF4-FFF2-40B4-BE49-F238E27FC236}">
                <a16:creationId xmlns:a16="http://schemas.microsoft.com/office/drawing/2014/main" id="{407147FC-F3CA-E67E-328B-4F69A15297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91164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FC625-45B6-7EA6-A6DD-A16768A3871E}"/>
              </a:ext>
            </a:extLst>
          </p:cNvPr>
          <p:cNvSpPr>
            <a:spLocks noGrp="1"/>
          </p:cNvSpPr>
          <p:nvPr>
            <p:ph type="title"/>
          </p:nvPr>
        </p:nvSpPr>
        <p:spPr/>
        <p:txBody>
          <a:bodyPr>
            <a:normAutofit/>
          </a:bodyPr>
          <a:lstStyle/>
          <a:p>
            <a:r>
              <a:rPr lang="en-US" sz="4400" dirty="0"/>
              <a:t>Indication of surgery in BPH</a:t>
            </a:r>
            <a:endParaRPr lang="en-US" dirty="0"/>
          </a:p>
        </p:txBody>
      </p:sp>
      <p:sp>
        <p:nvSpPr>
          <p:cNvPr id="3" name="Content Placeholder 2">
            <a:extLst>
              <a:ext uri="{FF2B5EF4-FFF2-40B4-BE49-F238E27FC236}">
                <a16:creationId xmlns:a16="http://schemas.microsoft.com/office/drawing/2014/main" id="{F9BBC52A-94A4-54D6-89C9-AB62B8CD3F05}"/>
              </a:ext>
            </a:extLst>
          </p:cNvPr>
          <p:cNvSpPr>
            <a:spLocks noGrp="1"/>
          </p:cNvSpPr>
          <p:nvPr>
            <p:ph sz="half" idx="1"/>
          </p:nvPr>
        </p:nvSpPr>
        <p:spPr/>
        <p:txBody>
          <a:bodyPr>
            <a:normAutofit/>
          </a:bodyPr>
          <a:lstStyle/>
          <a:p>
            <a:r>
              <a:rPr lang="en-US" b="1" dirty="0"/>
              <a:t>Mention 4 indication of surgery in BPH</a:t>
            </a:r>
          </a:p>
          <a:p>
            <a:pPr marL="971550" lvl="1" indent="-514350">
              <a:buFont typeface="+mj-lt"/>
              <a:buAutoNum type="arabicPeriod"/>
            </a:pPr>
            <a:r>
              <a:rPr lang="en-US" dirty="0">
                <a:solidFill>
                  <a:schemeClr val="accent3">
                    <a:lumMod val="50000"/>
                  </a:schemeClr>
                </a:solidFill>
              </a:rPr>
              <a:t>Failure of medical treatment</a:t>
            </a:r>
          </a:p>
          <a:p>
            <a:pPr marL="914400" lvl="1" indent="-457200">
              <a:buFont typeface="+mj-lt"/>
              <a:buAutoNum type="arabicPeriod"/>
            </a:pPr>
            <a:r>
              <a:rPr lang="en-US" dirty="0">
                <a:solidFill>
                  <a:schemeClr val="accent3">
                    <a:lumMod val="50000"/>
                  </a:schemeClr>
                </a:solidFill>
              </a:rPr>
              <a:t>Recurrent UTI</a:t>
            </a:r>
          </a:p>
          <a:p>
            <a:pPr marL="914400" lvl="1" indent="-457200">
              <a:buFont typeface="+mj-lt"/>
              <a:buAutoNum type="arabicPeriod"/>
            </a:pPr>
            <a:r>
              <a:rPr lang="en-US" dirty="0">
                <a:solidFill>
                  <a:schemeClr val="accent3">
                    <a:lumMod val="50000"/>
                  </a:schemeClr>
                </a:solidFill>
              </a:rPr>
              <a:t>Refractory urinary retention </a:t>
            </a:r>
          </a:p>
          <a:p>
            <a:pPr marL="914400" lvl="1" indent="-457200">
              <a:buFont typeface="+mj-lt"/>
              <a:buAutoNum type="arabicPeriod"/>
            </a:pPr>
            <a:r>
              <a:rPr lang="en-US" dirty="0">
                <a:solidFill>
                  <a:schemeClr val="accent3">
                    <a:lumMod val="50000"/>
                  </a:schemeClr>
                </a:solidFill>
              </a:rPr>
              <a:t>Recurrent gross hematuria </a:t>
            </a:r>
          </a:p>
          <a:p>
            <a:pPr marL="914400" lvl="1" indent="-457200">
              <a:buFont typeface="+mj-lt"/>
              <a:buAutoNum type="arabicPeriod"/>
            </a:pPr>
            <a:r>
              <a:rPr lang="en-US" dirty="0">
                <a:solidFill>
                  <a:schemeClr val="accent3">
                    <a:lumMod val="50000"/>
                  </a:schemeClr>
                </a:solidFill>
              </a:rPr>
              <a:t>Bladder stones</a:t>
            </a:r>
          </a:p>
          <a:p>
            <a:pPr marL="914400" lvl="1" indent="-457200">
              <a:buFont typeface="+mj-lt"/>
              <a:buAutoNum type="arabicPeriod"/>
            </a:pPr>
            <a:r>
              <a:rPr lang="en-US" dirty="0">
                <a:solidFill>
                  <a:schemeClr val="accent3">
                    <a:lumMod val="50000"/>
                  </a:schemeClr>
                </a:solidFill>
              </a:rPr>
              <a:t>Large bladder diverticula</a:t>
            </a:r>
          </a:p>
          <a:p>
            <a:pPr marL="914400" lvl="1" indent="-457200">
              <a:buFont typeface="+mj-lt"/>
              <a:buAutoNum type="arabicPeriod"/>
            </a:pPr>
            <a:r>
              <a:rPr lang="en-US" dirty="0"/>
              <a:t>Hydronephrosis</a:t>
            </a:r>
          </a:p>
          <a:p>
            <a:pPr marL="914400" lvl="1" indent="-457200">
              <a:buFont typeface="+mj-lt"/>
              <a:buAutoNum type="arabicPeriod"/>
            </a:pPr>
            <a:r>
              <a:rPr lang="en-US" dirty="0"/>
              <a:t>Renal insufficiency</a:t>
            </a:r>
          </a:p>
        </p:txBody>
      </p:sp>
      <p:sp>
        <p:nvSpPr>
          <p:cNvPr id="8" name="Content Placeholder 7">
            <a:extLst>
              <a:ext uri="{FF2B5EF4-FFF2-40B4-BE49-F238E27FC236}">
                <a16:creationId xmlns:a16="http://schemas.microsoft.com/office/drawing/2014/main" id="{238E1345-8264-1A9E-964E-C3C9710030E8}"/>
              </a:ext>
            </a:extLst>
          </p:cNvPr>
          <p:cNvSpPr>
            <a:spLocks noGrp="1"/>
          </p:cNvSpPr>
          <p:nvPr>
            <p:ph sz="half" idx="2"/>
          </p:nvPr>
        </p:nvSpPr>
        <p:spPr/>
        <p:txBody>
          <a:bodyPr/>
          <a:lstStyle/>
          <a:p>
            <a:r>
              <a:rPr lang="en-US" sz="2800" b="1" dirty="0"/>
              <a:t>Mention 4 indication for TURP</a:t>
            </a:r>
          </a:p>
          <a:p>
            <a:pPr marL="971550" lvl="1" indent="-514350">
              <a:buFont typeface="+mj-lt"/>
              <a:buAutoNum type="arabicPeriod"/>
            </a:pPr>
            <a:r>
              <a:rPr lang="en-US" dirty="0">
                <a:solidFill>
                  <a:schemeClr val="accent3">
                    <a:lumMod val="50000"/>
                  </a:schemeClr>
                </a:solidFill>
              </a:rPr>
              <a:t>Failure of medical treatment</a:t>
            </a:r>
          </a:p>
          <a:p>
            <a:pPr marL="914400" lvl="1" indent="-457200">
              <a:buFont typeface="+mj-lt"/>
              <a:buAutoNum type="arabicPeriod"/>
            </a:pPr>
            <a:r>
              <a:rPr lang="en-US" dirty="0">
                <a:solidFill>
                  <a:schemeClr val="accent3">
                    <a:lumMod val="50000"/>
                  </a:schemeClr>
                </a:solidFill>
              </a:rPr>
              <a:t>Recurrent UTI</a:t>
            </a:r>
          </a:p>
          <a:p>
            <a:pPr marL="914400" lvl="1" indent="-457200">
              <a:buFont typeface="+mj-lt"/>
              <a:buAutoNum type="arabicPeriod"/>
            </a:pPr>
            <a:r>
              <a:rPr lang="en-US" dirty="0">
                <a:solidFill>
                  <a:schemeClr val="accent3">
                    <a:lumMod val="50000"/>
                  </a:schemeClr>
                </a:solidFill>
              </a:rPr>
              <a:t>Refractory urinary retention </a:t>
            </a:r>
          </a:p>
          <a:p>
            <a:pPr marL="914400" lvl="1" indent="-457200">
              <a:buFont typeface="+mj-lt"/>
              <a:buAutoNum type="arabicPeriod"/>
            </a:pPr>
            <a:r>
              <a:rPr lang="en-US" dirty="0">
                <a:solidFill>
                  <a:schemeClr val="accent3">
                    <a:lumMod val="50000"/>
                  </a:schemeClr>
                </a:solidFill>
              </a:rPr>
              <a:t>Recurrent gross hematuria </a:t>
            </a:r>
          </a:p>
          <a:p>
            <a:pPr marL="914400" lvl="1" indent="-457200">
              <a:buFont typeface="+mj-lt"/>
              <a:buAutoNum type="arabicPeriod"/>
            </a:pPr>
            <a:r>
              <a:rPr lang="en-US" dirty="0">
                <a:solidFill>
                  <a:schemeClr val="accent3">
                    <a:lumMod val="50000"/>
                  </a:schemeClr>
                </a:solidFill>
              </a:rPr>
              <a:t>Bladder stones</a:t>
            </a:r>
          </a:p>
          <a:p>
            <a:pPr marL="914400" lvl="1" indent="-457200">
              <a:buFont typeface="+mj-lt"/>
              <a:buAutoNum type="arabicPeriod"/>
            </a:pPr>
            <a:r>
              <a:rPr lang="en-US" dirty="0">
                <a:solidFill>
                  <a:schemeClr val="accent3">
                    <a:lumMod val="50000"/>
                  </a:schemeClr>
                </a:solidFill>
              </a:rPr>
              <a:t>Large bladder diverticula</a:t>
            </a:r>
          </a:p>
          <a:p>
            <a:pPr marL="914400" lvl="1" indent="-457200">
              <a:buFont typeface="+mj-lt"/>
              <a:buAutoNum type="arabicPeriod"/>
            </a:pPr>
            <a:r>
              <a:rPr lang="en-US" dirty="0"/>
              <a:t>Hydronephrosis</a:t>
            </a:r>
          </a:p>
          <a:p>
            <a:pPr marL="914400" lvl="1" indent="-457200">
              <a:buFont typeface="+mj-lt"/>
              <a:buAutoNum type="arabicPeriod"/>
            </a:pPr>
            <a:r>
              <a:rPr lang="en-US" dirty="0"/>
              <a:t>Renal insufficiency</a:t>
            </a:r>
          </a:p>
        </p:txBody>
      </p:sp>
      <p:sp>
        <p:nvSpPr>
          <p:cNvPr id="4" name="TextBox 3">
            <a:extLst>
              <a:ext uri="{FF2B5EF4-FFF2-40B4-BE49-F238E27FC236}">
                <a16:creationId xmlns:a16="http://schemas.microsoft.com/office/drawing/2014/main" id="{E3FAAB02-7F4B-56C5-16D7-BD78D7F78C8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8</a:t>
            </a:r>
            <a:r>
              <a:rPr lang="ar-JO" b="1" dirty="0">
                <a:solidFill>
                  <a:srgbClr val="FF0000"/>
                </a:solidFill>
              </a:rPr>
              <a:t>)</a:t>
            </a:r>
            <a:endParaRPr lang="en-US" b="1" dirty="0">
              <a:solidFill>
                <a:srgbClr val="FF0000"/>
              </a:solidFill>
            </a:endParaRPr>
          </a:p>
        </p:txBody>
      </p:sp>
      <p:sp>
        <p:nvSpPr>
          <p:cNvPr id="9" name="TextBox 8">
            <a:extLst>
              <a:ext uri="{FF2B5EF4-FFF2-40B4-BE49-F238E27FC236}">
                <a16:creationId xmlns:a16="http://schemas.microsoft.com/office/drawing/2014/main" id="{42A754C3-FAA2-F215-2F4A-4247C19FE3BD}"/>
              </a:ext>
            </a:extLst>
          </p:cNvPr>
          <p:cNvSpPr txBox="1"/>
          <p:nvPr/>
        </p:nvSpPr>
        <p:spPr>
          <a:xfrm>
            <a:off x="55984"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01CE9923-426F-CC49-7764-CAF7A76B8242}"/>
              </a:ext>
            </a:extLst>
          </p:cNvPr>
          <p:cNvSpPr txBox="1"/>
          <p:nvPr/>
        </p:nvSpPr>
        <p:spPr>
          <a:xfrm>
            <a:off x="11159412" y="1361569"/>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pic>
        <p:nvPicPr>
          <p:cNvPr id="1026" name="Picture 2" descr="AUDITED Text Written on Green Vintage Stamp Stock Illustration -  Illustration of button, vintage: 214336989">
            <a:extLst>
              <a:ext uri="{FF2B5EF4-FFF2-40B4-BE49-F238E27FC236}">
                <a16:creationId xmlns:a16="http://schemas.microsoft.com/office/drawing/2014/main" id="{F62EAEC4-D782-E47E-6908-947F51B0E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80312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526BC-ABBE-3A6D-7ED9-4D34837C2569}"/>
              </a:ext>
            </a:extLst>
          </p:cNvPr>
          <p:cNvSpPr>
            <a:spLocks noGrp="1"/>
          </p:cNvSpPr>
          <p:nvPr>
            <p:ph type="title"/>
          </p:nvPr>
        </p:nvSpPr>
        <p:spPr/>
        <p:txBody>
          <a:bodyPr/>
          <a:lstStyle/>
          <a:p>
            <a:r>
              <a:rPr lang="en-US" dirty="0"/>
              <a:t>TURP</a:t>
            </a:r>
          </a:p>
        </p:txBody>
      </p:sp>
      <p:sp>
        <p:nvSpPr>
          <p:cNvPr id="3" name="Content Placeholder 2">
            <a:extLst>
              <a:ext uri="{FF2B5EF4-FFF2-40B4-BE49-F238E27FC236}">
                <a16:creationId xmlns:a16="http://schemas.microsoft.com/office/drawing/2014/main" id="{AB70734B-EF23-E3DC-0706-3FD987AA5156}"/>
              </a:ext>
            </a:extLst>
          </p:cNvPr>
          <p:cNvSpPr>
            <a:spLocks noGrp="1"/>
          </p:cNvSpPr>
          <p:nvPr>
            <p:ph idx="1"/>
          </p:nvPr>
        </p:nvSpPr>
        <p:spPr>
          <a:xfrm>
            <a:off x="838200" y="1305026"/>
            <a:ext cx="10515600" cy="1410182"/>
          </a:xfrm>
        </p:spPr>
        <p:txBody>
          <a:bodyPr/>
          <a:lstStyle/>
          <a:p>
            <a:r>
              <a:rPr lang="en-US" b="1" dirty="0"/>
              <a:t>What is the name of this procedure ?</a:t>
            </a:r>
          </a:p>
          <a:p>
            <a:pPr lvl="1"/>
            <a:r>
              <a:rPr lang="en-US" dirty="0"/>
              <a:t>Transurethral resection of the prostate (TURP)</a:t>
            </a:r>
          </a:p>
          <a:p>
            <a:r>
              <a:rPr lang="en-US" b="1" dirty="0"/>
              <a:t>What are the complications of this procedure ?</a:t>
            </a:r>
            <a:endParaRPr lang="ar-JO" b="1" dirty="0"/>
          </a:p>
          <a:p>
            <a:pPr lvl="1"/>
            <a:endParaRPr lang="en-US" dirty="0"/>
          </a:p>
        </p:txBody>
      </p:sp>
      <p:sp>
        <p:nvSpPr>
          <p:cNvPr id="4" name="TextBox 3">
            <a:extLst>
              <a:ext uri="{FF2B5EF4-FFF2-40B4-BE49-F238E27FC236}">
                <a16:creationId xmlns:a16="http://schemas.microsoft.com/office/drawing/2014/main" id="{F63E4A1F-A40C-2DB3-EE00-3966E2608758}"/>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Picture 5">
            <a:extLst>
              <a:ext uri="{FF2B5EF4-FFF2-40B4-BE49-F238E27FC236}">
                <a16:creationId xmlns:a16="http://schemas.microsoft.com/office/drawing/2014/main" id="{F0A3F857-DBB3-CB5B-E587-7BB948C79C8C}"/>
              </a:ext>
            </a:extLst>
          </p:cNvPr>
          <p:cNvPicPr>
            <a:picLocks noChangeAspect="1"/>
          </p:cNvPicPr>
          <p:nvPr/>
        </p:nvPicPr>
        <p:blipFill>
          <a:blip r:embed="rId2"/>
          <a:stretch>
            <a:fillRect/>
          </a:stretch>
        </p:blipFill>
        <p:spPr>
          <a:xfrm>
            <a:off x="1465310" y="4122713"/>
            <a:ext cx="9261380" cy="2543619"/>
          </a:xfrm>
          <a:prstGeom prst="rect">
            <a:avLst/>
          </a:prstGeom>
          <a:ln>
            <a:noFill/>
          </a:ln>
          <a:effectLst>
            <a:outerShdw blurRad="292100" dist="139700" dir="2700000" algn="tl" rotWithShape="0">
              <a:srgbClr val="333333">
                <a:alpha val="65000"/>
              </a:srgbClr>
            </a:outerShdw>
          </a:effectLst>
        </p:spPr>
      </p:pic>
      <p:sp>
        <p:nvSpPr>
          <p:cNvPr id="5" name="Content Placeholder 2">
            <a:extLst>
              <a:ext uri="{FF2B5EF4-FFF2-40B4-BE49-F238E27FC236}">
                <a16:creationId xmlns:a16="http://schemas.microsoft.com/office/drawing/2014/main" id="{2669B0BF-0768-DE1A-5F97-0E11B3C99ABA}"/>
              </a:ext>
            </a:extLst>
          </p:cNvPr>
          <p:cNvSpPr txBox="1">
            <a:spLocks/>
          </p:cNvSpPr>
          <p:nvPr/>
        </p:nvSpPr>
        <p:spPr>
          <a:xfrm>
            <a:off x="838199" y="2677884"/>
            <a:ext cx="10515600" cy="1531480"/>
          </a:xfrm>
          <a:prstGeom prst="rect">
            <a:avLst/>
          </a:prstGeom>
        </p:spPr>
        <p:txBody>
          <a:bodyPr vert="horz" lIns="91440" tIns="45720" rIns="91440" bIns="45720" numCol="2"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mj-lt"/>
              <a:buAutoNum type="arabicPeriod"/>
            </a:pPr>
            <a:r>
              <a:rPr lang="en-US"/>
              <a:t>Retrograde ejaculation (majority)</a:t>
            </a:r>
          </a:p>
          <a:p>
            <a:pPr marL="914400" lvl="1" indent="-457200">
              <a:buFont typeface="+mj-lt"/>
              <a:buAutoNum type="arabicPeriod"/>
            </a:pPr>
            <a:r>
              <a:rPr lang="en-US"/>
              <a:t>Impotence </a:t>
            </a:r>
          </a:p>
          <a:p>
            <a:pPr marL="914400" lvl="1" indent="-457200">
              <a:buFont typeface="+mj-lt"/>
              <a:buAutoNum type="arabicPeriod"/>
            </a:pPr>
            <a:r>
              <a:rPr lang="en-US"/>
              <a:t>Incontinence (especially men with storage symptoms)   </a:t>
            </a:r>
          </a:p>
          <a:p>
            <a:pPr marL="914400" lvl="1" indent="-457200">
              <a:buFont typeface="+mj-lt"/>
              <a:buAutoNum type="arabicPeriod"/>
            </a:pPr>
            <a:r>
              <a:rPr lang="en-US"/>
              <a:t>TUR syndrome</a:t>
            </a:r>
          </a:p>
          <a:p>
            <a:pPr marL="914400" lvl="1" indent="-457200">
              <a:buFont typeface="+mj-lt"/>
              <a:buAutoNum type="arabicPeriod"/>
            </a:pPr>
            <a:r>
              <a:rPr lang="en-US"/>
              <a:t>Urethral stricture </a:t>
            </a:r>
          </a:p>
          <a:p>
            <a:pPr marL="914400" lvl="1" indent="-457200">
              <a:buFont typeface="+mj-lt"/>
              <a:buAutoNum type="arabicPeriod"/>
            </a:pPr>
            <a:r>
              <a:rPr lang="en-US"/>
              <a:t>Bleeding </a:t>
            </a:r>
            <a:endParaRPr lang="en-US" dirty="0"/>
          </a:p>
        </p:txBody>
      </p:sp>
    </p:spTree>
    <p:extLst>
      <p:ext uri="{BB962C8B-B14F-4D97-AF65-F5344CB8AC3E}">
        <p14:creationId xmlns:p14="http://schemas.microsoft.com/office/powerpoint/2010/main" val="411391356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A92E6-A2BF-8665-A9EB-BE3CE59AAF3B}"/>
              </a:ext>
            </a:extLst>
          </p:cNvPr>
          <p:cNvSpPr>
            <a:spLocks noGrp="1"/>
          </p:cNvSpPr>
          <p:nvPr>
            <p:ph type="title"/>
          </p:nvPr>
        </p:nvSpPr>
        <p:spPr/>
        <p:txBody>
          <a:bodyPr/>
          <a:lstStyle/>
          <a:p>
            <a:r>
              <a:rPr lang="en-US" dirty="0"/>
              <a:t>BPH</a:t>
            </a:r>
          </a:p>
        </p:txBody>
      </p:sp>
      <p:sp>
        <p:nvSpPr>
          <p:cNvPr id="3" name="Content Placeholder 2">
            <a:extLst>
              <a:ext uri="{FF2B5EF4-FFF2-40B4-BE49-F238E27FC236}">
                <a16:creationId xmlns:a16="http://schemas.microsoft.com/office/drawing/2014/main" id="{921168A3-55AA-B27D-328F-449707C80A05}"/>
              </a:ext>
            </a:extLst>
          </p:cNvPr>
          <p:cNvSpPr>
            <a:spLocks noGrp="1"/>
          </p:cNvSpPr>
          <p:nvPr>
            <p:ph idx="1"/>
          </p:nvPr>
        </p:nvSpPr>
        <p:spPr/>
        <p:txBody>
          <a:bodyPr>
            <a:normAutofit fontScale="92500" lnSpcReduction="10000"/>
          </a:bodyPr>
          <a:lstStyle/>
          <a:p>
            <a:r>
              <a:rPr lang="en-US" b="1" dirty="0"/>
              <a:t>Mention 3 symptoms of BPH</a:t>
            </a:r>
          </a:p>
          <a:p>
            <a:pPr lvl="1"/>
            <a:r>
              <a:rPr lang="en-US" dirty="0"/>
              <a:t>Frequency, Urgency, Hesitancy</a:t>
            </a:r>
          </a:p>
          <a:p>
            <a:r>
              <a:rPr lang="en-US" b="1" dirty="0"/>
              <a:t>What is the most used medical agent to treat BPH ?</a:t>
            </a:r>
          </a:p>
          <a:p>
            <a:pPr lvl="1"/>
            <a:r>
              <a:rPr lang="en-US" dirty="0"/>
              <a:t>Finasteride</a:t>
            </a:r>
          </a:p>
          <a:p>
            <a:r>
              <a:rPr lang="en-US" b="1" dirty="0"/>
              <a:t>What is the most specific surgery to treat BPH ?</a:t>
            </a:r>
          </a:p>
          <a:p>
            <a:pPr lvl="1"/>
            <a:r>
              <a:rPr lang="en-US" dirty="0"/>
              <a:t>TURPT</a:t>
            </a:r>
          </a:p>
          <a:p>
            <a:pPr lvl="1"/>
            <a:endParaRPr lang="en-US" dirty="0"/>
          </a:p>
          <a:p>
            <a:r>
              <a:rPr lang="en-US" b="1" dirty="0"/>
              <a:t>Mention 5 treatment options for BPH</a:t>
            </a:r>
          </a:p>
          <a:p>
            <a:pPr lvl="1"/>
            <a:r>
              <a:rPr lang="en-US" dirty="0"/>
              <a:t>Medical</a:t>
            </a:r>
          </a:p>
          <a:p>
            <a:pPr lvl="1"/>
            <a:r>
              <a:rPr lang="en-US" dirty="0"/>
              <a:t>TURP</a:t>
            </a:r>
          </a:p>
          <a:p>
            <a:pPr lvl="1"/>
            <a:r>
              <a:rPr lang="en-US" dirty="0"/>
              <a:t>Open simple prostatectomy </a:t>
            </a:r>
          </a:p>
          <a:p>
            <a:pPr lvl="1"/>
            <a:r>
              <a:rPr lang="en-US" dirty="0"/>
              <a:t>Transurethral incision of the prostate</a:t>
            </a:r>
          </a:p>
          <a:p>
            <a:pPr lvl="1"/>
            <a:r>
              <a:rPr lang="en-US" dirty="0"/>
              <a:t>Laser treatment</a:t>
            </a:r>
          </a:p>
          <a:p>
            <a:pPr lvl="1"/>
            <a:endParaRPr lang="en-US" dirty="0"/>
          </a:p>
        </p:txBody>
      </p:sp>
      <p:sp>
        <p:nvSpPr>
          <p:cNvPr id="4" name="TextBox 3">
            <a:extLst>
              <a:ext uri="{FF2B5EF4-FFF2-40B4-BE49-F238E27FC236}">
                <a16:creationId xmlns:a16="http://schemas.microsoft.com/office/drawing/2014/main" id="{C578E3F9-F76C-7235-6DFC-21949BE5B9CE}"/>
              </a:ext>
            </a:extLst>
          </p:cNvPr>
          <p:cNvSpPr txBox="1"/>
          <p:nvPr/>
        </p:nvSpPr>
        <p:spPr>
          <a:xfrm>
            <a:off x="11159412" y="444894"/>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
        <p:nvSpPr>
          <p:cNvPr id="5" name="TextBox 4">
            <a:extLst>
              <a:ext uri="{FF2B5EF4-FFF2-40B4-BE49-F238E27FC236}">
                <a16:creationId xmlns:a16="http://schemas.microsoft.com/office/drawing/2014/main" id="{69EB6960-1C08-181F-DD72-D1894D6CEC08}"/>
              </a:ext>
            </a:extLst>
          </p:cNvPr>
          <p:cNvSpPr txBox="1"/>
          <p:nvPr/>
        </p:nvSpPr>
        <p:spPr>
          <a:xfrm>
            <a:off x="10898155" y="-4207"/>
            <a:ext cx="128451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Tree>
    <p:extLst>
      <p:ext uri="{BB962C8B-B14F-4D97-AF65-F5344CB8AC3E}">
        <p14:creationId xmlns:p14="http://schemas.microsoft.com/office/powerpoint/2010/main" val="1501052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4DE55-48CC-BB8F-27CA-B04D7EC4DE7A}"/>
              </a:ext>
            </a:extLst>
          </p:cNvPr>
          <p:cNvSpPr>
            <a:spLocks noGrp="1"/>
          </p:cNvSpPr>
          <p:nvPr>
            <p:ph type="title"/>
          </p:nvPr>
        </p:nvSpPr>
        <p:spPr/>
        <p:txBody>
          <a:bodyPr>
            <a:normAutofit fontScale="90000"/>
          </a:bodyPr>
          <a:lstStyle/>
          <a:p>
            <a:r>
              <a:rPr lang="en-US" dirty="0"/>
              <a:t>Differences between acute and chronic retention</a:t>
            </a:r>
          </a:p>
        </p:txBody>
      </p:sp>
      <p:sp>
        <p:nvSpPr>
          <p:cNvPr id="4" name="TextBox 3">
            <a:extLst>
              <a:ext uri="{FF2B5EF4-FFF2-40B4-BE49-F238E27FC236}">
                <a16:creationId xmlns:a16="http://schemas.microsoft.com/office/drawing/2014/main" id="{A49CD246-6751-E248-89F9-4B0C1FF11734}"/>
              </a:ext>
            </a:extLst>
          </p:cNvPr>
          <p:cNvSpPr txBox="1"/>
          <p:nvPr/>
        </p:nvSpPr>
        <p:spPr>
          <a:xfrm>
            <a:off x="11150081"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graphicFrame>
        <p:nvGraphicFramePr>
          <p:cNvPr id="5" name="Content Placeholder 1">
            <a:extLst>
              <a:ext uri="{FF2B5EF4-FFF2-40B4-BE49-F238E27FC236}">
                <a16:creationId xmlns:a16="http://schemas.microsoft.com/office/drawing/2014/main" id="{FEA236F3-5E0F-CFAC-8191-E5F4F265AFD7}"/>
              </a:ext>
            </a:extLst>
          </p:cNvPr>
          <p:cNvGraphicFramePr>
            <a:graphicFrameLocks/>
          </p:cNvGraphicFramePr>
          <p:nvPr>
            <p:extLst>
              <p:ext uri="{D42A27DB-BD31-4B8C-83A1-F6EECF244321}">
                <p14:modId xmlns:p14="http://schemas.microsoft.com/office/powerpoint/2010/main" val="3802097399"/>
              </p:ext>
            </p:extLst>
          </p:nvPr>
        </p:nvGraphicFramePr>
        <p:xfrm>
          <a:off x="838200" y="1163849"/>
          <a:ext cx="10515600" cy="4975860"/>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2567473">
                  <a:extLst>
                    <a:ext uri="{9D8B030D-6E8A-4147-A177-3AD203B41FA5}">
                      <a16:colId xmlns:a16="http://schemas.microsoft.com/office/drawing/2014/main" val="20000"/>
                    </a:ext>
                  </a:extLst>
                </a:gridCol>
                <a:gridCol w="2957805">
                  <a:extLst>
                    <a:ext uri="{9D8B030D-6E8A-4147-A177-3AD203B41FA5}">
                      <a16:colId xmlns:a16="http://schemas.microsoft.com/office/drawing/2014/main" val="20001"/>
                    </a:ext>
                  </a:extLst>
                </a:gridCol>
                <a:gridCol w="4990322">
                  <a:extLst>
                    <a:ext uri="{9D8B030D-6E8A-4147-A177-3AD203B41FA5}">
                      <a16:colId xmlns:a16="http://schemas.microsoft.com/office/drawing/2014/main" val="20002"/>
                    </a:ext>
                  </a:extLst>
                </a:gridCol>
              </a:tblGrid>
              <a:tr h="457421">
                <a:tc>
                  <a:txBody>
                    <a:bodyPr/>
                    <a:lstStyle/>
                    <a:p>
                      <a:endParaRPr lang="en-US" sz="2800" dirty="0">
                        <a:solidFill>
                          <a:schemeClr val="accent3">
                            <a:lumMod val="50000"/>
                          </a:schemeClr>
                        </a:solidFill>
                      </a:endParaRPr>
                    </a:p>
                  </a:txBody>
                  <a:tcPr marL="68580" marR="68580" marT="34290" marB="34290"/>
                </a:tc>
                <a:tc>
                  <a:txBody>
                    <a:bodyPr/>
                    <a:lstStyle/>
                    <a:p>
                      <a:pPr algn="ctr"/>
                      <a:r>
                        <a:rPr lang="en-US" sz="2800" dirty="0">
                          <a:solidFill>
                            <a:schemeClr val="bg1"/>
                          </a:solidFill>
                        </a:rPr>
                        <a:t>Acute</a:t>
                      </a:r>
                      <a:r>
                        <a:rPr lang="en-US" sz="2800" baseline="0" dirty="0">
                          <a:solidFill>
                            <a:schemeClr val="bg1"/>
                          </a:solidFill>
                        </a:rPr>
                        <a:t> retention</a:t>
                      </a:r>
                      <a:endParaRPr lang="en-US" sz="2800" dirty="0">
                        <a:solidFill>
                          <a:schemeClr val="bg1"/>
                        </a:solidFill>
                      </a:endParaRPr>
                    </a:p>
                  </a:txBody>
                  <a:tcPr marL="68580" marR="68580" marT="34290" marB="34290" anchor="ctr"/>
                </a:tc>
                <a:tc>
                  <a:txBody>
                    <a:bodyPr/>
                    <a:lstStyle/>
                    <a:p>
                      <a:pPr algn="ctr"/>
                      <a:r>
                        <a:rPr lang="en-US" sz="2800" dirty="0">
                          <a:solidFill>
                            <a:schemeClr val="bg1"/>
                          </a:solidFill>
                        </a:rPr>
                        <a:t>Chronic</a:t>
                      </a:r>
                      <a:r>
                        <a:rPr lang="en-US" sz="2800" baseline="0" dirty="0">
                          <a:solidFill>
                            <a:schemeClr val="bg1"/>
                          </a:solidFill>
                        </a:rPr>
                        <a:t> retention </a:t>
                      </a:r>
                      <a:endParaRPr lang="en-US" sz="2800" dirty="0">
                        <a:solidFill>
                          <a:schemeClr val="bg1"/>
                        </a:solidFill>
                      </a:endParaRPr>
                    </a:p>
                  </a:txBody>
                  <a:tcPr marL="68580" marR="68580" marT="34290" marB="34290" anchor="ctr"/>
                </a:tc>
                <a:extLst>
                  <a:ext uri="{0D108BD9-81ED-4DB2-BD59-A6C34878D82A}">
                    <a16:rowId xmlns:a16="http://schemas.microsoft.com/office/drawing/2014/main" val="10000"/>
                  </a:ext>
                </a:extLst>
              </a:tr>
              <a:tr h="362669">
                <a:tc>
                  <a:txBody>
                    <a:bodyPr/>
                    <a:lstStyle/>
                    <a:p>
                      <a:r>
                        <a:rPr lang="en-US" sz="2000" b="1" dirty="0">
                          <a:solidFill>
                            <a:schemeClr val="accent3">
                              <a:lumMod val="50000"/>
                            </a:schemeClr>
                          </a:solidFill>
                        </a:rPr>
                        <a:t>Obstruction</a:t>
                      </a:r>
                    </a:p>
                  </a:txBody>
                  <a:tcPr marL="68580" marR="68580" marT="34290" marB="34290"/>
                </a:tc>
                <a:tc>
                  <a:txBody>
                    <a:bodyPr/>
                    <a:lstStyle/>
                    <a:p>
                      <a:pPr algn="ctr"/>
                      <a:r>
                        <a:rPr lang="en-US" sz="2000" dirty="0">
                          <a:solidFill>
                            <a:schemeClr val="accent3">
                              <a:lumMod val="50000"/>
                            </a:schemeClr>
                          </a:solidFill>
                        </a:rPr>
                        <a:t>Complete</a:t>
                      </a:r>
                    </a:p>
                  </a:txBody>
                  <a:tcPr marL="68580" marR="68580" marT="34290" marB="34290" anchor="ctr"/>
                </a:tc>
                <a:tc>
                  <a:txBody>
                    <a:bodyPr/>
                    <a:lstStyle/>
                    <a:p>
                      <a:pPr algn="ctr"/>
                      <a:r>
                        <a:rPr lang="en-US" sz="2000" dirty="0">
                          <a:solidFill>
                            <a:schemeClr val="accent3">
                              <a:lumMod val="50000"/>
                            </a:schemeClr>
                          </a:solidFill>
                        </a:rPr>
                        <a:t>Partial </a:t>
                      </a:r>
                    </a:p>
                  </a:txBody>
                  <a:tcPr marL="68580" marR="68580" marT="34290" marB="34290" anchor="ctr"/>
                </a:tc>
                <a:extLst>
                  <a:ext uri="{0D108BD9-81ED-4DB2-BD59-A6C34878D82A}">
                    <a16:rowId xmlns:a16="http://schemas.microsoft.com/office/drawing/2014/main" val="10002"/>
                  </a:ext>
                </a:extLst>
              </a:tr>
              <a:tr h="362669">
                <a:tc>
                  <a:txBody>
                    <a:bodyPr/>
                    <a:lstStyle/>
                    <a:p>
                      <a:r>
                        <a:rPr lang="en-US" sz="2000" b="1" dirty="0">
                          <a:solidFill>
                            <a:schemeClr val="accent3">
                              <a:lumMod val="50000"/>
                            </a:schemeClr>
                          </a:solidFill>
                        </a:rPr>
                        <a:t>Voiding</a:t>
                      </a:r>
                    </a:p>
                  </a:txBody>
                  <a:tcPr marL="68580" marR="68580" marT="34290" marB="34290"/>
                </a:tc>
                <a:tc>
                  <a:txBody>
                    <a:bodyPr/>
                    <a:lstStyle/>
                    <a:p>
                      <a:pPr algn="ctr"/>
                      <a:r>
                        <a:rPr lang="en-US" sz="2000" dirty="0">
                          <a:solidFill>
                            <a:schemeClr val="accent3">
                              <a:lumMod val="50000"/>
                            </a:schemeClr>
                          </a:solidFill>
                        </a:rPr>
                        <a:t>Decreased</a:t>
                      </a:r>
                      <a:r>
                        <a:rPr lang="en-US" sz="2000" baseline="0" dirty="0">
                          <a:solidFill>
                            <a:schemeClr val="accent3">
                              <a:lumMod val="50000"/>
                            </a:schemeClr>
                          </a:solidFill>
                        </a:rPr>
                        <a:t> (-)</a:t>
                      </a:r>
                      <a:endParaRPr lang="en-US" sz="2000" dirty="0">
                        <a:solidFill>
                          <a:schemeClr val="accent3">
                            <a:lumMod val="50000"/>
                          </a:schemeClr>
                        </a:solidFill>
                      </a:endParaRPr>
                    </a:p>
                  </a:txBody>
                  <a:tcPr marL="68580" marR="68580" marT="34290" marB="34290" anchor="ctr"/>
                </a:tc>
                <a:tc>
                  <a:txBody>
                    <a:bodyPr/>
                    <a:lstStyle/>
                    <a:p>
                      <a:pPr algn="ctr"/>
                      <a:r>
                        <a:rPr lang="en-US" sz="2000" dirty="0">
                          <a:solidFill>
                            <a:schemeClr val="accent3">
                              <a:lumMod val="50000"/>
                            </a:schemeClr>
                          </a:solidFill>
                        </a:rPr>
                        <a:t>Increased</a:t>
                      </a:r>
                      <a:r>
                        <a:rPr lang="en-US" sz="2000" baseline="0" dirty="0">
                          <a:solidFill>
                            <a:schemeClr val="accent3">
                              <a:lumMod val="50000"/>
                            </a:schemeClr>
                          </a:solidFill>
                        </a:rPr>
                        <a:t> (+)</a:t>
                      </a:r>
                      <a:endParaRPr lang="en-US" sz="2000" dirty="0">
                        <a:solidFill>
                          <a:schemeClr val="accent3">
                            <a:lumMod val="50000"/>
                          </a:schemeClr>
                        </a:solidFill>
                      </a:endParaRPr>
                    </a:p>
                  </a:txBody>
                  <a:tcPr marL="68580" marR="68580" marT="34290" marB="34290" anchor="ctr"/>
                </a:tc>
                <a:extLst>
                  <a:ext uri="{0D108BD9-81ED-4DB2-BD59-A6C34878D82A}">
                    <a16:rowId xmlns:a16="http://schemas.microsoft.com/office/drawing/2014/main" val="1864667420"/>
                  </a:ext>
                </a:extLst>
              </a:tr>
              <a:tr h="362669">
                <a:tc>
                  <a:txBody>
                    <a:bodyPr/>
                    <a:lstStyle/>
                    <a:p>
                      <a:r>
                        <a:rPr lang="en-US" sz="2000" b="1" dirty="0">
                          <a:solidFill>
                            <a:schemeClr val="accent3">
                              <a:lumMod val="50000"/>
                            </a:schemeClr>
                          </a:solidFill>
                        </a:rPr>
                        <a:t>Presence of anuria</a:t>
                      </a:r>
                    </a:p>
                  </a:txBody>
                  <a:tcPr marL="68580" marR="68580" marT="34290" marB="34290"/>
                </a:tc>
                <a:tc>
                  <a:txBody>
                    <a:bodyPr/>
                    <a:lstStyle/>
                    <a:p>
                      <a:pPr algn="ctr"/>
                      <a:r>
                        <a:rPr lang="en-US" sz="2000" dirty="0">
                          <a:solidFill>
                            <a:schemeClr val="accent3">
                              <a:lumMod val="50000"/>
                            </a:schemeClr>
                          </a:solidFill>
                        </a:rPr>
                        <a:t>Anuria present</a:t>
                      </a:r>
                    </a:p>
                  </a:txBody>
                  <a:tcPr marL="68580" marR="68580" marT="34290" marB="34290" anchor="ctr"/>
                </a:tc>
                <a:tc>
                  <a:txBody>
                    <a:bodyPr/>
                    <a:lstStyle/>
                    <a:p>
                      <a:pPr algn="ctr"/>
                      <a:r>
                        <a:rPr lang="en-US" sz="2000" dirty="0">
                          <a:solidFill>
                            <a:schemeClr val="accent3">
                              <a:lumMod val="50000"/>
                            </a:schemeClr>
                          </a:solidFill>
                        </a:rPr>
                        <a:t>Anuria absent</a:t>
                      </a:r>
                    </a:p>
                  </a:txBody>
                  <a:tcPr marL="68580" marR="68580" marT="34290" marB="34290" anchor="ctr"/>
                </a:tc>
                <a:extLst>
                  <a:ext uri="{0D108BD9-81ED-4DB2-BD59-A6C34878D82A}">
                    <a16:rowId xmlns:a16="http://schemas.microsoft.com/office/drawing/2014/main" val="723873403"/>
                  </a:ext>
                </a:extLst>
              </a:tr>
              <a:tr h="362669">
                <a:tc>
                  <a:txBody>
                    <a:bodyPr/>
                    <a:lstStyle/>
                    <a:p>
                      <a:r>
                        <a:rPr lang="en-US" sz="2000" b="1" dirty="0">
                          <a:solidFill>
                            <a:schemeClr val="accent3">
                              <a:lumMod val="50000"/>
                            </a:schemeClr>
                          </a:solidFill>
                        </a:rPr>
                        <a:t>Pain</a:t>
                      </a:r>
                    </a:p>
                  </a:txBody>
                  <a:tcPr marL="68580" marR="68580" marT="34290" marB="34290"/>
                </a:tc>
                <a:tc>
                  <a:txBody>
                    <a:bodyPr/>
                    <a:lstStyle/>
                    <a:p>
                      <a:pPr algn="ctr"/>
                      <a:r>
                        <a:rPr lang="en-US" sz="2000" dirty="0">
                          <a:solidFill>
                            <a:schemeClr val="accent3">
                              <a:lumMod val="50000"/>
                            </a:schemeClr>
                          </a:solidFill>
                        </a:rPr>
                        <a:t>Painful</a:t>
                      </a:r>
                    </a:p>
                  </a:txBody>
                  <a:tcPr marL="68580" marR="68580" marT="34290" marB="34290" anchor="ctr"/>
                </a:tc>
                <a:tc>
                  <a:txBody>
                    <a:bodyPr/>
                    <a:lstStyle/>
                    <a:p>
                      <a:pPr algn="ctr"/>
                      <a:r>
                        <a:rPr lang="en-US" sz="2000" dirty="0">
                          <a:solidFill>
                            <a:schemeClr val="accent3">
                              <a:lumMod val="50000"/>
                            </a:schemeClr>
                          </a:solidFill>
                        </a:rPr>
                        <a:t>Painless</a:t>
                      </a:r>
                    </a:p>
                  </a:txBody>
                  <a:tcPr marL="68580" marR="68580" marT="34290" marB="34290" anchor="ctr"/>
                </a:tc>
                <a:extLst>
                  <a:ext uri="{0D108BD9-81ED-4DB2-BD59-A6C34878D82A}">
                    <a16:rowId xmlns:a16="http://schemas.microsoft.com/office/drawing/2014/main" val="10003"/>
                  </a:ext>
                </a:extLst>
              </a:tr>
              <a:tr h="362669">
                <a:tc>
                  <a:txBody>
                    <a:bodyPr/>
                    <a:lstStyle/>
                    <a:p>
                      <a:r>
                        <a:rPr lang="en-US" sz="2000" b="1" dirty="0">
                          <a:solidFill>
                            <a:schemeClr val="accent3">
                              <a:lumMod val="50000"/>
                            </a:schemeClr>
                          </a:solidFill>
                        </a:rPr>
                        <a:t>Onset</a:t>
                      </a:r>
                    </a:p>
                  </a:txBody>
                  <a:tcPr marL="68580" marR="68580" marT="34290" marB="34290"/>
                </a:tc>
                <a:tc>
                  <a:txBody>
                    <a:bodyPr/>
                    <a:lstStyle/>
                    <a:p>
                      <a:pPr algn="ctr"/>
                      <a:r>
                        <a:rPr lang="en-US" sz="2000" dirty="0">
                          <a:solidFill>
                            <a:schemeClr val="accent3">
                              <a:lumMod val="50000"/>
                            </a:schemeClr>
                          </a:solidFill>
                        </a:rPr>
                        <a:t>Sudden</a:t>
                      </a:r>
                    </a:p>
                  </a:txBody>
                  <a:tcPr marL="68580" marR="68580" marT="34290" marB="34290" anchor="ctr"/>
                </a:tc>
                <a:tc>
                  <a:txBody>
                    <a:bodyPr/>
                    <a:lstStyle/>
                    <a:p>
                      <a:pPr algn="ctr"/>
                      <a:r>
                        <a:rPr lang="en-US" sz="2000" dirty="0">
                          <a:solidFill>
                            <a:schemeClr val="accent3">
                              <a:lumMod val="50000"/>
                            </a:schemeClr>
                          </a:solidFill>
                        </a:rPr>
                        <a:t>Gradual</a:t>
                      </a:r>
                    </a:p>
                  </a:txBody>
                  <a:tcPr marL="68580" marR="68580" marT="34290" marB="34290" anchor="ctr"/>
                </a:tc>
                <a:extLst>
                  <a:ext uri="{0D108BD9-81ED-4DB2-BD59-A6C34878D82A}">
                    <a16:rowId xmlns:a16="http://schemas.microsoft.com/office/drawing/2014/main" val="2198177279"/>
                  </a:ext>
                </a:extLst>
              </a:tr>
              <a:tr h="362669">
                <a:tc>
                  <a:txBody>
                    <a:bodyPr/>
                    <a:lstStyle/>
                    <a:p>
                      <a:r>
                        <a:rPr lang="en-US" sz="2000" b="1" dirty="0">
                          <a:solidFill>
                            <a:schemeClr val="accent3">
                              <a:lumMod val="50000"/>
                            </a:schemeClr>
                          </a:solidFill>
                        </a:rPr>
                        <a:t>Suprapubic tenderness</a:t>
                      </a:r>
                    </a:p>
                  </a:txBody>
                  <a:tcPr marL="68580" marR="68580" marT="34290" marB="34290"/>
                </a:tc>
                <a:tc>
                  <a:txBody>
                    <a:bodyPr/>
                    <a:lstStyle/>
                    <a:p>
                      <a:pPr algn="ctr"/>
                      <a:r>
                        <a:rPr lang="en-US" sz="2000" dirty="0">
                          <a:solidFill>
                            <a:schemeClr val="accent3">
                              <a:lumMod val="50000"/>
                            </a:schemeClr>
                          </a:solidFill>
                        </a:rPr>
                        <a:t>+</a:t>
                      </a:r>
                    </a:p>
                  </a:txBody>
                  <a:tcPr marL="68580" marR="68580" marT="34290" marB="34290" anchor="ctr"/>
                </a:tc>
                <a:tc>
                  <a:txBody>
                    <a:bodyPr/>
                    <a:lstStyle/>
                    <a:p>
                      <a:pPr algn="ctr"/>
                      <a:r>
                        <a:rPr lang="en-US" sz="2000" dirty="0">
                          <a:solidFill>
                            <a:schemeClr val="accent3">
                              <a:lumMod val="50000"/>
                            </a:schemeClr>
                          </a:solidFill>
                        </a:rPr>
                        <a:t>+</a:t>
                      </a:r>
                      <a:r>
                        <a:rPr lang="ar-JO" sz="2000" dirty="0">
                          <a:solidFill>
                            <a:schemeClr val="accent3">
                              <a:lumMod val="50000"/>
                            </a:schemeClr>
                          </a:solidFill>
                        </a:rPr>
                        <a:t>/</a:t>
                      </a:r>
                      <a:r>
                        <a:rPr lang="en-US" sz="2000" dirty="0">
                          <a:solidFill>
                            <a:schemeClr val="accent3">
                              <a:lumMod val="50000"/>
                            </a:schemeClr>
                          </a:solidFill>
                        </a:rPr>
                        <a:t>-</a:t>
                      </a:r>
                    </a:p>
                  </a:txBody>
                  <a:tcPr marL="68580" marR="68580" marT="34290" marB="34290" anchor="ctr"/>
                </a:tc>
                <a:extLst>
                  <a:ext uri="{0D108BD9-81ED-4DB2-BD59-A6C34878D82A}">
                    <a16:rowId xmlns:a16="http://schemas.microsoft.com/office/drawing/2014/main" val="10004"/>
                  </a:ext>
                </a:extLst>
              </a:tr>
              <a:tr h="362669">
                <a:tc>
                  <a:txBody>
                    <a:bodyPr/>
                    <a:lstStyle/>
                    <a:p>
                      <a:r>
                        <a:rPr lang="en-US" sz="2000" b="1" dirty="0">
                          <a:solidFill>
                            <a:schemeClr val="accent3">
                              <a:lumMod val="50000"/>
                            </a:schemeClr>
                          </a:solidFill>
                        </a:rPr>
                        <a:t>Suprapubic mass</a:t>
                      </a:r>
                    </a:p>
                  </a:txBody>
                  <a:tcPr marL="68580" marR="68580" marT="34290" marB="3429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3">
                              <a:lumMod val="50000"/>
                            </a:schemeClr>
                          </a:solidFill>
                        </a:rPr>
                        <a:t>Suprapubic mass absent</a:t>
                      </a:r>
                    </a:p>
                  </a:txBody>
                  <a:tcPr marL="68580" marR="68580" marT="34290" marB="3429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accent3">
                              <a:lumMod val="50000"/>
                            </a:schemeClr>
                          </a:solidFill>
                        </a:rPr>
                        <a:t>Suprapubic mass present</a:t>
                      </a:r>
                    </a:p>
                  </a:txBody>
                  <a:tcPr marL="68580" marR="68580" marT="34290" marB="34290" anchor="ctr"/>
                </a:tc>
                <a:extLst>
                  <a:ext uri="{0D108BD9-81ED-4DB2-BD59-A6C34878D82A}">
                    <a16:rowId xmlns:a16="http://schemas.microsoft.com/office/drawing/2014/main" val="3174120763"/>
                  </a:ext>
                </a:extLst>
              </a:tr>
              <a:tr h="362669">
                <a:tc>
                  <a:txBody>
                    <a:bodyPr/>
                    <a:lstStyle/>
                    <a:p>
                      <a:r>
                        <a:rPr lang="en-US" sz="2000" b="1" dirty="0">
                          <a:solidFill>
                            <a:schemeClr val="accent3">
                              <a:lumMod val="50000"/>
                            </a:schemeClr>
                          </a:solidFill>
                        </a:rPr>
                        <a:t>Bladder volume</a:t>
                      </a:r>
                    </a:p>
                  </a:txBody>
                  <a:tcPr marL="68580" marR="68580" marT="34290" marB="34290"/>
                </a:tc>
                <a:tc>
                  <a:txBody>
                    <a:bodyPr/>
                    <a:lstStyle/>
                    <a:p>
                      <a:pPr algn="ctr"/>
                      <a:r>
                        <a:rPr lang="en-US" sz="2000" dirty="0">
                          <a:solidFill>
                            <a:schemeClr val="accent3">
                              <a:lumMod val="50000"/>
                            </a:schemeClr>
                          </a:solidFill>
                        </a:rPr>
                        <a:t>Normal bladder volume</a:t>
                      </a:r>
                    </a:p>
                  </a:txBody>
                  <a:tcPr marL="68580" marR="68580" marT="34290" marB="34290" anchor="ctr"/>
                </a:tc>
                <a:tc>
                  <a:txBody>
                    <a:bodyPr/>
                    <a:lstStyle/>
                    <a:p>
                      <a:pPr algn="ctr"/>
                      <a:r>
                        <a:rPr lang="en-US" sz="2000" dirty="0">
                          <a:solidFill>
                            <a:schemeClr val="accent3">
                              <a:lumMod val="50000"/>
                            </a:schemeClr>
                          </a:solidFill>
                        </a:rPr>
                        <a:t>Increase bladder volume</a:t>
                      </a:r>
                    </a:p>
                  </a:txBody>
                  <a:tcPr marL="68580" marR="68580" marT="34290" marB="34290" anchor="ctr"/>
                </a:tc>
                <a:extLst>
                  <a:ext uri="{0D108BD9-81ED-4DB2-BD59-A6C34878D82A}">
                    <a16:rowId xmlns:a16="http://schemas.microsoft.com/office/drawing/2014/main" val="3464008149"/>
                  </a:ext>
                </a:extLst>
              </a:tr>
              <a:tr h="362669">
                <a:tc>
                  <a:txBody>
                    <a:bodyPr/>
                    <a:lstStyle/>
                    <a:p>
                      <a:r>
                        <a:rPr lang="en-US" sz="2000" b="1" dirty="0">
                          <a:solidFill>
                            <a:schemeClr val="accent3">
                              <a:lumMod val="50000"/>
                            </a:schemeClr>
                          </a:solidFill>
                        </a:rPr>
                        <a:t>Drainage volume</a:t>
                      </a:r>
                    </a:p>
                  </a:txBody>
                  <a:tcPr marL="68580" marR="68580" marT="34290" marB="34290"/>
                </a:tc>
                <a:tc>
                  <a:txBody>
                    <a:bodyPr/>
                    <a:lstStyle/>
                    <a:p>
                      <a:pPr algn="ctr"/>
                      <a:r>
                        <a:rPr lang="en-US" sz="2000" dirty="0">
                          <a:solidFill>
                            <a:schemeClr val="accent3">
                              <a:lumMod val="50000"/>
                            </a:schemeClr>
                          </a:solidFill>
                        </a:rPr>
                        <a:t>&lt;800 ml </a:t>
                      </a:r>
                    </a:p>
                  </a:txBody>
                  <a:tcPr marL="68580" marR="68580" marT="34290" marB="34290" anchor="ctr"/>
                </a:tc>
                <a:tc>
                  <a:txBody>
                    <a:bodyPr/>
                    <a:lstStyle/>
                    <a:p>
                      <a:pPr algn="ctr"/>
                      <a:r>
                        <a:rPr lang="en-US" sz="2000" dirty="0">
                          <a:solidFill>
                            <a:schemeClr val="accent3">
                              <a:lumMod val="50000"/>
                            </a:schemeClr>
                          </a:solidFill>
                        </a:rPr>
                        <a:t>&gt;800 ml</a:t>
                      </a:r>
                    </a:p>
                  </a:txBody>
                  <a:tcPr marL="68580" marR="68580" marT="34290" marB="34290" anchor="ctr"/>
                </a:tc>
                <a:extLst>
                  <a:ext uri="{0D108BD9-81ED-4DB2-BD59-A6C34878D82A}">
                    <a16:rowId xmlns:a16="http://schemas.microsoft.com/office/drawing/2014/main" val="10005"/>
                  </a:ext>
                </a:extLst>
              </a:tr>
              <a:tr h="362669">
                <a:tc>
                  <a:txBody>
                    <a:bodyPr/>
                    <a:lstStyle/>
                    <a:p>
                      <a:r>
                        <a:rPr lang="en-US" sz="2000" b="1" dirty="0">
                          <a:solidFill>
                            <a:schemeClr val="accent3">
                              <a:lumMod val="50000"/>
                            </a:schemeClr>
                          </a:solidFill>
                        </a:rPr>
                        <a:t>Uremia </a:t>
                      </a:r>
                    </a:p>
                  </a:txBody>
                  <a:tcPr marL="68580" marR="68580" marT="34290" marB="34290"/>
                </a:tc>
                <a:tc>
                  <a:txBody>
                    <a:bodyPr/>
                    <a:lstStyle/>
                    <a:p>
                      <a:pPr algn="ctr"/>
                      <a:r>
                        <a:rPr lang="en-US" sz="2000" dirty="0">
                          <a:solidFill>
                            <a:schemeClr val="accent3">
                              <a:lumMod val="50000"/>
                            </a:schemeClr>
                          </a:solidFill>
                        </a:rPr>
                        <a:t>-</a:t>
                      </a:r>
                    </a:p>
                  </a:txBody>
                  <a:tcPr marL="68580" marR="68580" marT="34290" marB="34290" anchor="ctr"/>
                </a:tc>
                <a:tc>
                  <a:txBody>
                    <a:bodyPr/>
                    <a:lstStyle/>
                    <a:p>
                      <a:pPr algn="ctr"/>
                      <a:r>
                        <a:rPr lang="en-US" sz="2000" dirty="0">
                          <a:solidFill>
                            <a:schemeClr val="accent3">
                              <a:lumMod val="50000"/>
                            </a:schemeClr>
                          </a:solidFill>
                        </a:rPr>
                        <a:t>+</a:t>
                      </a:r>
                      <a:r>
                        <a:rPr lang="ar-JO" sz="2000" dirty="0">
                          <a:solidFill>
                            <a:schemeClr val="accent3">
                              <a:lumMod val="50000"/>
                            </a:schemeClr>
                          </a:solidFill>
                        </a:rPr>
                        <a:t>/</a:t>
                      </a:r>
                      <a:r>
                        <a:rPr lang="en-US" sz="2000" dirty="0">
                          <a:solidFill>
                            <a:schemeClr val="accent3">
                              <a:lumMod val="50000"/>
                            </a:schemeClr>
                          </a:solidFill>
                        </a:rPr>
                        <a:t>-</a:t>
                      </a:r>
                    </a:p>
                  </a:txBody>
                  <a:tcPr marL="68580" marR="68580" marT="34290" marB="34290" anchor="ctr"/>
                </a:tc>
                <a:extLst>
                  <a:ext uri="{0D108BD9-81ED-4DB2-BD59-A6C34878D82A}">
                    <a16:rowId xmlns:a16="http://schemas.microsoft.com/office/drawing/2014/main" val="10006"/>
                  </a:ext>
                </a:extLst>
              </a:tr>
              <a:tr h="362669">
                <a:tc>
                  <a:txBody>
                    <a:bodyPr/>
                    <a:lstStyle/>
                    <a:p>
                      <a:r>
                        <a:rPr lang="en-US" sz="2000" b="1" dirty="0">
                          <a:solidFill>
                            <a:schemeClr val="accent3">
                              <a:lumMod val="50000"/>
                            </a:schemeClr>
                          </a:solidFill>
                        </a:rPr>
                        <a:t>Hydronephrosis</a:t>
                      </a:r>
                    </a:p>
                  </a:txBody>
                  <a:tcPr marL="68580" marR="68580" marT="34290" marB="34290"/>
                </a:tc>
                <a:tc>
                  <a:txBody>
                    <a:bodyPr/>
                    <a:lstStyle/>
                    <a:p>
                      <a:pPr algn="ctr"/>
                      <a:r>
                        <a:rPr lang="en-US" sz="2000" dirty="0">
                          <a:solidFill>
                            <a:schemeClr val="accent3">
                              <a:lumMod val="50000"/>
                            </a:schemeClr>
                          </a:solidFill>
                        </a:rPr>
                        <a:t>-</a:t>
                      </a:r>
                    </a:p>
                  </a:txBody>
                  <a:tcPr marL="68580" marR="68580" marT="34290" marB="34290" anchor="ctr"/>
                </a:tc>
                <a:tc>
                  <a:txBody>
                    <a:bodyPr/>
                    <a:lstStyle/>
                    <a:p>
                      <a:pPr algn="ctr"/>
                      <a:r>
                        <a:rPr lang="en-US" sz="2000" dirty="0">
                          <a:solidFill>
                            <a:schemeClr val="accent3">
                              <a:lumMod val="50000"/>
                            </a:schemeClr>
                          </a:solidFill>
                        </a:rPr>
                        <a:t>+</a:t>
                      </a:r>
                    </a:p>
                  </a:txBody>
                  <a:tcPr marL="68580" marR="68580" marT="34290" marB="34290" anchor="ctr"/>
                </a:tc>
                <a:extLst>
                  <a:ext uri="{0D108BD9-81ED-4DB2-BD59-A6C34878D82A}">
                    <a16:rowId xmlns:a16="http://schemas.microsoft.com/office/drawing/2014/main" val="10007"/>
                  </a:ext>
                </a:extLst>
              </a:tr>
              <a:tr h="362669">
                <a:tc>
                  <a:txBody>
                    <a:bodyPr/>
                    <a:lstStyle/>
                    <a:p>
                      <a:r>
                        <a:rPr lang="en-US" sz="2000" b="1" dirty="0">
                          <a:solidFill>
                            <a:schemeClr val="accent3">
                              <a:lumMod val="50000"/>
                            </a:schemeClr>
                          </a:solidFill>
                        </a:rPr>
                        <a:t>Presentation time</a:t>
                      </a:r>
                    </a:p>
                  </a:txBody>
                  <a:tcPr marL="68580" marR="68580" marT="34290" marB="34290"/>
                </a:tc>
                <a:tc>
                  <a:txBody>
                    <a:bodyPr/>
                    <a:lstStyle/>
                    <a:p>
                      <a:pPr algn="ctr"/>
                      <a:r>
                        <a:rPr lang="en-US" sz="2000" dirty="0">
                          <a:solidFill>
                            <a:schemeClr val="accent3">
                              <a:lumMod val="50000"/>
                            </a:schemeClr>
                          </a:solidFill>
                        </a:rPr>
                        <a:t>Medical emergency </a:t>
                      </a:r>
                    </a:p>
                  </a:txBody>
                  <a:tcPr marL="68580" marR="68580" marT="34290" marB="34290" anchor="ctr"/>
                </a:tc>
                <a:tc>
                  <a:txBody>
                    <a:bodyPr/>
                    <a:lstStyle/>
                    <a:p>
                      <a:pPr algn="ctr"/>
                      <a:r>
                        <a:rPr lang="en-US" sz="2000" dirty="0">
                          <a:solidFill>
                            <a:schemeClr val="accent3">
                              <a:lumMod val="50000"/>
                            </a:schemeClr>
                          </a:solidFill>
                        </a:rPr>
                        <a:t>Detrusor hypertrophy followed by atony (Late)</a:t>
                      </a:r>
                    </a:p>
                  </a:txBody>
                  <a:tcPr marL="68580" marR="68580" marT="34290" marB="34290" anchor="ctr"/>
                </a:tc>
                <a:extLst>
                  <a:ext uri="{0D108BD9-81ED-4DB2-BD59-A6C34878D82A}">
                    <a16:rowId xmlns:a16="http://schemas.microsoft.com/office/drawing/2014/main" val="3418798476"/>
                  </a:ext>
                </a:extLst>
              </a:tr>
            </a:tbl>
          </a:graphicData>
        </a:graphic>
      </p:graphicFrame>
      <p:sp>
        <p:nvSpPr>
          <p:cNvPr id="6" name="TextBox 5">
            <a:extLst>
              <a:ext uri="{FF2B5EF4-FFF2-40B4-BE49-F238E27FC236}">
                <a16:creationId xmlns:a16="http://schemas.microsoft.com/office/drawing/2014/main" id="{AEFC648F-9F0D-7FF9-14AA-D375C9193FBE}"/>
              </a:ext>
            </a:extLst>
          </p:cNvPr>
          <p:cNvSpPr txBox="1"/>
          <p:nvPr/>
        </p:nvSpPr>
        <p:spPr>
          <a:xfrm>
            <a:off x="0" y="-420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Tree>
    <p:extLst>
      <p:ext uri="{BB962C8B-B14F-4D97-AF65-F5344CB8AC3E}">
        <p14:creationId xmlns:p14="http://schemas.microsoft.com/office/powerpoint/2010/main" val="1569425614"/>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A89D-69E8-3AD3-71BC-412D6EE49FAE}"/>
              </a:ext>
            </a:extLst>
          </p:cNvPr>
          <p:cNvSpPr>
            <a:spLocks noGrp="1"/>
          </p:cNvSpPr>
          <p:nvPr>
            <p:ph type="title"/>
          </p:nvPr>
        </p:nvSpPr>
        <p:spPr/>
        <p:txBody>
          <a:bodyPr/>
          <a:lstStyle/>
          <a:p>
            <a:r>
              <a:rPr lang="en-US" dirty="0"/>
              <a:t>Transurethral Resection Syndrome (TUR)</a:t>
            </a:r>
          </a:p>
        </p:txBody>
      </p:sp>
      <p:sp>
        <p:nvSpPr>
          <p:cNvPr id="3" name="Content Placeholder 2">
            <a:extLst>
              <a:ext uri="{FF2B5EF4-FFF2-40B4-BE49-F238E27FC236}">
                <a16:creationId xmlns:a16="http://schemas.microsoft.com/office/drawing/2014/main" id="{E8EAE1B6-3096-1CD3-8E7B-B252178FE3EB}"/>
              </a:ext>
            </a:extLst>
          </p:cNvPr>
          <p:cNvSpPr>
            <a:spLocks noGrp="1"/>
          </p:cNvSpPr>
          <p:nvPr>
            <p:ph idx="1"/>
          </p:nvPr>
        </p:nvSpPr>
        <p:spPr>
          <a:xfrm>
            <a:off x="838200" y="1193053"/>
            <a:ext cx="10515600" cy="5347702"/>
          </a:xfrm>
        </p:spPr>
        <p:txBody>
          <a:bodyPr>
            <a:normAutofit fontScale="92500" lnSpcReduction="10000"/>
          </a:bodyPr>
          <a:lstStyle/>
          <a:p>
            <a:r>
              <a:rPr lang="en-US" b="1" dirty="0"/>
              <a:t>Etiology</a:t>
            </a:r>
            <a:r>
              <a:rPr lang="en-US" dirty="0"/>
              <a:t>: </a:t>
            </a:r>
          </a:p>
          <a:p>
            <a:pPr lvl="1"/>
            <a:r>
              <a:rPr lang="en-US" dirty="0"/>
              <a:t>Arise from the infusion of a large volume of hypotonic irrigating solution into the circulation during endoscopic procedures (TURP, TURBT, PCNL)</a:t>
            </a:r>
          </a:p>
          <a:p>
            <a:pPr lvl="1"/>
            <a:r>
              <a:rPr lang="en-US" dirty="0"/>
              <a:t>Most commonly after prolonged TURP of large prostate </a:t>
            </a:r>
          </a:p>
          <a:p>
            <a:r>
              <a:rPr lang="en-US" b="1" dirty="0"/>
              <a:t>Irrigation fluid</a:t>
            </a:r>
            <a:r>
              <a:rPr lang="en-US" dirty="0"/>
              <a:t>: glycine + water </a:t>
            </a:r>
          </a:p>
          <a:p>
            <a:r>
              <a:rPr lang="en-US" dirty="0"/>
              <a:t>During TURP this fluid enter the circulation leading to dilutional hyponatremia (Hypervolemia, Hyponatremia)</a:t>
            </a:r>
          </a:p>
          <a:p>
            <a:r>
              <a:rPr lang="en-US" b="1" dirty="0"/>
              <a:t>Signs and symptoms</a:t>
            </a:r>
            <a:endParaRPr lang="en-US" dirty="0"/>
          </a:p>
          <a:p>
            <a:pPr lvl="1"/>
            <a:r>
              <a:rPr lang="en-US" dirty="0"/>
              <a:t>Confusion</a:t>
            </a:r>
          </a:p>
          <a:p>
            <a:pPr lvl="1"/>
            <a:r>
              <a:rPr lang="en-US" dirty="0"/>
              <a:t>Bradycardia</a:t>
            </a:r>
          </a:p>
          <a:p>
            <a:pPr lvl="1"/>
            <a:r>
              <a:rPr lang="en-US" dirty="0"/>
              <a:t>Nausea and vomiting</a:t>
            </a:r>
          </a:p>
          <a:p>
            <a:pPr lvl="1"/>
            <a:r>
              <a:rPr lang="en-US" dirty="0"/>
              <a:t>Seizures </a:t>
            </a:r>
          </a:p>
          <a:p>
            <a:pPr lvl="1"/>
            <a:r>
              <a:rPr lang="en-US" dirty="0"/>
              <a:t>Hypertension due to fluid overload </a:t>
            </a:r>
          </a:p>
          <a:p>
            <a:pPr lvl="1"/>
            <a:r>
              <a:rPr lang="en-US" dirty="0"/>
              <a:t>Visual disturbances (flashing light), in case of spinal anesthesia (TURP due to glycine inhibitory neurotransmitter which affects on retina)</a:t>
            </a:r>
          </a:p>
          <a:p>
            <a:endParaRPr lang="en-US" dirty="0"/>
          </a:p>
        </p:txBody>
      </p:sp>
      <p:sp>
        <p:nvSpPr>
          <p:cNvPr id="4" name="TextBox 3">
            <a:extLst>
              <a:ext uri="{FF2B5EF4-FFF2-40B4-BE49-F238E27FC236}">
                <a16:creationId xmlns:a16="http://schemas.microsoft.com/office/drawing/2014/main" id="{9B9979CF-A62E-5790-F78C-963B40DF8414}"/>
              </a:ext>
            </a:extLst>
          </p:cNvPr>
          <p:cNvSpPr txBox="1"/>
          <p:nvPr/>
        </p:nvSpPr>
        <p:spPr>
          <a:xfrm>
            <a:off x="11633834" y="419875"/>
            <a:ext cx="558166" cy="369332"/>
          </a:xfrm>
          <a:prstGeom prst="rect">
            <a:avLst/>
          </a:prstGeom>
          <a:noFill/>
          <a:ln>
            <a:solidFill>
              <a:srgbClr val="005392"/>
            </a:solidFill>
          </a:ln>
        </p:spPr>
        <p:txBody>
          <a:bodyPr wrap="none" rtlCol="0">
            <a:spAutoFit/>
          </a:bodyPr>
          <a:lstStyle/>
          <a:p>
            <a:pPr algn="r" rtl="1"/>
            <a:r>
              <a:rPr lang="ar-JO" b="1" dirty="0">
                <a:solidFill>
                  <a:srgbClr val="005392"/>
                </a:solidFill>
              </a:rPr>
              <a:t>شرح</a:t>
            </a:r>
            <a:endParaRPr lang="en-US" b="1" dirty="0">
              <a:solidFill>
                <a:srgbClr val="005392"/>
              </a:solidFill>
            </a:endParaRPr>
          </a:p>
        </p:txBody>
      </p:sp>
      <p:sp>
        <p:nvSpPr>
          <p:cNvPr id="5" name="TextBox 4">
            <a:extLst>
              <a:ext uri="{FF2B5EF4-FFF2-40B4-BE49-F238E27FC236}">
                <a16:creationId xmlns:a16="http://schemas.microsoft.com/office/drawing/2014/main" id="{630C83DB-0D47-0F8F-DE15-471AF9EDC2A7}"/>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pic>
        <p:nvPicPr>
          <p:cNvPr id="6" name="Content Placeholder 1">
            <a:extLst>
              <a:ext uri="{FF2B5EF4-FFF2-40B4-BE49-F238E27FC236}">
                <a16:creationId xmlns:a16="http://schemas.microsoft.com/office/drawing/2014/main" id="{7A614528-CC9D-FAF7-FD9E-E15A617688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1660" y="3569723"/>
            <a:ext cx="3172140" cy="190934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3087131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A89D-69E8-3AD3-71BC-412D6EE49FAE}"/>
              </a:ext>
            </a:extLst>
          </p:cNvPr>
          <p:cNvSpPr>
            <a:spLocks noGrp="1"/>
          </p:cNvSpPr>
          <p:nvPr>
            <p:ph type="title"/>
          </p:nvPr>
        </p:nvSpPr>
        <p:spPr/>
        <p:txBody>
          <a:bodyPr/>
          <a:lstStyle/>
          <a:p>
            <a:r>
              <a:rPr lang="en-US" dirty="0"/>
              <a:t>Transurethral Resection Syndrome (TUR)</a:t>
            </a:r>
          </a:p>
        </p:txBody>
      </p:sp>
      <p:sp>
        <p:nvSpPr>
          <p:cNvPr id="3" name="Content Placeholder 2">
            <a:extLst>
              <a:ext uri="{FF2B5EF4-FFF2-40B4-BE49-F238E27FC236}">
                <a16:creationId xmlns:a16="http://schemas.microsoft.com/office/drawing/2014/main" id="{E8EAE1B6-3096-1CD3-8E7B-B252178FE3EB}"/>
              </a:ext>
            </a:extLst>
          </p:cNvPr>
          <p:cNvSpPr>
            <a:spLocks noGrp="1"/>
          </p:cNvSpPr>
          <p:nvPr>
            <p:ph idx="1"/>
          </p:nvPr>
        </p:nvSpPr>
        <p:spPr>
          <a:xfrm>
            <a:off x="838200" y="1305026"/>
            <a:ext cx="6458339" cy="4871938"/>
          </a:xfrm>
        </p:spPr>
        <p:txBody>
          <a:bodyPr>
            <a:normAutofit/>
          </a:bodyPr>
          <a:lstStyle/>
          <a:p>
            <a:r>
              <a:rPr lang="en-US" b="1" dirty="0"/>
              <a:t>Prevention</a:t>
            </a:r>
            <a:r>
              <a:rPr lang="en-US" dirty="0"/>
              <a:t>:</a:t>
            </a:r>
          </a:p>
          <a:p>
            <a:pPr lvl="1"/>
            <a:r>
              <a:rPr lang="en-US" dirty="0"/>
              <a:t>Use a continuous irrigating cystoscope, limit resection time and avoid aggressive resection near the capsule </a:t>
            </a:r>
          </a:p>
          <a:p>
            <a:pPr lvl="1"/>
            <a:r>
              <a:rPr lang="en-US" dirty="0"/>
              <a:t>For prolonged procedures, where greater degree of fluid may occur, measure serum Na+ </a:t>
            </a:r>
            <a:r>
              <a:rPr lang="en-US" dirty="0">
                <a:latin typeface="Arial" panose="020B0604020202020204" pitchFamily="34" charset="0"/>
                <a:cs typeface="Arial" panose="020B0604020202020204" pitchFamily="34" charset="0"/>
              </a:rPr>
              <a:t>→</a:t>
            </a:r>
            <a:r>
              <a:rPr lang="en-US" dirty="0"/>
              <a:t> give 20-40mg IV furosemide</a:t>
            </a:r>
          </a:p>
          <a:p>
            <a:r>
              <a:rPr lang="en-US" b="1" dirty="0"/>
              <a:t>Treatment</a:t>
            </a:r>
            <a:r>
              <a:rPr lang="en-US" dirty="0"/>
              <a:t>: </a:t>
            </a:r>
          </a:p>
          <a:p>
            <a:pPr lvl="1"/>
            <a:r>
              <a:rPr lang="en-US" dirty="0"/>
              <a:t>If Na</a:t>
            </a:r>
            <a:r>
              <a:rPr lang="en-US" baseline="30000" dirty="0"/>
              <a:t>+</a:t>
            </a:r>
            <a:r>
              <a:rPr lang="en-US" dirty="0"/>
              <a:t> comes back normal </a:t>
            </a:r>
            <a:r>
              <a:rPr lang="en-US" dirty="0">
                <a:latin typeface="Arial" panose="020B0604020202020204" pitchFamily="34" charset="0"/>
                <a:cs typeface="Arial" panose="020B0604020202020204" pitchFamily="34" charset="0"/>
              </a:rPr>
              <a:t>→</a:t>
            </a:r>
            <a:r>
              <a:rPr lang="en-US" dirty="0"/>
              <a:t> you’ll have done little harm by giving furosemide</a:t>
            </a:r>
          </a:p>
          <a:p>
            <a:pPr lvl="1"/>
            <a:r>
              <a:rPr lang="en-US" dirty="0"/>
              <a:t>If it comes back Na</a:t>
            </a:r>
            <a:r>
              <a:rPr lang="en-US" baseline="30000" dirty="0"/>
              <a:t>+</a:t>
            </a:r>
            <a:r>
              <a:rPr lang="en-US" dirty="0"/>
              <a:t> &lt;125 mmol/L </a:t>
            </a:r>
            <a:r>
              <a:rPr lang="en-US" dirty="0">
                <a:latin typeface="Arial" panose="020B0604020202020204" pitchFamily="34" charset="0"/>
                <a:cs typeface="Arial" panose="020B0604020202020204" pitchFamily="34" charset="0"/>
              </a:rPr>
              <a:t>→</a:t>
            </a:r>
            <a:r>
              <a:rPr lang="en-US" dirty="0"/>
              <a:t> need more treatment and intervention to prevent development of severe TUR syndrome </a:t>
            </a:r>
          </a:p>
          <a:p>
            <a:endParaRPr lang="en-US" dirty="0"/>
          </a:p>
        </p:txBody>
      </p:sp>
      <p:sp>
        <p:nvSpPr>
          <p:cNvPr id="4" name="TextBox 3">
            <a:extLst>
              <a:ext uri="{FF2B5EF4-FFF2-40B4-BE49-F238E27FC236}">
                <a16:creationId xmlns:a16="http://schemas.microsoft.com/office/drawing/2014/main" id="{9B9979CF-A62E-5790-F78C-963B40DF8414}"/>
              </a:ext>
            </a:extLst>
          </p:cNvPr>
          <p:cNvSpPr txBox="1"/>
          <p:nvPr/>
        </p:nvSpPr>
        <p:spPr>
          <a:xfrm>
            <a:off x="11633834" y="419875"/>
            <a:ext cx="558166" cy="369332"/>
          </a:xfrm>
          <a:prstGeom prst="rect">
            <a:avLst/>
          </a:prstGeom>
          <a:noFill/>
          <a:ln>
            <a:solidFill>
              <a:srgbClr val="005392"/>
            </a:solidFill>
          </a:ln>
        </p:spPr>
        <p:txBody>
          <a:bodyPr wrap="none" rtlCol="0">
            <a:spAutoFit/>
          </a:bodyPr>
          <a:lstStyle/>
          <a:p>
            <a:pPr algn="r" rtl="1"/>
            <a:r>
              <a:rPr lang="ar-JO" b="1" dirty="0">
                <a:solidFill>
                  <a:srgbClr val="005392"/>
                </a:solidFill>
              </a:rPr>
              <a:t>شرح</a:t>
            </a:r>
            <a:endParaRPr lang="en-US" b="1" dirty="0">
              <a:solidFill>
                <a:srgbClr val="005392"/>
              </a:solidFill>
            </a:endParaRPr>
          </a:p>
        </p:txBody>
      </p:sp>
      <p:sp>
        <p:nvSpPr>
          <p:cNvPr id="5" name="TextBox 4">
            <a:extLst>
              <a:ext uri="{FF2B5EF4-FFF2-40B4-BE49-F238E27FC236}">
                <a16:creationId xmlns:a16="http://schemas.microsoft.com/office/drawing/2014/main" id="{630C83DB-0D47-0F8F-DE15-471AF9EDC2A7}"/>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pic>
        <p:nvPicPr>
          <p:cNvPr id="8" name="Picture 7">
            <a:extLst>
              <a:ext uri="{FF2B5EF4-FFF2-40B4-BE49-F238E27FC236}">
                <a16:creationId xmlns:a16="http://schemas.microsoft.com/office/drawing/2014/main" id="{54F52B4E-BC46-2A75-B7EA-C8412DE5DD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29804" y="1305026"/>
            <a:ext cx="3823997" cy="47076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4785185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48802-6766-C1AA-27E1-17733DBAEDDD}"/>
              </a:ext>
            </a:extLst>
          </p:cNvPr>
          <p:cNvSpPr>
            <a:spLocks noGrp="1"/>
          </p:cNvSpPr>
          <p:nvPr>
            <p:ph type="title"/>
          </p:nvPr>
        </p:nvSpPr>
        <p:spPr/>
        <p:txBody>
          <a:bodyPr/>
          <a:lstStyle/>
          <a:p>
            <a:r>
              <a:rPr lang="en-US" sz="4400" b="1" dirty="0"/>
              <a:t>Indications of open surgery in BPH</a:t>
            </a:r>
            <a:endParaRPr lang="en-US" b="1" dirty="0"/>
          </a:p>
        </p:txBody>
      </p:sp>
      <p:sp>
        <p:nvSpPr>
          <p:cNvPr id="3" name="Content Placeholder 2">
            <a:extLst>
              <a:ext uri="{FF2B5EF4-FFF2-40B4-BE49-F238E27FC236}">
                <a16:creationId xmlns:a16="http://schemas.microsoft.com/office/drawing/2014/main" id="{99D93E93-682D-90E7-F0C6-478AC07BF0F4}"/>
              </a:ext>
            </a:extLst>
          </p:cNvPr>
          <p:cNvSpPr>
            <a:spLocks noGrp="1"/>
          </p:cNvSpPr>
          <p:nvPr>
            <p:ph idx="1"/>
          </p:nvPr>
        </p:nvSpPr>
        <p:spPr/>
        <p:txBody>
          <a:bodyPr>
            <a:normAutofit/>
          </a:bodyPr>
          <a:lstStyle/>
          <a:p>
            <a:pPr marL="514350" indent="-514350">
              <a:buFont typeface="+mj-lt"/>
              <a:buAutoNum type="arabicPeriod"/>
            </a:pPr>
            <a:r>
              <a:rPr lang="en-US" dirty="0"/>
              <a:t>Large prostate (&gt;60 g)</a:t>
            </a:r>
          </a:p>
          <a:p>
            <a:pPr marL="514350" indent="-514350">
              <a:buFont typeface="+mj-lt"/>
              <a:buAutoNum type="arabicPeriod"/>
            </a:pPr>
            <a:r>
              <a:rPr lang="en-US" sz="2800" dirty="0"/>
              <a:t>Long urethra</a:t>
            </a:r>
          </a:p>
          <a:p>
            <a:pPr marL="514350" indent="-514350">
              <a:buFont typeface="+mj-lt"/>
              <a:buAutoNum type="arabicPeriod"/>
            </a:pPr>
            <a:r>
              <a:rPr lang="en-US" dirty="0"/>
              <a:t>Urethral stricture </a:t>
            </a:r>
          </a:p>
          <a:p>
            <a:pPr marL="514350" indent="-514350">
              <a:buFont typeface="+mj-lt"/>
              <a:buAutoNum type="arabicPeriod"/>
            </a:pPr>
            <a:r>
              <a:rPr lang="en-US" dirty="0"/>
              <a:t>Concomitant inguinal hernia </a:t>
            </a:r>
          </a:p>
          <a:p>
            <a:pPr marL="514350" indent="-514350">
              <a:buFont typeface="+mj-lt"/>
              <a:buAutoNum type="arabicPeriod"/>
            </a:pPr>
            <a:r>
              <a:rPr lang="en-US" dirty="0"/>
              <a:t>Concomitant bladder stones or bladder diverticula </a:t>
            </a:r>
          </a:p>
          <a:p>
            <a:pPr marL="514350" indent="-514350">
              <a:buFont typeface="+mj-lt"/>
              <a:buAutoNum type="arabicPeriod"/>
            </a:pPr>
            <a:r>
              <a:rPr lang="en-US" sz="2800" dirty="0"/>
              <a:t>Inability to be positioned for transurethral surgery</a:t>
            </a:r>
          </a:p>
          <a:p>
            <a:pPr marL="514350" indent="-514350">
              <a:spcAft>
                <a:spcPts val="1200"/>
              </a:spcAft>
              <a:buFont typeface="+mj-lt"/>
              <a:buAutoNum type="arabicPeriod"/>
            </a:pPr>
            <a:r>
              <a:rPr lang="en-US" sz="2800" dirty="0"/>
              <a:t>Intraoperative bleeding during TURP </a:t>
            </a:r>
            <a:r>
              <a:rPr lang="en-US" sz="2800" dirty="0">
                <a:solidFill>
                  <a:srgbClr val="FF0000"/>
                </a:solidFill>
              </a:rPr>
              <a:t>obscuring vision</a:t>
            </a:r>
            <a:endParaRPr lang="en-US" dirty="0">
              <a:solidFill>
                <a:srgbClr val="FF0000"/>
              </a:solidFill>
            </a:endParaRPr>
          </a:p>
          <a:p>
            <a:pPr>
              <a:buFont typeface="Courier New" panose="02070309020205020404" pitchFamily="49" charset="0"/>
              <a:buChar char="o"/>
            </a:pPr>
            <a:r>
              <a:rPr lang="en-US" dirty="0">
                <a:solidFill>
                  <a:srgbClr val="005392"/>
                </a:solidFill>
              </a:rPr>
              <a:t>Excellent outcomes in terms of improvement of symptoms, but higher morbidity rate, associated with risk of significant blood loss </a:t>
            </a:r>
          </a:p>
        </p:txBody>
      </p:sp>
      <p:pic>
        <p:nvPicPr>
          <p:cNvPr id="4" name="Picture 2" descr="AUDITED Text Written on Green Vintage Stamp Stock Illustration -  Illustration of button, vintage: 214336989">
            <a:extLst>
              <a:ext uri="{FF2B5EF4-FFF2-40B4-BE49-F238E27FC236}">
                <a16:creationId xmlns:a16="http://schemas.microsoft.com/office/drawing/2014/main" id="{7DF2110E-7C05-B1C8-8BE3-C1FB6C0E8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08805C3-139E-4D4C-A76F-D30C5FBF1972}"/>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23553924"/>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5D47-B069-6CC8-23FC-04C7326CBA5B}"/>
              </a:ext>
            </a:extLst>
          </p:cNvPr>
          <p:cNvSpPr>
            <a:spLocks noGrp="1"/>
          </p:cNvSpPr>
          <p:nvPr>
            <p:ph type="title"/>
          </p:nvPr>
        </p:nvSpPr>
        <p:spPr/>
        <p:txBody>
          <a:bodyPr/>
          <a:lstStyle/>
          <a:p>
            <a:r>
              <a:rPr lang="en-US" dirty="0"/>
              <a:t>Minimally invasive procedures</a:t>
            </a:r>
          </a:p>
        </p:txBody>
      </p:sp>
      <p:sp>
        <p:nvSpPr>
          <p:cNvPr id="3" name="Content Placeholder 2">
            <a:extLst>
              <a:ext uri="{FF2B5EF4-FFF2-40B4-BE49-F238E27FC236}">
                <a16:creationId xmlns:a16="http://schemas.microsoft.com/office/drawing/2014/main" id="{4EC12B7B-8864-AADA-F153-F24B31860424}"/>
              </a:ext>
            </a:extLst>
          </p:cNvPr>
          <p:cNvSpPr>
            <a:spLocks noGrp="1"/>
          </p:cNvSpPr>
          <p:nvPr>
            <p:ph idx="1"/>
          </p:nvPr>
        </p:nvSpPr>
        <p:spPr/>
        <p:txBody>
          <a:bodyPr/>
          <a:lstStyle/>
          <a:p>
            <a:pPr marL="514350" indent="-514350">
              <a:buFont typeface="+mj-lt"/>
              <a:buAutoNum type="arabicPeriod"/>
            </a:pPr>
            <a:r>
              <a:rPr lang="en-US" dirty="0"/>
              <a:t>Laser therapy</a:t>
            </a:r>
          </a:p>
          <a:p>
            <a:pPr marL="514350" indent="-514350">
              <a:buFont typeface="+mj-lt"/>
              <a:buAutoNum type="arabicPeriod"/>
            </a:pPr>
            <a:r>
              <a:rPr lang="en-US" dirty="0"/>
              <a:t>Transurethral electro-vaporization of the prostate</a:t>
            </a:r>
          </a:p>
          <a:p>
            <a:pPr marL="514350" indent="-514350">
              <a:buFont typeface="+mj-lt"/>
              <a:buAutoNum type="arabicPeriod"/>
            </a:pPr>
            <a:r>
              <a:rPr lang="en-US" dirty="0"/>
              <a:t>Transurethral needle ablation of the prostate </a:t>
            </a:r>
          </a:p>
          <a:p>
            <a:pPr marL="514350" indent="-514350">
              <a:buFont typeface="+mj-lt"/>
              <a:buAutoNum type="arabicPeriod"/>
            </a:pPr>
            <a:r>
              <a:rPr lang="en-US" dirty="0"/>
              <a:t>high-intensity focused ultrasound </a:t>
            </a:r>
          </a:p>
          <a:p>
            <a:pPr marL="514350" indent="-514350">
              <a:buFont typeface="+mj-lt"/>
              <a:buAutoNum type="arabicPeriod"/>
            </a:pPr>
            <a:r>
              <a:rPr lang="en-US" dirty="0"/>
              <a:t>Intra-urethral stents (</a:t>
            </a:r>
            <a:r>
              <a:rPr lang="en-US" dirty="0" err="1"/>
              <a:t>unco</a:t>
            </a:r>
            <a:r>
              <a:rPr lang="en-US" dirty="0"/>
              <a:t>-operative patient)</a:t>
            </a:r>
          </a:p>
          <a:p>
            <a:pPr marL="514350" indent="-514350">
              <a:buFont typeface="+mj-lt"/>
              <a:buAutoNum type="arabicPeriod"/>
            </a:pPr>
            <a:r>
              <a:rPr lang="en-US" dirty="0"/>
              <a:t>Transurethral balloon dilation of the prostate </a:t>
            </a:r>
          </a:p>
        </p:txBody>
      </p:sp>
      <p:sp>
        <p:nvSpPr>
          <p:cNvPr id="5" name="TextBox 4">
            <a:extLst>
              <a:ext uri="{FF2B5EF4-FFF2-40B4-BE49-F238E27FC236}">
                <a16:creationId xmlns:a16="http://schemas.microsoft.com/office/drawing/2014/main" id="{3CD02E42-4C64-4991-0792-789AE2AC5CC9}"/>
              </a:ext>
            </a:extLst>
          </p:cNvPr>
          <p:cNvSpPr txBox="1"/>
          <p:nvPr/>
        </p:nvSpPr>
        <p:spPr>
          <a:xfrm>
            <a:off x="11633834" y="0"/>
            <a:ext cx="558166" cy="369332"/>
          </a:xfrm>
          <a:prstGeom prst="rect">
            <a:avLst/>
          </a:prstGeom>
          <a:noFill/>
          <a:ln>
            <a:solidFill>
              <a:srgbClr val="005392"/>
            </a:solidFill>
          </a:ln>
        </p:spPr>
        <p:txBody>
          <a:bodyPr wrap="none" rtlCol="0">
            <a:spAutoFit/>
          </a:bodyPr>
          <a:lstStyle/>
          <a:p>
            <a:pPr algn="r" rtl="1"/>
            <a:r>
              <a:rPr lang="ar-JO" b="1" dirty="0">
                <a:solidFill>
                  <a:srgbClr val="005392"/>
                </a:solidFill>
              </a:rPr>
              <a:t>شرح</a:t>
            </a:r>
            <a:endParaRPr lang="en-US" b="1" dirty="0">
              <a:solidFill>
                <a:srgbClr val="005392"/>
              </a:solidFill>
            </a:endParaRPr>
          </a:p>
        </p:txBody>
      </p:sp>
    </p:spTree>
    <p:extLst>
      <p:ext uri="{BB962C8B-B14F-4D97-AF65-F5344CB8AC3E}">
        <p14:creationId xmlns:p14="http://schemas.microsoft.com/office/powerpoint/2010/main" val="356705531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0AF1-7CE1-480E-0429-4A7FDFC732B5}"/>
              </a:ext>
            </a:extLst>
          </p:cNvPr>
          <p:cNvSpPr>
            <a:spLocks noGrp="1"/>
          </p:cNvSpPr>
          <p:nvPr>
            <p:ph type="ctrTitle"/>
          </p:nvPr>
        </p:nvSpPr>
        <p:spPr/>
        <p:txBody>
          <a:bodyPr>
            <a:normAutofit fontScale="90000"/>
          </a:bodyPr>
          <a:lstStyle/>
          <a:p>
            <a:r>
              <a:rPr lang="en-US" dirty="0"/>
              <a:t>Prostatic cancer</a:t>
            </a:r>
          </a:p>
        </p:txBody>
      </p:sp>
      <p:sp>
        <p:nvSpPr>
          <p:cNvPr id="6" name="Subtitle 5">
            <a:extLst>
              <a:ext uri="{FF2B5EF4-FFF2-40B4-BE49-F238E27FC236}">
                <a16:creationId xmlns:a16="http://schemas.microsoft.com/office/drawing/2014/main" id="{8B24856F-6431-EC2C-8BCE-09EB24E96AD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1619175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16DB-3ED2-7093-97C7-4BAF54DB50D5}"/>
              </a:ext>
            </a:extLst>
          </p:cNvPr>
          <p:cNvSpPr>
            <a:spLocks noGrp="1"/>
          </p:cNvSpPr>
          <p:nvPr>
            <p:ph type="title"/>
          </p:nvPr>
        </p:nvSpPr>
        <p:spPr/>
        <p:txBody>
          <a:bodyPr/>
          <a:lstStyle/>
          <a:p>
            <a:r>
              <a:rPr lang="en-US" dirty="0"/>
              <a:t>Prostatic cancer</a:t>
            </a:r>
          </a:p>
        </p:txBody>
      </p:sp>
      <p:sp>
        <p:nvSpPr>
          <p:cNvPr id="3" name="Content Placeholder 2">
            <a:extLst>
              <a:ext uri="{FF2B5EF4-FFF2-40B4-BE49-F238E27FC236}">
                <a16:creationId xmlns:a16="http://schemas.microsoft.com/office/drawing/2014/main" id="{56381512-C41A-DB93-B39D-EEAB6C29CC97}"/>
              </a:ext>
            </a:extLst>
          </p:cNvPr>
          <p:cNvSpPr>
            <a:spLocks noGrp="1"/>
          </p:cNvSpPr>
          <p:nvPr>
            <p:ph idx="1"/>
          </p:nvPr>
        </p:nvSpPr>
        <p:spPr>
          <a:xfrm>
            <a:off x="838200" y="1267701"/>
            <a:ext cx="10515600" cy="5030461"/>
          </a:xfrm>
        </p:spPr>
        <p:txBody>
          <a:bodyPr>
            <a:normAutofit lnSpcReduction="10000"/>
          </a:bodyPr>
          <a:lstStyle/>
          <a:p>
            <a:r>
              <a:rPr lang="en-US" b="1" dirty="0"/>
              <a:t>Risk factors</a:t>
            </a:r>
            <a:r>
              <a:rPr lang="en-US" dirty="0"/>
              <a:t>: </a:t>
            </a:r>
            <a:r>
              <a:rPr lang="en-US" sz="2600" dirty="0">
                <a:solidFill>
                  <a:srgbClr val="FF0000"/>
                </a:solidFill>
              </a:rPr>
              <a:t>Age (&gt;65)</a:t>
            </a:r>
            <a:r>
              <a:rPr lang="en-US" sz="2600" dirty="0"/>
              <a:t>, Africans, Family history, High fat diet, Familial Ca prostate gene</a:t>
            </a:r>
          </a:p>
          <a:p>
            <a:r>
              <a:rPr lang="en-US" b="1" dirty="0"/>
              <a:t>Histopathology</a:t>
            </a:r>
            <a:r>
              <a:rPr lang="en-US" dirty="0"/>
              <a:t>: </a:t>
            </a:r>
            <a:r>
              <a:rPr lang="en-US" sz="2600" dirty="0"/>
              <a:t>Adenocarcinoma of the </a:t>
            </a:r>
            <a:r>
              <a:rPr lang="en-US" sz="2600" dirty="0">
                <a:solidFill>
                  <a:srgbClr val="FF0000"/>
                </a:solidFill>
              </a:rPr>
              <a:t>posterior zone</a:t>
            </a:r>
          </a:p>
          <a:p>
            <a:r>
              <a:rPr lang="en-US" b="1" dirty="0">
                <a:solidFill>
                  <a:srgbClr val="FF0000"/>
                </a:solidFill>
              </a:rPr>
              <a:t>Symptoms</a:t>
            </a:r>
            <a:r>
              <a:rPr lang="en-US" dirty="0">
                <a:solidFill>
                  <a:srgbClr val="FF0000"/>
                </a:solidFill>
              </a:rPr>
              <a:t>: </a:t>
            </a:r>
            <a:r>
              <a:rPr lang="en-US" sz="2600" dirty="0">
                <a:solidFill>
                  <a:srgbClr val="FF0000"/>
                </a:solidFill>
              </a:rPr>
              <a:t>Storage symptoms, voiding symptoms, back pain (due to incontinence), bone pain (mets), Leg pain and edema (nodal mets)</a:t>
            </a:r>
          </a:p>
          <a:p>
            <a:r>
              <a:rPr lang="en-US" b="1" dirty="0">
                <a:solidFill>
                  <a:srgbClr val="FF0000"/>
                </a:solidFill>
              </a:rPr>
              <a:t>Best screening tests</a:t>
            </a:r>
            <a:r>
              <a:rPr lang="en-US" dirty="0">
                <a:solidFill>
                  <a:srgbClr val="FF0000"/>
                </a:solidFill>
              </a:rPr>
              <a:t>: </a:t>
            </a:r>
            <a:r>
              <a:rPr lang="en-US" sz="2600" dirty="0">
                <a:solidFill>
                  <a:srgbClr val="FF0000"/>
                </a:solidFill>
              </a:rPr>
              <a:t>PSA + DRE</a:t>
            </a:r>
          </a:p>
          <a:p>
            <a:r>
              <a:rPr lang="en-US" sz="2600" dirty="0">
                <a:solidFill>
                  <a:srgbClr val="FF0000"/>
                </a:solidFill>
              </a:rPr>
              <a:t>Most common site for metastasis in Prostatic CA is bone </a:t>
            </a:r>
            <a:r>
              <a:rPr lang="en-US" sz="2600" dirty="0">
                <a:solidFill>
                  <a:srgbClr val="FF0000"/>
                </a:solidFill>
                <a:latin typeface="Arial" panose="020B0604020202020204" pitchFamily="34" charset="0"/>
                <a:cs typeface="Arial" panose="020B0604020202020204" pitchFamily="34" charset="0"/>
              </a:rPr>
              <a:t>→ </a:t>
            </a:r>
            <a:r>
              <a:rPr lang="en-US" sz="2600" b="1" dirty="0">
                <a:solidFill>
                  <a:srgbClr val="FF0000"/>
                </a:solidFill>
              </a:rPr>
              <a:t>sclerotic lesion</a:t>
            </a:r>
          </a:p>
          <a:p>
            <a:r>
              <a:rPr lang="en-US" b="1" dirty="0"/>
              <a:t>Gleason’s system</a:t>
            </a:r>
            <a:r>
              <a:rPr lang="en-US" dirty="0"/>
              <a:t>:</a:t>
            </a:r>
          </a:p>
          <a:p>
            <a:pPr lvl="1"/>
            <a:r>
              <a:rPr lang="en-US" dirty="0"/>
              <a:t>Primary grade - assigned to the dominant pattern of the tumor (has to be greater than 50% of the total pattern seen)</a:t>
            </a:r>
          </a:p>
          <a:p>
            <a:pPr lvl="1"/>
            <a:r>
              <a:rPr lang="en-US" dirty="0"/>
              <a:t>Secondary grade - assigned to the next-most frequent pattern (has to be less than 50%, but at least 5%, of the pattern of the total cancer observed)</a:t>
            </a:r>
          </a:p>
          <a:p>
            <a:pPr lvl="1"/>
            <a:endParaRPr lang="en-US" dirty="0"/>
          </a:p>
        </p:txBody>
      </p:sp>
      <p:sp>
        <p:nvSpPr>
          <p:cNvPr id="4" name="TextBox 3">
            <a:extLst>
              <a:ext uri="{FF2B5EF4-FFF2-40B4-BE49-F238E27FC236}">
                <a16:creationId xmlns:a16="http://schemas.microsoft.com/office/drawing/2014/main" id="{F45F0C56-E72B-90F2-81B2-A6805E9C591F}"/>
              </a:ext>
            </a:extLst>
          </p:cNvPr>
          <p:cNvSpPr txBox="1"/>
          <p:nvPr/>
        </p:nvSpPr>
        <p:spPr>
          <a:xfrm>
            <a:off x="11633834" y="0"/>
            <a:ext cx="558166" cy="369332"/>
          </a:xfrm>
          <a:prstGeom prst="rect">
            <a:avLst/>
          </a:prstGeom>
          <a:noFill/>
          <a:ln>
            <a:solidFill>
              <a:srgbClr val="005392"/>
            </a:solidFill>
          </a:ln>
        </p:spPr>
        <p:txBody>
          <a:bodyPr wrap="none" rtlCol="0">
            <a:spAutoFit/>
          </a:bodyPr>
          <a:lstStyle/>
          <a:p>
            <a:pPr algn="r" rtl="1"/>
            <a:r>
              <a:rPr lang="ar-JO" b="1" dirty="0">
                <a:solidFill>
                  <a:srgbClr val="005392"/>
                </a:solidFill>
              </a:rPr>
              <a:t>شرح</a:t>
            </a:r>
            <a:endParaRPr lang="en-US" b="1" dirty="0">
              <a:solidFill>
                <a:srgbClr val="005392"/>
              </a:solidFill>
            </a:endParaRPr>
          </a:p>
        </p:txBody>
      </p:sp>
      <p:sp>
        <p:nvSpPr>
          <p:cNvPr id="5" name="TextBox 4">
            <a:extLst>
              <a:ext uri="{FF2B5EF4-FFF2-40B4-BE49-F238E27FC236}">
                <a16:creationId xmlns:a16="http://schemas.microsoft.com/office/drawing/2014/main" id="{5A1D351E-E91C-D1C3-7684-734A5DF935E2}"/>
              </a:ext>
            </a:extLst>
          </p:cNvPr>
          <p:cNvSpPr txBox="1"/>
          <p:nvPr/>
        </p:nvSpPr>
        <p:spPr>
          <a:xfrm>
            <a:off x="0" y="3784875"/>
            <a:ext cx="895738"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قديم</a:t>
            </a:r>
            <a:endParaRPr lang="en-US" sz="1400" b="1" dirty="0">
              <a:solidFill>
                <a:srgbClr val="FF0000"/>
              </a:solidFill>
            </a:endParaRPr>
          </a:p>
        </p:txBody>
      </p:sp>
    </p:spTree>
    <p:extLst>
      <p:ext uri="{BB962C8B-B14F-4D97-AF65-F5344CB8AC3E}">
        <p14:creationId xmlns:p14="http://schemas.microsoft.com/office/powerpoint/2010/main" val="3506327350"/>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CC5471C-707D-6DAF-D4F7-F4C4F29458BF}"/>
              </a:ext>
            </a:extLst>
          </p:cNvPr>
          <p:cNvSpPr>
            <a:spLocks noGrp="1"/>
          </p:cNvSpPr>
          <p:nvPr>
            <p:ph type="title"/>
          </p:nvPr>
        </p:nvSpPr>
        <p:spPr/>
        <p:txBody>
          <a:bodyPr/>
          <a:lstStyle/>
          <a:p>
            <a:r>
              <a:rPr lang="en-US" dirty="0">
                <a:solidFill>
                  <a:srgbClr val="FF0000"/>
                </a:solidFill>
              </a:rPr>
              <a:t>Treatment protocol of prostate cancer</a:t>
            </a:r>
          </a:p>
        </p:txBody>
      </p:sp>
      <p:sp>
        <p:nvSpPr>
          <p:cNvPr id="5" name="Content Placeholder 4">
            <a:extLst>
              <a:ext uri="{FF2B5EF4-FFF2-40B4-BE49-F238E27FC236}">
                <a16:creationId xmlns:a16="http://schemas.microsoft.com/office/drawing/2014/main" id="{4160EE83-33B8-FE6B-0B2B-D2C7BBDDCC30}"/>
              </a:ext>
            </a:extLst>
          </p:cNvPr>
          <p:cNvSpPr>
            <a:spLocks noGrp="1"/>
          </p:cNvSpPr>
          <p:nvPr>
            <p:ph idx="1"/>
          </p:nvPr>
        </p:nvSpPr>
        <p:spPr/>
        <p:txBody>
          <a:bodyPr/>
          <a:lstStyle/>
          <a:p>
            <a:r>
              <a:rPr lang="en-US" dirty="0"/>
              <a:t>If life expectancy &lt;10%, Watchful waiting</a:t>
            </a:r>
          </a:p>
          <a:p>
            <a:r>
              <a:rPr lang="en-US" dirty="0"/>
              <a:t>If life expectancy &gt; 10%, asses the risk</a:t>
            </a:r>
            <a:endParaRPr lang="ar-JO" dirty="0"/>
          </a:p>
          <a:p>
            <a:pPr lvl="1"/>
            <a:r>
              <a:rPr lang="en-US" sz="2600" b="1" dirty="0"/>
              <a:t>Low risk</a:t>
            </a:r>
            <a:r>
              <a:rPr lang="en-US" sz="2600" dirty="0"/>
              <a:t>: Active surveillance, PSA and biopsy every 6 months - 1 year </a:t>
            </a:r>
          </a:p>
          <a:p>
            <a:pPr lvl="1"/>
            <a:r>
              <a:rPr lang="en-US" sz="2600" b="1" dirty="0"/>
              <a:t>Intermediate risk</a:t>
            </a:r>
            <a:r>
              <a:rPr lang="en-US" sz="2600" dirty="0"/>
              <a:t>: </a:t>
            </a:r>
          </a:p>
          <a:p>
            <a:pPr lvl="2"/>
            <a:r>
              <a:rPr lang="en-US" sz="2400" b="1" dirty="0"/>
              <a:t>Without metastasis</a:t>
            </a:r>
            <a:r>
              <a:rPr lang="en-US" sz="2400" dirty="0"/>
              <a:t>: Radical prostatectomy </a:t>
            </a:r>
          </a:p>
          <a:p>
            <a:pPr lvl="2"/>
            <a:r>
              <a:rPr lang="en-US" sz="2400" b="1" dirty="0"/>
              <a:t>With metastasis</a:t>
            </a:r>
            <a:r>
              <a:rPr lang="en-US" sz="2400" dirty="0"/>
              <a:t>: Short course ADT(androgen deprivation therapy) then radiotherapy</a:t>
            </a:r>
          </a:p>
          <a:p>
            <a:pPr lvl="1"/>
            <a:r>
              <a:rPr lang="en-US" sz="2600" b="1" dirty="0"/>
              <a:t>High risk</a:t>
            </a:r>
            <a:r>
              <a:rPr lang="en-US" sz="2600" dirty="0"/>
              <a:t>:</a:t>
            </a:r>
          </a:p>
          <a:p>
            <a:pPr lvl="2"/>
            <a:r>
              <a:rPr lang="en-US" sz="2400" b="1" dirty="0"/>
              <a:t>Localized</a:t>
            </a:r>
            <a:r>
              <a:rPr lang="en-US" sz="2400" dirty="0"/>
              <a:t>: Radical prostatectomy + EBT (</a:t>
            </a:r>
            <a:r>
              <a:rPr lang="en-US" sz="2400" dirty="0" err="1"/>
              <a:t>extrabeam</a:t>
            </a:r>
            <a:r>
              <a:rPr lang="en-US" sz="2400" dirty="0"/>
              <a:t> radiotherapy)</a:t>
            </a:r>
          </a:p>
          <a:p>
            <a:pPr lvl="2"/>
            <a:r>
              <a:rPr lang="en-US" sz="2400" b="1" dirty="0"/>
              <a:t>Locally advanced</a:t>
            </a:r>
            <a:r>
              <a:rPr lang="en-US" sz="2400" dirty="0"/>
              <a:t>: Neoadjuvant hormonal + EBT</a:t>
            </a:r>
          </a:p>
          <a:p>
            <a:pPr lvl="2"/>
            <a:r>
              <a:rPr lang="en-US" sz="2400" b="1" dirty="0"/>
              <a:t>Metastasis</a:t>
            </a:r>
            <a:r>
              <a:rPr lang="en-US" sz="2400" dirty="0"/>
              <a:t>: Hormonal therapy (LHRH agonist injection every 1-3 months or surgical castration (bilateral orchiectomy))</a:t>
            </a:r>
          </a:p>
        </p:txBody>
      </p:sp>
      <p:sp>
        <p:nvSpPr>
          <p:cNvPr id="6" name="TextBox 5">
            <a:extLst>
              <a:ext uri="{FF2B5EF4-FFF2-40B4-BE49-F238E27FC236}">
                <a16:creationId xmlns:a16="http://schemas.microsoft.com/office/drawing/2014/main" id="{FD5CFA25-A765-B4C9-0146-BD4FB559FEB6}"/>
              </a:ext>
            </a:extLst>
          </p:cNvPr>
          <p:cNvSpPr txBox="1"/>
          <p:nvPr/>
        </p:nvSpPr>
        <p:spPr>
          <a:xfrm>
            <a:off x="11633834" y="419875"/>
            <a:ext cx="558166" cy="369332"/>
          </a:xfrm>
          <a:prstGeom prst="rect">
            <a:avLst/>
          </a:prstGeom>
          <a:noFill/>
          <a:ln>
            <a:solidFill>
              <a:srgbClr val="005392"/>
            </a:solidFill>
          </a:ln>
        </p:spPr>
        <p:txBody>
          <a:bodyPr wrap="none" rtlCol="0">
            <a:spAutoFit/>
          </a:bodyPr>
          <a:lstStyle/>
          <a:p>
            <a:pPr algn="r" rtl="1"/>
            <a:r>
              <a:rPr lang="ar-JO" b="1" dirty="0">
                <a:solidFill>
                  <a:srgbClr val="005392"/>
                </a:solidFill>
              </a:rPr>
              <a:t>شرح</a:t>
            </a:r>
            <a:endParaRPr lang="en-US" b="1" dirty="0">
              <a:solidFill>
                <a:srgbClr val="005392"/>
              </a:solidFill>
            </a:endParaRPr>
          </a:p>
        </p:txBody>
      </p:sp>
      <p:sp>
        <p:nvSpPr>
          <p:cNvPr id="7" name="TextBox 6">
            <a:extLst>
              <a:ext uri="{FF2B5EF4-FFF2-40B4-BE49-F238E27FC236}">
                <a16:creationId xmlns:a16="http://schemas.microsoft.com/office/drawing/2014/main" id="{780EA1BF-72C1-C0C6-A246-95729516375B}"/>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Tree>
    <p:extLst>
      <p:ext uri="{BB962C8B-B14F-4D97-AF65-F5344CB8AC3E}">
        <p14:creationId xmlns:p14="http://schemas.microsoft.com/office/powerpoint/2010/main" val="787920953"/>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225E7-96E4-69A8-D5DF-FD2CCBE81636}"/>
              </a:ext>
            </a:extLst>
          </p:cNvPr>
          <p:cNvSpPr>
            <a:spLocks noGrp="1"/>
          </p:cNvSpPr>
          <p:nvPr>
            <p:ph type="title"/>
          </p:nvPr>
        </p:nvSpPr>
        <p:spPr/>
        <p:txBody>
          <a:bodyPr/>
          <a:lstStyle/>
          <a:p>
            <a:r>
              <a:rPr lang="en-US" dirty="0"/>
              <a:t>Preferred first-line options – Matching</a:t>
            </a:r>
          </a:p>
        </p:txBody>
      </p:sp>
      <p:sp>
        <p:nvSpPr>
          <p:cNvPr id="3" name="Content Placeholder 2">
            <a:extLst>
              <a:ext uri="{FF2B5EF4-FFF2-40B4-BE49-F238E27FC236}">
                <a16:creationId xmlns:a16="http://schemas.microsoft.com/office/drawing/2014/main" id="{29FF6710-01C9-82E1-FB13-844EAE8C7004}"/>
              </a:ext>
            </a:extLst>
          </p:cNvPr>
          <p:cNvSpPr>
            <a:spLocks noGrp="1"/>
          </p:cNvSpPr>
          <p:nvPr>
            <p:ph idx="1"/>
          </p:nvPr>
        </p:nvSpPr>
        <p:spPr/>
        <p:txBody>
          <a:bodyPr>
            <a:normAutofit/>
          </a:bodyPr>
          <a:lstStyle/>
          <a:p>
            <a:r>
              <a:rPr lang="en-US" b="1" dirty="0"/>
              <a:t>Patient with localized prostate cancer</a:t>
            </a:r>
            <a:r>
              <a:rPr lang="en-US" dirty="0"/>
              <a:t>: Radical prostatectomy</a:t>
            </a:r>
          </a:p>
          <a:p>
            <a:r>
              <a:rPr lang="en-US" b="1" dirty="0"/>
              <a:t>Patient with metastatic prostatic cancer</a:t>
            </a:r>
            <a:r>
              <a:rPr lang="en-US" dirty="0"/>
              <a:t>: Hormonal therapy; molecular therapy</a:t>
            </a:r>
          </a:p>
          <a:p>
            <a:r>
              <a:rPr lang="en-US" b="1" dirty="0"/>
              <a:t>Patient with advanced prostatic adenocarcinoma and bony metastasis</a:t>
            </a:r>
            <a:r>
              <a:rPr lang="en-US" dirty="0"/>
              <a:t>: Hormonal therapy; molecular therapy</a:t>
            </a:r>
          </a:p>
        </p:txBody>
      </p:sp>
      <p:sp>
        <p:nvSpPr>
          <p:cNvPr id="4" name="TextBox 3">
            <a:extLst>
              <a:ext uri="{FF2B5EF4-FFF2-40B4-BE49-F238E27FC236}">
                <a16:creationId xmlns:a16="http://schemas.microsoft.com/office/drawing/2014/main" id="{47FDEE95-925D-F47D-B4A6-578BF7FF90AA}"/>
              </a:ext>
            </a:extLst>
          </p:cNvPr>
          <p:cNvSpPr txBox="1"/>
          <p:nvPr/>
        </p:nvSpPr>
        <p:spPr>
          <a:xfrm>
            <a:off x="11150081" y="397008"/>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
        <p:nvSpPr>
          <p:cNvPr id="6" name="TextBox 5">
            <a:extLst>
              <a:ext uri="{FF2B5EF4-FFF2-40B4-BE49-F238E27FC236}">
                <a16:creationId xmlns:a16="http://schemas.microsoft.com/office/drawing/2014/main" id="{9B2DF9AC-2F33-BB3E-D4EE-F8B97469BCA3}"/>
              </a:ext>
            </a:extLst>
          </p:cNvPr>
          <p:cNvSpPr txBox="1"/>
          <p:nvPr/>
        </p:nvSpPr>
        <p:spPr>
          <a:xfrm>
            <a:off x="10898155" y="-4207"/>
            <a:ext cx="128451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Tree>
    <p:extLst>
      <p:ext uri="{BB962C8B-B14F-4D97-AF65-F5344CB8AC3E}">
        <p14:creationId xmlns:p14="http://schemas.microsoft.com/office/powerpoint/2010/main" val="362219128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1D77-3272-FED6-7CC4-150C607B7E93}"/>
              </a:ext>
            </a:extLst>
          </p:cNvPr>
          <p:cNvSpPr>
            <a:spLocks noGrp="1"/>
          </p:cNvSpPr>
          <p:nvPr>
            <p:ph type="title"/>
          </p:nvPr>
        </p:nvSpPr>
        <p:spPr/>
        <p:txBody>
          <a:bodyPr/>
          <a:lstStyle/>
          <a:p>
            <a:r>
              <a:rPr lang="en-US" dirty="0"/>
              <a:t>Prostate cancer</a:t>
            </a:r>
          </a:p>
        </p:txBody>
      </p:sp>
      <p:sp>
        <p:nvSpPr>
          <p:cNvPr id="3" name="Content Placeholder 2">
            <a:extLst>
              <a:ext uri="{FF2B5EF4-FFF2-40B4-BE49-F238E27FC236}">
                <a16:creationId xmlns:a16="http://schemas.microsoft.com/office/drawing/2014/main" id="{55AFDBC6-F821-F1F0-38BE-87E837F236CF}"/>
              </a:ext>
            </a:extLst>
          </p:cNvPr>
          <p:cNvSpPr>
            <a:spLocks noGrp="1"/>
          </p:cNvSpPr>
          <p:nvPr>
            <p:ph idx="1"/>
          </p:nvPr>
        </p:nvSpPr>
        <p:spPr>
          <a:xfrm>
            <a:off x="838200" y="1305026"/>
            <a:ext cx="6980853" cy="4871938"/>
          </a:xfrm>
        </p:spPr>
        <p:txBody>
          <a:bodyPr/>
          <a:lstStyle/>
          <a:p>
            <a:r>
              <a:rPr lang="en-US" b="1" dirty="0"/>
              <a:t>Name of this examination</a:t>
            </a:r>
          </a:p>
          <a:p>
            <a:pPr lvl="1"/>
            <a:r>
              <a:rPr lang="en-US" dirty="0"/>
              <a:t>Digital rectal examination</a:t>
            </a:r>
          </a:p>
          <a:p>
            <a:r>
              <a:rPr lang="en-US" b="1" dirty="0">
                <a:solidFill>
                  <a:srgbClr val="FF0000"/>
                </a:solidFill>
              </a:rPr>
              <a:t>Features suggestive of prostate cancer</a:t>
            </a:r>
          </a:p>
          <a:p>
            <a:pPr marL="914400" lvl="1" indent="-457200">
              <a:buFont typeface="+mj-lt"/>
              <a:buAutoNum type="arabicPeriod"/>
            </a:pPr>
            <a:r>
              <a:rPr lang="en-US" dirty="0">
                <a:solidFill>
                  <a:srgbClr val="FF0000"/>
                </a:solidFill>
              </a:rPr>
              <a:t>Localized indurated nodules on an otherwise smooth surface</a:t>
            </a:r>
          </a:p>
          <a:p>
            <a:pPr marL="914400" lvl="1" indent="-457200">
              <a:buFont typeface="+mj-lt"/>
              <a:buAutoNum type="arabicPeriod"/>
            </a:pPr>
            <a:r>
              <a:rPr lang="en-US" dirty="0">
                <a:solidFill>
                  <a:srgbClr val="FF0000"/>
                </a:solidFill>
              </a:rPr>
              <a:t>Prostatomegaly</a:t>
            </a:r>
          </a:p>
          <a:p>
            <a:pPr marL="914400" lvl="1" indent="-457200">
              <a:buFont typeface="+mj-lt"/>
              <a:buAutoNum type="arabicPeriod"/>
            </a:pPr>
            <a:r>
              <a:rPr lang="en-US" dirty="0">
                <a:solidFill>
                  <a:srgbClr val="FF0000"/>
                </a:solidFill>
              </a:rPr>
              <a:t>Lobar asymmetry</a:t>
            </a:r>
          </a:p>
          <a:p>
            <a:pPr marL="914400" lvl="1" indent="-457200">
              <a:buFont typeface="+mj-lt"/>
              <a:buAutoNum type="arabicPeriod"/>
            </a:pPr>
            <a:r>
              <a:rPr lang="en-US" dirty="0">
                <a:solidFill>
                  <a:srgbClr val="FF0000"/>
                </a:solidFill>
              </a:rPr>
              <a:t>Obliteration of the sulcus</a:t>
            </a:r>
          </a:p>
          <a:p>
            <a:pPr marL="914400" lvl="1" indent="-457200">
              <a:buFont typeface="+mj-lt"/>
              <a:buAutoNum type="arabicPeriod"/>
            </a:pPr>
            <a:r>
              <a:rPr lang="en-US" dirty="0">
                <a:solidFill>
                  <a:srgbClr val="FF0000"/>
                </a:solidFill>
              </a:rPr>
              <a:t>Hard nontender nodules</a:t>
            </a:r>
          </a:p>
        </p:txBody>
      </p:sp>
      <p:sp>
        <p:nvSpPr>
          <p:cNvPr id="4" name="TextBox 3">
            <a:extLst>
              <a:ext uri="{FF2B5EF4-FFF2-40B4-BE49-F238E27FC236}">
                <a16:creationId xmlns:a16="http://schemas.microsoft.com/office/drawing/2014/main" id="{73B8AFEA-3BCA-F741-D82B-DFA5EB81173D}"/>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2" descr="AUDITED Text Written on Green Vintage Stamp Stock Illustration -  Illustration of button, vintage: 214336989">
            <a:extLst>
              <a:ext uri="{FF2B5EF4-FFF2-40B4-BE49-F238E27FC236}">
                <a16:creationId xmlns:a16="http://schemas.microsoft.com/office/drawing/2014/main" id="{52B85E67-B5D9-B00F-59C5-201E46FDA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8CA3514-460C-AFFA-4A8E-63E96D9D1D4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3" t="3236" r="2435" b="2205"/>
          <a:stretch/>
        </p:blipFill>
        <p:spPr>
          <a:xfrm>
            <a:off x="7987004" y="1305027"/>
            <a:ext cx="3366796" cy="488759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6771571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E1D77-3272-FED6-7CC4-150C607B7E93}"/>
              </a:ext>
            </a:extLst>
          </p:cNvPr>
          <p:cNvSpPr>
            <a:spLocks noGrp="1"/>
          </p:cNvSpPr>
          <p:nvPr>
            <p:ph type="title"/>
          </p:nvPr>
        </p:nvSpPr>
        <p:spPr/>
        <p:txBody>
          <a:bodyPr/>
          <a:lstStyle/>
          <a:p>
            <a:r>
              <a:rPr lang="en-US" dirty="0"/>
              <a:t>Prostate cancer</a:t>
            </a:r>
          </a:p>
        </p:txBody>
      </p:sp>
      <p:sp>
        <p:nvSpPr>
          <p:cNvPr id="3" name="Content Placeholder 2">
            <a:extLst>
              <a:ext uri="{FF2B5EF4-FFF2-40B4-BE49-F238E27FC236}">
                <a16:creationId xmlns:a16="http://schemas.microsoft.com/office/drawing/2014/main" id="{55AFDBC6-F821-F1F0-38BE-87E837F236CF}"/>
              </a:ext>
            </a:extLst>
          </p:cNvPr>
          <p:cNvSpPr>
            <a:spLocks noGrp="1"/>
          </p:cNvSpPr>
          <p:nvPr>
            <p:ph idx="1"/>
          </p:nvPr>
        </p:nvSpPr>
        <p:spPr>
          <a:xfrm>
            <a:off x="838200" y="1305025"/>
            <a:ext cx="7531359" cy="4974477"/>
          </a:xfrm>
        </p:spPr>
        <p:txBody>
          <a:bodyPr>
            <a:normAutofit/>
          </a:bodyPr>
          <a:lstStyle/>
          <a:p>
            <a:r>
              <a:rPr lang="en-US" sz="2800" b="1" dirty="0"/>
              <a:t>Spot diagnosis</a:t>
            </a:r>
            <a:endParaRPr lang="en-US" b="1" dirty="0"/>
          </a:p>
          <a:p>
            <a:pPr lvl="1"/>
            <a:r>
              <a:rPr lang="en-US" dirty="0"/>
              <a:t>Prostate cancer</a:t>
            </a:r>
          </a:p>
          <a:p>
            <a:r>
              <a:rPr lang="en-US" b="1" dirty="0">
                <a:solidFill>
                  <a:srgbClr val="FF0000"/>
                </a:solidFill>
              </a:rPr>
              <a:t>Mention </a:t>
            </a:r>
            <a:r>
              <a:rPr lang="en-US" sz="2800" b="1" dirty="0">
                <a:solidFill>
                  <a:srgbClr val="FF0000"/>
                </a:solidFill>
              </a:rPr>
              <a:t>4 findings in digital rectal examination </a:t>
            </a:r>
          </a:p>
          <a:p>
            <a:pPr marL="914400" lvl="1" indent="-457200">
              <a:buFont typeface="+mj-lt"/>
              <a:buAutoNum type="arabicPeriod"/>
            </a:pPr>
            <a:r>
              <a:rPr lang="en-US" dirty="0">
                <a:solidFill>
                  <a:srgbClr val="FF0000"/>
                </a:solidFill>
              </a:rPr>
              <a:t>Prostatomegaly</a:t>
            </a:r>
          </a:p>
          <a:p>
            <a:pPr marL="914400" lvl="1" indent="-457200">
              <a:buFont typeface="+mj-lt"/>
              <a:buAutoNum type="arabicPeriod"/>
            </a:pPr>
            <a:r>
              <a:rPr lang="en-US" dirty="0">
                <a:solidFill>
                  <a:srgbClr val="FF0000"/>
                </a:solidFill>
              </a:rPr>
              <a:t>Lobar asymmetry</a:t>
            </a:r>
          </a:p>
          <a:p>
            <a:pPr marL="914400" lvl="1" indent="-457200">
              <a:buFont typeface="+mj-lt"/>
              <a:buAutoNum type="arabicPeriod"/>
            </a:pPr>
            <a:r>
              <a:rPr lang="en-US" dirty="0">
                <a:solidFill>
                  <a:srgbClr val="FF0000"/>
                </a:solidFill>
              </a:rPr>
              <a:t>Obliteration of the middle sulcus</a:t>
            </a:r>
          </a:p>
          <a:p>
            <a:pPr marL="914400" lvl="1" indent="-457200">
              <a:buFont typeface="+mj-lt"/>
              <a:buAutoNum type="arabicPeriod"/>
            </a:pPr>
            <a:r>
              <a:rPr lang="en-US" dirty="0">
                <a:solidFill>
                  <a:srgbClr val="FF0000"/>
                </a:solidFill>
              </a:rPr>
              <a:t>Hard nontender nodules</a:t>
            </a:r>
          </a:p>
          <a:p>
            <a:pPr marL="914400" lvl="1" indent="-457200">
              <a:buFont typeface="+mj-lt"/>
              <a:buAutoNum type="arabicPeriod"/>
            </a:pPr>
            <a:r>
              <a:rPr lang="en-US" dirty="0">
                <a:solidFill>
                  <a:srgbClr val="FF0000"/>
                </a:solidFill>
              </a:rPr>
              <a:t>Localized indurated nodules on an otherwise smooth surface</a:t>
            </a:r>
          </a:p>
          <a:p>
            <a:r>
              <a:rPr lang="en-US" b="1" dirty="0"/>
              <a:t>Mention 3 symptoms of TUR syndrome</a:t>
            </a:r>
          </a:p>
          <a:p>
            <a:pPr lvl="1"/>
            <a:r>
              <a:rPr lang="en-US" dirty="0"/>
              <a:t>Nausea and vomiting, seizures, confusion, hypertension, bradycardia, visual disturbances</a:t>
            </a:r>
          </a:p>
        </p:txBody>
      </p:sp>
      <p:sp>
        <p:nvSpPr>
          <p:cNvPr id="4" name="TextBox 3">
            <a:extLst>
              <a:ext uri="{FF2B5EF4-FFF2-40B4-BE49-F238E27FC236}">
                <a16:creationId xmlns:a16="http://schemas.microsoft.com/office/drawing/2014/main" id="{73B8AFEA-3BCA-F741-D82B-DFA5EB81173D}"/>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4</a:t>
            </a:r>
            <a:r>
              <a:rPr lang="ar-JO" b="1" dirty="0">
                <a:solidFill>
                  <a:srgbClr val="FF0000"/>
                </a:solidFill>
              </a:rPr>
              <a:t>)</a:t>
            </a:r>
            <a:endParaRPr lang="en-US" b="1" dirty="0">
              <a:solidFill>
                <a:srgbClr val="FF0000"/>
              </a:solidFill>
            </a:endParaRPr>
          </a:p>
        </p:txBody>
      </p:sp>
      <p:pic>
        <p:nvPicPr>
          <p:cNvPr id="5" name="Picture 2" descr="AUDITED Text Written on Green Vintage Stamp Stock Illustration -  Illustration of button, vintage: 214336989">
            <a:extLst>
              <a:ext uri="{FF2B5EF4-FFF2-40B4-BE49-F238E27FC236}">
                <a16:creationId xmlns:a16="http://schemas.microsoft.com/office/drawing/2014/main" id="{52B85E67-B5D9-B00F-59C5-201E46FDA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pic>
        <p:nvPicPr>
          <p:cNvPr id="7" name="صورة 2">
            <a:extLst>
              <a:ext uri="{FF2B5EF4-FFF2-40B4-BE49-F238E27FC236}">
                <a16:creationId xmlns:a16="http://schemas.microsoft.com/office/drawing/2014/main" id="{0F3CCA99-E900-BDD1-1AE2-B198D745C2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79808" y="1305027"/>
            <a:ext cx="2873991" cy="274445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53084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A80D42D-057F-9B80-8A7B-F315D3ED9719}"/>
              </a:ext>
            </a:extLst>
          </p:cNvPr>
          <p:cNvSpPr>
            <a:spLocks noGrp="1"/>
          </p:cNvSpPr>
          <p:nvPr>
            <p:ph type="title"/>
          </p:nvPr>
        </p:nvSpPr>
        <p:spPr/>
        <p:txBody>
          <a:bodyPr/>
          <a:lstStyle/>
          <a:p>
            <a:r>
              <a:rPr lang="ar-JO" dirty="0">
                <a:solidFill>
                  <a:schemeClr val="tx1"/>
                </a:solidFill>
              </a:rPr>
              <a:t>الملاحظات</a:t>
            </a:r>
            <a:endParaRPr lang="en-US" dirty="0">
              <a:solidFill>
                <a:schemeClr val="tx1"/>
              </a:solidFill>
            </a:endParaRPr>
          </a:p>
        </p:txBody>
      </p:sp>
      <p:sp>
        <p:nvSpPr>
          <p:cNvPr id="5" name="Content Placeholder 4">
            <a:extLst>
              <a:ext uri="{FF2B5EF4-FFF2-40B4-BE49-F238E27FC236}">
                <a16:creationId xmlns:a16="http://schemas.microsoft.com/office/drawing/2014/main" id="{D45C2310-47FD-7640-B871-3021CE793CF7}"/>
              </a:ext>
            </a:extLst>
          </p:cNvPr>
          <p:cNvSpPr>
            <a:spLocks noGrp="1"/>
          </p:cNvSpPr>
          <p:nvPr>
            <p:ph idx="1"/>
          </p:nvPr>
        </p:nvSpPr>
        <p:spPr/>
        <p:txBody>
          <a:bodyPr>
            <a:normAutofit/>
          </a:bodyPr>
          <a:lstStyle/>
          <a:p>
            <a:pPr algn="r" rtl="1">
              <a:buBlip>
                <a:blip r:embed="rId2">
                  <a:extLst>
                    <a:ext uri="{96DAC541-7B7A-43D3-8B79-37D633B846F1}">
                      <asvg:svgBlip xmlns:asvg="http://schemas.microsoft.com/office/drawing/2016/SVG/main" r:embed="rId3"/>
                    </a:ext>
                  </a:extLst>
                </a:blip>
              </a:buBlip>
            </a:pPr>
            <a:r>
              <a:rPr lang="en-US" dirty="0">
                <a:solidFill>
                  <a:schemeClr val="tx1"/>
                </a:solidFill>
              </a:rPr>
              <a:t> </a:t>
            </a:r>
            <a:r>
              <a:rPr lang="ar-JO" dirty="0">
                <a:solidFill>
                  <a:schemeClr val="tx1"/>
                </a:solidFill>
              </a:rPr>
              <a:t>شامل لأسئلة سنوات حتى نهاية 2022</a:t>
            </a:r>
            <a:endParaRPr lang="en-US" dirty="0">
              <a:solidFill>
                <a:schemeClr val="tx1"/>
              </a:solidFill>
            </a:endParaRPr>
          </a:p>
          <a:p>
            <a:pPr algn="r" rtl="1">
              <a:buBlip>
                <a:blip r:embed="rId2">
                  <a:extLst>
                    <a:ext uri="{96DAC541-7B7A-43D3-8B79-37D633B846F1}">
                      <asvg:svgBlip xmlns:asvg="http://schemas.microsoft.com/office/drawing/2016/SVG/main" r:embed="rId3"/>
                    </a:ext>
                  </a:extLst>
                </a:blip>
              </a:buBlip>
            </a:pPr>
            <a:r>
              <a:rPr lang="ar-JO" dirty="0">
                <a:solidFill>
                  <a:schemeClr val="tx1"/>
                </a:solidFill>
              </a:rPr>
              <a:t>الملف مرتب حسب المواضيع تحت كل موضوع فيه ملاحظات الدكاترة وأسئلة السنوات</a:t>
            </a:r>
          </a:p>
          <a:p>
            <a:pPr algn="r" rtl="1">
              <a:buBlip>
                <a:blip r:embed="rId2">
                  <a:extLst>
                    <a:ext uri="{96DAC541-7B7A-43D3-8B79-37D633B846F1}">
                      <asvg:svgBlip xmlns:asvg="http://schemas.microsoft.com/office/drawing/2016/SVG/main" r:embed="rId3"/>
                    </a:ext>
                  </a:extLst>
                </a:blip>
              </a:buBlip>
            </a:pPr>
            <a:r>
              <a:rPr lang="ar-JO" dirty="0">
                <a:solidFill>
                  <a:schemeClr val="tx1"/>
                </a:solidFill>
              </a:rPr>
              <a:t> أسئلة السنوات المكررة تم جمعها بسؤال واحد ووضع عدد مرات تكرار السؤال في هامش أعلى الصفحة من جهة اليمين أو على يسار السؤال</a:t>
            </a:r>
          </a:p>
          <a:p>
            <a:pPr algn="r" rtl="1">
              <a:buBlip>
                <a:blip r:embed="rId2">
                  <a:extLst>
                    <a:ext uri="{96DAC541-7B7A-43D3-8B79-37D633B846F1}">
                      <asvg:svgBlip xmlns:asvg="http://schemas.microsoft.com/office/drawing/2016/SVG/main" r:embed="rId3"/>
                    </a:ext>
                  </a:extLst>
                </a:blip>
              </a:buBlip>
            </a:pPr>
            <a:r>
              <a:rPr lang="ar-JO" dirty="0">
                <a:solidFill>
                  <a:schemeClr val="tx1"/>
                </a:solidFill>
              </a:rPr>
              <a:t> أي كتابة بصندوق يعتبر هامش للملاحظات</a:t>
            </a:r>
          </a:p>
          <a:p>
            <a:pPr algn="r" rtl="1">
              <a:buBlip>
                <a:blip r:embed="rId2">
                  <a:extLst>
                    <a:ext uri="{96DAC541-7B7A-43D3-8B79-37D633B846F1}">
                      <asvg:svgBlip xmlns:asvg="http://schemas.microsoft.com/office/drawing/2016/SVG/main" r:embed="rId3"/>
                    </a:ext>
                  </a:extLst>
                </a:blip>
              </a:buBlip>
            </a:pPr>
            <a:r>
              <a:rPr lang="ar-JO" dirty="0">
                <a:solidFill>
                  <a:schemeClr val="tx1"/>
                </a:solidFill>
              </a:rPr>
              <a:t> معاني الألوان: </a:t>
            </a:r>
            <a:r>
              <a:rPr lang="ar-JO" dirty="0">
                <a:solidFill>
                  <a:srgbClr val="FF2F2F"/>
                </a:solidFill>
              </a:rPr>
              <a:t>المهم</a:t>
            </a:r>
            <a:r>
              <a:rPr lang="ar-JO" dirty="0">
                <a:solidFill>
                  <a:schemeClr val="tx1"/>
                </a:solidFill>
              </a:rPr>
              <a:t>، </a:t>
            </a:r>
            <a:r>
              <a:rPr lang="ar-JO" dirty="0">
                <a:solidFill>
                  <a:srgbClr val="00B0F0"/>
                </a:solidFill>
              </a:rPr>
              <a:t>ملاحظات أو إضافات أو أسئلة من عندي</a:t>
            </a:r>
            <a:r>
              <a:rPr lang="ar-JO" dirty="0">
                <a:solidFill>
                  <a:schemeClr val="tx1"/>
                </a:solidFill>
              </a:rPr>
              <a:t>، </a:t>
            </a:r>
            <a:r>
              <a:rPr lang="ar-JO" dirty="0">
                <a:solidFill>
                  <a:srgbClr val="92D050"/>
                </a:solidFill>
              </a:rPr>
              <a:t>معلومات إضافية</a:t>
            </a:r>
          </a:p>
          <a:p>
            <a:pPr algn="r" rtl="1">
              <a:buBlip>
                <a:blip r:embed="rId2">
                  <a:extLst>
                    <a:ext uri="{96DAC541-7B7A-43D3-8B79-37D633B846F1}">
                      <asvg:svgBlip xmlns:asvg="http://schemas.microsoft.com/office/drawing/2016/SVG/main" r:embed="rId3"/>
                    </a:ext>
                  </a:extLst>
                </a:blip>
              </a:buBlip>
            </a:pPr>
            <a:r>
              <a:rPr lang="ar-JO" dirty="0">
                <a:solidFill>
                  <a:schemeClr val="tx1"/>
                </a:solidFill>
              </a:rPr>
              <a:t> الكلام الي بلغتكم فيه بدوسيه الأشعة قائم </a:t>
            </a:r>
            <a:r>
              <a:rPr lang="ar-JO" dirty="0" err="1">
                <a:solidFill>
                  <a:schemeClr val="tx1"/>
                </a:solidFill>
              </a:rPr>
              <a:t>برضو</a:t>
            </a:r>
            <a:r>
              <a:rPr lang="ar-JO" dirty="0">
                <a:solidFill>
                  <a:schemeClr val="tx1"/>
                </a:solidFill>
              </a:rPr>
              <a:t> على هذا الملف وأي الملفات ثانية اشتغلتها ويا </a:t>
            </a:r>
            <a:r>
              <a:rPr lang="ar-JO" dirty="0" err="1">
                <a:solidFill>
                  <a:schemeClr val="tx1"/>
                </a:solidFill>
              </a:rPr>
              <a:t>ريت</a:t>
            </a:r>
            <a:r>
              <a:rPr lang="ar-JO" dirty="0">
                <a:solidFill>
                  <a:schemeClr val="tx1"/>
                </a:solidFill>
              </a:rPr>
              <a:t> بس هبل</a:t>
            </a:r>
          </a:p>
          <a:p>
            <a:pPr algn="r" rtl="1">
              <a:buBlip>
                <a:blip r:embed="rId2">
                  <a:extLst>
                    <a:ext uri="{96DAC541-7B7A-43D3-8B79-37D633B846F1}">
                      <asvg:svgBlip xmlns:asvg="http://schemas.microsoft.com/office/drawing/2016/SVG/main" r:embed="rId3"/>
                    </a:ext>
                  </a:extLst>
                </a:blip>
              </a:buBlip>
            </a:pPr>
            <a:r>
              <a:rPr lang="ar-JO" dirty="0">
                <a:solidFill>
                  <a:schemeClr val="tx1"/>
                </a:solidFill>
              </a:rPr>
              <a:t> تذكير ان هذا ملف فيه أهم الأشياء وليس ملف جامع مانع للمادة بالكامل</a:t>
            </a:r>
            <a:endParaRPr lang="en-US" dirty="0">
              <a:solidFill>
                <a:schemeClr val="tx1"/>
              </a:solidFill>
            </a:endParaRPr>
          </a:p>
        </p:txBody>
      </p:sp>
      <p:sp>
        <p:nvSpPr>
          <p:cNvPr id="9" name="TextBox 8">
            <a:extLst>
              <a:ext uri="{FF2B5EF4-FFF2-40B4-BE49-F238E27FC236}">
                <a16:creationId xmlns:a16="http://schemas.microsoft.com/office/drawing/2014/main" id="{26304A50-ACF5-BC26-A2E0-EF83272DFB1D}"/>
              </a:ext>
            </a:extLst>
          </p:cNvPr>
          <p:cNvSpPr txBox="1"/>
          <p:nvPr/>
        </p:nvSpPr>
        <p:spPr>
          <a:xfrm>
            <a:off x="303266" y="6305730"/>
            <a:ext cx="2181238" cy="369332"/>
          </a:xfrm>
          <a:prstGeom prst="rect">
            <a:avLst/>
          </a:prstGeom>
          <a:noFill/>
          <a:effectLst>
            <a:outerShdw blurRad="50800" dist="38100" dir="5400000" algn="t" rotWithShape="0">
              <a:prstClr val="black">
                <a:alpha val="40000"/>
              </a:prstClr>
            </a:outerShdw>
          </a:effectLst>
        </p:spPr>
        <p:txBody>
          <a:bodyPr wrap="none" rtlCol="0">
            <a:spAutoFit/>
          </a:bodyPr>
          <a:lstStyle/>
          <a:p>
            <a:r>
              <a:rPr lang="en-US" dirty="0">
                <a:ln w="3175">
                  <a:noFill/>
                </a:ln>
                <a:effectLst>
                  <a:outerShdw blurRad="38100" dist="38100" dir="2700000" algn="tl">
                    <a:srgbClr val="000000">
                      <a:alpha val="43137"/>
                    </a:srgbClr>
                  </a:outerShdw>
                </a:effectLst>
              </a:rPr>
              <a:t>Last update: 01/2023</a:t>
            </a:r>
          </a:p>
        </p:txBody>
      </p:sp>
      <p:pic>
        <p:nvPicPr>
          <p:cNvPr id="3" name="Picture 2" descr="A picture containing text, newspaper&#10;&#10;Description automatically generated">
            <a:hlinkClick r:id="rId4"/>
            <a:extLst>
              <a:ext uri="{FF2B5EF4-FFF2-40B4-BE49-F238E27FC236}">
                <a16:creationId xmlns:a16="http://schemas.microsoft.com/office/drawing/2014/main" id="{52F842D2-93D2-6B6C-5C42-19494D15F0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6786" y="5434049"/>
            <a:ext cx="45719" cy="45719"/>
          </a:xfrm>
          <a:prstGeom prst="rect">
            <a:avLst/>
          </a:prstGeom>
        </p:spPr>
      </p:pic>
    </p:spTree>
    <p:extLst>
      <p:ext uri="{BB962C8B-B14F-4D97-AF65-F5344CB8AC3E}">
        <p14:creationId xmlns:p14="http://schemas.microsoft.com/office/powerpoint/2010/main" val="4012445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AD958A6-A295-BC1E-45B5-21ECFEFAFF41}"/>
              </a:ext>
            </a:extLst>
          </p:cNvPr>
          <p:cNvSpPr>
            <a:spLocks noGrp="1"/>
          </p:cNvSpPr>
          <p:nvPr>
            <p:ph type="title"/>
          </p:nvPr>
        </p:nvSpPr>
        <p:spPr/>
        <p:txBody>
          <a:bodyPr/>
          <a:lstStyle/>
          <a:p>
            <a:r>
              <a:rPr lang="en-US" dirty="0"/>
              <a:t>Urinary retention – Case scenario 1</a:t>
            </a:r>
          </a:p>
        </p:txBody>
      </p:sp>
      <p:sp>
        <p:nvSpPr>
          <p:cNvPr id="3" name="Content Placeholder 2">
            <a:extLst>
              <a:ext uri="{FF2B5EF4-FFF2-40B4-BE49-F238E27FC236}">
                <a16:creationId xmlns:a16="http://schemas.microsoft.com/office/drawing/2014/main" id="{58046BDE-303E-3C8F-B381-DDA30967B703}"/>
              </a:ext>
            </a:extLst>
          </p:cNvPr>
          <p:cNvSpPr>
            <a:spLocks noGrp="1"/>
          </p:cNvSpPr>
          <p:nvPr>
            <p:ph idx="1"/>
          </p:nvPr>
        </p:nvSpPr>
        <p:spPr>
          <a:xfrm>
            <a:off x="838199" y="1258370"/>
            <a:ext cx="10515599" cy="5234505"/>
          </a:xfrm>
        </p:spPr>
        <p:txBody>
          <a:bodyPr>
            <a:normAutofit/>
          </a:bodyPr>
          <a:lstStyle/>
          <a:p>
            <a:pPr lvl="0">
              <a:buFont typeface="Wingdings" panose="05000000000000000000" pitchFamily="2" charset="2"/>
              <a:buChar char="Ø"/>
            </a:pPr>
            <a:r>
              <a:rPr lang="en-US" sz="2400" dirty="0"/>
              <a:t>65 years old man came to your clinic with Foley's catheter due to incomplete emptying. </a:t>
            </a:r>
            <a:r>
              <a:rPr lang="en-US" sz="2400" noProof="0" dirty="0"/>
              <a:t>He told you his symptom is extremely bothering him</a:t>
            </a:r>
            <a:endParaRPr lang="en-US" sz="2400" dirty="0"/>
          </a:p>
          <a:p>
            <a:r>
              <a:rPr lang="en-US" b="1" dirty="0"/>
              <a:t>Other symptoms you would ask the patient:</a:t>
            </a:r>
          </a:p>
          <a:p>
            <a:pPr lvl="1"/>
            <a:r>
              <a:rPr lang="en-US" b="1" dirty="0"/>
              <a:t>Other voiding symptoms</a:t>
            </a:r>
            <a:r>
              <a:rPr lang="en-US" dirty="0"/>
              <a:t>: Hesitancy, Poor stream, Prolonged terminal dribbling, Straining to urinate</a:t>
            </a:r>
          </a:p>
          <a:p>
            <a:pPr lvl="1"/>
            <a:r>
              <a:rPr lang="en-US" b="1" dirty="0"/>
              <a:t>Storage symptoms</a:t>
            </a:r>
            <a:r>
              <a:rPr lang="en-US" dirty="0"/>
              <a:t>: Frequency, Urgency, Dysuria, Nocturia, Nocturnal polyuria</a:t>
            </a:r>
          </a:p>
          <a:p>
            <a:pPr lvl="1"/>
            <a:r>
              <a:rPr lang="en-US" dirty="0"/>
              <a:t>Visible hematuria, suprapubic pain</a:t>
            </a:r>
          </a:p>
          <a:p>
            <a:r>
              <a:rPr lang="en-US" b="1" dirty="0"/>
              <a:t>Causes (DDx): </a:t>
            </a:r>
            <a:r>
              <a:rPr lang="en-US" sz="2400" dirty="0"/>
              <a:t>(</a:t>
            </a:r>
            <a:r>
              <a:rPr lang="ar-JO" sz="2400" dirty="0"/>
              <a:t>رتبتهم من الأرجح للأقل احتمالا حسب رأيي</a:t>
            </a:r>
            <a:r>
              <a:rPr lang="en-US" sz="2400" dirty="0"/>
              <a:t>)</a:t>
            </a:r>
          </a:p>
          <a:p>
            <a:pPr lvl="1"/>
            <a:r>
              <a:rPr lang="en-US" dirty="0"/>
              <a:t>BPH, Prostate cancer, Neurogenic bladder, Drug-induced urinary retention, Urethral stricture, Bladder cancer, Acute prostatitis, UTI</a:t>
            </a:r>
          </a:p>
          <a:p>
            <a:r>
              <a:rPr lang="en-US" b="1" dirty="0"/>
              <a:t>What tests you would like to order ?</a:t>
            </a:r>
          </a:p>
          <a:p>
            <a:pPr lvl="1"/>
            <a:r>
              <a:rPr lang="en-US" dirty="0"/>
              <a:t>Urine analysis, Urine cytology, Serum creatinine, PSA, IV pyelogram (IVP), Urodynamic profile </a:t>
            </a:r>
          </a:p>
        </p:txBody>
      </p:sp>
      <p:sp>
        <p:nvSpPr>
          <p:cNvPr id="4" name="TextBox 3">
            <a:extLst>
              <a:ext uri="{FF2B5EF4-FFF2-40B4-BE49-F238E27FC236}">
                <a16:creationId xmlns:a16="http://schemas.microsoft.com/office/drawing/2014/main" id="{D4D4EA4D-E0A9-8EC9-7D5B-20887DFEE45A}"/>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2" name="Picture 2" descr="AUDITED Text Written on Green Vintage Stamp Stock Illustration -  Illustration of button, vintage: 214336989">
            <a:extLst>
              <a:ext uri="{FF2B5EF4-FFF2-40B4-BE49-F238E27FC236}">
                <a16:creationId xmlns:a16="http://schemas.microsoft.com/office/drawing/2014/main" id="{F79D0125-CBF2-DFEC-027E-F066C23450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97679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25673-39E3-6BE2-0D25-A59D4E8AB0D7}"/>
              </a:ext>
            </a:extLst>
          </p:cNvPr>
          <p:cNvSpPr>
            <a:spLocks noGrp="1"/>
          </p:cNvSpPr>
          <p:nvPr>
            <p:ph type="title"/>
          </p:nvPr>
        </p:nvSpPr>
        <p:spPr/>
        <p:txBody>
          <a:bodyPr/>
          <a:lstStyle/>
          <a:p>
            <a:r>
              <a:rPr lang="en-US" dirty="0"/>
              <a:t>T staging of prostatic cancer</a:t>
            </a:r>
          </a:p>
        </p:txBody>
      </p:sp>
      <p:sp>
        <p:nvSpPr>
          <p:cNvPr id="3" name="Content Placeholder 2">
            <a:extLst>
              <a:ext uri="{FF2B5EF4-FFF2-40B4-BE49-F238E27FC236}">
                <a16:creationId xmlns:a16="http://schemas.microsoft.com/office/drawing/2014/main" id="{64BF840A-6098-BDAD-0684-76ECE190B438}"/>
              </a:ext>
            </a:extLst>
          </p:cNvPr>
          <p:cNvSpPr>
            <a:spLocks noGrp="1"/>
          </p:cNvSpPr>
          <p:nvPr>
            <p:ph idx="1"/>
          </p:nvPr>
        </p:nvSpPr>
        <p:spPr>
          <a:xfrm>
            <a:off x="838200" y="1211715"/>
            <a:ext cx="6934189" cy="5496996"/>
          </a:xfrm>
        </p:spPr>
        <p:txBody>
          <a:bodyPr>
            <a:normAutofit fontScale="77500" lnSpcReduction="20000"/>
          </a:bodyPr>
          <a:lstStyle/>
          <a:p>
            <a:r>
              <a:rPr lang="en-US" b="1" dirty="0"/>
              <a:t>TX</a:t>
            </a:r>
            <a:r>
              <a:rPr lang="en-US" dirty="0"/>
              <a:t>: cannot evaluate the primary tumor </a:t>
            </a:r>
          </a:p>
          <a:p>
            <a:r>
              <a:rPr lang="en-US" b="1" dirty="0"/>
              <a:t>T0</a:t>
            </a:r>
            <a:r>
              <a:rPr lang="en-US" dirty="0"/>
              <a:t>: no evidence of tumor </a:t>
            </a:r>
          </a:p>
          <a:p>
            <a:r>
              <a:rPr lang="en-US" b="1" dirty="0"/>
              <a:t>T1</a:t>
            </a:r>
            <a:r>
              <a:rPr lang="en-US" dirty="0"/>
              <a:t>: clinically undetectable tumor, normal DRE and TRUS</a:t>
            </a:r>
          </a:p>
          <a:p>
            <a:pPr lvl="1"/>
            <a:r>
              <a:rPr lang="en-US" b="1" dirty="0"/>
              <a:t>T1a</a:t>
            </a:r>
            <a:r>
              <a:rPr lang="en-US" dirty="0"/>
              <a:t>: tumor was incidentally found in less than 5% of prostate tissue resected (for other reasons) </a:t>
            </a:r>
          </a:p>
          <a:p>
            <a:pPr lvl="1"/>
            <a:r>
              <a:rPr lang="en-US" b="1" dirty="0"/>
              <a:t>T1b</a:t>
            </a:r>
            <a:r>
              <a:rPr lang="en-US" dirty="0"/>
              <a:t>: tumor was incidentally found in greater than 5% of prostate tissue resected </a:t>
            </a:r>
          </a:p>
          <a:p>
            <a:pPr lvl="1"/>
            <a:r>
              <a:rPr lang="en-US" b="1" dirty="0"/>
              <a:t>T1c</a:t>
            </a:r>
            <a:r>
              <a:rPr lang="en-US" dirty="0"/>
              <a:t>: tumor was found in a needle biopsy performed due to an elevated serum PSA </a:t>
            </a:r>
          </a:p>
          <a:p>
            <a:r>
              <a:rPr lang="en-US" b="1" dirty="0"/>
              <a:t>T2</a:t>
            </a:r>
            <a:r>
              <a:rPr lang="en-US" dirty="0"/>
              <a:t>: palpable, confined to prostate</a:t>
            </a:r>
          </a:p>
          <a:p>
            <a:pPr lvl="1"/>
            <a:r>
              <a:rPr lang="en-US" b="1" dirty="0"/>
              <a:t>T2a</a:t>
            </a:r>
            <a:r>
              <a:rPr lang="en-US" dirty="0"/>
              <a:t>: the tumor is in half or less than half of one lobe of the prostate gland's </a:t>
            </a:r>
            <a:br>
              <a:rPr lang="en-US" dirty="0"/>
            </a:br>
            <a:r>
              <a:rPr lang="en-US" b="1" dirty="0"/>
              <a:t>T2b</a:t>
            </a:r>
            <a:r>
              <a:rPr lang="en-US" dirty="0"/>
              <a:t>: the tumor is in more than half of one lobe, but not both </a:t>
            </a:r>
          </a:p>
          <a:p>
            <a:pPr lvl="1"/>
            <a:r>
              <a:rPr lang="en-US" b="1" dirty="0"/>
              <a:t>T2c</a:t>
            </a:r>
            <a:r>
              <a:rPr lang="en-US" dirty="0"/>
              <a:t>: the tumor is in both lobes </a:t>
            </a:r>
          </a:p>
          <a:p>
            <a:r>
              <a:rPr lang="en-US" b="1" dirty="0"/>
              <a:t>T3</a:t>
            </a:r>
            <a:r>
              <a:rPr lang="en-US" dirty="0"/>
              <a:t>: the tumor extends through the prostatic capsule (if it is only part-way through, it is still T2) </a:t>
            </a:r>
          </a:p>
          <a:p>
            <a:pPr lvl="1"/>
            <a:r>
              <a:rPr lang="en-US" b="1" dirty="0"/>
              <a:t>T3a</a:t>
            </a:r>
            <a:r>
              <a:rPr lang="en-US" dirty="0"/>
              <a:t>: the tumor has spread through the capsule on one or both sides </a:t>
            </a:r>
          </a:p>
          <a:p>
            <a:pPr lvl="1"/>
            <a:r>
              <a:rPr lang="en-US" b="1" dirty="0"/>
              <a:t>T3b</a:t>
            </a:r>
            <a:r>
              <a:rPr lang="en-US" dirty="0"/>
              <a:t>: the tumor has invaded one or both seminal vesicles </a:t>
            </a:r>
          </a:p>
          <a:p>
            <a:r>
              <a:rPr lang="en-US" b="1" dirty="0"/>
              <a:t>T4</a:t>
            </a:r>
            <a:r>
              <a:rPr lang="en-US" dirty="0"/>
              <a:t>: the tumor has invaded adjacent structures </a:t>
            </a:r>
          </a:p>
          <a:p>
            <a:endParaRPr lang="en-US" dirty="0"/>
          </a:p>
        </p:txBody>
      </p:sp>
      <p:sp>
        <p:nvSpPr>
          <p:cNvPr id="4" name="TextBox 3">
            <a:extLst>
              <a:ext uri="{FF2B5EF4-FFF2-40B4-BE49-F238E27FC236}">
                <a16:creationId xmlns:a16="http://schemas.microsoft.com/office/drawing/2014/main" id="{F396C0EB-EEE1-6915-9CEA-8285760E140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2050" name="Picture 2" descr="Imaging and Management of Prostate Cancer - ScienceDirect">
            <a:extLst>
              <a:ext uri="{FF2B5EF4-FFF2-40B4-BE49-F238E27FC236}">
                <a16:creationId xmlns:a16="http://schemas.microsoft.com/office/drawing/2014/main" id="{FB250F8F-4DC4-E7A7-727C-2B0581A137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72390" y="1211714"/>
            <a:ext cx="3581409" cy="47959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14040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2DB1C-349B-8FE2-61AC-1362266E8700}"/>
              </a:ext>
            </a:extLst>
          </p:cNvPr>
          <p:cNvSpPr>
            <a:spLocks noGrp="1"/>
          </p:cNvSpPr>
          <p:nvPr>
            <p:ph type="ctrTitle"/>
          </p:nvPr>
        </p:nvSpPr>
        <p:spPr/>
        <p:txBody>
          <a:bodyPr>
            <a:noAutofit/>
          </a:bodyPr>
          <a:lstStyle/>
          <a:p>
            <a:r>
              <a:rPr lang="en-US" sz="5200" dirty="0"/>
              <a:t>Benign scrotal swellings</a:t>
            </a:r>
          </a:p>
        </p:txBody>
      </p:sp>
      <p:sp>
        <p:nvSpPr>
          <p:cNvPr id="3" name="Subtitle 2">
            <a:extLst>
              <a:ext uri="{FF2B5EF4-FFF2-40B4-BE49-F238E27FC236}">
                <a16:creationId xmlns:a16="http://schemas.microsoft.com/office/drawing/2014/main" id="{AB5FE373-5135-59D2-40F2-9191E6289DA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22081387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B59D5-5403-C649-5155-76B00E0BE4F2}"/>
              </a:ext>
            </a:extLst>
          </p:cNvPr>
          <p:cNvSpPr>
            <a:spLocks noGrp="1"/>
          </p:cNvSpPr>
          <p:nvPr>
            <p:ph type="title"/>
          </p:nvPr>
        </p:nvSpPr>
        <p:spPr/>
        <p:txBody>
          <a:bodyPr/>
          <a:lstStyle/>
          <a:p>
            <a:r>
              <a:rPr lang="en-US" dirty="0"/>
              <a:t>Essay – Anatomy</a:t>
            </a:r>
          </a:p>
        </p:txBody>
      </p:sp>
      <p:sp>
        <p:nvSpPr>
          <p:cNvPr id="3" name="Content Placeholder 2">
            <a:extLst>
              <a:ext uri="{FF2B5EF4-FFF2-40B4-BE49-F238E27FC236}">
                <a16:creationId xmlns:a16="http://schemas.microsoft.com/office/drawing/2014/main" id="{CEC7CF9A-18E8-2D8D-07F6-341BC36D7AF5}"/>
              </a:ext>
            </a:extLst>
          </p:cNvPr>
          <p:cNvSpPr>
            <a:spLocks noGrp="1"/>
          </p:cNvSpPr>
          <p:nvPr>
            <p:ph idx="1"/>
          </p:nvPr>
        </p:nvSpPr>
        <p:spPr/>
        <p:txBody>
          <a:bodyPr/>
          <a:lstStyle/>
          <a:p>
            <a:r>
              <a:rPr lang="en-US" b="1" dirty="0"/>
              <a:t>The content of the spermatic cord include the following</a:t>
            </a:r>
          </a:p>
          <a:p>
            <a:pPr lvl="1"/>
            <a:r>
              <a:rPr lang="en-US" b="1" dirty="0"/>
              <a:t>Three arteries</a:t>
            </a:r>
            <a:r>
              <a:rPr lang="en-US" dirty="0"/>
              <a:t>: </a:t>
            </a:r>
          </a:p>
          <a:p>
            <a:pPr lvl="2"/>
            <a:r>
              <a:rPr lang="en-US" sz="2400" dirty="0"/>
              <a:t>Testicular artery, ductus deferens artery, cremasteric artery</a:t>
            </a:r>
          </a:p>
          <a:p>
            <a:pPr lvl="1"/>
            <a:r>
              <a:rPr lang="en-US" b="1" dirty="0"/>
              <a:t>Three nerves</a:t>
            </a:r>
            <a:r>
              <a:rPr lang="en-US" dirty="0"/>
              <a:t>: </a:t>
            </a:r>
          </a:p>
          <a:p>
            <a:pPr lvl="2"/>
            <a:r>
              <a:rPr lang="en-US" sz="2400" dirty="0"/>
              <a:t>Genital branch of genitofemoral, cremasteric nerve, sympathetic nerve fibers</a:t>
            </a:r>
          </a:p>
          <a:p>
            <a:pPr lvl="1"/>
            <a:r>
              <a:rPr lang="en-US" b="1" dirty="0"/>
              <a:t>Three other structures</a:t>
            </a:r>
            <a:r>
              <a:rPr lang="en-US" dirty="0"/>
              <a:t>: </a:t>
            </a:r>
          </a:p>
          <a:p>
            <a:pPr lvl="2"/>
            <a:r>
              <a:rPr lang="en-US" sz="2400" dirty="0"/>
              <a:t>Ductus deferens, pampiniform plexus, lymphatic vessels</a:t>
            </a:r>
          </a:p>
        </p:txBody>
      </p:sp>
      <p:sp>
        <p:nvSpPr>
          <p:cNvPr id="4" name="TextBox 3">
            <a:extLst>
              <a:ext uri="{FF2B5EF4-FFF2-40B4-BE49-F238E27FC236}">
                <a16:creationId xmlns:a16="http://schemas.microsoft.com/office/drawing/2014/main" id="{F5D5F602-7337-2820-B362-750366A4FD80}"/>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2" descr="AUDITED Text Written on Green Vintage Stamp Stock Illustration -  Illustration of button, vintage: 214336989">
            <a:extLst>
              <a:ext uri="{FF2B5EF4-FFF2-40B4-BE49-F238E27FC236}">
                <a16:creationId xmlns:a16="http://schemas.microsoft.com/office/drawing/2014/main" id="{805EA04B-FF09-41CF-F50E-7FB6BF663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3622494"/>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32476B-00AC-3F40-9C85-FA3A8161BF3E}"/>
              </a:ext>
            </a:extLst>
          </p:cNvPr>
          <p:cNvSpPr>
            <a:spLocks noGrp="1"/>
          </p:cNvSpPr>
          <p:nvPr>
            <p:ph type="ctrTitle"/>
          </p:nvPr>
        </p:nvSpPr>
        <p:spPr/>
        <p:txBody>
          <a:bodyPr/>
          <a:lstStyle/>
          <a:p>
            <a:r>
              <a:rPr lang="en-US" dirty="0"/>
              <a:t>Painful Scrotal Swelling</a:t>
            </a:r>
          </a:p>
        </p:txBody>
      </p:sp>
      <p:sp>
        <p:nvSpPr>
          <p:cNvPr id="3" name="Subtitle 2">
            <a:extLst>
              <a:ext uri="{FF2B5EF4-FFF2-40B4-BE49-F238E27FC236}">
                <a16:creationId xmlns:a16="http://schemas.microsoft.com/office/drawing/2014/main" id="{DB6D8E89-FE3D-CC33-4CD7-67EC667A1CF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50838882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6822B26-19CE-461C-DE5D-99C02A0C77C4}"/>
              </a:ext>
            </a:extLst>
          </p:cNvPr>
          <p:cNvSpPr>
            <a:spLocks noGrp="1"/>
          </p:cNvSpPr>
          <p:nvPr>
            <p:ph type="title"/>
          </p:nvPr>
        </p:nvSpPr>
        <p:spPr/>
        <p:txBody>
          <a:bodyPr/>
          <a:lstStyle/>
          <a:p>
            <a:r>
              <a:rPr lang="en-US" dirty="0"/>
              <a:t>Testicular torsion</a:t>
            </a:r>
          </a:p>
        </p:txBody>
      </p:sp>
      <p:sp>
        <p:nvSpPr>
          <p:cNvPr id="5" name="Content Placeholder 4">
            <a:extLst>
              <a:ext uri="{FF2B5EF4-FFF2-40B4-BE49-F238E27FC236}">
                <a16:creationId xmlns:a16="http://schemas.microsoft.com/office/drawing/2014/main" id="{212C57EB-9918-E4D8-DB1C-662691D1FD3F}"/>
              </a:ext>
            </a:extLst>
          </p:cNvPr>
          <p:cNvSpPr>
            <a:spLocks noGrp="1"/>
          </p:cNvSpPr>
          <p:nvPr>
            <p:ph idx="1"/>
          </p:nvPr>
        </p:nvSpPr>
        <p:spPr/>
        <p:txBody>
          <a:bodyPr>
            <a:normAutofit lnSpcReduction="10000"/>
          </a:bodyPr>
          <a:lstStyle/>
          <a:p>
            <a:r>
              <a:rPr lang="en-US" b="1" dirty="0"/>
              <a:t>Mention 5 symptoms of testicular torsion</a:t>
            </a:r>
          </a:p>
          <a:p>
            <a:pPr lvl="1"/>
            <a:r>
              <a:rPr lang="en-US" dirty="0"/>
              <a:t>Testicular pain </a:t>
            </a:r>
          </a:p>
          <a:p>
            <a:pPr lvl="1"/>
            <a:r>
              <a:rPr lang="en-US" dirty="0"/>
              <a:t>Swelling </a:t>
            </a:r>
          </a:p>
          <a:p>
            <a:pPr lvl="1"/>
            <a:r>
              <a:rPr lang="en-US" dirty="0"/>
              <a:t>Erythema </a:t>
            </a:r>
          </a:p>
          <a:p>
            <a:pPr lvl="1"/>
            <a:r>
              <a:rPr lang="en-US" dirty="0"/>
              <a:t>Vomiting </a:t>
            </a:r>
          </a:p>
          <a:p>
            <a:pPr lvl="1"/>
            <a:r>
              <a:rPr lang="en-US" dirty="0"/>
              <a:t>Recurrent episodes (not sure)</a:t>
            </a:r>
          </a:p>
          <a:p>
            <a:r>
              <a:rPr lang="en-US" b="1" dirty="0"/>
              <a:t>Mention 5 physical examination findings of torsion</a:t>
            </a:r>
          </a:p>
          <a:p>
            <a:pPr lvl="1"/>
            <a:r>
              <a:rPr lang="en-US" dirty="0"/>
              <a:t>Erythema and swelling </a:t>
            </a:r>
          </a:p>
          <a:p>
            <a:pPr lvl="1"/>
            <a:r>
              <a:rPr lang="en-US" dirty="0"/>
              <a:t>High riding testis</a:t>
            </a:r>
          </a:p>
          <a:p>
            <a:pPr lvl="1"/>
            <a:r>
              <a:rPr lang="en-US" dirty="0"/>
              <a:t>Horizontal lie of the affected testis</a:t>
            </a:r>
          </a:p>
          <a:p>
            <a:pPr lvl="1"/>
            <a:r>
              <a:rPr lang="en-US" dirty="0"/>
              <a:t>Absent cremasteric reflex</a:t>
            </a:r>
          </a:p>
          <a:p>
            <a:pPr lvl="1"/>
            <a:r>
              <a:rPr lang="en-US" dirty="0"/>
              <a:t>Prehn's sign</a:t>
            </a:r>
          </a:p>
        </p:txBody>
      </p:sp>
      <p:sp>
        <p:nvSpPr>
          <p:cNvPr id="6" name="TextBox 5">
            <a:extLst>
              <a:ext uri="{FF2B5EF4-FFF2-40B4-BE49-F238E27FC236}">
                <a16:creationId xmlns:a16="http://schemas.microsoft.com/office/drawing/2014/main" id="{2759B677-7C7B-8938-2394-155A1DF6D16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403516975"/>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29A7F-1B9B-D2CE-44A6-D2049150905E}"/>
              </a:ext>
            </a:extLst>
          </p:cNvPr>
          <p:cNvSpPr>
            <a:spLocks noGrp="1"/>
          </p:cNvSpPr>
          <p:nvPr>
            <p:ph type="title"/>
          </p:nvPr>
        </p:nvSpPr>
        <p:spPr/>
        <p:txBody>
          <a:bodyPr/>
          <a:lstStyle/>
          <a:p>
            <a:r>
              <a:rPr lang="en-US" dirty="0"/>
              <a:t>Testicular torsion</a:t>
            </a:r>
          </a:p>
        </p:txBody>
      </p:sp>
      <p:sp>
        <p:nvSpPr>
          <p:cNvPr id="3" name="Content Placeholder 2">
            <a:extLst>
              <a:ext uri="{FF2B5EF4-FFF2-40B4-BE49-F238E27FC236}">
                <a16:creationId xmlns:a16="http://schemas.microsoft.com/office/drawing/2014/main" id="{7568C6AE-8772-A130-DFF9-1ACAB2ECDB70}"/>
              </a:ext>
            </a:extLst>
          </p:cNvPr>
          <p:cNvSpPr>
            <a:spLocks noGrp="1"/>
          </p:cNvSpPr>
          <p:nvPr>
            <p:ph idx="1"/>
          </p:nvPr>
        </p:nvSpPr>
        <p:spPr>
          <a:xfrm>
            <a:off x="838200" y="1305025"/>
            <a:ext cx="6850224" cy="5301047"/>
          </a:xfrm>
        </p:spPr>
        <p:txBody>
          <a:bodyPr>
            <a:normAutofit fontScale="92500" lnSpcReduction="10000"/>
          </a:bodyPr>
          <a:lstStyle/>
          <a:p>
            <a:r>
              <a:rPr lang="en-US" b="1" dirty="0"/>
              <a:t>What method of investigation is helpful in this situation?</a:t>
            </a:r>
          </a:p>
          <a:p>
            <a:pPr lvl="1"/>
            <a:r>
              <a:rPr lang="en-US" dirty="0"/>
              <a:t>Color doppler ultrasound</a:t>
            </a:r>
          </a:p>
          <a:p>
            <a:r>
              <a:rPr lang="en-US" b="1" dirty="0"/>
              <a:t>Mention 3 signs that you will find during physical examination</a:t>
            </a:r>
          </a:p>
          <a:p>
            <a:pPr lvl="1"/>
            <a:r>
              <a:rPr lang="en-US" dirty="0"/>
              <a:t>Negative Prehn’s sign, retracted testis, and absent cremasteric reflex </a:t>
            </a:r>
          </a:p>
          <a:p>
            <a:r>
              <a:rPr lang="en-US" b="1" dirty="0"/>
              <a:t>What is the treatment ?</a:t>
            </a:r>
          </a:p>
          <a:p>
            <a:pPr lvl="1"/>
            <a:r>
              <a:rPr lang="en-US" dirty="0"/>
              <a:t>Manual testicular detorsion in the ER for immediate pain relief or if the surgery is not immediately available</a:t>
            </a:r>
          </a:p>
          <a:p>
            <a:pPr lvl="1"/>
            <a:r>
              <a:rPr lang="en-US" dirty="0"/>
              <a:t>Immediate surgical exploration of the scrotum with reduction (untwisting) of the left testis and orchidopexy of both testes</a:t>
            </a:r>
          </a:p>
          <a:p>
            <a:pPr lvl="1"/>
            <a:r>
              <a:rPr lang="en-US" dirty="0"/>
              <a:t>Orchiectomy of the left testis if it is grossly necrotic or nonviable</a:t>
            </a:r>
          </a:p>
        </p:txBody>
      </p:sp>
      <p:sp>
        <p:nvSpPr>
          <p:cNvPr id="4" name="TextBox 3">
            <a:extLst>
              <a:ext uri="{FF2B5EF4-FFF2-40B4-BE49-F238E27FC236}">
                <a16:creationId xmlns:a16="http://schemas.microsoft.com/office/drawing/2014/main" id="{1B5FB7DD-0347-E3EA-6798-8987407BC4A1}"/>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6" name="Picture 5">
            <a:extLst>
              <a:ext uri="{FF2B5EF4-FFF2-40B4-BE49-F238E27FC236}">
                <a16:creationId xmlns:a16="http://schemas.microsoft.com/office/drawing/2014/main" id="{9ACB9B48-0755-5621-76BE-3DC5DC15FA0C}"/>
              </a:ext>
            </a:extLst>
          </p:cNvPr>
          <p:cNvPicPr>
            <a:picLocks noChangeAspect="1"/>
          </p:cNvPicPr>
          <p:nvPr/>
        </p:nvPicPr>
        <p:blipFill>
          <a:blip r:embed="rId2"/>
          <a:stretch>
            <a:fillRect/>
          </a:stretch>
        </p:blipFill>
        <p:spPr>
          <a:xfrm>
            <a:off x="7847045" y="1305026"/>
            <a:ext cx="3506755" cy="3087579"/>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4AC3A32A-D2E4-EBAA-5139-03B267ADA997}"/>
              </a:ext>
            </a:extLst>
          </p:cNvPr>
          <p:cNvSpPr txBox="1">
            <a:spLocks/>
          </p:cNvSpPr>
          <p:nvPr/>
        </p:nvSpPr>
        <p:spPr>
          <a:xfrm>
            <a:off x="7847044" y="4598160"/>
            <a:ext cx="3506755" cy="1065522"/>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What happen if it was untreated ?</a:t>
            </a:r>
          </a:p>
          <a:p>
            <a:pPr lvl="1"/>
            <a:r>
              <a:rPr lang="en-US" dirty="0"/>
              <a:t>Infarction and die</a:t>
            </a:r>
          </a:p>
        </p:txBody>
      </p:sp>
    </p:spTree>
    <p:extLst>
      <p:ext uri="{BB962C8B-B14F-4D97-AF65-F5344CB8AC3E}">
        <p14:creationId xmlns:p14="http://schemas.microsoft.com/office/powerpoint/2010/main" val="889216261"/>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3342-4C3E-09D3-BED5-27F76154EA4E}"/>
              </a:ext>
            </a:extLst>
          </p:cNvPr>
          <p:cNvSpPr>
            <a:spLocks noGrp="1"/>
          </p:cNvSpPr>
          <p:nvPr>
            <p:ph type="title"/>
          </p:nvPr>
        </p:nvSpPr>
        <p:spPr/>
        <p:txBody>
          <a:bodyPr/>
          <a:lstStyle/>
          <a:p>
            <a:r>
              <a:rPr lang="en-US" dirty="0"/>
              <a:t>Testicular torsion – Case scenario 1</a:t>
            </a:r>
          </a:p>
        </p:txBody>
      </p:sp>
      <p:sp>
        <p:nvSpPr>
          <p:cNvPr id="3" name="Content Placeholder 2">
            <a:extLst>
              <a:ext uri="{FF2B5EF4-FFF2-40B4-BE49-F238E27FC236}">
                <a16:creationId xmlns:a16="http://schemas.microsoft.com/office/drawing/2014/main" id="{26282BBD-24D7-93CD-7681-54EFD945CE49}"/>
              </a:ext>
            </a:extLst>
          </p:cNvPr>
          <p:cNvSpPr>
            <a:spLocks noGrp="1"/>
          </p:cNvSpPr>
          <p:nvPr>
            <p:ph idx="1"/>
          </p:nvPr>
        </p:nvSpPr>
        <p:spPr>
          <a:xfrm>
            <a:off x="838200" y="1305025"/>
            <a:ext cx="7298094" cy="5329040"/>
          </a:xfrm>
        </p:spPr>
        <p:txBody>
          <a:bodyPr>
            <a:normAutofit/>
          </a:bodyPr>
          <a:lstStyle/>
          <a:p>
            <a:pPr>
              <a:buFont typeface="Wingdings" panose="05000000000000000000" pitchFamily="2" charset="2"/>
              <a:buChar char="Ø"/>
            </a:pPr>
            <a:r>
              <a:rPr lang="en-US" sz="2400" dirty="0"/>
              <a:t>14 years old boy attend ER complaining of left sudden testicular pain with vomiting, </a:t>
            </a:r>
            <a:r>
              <a:rPr lang="en-US" sz="2400" dirty="0">
                <a:solidFill>
                  <a:schemeClr val="accent1"/>
                </a:solidFill>
              </a:rPr>
              <a:t>on doppler U/S no blood flow was identified</a:t>
            </a:r>
          </a:p>
          <a:p>
            <a:pPr marL="514350" indent="-514350">
              <a:buFont typeface="+mj-lt"/>
              <a:buAutoNum type="arabicPeriod"/>
            </a:pPr>
            <a:r>
              <a:rPr lang="en-US" b="1" dirty="0"/>
              <a:t>What is the most likely diagnosis?</a:t>
            </a:r>
          </a:p>
          <a:p>
            <a:pPr lvl="1"/>
            <a:r>
              <a:rPr lang="en-US" dirty="0"/>
              <a:t>Left testicular torsion</a:t>
            </a:r>
          </a:p>
          <a:p>
            <a:pPr marL="514350" indent="-514350">
              <a:buFont typeface="+mj-lt"/>
              <a:buAutoNum type="arabicPeriod"/>
            </a:pPr>
            <a:r>
              <a:rPr lang="en-US" b="1" dirty="0"/>
              <a:t>What is your management ? </a:t>
            </a:r>
          </a:p>
          <a:p>
            <a:pPr lvl="1"/>
            <a:r>
              <a:rPr lang="en-US" dirty="0"/>
              <a:t>Manual testicular detorsion in the ER for immediate pain relief or if the surgery is not immediately available</a:t>
            </a:r>
          </a:p>
          <a:p>
            <a:pPr lvl="1"/>
            <a:r>
              <a:rPr lang="en-US" dirty="0"/>
              <a:t>Immediate surgical exploration of the scrotum with reduction (untwisting) of the left testis and orchidopexy of both testes</a:t>
            </a:r>
          </a:p>
          <a:p>
            <a:pPr lvl="1"/>
            <a:r>
              <a:rPr lang="en-US" dirty="0"/>
              <a:t>Orchiectomy of the left testis if it is grossly necrotic or nonviable</a:t>
            </a:r>
          </a:p>
        </p:txBody>
      </p:sp>
      <p:sp>
        <p:nvSpPr>
          <p:cNvPr id="4" name="TextBox 3">
            <a:extLst>
              <a:ext uri="{FF2B5EF4-FFF2-40B4-BE49-F238E27FC236}">
                <a16:creationId xmlns:a16="http://schemas.microsoft.com/office/drawing/2014/main" id="{22F3F320-C834-38EA-F257-C2AE0C420FA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pic>
        <p:nvPicPr>
          <p:cNvPr id="8" name="Picture 2">
            <a:extLst>
              <a:ext uri="{FF2B5EF4-FFF2-40B4-BE49-F238E27FC236}">
                <a16:creationId xmlns:a16="http://schemas.microsoft.com/office/drawing/2014/main" id="{4D7B7DD7-1B33-A163-4876-8F75D1F03BD5}"/>
              </a:ext>
            </a:extLst>
          </p:cNvPr>
          <p:cNvPicPr>
            <a:picLocks noChangeAspect="1" noChangeArrowheads="1"/>
          </p:cNvPicPr>
          <p:nvPr/>
        </p:nvPicPr>
        <p:blipFill>
          <a:blip r:embed="rId2" cstate="print"/>
          <a:srcRect/>
          <a:stretch>
            <a:fillRect/>
          </a:stretch>
        </p:blipFill>
        <p:spPr bwMode="auto">
          <a:xfrm>
            <a:off x="8248261" y="1305026"/>
            <a:ext cx="3105539" cy="2126493"/>
          </a:xfrm>
          <a:prstGeom prst="rect">
            <a:avLst/>
          </a:prstGeom>
          <a:ln>
            <a:noFill/>
          </a:ln>
          <a:effectLst>
            <a:outerShdw blurRad="292100" dist="139700" dir="2700000" algn="tl" rotWithShape="0">
              <a:srgbClr val="333333">
                <a:alpha val="65000"/>
              </a:srgbClr>
            </a:outerShdw>
          </a:effectLst>
        </p:spPr>
      </p:pic>
      <p:pic>
        <p:nvPicPr>
          <p:cNvPr id="9" name="صورة 4">
            <a:extLst>
              <a:ext uri="{FF2B5EF4-FFF2-40B4-BE49-F238E27FC236}">
                <a16:creationId xmlns:a16="http://schemas.microsoft.com/office/drawing/2014/main" id="{CB6A4777-4E8C-C3DB-93FF-46885C343DF6}"/>
              </a:ext>
            </a:extLst>
          </p:cNvPr>
          <p:cNvPicPr>
            <a:picLocks noChangeAspect="1"/>
          </p:cNvPicPr>
          <p:nvPr/>
        </p:nvPicPr>
        <p:blipFill>
          <a:blip r:embed="rId3"/>
          <a:srcRect/>
          <a:stretch>
            <a:fillRect/>
          </a:stretch>
        </p:blipFill>
        <p:spPr bwMode="auto">
          <a:xfrm>
            <a:off x="8248261" y="3503648"/>
            <a:ext cx="3039001" cy="2735101"/>
          </a:xfrm>
          <a:prstGeom prst="rect">
            <a:avLst/>
          </a:prstGeom>
          <a:ln>
            <a:noFill/>
          </a:ln>
          <a:effectLst>
            <a:outerShdw blurRad="292100" dist="139700" dir="2700000" algn="tl" rotWithShape="0">
              <a:srgbClr val="333333">
                <a:alpha val="65000"/>
              </a:srgbClr>
            </a:outerShdw>
          </a:effectLst>
        </p:spPr>
      </p:pic>
      <p:pic>
        <p:nvPicPr>
          <p:cNvPr id="10" name="Picture 2" descr="AUDITED Text Written on Green Vintage Stamp Stock Illustration -  Illustration of button, vintage: 214336989">
            <a:extLst>
              <a:ext uri="{FF2B5EF4-FFF2-40B4-BE49-F238E27FC236}">
                <a16:creationId xmlns:a16="http://schemas.microsoft.com/office/drawing/2014/main" id="{37E4B7E0-E821-0566-A8A8-3D84D5602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36832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3342-4C3E-09D3-BED5-27F76154EA4E}"/>
              </a:ext>
            </a:extLst>
          </p:cNvPr>
          <p:cNvSpPr>
            <a:spLocks noGrp="1"/>
          </p:cNvSpPr>
          <p:nvPr>
            <p:ph type="title"/>
          </p:nvPr>
        </p:nvSpPr>
        <p:spPr/>
        <p:txBody>
          <a:bodyPr/>
          <a:lstStyle/>
          <a:p>
            <a:r>
              <a:rPr lang="en-US" dirty="0"/>
              <a:t>Testicular torsion – Case scenario 1</a:t>
            </a:r>
          </a:p>
        </p:txBody>
      </p:sp>
      <p:sp>
        <p:nvSpPr>
          <p:cNvPr id="3" name="Content Placeholder 2">
            <a:extLst>
              <a:ext uri="{FF2B5EF4-FFF2-40B4-BE49-F238E27FC236}">
                <a16:creationId xmlns:a16="http://schemas.microsoft.com/office/drawing/2014/main" id="{26282BBD-24D7-93CD-7681-54EFD945CE49}"/>
              </a:ext>
            </a:extLst>
          </p:cNvPr>
          <p:cNvSpPr>
            <a:spLocks noGrp="1"/>
          </p:cNvSpPr>
          <p:nvPr>
            <p:ph idx="1"/>
          </p:nvPr>
        </p:nvSpPr>
        <p:spPr>
          <a:xfrm>
            <a:off x="838200" y="1305026"/>
            <a:ext cx="7296912" cy="4946484"/>
          </a:xfrm>
        </p:spPr>
        <p:txBody>
          <a:bodyPr/>
          <a:lstStyle/>
          <a:p>
            <a:pPr>
              <a:buFont typeface="Wingdings" panose="05000000000000000000" pitchFamily="2" charset="2"/>
              <a:buChar char="Ø"/>
            </a:pPr>
            <a:r>
              <a:rPr lang="en-US" sz="2400" dirty="0"/>
              <a:t>14 years old boy attend ER complaining of left sudden testicular pain with vomiting, on doppler U/S no blood flow was identified</a:t>
            </a:r>
          </a:p>
          <a:p>
            <a:pPr marL="514350" indent="-514350">
              <a:buFont typeface="+mj-lt"/>
              <a:buAutoNum type="arabicPeriod" startAt="3"/>
            </a:pPr>
            <a:r>
              <a:rPr lang="en-US" b="1" dirty="0"/>
              <a:t>Mention 3 difference between this case and epididymitis:</a:t>
            </a:r>
          </a:p>
          <a:p>
            <a:pPr lvl="1"/>
            <a:r>
              <a:rPr lang="en-US" dirty="0"/>
              <a:t>Answer:</a:t>
            </a:r>
          </a:p>
        </p:txBody>
      </p:sp>
      <p:sp>
        <p:nvSpPr>
          <p:cNvPr id="4" name="TextBox 3">
            <a:extLst>
              <a:ext uri="{FF2B5EF4-FFF2-40B4-BE49-F238E27FC236}">
                <a16:creationId xmlns:a16="http://schemas.microsoft.com/office/drawing/2014/main" id="{22F3F320-C834-38EA-F257-C2AE0C420FA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pic>
        <p:nvPicPr>
          <p:cNvPr id="6" name="Picture 2">
            <a:extLst>
              <a:ext uri="{FF2B5EF4-FFF2-40B4-BE49-F238E27FC236}">
                <a16:creationId xmlns:a16="http://schemas.microsoft.com/office/drawing/2014/main" id="{26369187-9B30-0B45-5B8C-71D03A0DD506}"/>
              </a:ext>
            </a:extLst>
          </p:cNvPr>
          <p:cNvPicPr>
            <a:picLocks noChangeAspect="1" noChangeArrowheads="1"/>
          </p:cNvPicPr>
          <p:nvPr/>
        </p:nvPicPr>
        <p:blipFill>
          <a:blip r:embed="rId2" cstate="print"/>
          <a:srcRect/>
          <a:stretch>
            <a:fillRect/>
          </a:stretch>
        </p:blipFill>
        <p:spPr bwMode="auto">
          <a:xfrm>
            <a:off x="8248261" y="1305026"/>
            <a:ext cx="3105539" cy="2126493"/>
          </a:xfrm>
          <a:prstGeom prst="rect">
            <a:avLst/>
          </a:prstGeom>
          <a:ln>
            <a:noFill/>
          </a:ln>
          <a:effectLst>
            <a:outerShdw blurRad="292100" dist="139700" dir="2700000" algn="tl" rotWithShape="0">
              <a:srgbClr val="333333">
                <a:alpha val="65000"/>
              </a:srgbClr>
            </a:outerShdw>
          </a:effectLst>
        </p:spPr>
      </p:pic>
      <p:graphicFrame>
        <p:nvGraphicFramePr>
          <p:cNvPr id="8" name="Table 8">
            <a:extLst>
              <a:ext uri="{FF2B5EF4-FFF2-40B4-BE49-F238E27FC236}">
                <a16:creationId xmlns:a16="http://schemas.microsoft.com/office/drawing/2014/main" id="{F451F220-49D4-95FF-CFBD-234D59D80C6A}"/>
              </a:ext>
            </a:extLst>
          </p:cNvPr>
          <p:cNvGraphicFramePr>
            <a:graphicFrameLocks noGrp="1"/>
          </p:cNvGraphicFramePr>
          <p:nvPr/>
        </p:nvGraphicFramePr>
        <p:xfrm>
          <a:off x="838200" y="3676264"/>
          <a:ext cx="10515600" cy="2538213"/>
        </p:xfrm>
        <a:graphic>
          <a:graphicData uri="http://schemas.openxmlformats.org/drawingml/2006/table">
            <a:tbl>
              <a:tblPr firstRow="1" bandRow="1">
                <a:tableStyleId>{F5AB1C69-6EDB-4FF4-983F-18BD219EF322}</a:tableStyleId>
              </a:tblPr>
              <a:tblGrid>
                <a:gridCol w="5257800">
                  <a:extLst>
                    <a:ext uri="{9D8B030D-6E8A-4147-A177-3AD203B41FA5}">
                      <a16:colId xmlns:a16="http://schemas.microsoft.com/office/drawing/2014/main" val="3691072677"/>
                    </a:ext>
                  </a:extLst>
                </a:gridCol>
                <a:gridCol w="5257800">
                  <a:extLst>
                    <a:ext uri="{9D8B030D-6E8A-4147-A177-3AD203B41FA5}">
                      <a16:colId xmlns:a16="http://schemas.microsoft.com/office/drawing/2014/main" val="1653817626"/>
                    </a:ext>
                  </a:extLst>
                </a:gridCol>
              </a:tblGrid>
              <a:tr h="571751">
                <a:tc>
                  <a:txBody>
                    <a:bodyPr/>
                    <a:lstStyle/>
                    <a:p>
                      <a:pPr algn="ctr"/>
                      <a:r>
                        <a:rPr lang="en-US" sz="2400" dirty="0"/>
                        <a:t>Testicular torsion</a:t>
                      </a:r>
                    </a:p>
                  </a:txBody>
                  <a:tcPr anchor="ctr"/>
                </a:tc>
                <a:tc>
                  <a:txBody>
                    <a:bodyPr/>
                    <a:lstStyle/>
                    <a:p>
                      <a:pPr algn="ctr"/>
                      <a:r>
                        <a:rPr lang="en-US" sz="2400" dirty="0"/>
                        <a:t>Epididymorchitis</a:t>
                      </a:r>
                    </a:p>
                  </a:txBody>
                  <a:tcPr anchor="ctr"/>
                </a:tc>
                <a:extLst>
                  <a:ext uri="{0D108BD9-81ED-4DB2-BD59-A6C34878D82A}">
                    <a16:rowId xmlns:a16="http://schemas.microsoft.com/office/drawing/2014/main" val="4212064025"/>
                  </a:ext>
                </a:extLst>
              </a:tr>
              <a:tr h="571751">
                <a:tc>
                  <a:txBody>
                    <a:bodyPr/>
                    <a:lstStyle/>
                    <a:p>
                      <a:pPr algn="ctr"/>
                      <a:r>
                        <a:rPr lang="en-US" sz="2400" dirty="0"/>
                        <a:t>Mechanical twist of the testicle</a:t>
                      </a:r>
                    </a:p>
                  </a:txBody>
                  <a:tcPr anchor="ctr"/>
                </a:tc>
                <a:tc>
                  <a:txBody>
                    <a:bodyPr/>
                    <a:lstStyle/>
                    <a:p>
                      <a:pPr algn="ctr"/>
                      <a:r>
                        <a:rPr lang="en-US" sz="2400" dirty="0"/>
                        <a:t>Inflammatory process</a:t>
                      </a:r>
                    </a:p>
                  </a:txBody>
                  <a:tcPr anchor="ctr"/>
                </a:tc>
                <a:extLst>
                  <a:ext uri="{0D108BD9-81ED-4DB2-BD59-A6C34878D82A}">
                    <a16:rowId xmlns:a16="http://schemas.microsoft.com/office/drawing/2014/main" val="1343603621"/>
                  </a:ext>
                </a:extLst>
              </a:tr>
              <a:tr h="571751">
                <a:tc>
                  <a:txBody>
                    <a:bodyPr/>
                    <a:lstStyle/>
                    <a:p>
                      <a:pPr algn="ctr"/>
                      <a:r>
                        <a:rPr lang="en-US" sz="2400" dirty="0"/>
                        <a:t>Acute onset severe pain</a:t>
                      </a:r>
                    </a:p>
                  </a:txBody>
                  <a:tcPr anchor="ctr"/>
                </a:tc>
                <a:tc>
                  <a:txBody>
                    <a:bodyPr/>
                    <a:lstStyle/>
                    <a:p>
                      <a:pPr algn="ctr"/>
                      <a:r>
                        <a:rPr lang="en-US" sz="2400" dirty="0"/>
                        <a:t>Gradual onset mild pain that increase with time</a:t>
                      </a:r>
                    </a:p>
                  </a:txBody>
                  <a:tcPr anchor="ctr"/>
                </a:tc>
                <a:extLst>
                  <a:ext uri="{0D108BD9-81ED-4DB2-BD59-A6C34878D82A}">
                    <a16:rowId xmlns:a16="http://schemas.microsoft.com/office/drawing/2014/main" val="2591840215"/>
                  </a:ext>
                </a:extLst>
              </a:tr>
              <a:tr h="571751">
                <a:tc>
                  <a:txBody>
                    <a:bodyPr/>
                    <a:lstStyle/>
                    <a:p>
                      <a:pPr algn="ctr"/>
                      <a:r>
                        <a:rPr lang="en-US" sz="2400" dirty="0"/>
                        <a:t>negative Cremasteric reflex</a:t>
                      </a:r>
                    </a:p>
                  </a:txBody>
                  <a:tcPr anchor="ctr"/>
                </a:tc>
                <a:tc>
                  <a:txBody>
                    <a:bodyPr/>
                    <a:lstStyle/>
                    <a:p>
                      <a:pPr algn="ctr"/>
                      <a:r>
                        <a:rPr lang="en-US" sz="2400" dirty="0"/>
                        <a:t>positive Cremasteric reflex</a:t>
                      </a:r>
                    </a:p>
                  </a:txBody>
                  <a:tcPr anchor="ctr"/>
                </a:tc>
                <a:extLst>
                  <a:ext uri="{0D108BD9-81ED-4DB2-BD59-A6C34878D82A}">
                    <a16:rowId xmlns:a16="http://schemas.microsoft.com/office/drawing/2014/main" val="771018993"/>
                  </a:ext>
                </a:extLst>
              </a:tr>
            </a:tbl>
          </a:graphicData>
        </a:graphic>
      </p:graphicFrame>
      <p:pic>
        <p:nvPicPr>
          <p:cNvPr id="9" name="Picture 2" descr="AUDITED Text Written on Green Vintage Stamp Stock Illustration -  Illustration of button, vintage: 214336989">
            <a:extLst>
              <a:ext uri="{FF2B5EF4-FFF2-40B4-BE49-F238E27FC236}">
                <a16:creationId xmlns:a16="http://schemas.microsoft.com/office/drawing/2014/main" id="{55AF7D02-29C9-6544-7B67-C5E5C98DA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17011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8">
            <a:extLst>
              <a:ext uri="{FF2B5EF4-FFF2-40B4-BE49-F238E27FC236}">
                <a16:creationId xmlns:a16="http://schemas.microsoft.com/office/drawing/2014/main" id="{CAE07E78-9060-34EF-894E-8B96A2E22F86}"/>
              </a:ext>
            </a:extLst>
          </p:cNvPr>
          <p:cNvGraphicFramePr>
            <a:graphicFrameLocks noGrp="1"/>
          </p:cNvGraphicFramePr>
          <p:nvPr/>
        </p:nvGraphicFramePr>
        <p:xfrm>
          <a:off x="0" y="1053557"/>
          <a:ext cx="12192000" cy="5821680"/>
        </p:xfrm>
        <a:graphic>
          <a:graphicData uri="http://schemas.openxmlformats.org/drawingml/2006/table">
            <a:tbl>
              <a:tblPr firstRow="1" bandRow="1">
                <a:tableStyleId>{F5AB1C69-6EDB-4FF4-983F-18BD219EF322}</a:tableStyleId>
              </a:tblPr>
              <a:tblGrid>
                <a:gridCol w="6096000">
                  <a:extLst>
                    <a:ext uri="{9D8B030D-6E8A-4147-A177-3AD203B41FA5}">
                      <a16:colId xmlns:a16="http://schemas.microsoft.com/office/drawing/2014/main" val="3691072677"/>
                    </a:ext>
                  </a:extLst>
                </a:gridCol>
                <a:gridCol w="6096000">
                  <a:extLst>
                    <a:ext uri="{9D8B030D-6E8A-4147-A177-3AD203B41FA5}">
                      <a16:colId xmlns:a16="http://schemas.microsoft.com/office/drawing/2014/main" val="1653817626"/>
                    </a:ext>
                  </a:extLst>
                </a:gridCol>
              </a:tblGrid>
              <a:tr h="494005">
                <a:tc>
                  <a:txBody>
                    <a:bodyPr/>
                    <a:lstStyle/>
                    <a:p>
                      <a:pPr algn="ctr"/>
                      <a:r>
                        <a:rPr lang="en-US" sz="2800" dirty="0"/>
                        <a:t>Testicular torsion</a:t>
                      </a:r>
                    </a:p>
                  </a:txBody>
                  <a:tcPr anchor="ctr"/>
                </a:tc>
                <a:tc>
                  <a:txBody>
                    <a:bodyPr/>
                    <a:lstStyle/>
                    <a:p>
                      <a:pPr algn="ctr"/>
                      <a:r>
                        <a:rPr lang="en-US" sz="2800" dirty="0"/>
                        <a:t>Epididymorchitis</a:t>
                      </a:r>
                    </a:p>
                  </a:txBody>
                  <a:tcPr anchor="ctr"/>
                </a:tc>
                <a:extLst>
                  <a:ext uri="{0D108BD9-81ED-4DB2-BD59-A6C34878D82A}">
                    <a16:rowId xmlns:a16="http://schemas.microsoft.com/office/drawing/2014/main" val="4212064025"/>
                  </a:ext>
                </a:extLst>
              </a:tr>
              <a:tr h="435887">
                <a:tc>
                  <a:txBody>
                    <a:bodyPr/>
                    <a:lstStyle/>
                    <a:p>
                      <a:pPr algn="ctr"/>
                      <a:r>
                        <a:rPr lang="en-US" sz="2400" dirty="0"/>
                        <a:t>Mechanical twist of the testicle</a:t>
                      </a:r>
                    </a:p>
                  </a:txBody>
                  <a:tcPr anchor="ctr"/>
                </a:tc>
                <a:tc>
                  <a:txBody>
                    <a:bodyPr/>
                    <a:lstStyle/>
                    <a:p>
                      <a:pPr algn="ctr"/>
                      <a:r>
                        <a:rPr lang="en-US" sz="2400" dirty="0"/>
                        <a:t>Inflammatory process</a:t>
                      </a:r>
                    </a:p>
                  </a:txBody>
                  <a:tcPr anchor="ctr"/>
                </a:tc>
                <a:extLst>
                  <a:ext uri="{0D108BD9-81ED-4DB2-BD59-A6C34878D82A}">
                    <a16:rowId xmlns:a16="http://schemas.microsoft.com/office/drawing/2014/main" val="1343603621"/>
                  </a:ext>
                </a:extLst>
              </a:tr>
              <a:tr h="435887">
                <a:tc>
                  <a:txBody>
                    <a:bodyPr/>
                    <a:lstStyle/>
                    <a:p>
                      <a:pPr algn="ctr"/>
                      <a:r>
                        <a:rPr lang="en-US" sz="2400" dirty="0"/>
                        <a:t>Acute onset severe pain</a:t>
                      </a:r>
                    </a:p>
                  </a:txBody>
                  <a:tcPr anchor="ctr"/>
                </a:tc>
                <a:tc>
                  <a:txBody>
                    <a:bodyPr/>
                    <a:lstStyle/>
                    <a:p>
                      <a:pPr algn="ctr"/>
                      <a:r>
                        <a:rPr lang="en-US" sz="2400" dirty="0"/>
                        <a:t>Gradual onset mild pain that increase with time</a:t>
                      </a:r>
                    </a:p>
                  </a:txBody>
                  <a:tcPr anchor="ctr"/>
                </a:tc>
                <a:extLst>
                  <a:ext uri="{0D108BD9-81ED-4DB2-BD59-A6C34878D82A}">
                    <a16:rowId xmlns:a16="http://schemas.microsoft.com/office/drawing/2014/main" val="2591840215"/>
                  </a:ext>
                </a:extLst>
              </a:tr>
              <a:tr h="435887">
                <a:tc>
                  <a:txBody>
                    <a:bodyPr/>
                    <a:lstStyle/>
                    <a:p>
                      <a:pPr algn="ctr"/>
                      <a:r>
                        <a:rPr lang="en-US" sz="2400" dirty="0"/>
                        <a:t>Afebrile</a:t>
                      </a:r>
                    </a:p>
                  </a:txBody>
                  <a:tcPr anchor="ctr"/>
                </a:tc>
                <a:tc>
                  <a:txBody>
                    <a:bodyPr/>
                    <a:lstStyle/>
                    <a:p>
                      <a:pPr algn="ctr"/>
                      <a:r>
                        <a:rPr lang="en-US" sz="2400" dirty="0"/>
                        <a:t>Associated with high fever, chills and rigors</a:t>
                      </a:r>
                    </a:p>
                  </a:txBody>
                  <a:tcPr anchor="ctr"/>
                </a:tc>
                <a:extLst>
                  <a:ext uri="{0D108BD9-81ED-4DB2-BD59-A6C34878D82A}">
                    <a16:rowId xmlns:a16="http://schemas.microsoft.com/office/drawing/2014/main" val="771018993"/>
                  </a:ext>
                </a:extLst>
              </a:tr>
              <a:tr h="435887">
                <a:tc>
                  <a:txBody>
                    <a:bodyPr/>
                    <a:lstStyle/>
                    <a:p>
                      <a:pPr algn="ctr"/>
                      <a:r>
                        <a:rPr lang="en-US" sz="2400" dirty="0"/>
                        <a:t>w/o urinary symptoms</a:t>
                      </a:r>
                    </a:p>
                  </a:txBody>
                  <a:tcPr anchor="ctr"/>
                </a:tc>
                <a:tc>
                  <a:txBody>
                    <a:bodyPr/>
                    <a:lstStyle/>
                    <a:p>
                      <a:pPr algn="ctr"/>
                      <a:r>
                        <a:rPr lang="en-US" sz="2400" dirty="0"/>
                        <a:t>Associated with dysuria and frequency</a:t>
                      </a:r>
                    </a:p>
                  </a:txBody>
                  <a:tcPr anchor="ctr"/>
                </a:tc>
                <a:extLst>
                  <a:ext uri="{0D108BD9-81ED-4DB2-BD59-A6C34878D82A}">
                    <a16:rowId xmlns:a16="http://schemas.microsoft.com/office/drawing/2014/main" val="637122828"/>
                  </a:ext>
                </a:extLst>
              </a:tr>
              <a:tr h="435887">
                <a:tc>
                  <a:txBody>
                    <a:bodyPr/>
                    <a:lstStyle/>
                    <a:p>
                      <a:pPr algn="ctr"/>
                      <a:r>
                        <a:rPr lang="en-US" sz="2400" dirty="0"/>
                        <a:t>Negative Prehn sign</a:t>
                      </a:r>
                    </a:p>
                  </a:txBody>
                  <a:tcPr anchor="ctr"/>
                </a:tc>
                <a:tc>
                  <a:txBody>
                    <a:bodyPr/>
                    <a:lstStyle/>
                    <a:p>
                      <a:pPr algn="ctr"/>
                      <a:r>
                        <a:rPr lang="en-US" sz="2400" dirty="0"/>
                        <a:t>Positive Prehn sign</a:t>
                      </a:r>
                    </a:p>
                  </a:txBody>
                  <a:tcPr anchor="ctr"/>
                </a:tc>
                <a:extLst>
                  <a:ext uri="{0D108BD9-81ED-4DB2-BD59-A6C34878D82A}">
                    <a16:rowId xmlns:a16="http://schemas.microsoft.com/office/drawing/2014/main" val="2194047618"/>
                  </a:ext>
                </a:extLst>
              </a:tr>
              <a:tr h="43588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Negative Cremasteric reflex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Positive Cremasteric reflex</a:t>
                      </a:r>
                    </a:p>
                  </a:txBody>
                  <a:tcPr anchor="ctr"/>
                </a:tc>
                <a:extLst>
                  <a:ext uri="{0D108BD9-81ED-4DB2-BD59-A6C34878D82A}">
                    <a16:rowId xmlns:a16="http://schemas.microsoft.com/office/drawing/2014/main" val="790712806"/>
                  </a:ext>
                </a:extLst>
              </a:tr>
              <a:tr h="435887">
                <a:tc>
                  <a:txBody>
                    <a:bodyPr/>
                    <a:lstStyle/>
                    <a:p>
                      <a:pPr algn="ctr"/>
                      <a:r>
                        <a:rPr lang="en-US" sz="2400" dirty="0"/>
                        <a:t>Non-tender prostate</a:t>
                      </a:r>
                    </a:p>
                  </a:txBody>
                  <a:tcPr anchor="ctr"/>
                </a:tc>
                <a:tc>
                  <a:txBody>
                    <a:bodyPr/>
                    <a:lstStyle/>
                    <a:p>
                      <a:pPr algn="ctr"/>
                      <a:r>
                        <a:rPr lang="en-US" sz="2400" dirty="0"/>
                        <a:t>Tender prostate</a:t>
                      </a:r>
                    </a:p>
                  </a:txBody>
                  <a:tcPr anchor="ctr"/>
                </a:tc>
                <a:extLst>
                  <a:ext uri="{0D108BD9-81ED-4DB2-BD59-A6C34878D82A}">
                    <a16:rowId xmlns:a16="http://schemas.microsoft.com/office/drawing/2014/main" val="3645602909"/>
                  </a:ext>
                </a:extLst>
              </a:tr>
              <a:tr h="435887">
                <a:tc>
                  <a:txBody>
                    <a:bodyPr/>
                    <a:lstStyle/>
                    <a:p>
                      <a:pPr algn="ctr"/>
                      <a:r>
                        <a:rPr lang="en-US" sz="2400" dirty="0"/>
                        <a:t>Doppler: Decrease testicular flow</a:t>
                      </a:r>
                    </a:p>
                  </a:txBody>
                  <a:tcPr anchor="ctr"/>
                </a:tc>
                <a:tc>
                  <a:txBody>
                    <a:bodyPr/>
                    <a:lstStyle/>
                    <a:p>
                      <a:pPr algn="ctr"/>
                      <a:r>
                        <a:rPr lang="en-US" sz="2400" dirty="0"/>
                        <a:t>Doppler : increased testicular flow</a:t>
                      </a:r>
                    </a:p>
                  </a:txBody>
                  <a:tcPr anchor="ctr"/>
                </a:tc>
                <a:extLst>
                  <a:ext uri="{0D108BD9-81ED-4DB2-BD59-A6C34878D82A}">
                    <a16:rowId xmlns:a16="http://schemas.microsoft.com/office/drawing/2014/main" val="2479767092"/>
                  </a:ext>
                </a:extLst>
              </a:tr>
              <a:tr h="78459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Testicular position: elevated and more horizontal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t>Testicular position : normal (vertical)</a:t>
                      </a:r>
                    </a:p>
                  </a:txBody>
                  <a:tcPr anchor="ctr"/>
                </a:tc>
                <a:extLst>
                  <a:ext uri="{0D108BD9-81ED-4DB2-BD59-A6C34878D82A}">
                    <a16:rowId xmlns:a16="http://schemas.microsoft.com/office/drawing/2014/main" val="1653402228"/>
                  </a:ext>
                </a:extLst>
              </a:tr>
              <a:tr h="784596">
                <a:tc>
                  <a:txBody>
                    <a:bodyPr/>
                    <a:lstStyle/>
                    <a:p>
                      <a:pPr algn="ctr"/>
                      <a:r>
                        <a:rPr lang="en-US" sz="2400" dirty="0"/>
                        <a:t>Associated with nausea and vomiting due to severe pain</a:t>
                      </a:r>
                    </a:p>
                  </a:txBody>
                  <a:tcPr anchor="ctr"/>
                </a:tc>
                <a:tc>
                  <a:txBody>
                    <a:bodyPr/>
                    <a:lstStyle/>
                    <a:p>
                      <a:pPr algn="ctr"/>
                      <a:r>
                        <a:rPr lang="en-US" sz="2400" dirty="0"/>
                        <a:t>Not associated with nausea and vomiting</a:t>
                      </a:r>
                    </a:p>
                  </a:txBody>
                  <a:tcPr anchor="ctr"/>
                </a:tc>
                <a:extLst>
                  <a:ext uri="{0D108BD9-81ED-4DB2-BD59-A6C34878D82A}">
                    <a16:rowId xmlns:a16="http://schemas.microsoft.com/office/drawing/2014/main" val="35406780"/>
                  </a:ext>
                </a:extLst>
              </a:tr>
            </a:tbl>
          </a:graphicData>
        </a:graphic>
      </p:graphicFrame>
      <p:sp>
        <p:nvSpPr>
          <p:cNvPr id="9" name="TextBox 8">
            <a:extLst>
              <a:ext uri="{FF2B5EF4-FFF2-40B4-BE49-F238E27FC236}">
                <a16:creationId xmlns:a16="http://schemas.microsoft.com/office/drawing/2014/main" id="{0E17E529-7C9E-D856-C239-A3A7E360E52E}"/>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6</a:t>
            </a:r>
            <a:r>
              <a:rPr lang="ar-JO" b="1" dirty="0">
                <a:solidFill>
                  <a:srgbClr val="FF0000"/>
                </a:solidFill>
              </a:rPr>
              <a:t>)</a:t>
            </a:r>
            <a:endParaRPr lang="en-US" b="1" dirty="0">
              <a:solidFill>
                <a:srgbClr val="FF0000"/>
              </a:solidFill>
            </a:endParaRPr>
          </a:p>
        </p:txBody>
      </p:sp>
      <p:sp>
        <p:nvSpPr>
          <p:cNvPr id="11" name="Title 10">
            <a:extLst>
              <a:ext uri="{FF2B5EF4-FFF2-40B4-BE49-F238E27FC236}">
                <a16:creationId xmlns:a16="http://schemas.microsoft.com/office/drawing/2014/main" id="{87C31F8F-B481-E111-78C2-F54B7EB92F0F}"/>
              </a:ext>
            </a:extLst>
          </p:cNvPr>
          <p:cNvSpPr>
            <a:spLocks noGrp="1"/>
          </p:cNvSpPr>
          <p:nvPr>
            <p:ph type="title"/>
          </p:nvPr>
        </p:nvSpPr>
        <p:spPr>
          <a:xfrm>
            <a:off x="269033" y="291218"/>
            <a:ext cx="11653935" cy="762339"/>
          </a:xfrm>
        </p:spPr>
        <p:txBody>
          <a:bodyPr>
            <a:noAutofit/>
          </a:bodyPr>
          <a:lstStyle/>
          <a:p>
            <a:r>
              <a:rPr lang="en-US" sz="3800" b="1" dirty="0"/>
              <a:t>Mention 5 difference between this case and epididymitis:</a:t>
            </a:r>
          </a:p>
        </p:txBody>
      </p:sp>
    </p:spTree>
    <p:extLst>
      <p:ext uri="{BB962C8B-B14F-4D97-AF65-F5344CB8AC3E}">
        <p14:creationId xmlns:p14="http://schemas.microsoft.com/office/powerpoint/2010/main" val="365400063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5AC946-4CB9-C82F-E51B-25FFF10F8B76}"/>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graphicFrame>
        <p:nvGraphicFramePr>
          <p:cNvPr id="4" name="Content Placeholder 1">
            <a:extLst>
              <a:ext uri="{FF2B5EF4-FFF2-40B4-BE49-F238E27FC236}">
                <a16:creationId xmlns:a16="http://schemas.microsoft.com/office/drawing/2014/main" id="{9D159AEC-F127-F39C-50AB-2F231EA64289}"/>
              </a:ext>
            </a:extLst>
          </p:cNvPr>
          <p:cNvGraphicFramePr>
            <a:graphicFrameLocks/>
          </p:cNvGraphicFramePr>
          <p:nvPr>
            <p:extLst>
              <p:ext uri="{D42A27DB-BD31-4B8C-83A1-F6EECF244321}">
                <p14:modId xmlns:p14="http://schemas.microsoft.com/office/powerpoint/2010/main" val="988502824"/>
              </p:ext>
            </p:extLst>
          </p:nvPr>
        </p:nvGraphicFramePr>
        <p:xfrm>
          <a:off x="9330" y="820063"/>
          <a:ext cx="12182670" cy="6035040"/>
        </p:xfrm>
        <a:graphic>
          <a:graphicData uri="http://schemas.openxmlformats.org/drawingml/2006/table">
            <a:tbl>
              <a:tblPr firstRow="1" bandRow="1">
                <a:tableStyleId>{93296810-A885-4BE3-A3E7-6D5BEEA58F35}</a:tableStyleId>
              </a:tblPr>
              <a:tblGrid>
                <a:gridCol w="2746628">
                  <a:extLst>
                    <a:ext uri="{9D8B030D-6E8A-4147-A177-3AD203B41FA5}">
                      <a16:colId xmlns:a16="http://schemas.microsoft.com/office/drawing/2014/main" val="3019839126"/>
                    </a:ext>
                  </a:extLst>
                </a:gridCol>
                <a:gridCol w="4718021">
                  <a:extLst>
                    <a:ext uri="{9D8B030D-6E8A-4147-A177-3AD203B41FA5}">
                      <a16:colId xmlns:a16="http://schemas.microsoft.com/office/drawing/2014/main" val="407449270"/>
                    </a:ext>
                  </a:extLst>
                </a:gridCol>
                <a:gridCol w="4718021">
                  <a:extLst>
                    <a:ext uri="{9D8B030D-6E8A-4147-A177-3AD203B41FA5}">
                      <a16:colId xmlns:a16="http://schemas.microsoft.com/office/drawing/2014/main" val="2633496439"/>
                    </a:ext>
                  </a:extLst>
                </a:gridCol>
              </a:tblGrid>
              <a:tr h="345905">
                <a:tc>
                  <a:txBody>
                    <a:bodyPr/>
                    <a:lstStyle/>
                    <a:p>
                      <a:endParaRPr lang="en-US" dirty="0"/>
                    </a:p>
                  </a:txBody>
                  <a:tcPr/>
                </a:tc>
                <a:tc>
                  <a:txBody>
                    <a:bodyPr/>
                    <a:lstStyle/>
                    <a:p>
                      <a:pPr algn="ctr"/>
                      <a:r>
                        <a:rPr lang="en-US" dirty="0"/>
                        <a:t>Testicular</a:t>
                      </a:r>
                      <a:r>
                        <a:rPr lang="en-US" baseline="0" dirty="0"/>
                        <a:t> torsion</a:t>
                      </a:r>
                      <a:endParaRPr lang="en-US" dirty="0"/>
                    </a:p>
                  </a:txBody>
                  <a:tcPr anchor="ctr"/>
                </a:tc>
                <a:tc>
                  <a:txBody>
                    <a:bodyPr/>
                    <a:lstStyle/>
                    <a:p>
                      <a:pPr algn="ctr"/>
                      <a:r>
                        <a:rPr lang="en-US" dirty="0"/>
                        <a:t>Epididymorchitis </a:t>
                      </a:r>
                    </a:p>
                  </a:txBody>
                  <a:tcPr anchor="ctr"/>
                </a:tc>
                <a:extLst>
                  <a:ext uri="{0D108BD9-81ED-4DB2-BD59-A6C34878D82A}">
                    <a16:rowId xmlns:a16="http://schemas.microsoft.com/office/drawing/2014/main" val="3352253849"/>
                  </a:ext>
                </a:extLst>
              </a:tr>
              <a:tr h="345905">
                <a:tc>
                  <a:txBody>
                    <a:bodyPr/>
                    <a:lstStyle/>
                    <a:p>
                      <a:r>
                        <a:rPr lang="en-US" b="1" dirty="0">
                          <a:solidFill>
                            <a:schemeClr val="accent3">
                              <a:lumMod val="50000"/>
                            </a:schemeClr>
                          </a:solidFill>
                        </a:rPr>
                        <a:t>Age</a:t>
                      </a:r>
                    </a:p>
                  </a:txBody>
                  <a:tcPr/>
                </a:tc>
                <a:tc>
                  <a:txBody>
                    <a:bodyPr/>
                    <a:lstStyle/>
                    <a:p>
                      <a:pPr algn="ctr"/>
                      <a:r>
                        <a:rPr lang="en-US" dirty="0">
                          <a:solidFill>
                            <a:schemeClr val="accent3">
                              <a:lumMod val="50000"/>
                            </a:schemeClr>
                          </a:solidFill>
                        </a:rPr>
                        <a:t>(10-30) years</a:t>
                      </a:r>
                    </a:p>
                  </a:txBody>
                  <a:tcPr anchor="ctr"/>
                </a:tc>
                <a:tc>
                  <a:txBody>
                    <a:bodyPr/>
                    <a:lstStyle/>
                    <a:p>
                      <a:pPr algn="ctr"/>
                      <a:r>
                        <a:rPr lang="en-US" dirty="0">
                          <a:solidFill>
                            <a:schemeClr val="accent3">
                              <a:lumMod val="50000"/>
                            </a:schemeClr>
                          </a:solidFill>
                        </a:rPr>
                        <a:t>(16-30) &amp; (51-70)</a:t>
                      </a:r>
                      <a:r>
                        <a:rPr lang="en-US" baseline="0" dirty="0">
                          <a:solidFill>
                            <a:schemeClr val="accent3">
                              <a:lumMod val="50000"/>
                            </a:schemeClr>
                          </a:solidFill>
                        </a:rPr>
                        <a:t> years</a:t>
                      </a:r>
                      <a:endParaRPr lang="en-US" dirty="0">
                        <a:solidFill>
                          <a:schemeClr val="accent3">
                            <a:lumMod val="50000"/>
                          </a:schemeClr>
                        </a:solidFill>
                      </a:endParaRPr>
                    </a:p>
                  </a:txBody>
                  <a:tcPr anchor="ctr"/>
                </a:tc>
                <a:extLst>
                  <a:ext uri="{0D108BD9-81ED-4DB2-BD59-A6C34878D82A}">
                    <a16:rowId xmlns:a16="http://schemas.microsoft.com/office/drawing/2014/main" val="825956783"/>
                  </a:ext>
                </a:extLst>
              </a:tr>
              <a:tr h="345905">
                <a:tc>
                  <a:txBody>
                    <a:bodyPr/>
                    <a:lstStyle/>
                    <a:p>
                      <a:r>
                        <a:rPr lang="en-US" b="1" dirty="0">
                          <a:solidFill>
                            <a:schemeClr val="accent3">
                              <a:lumMod val="50000"/>
                            </a:schemeClr>
                          </a:solidFill>
                        </a:rPr>
                        <a:t>Pain</a:t>
                      </a:r>
                    </a:p>
                  </a:txBody>
                  <a:tcPr/>
                </a:tc>
                <a:tc>
                  <a:txBody>
                    <a:bodyPr/>
                    <a:lstStyle/>
                    <a:p>
                      <a:pPr algn="ctr"/>
                      <a:r>
                        <a:rPr lang="en-US" dirty="0">
                          <a:solidFill>
                            <a:schemeClr val="accent3">
                              <a:lumMod val="50000"/>
                            </a:schemeClr>
                          </a:solidFill>
                        </a:rPr>
                        <a:t>Sudden onset not affected by position </a:t>
                      </a:r>
                    </a:p>
                  </a:txBody>
                  <a:tcPr anchor="ctr"/>
                </a:tc>
                <a:tc>
                  <a:txBody>
                    <a:bodyPr/>
                    <a:lstStyle/>
                    <a:p>
                      <a:pPr algn="ctr"/>
                      <a:r>
                        <a:rPr lang="en-US" dirty="0">
                          <a:solidFill>
                            <a:schemeClr val="accent3">
                              <a:lumMod val="50000"/>
                            </a:schemeClr>
                          </a:solidFill>
                        </a:rPr>
                        <a:t>Gradual</a:t>
                      </a:r>
                      <a:r>
                        <a:rPr lang="en-US" baseline="0" dirty="0">
                          <a:solidFill>
                            <a:schemeClr val="accent3">
                              <a:lumMod val="50000"/>
                            </a:schemeClr>
                          </a:solidFill>
                        </a:rPr>
                        <a:t> onset worse when standing</a:t>
                      </a:r>
                      <a:endParaRPr lang="en-US" dirty="0">
                        <a:solidFill>
                          <a:schemeClr val="accent3">
                            <a:lumMod val="50000"/>
                          </a:schemeClr>
                        </a:solidFill>
                      </a:endParaRPr>
                    </a:p>
                  </a:txBody>
                  <a:tcPr anchor="ctr"/>
                </a:tc>
                <a:extLst>
                  <a:ext uri="{0D108BD9-81ED-4DB2-BD59-A6C34878D82A}">
                    <a16:rowId xmlns:a16="http://schemas.microsoft.com/office/drawing/2014/main" val="1998401487"/>
                  </a:ext>
                </a:extLst>
              </a:tr>
              <a:tr h="345905">
                <a:tc>
                  <a:txBody>
                    <a:bodyPr/>
                    <a:lstStyle/>
                    <a:p>
                      <a:r>
                        <a:rPr lang="en-US" b="1" dirty="0">
                          <a:solidFill>
                            <a:schemeClr val="accent3">
                              <a:lumMod val="50000"/>
                            </a:schemeClr>
                          </a:solidFill>
                        </a:rPr>
                        <a:t>Onset</a:t>
                      </a:r>
                    </a:p>
                  </a:txBody>
                  <a:tcPr/>
                </a:tc>
                <a:tc>
                  <a:txBody>
                    <a:bodyPr/>
                    <a:lstStyle/>
                    <a:p>
                      <a:pPr algn="ctr"/>
                      <a:r>
                        <a:rPr lang="en-US" dirty="0">
                          <a:solidFill>
                            <a:schemeClr val="accent3">
                              <a:lumMod val="50000"/>
                            </a:schemeClr>
                          </a:solidFill>
                        </a:rPr>
                        <a:t>After exercise, sleep</a:t>
                      </a:r>
                      <a:r>
                        <a:rPr lang="en-US" baseline="0" dirty="0">
                          <a:solidFill>
                            <a:schemeClr val="accent3">
                              <a:lumMod val="50000"/>
                            </a:schemeClr>
                          </a:solidFill>
                        </a:rPr>
                        <a:t> or minor trauma </a:t>
                      </a:r>
                      <a:endParaRPr lang="en-US" dirty="0">
                        <a:solidFill>
                          <a:schemeClr val="accent3">
                            <a:lumMod val="50000"/>
                          </a:schemeClr>
                        </a:solidFill>
                      </a:endParaRPr>
                    </a:p>
                  </a:txBody>
                  <a:tcPr anchor="ctr"/>
                </a:tc>
                <a:tc>
                  <a:txBody>
                    <a:bodyPr/>
                    <a:lstStyle/>
                    <a:p>
                      <a:pPr algn="ctr"/>
                      <a:r>
                        <a:rPr lang="en-US" dirty="0">
                          <a:solidFill>
                            <a:schemeClr val="accent3">
                              <a:lumMod val="50000"/>
                            </a:schemeClr>
                          </a:solidFill>
                        </a:rPr>
                        <a:t>Rarely after sleep</a:t>
                      </a:r>
                    </a:p>
                  </a:txBody>
                  <a:tcPr anchor="ctr"/>
                </a:tc>
                <a:extLst>
                  <a:ext uri="{0D108BD9-81ED-4DB2-BD59-A6C34878D82A}">
                    <a16:rowId xmlns:a16="http://schemas.microsoft.com/office/drawing/2014/main" val="2336444847"/>
                  </a:ext>
                </a:extLst>
              </a:tr>
              <a:tr h="345905">
                <a:tc>
                  <a:txBody>
                    <a:bodyPr/>
                    <a:lstStyle/>
                    <a:p>
                      <a:r>
                        <a:rPr lang="en-US" b="1" dirty="0">
                          <a:solidFill>
                            <a:schemeClr val="accent3">
                              <a:lumMod val="50000"/>
                            </a:schemeClr>
                          </a:solidFill>
                        </a:rPr>
                        <a:t>Time to presentation</a:t>
                      </a:r>
                    </a:p>
                  </a:txBody>
                  <a:tcPr/>
                </a:tc>
                <a:tc>
                  <a:txBody>
                    <a:bodyPr/>
                    <a:lstStyle/>
                    <a:p>
                      <a:pPr algn="ctr"/>
                      <a:r>
                        <a:rPr lang="en-US" dirty="0">
                          <a:solidFill>
                            <a:schemeClr val="accent3">
                              <a:lumMod val="50000"/>
                            </a:schemeClr>
                          </a:solidFill>
                        </a:rPr>
                        <a:t>&lt;</a:t>
                      </a:r>
                      <a:r>
                        <a:rPr lang="en-US" baseline="0" dirty="0">
                          <a:solidFill>
                            <a:schemeClr val="accent3">
                              <a:lumMod val="50000"/>
                            </a:schemeClr>
                          </a:solidFill>
                        </a:rPr>
                        <a:t> 6 hours</a:t>
                      </a:r>
                      <a:endParaRPr lang="en-US" dirty="0">
                        <a:solidFill>
                          <a:schemeClr val="accent3">
                            <a:lumMod val="50000"/>
                          </a:schemeClr>
                        </a:solidFill>
                      </a:endParaRPr>
                    </a:p>
                  </a:txBody>
                  <a:tcPr anchor="ctr"/>
                </a:tc>
                <a:tc>
                  <a:txBody>
                    <a:bodyPr/>
                    <a:lstStyle/>
                    <a:p>
                      <a:pPr algn="ctr"/>
                      <a:r>
                        <a:rPr lang="en-US" dirty="0">
                          <a:solidFill>
                            <a:schemeClr val="accent3">
                              <a:lumMod val="50000"/>
                            </a:schemeClr>
                          </a:solidFill>
                        </a:rPr>
                        <a:t>&gt; 24 hours</a:t>
                      </a:r>
                    </a:p>
                  </a:txBody>
                  <a:tcPr anchor="ctr"/>
                </a:tc>
                <a:extLst>
                  <a:ext uri="{0D108BD9-81ED-4DB2-BD59-A6C34878D82A}">
                    <a16:rowId xmlns:a16="http://schemas.microsoft.com/office/drawing/2014/main" val="2751144311"/>
                  </a:ext>
                </a:extLst>
              </a:tr>
              <a:tr h="345905">
                <a:tc>
                  <a:txBody>
                    <a:bodyPr/>
                    <a:lstStyle/>
                    <a:p>
                      <a:r>
                        <a:rPr lang="en-US" b="1" dirty="0">
                          <a:solidFill>
                            <a:schemeClr val="accent3">
                              <a:lumMod val="50000"/>
                            </a:schemeClr>
                          </a:solidFill>
                        </a:rPr>
                        <a:t>Past episodes </a:t>
                      </a:r>
                    </a:p>
                  </a:txBody>
                  <a:tcPr/>
                </a:tc>
                <a:tc>
                  <a:txBody>
                    <a:bodyPr/>
                    <a:lstStyle/>
                    <a:p>
                      <a:pPr algn="ctr"/>
                      <a:r>
                        <a:rPr lang="en-US" dirty="0">
                          <a:solidFill>
                            <a:schemeClr val="accent3">
                              <a:lumMod val="50000"/>
                            </a:schemeClr>
                          </a:solidFill>
                        </a:rPr>
                        <a:t>Frequently &gt;2weeks</a:t>
                      </a:r>
                      <a:r>
                        <a:rPr lang="en-US" baseline="0" dirty="0">
                          <a:solidFill>
                            <a:schemeClr val="accent3">
                              <a:lumMod val="50000"/>
                            </a:schemeClr>
                          </a:solidFill>
                        </a:rPr>
                        <a:t> past</a:t>
                      </a:r>
                      <a:endParaRPr lang="en-US" dirty="0">
                        <a:solidFill>
                          <a:schemeClr val="accent3">
                            <a:lumMod val="50000"/>
                          </a:schemeClr>
                        </a:solidFill>
                      </a:endParaRPr>
                    </a:p>
                  </a:txBody>
                  <a:tcPr anchor="ctr"/>
                </a:tc>
                <a:tc>
                  <a:txBody>
                    <a:bodyPr/>
                    <a:lstStyle/>
                    <a:p>
                      <a:pPr algn="ctr"/>
                      <a:r>
                        <a:rPr lang="en-US" dirty="0">
                          <a:solidFill>
                            <a:schemeClr val="accent3">
                              <a:lumMod val="50000"/>
                            </a:schemeClr>
                          </a:solidFill>
                        </a:rPr>
                        <a:t>Only</a:t>
                      </a:r>
                      <a:r>
                        <a:rPr lang="en-US" baseline="0" dirty="0">
                          <a:solidFill>
                            <a:schemeClr val="accent3">
                              <a:lumMod val="50000"/>
                            </a:schemeClr>
                          </a:solidFill>
                        </a:rPr>
                        <a:t> if previous infection</a:t>
                      </a:r>
                      <a:endParaRPr lang="en-US" dirty="0">
                        <a:solidFill>
                          <a:schemeClr val="accent3">
                            <a:lumMod val="50000"/>
                          </a:schemeClr>
                        </a:solidFill>
                      </a:endParaRPr>
                    </a:p>
                  </a:txBody>
                  <a:tcPr anchor="ctr"/>
                </a:tc>
                <a:extLst>
                  <a:ext uri="{0D108BD9-81ED-4DB2-BD59-A6C34878D82A}">
                    <a16:rowId xmlns:a16="http://schemas.microsoft.com/office/drawing/2014/main" val="386284036"/>
                  </a:ext>
                </a:extLst>
              </a:tr>
              <a:tr h="345905">
                <a:tc>
                  <a:txBody>
                    <a:bodyPr/>
                    <a:lstStyle/>
                    <a:p>
                      <a:r>
                        <a:rPr lang="en-US" b="1" dirty="0">
                          <a:solidFill>
                            <a:schemeClr val="accent3">
                              <a:lumMod val="50000"/>
                            </a:schemeClr>
                          </a:solidFill>
                        </a:rPr>
                        <a:t>Severity </a:t>
                      </a:r>
                    </a:p>
                  </a:txBody>
                  <a:tcPr/>
                </a:tc>
                <a:tc>
                  <a:txBody>
                    <a:bodyPr/>
                    <a:lstStyle/>
                    <a:p>
                      <a:pPr algn="ctr"/>
                      <a:r>
                        <a:rPr lang="en-US" dirty="0">
                          <a:solidFill>
                            <a:schemeClr val="accent3">
                              <a:lumMod val="50000"/>
                            </a:schemeClr>
                          </a:solidFill>
                        </a:rPr>
                        <a:t>Peaks in hours</a:t>
                      </a:r>
                      <a:r>
                        <a:rPr lang="en-US" baseline="0" dirty="0">
                          <a:solidFill>
                            <a:schemeClr val="accent3">
                              <a:lumMod val="50000"/>
                            </a:schemeClr>
                          </a:solidFill>
                        </a:rPr>
                        <a:t> </a:t>
                      </a:r>
                      <a:endParaRPr lang="en-US" dirty="0">
                        <a:solidFill>
                          <a:schemeClr val="accent3">
                            <a:lumMod val="50000"/>
                          </a:schemeClr>
                        </a:solidFill>
                      </a:endParaRPr>
                    </a:p>
                  </a:txBody>
                  <a:tcPr anchor="ctr"/>
                </a:tc>
                <a:tc>
                  <a:txBody>
                    <a:bodyPr/>
                    <a:lstStyle/>
                    <a:p>
                      <a:pPr algn="ctr"/>
                      <a:r>
                        <a:rPr lang="en-US" dirty="0">
                          <a:solidFill>
                            <a:schemeClr val="accent3">
                              <a:lumMod val="50000"/>
                            </a:schemeClr>
                          </a:solidFill>
                        </a:rPr>
                        <a:t>Peaks in days </a:t>
                      </a:r>
                    </a:p>
                  </a:txBody>
                  <a:tcPr anchor="ctr"/>
                </a:tc>
                <a:extLst>
                  <a:ext uri="{0D108BD9-81ED-4DB2-BD59-A6C34878D82A}">
                    <a16:rowId xmlns:a16="http://schemas.microsoft.com/office/drawing/2014/main" val="1342517056"/>
                  </a:ext>
                </a:extLst>
              </a:tr>
              <a:tr h="345905">
                <a:tc>
                  <a:txBody>
                    <a:bodyPr/>
                    <a:lstStyle/>
                    <a:p>
                      <a:r>
                        <a:rPr lang="en-US" b="1" dirty="0">
                          <a:solidFill>
                            <a:schemeClr val="accent3">
                              <a:lumMod val="50000"/>
                            </a:schemeClr>
                          </a:solidFill>
                        </a:rPr>
                        <a:t>Vomiting </a:t>
                      </a:r>
                    </a:p>
                  </a:txBody>
                  <a:tcPr/>
                </a:tc>
                <a:tc>
                  <a:txBody>
                    <a:bodyPr/>
                    <a:lstStyle/>
                    <a:p>
                      <a:pPr algn="ctr"/>
                      <a:r>
                        <a:rPr lang="en-US" dirty="0">
                          <a:solidFill>
                            <a:schemeClr val="accent3">
                              <a:lumMod val="50000"/>
                            </a:schemeClr>
                          </a:solidFill>
                        </a:rPr>
                        <a:t>Common from pain</a:t>
                      </a:r>
                    </a:p>
                  </a:txBody>
                  <a:tcPr anchor="ctr"/>
                </a:tc>
                <a:tc>
                  <a:txBody>
                    <a:bodyPr/>
                    <a:lstStyle/>
                    <a:p>
                      <a:pPr algn="ctr"/>
                      <a:r>
                        <a:rPr lang="en-US" dirty="0">
                          <a:solidFill>
                            <a:schemeClr val="accent3">
                              <a:lumMod val="50000"/>
                            </a:schemeClr>
                          </a:solidFill>
                        </a:rPr>
                        <a:t>Unusual </a:t>
                      </a:r>
                    </a:p>
                  </a:txBody>
                  <a:tcPr anchor="ctr"/>
                </a:tc>
                <a:extLst>
                  <a:ext uri="{0D108BD9-81ED-4DB2-BD59-A6C34878D82A}">
                    <a16:rowId xmlns:a16="http://schemas.microsoft.com/office/drawing/2014/main" val="823591663"/>
                  </a:ext>
                </a:extLst>
              </a:tr>
              <a:tr h="345905">
                <a:tc>
                  <a:txBody>
                    <a:bodyPr/>
                    <a:lstStyle/>
                    <a:p>
                      <a:r>
                        <a:rPr lang="en-US" b="1" dirty="0">
                          <a:solidFill>
                            <a:schemeClr val="accent3">
                              <a:lumMod val="50000"/>
                            </a:schemeClr>
                          </a:solidFill>
                        </a:rPr>
                        <a:t>Fever</a:t>
                      </a:r>
                    </a:p>
                  </a:txBody>
                  <a:tcPr/>
                </a:tc>
                <a:tc>
                  <a:txBody>
                    <a:bodyPr/>
                    <a:lstStyle/>
                    <a:p>
                      <a:pPr algn="ctr"/>
                      <a:r>
                        <a:rPr lang="en-US" dirty="0">
                          <a:solidFill>
                            <a:schemeClr val="accent3">
                              <a:lumMod val="50000"/>
                            </a:schemeClr>
                          </a:solidFill>
                        </a:rPr>
                        <a:t>Up to 20%</a:t>
                      </a:r>
                    </a:p>
                  </a:txBody>
                  <a:tcPr anchor="ctr"/>
                </a:tc>
                <a:tc>
                  <a:txBody>
                    <a:bodyPr/>
                    <a:lstStyle/>
                    <a:p>
                      <a:pPr algn="ctr"/>
                      <a:r>
                        <a:rPr lang="en-US" dirty="0">
                          <a:solidFill>
                            <a:schemeClr val="accent3">
                              <a:lumMod val="50000"/>
                            </a:schemeClr>
                          </a:solidFill>
                        </a:rPr>
                        <a:t>Up to</a:t>
                      </a:r>
                      <a:r>
                        <a:rPr lang="en-US" baseline="0" dirty="0">
                          <a:solidFill>
                            <a:schemeClr val="accent3">
                              <a:lumMod val="50000"/>
                            </a:schemeClr>
                          </a:solidFill>
                        </a:rPr>
                        <a:t> 95%</a:t>
                      </a:r>
                      <a:endParaRPr lang="en-US" dirty="0">
                        <a:solidFill>
                          <a:schemeClr val="accent3">
                            <a:lumMod val="50000"/>
                          </a:schemeClr>
                        </a:solidFill>
                      </a:endParaRPr>
                    </a:p>
                  </a:txBody>
                  <a:tcPr anchor="ctr"/>
                </a:tc>
                <a:extLst>
                  <a:ext uri="{0D108BD9-81ED-4DB2-BD59-A6C34878D82A}">
                    <a16:rowId xmlns:a16="http://schemas.microsoft.com/office/drawing/2014/main" val="3970088971"/>
                  </a:ext>
                </a:extLst>
              </a:tr>
              <a:tr h="345905">
                <a:tc>
                  <a:txBody>
                    <a:bodyPr/>
                    <a:lstStyle/>
                    <a:p>
                      <a:r>
                        <a:rPr lang="en-US" b="1" dirty="0">
                          <a:solidFill>
                            <a:schemeClr val="accent3">
                              <a:lumMod val="50000"/>
                            </a:schemeClr>
                          </a:solidFill>
                        </a:rPr>
                        <a:t>Swelling</a:t>
                      </a:r>
                    </a:p>
                  </a:txBody>
                  <a:tcPr/>
                </a:tc>
                <a:tc>
                  <a:txBody>
                    <a:bodyPr/>
                    <a:lstStyle/>
                    <a:p>
                      <a:pPr algn="ctr"/>
                      <a:r>
                        <a:rPr lang="en-US" dirty="0">
                          <a:solidFill>
                            <a:schemeClr val="accent3">
                              <a:lumMod val="50000"/>
                            </a:schemeClr>
                          </a:solidFill>
                        </a:rPr>
                        <a:t>After 12 hours</a:t>
                      </a:r>
                    </a:p>
                  </a:txBody>
                  <a:tcPr anchor="ctr"/>
                </a:tc>
                <a:tc>
                  <a:txBody>
                    <a:bodyPr/>
                    <a:lstStyle/>
                    <a:p>
                      <a:pPr algn="ctr"/>
                      <a:r>
                        <a:rPr lang="en-US" dirty="0">
                          <a:solidFill>
                            <a:schemeClr val="accent3">
                              <a:lumMod val="50000"/>
                            </a:schemeClr>
                          </a:solidFill>
                        </a:rPr>
                        <a:t>Common </a:t>
                      </a:r>
                    </a:p>
                  </a:txBody>
                  <a:tcPr anchor="ctr"/>
                </a:tc>
                <a:extLst>
                  <a:ext uri="{0D108BD9-81ED-4DB2-BD59-A6C34878D82A}">
                    <a16:rowId xmlns:a16="http://schemas.microsoft.com/office/drawing/2014/main" val="2655336399"/>
                  </a:ext>
                </a:extLst>
              </a:tr>
              <a:tr h="345905">
                <a:tc>
                  <a:txBody>
                    <a:bodyPr/>
                    <a:lstStyle/>
                    <a:p>
                      <a:r>
                        <a:rPr lang="en-US" b="1" dirty="0">
                          <a:solidFill>
                            <a:schemeClr val="accent3">
                              <a:lumMod val="50000"/>
                            </a:schemeClr>
                          </a:solidFill>
                        </a:rPr>
                        <a:t>Dysuria </a:t>
                      </a:r>
                    </a:p>
                  </a:txBody>
                  <a:tcPr/>
                </a:tc>
                <a:tc>
                  <a:txBody>
                    <a:bodyPr/>
                    <a:lstStyle/>
                    <a:p>
                      <a:pPr algn="ctr"/>
                      <a:r>
                        <a:rPr lang="en-US" dirty="0">
                          <a:solidFill>
                            <a:schemeClr val="accent3">
                              <a:lumMod val="50000"/>
                            </a:schemeClr>
                          </a:solidFill>
                        </a:rPr>
                        <a:t>Rare </a:t>
                      </a:r>
                    </a:p>
                  </a:txBody>
                  <a:tcPr anchor="ctr"/>
                </a:tc>
                <a:tc>
                  <a:txBody>
                    <a:bodyPr/>
                    <a:lstStyle/>
                    <a:p>
                      <a:pPr algn="ctr"/>
                      <a:r>
                        <a:rPr lang="en-US" dirty="0">
                          <a:solidFill>
                            <a:schemeClr val="accent3">
                              <a:lumMod val="50000"/>
                            </a:schemeClr>
                          </a:solidFill>
                        </a:rPr>
                        <a:t>Common </a:t>
                      </a:r>
                    </a:p>
                  </a:txBody>
                  <a:tcPr anchor="ctr"/>
                </a:tc>
                <a:extLst>
                  <a:ext uri="{0D108BD9-81ED-4DB2-BD59-A6C34878D82A}">
                    <a16:rowId xmlns:a16="http://schemas.microsoft.com/office/drawing/2014/main" val="2147084481"/>
                  </a:ext>
                </a:extLst>
              </a:tr>
              <a:tr h="605334">
                <a:tc>
                  <a:txBody>
                    <a:bodyPr/>
                    <a:lstStyle/>
                    <a:p>
                      <a:r>
                        <a:rPr lang="en-US" b="1" dirty="0">
                          <a:solidFill>
                            <a:schemeClr val="accent3">
                              <a:lumMod val="50000"/>
                            </a:schemeClr>
                          </a:solidFill>
                        </a:rPr>
                        <a:t>Urinanalysis </a:t>
                      </a:r>
                    </a:p>
                  </a:txBody>
                  <a:tcPr/>
                </a:tc>
                <a:tc>
                  <a:txBody>
                    <a:bodyPr/>
                    <a:lstStyle/>
                    <a:p>
                      <a:pPr algn="ctr"/>
                      <a:r>
                        <a:rPr lang="en-US" dirty="0">
                          <a:solidFill>
                            <a:schemeClr val="accent3">
                              <a:lumMod val="50000"/>
                            </a:schemeClr>
                          </a:solidFill>
                        </a:rPr>
                        <a:t>30% have wbc</a:t>
                      </a:r>
                      <a:r>
                        <a:rPr lang="ar-JO" dirty="0">
                          <a:solidFill>
                            <a:schemeClr val="accent3">
                              <a:lumMod val="50000"/>
                            </a:schemeClr>
                          </a:solidFill>
                        </a:rPr>
                        <a:t>/</a:t>
                      </a:r>
                      <a:r>
                        <a:rPr lang="en-US" dirty="0">
                          <a:solidFill>
                            <a:schemeClr val="accent3">
                              <a:lumMod val="50000"/>
                            </a:schemeClr>
                          </a:solidFill>
                        </a:rPr>
                        <a:t>bacteria, voiding complication rare</a:t>
                      </a:r>
                    </a:p>
                  </a:txBody>
                  <a:tcPr anchor="ctr"/>
                </a:tc>
                <a:tc>
                  <a:txBody>
                    <a:bodyPr/>
                    <a:lstStyle/>
                    <a:p>
                      <a:pPr algn="ctr"/>
                      <a:r>
                        <a:rPr lang="en-US" dirty="0">
                          <a:solidFill>
                            <a:schemeClr val="accent3">
                              <a:lumMod val="50000"/>
                            </a:schemeClr>
                          </a:solidFill>
                        </a:rPr>
                        <a:t>50% may be normal</a:t>
                      </a:r>
                      <a:r>
                        <a:rPr lang="en-US" baseline="0" dirty="0">
                          <a:solidFill>
                            <a:schemeClr val="accent3">
                              <a:lumMod val="50000"/>
                            </a:schemeClr>
                          </a:solidFill>
                        </a:rPr>
                        <a:t> , voiding complication common</a:t>
                      </a:r>
                      <a:endParaRPr lang="en-US" dirty="0">
                        <a:solidFill>
                          <a:schemeClr val="accent3">
                            <a:lumMod val="50000"/>
                          </a:schemeClr>
                        </a:solidFill>
                      </a:endParaRPr>
                    </a:p>
                  </a:txBody>
                  <a:tcPr anchor="ctr"/>
                </a:tc>
                <a:extLst>
                  <a:ext uri="{0D108BD9-81ED-4DB2-BD59-A6C34878D82A}">
                    <a16:rowId xmlns:a16="http://schemas.microsoft.com/office/drawing/2014/main" val="1094762947"/>
                  </a:ext>
                </a:extLst>
              </a:tr>
              <a:tr h="605334">
                <a:tc>
                  <a:txBody>
                    <a:bodyPr/>
                    <a:lstStyle/>
                    <a:p>
                      <a:r>
                        <a:rPr lang="en-US" b="1" dirty="0">
                          <a:solidFill>
                            <a:schemeClr val="accent3">
                              <a:lumMod val="50000"/>
                            </a:schemeClr>
                          </a:solidFill>
                        </a:rPr>
                        <a:t>Physical exam</a:t>
                      </a:r>
                    </a:p>
                  </a:txBody>
                  <a:tcPr/>
                </a:tc>
                <a:tc>
                  <a:txBody>
                    <a:bodyPr/>
                    <a:lstStyle/>
                    <a:p>
                      <a:pPr marL="285750" indent="-285750" algn="ctr">
                        <a:buFontTx/>
                        <a:buChar char="-"/>
                      </a:pPr>
                      <a:r>
                        <a:rPr lang="en-US" dirty="0">
                          <a:solidFill>
                            <a:schemeClr val="accent3">
                              <a:lumMod val="50000"/>
                            </a:schemeClr>
                          </a:solidFill>
                        </a:rPr>
                        <a:t>Cremasteric reflex </a:t>
                      </a:r>
                    </a:p>
                    <a:p>
                      <a:pPr marL="0" indent="0" algn="ctr">
                        <a:buFontTx/>
                        <a:buNone/>
                      </a:pPr>
                      <a:r>
                        <a:rPr lang="en-US" dirty="0">
                          <a:solidFill>
                            <a:schemeClr val="accent3">
                              <a:lumMod val="50000"/>
                            </a:schemeClr>
                          </a:solidFill>
                        </a:rPr>
                        <a:t>-   Prehn sign </a:t>
                      </a:r>
                    </a:p>
                  </a:txBody>
                  <a:tcPr anchor="ctr"/>
                </a:tc>
                <a:tc>
                  <a:txBody>
                    <a:bodyPr/>
                    <a:lstStyle/>
                    <a:p>
                      <a:pPr algn="ctr"/>
                      <a:r>
                        <a:rPr lang="en-US" dirty="0">
                          <a:solidFill>
                            <a:schemeClr val="accent3">
                              <a:lumMod val="50000"/>
                            </a:schemeClr>
                          </a:solidFill>
                        </a:rPr>
                        <a:t>+ Cremasteric reflex</a:t>
                      </a:r>
                      <a:r>
                        <a:rPr lang="en-US" baseline="0" dirty="0">
                          <a:solidFill>
                            <a:schemeClr val="accent3">
                              <a:lumMod val="50000"/>
                            </a:schemeClr>
                          </a:solidFill>
                        </a:rPr>
                        <a:t> </a:t>
                      </a:r>
                    </a:p>
                    <a:p>
                      <a:pPr algn="ctr"/>
                      <a:r>
                        <a:rPr lang="en-US" baseline="0" dirty="0">
                          <a:solidFill>
                            <a:schemeClr val="accent3">
                              <a:lumMod val="50000"/>
                            </a:schemeClr>
                          </a:solidFill>
                        </a:rPr>
                        <a:t>+ Prehn sign </a:t>
                      </a:r>
                      <a:endParaRPr lang="en-US" dirty="0">
                        <a:solidFill>
                          <a:schemeClr val="accent3">
                            <a:lumMod val="50000"/>
                          </a:schemeClr>
                        </a:solidFill>
                      </a:endParaRPr>
                    </a:p>
                  </a:txBody>
                  <a:tcPr anchor="ctr"/>
                </a:tc>
                <a:extLst>
                  <a:ext uri="{0D108BD9-81ED-4DB2-BD59-A6C34878D82A}">
                    <a16:rowId xmlns:a16="http://schemas.microsoft.com/office/drawing/2014/main" val="3087180238"/>
                  </a:ext>
                </a:extLst>
              </a:tr>
              <a:tr h="345905">
                <a:tc>
                  <a:txBody>
                    <a:bodyPr/>
                    <a:lstStyle/>
                    <a:p>
                      <a:r>
                        <a:rPr lang="en-US" b="1" dirty="0">
                          <a:solidFill>
                            <a:schemeClr val="accent3">
                              <a:lumMod val="50000"/>
                            </a:schemeClr>
                          </a:solidFill>
                        </a:rPr>
                        <a:t>Color Doppler</a:t>
                      </a:r>
                      <a:r>
                        <a:rPr lang="en-US" b="1" baseline="0" dirty="0">
                          <a:solidFill>
                            <a:schemeClr val="accent3">
                              <a:lumMod val="50000"/>
                            </a:schemeClr>
                          </a:solidFill>
                        </a:rPr>
                        <a:t> </a:t>
                      </a:r>
                      <a:endParaRPr lang="en-US" b="1" dirty="0">
                        <a:solidFill>
                          <a:schemeClr val="accent3">
                            <a:lumMod val="50000"/>
                          </a:schemeClr>
                        </a:solidFill>
                      </a:endParaRPr>
                    </a:p>
                  </a:txBody>
                  <a:tcPr/>
                </a:tc>
                <a:tc>
                  <a:txBody>
                    <a:bodyPr/>
                    <a:lstStyle/>
                    <a:p>
                      <a:pPr algn="ctr"/>
                      <a:r>
                        <a:rPr lang="en-US" dirty="0">
                          <a:solidFill>
                            <a:schemeClr val="accent3">
                              <a:lumMod val="50000"/>
                            </a:schemeClr>
                          </a:solidFill>
                        </a:rPr>
                        <a:t>Decreased testicular flow</a:t>
                      </a:r>
                    </a:p>
                  </a:txBody>
                  <a:tcPr anchor="ctr"/>
                </a:tc>
                <a:tc>
                  <a:txBody>
                    <a:bodyPr/>
                    <a:lstStyle/>
                    <a:p>
                      <a:pPr algn="ctr"/>
                      <a:r>
                        <a:rPr lang="en-US" dirty="0">
                          <a:solidFill>
                            <a:schemeClr val="accent3">
                              <a:lumMod val="50000"/>
                            </a:schemeClr>
                          </a:solidFill>
                        </a:rPr>
                        <a:t>Increased testicular flow </a:t>
                      </a:r>
                    </a:p>
                  </a:txBody>
                  <a:tcPr anchor="ctr"/>
                </a:tc>
                <a:extLst>
                  <a:ext uri="{0D108BD9-81ED-4DB2-BD59-A6C34878D82A}">
                    <a16:rowId xmlns:a16="http://schemas.microsoft.com/office/drawing/2014/main" val="1279104612"/>
                  </a:ext>
                </a:extLst>
              </a:tr>
              <a:tr h="345905">
                <a:tc>
                  <a:txBody>
                    <a:bodyPr/>
                    <a:lstStyle/>
                    <a:p>
                      <a:r>
                        <a:rPr lang="en-US" b="1" dirty="0">
                          <a:solidFill>
                            <a:schemeClr val="accent3">
                              <a:lumMod val="50000"/>
                            </a:schemeClr>
                          </a:solidFill>
                        </a:rPr>
                        <a:t>Management</a:t>
                      </a:r>
                    </a:p>
                  </a:txBody>
                  <a:tcPr/>
                </a:tc>
                <a:tc>
                  <a:txBody>
                    <a:bodyPr/>
                    <a:lstStyle/>
                    <a:p>
                      <a:pPr algn="ctr"/>
                      <a:r>
                        <a:rPr lang="en-US" dirty="0">
                          <a:solidFill>
                            <a:schemeClr val="accent3">
                              <a:lumMod val="50000"/>
                            </a:schemeClr>
                          </a:solidFill>
                        </a:rPr>
                        <a:t>Antibiotics, if it fails, we do orchidectomy </a:t>
                      </a:r>
                    </a:p>
                  </a:txBody>
                  <a:tcPr anchor="ctr"/>
                </a:tc>
                <a:tc>
                  <a:txBody>
                    <a:bodyPr/>
                    <a:lstStyle/>
                    <a:p>
                      <a:pPr algn="ctr"/>
                      <a:r>
                        <a:rPr lang="en-US" dirty="0">
                          <a:solidFill>
                            <a:schemeClr val="accent3">
                              <a:lumMod val="50000"/>
                            </a:schemeClr>
                          </a:solidFill>
                        </a:rPr>
                        <a:t>Surgery (Orchidopexy or Orchidectomy)</a:t>
                      </a:r>
                    </a:p>
                  </a:txBody>
                  <a:tcPr anchor="ctr"/>
                </a:tc>
                <a:extLst>
                  <a:ext uri="{0D108BD9-81ED-4DB2-BD59-A6C34878D82A}">
                    <a16:rowId xmlns:a16="http://schemas.microsoft.com/office/drawing/2014/main" val="153475652"/>
                  </a:ext>
                </a:extLst>
              </a:tr>
            </a:tbl>
          </a:graphicData>
        </a:graphic>
      </p:graphicFrame>
      <p:sp>
        <p:nvSpPr>
          <p:cNvPr id="9" name="Title 10">
            <a:extLst>
              <a:ext uri="{FF2B5EF4-FFF2-40B4-BE49-F238E27FC236}">
                <a16:creationId xmlns:a16="http://schemas.microsoft.com/office/drawing/2014/main" id="{CA70E916-5BCF-81C1-261C-00FBE3CF98A5}"/>
              </a:ext>
            </a:extLst>
          </p:cNvPr>
          <p:cNvSpPr>
            <a:spLocks noGrp="1"/>
          </p:cNvSpPr>
          <p:nvPr>
            <p:ph type="title"/>
          </p:nvPr>
        </p:nvSpPr>
        <p:spPr>
          <a:xfrm>
            <a:off x="269032" y="57724"/>
            <a:ext cx="11653935" cy="762339"/>
          </a:xfrm>
        </p:spPr>
        <p:txBody>
          <a:bodyPr>
            <a:noAutofit/>
          </a:bodyPr>
          <a:lstStyle/>
          <a:p>
            <a:r>
              <a:rPr lang="en-US" sz="3800" b="1" dirty="0"/>
              <a:t>Testicular torsion VS Epididymorchitis </a:t>
            </a:r>
          </a:p>
        </p:txBody>
      </p:sp>
    </p:spTree>
    <p:extLst>
      <p:ext uri="{BB962C8B-B14F-4D97-AF65-F5344CB8AC3E}">
        <p14:creationId xmlns:p14="http://schemas.microsoft.com/office/powerpoint/2010/main" val="370448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7D982-29B6-3373-A16D-AB09B7826BEF}"/>
              </a:ext>
            </a:extLst>
          </p:cNvPr>
          <p:cNvSpPr>
            <a:spLocks noGrp="1"/>
          </p:cNvSpPr>
          <p:nvPr>
            <p:ph type="title"/>
          </p:nvPr>
        </p:nvSpPr>
        <p:spPr/>
        <p:txBody>
          <a:bodyPr/>
          <a:lstStyle/>
          <a:p>
            <a:r>
              <a:rPr lang="en-US" dirty="0"/>
              <a:t>Urinary retention – Case scenario 2</a:t>
            </a:r>
          </a:p>
        </p:txBody>
      </p:sp>
      <p:sp>
        <p:nvSpPr>
          <p:cNvPr id="3" name="Content Placeholder 2">
            <a:extLst>
              <a:ext uri="{FF2B5EF4-FFF2-40B4-BE49-F238E27FC236}">
                <a16:creationId xmlns:a16="http://schemas.microsoft.com/office/drawing/2014/main" id="{8ECD217D-C0E9-3D66-C165-939BAC91A349}"/>
              </a:ext>
            </a:extLst>
          </p:cNvPr>
          <p:cNvSpPr>
            <a:spLocks noGrp="1"/>
          </p:cNvSpPr>
          <p:nvPr>
            <p:ph idx="1"/>
          </p:nvPr>
        </p:nvSpPr>
        <p:spPr>
          <a:xfrm>
            <a:off x="795435" y="1305025"/>
            <a:ext cx="10601131" cy="5105105"/>
          </a:xfrm>
        </p:spPr>
        <p:txBody>
          <a:bodyPr>
            <a:normAutofit/>
          </a:bodyPr>
          <a:lstStyle/>
          <a:p>
            <a:pPr>
              <a:buFont typeface="Wingdings" panose="05000000000000000000" pitchFamily="2" charset="2"/>
              <a:buChar char="Ø"/>
            </a:pPr>
            <a:r>
              <a:rPr lang="en-US" sz="2400" dirty="0"/>
              <a:t>78 years old male patient present to the clinic with catheter and bag of urine due to urinary </a:t>
            </a:r>
            <a:r>
              <a:rPr lang="x-none" sz="2400" dirty="0"/>
              <a:t>incontinenence</a:t>
            </a:r>
            <a:r>
              <a:rPr lang="en-US" sz="2400" dirty="0"/>
              <a:t>. He said that he need toilet once every hour and </a:t>
            </a:r>
            <a:r>
              <a:rPr kumimoji="0" lang="en-US" sz="2400" b="0" i="0" u="none" strike="noStrike" kern="1200" cap="none" spc="0" normalizeH="0" baseline="0" noProof="0" dirty="0">
                <a:ln>
                  <a:noFill/>
                </a:ln>
                <a:solidFill>
                  <a:srgbClr val="865640">
                    <a:lumMod val="50000"/>
                  </a:srgbClr>
                </a:solidFill>
                <a:effectLst/>
                <a:uLnTx/>
                <a:uFillTx/>
                <a:ea typeface="+mn-ea"/>
                <a:cs typeface="+mn-cs"/>
              </a:rPr>
              <a:t>told you that his symptom is extremely bothering him</a:t>
            </a:r>
            <a:endParaRPr kumimoji="0" lang="en-US" sz="2400" b="1" i="0" u="none" strike="noStrike" kern="1200" cap="none" spc="0" normalizeH="0" baseline="0" noProof="0" dirty="0">
              <a:ln>
                <a:noFill/>
              </a:ln>
              <a:solidFill>
                <a:srgbClr val="865640">
                  <a:lumMod val="50000"/>
                </a:srgbClr>
              </a:solidFill>
              <a:effectLst/>
              <a:uLnTx/>
              <a:uFillTx/>
              <a:ea typeface="+mn-ea"/>
              <a:cs typeface="+mn-cs"/>
            </a:endParaRPr>
          </a:p>
          <a:p>
            <a:r>
              <a:rPr lang="en-US" b="1" dirty="0"/>
              <a:t>Other symptoms you would ask the patient:</a:t>
            </a:r>
          </a:p>
          <a:p>
            <a:pPr lvl="1"/>
            <a:r>
              <a:rPr lang="en-US" b="1" dirty="0"/>
              <a:t>Other voiding symptoms</a:t>
            </a:r>
            <a:r>
              <a:rPr lang="en-US" dirty="0"/>
              <a:t>: Hesitancy, Poor stream, Prolonged terminal dribbling, Urinary retention, Straining to urinate</a:t>
            </a:r>
          </a:p>
          <a:p>
            <a:pPr lvl="1"/>
            <a:r>
              <a:rPr lang="en-US" b="1" dirty="0"/>
              <a:t>Storage symptoms</a:t>
            </a:r>
            <a:r>
              <a:rPr lang="en-US" dirty="0"/>
              <a:t>: Frequency, Dysuria, Nocturia, Nocturnal polyuria</a:t>
            </a:r>
          </a:p>
          <a:p>
            <a:pPr lvl="1"/>
            <a:r>
              <a:rPr lang="en-US" dirty="0"/>
              <a:t>Visible hematuria, suprapubic pain</a:t>
            </a:r>
          </a:p>
          <a:p>
            <a:r>
              <a:rPr lang="en-US" b="1" dirty="0"/>
              <a:t>One examination you would like to do</a:t>
            </a:r>
            <a:r>
              <a:rPr lang="en-US" dirty="0"/>
              <a:t>: </a:t>
            </a:r>
            <a:r>
              <a:rPr lang="en-US" sz="2600" dirty="0"/>
              <a:t>DRE</a:t>
            </a:r>
          </a:p>
          <a:p>
            <a:r>
              <a:rPr lang="en-US" b="1" dirty="0"/>
              <a:t>Simple investigation you would like to order</a:t>
            </a:r>
            <a:r>
              <a:rPr lang="en-US" dirty="0"/>
              <a:t>: </a:t>
            </a:r>
          </a:p>
          <a:p>
            <a:pPr lvl="1"/>
            <a:r>
              <a:rPr lang="en-US" sz="2600" dirty="0"/>
              <a:t>Urine analysis, Urine cytology, Serum creatinine, PSA, IV pyelogram (IVP)</a:t>
            </a:r>
          </a:p>
          <a:p>
            <a:r>
              <a:rPr lang="en-US" b="1" dirty="0"/>
              <a:t>What is your diagnosis ? </a:t>
            </a:r>
            <a:r>
              <a:rPr lang="en-US" sz="2600" dirty="0"/>
              <a:t>BPH</a:t>
            </a:r>
          </a:p>
        </p:txBody>
      </p:sp>
      <p:sp>
        <p:nvSpPr>
          <p:cNvPr id="4" name="TextBox 3">
            <a:extLst>
              <a:ext uri="{FF2B5EF4-FFF2-40B4-BE49-F238E27FC236}">
                <a16:creationId xmlns:a16="http://schemas.microsoft.com/office/drawing/2014/main" id="{A70A1A8C-CA39-760F-BC7F-FC6E5886EB3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7" name="Picture 2" descr="AUDITED Text Written on Green Vintage Stamp Stock Illustration -  Illustration of button, vintage: 214336989">
            <a:extLst>
              <a:ext uri="{FF2B5EF4-FFF2-40B4-BE49-F238E27FC236}">
                <a16:creationId xmlns:a16="http://schemas.microsoft.com/office/drawing/2014/main" id="{459D87E8-4621-7F04-820E-47C1D368C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681506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9400-213F-D80D-3ACB-25C893D5F16C}"/>
              </a:ext>
            </a:extLst>
          </p:cNvPr>
          <p:cNvSpPr>
            <a:spLocks noGrp="1"/>
          </p:cNvSpPr>
          <p:nvPr>
            <p:ph type="title"/>
          </p:nvPr>
        </p:nvSpPr>
        <p:spPr/>
        <p:txBody>
          <a:bodyPr/>
          <a:lstStyle/>
          <a:p>
            <a:r>
              <a:rPr lang="en-US" dirty="0"/>
              <a:t>Testicular torsion – Case scenario 2</a:t>
            </a:r>
          </a:p>
        </p:txBody>
      </p:sp>
      <p:sp>
        <p:nvSpPr>
          <p:cNvPr id="3" name="Content Placeholder 2">
            <a:extLst>
              <a:ext uri="{FF2B5EF4-FFF2-40B4-BE49-F238E27FC236}">
                <a16:creationId xmlns:a16="http://schemas.microsoft.com/office/drawing/2014/main" id="{0DC68B60-84EF-9C5E-D8E0-2C9D3B157838}"/>
              </a:ext>
            </a:extLst>
          </p:cNvPr>
          <p:cNvSpPr>
            <a:spLocks noGrp="1"/>
          </p:cNvSpPr>
          <p:nvPr>
            <p:ph idx="1"/>
          </p:nvPr>
        </p:nvSpPr>
        <p:spPr>
          <a:xfrm>
            <a:off x="838200" y="1305026"/>
            <a:ext cx="6346371" cy="4871938"/>
          </a:xfrm>
        </p:spPr>
        <p:txBody>
          <a:bodyPr/>
          <a:lstStyle/>
          <a:p>
            <a:r>
              <a:rPr lang="en-US" sz="2400" dirty="0"/>
              <a:t>12 years old male patient presented to the ER  complaining of 12 hours right testicular pain; emergent exploration surgery was done showing the following:</a:t>
            </a:r>
          </a:p>
          <a:p>
            <a:r>
              <a:rPr lang="en-US" b="1" dirty="0"/>
              <a:t>Diagnosis</a:t>
            </a:r>
            <a:r>
              <a:rPr lang="en-US" dirty="0"/>
              <a:t>:</a:t>
            </a:r>
          </a:p>
          <a:p>
            <a:pPr lvl="1"/>
            <a:r>
              <a:rPr lang="en-US" dirty="0"/>
              <a:t>Necrotic right testis due to testicular torsion</a:t>
            </a:r>
          </a:p>
          <a:p>
            <a:r>
              <a:rPr lang="en-US" b="1" dirty="0"/>
              <a:t>Management</a:t>
            </a:r>
            <a:r>
              <a:rPr lang="en-US" dirty="0"/>
              <a:t>:</a:t>
            </a:r>
          </a:p>
          <a:p>
            <a:pPr lvl="1"/>
            <a:r>
              <a:rPr lang="en-US" dirty="0"/>
              <a:t>Radical orchiectomy of the right testis</a:t>
            </a:r>
          </a:p>
          <a:p>
            <a:pPr lvl="1"/>
            <a:r>
              <a:rPr lang="en-US" dirty="0"/>
              <a:t>Orchidopexy of the left testis</a:t>
            </a:r>
          </a:p>
        </p:txBody>
      </p:sp>
      <p:pic>
        <p:nvPicPr>
          <p:cNvPr id="4" name="صورة 2">
            <a:extLst>
              <a:ext uri="{FF2B5EF4-FFF2-40B4-BE49-F238E27FC236}">
                <a16:creationId xmlns:a16="http://schemas.microsoft.com/office/drawing/2014/main" id="{9FCEE48D-379E-1926-7100-9BD52E07E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4875" y="3761390"/>
            <a:ext cx="2148924" cy="229380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753F689-77F3-1B96-01DC-EF2762F0E2CB}"/>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6" name="Picture 2" descr="AUDITED Text Written on Green Vintage Stamp Stock Illustration -  Illustration of button, vintage: 214336989">
            <a:extLst>
              <a:ext uri="{FF2B5EF4-FFF2-40B4-BE49-F238E27FC236}">
                <a16:creationId xmlns:a16="http://schemas.microsoft.com/office/drawing/2014/main" id="{DF9278A6-F0FA-3D3D-558C-56AEE62EB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Pc city\Downloads\images.jpg">
            <a:extLst>
              <a:ext uri="{FF2B5EF4-FFF2-40B4-BE49-F238E27FC236}">
                <a16:creationId xmlns:a16="http://schemas.microsoft.com/office/drawing/2014/main" id="{013924C7-7A4E-33FC-1EF6-F1E865DD12B5}"/>
              </a:ext>
            </a:extLst>
          </p:cNvPr>
          <p:cNvPicPr>
            <a:picLocks noChangeAspect="1" noChangeArrowheads="1"/>
          </p:cNvPicPr>
          <p:nvPr/>
        </p:nvPicPr>
        <p:blipFill rotWithShape="1">
          <a:blip r:embed="rId4"/>
          <a:srcRect t="4762" r="2172" b="3827"/>
          <a:stretch/>
        </p:blipFill>
        <p:spPr bwMode="auto">
          <a:xfrm>
            <a:off x="7753738" y="1305027"/>
            <a:ext cx="3600061" cy="22788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660939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09400-213F-D80D-3ACB-25C893D5F16C}"/>
              </a:ext>
            </a:extLst>
          </p:cNvPr>
          <p:cNvSpPr>
            <a:spLocks noGrp="1"/>
          </p:cNvSpPr>
          <p:nvPr>
            <p:ph type="title"/>
          </p:nvPr>
        </p:nvSpPr>
        <p:spPr/>
        <p:txBody>
          <a:bodyPr/>
          <a:lstStyle/>
          <a:p>
            <a:r>
              <a:rPr lang="en-US" dirty="0"/>
              <a:t>Testicular torsion – Case scenario 2</a:t>
            </a:r>
          </a:p>
        </p:txBody>
      </p:sp>
      <p:sp>
        <p:nvSpPr>
          <p:cNvPr id="3" name="Content Placeholder 2">
            <a:extLst>
              <a:ext uri="{FF2B5EF4-FFF2-40B4-BE49-F238E27FC236}">
                <a16:creationId xmlns:a16="http://schemas.microsoft.com/office/drawing/2014/main" id="{0DC68B60-84EF-9C5E-D8E0-2C9D3B157838}"/>
              </a:ext>
            </a:extLst>
          </p:cNvPr>
          <p:cNvSpPr>
            <a:spLocks noGrp="1"/>
          </p:cNvSpPr>
          <p:nvPr>
            <p:ph idx="1"/>
          </p:nvPr>
        </p:nvSpPr>
        <p:spPr>
          <a:xfrm>
            <a:off x="838200" y="1305026"/>
            <a:ext cx="6915538" cy="4871938"/>
          </a:xfrm>
        </p:spPr>
        <p:txBody>
          <a:bodyPr/>
          <a:lstStyle/>
          <a:p>
            <a:r>
              <a:rPr lang="en-US" b="1" dirty="0"/>
              <a:t>Describe what you see:</a:t>
            </a:r>
          </a:p>
          <a:p>
            <a:pPr lvl="1"/>
            <a:r>
              <a:rPr lang="en-US" dirty="0"/>
              <a:t>Swollen and black, pulled up testis</a:t>
            </a:r>
          </a:p>
          <a:p>
            <a:r>
              <a:rPr lang="en-US" b="1" dirty="0"/>
              <a:t>Which age affect and what's the peak age ?</a:t>
            </a:r>
          </a:p>
          <a:p>
            <a:pPr lvl="1"/>
            <a:r>
              <a:rPr lang="en-US" dirty="0"/>
              <a:t>10-30 years (peak is 13-15 years)</a:t>
            </a:r>
          </a:p>
          <a:p>
            <a:r>
              <a:rPr lang="en-US" b="1" dirty="0"/>
              <a:t>Mention 3 arteries supplying the testes</a:t>
            </a:r>
          </a:p>
          <a:p>
            <a:pPr lvl="1"/>
            <a:r>
              <a:rPr lang="en-US" dirty="0"/>
              <a:t>Testicular artery</a:t>
            </a:r>
          </a:p>
          <a:p>
            <a:pPr lvl="1"/>
            <a:r>
              <a:rPr lang="en-US" dirty="0"/>
              <a:t>Cremasteric artery</a:t>
            </a:r>
          </a:p>
          <a:p>
            <a:pPr lvl="1"/>
            <a:r>
              <a:rPr lang="en-US" dirty="0"/>
              <a:t>Artery of the ductus deferens</a:t>
            </a:r>
          </a:p>
          <a:p>
            <a:r>
              <a:rPr lang="en-US" b="1" dirty="0"/>
              <a:t>What anchor the testes in its position ?</a:t>
            </a:r>
          </a:p>
          <a:p>
            <a:pPr lvl="1"/>
            <a:r>
              <a:rPr lang="en-US" dirty="0"/>
              <a:t>Spermatic cord</a:t>
            </a:r>
          </a:p>
        </p:txBody>
      </p:sp>
      <p:pic>
        <p:nvPicPr>
          <p:cNvPr id="4" name="صورة 2">
            <a:extLst>
              <a:ext uri="{FF2B5EF4-FFF2-40B4-BE49-F238E27FC236}">
                <a16:creationId xmlns:a16="http://schemas.microsoft.com/office/drawing/2014/main" id="{9FCEE48D-379E-1926-7100-9BD52E07E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4875" y="3761390"/>
            <a:ext cx="2148924" cy="2293805"/>
          </a:xfrm>
          <a:prstGeom prst="rect">
            <a:avLst/>
          </a:prstGeom>
          <a:ln>
            <a:noFill/>
          </a:ln>
          <a:effectLst>
            <a:outerShdw blurRad="292100" dist="139700" dir="2700000" algn="tl" rotWithShape="0">
              <a:srgbClr val="333333">
                <a:alpha val="65000"/>
              </a:srgbClr>
            </a:outerShdw>
          </a:effectLst>
        </p:spPr>
      </p:pic>
      <p:pic>
        <p:nvPicPr>
          <p:cNvPr id="6" name="Picture 2" descr="AUDITED Text Written on Green Vintage Stamp Stock Illustration -  Illustration of button, vintage: 214336989">
            <a:extLst>
              <a:ext uri="{FF2B5EF4-FFF2-40B4-BE49-F238E27FC236}">
                <a16:creationId xmlns:a16="http://schemas.microsoft.com/office/drawing/2014/main" id="{DF9278A6-F0FA-3D3D-558C-56AEE62EB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Pc city\Downloads\images.jpg">
            <a:extLst>
              <a:ext uri="{FF2B5EF4-FFF2-40B4-BE49-F238E27FC236}">
                <a16:creationId xmlns:a16="http://schemas.microsoft.com/office/drawing/2014/main" id="{013924C7-7A4E-33FC-1EF6-F1E865DD12B5}"/>
              </a:ext>
            </a:extLst>
          </p:cNvPr>
          <p:cNvPicPr>
            <a:picLocks noChangeAspect="1" noChangeArrowheads="1"/>
          </p:cNvPicPr>
          <p:nvPr/>
        </p:nvPicPr>
        <p:blipFill rotWithShape="1">
          <a:blip r:embed="rId4"/>
          <a:srcRect t="4762" r="2172" b="3827"/>
          <a:stretch/>
        </p:blipFill>
        <p:spPr bwMode="auto">
          <a:xfrm>
            <a:off x="7753738" y="1305027"/>
            <a:ext cx="3600061" cy="227880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28D7E153-0F39-6DE4-F42C-E920D6CFA880}"/>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64693746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5E059-C9A7-0238-2843-585F0CE78A6A}"/>
              </a:ext>
            </a:extLst>
          </p:cNvPr>
          <p:cNvSpPr>
            <a:spLocks noGrp="1"/>
          </p:cNvSpPr>
          <p:nvPr>
            <p:ph type="ctrTitle"/>
          </p:nvPr>
        </p:nvSpPr>
        <p:spPr/>
        <p:txBody>
          <a:bodyPr/>
          <a:lstStyle/>
          <a:p>
            <a:r>
              <a:rPr lang="en-US" dirty="0"/>
              <a:t>Painless Scrotal Swelling</a:t>
            </a:r>
          </a:p>
        </p:txBody>
      </p:sp>
      <p:sp>
        <p:nvSpPr>
          <p:cNvPr id="4" name="Subtitle 3">
            <a:extLst>
              <a:ext uri="{FF2B5EF4-FFF2-40B4-BE49-F238E27FC236}">
                <a16:creationId xmlns:a16="http://schemas.microsoft.com/office/drawing/2014/main" id="{DE5BED72-22C9-9861-40D6-79A51E0F8E9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60100496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D95C1-627C-78F4-7D2F-E9EF2E10A796}"/>
              </a:ext>
            </a:extLst>
          </p:cNvPr>
          <p:cNvSpPr>
            <a:spLocks noGrp="1"/>
          </p:cNvSpPr>
          <p:nvPr>
            <p:ph type="title"/>
          </p:nvPr>
        </p:nvSpPr>
        <p:spPr/>
        <p:txBody>
          <a:bodyPr/>
          <a:lstStyle/>
          <a:p>
            <a:r>
              <a:rPr lang="en-US" dirty="0"/>
              <a:t>Hydrocele</a:t>
            </a:r>
          </a:p>
        </p:txBody>
      </p:sp>
      <p:sp>
        <p:nvSpPr>
          <p:cNvPr id="3" name="Content Placeholder 2">
            <a:extLst>
              <a:ext uri="{FF2B5EF4-FFF2-40B4-BE49-F238E27FC236}">
                <a16:creationId xmlns:a16="http://schemas.microsoft.com/office/drawing/2014/main" id="{2C3AE911-CC88-CFE0-9EDC-AE219F65692F}"/>
              </a:ext>
            </a:extLst>
          </p:cNvPr>
          <p:cNvSpPr>
            <a:spLocks noGrp="1"/>
          </p:cNvSpPr>
          <p:nvPr>
            <p:ph idx="1"/>
          </p:nvPr>
        </p:nvSpPr>
        <p:spPr>
          <a:xfrm>
            <a:off x="838200" y="1305025"/>
            <a:ext cx="6652098" cy="5319709"/>
          </a:xfrm>
        </p:spPr>
        <p:txBody>
          <a:bodyPr>
            <a:normAutofit/>
          </a:bodyPr>
          <a:lstStyle/>
          <a:p>
            <a:r>
              <a:rPr lang="en-US" b="1" dirty="0"/>
              <a:t>What is the name of this test ?</a:t>
            </a:r>
          </a:p>
          <a:p>
            <a:pPr lvl="1"/>
            <a:r>
              <a:rPr lang="en-US" dirty="0"/>
              <a:t>Transillumination test</a:t>
            </a:r>
          </a:p>
          <a:p>
            <a:r>
              <a:rPr lang="en-US" b="1" dirty="0"/>
              <a:t>What is your diagnosis ?</a:t>
            </a:r>
          </a:p>
          <a:p>
            <a:pPr lvl="1"/>
            <a:r>
              <a:rPr lang="en-US" dirty="0"/>
              <a:t>Hydrocele</a:t>
            </a:r>
          </a:p>
          <a:p>
            <a:r>
              <a:rPr lang="en-US" b="1" dirty="0"/>
              <a:t>Mention 5 differential diagnosis</a:t>
            </a:r>
          </a:p>
          <a:p>
            <a:pPr lvl="1"/>
            <a:r>
              <a:rPr lang="en-US" dirty="0"/>
              <a:t>Spermatocele, Hematocele, </a:t>
            </a:r>
            <a:r>
              <a:rPr lang="en-US" dirty="0" err="1"/>
              <a:t>Pyocele</a:t>
            </a:r>
            <a:r>
              <a:rPr lang="en-US" dirty="0"/>
              <a:t>, Varicocele, Hernia</a:t>
            </a:r>
          </a:p>
          <a:p>
            <a:r>
              <a:rPr lang="en-US" b="1" dirty="0"/>
              <a:t>Management</a:t>
            </a:r>
            <a:r>
              <a:rPr lang="en-US" dirty="0"/>
              <a:t>:</a:t>
            </a:r>
          </a:p>
          <a:p>
            <a:pPr lvl="1"/>
            <a:r>
              <a:rPr lang="en-US" b="1" dirty="0"/>
              <a:t>Children</a:t>
            </a:r>
            <a:r>
              <a:rPr lang="en-US" dirty="0"/>
              <a:t>: resolve spontaneously</a:t>
            </a:r>
          </a:p>
          <a:p>
            <a:pPr lvl="1"/>
            <a:r>
              <a:rPr lang="en-US" b="1" dirty="0"/>
              <a:t>Adults</a:t>
            </a:r>
            <a:r>
              <a:rPr lang="en-US" dirty="0"/>
              <a:t>: surgical excision, if secondary treat underlying cause</a:t>
            </a:r>
          </a:p>
        </p:txBody>
      </p:sp>
      <p:pic>
        <p:nvPicPr>
          <p:cNvPr id="4" name="Picture 3">
            <a:extLst>
              <a:ext uri="{FF2B5EF4-FFF2-40B4-BE49-F238E27FC236}">
                <a16:creationId xmlns:a16="http://schemas.microsoft.com/office/drawing/2014/main" id="{CB354EC8-F0C4-B3DB-ABDC-9A579868CDC3}"/>
              </a:ext>
            </a:extLst>
          </p:cNvPr>
          <p:cNvPicPr>
            <a:picLocks noChangeAspect="1"/>
          </p:cNvPicPr>
          <p:nvPr/>
        </p:nvPicPr>
        <p:blipFill rotWithShape="1">
          <a:blip r:embed="rId2">
            <a:extLst>
              <a:ext uri="{28A0092B-C50C-407E-A947-70E740481C1C}">
                <a14:useLocalDpi xmlns:a14="http://schemas.microsoft.com/office/drawing/2010/main" val="0"/>
              </a:ext>
            </a:extLst>
          </a:blip>
          <a:srcRect l="15914" t="6031" r="15780" b="6430"/>
          <a:stretch/>
        </p:blipFill>
        <p:spPr>
          <a:xfrm>
            <a:off x="7716416" y="1277034"/>
            <a:ext cx="3637384" cy="2741382"/>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3B7DBDB4-D590-F365-A14F-3A47193F8AEC}"/>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6" name="Picture 2">
            <a:extLst>
              <a:ext uri="{FF2B5EF4-FFF2-40B4-BE49-F238E27FC236}">
                <a16:creationId xmlns:a16="http://schemas.microsoft.com/office/drawing/2014/main" id="{3441043E-7A08-BEFA-8A99-D9FAFFF9C2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38" t="1933" r="3078" b="3750"/>
          <a:stretch/>
        </p:blipFill>
        <p:spPr bwMode="auto">
          <a:xfrm>
            <a:off x="7716416" y="4167986"/>
            <a:ext cx="2538426" cy="23904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AUDITED Text Written on Green Vintage Stamp Stock Illustration -  Illustration of button, vintage: 214336989">
            <a:extLst>
              <a:ext uri="{FF2B5EF4-FFF2-40B4-BE49-F238E27FC236}">
                <a16:creationId xmlns:a16="http://schemas.microsoft.com/office/drawing/2014/main" id="{7B8B4737-AFBB-2F8C-0DED-D6576A46CD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5961765"/>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F5C55-66C5-71CB-F36A-F64C74D98995}"/>
              </a:ext>
            </a:extLst>
          </p:cNvPr>
          <p:cNvSpPr>
            <a:spLocks noGrp="1"/>
          </p:cNvSpPr>
          <p:nvPr>
            <p:ph type="title"/>
          </p:nvPr>
        </p:nvSpPr>
        <p:spPr/>
        <p:txBody>
          <a:bodyPr/>
          <a:lstStyle/>
          <a:p>
            <a:r>
              <a:rPr lang="en-US" dirty="0"/>
              <a:t>Grades of </a:t>
            </a:r>
            <a:r>
              <a:rPr lang="en-US" b="1" dirty="0">
                <a:solidFill>
                  <a:srgbClr val="C00000"/>
                </a:solidFill>
              </a:rPr>
              <a:t>varicocele</a:t>
            </a:r>
            <a:r>
              <a:rPr lang="en-US" dirty="0"/>
              <a:t> – Simplified</a:t>
            </a:r>
          </a:p>
        </p:txBody>
      </p:sp>
      <p:sp>
        <p:nvSpPr>
          <p:cNvPr id="3" name="Content Placeholder 2">
            <a:extLst>
              <a:ext uri="{FF2B5EF4-FFF2-40B4-BE49-F238E27FC236}">
                <a16:creationId xmlns:a16="http://schemas.microsoft.com/office/drawing/2014/main" id="{AD426ED8-5CAA-85F9-7B55-4C20166C0BC1}"/>
              </a:ext>
            </a:extLst>
          </p:cNvPr>
          <p:cNvSpPr>
            <a:spLocks noGrp="1"/>
          </p:cNvSpPr>
          <p:nvPr>
            <p:ph idx="1"/>
          </p:nvPr>
        </p:nvSpPr>
        <p:spPr/>
        <p:txBody>
          <a:bodyPr>
            <a:normAutofit/>
          </a:bodyPr>
          <a:lstStyle/>
          <a:p>
            <a:pPr>
              <a:spcAft>
                <a:spcPts val="600"/>
              </a:spcAft>
            </a:pPr>
            <a:r>
              <a:rPr lang="en-US" b="1" dirty="0"/>
              <a:t>Grade 0</a:t>
            </a:r>
            <a:r>
              <a:rPr lang="en-US" dirty="0"/>
              <a:t>: Subclinical Varicocele, Dx by US or venography </a:t>
            </a:r>
          </a:p>
          <a:p>
            <a:pPr>
              <a:spcAft>
                <a:spcPts val="600"/>
              </a:spcAft>
            </a:pPr>
            <a:r>
              <a:rPr lang="en-US" b="1" dirty="0"/>
              <a:t>Grade 1</a:t>
            </a:r>
            <a:r>
              <a:rPr lang="en-US" dirty="0"/>
              <a:t>: Palpable with Valsalva maneuver on standing</a:t>
            </a:r>
          </a:p>
          <a:p>
            <a:pPr>
              <a:spcAft>
                <a:spcPts val="600"/>
              </a:spcAft>
            </a:pPr>
            <a:r>
              <a:rPr lang="en-US" b="1" dirty="0"/>
              <a:t>Grade 2</a:t>
            </a:r>
            <a:r>
              <a:rPr lang="en-US" dirty="0"/>
              <a:t>: Easily detected without Valsalva maneuver on standing</a:t>
            </a:r>
          </a:p>
          <a:p>
            <a:pPr>
              <a:spcAft>
                <a:spcPts val="600"/>
              </a:spcAft>
            </a:pPr>
            <a:r>
              <a:rPr lang="en-US" b="1" dirty="0"/>
              <a:t>Grade 3</a:t>
            </a:r>
            <a:r>
              <a:rPr lang="en-US" dirty="0"/>
              <a:t>: Detected visually at a distance</a:t>
            </a:r>
          </a:p>
        </p:txBody>
      </p:sp>
      <p:sp>
        <p:nvSpPr>
          <p:cNvPr id="4" name="TextBox 3">
            <a:extLst>
              <a:ext uri="{FF2B5EF4-FFF2-40B4-BE49-F238E27FC236}">
                <a16:creationId xmlns:a16="http://schemas.microsoft.com/office/drawing/2014/main" id="{73ACAD9F-C5EB-540D-A9A8-AC81AFC4C8CF}"/>
              </a:ext>
            </a:extLst>
          </p:cNvPr>
          <p:cNvSpPr txBox="1"/>
          <p:nvPr/>
        </p:nvSpPr>
        <p:spPr>
          <a:xfrm>
            <a:off x="7903647" y="-44450"/>
            <a:ext cx="4288353" cy="369332"/>
          </a:xfrm>
          <a:prstGeom prst="rect">
            <a:avLst/>
          </a:prstGeom>
          <a:noFill/>
          <a:ln>
            <a:solidFill>
              <a:srgbClr val="0070C0"/>
            </a:solidFill>
          </a:ln>
        </p:spPr>
        <p:txBody>
          <a:bodyPr wrap="none" rtlCol="0">
            <a:spAutoFit/>
          </a:bodyPr>
          <a:lstStyle/>
          <a:p>
            <a:pPr algn="ctr" rtl="1"/>
            <a:r>
              <a:rPr lang="ar-JO" b="1">
                <a:solidFill>
                  <a:srgbClr val="0070C0"/>
                </a:solidFill>
              </a:rPr>
              <a:t>حسب المحاضرة ودكتور مالك هذا المطلوب منا ببساطة</a:t>
            </a:r>
            <a:endParaRPr lang="en-US" b="1" dirty="0">
              <a:solidFill>
                <a:srgbClr val="0070C0"/>
              </a:solidFill>
            </a:endParaRPr>
          </a:p>
        </p:txBody>
      </p:sp>
    </p:spTree>
    <p:extLst>
      <p:ext uri="{BB962C8B-B14F-4D97-AF65-F5344CB8AC3E}">
        <p14:creationId xmlns:p14="http://schemas.microsoft.com/office/powerpoint/2010/main" val="3085979924"/>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A3D8-F954-4CF6-564A-B48ADE0999DD}"/>
              </a:ext>
            </a:extLst>
          </p:cNvPr>
          <p:cNvSpPr>
            <a:spLocks noGrp="1"/>
          </p:cNvSpPr>
          <p:nvPr>
            <p:ph type="title"/>
          </p:nvPr>
        </p:nvSpPr>
        <p:spPr/>
        <p:txBody>
          <a:bodyPr/>
          <a:lstStyle/>
          <a:p>
            <a:r>
              <a:rPr lang="en-US" dirty="0"/>
              <a:t>Patient complains from palpable varicocele</a:t>
            </a:r>
          </a:p>
        </p:txBody>
      </p:sp>
      <p:sp>
        <p:nvSpPr>
          <p:cNvPr id="3" name="Content Placeholder 2">
            <a:extLst>
              <a:ext uri="{FF2B5EF4-FFF2-40B4-BE49-F238E27FC236}">
                <a16:creationId xmlns:a16="http://schemas.microsoft.com/office/drawing/2014/main" id="{7BC30088-104E-BBBC-6F50-FE5456CEC6FF}"/>
              </a:ext>
            </a:extLst>
          </p:cNvPr>
          <p:cNvSpPr>
            <a:spLocks noGrp="1"/>
          </p:cNvSpPr>
          <p:nvPr>
            <p:ph idx="1"/>
          </p:nvPr>
        </p:nvSpPr>
        <p:spPr>
          <a:xfrm>
            <a:off x="838200" y="1305026"/>
            <a:ext cx="7764624" cy="4871938"/>
          </a:xfrm>
        </p:spPr>
        <p:txBody>
          <a:bodyPr>
            <a:normAutofit/>
          </a:bodyPr>
          <a:lstStyle/>
          <a:p>
            <a:pPr marL="514350" indent="-514350">
              <a:buFont typeface="+mj-lt"/>
              <a:buAutoNum type="arabicPeriod"/>
            </a:pPr>
            <a:r>
              <a:rPr lang="en-US" b="1" dirty="0"/>
              <a:t>Why does it occur in the left more than right? </a:t>
            </a:r>
          </a:p>
          <a:p>
            <a:pPr lvl="1"/>
            <a:r>
              <a:rPr lang="en-US" dirty="0"/>
              <a:t>The longer course of the left spermatic vein and its insertion at a 90° angle into the left renal vein predisposes to slower drainage and increased hydrostatic pressure.</a:t>
            </a:r>
          </a:p>
          <a:p>
            <a:pPr marL="514350" indent="-514350">
              <a:buFont typeface="+mj-lt"/>
              <a:buAutoNum type="arabicPeriod"/>
            </a:pPr>
            <a:r>
              <a:rPr lang="en-US" b="1" dirty="0"/>
              <a:t>Which grade is this patient’s varicocele ?</a:t>
            </a:r>
          </a:p>
          <a:p>
            <a:pPr lvl="1"/>
            <a:r>
              <a:rPr lang="en-US" dirty="0"/>
              <a:t>Palpable </a:t>
            </a:r>
            <a:r>
              <a:rPr lang="en-US" dirty="0">
                <a:latin typeface="Arial" panose="020B0604020202020204" pitchFamily="34" charset="0"/>
                <a:cs typeface="Arial" panose="020B0604020202020204" pitchFamily="34" charset="0"/>
              </a:rPr>
              <a:t>→ </a:t>
            </a:r>
            <a:r>
              <a:rPr lang="en-US" dirty="0"/>
              <a:t>Grade 2</a:t>
            </a:r>
          </a:p>
        </p:txBody>
      </p:sp>
      <p:sp>
        <p:nvSpPr>
          <p:cNvPr id="4" name="TextBox 3">
            <a:extLst>
              <a:ext uri="{FF2B5EF4-FFF2-40B4-BE49-F238E27FC236}">
                <a16:creationId xmlns:a16="http://schemas.microsoft.com/office/drawing/2014/main" id="{BE83FECD-6EA6-65F4-FF9A-CB611D22927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6" name="Picture 2" descr="AUDITED Text Written on Green Vintage Stamp Stock Illustration -  Illustration of button, vintage: 214336989">
            <a:extLst>
              <a:ext uri="{FF2B5EF4-FFF2-40B4-BE49-F238E27FC236}">
                <a16:creationId xmlns:a16="http://schemas.microsoft.com/office/drawing/2014/main" id="{F03B1B85-2E4D-BC55-ED85-0FFDE79925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5190913F-B0F3-18E4-B9E3-52CB64B92813}"/>
              </a:ext>
            </a:extLst>
          </p:cNvPr>
          <p:cNvPicPr>
            <a:picLocks noChangeAspect="1" noChangeArrowheads="1"/>
          </p:cNvPicPr>
          <p:nvPr/>
        </p:nvPicPr>
        <p:blipFill>
          <a:blip r:embed="rId3"/>
          <a:srcRect/>
          <a:stretch>
            <a:fillRect/>
          </a:stretch>
        </p:blipFill>
        <p:spPr bwMode="auto">
          <a:xfrm>
            <a:off x="8901404" y="1305027"/>
            <a:ext cx="2452395" cy="35066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10991222"/>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3A3D8-F954-4CF6-564A-B48ADE0999DD}"/>
              </a:ext>
            </a:extLst>
          </p:cNvPr>
          <p:cNvSpPr>
            <a:spLocks noGrp="1"/>
          </p:cNvSpPr>
          <p:nvPr>
            <p:ph type="title"/>
          </p:nvPr>
        </p:nvSpPr>
        <p:spPr/>
        <p:txBody>
          <a:bodyPr/>
          <a:lstStyle/>
          <a:p>
            <a:r>
              <a:rPr lang="en-US" dirty="0"/>
              <a:t>Patient complains from palpable varicocele</a:t>
            </a:r>
          </a:p>
        </p:txBody>
      </p:sp>
      <p:sp>
        <p:nvSpPr>
          <p:cNvPr id="3" name="Content Placeholder 2">
            <a:extLst>
              <a:ext uri="{FF2B5EF4-FFF2-40B4-BE49-F238E27FC236}">
                <a16:creationId xmlns:a16="http://schemas.microsoft.com/office/drawing/2014/main" id="{7BC30088-104E-BBBC-6F50-FE5456CEC6FF}"/>
              </a:ext>
            </a:extLst>
          </p:cNvPr>
          <p:cNvSpPr>
            <a:spLocks noGrp="1"/>
          </p:cNvSpPr>
          <p:nvPr>
            <p:ph idx="1"/>
          </p:nvPr>
        </p:nvSpPr>
        <p:spPr>
          <a:xfrm>
            <a:off x="838199" y="1305026"/>
            <a:ext cx="10515599" cy="4871938"/>
          </a:xfrm>
        </p:spPr>
        <p:txBody>
          <a:bodyPr>
            <a:normAutofit/>
          </a:bodyPr>
          <a:lstStyle/>
          <a:p>
            <a:pPr marL="514350" indent="-514350">
              <a:buFont typeface="+mj-lt"/>
              <a:buAutoNum type="arabicPeriod" startAt="3"/>
            </a:pPr>
            <a:r>
              <a:rPr lang="en-US" b="1" dirty="0"/>
              <a:t>How it can be assessed clinically ?</a:t>
            </a:r>
          </a:p>
          <a:p>
            <a:pPr lvl="1"/>
            <a:r>
              <a:rPr lang="en-US" dirty="0"/>
              <a:t>Inspection and palpation while the patient is standing</a:t>
            </a:r>
          </a:p>
          <a:p>
            <a:pPr lvl="1"/>
            <a:r>
              <a:rPr lang="en-US" dirty="0"/>
              <a:t>Ask the patient to preform Valsalva maneuver</a:t>
            </a:r>
          </a:p>
          <a:p>
            <a:pPr marL="514350" indent="-514350">
              <a:buFont typeface="+mj-lt"/>
              <a:buAutoNum type="arabicPeriod" startAt="3"/>
            </a:pPr>
            <a:r>
              <a:rPr lang="en-US" b="1" dirty="0"/>
              <a:t>Mention 4 indications of surgery</a:t>
            </a:r>
          </a:p>
          <a:p>
            <a:pPr marL="914400" lvl="1" indent="-457200">
              <a:buFont typeface="+mj-lt"/>
              <a:buAutoNum type="arabicPeriod"/>
            </a:pPr>
            <a:r>
              <a:rPr lang="en-US" dirty="0">
                <a:solidFill>
                  <a:srgbClr val="FF0000"/>
                </a:solidFill>
              </a:rPr>
              <a:t>Pain</a:t>
            </a:r>
          </a:p>
          <a:p>
            <a:pPr marL="914400" lvl="1" indent="-457200">
              <a:buFont typeface="+mj-lt"/>
              <a:buAutoNum type="arabicPeriod"/>
            </a:pPr>
            <a:r>
              <a:rPr lang="en-US" dirty="0">
                <a:solidFill>
                  <a:srgbClr val="FF0000"/>
                </a:solidFill>
              </a:rPr>
              <a:t>Fertility problems</a:t>
            </a:r>
          </a:p>
          <a:p>
            <a:pPr marL="914400" lvl="1" indent="-457200">
              <a:buFont typeface="+mj-lt"/>
              <a:buAutoNum type="arabicPeriod"/>
            </a:pPr>
            <a:r>
              <a:rPr lang="en-US" dirty="0"/>
              <a:t>Abnormal semen analysis</a:t>
            </a:r>
          </a:p>
          <a:p>
            <a:pPr marL="914400" lvl="1" indent="-457200">
              <a:buFont typeface="+mj-lt"/>
              <a:buAutoNum type="arabicPeriod"/>
            </a:pPr>
            <a:r>
              <a:rPr lang="en-US" dirty="0">
                <a:solidFill>
                  <a:srgbClr val="FF0000"/>
                </a:solidFill>
              </a:rPr>
              <a:t>Testicular asymmetry</a:t>
            </a:r>
          </a:p>
          <a:p>
            <a:pPr marL="914400" lvl="1" indent="-457200">
              <a:buFont typeface="+mj-lt"/>
              <a:buAutoNum type="arabicPeriod"/>
            </a:pPr>
            <a:r>
              <a:rPr lang="en-US" dirty="0">
                <a:solidFill>
                  <a:srgbClr val="FF0000"/>
                </a:solidFill>
              </a:rPr>
              <a:t>Testicular atrophy</a:t>
            </a:r>
          </a:p>
          <a:p>
            <a:pPr marL="914400" lvl="1" indent="-457200">
              <a:buFont typeface="+mj-lt"/>
              <a:buAutoNum type="arabicPeriod"/>
            </a:pPr>
            <a:r>
              <a:rPr lang="en-US" dirty="0"/>
              <a:t>Delayed growth of the affected testis in children and adolescents</a:t>
            </a:r>
          </a:p>
          <a:p>
            <a:pPr marL="914400" lvl="1" indent="-457200">
              <a:buFont typeface="+mj-lt"/>
              <a:buAutoNum type="arabicPeriod"/>
            </a:pPr>
            <a:r>
              <a:rPr lang="en-US" dirty="0">
                <a:solidFill>
                  <a:srgbClr val="FF0000"/>
                </a:solidFill>
              </a:rPr>
              <a:t>Grade III or higher in pediatric</a:t>
            </a:r>
          </a:p>
        </p:txBody>
      </p:sp>
      <p:sp>
        <p:nvSpPr>
          <p:cNvPr id="4" name="TextBox 3">
            <a:extLst>
              <a:ext uri="{FF2B5EF4-FFF2-40B4-BE49-F238E27FC236}">
                <a16:creationId xmlns:a16="http://schemas.microsoft.com/office/drawing/2014/main" id="{BE83FECD-6EA6-65F4-FF9A-CB611D22927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5" name="Picture 2">
            <a:extLst>
              <a:ext uri="{FF2B5EF4-FFF2-40B4-BE49-F238E27FC236}">
                <a16:creationId xmlns:a16="http://schemas.microsoft.com/office/drawing/2014/main" id="{710DA6F7-09F2-006C-1647-985CA76B0BDB}"/>
              </a:ext>
            </a:extLst>
          </p:cNvPr>
          <p:cNvPicPr>
            <a:picLocks noChangeAspect="1" noChangeArrowheads="1"/>
          </p:cNvPicPr>
          <p:nvPr/>
        </p:nvPicPr>
        <p:blipFill>
          <a:blip r:embed="rId2"/>
          <a:srcRect/>
          <a:stretch>
            <a:fillRect/>
          </a:stretch>
        </p:blipFill>
        <p:spPr bwMode="auto">
          <a:xfrm>
            <a:off x="8901404" y="1305027"/>
            <a:ext cx="2452395" cy="3506696"/>
          </a:xfrm>
          <a:prstGeom prst="rect">
            <a:avLst/>
          </a:prstGeom>
          <a:ln>
            <a:noFill/>
          </a:ln>
          <a:effectLst>
            <a:outerShdw blurRad="292100" dist="139700" dir="2700000" algn="tl" rotWithShape="0">
              <a:srgbClr val="333333">
                <a:alpha val="65000"/>
              </a:srgbClr>
            </a:outerShdw>
          </a:effectLst>
        </p:spPr>
      </p:pic>
      <p:pic>
        <p:nvPicPr>
          <p:cNvPr id="6" name="Picture 2" descr="AUDITED Text Written on Green Vintage Stamp Stock Illustration -  Illustration of button, vintage: 214336989">
            <a:extLst>
              <a:ext uri="{FF2B5EF4-FFF2-40B4-BE49-F238E27FC236}">
                <a16:creationId xmlns:a16="http://schemas.microsoft.com/office/drawing/2014/main" id="{E035E852-9246-C78B-96A8-7EF5D5663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44428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7DC1C-04F5-4710-9696-846600FB0554}"/>
              </a:ext>
            </a:extLst>
          </p:cNvPr>
          <p:cNvSpPr>
            <a:spLocks noGrp="1"/>
          </p:cNvSpPr>
          <p:nvPr>
            <p:ph type="title"/>
          </p:nvPr>
        </p:nvSpPr>
        <p:spPr/>
        <p:txBody>
          <a:bodyPr/>
          <a:lstStyle/>
          <a:p>
            <a:r>
              <a:rPr lang="en-US" dirty="0"/>
              <a:t>Case scenario</a:t>
            </a:r>
          </a:p>
        </p:txBody>
      </p:sp>
      <p:grpSp>
        <p:nvGrpSpPr>
          <p:cNvPr id="18" name="Group 17">
            <a:extLst>
              <a:ext uri="{FF2B5EF4-FFF2-40B4-BE49-F238E27FC236}">
                <a16:creationId xmlns:a16="http://schemas.microsoft.com/office/drawing/2014/main" id="{92A22EF7-00CF-6D74-680F-D86049298E61}"/>
              </a:ext>
            </a:extLst>
          </p:cNvPr>
          <p:cNvGrpSpPr/>
          <p:nvPr/>
        </p:nvGrpSpPr>
        <p:grpSpPr>
          <a:xfrm>
            <a:off x="838200" y="1305026"/>
            <a:ext cx="10515599" cy="5324365"/>
            <a:chOff x="838200" y="1305026"/>
            <a:chExt cx="10515599" cy="5324365"/>
          </a:xfrm>
        </p:grpSpPr>
        <p:sp>
          <p:nvSpPr>
            <p:cNvPr id="19" name="Content Placeholder 2">
              <a:extLst>
                <a:ext uri="{FF2B5EF4-FFF2-40B4-BE49-F238E27FC236}">
                  <a16:creationId xmlns:a16="http://schemas.microsoft.com/office/drawing/2014/main" id="{2E24C490-F04B-8F45-3EDE-8C1D9607FBC5}"/>
                </a:ext>
              </a:extLst>
            </p:cNvPr>
            <p:cNvSpPr txBox="1">
              <a:spLocks/>
            </p:cNvSpPr>
            <p:nvPr/>
          </p:nvSpPr>
          <p:spPr>
            <a:xfrm>
              <a:off x="838200" y="1305026"/>
              <a:ext cx="6598298" cy="26045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Ø"/>
              </a:pPr>
              <a:r>
                <a:rPr lang="en-US" sz="2600" dirty="0"/>
                <a:t>28 years old male patient presented to the ER complaining of testicular pain, examination finding was bag of worms over the left testis</a:t>
              </a:r>
            </a:p>
            <a:p>
              <a:r>
                <a:rPr lang="en-US" b="1" dirty="0"/>
                <a:t>What is your diagnosis ?</a:t>
              </a:r>
            </a:p>
            <a:p>
              <a:pPr lvl="1"/>
              <a:r>
                <a:rPr lang="en-US" dirty="0"/>
                <a:t>Varicocele</a:t>
              </a:r>
            </a:p>
            <a:p>
              <a:r>
                <a:rPr lang="en-US" b="1" dirty="0"/>
                <a:t>Mention 4 indications of surgery</a:t>
              </a:r>
            </a:p>
          </p:txBody>
        </p:sp>
        <p:sp>
          <p:nvSpPr>
            <p:cNvPr id="20" name="TextBox 19">
              <a:extLst>
                <a:ext uri="{FF2B5EF4-FFF2-40B4-BE49-F238E27FC236}">
                  <a16:creationId xmlns:a16="http://schemas.microsoft.com/office/drawing/2014/main" id="{D4A1FF78-61CA-6E8D-4433-697FAFB51E61}"/>
                </a:ext>
              </a:extLst>
            </p:cNvPr>
            <p:cNvSpPr txBox="1"/>
            <p:nvPr/>
          </p:nvSpPr>
          <p:spPr>
            <a:xfrm>
              <a:off x="838200" y="3825547"/>
              <a:ext cx="10515599" cy="2803844"/>
            </a:xfrm>
            <a:prstGeom prst="rect">
              <a:avLst/>
            </a:prstGeom>
            <a:noFill/>
          </p:spPr>
          <p:txBody>
            <a:bodyPr wrap="square">
              <a:spAutoFit/>
            </a:bodyPr>
            <a:lstStyle/>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Pain</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Fertility problems</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Abnormal semen analysis</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Testicular asymmetry</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Testicular atrophy</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Delayed growth of the affected testis in children and adolescents</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4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Grade III or higher in pediatric</a:t>
              </a:r>
            </a:p>
          </p:txBody>
        </p:sp>
      </p:grpSp>
      <p:sp>
        <p:nvSpPr>
          <p:cNvPr id="5" name="TextBox 4">
            <a:extLst>
              <a:ext uri="{FF2B5EF4-FFF2-40B4-BE49-F238E27FC236}">
                <a16:creationId xmlns:a16="http://schemas.microsoft.com/office/drawing/2014/main" id="{05C0B5C3-2431-737C-0E21-063BD86AF95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pic>
        <p:nvPicPr>
          <p:cNvPr id="6" name="Picture 2" descr="AUDITED Text Written on Green Vintage Stamp Stock Illustration -  Illustration of button, vintage: 214336989">
            <a:extLst>
              <a:ext uri="{FF2B5EF4-FFF2-40B4-BE49-F238E27FC236}">
                <a16:creationId xmlns:a16="http://schemas.microsoft.com/office/drawing/2014/main" id="{0FAC7385-CEFA-6834-F7DC-062E267DD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F9402F46-1D0D-27E8-0F7F-056B6216D618}"/>
              </a:ext>
            </a:extLst>
          </p:cNvPr>
          <p:cNvPicPr>
            <a:picLocks noChangeAspect="1" noChangeArrowheads="1"/>
          </p:cNvPicPr>
          <p:nvPr/>
        </p:nvPicPr>
        <p:blipFill>
          <a:blip r:embed="rId3" cstate="print"/>
          <a:srcRect/>
          <a:stretch>
            <a:fillRect/>
          </a:stretch>
        </p:blipFill>
        <p:spPr bwMode="auto">
          <a:xfrm>
            <a:off x="7649384" y="1305025"/>
            <a:ext cx="3704416" cy="3892125"/>
          </a:xfrm>
          <a:prstGeom prst="rect">
            <a:avLst/>
          </a:prstGeom>
          <a:ln>
            <a:noFill/>
          </a:ln>
          <a:effectLst>
            <a:outerShdw blurRad="292100" dist="139700" dir="2700000" algn="tl" rotWithShape="0">
              <a:srgbClr val="333333">
                <a:alpha val="65000"/>
              </a:srgbClr>
            </a:outerShdw>
          </a:effectLst>
        </p:spPr>
      </p:pic>
      <p:sp>
        <p:nvSpPr>
          <p:cNvPr id="22" name="TextBox 21">
            <a:extLst>
              <a:ext uri="{FF2B5EF4-FFF2-40B4-BE49-F238E27FC236}">
                <a16:creationId xmlns:a16="http://schemas.microsoft.com/office/drawing/2014/main" id="{3D8706B6-E360-0226-0695-324B49B8C4E5}"/>
              </a:ext>
            </a:extLst>
          </p:cNvPr>
          <p:cNvSpPr txBox="1"/>
          <p:nvPr/>
        </p:nvSpPr>
        <p:spPr>
          <a:xfrm>
            <a:off x="7649383" y="4827818"/>
            <a:ext cx="3704416" cy="369332"/>
          </a:xfrm>
          <a:prstGeom prst="rect">
            <a:avLst/>
          </a:prstGeom>
          <a:solidFill>
            <a:schemeClr val="bg1"/>
          </a:solidFill>
        </p:spPr>
        <p:txBody>
          <a:bodyPr wrap="square" rtlCol="0">
            <a:spAutoFit/>
          </a:bodyPr>
          <a:lstStyle/>
          <a:p>
            <a:pPr algn="ctr" rtl="1"/>
            <a:r>
              <a:rPr lang="ar-JO" dirty="0"/>
              <a:t>أكثر صورة تكررت (5 مرات)</a:t>
            </a:r>
            <a:endParaRPr lang="en-US" dirty="0"/>
          </a:p>
        </p:txBody>
      </p:sp>
    </p:spTree>
    <p:extLst>
      <p:ext uri="{BB962C8B-B14F-4D97-AF65-F5344CB8AC3E}">
        <p14:creationId xmlns:p14="http://schemas.microsoft.com/office/powerpoint/2010/main" val="2299621580"/>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C0601-3A99-F97C-3221-7194BB154266}"/>
              </a:ext>
            </a:extLst>
          </p:cNvPr>
          <p:cNvSpPr>
            <a:spLocks noGrp="1"/>
          </p:cNvSpPr>
          <p:nvPr>
            <p:ph type="title"/>
          </p:nvPr>
        </p:nvSpPr>
        <p:spPr/>
        <p:txBody>
          <a:bodyPr>
            <a:noAutofit/>
          </a:bodyPr>
          <a:lstStyle/>
          <a:p>
            <a:r>
              <a:rPr lang="ar-JO" sz="3600" dirty="0"/>
              <a:t>نفس سؤال السلايد الماضي، السؤال تكرر كثير لكن بصور مختلفة</a:t>
            </a:r>
            <a:endParaRPr lang="en-US" sz="3600" dirty="0"/>
          </a:p>
        </p:txBody>
      </p:sp>
      <p:sp>
        <p:nvSpPr>
          <p:cNvPr id="3" name="Content Placeholder 2">
            <a:extLst>
              <a:ext uri="{FF2B5EF4-FFF2-40B4-BE49-F238E27FC236}">
                <a16:creationId xmlns:a16="http://schemas.microsoft.com/office/drawing/2014/main" id="{F2B8903E-E31E-7148-3788-6C533C08330C}"/>
              </a:ext>
            </a:extLst>
          </p:cNvPr>
          <p:cNvSpPr>
            <a:spLocks noGrp="1"/>
          </p:cNvSpPr>
          <p:nvPr>
            <p:ph idx="1"/>
          </p:nvPr>
        </p:nvSpPr>
        <p:spPr/>
        <p:txBody>
          <a:bodyPr/>
          <a:lstStyle/>
          <a:p>
            <a:r>
              <a:rPr lang="en-US" b="1" dirty="0"/>
              <a:t>What is your diagnosis ?</a:t>
            </a:r>
          </a:p>
          <a:p>
            <a:pPr lvl="1"/>
            <a:r>
              <a:rPr lang="en-US" dirty="0"/>
              <a:t>Varicocele</a:t>
            </a:r>
          </a:p>
          <a:p>
            <a:r>
              <a:rPr lang="en-US" b="1" dirty="0"/>
              <a:t>Mention 4 indications of surgery</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Pain</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Fertility problems</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Abnormal semen analysis</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Testicular asymmetry</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Testicular atrophy</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Delayed growth of the affected testis in children and adolescents</a:t>
            </a:r>
          </a:p>
          <a:p>
            <a:pPr marL="914400" marR="0" lvl="1" indent="-457200" algn="l" defTabSz="914400" rtl="0" eaLnBrk="1" fontAlgn="auto" latinLnBrk="0" hangingPunct="1">
              <a:lnSpc>
                <a:spcPct val="90000"/>
              </a:lnSpc>
              <a:spcBef>
                <a:spcPts val="50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Grade III or higher in pediatric</a:t>
            </a:r>
          </a:p>
          <a:p>
            <a:endParaRPr lang="en-US" dirty="0"/>
          </a:p>
        </p:txBody>
      </p:sp>
      <p:pic>
        <p:nvPicPr>
          <p:cNvPr id="5" name="صورة 2">
            <a:extLst>
              <a:ext uri="{FF2B5EF4-FFF2-40B4-BE49-F238E27FC236}">
                <a16:creationId xmlns:a16="http://schemas.microsoft.com/office/drawing/2014/main" id="{2B90761D-EF94-6524-616F-A3F7C604AF45}"/>
              </a:ext>
            </a:extLst>
          </p:cNvPr>
          <p:cNvPicPr>
            <a:picLocks noChangeAspect="1"/>
          </p:cNvPicPr>
          <p:nvPr/>
        </p:nvPicPr>
        <p:blipFill rotWithShape="1">
          <a:blip r:embed="rId2">
            <a:extLst>
              <a:ext uri="{28A0092B-C50C-407E-A947-70E740481C1C}">
                <a14:useLocalDpi xmlns:a14="http://schemas.microsoft.com/office/drawing/2010/main" val="0"/>
              </a:ext>
            </a:extLst>
          </a:blip>
          <a:srcRect t="-1" r="26121" b="2273"/>
          <a:stretch/>
        </p:blipFill>
        <p:spPr>
          <a:xfrm>
            <a:off x="8512922" y="1361638"/>
            <a:ext cx="2840878" cy="3611578"/>
          </a:xfrm>
          <a:prstGeom prst="rect">
            <a:avLst/>
          </a:prstGeom>
        </p:spPr>
      </p:pic>
      <p:pic>
        <p:nvPicPr>
          <p:cNvPr id="4" name="Picture 2" descr="C:\Users\Pc city\Downloads\figure3.jpg">
            <a:extLst>
              <a:ext uri="{FF2B5EF4-FFF2-40B4-BE49-F238E27FC236}">
                <a16:creationId xmlns:a16="http://schemas.microsoft.com/office/drawing/2014/main" id="{BA65551C-6DAF-FC46-3148-E608C559CB9F}"/>
              </a:ext>
            </a:extLst>
          </p:cNvPr>
          <p:cNvPicPr>
            <a:picLocks noChangeAspect="1" noChangeArrowheads="1"/>
          </p:cNvPicPr>
          <p:nvPr/>
        </p:nvPicPr>
        <p:blipFill rotWithShape="1">
          <a:blip r:embed="rId3"/>
          <a:srcRect l="1628" t="6540" r="5584" b="8010"/>
          <a:stretch/>
        </p:blipFill>
        <p:spPr bwMode="auto">
          <a:xfrm>
            <a:off x="6817135" y="2723070"/>
            <a:ext cx="2398961" cy="2073170"/>
          </a:xfrm>
          <a:prstGeom prst="rect">
            <a:avLst/>
          </a:prstGeom>
          <a:noFill/>
        </p:spPr>
      </p:pic>
      <p:sp>
        <p:nvSpPr>
          <p:cNvPr id="6" name="TextBox 5">
            <a:extLst>
              <a:ext uri="{FF2B5EF4-FFF2-40B4-BE49-F238E27FC236}">
                <a16:creationId xmlns:a16="http://schemas.microsoft.com/office/drawing/2014/main" id="{C4877ECB-88CC-3B62-0B91-65827F8D6F1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7</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44789474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2A0D-CCA7-2465-8D0E-363D3F0D5DCC}"/>
              </a:ext>
            </a:extLst>
          </p:cNvPr>
          <p:cNvSpPr>
            <a:spLocks noGrp="1"/>
          </p:cNvSpPr>
          <p:nvPr>
            <p:ph type="ctrTitle"/>
          </p:nvPr>
        </p:nvSpPr>
        <p:spPr/>
        <p:txBody>
          <a:bodyPr>
            <a:normAutofit fontScale="90000"/>
          </a:bodyPr>
          <a:lstStyle/>
          <a:p>
            <a:r>
              <a:rPr lang="en-US" dirty="0"/>
              <a:t>Testicular tumors</a:t>
            </a:r>
          </a:p>
        </p:txBody>
      </p:sp>
      <p:sp>
        <p:nvSpPr>
          <p:cNvPr id="3" name="Subtitle 2">
            <a:extLst>
              <a:ext uri="{FF2B5EF4-FFF2-40B4-BE49-F238E27FC236}">
                <a16:creationId xmlns:a16="http://schemas.microsoft.com/office/drawing/2014/main" id="{D7EC8D46-8D97-FDF9-1665-1FA005C00DD8}"/>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292128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8047-4D90-0097-35E7-05022B9B6D6E}"/>
              </a:ext>
            </a:extLst>
          </p:cNvPr>
          <p:cNvSpPr>
            <a:spLocks noGrp="1"/>
          </p:cNvSpPr>
          <p:nvPr>
            <p:ph type="title"/>
          </p:nvPr>
        </p:nvSpPr>
        <p:spPr/>
        <p:txBody>
          <a:bodyPr/>
          <a:lstStyle/>
          <a:p>
            <a:r>
              <a:rPr lang="en-US" dirty="0"/>
              <a:t>Urinary retention – Case scenario 3</a:t>
            </a:r>
          </a:p>
        </p:txBody>
      </p:sp>
      <p:sp>
        <p:nvSpPr>
          <p:cNvPr id="3" name="Content Placeholder 2">
            <a:extLst>
              <a:ext uri="{FF2B5EF4-FFF2-40B4-BE49-F238E27FC236}">
                <a16:creationId xmlns:a16="http://schemas.microsoft.com/office/drawing/2014/main" id="{6E7331A1-EAD7-6EA1-15BF-1289E1603163}"/>
              </a:ext>
            </a:extLst>
          </p:cNvPr>
          <p:cNvSpPr>
            <a:spLocks noGrp="1"/>
          </p:cNvSpPr>
          <p:nvPr>
            <p:ph idx="1"/>
          </p:nvPr>
        </p:nvSpPr>
        <p:spPr/>
        <p:txBody>
          <a:bodyPr/>
          <a:lstStyle/>
          <a:p>
            <a:pPr>
              <a:buFont typeface="Wingdings" panose="05000000000000000000" pitchFamily="2" charset="2"/>
              <a:buChar char="Ø"/>
            </a:pPr>
            <a:r>
              <a:rPr lang="en-US" sz="2600" dirty="0"/>
              <a:t>50 years old female patient came to clinic with urinary incontinence.</a:t>
            </a:r>
          </a:p>
          <a:p>
            <a:r>
              <a:rPr lang="en-US" b="1" dirty="0"/>
              <a:t>What should you ask her ?</a:t>
            </a:r>
            <a:endParaRPr lang="ar-JO" b="1" dirty="0"/>
          </a:p>
          <a:p>
            <a:pPr lvl="1"/>
            <a:r>
              <a:rPr lang="en-US" b="1" dirty="0"/>
              <a:t>Other voiding symptoms</a:t>
            </a:r>
            <a:r>
              <a:rPr lang="en-US" dirty="0"/>
              <a:t>: Hesitancy, Poor stream, Urinary retention, Straining to urinate</a:t>
            </a:r>
          </a:p>
          <a:p>
            <a:pPr lvl="1"/>
            <a:r>
              <a:rPr lang="en-US" b="1" dirty="0"/>
              <a:t>Storage symptoms</a:t>
            </a:r>
            <a:r>
              <a:rPr lang="en-US" dirty="0"/>
              <a:t>: Frequency, Urgency, Dysuria, Nocturia, Nocturnal polyuria</a:t>
            </a:r>
          </a:p>
          <a:p>
            <a:pPr lvl="1"/>
            <a:r>
              <a:rPr lang="en-US" dirty="0"/>
              <a:t>Visible hematuria, suprapubic pain</a:t>
            </a:r>
          </a:p>
          <a:p>
            <a:pPr lvl="1"/>
            <a:endParaRPr lang="en-US" dirty="0"/>
          </a:p>
        </p:txBody>
      </p:sp>
      <p:sp>
        <p:nvSpPr>
          <p:cNvPr id="4" name="TextBox 3">
            <a:extLst>
              <a:ext uri="{FF2B5EF4-FFF2-40B4-BE49-F238E27FC236}">
                <a16:creationId xmlns:a16="http://schemas.microsoft.com/office/drawing/2014/main" id="{461C8299-12B0-4D27-5A42-A0441D6C7BA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2" descr="AUDITED Text Written on Green Vintage Stamp Stock Illustration -  Illustration of button, vintage: 214336989">
            <a:extLst>
              <a:ext uri="{FF2B5EF4-FFF2-40B4-BE49-F238E27FC236}">
                <a16:creationId xmlns:a16="http://schemas.microsoft.com/office/drawing/2014/main" id="{D486A8AE-9AC0-3DAE-137B-49A0B94B3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3935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62B93-02F4-FCF9-92BD-8AFA99493790}"/>
              </a:ext>
            </a:extLst>
          </p:cNvPr>
          <p:cNvSpPr>
            <a:spLocks noGrp="1"/>
          </p:cNvSpPr>
          <p:nvPr>
            <p:ph type="title"/>
          </p:nvPr>
        </p:nvSpPr>
        <p:spPr/>
        <p:txBody>
          <a:bodyPr/>
          <a:lstStyle/>
          <a:p>
            <a:r>
              <a:rPr lang="en-US" dirty="0"/>
              <a:t>Testicular tumors</a:t>
            </a:r>
          </a:p>
        </p:txBody>
      </p:sp>
      <p:sp>
        <p:nvSpPr>
          <p:cNvPr id="3" name="Content Placeholder 2">
            <a:extLst>
              <a:ext uri="{FF2B5EF4-FFF2-40B4-BE49-F238E27FC236}">
                <a16:creationId xmlns:a16="http://schemas.microsoft.com/office/drawing/2014/main" id="{C943F854-466C-480E-C2E4-8B21179F4F6A}"/>
              </a:ext>
            </a:extLst>
          </p:cNvPr>
          <p:cNvSpPr>
            <a:spLocks noGrp="1"/>
          </p:cNvSpPr>
          <p:nvPr>
            <p:ph idx="1"/>
          </p:nvPr>
        </p:nvSpPr>
        <p:spPr>
          <a:xfrm>
            <a:off x="744117" y="1267702"/>
            <a:ext cx="10703767" cy="5077113"/>
          </a:xfrm>
        </p:spPr>
        <p:txBody>
          <a:bodyPr>
            <a:normAutofit fontScale="92500"/>
          </a:bodyPr>
          <a:lstStyle/>
          <a:p>
            <a:r>
              <a:rPr lang="en-US" b="1" dirty="0"/>
              <a:t>Risk factors</a:t>
            </a:r>
            <a:r>
              <a:rPr lang="en-US" dirty="0"/>
              <a:t>: </a:t>
            </a:r>
            <a:r>
              <a:rPr lang="en-US" dirty="0">
                <a:solidFill>
                  <a:srgbClr val="FF0000"/>
                </a:solidFill>
              </a:rPr>
              <a:t>Age (20-40), </a:t>
            </a:r>
            <a:r>
              <a:rPr lang="en-US" dirty="0"/>
              <a:t>White Caucasian, Previous Testicular cancer, </a:t>
            </a:r>
            <a:r>
              <a:rPr lang="en-US" dirty="0">
                <a:solidFill>
                  <a:srgbClr val="FF0000"/>
                </a:solidFill>
              </a:rPr>
              <a:t>Cryptorchidism</a:t>
            </a:r>
            <a:r>
              <a:rPr lang="en-US" dirty="0"/>
              <a:t>, Testicular intraepithelial neoplasia, HIV, first-degree relative with testicular cancer</a:t>
            </a:r>
          </a:p>
          <a:p>
            <a:r>
              <a:rPr lang="en-US" b="1" dirty="0"/>
              <a:t>Symptoms</a:t>
            </a:r>
            <a:r>
              <a:rPr lang="en-US" dirty="0"/>
              <a:t>: </a:t>
            </a:r>
            <a:r>
              <a:rPr lang="en-US" dirty="0">
                <a:solidFill>
                  <a:srgbClr val="FF0000"/>
                </a:solidFill>
              </a:rPr>
              <a:t>Painless scrotal lump</a:t>
            </a:r>
            <a:r>
              <a:rPr lang="en-US" dirty="0"/>
              <a:t>, Acute scrotal pain (5%), 10% develop symptoms suggestive of advanced disease, including weight loss, lumps in the neck, chest symptoms, or bone pain</a:t>
            </a:r>
          </a:p>
          <a:p>
            <a:r>
              <a:rPr lang="en-US" dirty="0"/>
              <a:t>More common on the </a:t>
            </a:r>
            <a:r>
              <a:rPr lang="en-US" b="1" dirty="0"/>
              <a:t>right</a:t>
            </a:r>
          </a:p>
          <a:p>
            <a:r>
              <a:rPr lang="en-US" b="1" dirty="0"/>
              <a:t>Signs</a:t>
            </a:r>
            <a:r>
              <a:rPr lang="en-US" dirty="0"/>
              <a:t>: asymmetry or slight scrotal skin discoloration, hard, non-tender, irregular, non-</a:t>
            </a:r>
            <a:r>
              <a:rPr lang="en-US" dirty="0" err="1"/>
              <a:t>transilluminable</a:t>
            </a:r>
            <a:r>
              <a:rPr lang="en-US" dirty="0"/>
              <a:t> mass</a:t>
            </a:r>
          </a:p>
          <a:p>
            <a:r>
              <a:rPr lang="en-US" b="1" dirty="0"/>
              <a:t>Investigations</a:t>
            </a:r>
            <a:r>
              <a:rPr lang="en-US" dirty="0"/>
              <a:t>: </a:t>
            </a:r>
          </a:p>
          <a:p>
            <a:pPr lvl="1"/>
            <a:r>
              <a:rPr lang="en-US" sz="2600" b="1" dirty="0"/>
              <a:t>Imaging</a:t>
            </a:r>
            <a:r>
              <a:rPr lang="en-US" sz="2600" dirty="0"/>
              <a:t>: Ultrasound (first-line), Abdominal and chest CT (for staging purposes)</a:t>
            </a:r>
          </a:p>
          <a:p>
            <a:pPr lvl="1"/>
            <a:r>
              <a:rPr lang="en-US" sz="2600" b="1" dirty="0"/>
              <a:t>Serum tumor markers</a:t>
            </a:r>
            <a:r>
              <a:rPr lang="en-US" sz="2600" dirty="0"/>
              <a:t>: </a:t>
            </a:r>
            <a:r>
              <a:rPr lang="el-GR" sz="2600" dirty="0"/>
              <a:t>α</a:t>
            </a:r>
            <a:r>
              <a:rPr lang="en-US" sz="2600" dirty="0"/>
              <a:t>-fetoprotein (AFP), </a:t>
            </a:r>
            <a:r>
              <a:rPr lang="el-GR" sz="2600" dirty="0"/>
              <a:t>β</a:t>
            </a:r>
            <a:r>
              <a:rPr lang="en-US" sz="2600" dirty="0"/>
              <a:t>-HCG, Lactic dehydrogenase (LDH)</a:t>
            </a:r>
          </a:p>
        </p:txBody>
      </p:sp>
      <p:sp>
        <p:nvSpPr>
          <p:cNvPr id="5" name="TextBox 4">
            <a:extLst>
              <a:ext uri="{FF2B5EF4-FFF2-40B4-BE49-F238E27FC236}">
                <a16:creationId xmlns:a16="http://schemas.microsoft.com/office/drawing/2014/main" id="{B80DEC07-663E-8A07-C4AD-DDD33D064EF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7163572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4F9A1-A354-8FBD-ECB3-1DD3F159044A}"/>
              </a:ext>
            </a:extLst>
          </p:cNvPr>
          <p:cNvSpPr>
            <a:spLocks noGrp="1"/>
          </p:cNvSpPr>
          <p:nvPr>
            <p:ph type="title"/>
          </p:nvPr>
        </p:nvSpPr>
        <p:spPr/>
        <p:txBody>
          <a:bodyPr/>
          <a:lstStyle/>
          <a:p>
            <a:r>
              <a:rPr lang="en-US" dirty="0"/>
              <a:t>Testicular tumors – Case scenario 1</a:t>
            </a:r>
          </a:p>
        </p:txBody>
      </p:sp>
      <p:sp>
        <p:nvSpPr>
          <p:cNvPr id="3" name="Content Placeholder 2">
            <a:extLst>
              <a:ext uri="{FF2B5EF4-FFF2-40B4-BE49-F238E27FC236}">
                <a16:creationId xmlns:a16="http://schemas.microsoft.com/office/drawing/2014/main" id="{592F4A26-0B47-1B62-CB2A-B56C55E0CE3C}"/>
              </a:ext>
            </a:extLst>
          </p:cNvPr>
          <p:cNvSpPr>
            <a:spLocks noGrp="1"/>
          </p:cNvSpPr>
          <p:nvPr>
            <p:ph idx="1"/>
          </p:nvPr>
        </p:nvSpPr>
        <p:spPr/>
        <p:txBody>
          <a:bodyPr>
            <a:normAutofit lnSpcReduction="10000"/>
          </a:bodyPr>
          <a:lstStyle/>
          <a:p>
            <a:pPr>
              <a:buFont typeface="Wingdings" panose="05000000000000000000" pitchFamily="2" charset="2"/>
              <a:buChar char="Ø"/>
            </a:pPr>
            <a:r>
              <a:rPr lang="en-US" sz="2600" dirty="0"/>
              <a:t>24 years old patient observe painless mass in right scrotal region during shower. He is a smoker for 10 years.</a:t>
            </a:r>
          </a:p>
          <a:p>
            <a:r>
              <a:rPr lang="en-US" b="1" dirty="0"/>
              <a:t>What information in the history raises the possibility of a testicular tumor?</a:t>
            </a:r>
          </a:p>
          <a:p>
            <a:pPr lvl="1"/>
            <a:r>
              <a:rPr lang="en-US" dirty="0"/>
              <a:t>Painless mass, Age (24)</a:t>
            </a:r>
          </a:p>
          <a:p>
            <a:r>
              <a:rPr lang="en-US" b="1" dirty="0"/>
              <a:t>What is the most important investigation to confirm diagnosis ?</a:t>
            </a:r>
          </a:p>
          <a:p>
            <a:pPr lvl="1"/>
            <a:r>
              <a:rPr lang="en-US" dirty="0"/>
              <a:t>Ultrasound, tumor markers</a:t>
            </a:r>
          </a:p>
          <a:p>
            <a:r>
              <a:rPr lang="en-US" b="1" dirty="0"/>
              <a:t>What blood tests would you like to order ?</a:t>
            </a:r>
          </a:p>
          <a:p>
            <a:pPr lvl="1"/>
            <a:r>
              <a:rPr lang="en-US" dirty="0"/>
              <a:t>Tumor markers (AFP, </a:t>
            </a:r>
            <a:r>
              <a:rPr lang="el-GR" sz="2400" dirty="0"/>
              <a:t>β</a:t>
            </a:r>
            <a:r>
              <a:rPr lang="en-US" sz="2400" dirty="0"/>
              <a:t>-HCG, LDH</a:t>
            </a:r>
            <a:r>
              <a:rPr lang="en-US" dirty="0"/>
              <a:t>)</a:t>
            </a:r>
            <a:endParaRPr lang="ar-JO" dirty="0"/>
          </a:p>
          <a:p>
            <a:r>
              <a:rPr lang="en-US" b="1" dirty="0">
                <a:solidFill>
                  <a:srgbClr val="FF0000"/>
                </a:solidFill>
              </a:rPr>
              <a:t>Treatment</a:t>
            </a:r>
            <a:r>
              <a:rPr lang="en-US" dirty="0">
                <a:solidFill>
                  <a:srgbClr val="FF0000"/>
                </a:solidFill>
              </a:rPr>
              <a:t>:</a:t>
            </a:r>
          </a:p>
          <a:p>
            <a:pPr marL="914400" lvl="1" indent="-457200">
              <a:buFont typeface="+mj-lt"/>
              <a:buAutoNum type="arabicPeriod"/>
            </a:pPr>
            <a:r>
              <a:rPr lang="en-US" dirty="0">
                <a:solidFill>
                  <a:srgbClr val="FF0000"/>
                </a:solidFill>
              </a:rPr>
              <a:t>Radical inguinal orchiectomy (Dx &amp; local control)</a:t>
            </a:r>
          </a:p>
          <a:p>
            <a:pPr marL="914400" lvl="1" indent="-457200">
              <a:buFont typeface="+mj-lt"/>
              <a:buAutoNum type="arabicPeriod"/>
            </a:pPr>
            <a:r>
              <a:rPr lang="en-US" dirty="0">
                <a:solidFill>
                  <a:srgbClr val="FF0000"/>
                </a:solidFill>
              </a:rPr>
              <a:t>Radiotherapy</a:t>
            </a:r>
          </a:p>
        </p:txBody>
      </p:sp>
      <p:sp>
        <p:nvSpPr>
          <p:cNvPr id="4" name="TextBox 3">
            <a:extLst>
              <a:ext uri="{FF2B5EF4-FFF2-40B4-BE49-F238E27FC236}">
                <a16:creationId xmlns:a16="http://schemas.microsoft.com/office/drawing/2014/main" id="{A7968021-2F8E-1CA1-2369-6A51F8A418D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pic>
        <p:nvPicPr>
          <p:cNvPr id="5" name="Picture 2" descr="AUDITED Text Written on Green Vintage Stamp Stock Illustration -  Illustration of button, vintage: 214336989">
            <a:extLst>
              <a:ext uri="{FF2B5EF4-FFF2-40B4-BE49-F238E27FC236}">
                <a16:creationId xmlns:a16="http://schemas.microsoft.com/office/drawing/2014/main" id="{A21ED354-0C36-56FB-13C5-988E0F3798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92826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5AAE1-552C-E4D5-15BB-6E90F9EEDA0A}"/>
              </a:ext>
            </a:extLst>
          </p:cNvPr>
          <p:cNvSpPr>
            <a:spLocks noGrp="1"/>
          </p:cNvSpPr>
          <p:nvPr>
            <p:ph type="title"/>
          </p:nvPr>
        </p:nvSpPr>
        <p:spPr/>
        <p:txBody>
          <a:bodyPr/>
          <a:lstStyle/>
          <a:p>
            <a:r>
              <a:rPr lang="en-US" dirty="0"/>
              <a:t>Testicular tumors – Case scenario 2</a:t>
            </a:r>
          </a:p>
        </p:txBody>
      </p:sp>
      <p:sp>
        <p:nvSpPr>
          <p:cNvPr id="3" name="Content Placeholder 2">
            <a:extLst>
              <a:ext uri="{FF2B5EF4-FFF2-40B4-BE49-F238E27FC236}">
                <a16:creationId xmlns:a16="http://schemas.microsoft.com/office/drawing/2014/main" id="{9D1B7371-114B-A9C3-BA6A-5FE03159383A}"/>
              </a:ext>
            </a:extLst>
          </p:cNvPr>
          <p:cNvSpPr>
            <a:spLocks noGrp="1"/>
          </p:cNvSpPr>
          <p:nvPr>
            <p:ph idx="1"/>
          </p:nvPr>
        </p:nvSpPr>
        <p:spPr>
          <a:xfrm>
            <a:off x="838200" y="1305026"/>
            <a:ext cx="10515600" cy="5039790"/>
          </a:xfrm>
        </p:spPr>
        <p:txBody>
          <a:bodyPr>
            <a:normAutofit/>
          </a:bodyPr>
          <a:lstStyle/>
          <a:p>
            <a:pPr>
              <a:buFont typeface="Wingdings" panose="05000000000000000000" pitchFamily="2" charset="2"/>
              <a:buChar char="Ø"/>
            </a:pPr>
            <a:r>
              <a:rPr lang="en-US" dirty="0"/>
              <a:t>30 years old male patient present with painless scrotal swelling</a:t>
            </a:r>
          </a:p>
          <a:p>
            <a:r>
              <a:rPr lang="en-US" b="1" dirty="0"/>
              <a:t>If the tumor reach the scrotal wall what is its T stage ?</a:t>
            </a:r>
          </a:p>
          <a:p>
            <a:pPr lvl="1"/>
            <a:r>
              <a:rPr lang="en-US" dirty="0"/>
              <a:t>T4</a:t>
            </a:r>
          </a:p>
          <a:p>
            <a:r>
              <a:rPr lang="en-US" b="1" dirty="0">
                <a:solidFill>
                  <a:srgbClr val="C00000"/>
                </a:solidFill>
              </a:rPr>
              <a:t>Define radical orchiectomy</a:t>
            </a:r>
          </a:p>
          <a:p>
            <a:pPr lvl="1"/>
            <a:r>
              <a:rPr lang="en-US" dirty="0">
                <a:solidFill>
                  <a:srgbClr val="C00000"/>
                </a:solidFill>
              </a:rPr>
              <a:t>The removal of the entire spermatic cord and the testicle through an inguinal incision.</a:t>
            </a:r>
          </a:p>
          <a:p>
            <a:r>
              <a:rPr lang="en-US" b="1" dirty="0">
                <a:solidFill>
                  <a:srgbClr val="C00000"/>
                </a:solidFill>
              </a:rPr>
              <a:t>What is the most common testicular tumor ?</a:t>
            </a:r>
          </a:p>
          <a:p>
            <a:pPr lvl="1"/>
            <a:r>
              <a:rPr lang="en-US" dirty="0">
                <a:solidFill>
                  <a:srgbClr val="C00000"/>
                </a:solidFill>
              </a:rPr>
              <a:t>Seminoma</a:t>
            </a:r>
            <a:endParaRPr lang="ar-JO" dirty="0">
              <a:solidFill>
                <a:srgbClr val="C00000"/>
              </a:solidFill>
            </a:endParaRPr>
          </a:p>
          <a:p>
            <a:r>
              <a:rPr lang="en-US" b="1" dirty="0">
                <a:solidFill>
                  <a:srgbClr val="C00000"/>
                </a:solidFill>
              </a:rPr>
              <a:t>What is the most common site for metastases in testicular tumor ?</a:t>
            </a:r>
          </a:p>
          <a:p>
            <a:pPr lvl="1"/>
            <a:r>
              <a:rPr lang="en-US" dirty="0">
                <a:solidFill>
                  <a:srgbClr val="C00000"/>
                </a:solidFill>
              </a:rPr>
              <a:t>Para-aortic lymph nodes, lung</a:t>
            </a:r>
            <a:endParaRPr lang="ar-JO" dirty="0">
              <a:solidFill>
                <a:srgbClr val="C00000"/>
              </a:solidFill>
            </a:endParaRPr>
          </a:p>
          <a:p>
            <a:r>
              <a:rPr lang="en-US" sz="2400" dirty="0"/>
              <a:t>The lymphatic spread of testicular cancer is mainly to Para-aortic lymph nodes</a:t>
            </a:r>
          </a:p>
        </p:txBody>
      </p:sp>
      <p:sp>
        <p:nvSpPr>
          <p:cNvPr id="4" name="TextBox 3">
            <a:extLst>
              <a:ext uri="{FF2B5EF4-FFF2-40B4-BE49-F238E27FC236}">
                <a16:creationId xmlns:a16="http://schemas.microsoft.com/office/drawing/2014/main" id="{D19FF77A-0341-9751-C673-09D2D8FAD3D2}"/>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2" descr="AUDITED Text Written on Green Vintage Stamp Stock Illustration -  Illustration of button, vintage: 214336989">
            <a:extLst>
              <a:ext uri="{FF2B5EF4-FFF2-40B4-BE49-F238E27FC236}">
                <a16:creationId xmlns:a16="http://schemas.microsoft.com/office/drawing/2014/main" id="{6DB120D1-D3F0-F985-311F-A1E7B4C6CD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6E075A7-D228-B411-8057-4CB833028E8E}"/>
              </a:ext>
            </a:extLst>
          </p:cNvPr>
          <p:cNvSpPr txBox="1"/>
          <p:nvPr/>
        </p:nvSpPr>
        <p:spPr>
          <a:xfrm>
            <a:off x="0" y="5772296"/>
            <a:ext cx="895738"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قديم</a:t>
            </a:r>
            <a:endParaRPr lang="en-US" sz="1400" b="1" dirty="0">
              <a:solidFill>
                <a:srgbClr val="FF0000"/>
              </a:solidFill>
            </a:endParaRPr>
          </a:p>
        </p:txBody>
      </p:sp>
      <p:sp>
        <p:nvSpPr>
          <p:cNvPr id="7" name="TextBox 6">
            <a:extLst>
              <a:ext uri="{FF2B5EF4-FFF2-40B4-BE49-F238E27FC236}">
                <a16:creationId xmlns:a16="http://schemas.microsoft.com/office/drawing/2014/main" id="{46F6713C-E040-4D18-FEEB-F30CCAE46C51}"/>
              </a:ext>
            </a:extLst>
          </p:cNvPr>
          <p:cNvSpPr txBox="1"/>
          <p:nvPr/>
        </p:nvSpPr>
        <p:spPr>
          <a:xfrm>
            <a:off x="0" y="4913881"/>
            <a:ext cx="895738"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قديم</a:t>
            </a:r>
            <a:endParaRPr lang="en-US" sz="1400" b="1" dirty="0">
              <a:solidFill>
                <a:srgbClr val="FF0000"/>
              </a:solidFill>
            </a:endParaRPr>
          </a:p>
        </p:txBody>
      </p:sp>
    </p:spTree>
    <p:extLst>
      <p:ext uri="{BB962C8B-B14F-4D97-AF65-F5344CB8AC3E}">
        <p14:creationId xmlns:p14="http://schemas.microsoft.com/office/powerpoint/2010/main" val="291849827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D237-F214-4385-4878-E82FCA933227}"/>
              </a:ext>
            </a:extLst>
          </p:cNvPr>
          <p:cNvSpPr>
            <a:spLocks noGrp="1"/>
          </p:cNvSpPr>
          <p:nvPr>
            <p:ph type="title"/>
          </p:nvPr>
        </p:nvSpPr>
        <p:spPr/>
        <p:txBody>
          <a:bodyPr/>
          <a:lstStyle/>
          <a:p>
            <a:r>
              <a:rPr lang="en-US" dirty="0"/>
              <a:t>T staging of testicular tumor</a:t>
            </a:r>
          </a:p>
        </p:txBody>
      </p:sp>
      <p:sp>
        <p:nvSpPr>
          <p:cNvPr id="4" name="TextBox 3">
            <a:extLst>
              <a:ext uri="{FF2B5EF4-FFF2-40B4-BE49-F238E27FC236}">
                <a16:creationId xmlns:a16="http://schemas.microsoft.com/office/drawing/2014/main" id="{27555436-C1FF-0065-7059-CD986AED21E3}"/>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pSp>
        <p:nvGrpSpPr>
          <p:cNvPr id="8" name="Group 7">
            <a:extLst>
              <a:ext uri="{FF2B5EF4-FFF2-40B4-BE49-F238E27FC236}">
                <a16:creationId xmlns:a16="http://schemas.microsoft.com/office/drawing/2014/main" id="{303F5B67-1414-FE16-0928-D170B38C55F8}"/>
              </a:ext>
            </a:extLst>
          </p:cNvPr>
          <p:cNvGrpSpPr/>
          <p:nvPr/>
        </p:nvGrpSpPr>
        <p:grpSpPr>
          <a:xfrm>
            <a:off x="563307" y="1389001"/>
            <a:ext cx="11065386" cy="3264506"/>
            <a:chOff x="838200" y="1305026"/>
            <a:chExt cx="11065386" cy="3264506"/>
          </a:xfrm>
        </p:grpSpPr>
        <p:pic>
          <p:nvPicPr>
            <p:cNvPr id="6" name="Content Placeholder 7">
              <a:extLst>
                <a:ext uri="{FF2B5EF4-FFF2-40B4-BE49-F238E27FC236}">
                  <a16:creationId xmlns:a16="http://schemas.microsoft.com/office/drawing/2014/main" id="{A9E8BBFB-1222-9F98-BF6B-74ECDAD693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 t="8144" r="64148" b="52540"/>
            <a:stretch/>
          </p:blipFill>
          <p:spPr>
            <a:xfrm>
              <a:off x="838200" y="1305026"/>
              <a:ext cx="6654282" cy="3264506"/>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F296E93F-E248-9967-BAEE-05C4AE3ECC0B}"/>
                </a:ext>
              </a:extLst>
            </p:cNvPr>
            <p:cNvPicPr>
              <a:picLocks noChangeAspect="1"/>
            </p:cNvPicPr>
            <p:nvPr/>
          </p:nvPicPr>
          <p:blipFill rotWithShape="1">
            <a:blip r:embed="rId3">
              <a:extLst>
                <a:ext uri="{28A0092B-C50C-407E-A947-70E740481C1C}">
                  <a14:useLocalDpi xmlns:a14="http://schemas.microsoft.com/office/drawing/2010/main" val="0"/>
                </a:ext>
              </a:extLst>
            </a:blip>
            <a:srcRect l="13997" t="1380" r="17927" b="61632"/>
            <a:stretch/>
          </p:blipFill>
          <p:spPr>
            <a:xfrm>
              <a:off x="7604786" y="1305026"/>
              <a:ext cx="4298800" cy="3264506"/>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760266008"/>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EF35A-1F9F-8F0E-9C43-51F4E5FF90B2}"/>
              </a:ext>
            </a:extLst>
          </p:cNvPr>
          <p:cNvSpPr>
            <a:spLocks noGrp="1"/>
          </p:cNvSpPr>
          <p:nvPr>
            <p:ph type="ctrTitle"/>
          </p:nvPr>
        </p:nvSpPr>
        <p:spPr/>
        <p:txBody>
          <a:bodyPr>
            <a:normAutofit fontScale="90000"/>
          </a:bodyPr>
          <a:lstStyle/>
          <a:p>
            <a:r>
              <a:rPr lang="en-US" dirty="0"/>
              <a:t>Erectile dysfunction</a:t>
            </a:r>
          </a:p>
        </p:txBody>
      </p:sp>
      <p:sp>
        <p:nvSpPr>
          <p:cNvPr id="3" name="Subtitle 2">
            <a:extLst>
              <a:ext uri="{FF2B5EF4-FFF2-40B4-BE49-F238E27FC236}">
                <a16:creationId xmlns:a16="http://schemas.microsoft.com/office/drawing/2014/main" id="{9CE80F76-767F-A441-C6D6-0F07FBF30E06}"/>
              </a:ext>
            </a:extLst>
          </p:cNvPr>
          <p:cNvSpPr>
            <a:spLocks noGrp="1"/>
          </p:cNvSpPr>
          <p:nvPr>
            <p:ph type="subTitle" idx="1"/>
          </p:nvPr>
        </p:nvSpPr>
        <p:spPr/>
        <p:txBody>
          <a:bodyPr/>
          <a:lstStyle/>
          <a:p>
            <a:pPr rtl="1"/>
            <a:r>
              <a:rPr lang="ar-JO" dirty="0"/>
              <a:t>غير شامل للموضوع بالكامل</a:t>
            </a:r>
            <a:endParaRPr lang="en-US" dirty="0"/>
          </a:p>
        </p:txBody>
      </p:sp>
    </p:spTree>
    <p:extLst>
      <p:ext uri="{BB962C8B-B14F-4D97-AF65-F5344CB8AC3E}">
        <p14:creationId xmlns:p14="http://schemas.microsoft.com/office/powerpoint/2010/main" val="140217596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F4BAA-3EAF-5D61-825F-828752741307}"/>
              </a:ext>
            </a:extLst>
          </p:cNvPr>
          <p:cNvSpPr>
            <a:spLocks noGrp="1"/>
          </p:cNvSpPr>
          <p:nvPr>
            <p:ph type="title"/>
          </p:nvPr>
        </p:nvSpPr>
        <p:spPr/>
        <p:txBody>
          <a:bodyPr/>
          <a:lstStyle/>
          <a:p>
            <a:r>
              <a:rPr lang="en-US" dirty="0"/>
              <a:t>Phases of erectile process</a:t>
            </a:r>
          </a:p>
        </p:txBody>
      </p:sp>
      <p:sp>
        <p:nvSpPr>
          <p:cNvPr id="5" name="TextBox 4">
            <a:extLst>
              <a:ext uri="{FF2B5EF4-FFF2-40B4-BE49-F238E27FC236}">
                <a16:creationId xmlns:a16="http://schemas.microsoft.com/office/drawing/2014/main" id="{2E1F741B-4048-F000-BE31-61D9C9FDF197}"/>
              </a:ext>
            </a:extLst>
          </p:cNvPr>
          <p:cNvSpPr txBox="1"/>
          <p:nvPr/>
        </p:nvSpPr>
        <p:spPr>
          <a:xfrm>
            <a:off x="11624503" y="393008"/>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aphicFrame>
        <p:nvGraphicFramePr>
          <p:cNvPr id="11" name="Google Shape;284;p20">
            <a:extLst>
              <a:ext uri="{FF2B5EF4-FFF2-40B4-BE49-F238E27FC236}">
                <a16:creationId xmlns:a16="http://schemas.microsoft.com/office/drawing/2014/main" id="{D9291C3C-B816-6B1A-D387-009D1624E786}"/>
              </a:ext>
            </a:extLst>
          </p:cNvPr>
          <p:cNvGraphicFramePr/>
          <p:nvPr>
            <p:extLst>
              <p:ext uri="{D42A27DB-BD31-4B8C-83A1-F6EECF244321}">
                <p14:modId xmlns:p14="http://schemas.microsoft.com/office/powerpoint/2010/main" val="3747899222"/>
              </p:ext>
            </p:extLst>
          </p:nvPr>
        </p:nvGraphicFramePr>
        <p:xfrm>
          <a:off x="838199" y="1240971"/>
          <a:ext cx="10515598" cy="5090230"/>
        </p:xfrm>
        <a:graphic>
          <a:graphicData uri="http://schemas.openxmlformats.org/drawingml/2006/table">
            <a:tbl>
              <a:tblPr firstRow="1" bandRow="1">
                <a:noFill/>
              </a:tblPr>
              <a:tblGrid>
                <a:gridCol w="7328029">
                  <a:extLst>
                    <a:ext uri="{9D8B030D-6E8A-4147-A177-3AD203B41FA5}">
                      <a16:colId xmlns:a16="http://schemas.microsoft.com/office/drawing/2014/main" val="20000"/>
                    </a:ext>
                  </a:extLst>
                </a:gridCol>
                <a:gridCol w="2137016">
                  <a:extLst>
                    <a:ext uri="{9D8B030D-6E8A-4147-A177-3AD203B41FA5}">
                      <a16:colId xmlns:a16="http://schemas.microsoft.com/office/drawing/2014/main" val="20001"/>
                    </a:ext>
                  </a:extLst>
                </a:gridCol>
                <a:gridCol w="1050553">
                  <a:extLst>
                    <a:ext uri="{9D8B030D-6E8A-4147-A177-3AD203B41FA5}">
                      <a16:colId xmlns:a16="http://schemas.microsoft.com/office/drawing/2014/main" val="20002"/>
                    </a:ext>
                  </a:extLst>
                </a:gridCol>
              </a:tblGrid>
              <a:tr h="559479">
                <a:tc>
                  <a:txBody>
                    <a:bodyPr/>
                    <a:lstStyle/>
                    <a:p>
                      <a:pPr marL="0" marR="0" lvl="0" indent="0" algn="ctr" rtl="0">
                        <a:spcBef>
                          <a:spcPts val="0"/>
                        </a:spcBef>
                        <a:spcAft>
                          <a:spcPts val="0"/>
                        </a:spcAft>
                        <a:buNone/>
                      </a:pPr>
                      <a:r>
                        <a:rPr lang="en-US" sz="3200" u="none" strike="noStrike" cap="none" dirty="0"/>
                        <a:t>Description</a:t>
                      </a:r>
                      <a:endParaRPr sz="3200" u="none" strike="noStrike" cap="none" dirty="0"/>
                    </a:p>
                  </a:txBody>
                  <a:tcPr marL="91450" marR="91450" marT="45725" marB="45725" anchor="ctr"/>
                </a:tc>
                <a:tc>
                  <a:txBody>
                    <a:bodyPr/>
                    <a:lstStyle/>
                    <a:p>
                      <a:pPr marL="0" marR="0" lvl="0" indent="0" algn="ctr" rtl="0">
                        <a:spcBef>
                          <a:spcPts val="0"/>
                        </a:spcBef>
                        <a:spcAft>
                          <a:spcPts val="0"/>
                        </a:spcAft>
                        <a:buNone/>
                      </a:pPr>
                      <a:r>
                        <a:rPr lang="en-US" sz="3200" u="none" strike="noStrike" cap="none" dirty="0"/>
                        <a:t>Term</a:t>
                      </a:r>
                      <a:endParaRPr sz="3200" u="none" strike="noStrike" cap="none" dirty="0"/>
                    </a:p>
                  </a:txBody>
                  <a:tcPr marL="91450" marR="91450" marT="45725" marB="45725" anchor="ctr"/>
                </a:tc>
                <a:tc>
                  <a:txBody>
                    <a:bodyPr/>
                    <a:lstStyle/>
                    <a:p>
                      <a:pPr marL="0" marR="0" lvl="0" indent="0" algn="ctr" rtl="0">
                        <a:spcBef>
                          <a:spcPts val="0"/>
                        </a:spcBef>
                        <a:spcAft>
                          <a:spcPts val="0"/>
                        </a:spcAft>
                        <a:buNone/>
                      </a:pPr>
                      <a:r>
                        <a:rPr lang="en-US" sz="2400" u="none" strike="noStrike" cap="none" dirty="0"/>
                        <a:t>Phase</a:t>
                      </a:r>
                      <a:endParaRPr sz="2400" u="none" strike="noStrike" cap="none" dirty="0"/>
                    </a:p>
                  </a:txBody>
                  <a:tcPr marL="91450" marR="91450" marT="45725" marB="45725" anchor="ctr"/>
                </a:tc>
                <a:extLst>
                  <a:ext uri="{0D108BD9-81ED-4DB2-BD59-A6C34878D82A}">
                    <a16:rowId xmlns:a16="http://schemas.microsoft.com/office/drawing/2014/main" val="10000"/>
                  </a:ext>
                </a:extLst>
              </a:tr>
              <a:tr h="659819">
                <a:tc>
                  <a:txBody>
                    <a:bodyPr/>
                    <a:lstStyle/>
                    <a:p>
                      <a:pPr marL="0" marR="0" lvl="0" indent="0" algn="ctr" rtl="0">
                        <a:spcBef>
                          <a:spcPts val="0"/>
                        </a:spcBef>
                        <a:spcAft>
                          <a:spcPts val="0"/>
                        </a:spcAft>
                        <a:buNone/>
                      </a:pPr>
                      <a:r>
                        <a:rPr lang="en-US" sz="2000" u="none" strike="noStrike" cap="none" dirty="0" err="1"/>
                        <a:t>Cavernosal</a:t>
                      </a:r>
                      <a:r>
                        <a:rPr lang="en-US" sz="2000" u="none" strike="noStrike" cap="none" dirty="0"/>
                        <a:t> smooth muscle contracted; sinusoids empty; minimal arterial flow</a:t>
                      </a:r>
                      <a:endParaRPr sz="2000" u="none" strike="noStrike" cap="none" dirty="0"/>
                    </a:p>
                  </a:txBody>
                  <a:tcPr marL="91450" marR="91450" marT="45725" marB="45725" anchor="ctr"/>
                </a:tc>
                <a:tc>
                  <a:txBody>
                    <a:bodyPr/>
                    <a:lstStyle/>
                    <a:p>
                      <a:pPr marL="0" marR="0" lvl="0" indent="0" algn="ctr" rtl="0">
                        <a:spcBef>
                          <a:spcPts val="0"/>
                        </a:spcBef>
                        <a:spcAft>
                          <a:spcPts val="0"/>
                        </a:spcAft>
                        <a:buNone/>
                      </a:pPr>
                      <a:r>
                        <a:rPr lang="en-US" sz="2000" u="none" strike="noStrike" cap="none"/>
                        <a:t>Flaccid phase </a:t>
                      </a:r>
                      <a:endParaRPr sz="2000" u="none" strike="noStrike" cap="none"/>
                    </a:p>
                  </a:txBody>
                  <a:tcPr marL="91450" marR="91450" marT="45725" marB="45725" anchor="ctr"/>
                </a:tc>
                <a:tc>
                  <a:txBody>
                    <a:bodyPr/>
                    <a:lstStyle/>
                    <a:p>
                      <a:pPr marL="0" marR="0" lvl="0" indent="0" algn="ctr" rtl="0">
                        <a:spcBef>
                          <a:spcPts val="0"/>
                        </a:spcBef>
                        <a:spcAft>
                          <a:spcPts val="0"/>
                        </a:spcAft>
                        <a:buNone/>
                      </a:pPr>
                      <a:r>
                        <a:rPr lang="en-US" sz="2000" u="none" strike="noStrike" cap="none"/>
                        <a:t>0</a:t>
                      </a:r>
                      <a:endParaRPr sz="2000" u="none" strike="noStrike" cap="none"/>
                    </a:p>
                  </a:txBody>
                  <a:tcPr marL="91450" marR="91450" marT="45725" marB="45725" anchor="ctr"/>
                </a:tc>
                <a:extLst>
                  <a:ext uri="{0D108BD9-81ED-4DB2-BD59-A6C34878D82A}">
                    <a16:rowId xmlns:a16="http://schemas.microsoft.com/office/drawing/2014/main" val="10001"/>
                  </a:ext>
                </a:extLst>
              </a:tr>
              <a:tr h="659819">
                <a:tc>
                  <a:txBody>
                    <a:bodyPr/>
                    <a:lstStyle/>
                    <a:p>
                      <a:pPr marL="0" marR="0" lvl="0" indent="0" algn="ctr" rtl="0">
                        <a:spcBef>
                          <a:spcPts val="0"/>
                        </a:spcBef>
                        <a:spcAft>
                          <a:spcPts val="0"/>
                        </a:spcAft>
                        <a:buNone/>
                      </a:pPr>
                      <a:r>
                        <a:rPr lang="en-US" sz="2000" u="none" strike="noStrike" cap="none" dirty="0"/>
                        <a:t>Increased pudendal artery flow; </a:t>
                      </a:r>
                      <a:r>
                        <a:rPr lang="en-US" sz="2000" u="none" strike="noStrike" cap="none" dirty="0">
                          <a:solidFill>
                            <a:srgbClr val="0000FF"/>
                          </a:solidFill>
                        </a:rPr>
                        <a:t>penile elongation</a:t>
                      </a:r>
                      <a:endParaRPr sz="2000" u="none" strike="noStrike" cap="none" dirty="0">
                        <a:solidFill>
                          <a:srgbClr val="0000FF"/>
                        </a:solidFill>
                      </a:endParaRPr>
                    </a:p>
                  </a:txBody>
                  <a:tcPr marL="91450" marR="91450" marT="45725" marB="45725" anchor="ctr"/>
                </a:tc>
                <a:tc>
                  <a:txBody>
                    <a:bodyPr/>
                    <a:lstStyle/>
                    <a:p>
                      <a:pPr marL="0" marR="0" lvl="0" indent="0" algn="ctr" rtl="0">
                        <a:spcBef>
                          <a:spcPts val="0"/>
                        </a:spcBef>
                        <a:spcAft>
                          <a:spcPts val="0"/>
                        </a:spcAft>
                        <a:buNone/>
                      </a:pPr>
                      <a:r>
                        <a:rPr lang="en-US" sz="2000" u="none" strike="noStrike" cap="none"/>
                        <a:t>Latent (filling ) phase</a:t>
                      </a:r>
                      <a:endParaRPr sz="2000" u="none" strike="noStrike" cap="none"/>
                    </a:p>
                  </a:txBody>
                  <a:tcPr marL="91450" marR="91450" marT="45725" marB="45725" anchor="ctr"/>
                </a:tc>
                <a:tc>
                  <a:txBody>
                    <a:bodyPr/>
                    <a:lstStyle/>
                    <a:p>
                      <a:pPr marL="0" marR="0" lvl="0" indent="0" algn="ctr" rtl="0">
                        <a:spcBef>
                          <a:spcPts val="0"/>
                        </a:spcBef>
                        <a:spcAft>
                          <a:spcPts val="0"/>
                        </a:spcAft>
                        <a:buNone/>
                      </a:pPr>
                      <a:r>
                        <a:rPr lang="en-US" sz="2000" u="none" strike="noStrike" cap="none" dirty="0"/>
                        <a:t>1</a:t>
                      </a:r>
                      <a:endParaRPr sz="2000" u="none" strike="noStrike" cap="none" dirty="0"/>
                    </a:p>
                  </a:txBody>
                  <a:tcPr marL="91450" marR="91450" marT="45725" marB="45725" anchor="ctr"/>
                </a:tc>
                <a:extLst>
                  <a:ext uri="{0D108BD9-81ED-4DB2-BD59-A6C34878D82A}">
                    <a16:rowId xmlns:a16="http://schemas.microsoft.com/office/drawing/2014/main" val="10002"/>
                  </a:ext>
                </a:extLst>
              </a:tr>
              <a:tr h="659819">
                <a:tc>
                  <a:txBody>
                    <a:bodyPr/>
                    <a:lstStyle/>
                    <a:p>
                      <a:pPr marL="0" marR="0" lvl="0" indent="0" algn="ctr" rtl="0">
                        <a:spcBef>
                          <a:spcPts val="0"/>
                        </a:spcBef>
                        <a:spcAft>
                          <a:spcPts val="0"/>
                        </a:spcAft>
                        <a:buNone/>
                      </a:pPr>
                      <a:r>
                        <a:rPr lang="en-US" sz="2000" u="none" strike="noStrike" cap="none" dirty="0">
                          <a:solidFill>
                            <a:srgbClr val="0000FF"/>
                          </a:solidFill>
                        </a:rPr>
                        <a:t>Rising </a:t>
                      </a:r>
                      <a:r>
                        <a:rPr lang="en-US" sz="2000" u="none" strike="noStrike" cap="none" dirty="0" err="1">
                          <a:solidFill>
                            <a:srgbClr val="0000FF"/>
                          </a:solidFill>
                        </a:rPr>
                        <a:t>intracavernosal</a:t>
                      </a:r>
                      <a:r>
                        <a:rPr lang="en-US" sz="2000" u="none" strike="noStrike" cap="none" dirty="0">
                          <a:solidFill>
                            <a:srgbClr val="0000FF"/>
                          </a:solidFill>
                        </a:rPr>
                        <a:t> pressure; erection forming</a:t>
                      </a:r>
                      <a:endParaRPr sz="2000" u="none" strike="noStrike" cap="none" dirty="0">
                        <a:solidFill>
                          <a:srgbClr val="0000FF"/>
                        </a:solidFill>
                      </a:endParaRPr>
                    </a:p>
                  </a:txBody>
                  <a:tcPr marL="91450" marR="91450" marT="45725" marB="45725" anchor="ctr"/>
                </a:tc>
                <a:tc>
                  <a:txBody>
                    <a:bodyPr/>
                    <a:lstStyle/>
                    <a:p>
                      <a:pPr marL="0" marR="0" lvl="0" indent="0" algn="ctr" rtl="0">
                        <a:spcBef>
                          <a:spcPts val="0"/>
                        </a:spcBef>
                        <a:spcAft>
                          <a:spcPts val="0"/>
                        </a:spcAft>
                        <a:buNone/>
                      </a:pPr>
                      <a:r>
                        <a:rPr lang="en-US" sz="2000" u="none" strike="noStrike" cap="none">
                          <a:solidFill>
                            <a:srgbClr val="FF00FF"/>
                          </a:solidFill>
                        </a:rPr>
                        <a:t>Tumescent phase </a:t>
                      </a:r>
                      <a:r>
                        <a:rPr lang="en-US" sz="2000">
                          <a:solidFill>
                            <a:srgbClr val="FF00FF"/>
                          </a:solidFill>
                        </a:rPr>
                        <a:t>transition</a:t>
                      </a:r>
                      <a:r>
                        <a:rPr lang="en-US" sz="2000"/>
                        <a:t> </a:t>
                      </a:r>
                      <a:endParaRPr sz="2000" u="none" strike="noStrike" cap="none"/>
                    </a:p>
                  </a:txBody>
                  <a:tcPr marL="91450" marR="91450" marT="45725" marB="45725" anchor="ctr"/>
                </a:tc>
                <a:tc>
                  <a:txBody>
                    <a:bodyPr/>
                    <a:lstStyle/>
                    <a:p>
                      <a:pPr marL="0" marR="0" lvl="0" indent="0" algn="ctr" rtl="0">
                        <a:spcBef>
                          <a:spcPts val="0"/>
                        </a:spcBef>
                        <a:spcAft>
                          <a:spcPts val="0"/>
                        </a:spcAft>
                        <a:buNone/>
                      </a:pPr>
                      <a:r>
                        <a:rPr lang="en-US" sz="2000" u="none" strike="noStrike" cap="none"/>
                        <a:t>2</a:t>
                      </a:r>
                      <a:endParaRPr sz="2000" u="none" strike="noStrike" cap="none"/>
                    </a:p>
                  </a:txBody>
                  <a:tcPr marL="91450" marR="91450" marT="45725" marB="45725" anchor="ctr"/>
                </a:tc>
                <a:extLst>
                  <a:ext uri="{0D108BD9-81ED-4DB2-BD59-A6C34878D82A}">
                    <a16:rowId xmlns:a16="http://schemas.microsoft.com/office/drawing/2014/main" val="10003"/>
                  </a:ext>
                </a:extLst>
              </a:tr>
              <a:tr h="659819">
                <a:tc>
                  <a:txBody>
                    <a:bodyPr/>
                    <a:lstStyle/>
                    <a:p>
                      <a:pPr marL="0" marR="0" lvl="0" indent="0" algn="ctr" rtl="0">
                        <a:spcBef>
                          <a:spcPts val="0"/>
                        </a:spcBef>
                        <a:spcAft>
                          <a:spcPts val="0"/>
                        </a:spcAft>
                        <a:buNone/>
                      </a:pPr>
                      <a:r>
                        <a:rPr lang="en-US" sz="2000" u="none" strike="noStrike" cap="none">
                          <a:solidFill>
                            <a:srgbClr val="0000FF"/>
                          </a:solidFill>
                        </a:rPr>
                        <a:t>Increased cavernosal pressure causes penis to become fully erect</a:t>
                      </a:r>
                      <a:endParaRPr sz="2000" u="none" strike="noStrike" cap="none">
                        <a:solidFill>
                          <a:srgbClr val="0000FF"/>
                        </a:solidFill>
                      </a:endParaRPr>
                    </a:p>
                  </a:txBody>
                  <a:tcPr marL="91450" marR="91450" marT="45725" marB="45725" anchor="ctr"/>
                </a:tc>
                <a:tc>
                  <a:txBody>
                    <a:bodyPr/>
                    <a:lstStyle/>
                    <a:p>
                      <a:pPr marL="0" marR="0" lvl="0" indent="0" algn="ctr" rtl="0">
                        <a:spcBef>
                          <a:spcPts val="0"/>
                        </a:spcBef>
                        <a:spcAft>
                          <a:spcPts val="0"/>
                        </a:spcAft>
                        <a:buNone/>
                      </a:pPr>
                      <a:r>
                        <a:rPr lang="en-US" sz="2000" u="none" strike="noStrike" cap="none" dirty="0">
                          <a:solidFill>
                            <a:srgbClr val="0000FF"/>
                          </a:solidFill>
                        </a:rPr>
                        <a:t>Full </a:t>
                      </a:r>
                      <a:r>
                        <a:rPr lang="en-US" sz="2000" u="none" strike="noStrike" cap="none" dirty="0"/>
                        <a:t>erection phase</a:t>
                      </a:r>
                      <a:endParaRPr sz="2000" u="none" strike="noStrike" cap="none" dirty="0"/>
                    </a:p>
                  </a:txBody>
                  <a:tcPr marL="91450" marR="91450" marT="45725" marB="45725" anchor="ctr"/>
                </a:tc>
                <a:tc>
                  <a:txBody>
                    <a:bodyPr/>
                    <a:lstStyle/>
                    <a:p>
                      <a:pPr marL="0" marR="0" lvl="0" indent="0" algn="ctr" rtl="0">
                        <a:spcBef>
                          <a:spcPts val="0"/>
                        </a:spcBef>
                        <a:spcAft>
                          <a:spcPts val="0"/>
                        </a:spcAft>
                        <a:buNone/>
                      </a:pPr>
                      <a:r>
                        <a:rPr lang="en-US" sz="2000" u="none" strike="noStrike" cap="none"/>
                        <a:t>3</a:t>
                      </a:r>
                      <a:endParaRPr sz="2000" u="none" strike="noStrike" cap="none"/>
                    </a:p>
                  </a:txBody>
                  <a:tcPr marL="91450" marR="91450" marT="45725" marB="45725" anchor="ctr"/>
                </a:tc>
                <a:extLst>
                  <a:ext uri="{0D108BD9-81ED-4DB2-BD59-A6C34878D82A}">
                    <a16:rowId xmlns:a16="http://schemas.microsoft.com/office/drawing/2014/main" val="10004"/>
                  </a:ext>
                </a:extLst>
              </a:tr>
              <a:tr h="659819">
                <a:tc>
                  <a:txBody>
                    <a:bodyPr/>
                    <a:lstStyle/>
                    <a:p>
                      <a:pPr marL="0" marR="0" lvl="0" indent="0" algn="ctr" rtl="0">
                        <a:spcBef>
                          <a:spcPts val="0"/>
                        </a:spcBef>
                        <a:spcAft>
                          <a:spcPts val="0"/>
                        </a:spcAft>
                        <a:buNone/>
                      </a:pPr>
                      <a:r>
                        <a:rPr lang="en-US" sz="2000" u="none" strike="noStrike" cap="none"/>
                        <a:t>Further increases in pressure + </a:t>
                      </a:r>
                      <a:r>
                        <a:rPr lang="en-US" sz="2000" u="none" strike="noStrike" cap="none">
                          <a:solidFill>
                            <a:srgbClr val="0000FF"/>
                          </a:solidFill>
                        </a:rPr>
                        <a:t>ischiocavernosal muscle contraction</a:t>
                      </a:r>
                      <a:endParaRPr sz="2000" u="none" strike="noStrike" cap="none">
                        <a:solidFill>
                          <a:srgbClr val="0000FF"/>
                        </a:solidFill>
                      </a:endParaRPr>
                    </a:p>
                  </a:txBody>
                  <a:tcPr marL="91450" marR="91450" marT="45725" marB="45725" anchor="ctr"/>
                </a:tc>
                <a:tc>
                  <a:txBody>
                    <a:bodyPr/>
                    <a:lstStyle/>
                    <a:p>
                      <a:pPr marL="0" marR="0" lvl="0" indent="0" algn="ctr" rtl="0">
                        <a:spcBef>
                          <a:spcPts val="0"/>
                        </a:spcBef>
                        <a:spcAft>
                          <a:spcPts val="0"/>
                        </a:spcAft>
                        <a:buNone/>
                      </a:pPr>
                      <a:r>
                        <a:rPr lang="en-US" sz="2000" u="none" strike="noStrike" cap="none" dirty="0">
                          <a:solidFill>
                            <a:srgbClr val="0000FF"/>
                          </a:solidFill>
                        </a:rPr>
                        <a:t>Rigid</a:t>
                      </a:r>
                      <a:r>
                        <a:rPr lang="en-US" sz="2000" u="none" strike="noStrike" cap="none" dirty="0"/>
                        <a:t> erection phase</a:t>
                      </a:r>
                      <a:endParaRPr sz="2000" u="none" strike="noStrike" cap="none" dirty="0"/>
                    </a:p>
                  </a:txBody>
                  <a:tcPr marL="91450" marR="91450" marT="45725" marB="45725" anchor="ctr"/>
                </a:tc>
                <a:tc>
                  <a:txBody>
                    <a:bodyPr/>
                    <a:lstStyle/>
                    <a:p>
                      <a:pPr marL="0" marR="0" lvl="0" indent="0" algn="ctr" rtl="0">
                        <a:spcBef>
                          <a:spcPts val="0"/>
                        </a:spcBef>
                        <a:spcAft>
                          <a:spcPts val="0"/>
                        </a:spcAft>
                        <a:buNone/>
                      </a:pPr>
                      <a:r>
                        <a:rPr lang="en-US" sz="2000" u="none" strike="noStrike" cap="none">
                          <a:solidFill>
                            <a:srgbClr val="0000FF"/>
                          </a:solidFill>
                        </a:rPr>
                        <a:t>4</a:t>
                      </a:r>
                      <a:endParaRPr sz="2000" u="none" strike="noStrike" cap="none">
                        <a:solidFill>
                          <a:srgbClr val="0000FF"/>
                        </a:solidFill>
                      </a:endParaRPr>
                    </a:p>
                  </a:txBody>
                  <a:tcPr marL="91450" marR="91450" marT="45725" marB="45725" anchor="ctr"/>
                </a:tc>
                <a:extLst>
                  <a:ext uri="{0D108BD9-81ED-4DB2-BD59-A6C34878D82A}">
                    <a16:rowId xmlns:a16="http://schemas.microsoft.com/office/drawing/2014/main" val="10005"/>
                  </a:ext>
                </a:extLst>
              </a:tr>
              <a:tr h="946693">
                <a:tc>
                  <a:txBody>
                    <a:bodyPr/>
                    <a:lstStyle/>
                    <a:p>
                      <a:pPr marL="0" marR="0" lvl="0" indent="0" algn="ctr" rtl="0">
                        <a:spcBef>
                          <a:spcPts val="0"/>
                        </a:spcBef>
                        <a:spcAft>
                          <a:spcPts val="0"/>
                        </a:spcAft>
                        <a:buNone/>
                      </a:pPr>
                      <a:r>
                        <a:rPr lang="en-US" sz="2000" u="none" strike="noStrike" cap="none"/>
                        <a:t>Following ejaculation, sympathetic discharge resumes; </a:t>
                      </a:r>
                      <a:r>
                        <a:rPr lang="en-US" sz="2000" u="none" strike="noStrike" cap="none">
                          <a:solidFill>
                            <a:srgbClr val="FF00FF"/>
                          </a:solidFill>
                        </a:rPr>
                        <a:t>there is smooth muscle contraction and vasoconstriction</a:t>
                      </a:r>
                      <a:r>
                        <a:rPr lang="en-US" sz="2000" u="none" strike="noStrike" cap="none"/>
                        <a:t>; reduced arterial flow; blood is expelled from sinusoidal spaces</a:t>
                      </a:r>
                      <a:endParaRPr sz="2000" u="none" strike="noStrike" cap="none"/>
                    </a:p>
                  </a:txBody>
                  <a:tcPr marL="91450" marR="91450" marT="45725" marB="45725" anchor="ctr"/>
                </a:tc>
                <a:tc>
                  <a:txBody>
                    <a:bodyPr/>
                    <a:lstStyle/>
                    <a:p>
                      <a:pPr marL="0" marR="0" lvl="0" indent="0" algn="ctr" rtl="0">
                        <a:spcBef>
                          <a:spcPts val="0"/>
                        </a:spcBef>
                        <a:spcAft>
                          <a:spcPts val="0"/>
                        </a:spcAft>
                        <a:buNone/>
                      </a:pPr>
                      <a:r>
                        <a:rPr lang="en-US" sz="2000" u="none" strike="noStrike" cap="none" dirty="0"/>
                        <a:t>Detumescence phase</a:t>
                      </a:r>
                      <a:endParaRPr sz="2000" u="none" strike="noStrike" cap="none" dirty="0"/>
                    </a:p>
                  </a:txBody>
                  <a:tcPr marL="91450" marR="91450" marT="45725" marB="45725" anchor="ctr"/>
                </a:tc>
                <a:tc>
                  <a:txBody>
                    <a:bodyPr/>
                    <a:lstStyle/>
                    <a:p>
                      <a:pPr marL="0" marR="0" lvl="0" indent="0" algn="ctr" rtl="0">
                        <a:spcBef>
                          <a:spcPts val="0"/>
                        </a:spcBef>
                        <a:spcAft>
                          <a:spcPts val="0"/>
                        </a:spcAft>
                        <a:buNone/>
                      </a:pPr>
                      <a:r>
                        <a:rPr lang="en-US" sz="2000" u="none" strike="noStrike" cap="none" dirty="0"/>
                        <a:t>5</a:t>
                      </a:r>
                      <a:endParaRPr sz="2000" u="none" strike="noStrike" cap="none" dirty="0"/>
                    </a:p>
                  </a:txBody>
                  <a:tcPr marL="91450" marR="91450" marT="45725" marB="45725" anchor="ctr"/>
                </a:tc>
                <a:extLst>
                  <a:ext uri="{0D108BD9-81ED-4DB2-BD59-A6C34878D82A}">
                    <a16:rowId xmlns:a16="http://schemas.microsoft.com/office/drawing/2014/main" val="10006"/>
                  </a:ext>
                </a:extLst>
              </a:tr>
            </a:tbl>
          </a:graphicData>
        </a:graphic>
      </p:graphicFrame>
      <p:sp>
        <p:nvSpPr>
          <p:cNvPr id="13" name="TextBox 12">
            <a:extLst>
              <a:ext uri="{FF2B5EF4-FFF2-40B4-BE49-F238E27FC236}">
                <a16:creationId xmlns:a16="http://schemas.microsoft.com/office/drawing/2014/main" id="{054CF0CF-97C9-A134-CDC7-1B81720F226F}"/>
              </a:ext>
            </a:extLst>
          </p:cNvPr>
          <p:cNvSpPr txBox="1"/>
          <p:nvPr/>
        </p:nvSpPr>
        <p:spPr>
          <a:xfrm>
            <a:off x="9096568" y="-10202"/>
            <a:ext cx="3086101" cy="369332"/>
          </a:xfrm>
          <a:prstGeom prst="rect">
            <a:avLst/>
          </a:prstGeom>
          <a:noFill/>
          <a:ln>
            <a:solidFill>
              <a:srgbClr val="0070C0"/>
            </a:solidFill>
          </a:ln>
        </p:spPr>
        <p:txBody>
          <a:bodyPr wrap="none" rtlCol="0">
            <a:spAutoFit/>
          </a:bodyPr>
          <a:lstStyle/>
          <a:p>
            <a:pPr algn="ctr" rtl="1"/>
            <a:r>
              <a:rPr lang="ar-JO" b="1" dirty="0">
                <a:solidFill>
                  <a:srgbClr val="0070C0"/>
                </a:solidFill>
              </a:rPr>
              <a:t>الجدول كان مكتوب عليه مهم </a:t>
            </a:r>
            <a:r>
              <a:rPr lang="ar-JO" b="1" dirty="0" err="1">
                <a:solidFill>
                  <a:srgbClr val="0070C0"/>
                </a:solidFill>
              </a:rPr>
              <a:t>بالسمينار</a:t>
            </a:r>
            <a:endParaRPr lang="en-US" b="1" dirty="0">
              <a:solidFill>
                <a:srgbClr val="0070C0"/>
              </a:solidFill>
            </a:endParaRPr>
          </a:p>
        </p:txBody>
      </p:sp>
    </p:spTree>
    <p:extLst>
      <p:ext uri="{BB962C8B-B14F-4D97-AF65-F5344CB8AC3E}">
        <p14:creationId xmlns:p14="http://schemas.microsoft.com/office/powerpoint/2010/main" val="753909291"/>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F3B26-CAB7-537E-9349-139FB67D5105}"/>
              </a:ext>
            </a:extLst>
          </p:cNvPr>
          <p:cNvSpPr>
            <a:spLocks noGrp="1"/>
          </p:cNvSpPr>
          <p:nvPr>
            <p:ph type="title"/>
          </p:nvPr>
        </p:nvSpPr>
        <p:spPr/>
        <p:txBody>
          <a:bodyPr/>
          <a:lstStyle/>
          <a:p>
            <a:r>
              <a:rPr lang="en-US" dirty="0"/>
              <a:t>Erectile dysfunction – Case scenario</a:t>
            </a:r>
          </a:p>
        </p:txBody>
      </p:sp>
      <p:sp>
        <p:nvSpPr>
          <p:cNvPr id="3" name="Content Placeholder 2">
            <a:extLst>
              <a:ext uri="{FF2B5EF4-FFF2-40B4-BE49-F238E27FC236}">
                <a16:creationId xmlns:a16="http://schemas.microsoft.com/office/drawing/2014/main" id="{E1299C09-B1BF-CEE1-78E2-BB68468913CE}"/>
              </a:ext>
            </a:extLst>
          </p:cNvPr>
          <p:cNvSpPr>
            <a:spLocks noGrp="1"/>
          </p:cNvSpPr>
          <p:nvPr>
            <p:ph idx="1"/>
          </p:nvPr>
        </p:nvSpPr>
        <p:spPr/>
        <p:txBody>
          <a:bodyPr/>
          <a:lstStyle/>
          <a:p>
            <a:pPr>
              <a:buFont typeface="Wingdings" panose="05000000000000000000" pitchFamily="2" charset="2"/>
              <a:buChar char="Ø"/>
            </a:pPr>
            <a:r>
              <a:rPr lang="en-US" sz="2600" dirty="0"/>
              <a:t>Patient came to you complaining of erectile dysfunction</a:t>
            </a:r>
          </a:p>
          <a:p>
            <a:r>
              <a:rPr lang="en-US" sz="2600" b="1" dirty="0"/>
              <a:t>Define the erectile dysfunction</a:t>
            </a:r>
            <a:r>
              <a:rPr lang="en-US" sz="2600" dirty="0"/>
              <a:t>: the inability to achieve and maintain an erection adequate for intercourse to the mutual satisfaction of the man and his partner.</a:t>
            </a:r>
            <a:endParaRPr lang="en-US" sz="2600" b="1" dirty="0"/>
          </a:p>
          <a:p>
            <a:r>
              <a:rPr lang="en-US" sz="2600" b="1" dirty="0"/>
              <a:t>What would you ask him to determine whether it’s physiological or psychological dysfunction?</a:t>
            </a:r>
          </a:p>
        </p:txBody>
      </p:sp>
      <p:sp>
        <p:nvSpPr>
          <p:cNvPr id="4" name="TextBox 3">
            <a:extLst>
              <a:ext uri="{FF2B5EF4-FFF2-40B4-BE49-F238E27FC236}">
                <a16:creationId xmlns:a16="http://schemas.microsoft.com/office/drawing/2014/main" id="{04A34BD5-E34F-3608-E6AF-2CE7A1377B92}"/>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5" name="Picture 2" descr="AUDITED Text Written on Green Vintage Stamp Stock Illustration -  Illustration of button, vintage: 214336989">
            <a:extLst>
              <a:ext uri="{FF2B5EF4-FFF2-40B4-BE49-F238E27FC236}">
                <a16:creationId xmlns:a16="http://schemas.microsoft.com/office/drawing/2014/main" id="{83CC2A19-AD69-24B2-ABD7-A47B9B81F8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descr="17918301_1386695264707050_1881336538_n.png">
            <a:extLst>
              <a:ext uri="{FF2B5EF4-FFF2-40B4-BE49-F238E27FC236}">
                <a16:creationId xmlns:a16="http://schemas.microsoft.com/office/drawing/2014/main" id="{70C6B6ED-FB2E-A557-4444-1242DAA4DD67}"/>
              </a:ext>
            </a:extLst>
          </p:cNvPr>
          <p:cNvPicPr>
            <a:picLocks/>
          </p:cNvPicPr>
          <p:nvPr/>
        </p:nvPicPr>
        <p:blipFill rotWithShape="1">
          <a:blip r:embed="rId3" cstate="print"/>
          <a:srcRect l="3605" t="22674" r="3554" b="31609"/>
          <a:stretch/>
        </p:blipFill>
        <p:spPr>
          <a:xfrm>
            <a:off x="2149928" y="3862873"/>
            <a:ext cx="7892143" cy="27986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5304994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EC67B-3645-C0CF-053D-ACA96D142C41}"/>
              </a:ext>
            </a:extLst>
          </p:cNvPr>
          <p:cNvSpPr>
            <a:spLocks noGrp="1"/>
          </p:cNvSpPr>
          <p:nvPr>
            <p:ph type="title"/>
          </p:nvPr>
        </p:nvSpPr>
        <p:spPr/>
        <p:txBody>
          <a:bodyPr/>
          <a:lstStyle/>
          <a:p>
            <a:r>
              <a:rPr lang="en-US" dirty="0"/>
              <a:t>Essay</a:t>
            </a:r>
          </a:p>
        </p:txBody>
      </p:sp>
      <p:sp>
        <p:nvSpPr>
          <p:cNvPr id="3" name="Content Placeholder 2">
            <a:extLst>
              <a:ext uri="{FF2B5EF4-FFF2-40B4-BE49-F238E27FC236}">
                <a16:creationId xmlns:a16="http://schemas.microsoft.com/office/drawing/2014/main" id="{C72EE230-8622-E9BE-9EA4-34EF3CB786CF}"/>
              </a:ext>
            </a:extLst>
          </p:cNvPr>
          <p:cNvSpPr>
            <a:spLocks noGrp="1"/>
          </p:cNvSpPr>
          <p:nvPr>
            <p:ph idx="1"/>
          </p:nvPr>
        </p:nvSpPr>
        <p:spPr>
          <a:xfrm>
            <a:off x="838200" y="1305026"/>
            <a:ext cx="10515600" cy="5445970"/>
          </a:xfrm>
        </p:spPr>
        <p:txBody>
          <a:bodyPr>
            <a:normAutofit/>
          </a:bodyPr>
          <a:lstStyle/>
          <a:p>
            <a:r>
              <a:rPr lang="en-US" sz="2600" b="1" dirty="0"/>
              <a:t>Mechanism of action of sildenafil (Viagra) in the treatment of erectile dysfunction</a:t>
            </a:r>
            <a:r>
              <a:rPr lang="en-US" sz="2600" dirty="0"/>
              <a:t>:</a:t>
            </a:r>
            <a:endParaRPr lang="en-US" sz="2600" b="1" dirty="0"/>
          </a:p>
          <a:p>
            <a:pPr lvl="1"/>
            <a:r>
              <a:rPr lang="en-US" dirty="0"/>
              <a:t>PDE inhibitor and increases the cGMP that promotes and sustains smooth muscle relaxation and increased blood flow</a:t>
            </a:r>
          </a:p>
          <a:p>
            <a:r>
              <a:rPr lang="en-US" sz="2600" b="1" dirty="0"/>
              <a:t>Psychogenic Causes of erectile dysfunction</a:t>
            </a:r>
            <a:r>
              <a:rPr lang="en-US" sz="2600" dirty="0"/>
              <a:t>: </a:t>
            </a:r>
          </a:p>
          <a:p>
            <a:pPr lvl="1"/>
            <a:r>
              <a:rPr lang="en-US" dirty="0"/>
              <a:t>Anxiety, Depression, Fatigue, Guilt, Stress, Marital Discord, Excessive alcohol consumption</a:t>
            </a:r>
          </a:p>
          <a:p>
            <a:r>
              <a:rPr lang="en-US" b="1" dirty="0"/>
              <a:t>Mention 5 lines of treatment</a:t>
            </a:r>
          </a:p>
          <a:p>
            <a:pPr lvl="1"/>
            <a:r>
              <a:rPr lang="en-US" dirty="0"/>
              <a:t>Penile prosthesis</a:t>
            </a:r>
          </a:p>
          <a:p>
            <a:pPr lvl="1"/>
            <a:r>
              <a:rPr lang="en-US" dirty="0"/>
              <a:t>Phosphodiesterase type-5 (PDE5) inhibitors</a:t>
            </a:r>
          </a:p>
          <a:p>
            <a:pPr lvl="1"/>
            <a:r>
              <a:rPr lang="en-US" dirty="0"/>
              <a:t>Dopamine receptor agonist</a:t>
            </a:r>
          </a:p>
          <a:p>
            <a:pPr lvl="1"/>
            <a:r>
              <a:rPr lang="en-US" dirty="0"/>
              <a:t>Intracavernosal injection therapy</a:t>
            </a:r>
          </a:p>
          <a:p>
            <a:pPr lvl="1"/>
            <a:r>
              <a:rPr lang="en-US" dirty="0"/>
              <a:t>Testosterone replacement therapy</a:t>
            </a:r>
          </a:p>
          <a:p>
            <a:pPr lvl="1"/>
            <a:endParaRPr lang="en-US" dirty="0"/>
          </a:p>
        </p:txBody>
      </p:sp>
      <p:sp>
        <p:nvSpPr>
          <p:cNvPr id="6" name="TextBox 5">
            <a:extLst>
              <a:ext uri="{FF2B5EF4-FFF2-40B4-BE49-F238E27FC236}">
                <a16:creationId xmlns:a16="http://schemas.microsoft.com/office/drawing/2014/main" id="{0AABF6F4-A8E5-3850-CDBF-9C2C37BE6E79}"/>
              </a:ext>
            </a:extLst>
          </p:cNvPr>
          <p:cNvSpPr txBox="1"/>
          <p:nvPr/>
        </p:nvSpPr>
        <p:spPr>
          <a:xfrm>
            <a:off x="95705" y="1249536"/>
            <a:ext cx="758757" cy="523220"/>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قديم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4" name="TextBox 3">
            <a:extLst>
              <a:ext uri="{FF2B5EF4-FFF2-40B4-BE49-F238E27FC236}">
                <a16:creationId xmlns:a16="http://schemas.microsoft.com/office/drawing/2014/main" id="{3A9DF942-2C0E-54A9-371F-F7384E6EEE75}"/>
              </a:ext>
            </a:extLst>
          </p:cNvPr>
          <p:cNvSpPr txBox="1"/>
          <p:nvPr/>
        </p:nvSpPr>
        <p:spPr>
          <a:xfrm>
            <a:off x="95705" y="2800214"/>
            <a:ext cx="758757" cy="523220"/>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قديم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
        <p:nvSpPr>
          <p:cNvPr id="5" name="TextBox 4">
            <a:extLst>
              <a:ext uri="{FF2B5EF4-FFF2-40B4-BE49-F238E27FC236}">
                <a16:creationId xmlns:a16="http://schemas.microsoft.com/office/drawing/2014/main" id="{88A9CB94-D029-DDD9-C393-4714578780C8}"/>
              </a:ext>
            </a:extLst>
          </p:cNvPr>
          <p:cNvSpPr txBox="1"/>
          <p:nvPr/>
        </p:nvSpPr>
        <p:spPr>
          <a:xfrm>
            <a:off x="10907486" y="-4207"/>
            <a:ext cx="128451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sp>
        <p:nvSpPr>
          <p:cNvPr id="7" name="TextBox 6">
            <a:extLst>
              <a:ext uri="{FF2B5EF4-FFF2-40B4-BE49-F238E27FC236}">
                <a16:creationId xmlns:a16="http://schemas.microsoft.com/office/drawing/2014/main" id="{F1642AD2-27BF-6480-9B7D-71FA16B9100E}"/>
              </a:ext>
            </a:extLst>
          </p:cNvPr>
          <p:cNvSpPr txBox="1"/>
          <p:nvPr/>
        </p:nvSpPr>
        <p:spPr>
          <a:xfrm>
            <a:off x="55984" y="411529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32800385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A1C33-3472-F5D9-7370-E44041CA0E6C}"/>
              </a:ext>
            </a:extLst>
          </p:cNvPr>
          <p:cNvSpPr>
            <a:spLocks noGrp="1"/>
          </p:cNvSpPr>
          <p:nvPr>
            <p:ph type="title"/>
          </p:nvPr>
        </p:nvSpPr>
        <p:spPr/>
        <p:txBody>
          <a:bodyPr>
            <a:normAutofit/>
          </a:bodyPr>
          <a:lstStyle/>
          <a:p>
            <a:r>
              <a:rPr lang="en-US" dirty="0"/>
              <a:t>Peyronie Disease</a:t>
            </a:r>
          </a:p>
        </p:txBody>
      </p:sp>
      <p:sp>
        <p:nvSpPr>
          <p:cNvPr id="3" name="Content Placeholder 2">
            <a:extLst>
              <a:ext uri="{FF2B5EF4-FFF2-40B4-BE49-F238E27FC236}">
                <a16:creationId xmlns:a16="http://schemas.microsoft.com/office/drawing/2014/main" id="{F8B6F587-A113-AE82-FE46-5A9E8505D006}"/>
              </a:ext>
            </a:extLst>
          </p:cNvPr>
          <p:cNvSpPr>
            <a:spLocks noGrp="1"/>
          </p:cNvSpPr>
          <p:nvPr>
            <p:ph idx="1"/>
          </p:nvPr>
        </p:nvSpPr>
        <p:spPr>
          <a:xfrm>
            <a:off x="838200" y="1202387"/>
            <a:ext cx="7801947" cy="5394355"/>
          </a:xfrm>
        </p:spPr>
        <p:txBody>
          <a:bodyPr>
            <a:normAutofit fontScale="92500"/>
          </a:bodyPr>
          <a:lstStyle/>
          <a:p>
            <a:r>
              <a:rPr lang="en-US" sz="2600" b="1" dirty="0"/>
              <a:t>Definition</a:t>
            </a:r>
            <a:r>
              <a:rPr lang="en-US" sz="2600" dirty="0"/>
              <a:t>: fibroproliferative disorder that affects the tunica albuginea of the penis, causing abnormal curvature of the penis</a:t>
            </a:r>
          </a:p>
          <a:p>
            <a:r>
              <a:rPr lang="en-US" sz="2600" b="1" dirty="0"/>
              <a:t>Pathophysiology</a:t>
            </a:r>
            <a:r>
              <a:rPr lang="en-US" sz="2600" dirty="0"/>
              <a:t>: repeated penile microtrauma during sexual intercourse or athletic activity followed by abnormal wound healing </a:t>
            </a:r>
            <a:r>
              <a:rPr lang="en-US" sz="2600" dirty="0">
                <a:latin typeface="Assistant" pitchFamily="2" charset="-79"/>
                <a:cs typeface="Assistant" pitchFamily="2" charset="-79"/>
              </a:rPr>
              <a:t>→</a:t>
            </a:r>
            <a:r>
              <a:rPr lang="en-US" sz="2600" dirty="0"/>
              <a:t> fibrous plaque formation</a:t>
            </a:r>
          </a:p>
          <a:p>
            <a:r>
              <a:rPr lang="en-US" sz="2600" b="1" dirty="0"/>
              <a:t>Classification</a:t>
            </a:r>
            <a:r>
              <a:rPr lang="en-US" sz="2600" dirty="0"/>
              <a:t>:</a:t>
            </a:r>
          </a:p>
          <a:p>
            <a:pPr lvl="1"/>
            <a:r>
              <a:rPr lang="en-US" sz="2200" b="1" dirty="0"/>
              <a:t>Active phase</a:t>
            </a:r>
            <a:r>
              <a:rPr lang="en-US" sz="2200" dirty="0"/>
              <a:t>: progressive penile deformity and painful erection</a:t>
            </a:r>
          </a:p>
          <a:p>
            <a:pPr lvl="1"/>
            <a:r>
              <a:rPr lang="en-US" sz="2200" b="1" dirty="0"/>
              <a:t>Stable phase</a:t>
            </a:r>
            <a:r>
              <a:rPr lang="en-US" sz="2200" dirty="0"/>
              <a:t>: lack of progression of penile deformity and pain</a:t>
            </a:r>
          </a:p>
          <a:p>
            <a:r>
              <a:rPr lang="en-US" sz="2600" b="1" dirty="0"/>
              <a:t>Clinical presentation</a:t>
            </a:r>
            <a:r>
              <a:rPr lang="en-US" sz="2600" dirty="0"/>
              <a:t>: Penile pain, Penile nodules, erectile dysfunction</a:t>
            </a:r>
          </a:p>
          <a:p>
            <a:r>
              <a:rPr lang="en-US" sz="2600" b="1" dirty="0"/>
              <a:t>Treatment</a:t>
            </a:r>
            <a:r>
              <a:rPr lang="en-US" sz="2600" dirty="0"/>
              <a:t>:</a:t>
            </a:r>
          </a:p>
          <a:p>
            <a:pPr lvl="1"/>
            <a:r>
              <a:rPr lang="en-US" sz="2200" b="1" dirty="0"/>
              <a:t>Active phase</a:t>
            </a:r>
            <a:r>
              <a:rPr lang="en-US" sz="2200" dirty="0"/>
              <a:t>: Oral NSAIDs, or oral pentoxifylline</a:t>
            </a:r>
          </a:p>
          <a:p>
            <a:pPr lvl="1"/>
            <a:r>
              <a:rPr lang="en-US" sz="2200" b="1" dirty="0"/>
              <a:t>Stable phase</a:t>
            </a:r>
            <a:r>
              <a:rPr lang="en-US" sz="2200" dirty="0"/>
              <a:t>: Intralesional collagenase injections, Surgical repair</a:t>
            </a:r>
          </a:p>
        </p:txBody>
      </p:sp>
      <p:sp>
        <p:nvSpPr>
          <p:cNvPr id="5" name="TextBox 4">
            <a:extLst>
              <a:ext uri="{FF2B5EF4-FFF2-40B4-BE49-F238E27FC236}">
                <a16:creationId xmlns:a16="http://schemas.microsoft.com/office/drawing/2014/main" id="{4581E770-B810-D7AE-A6C6-1CD6061EA5FC}"/>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1026" name="Picture 2" descr="Peyronie disease">
            <a:extLst>
              <a:ext uri="{FF2B5EF4-FFF2-40B4-BE49-F238E27FC236}">
                <a16:creationId xmlns:a16="http://schemas.microsoft.com/office/drawing/2014/main" id="{EE990A0C-EF1C-872B-B421-DBCCB9C4B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8981" y="1202387"/>
            <a:ext cx="2684819" cy="20667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4530E1D-A00C-ADC3-8FBE-3F5E4DDFD2B6}"/>
              </a:ext>
            </a:extLst>
          </p:cNvPr>
          <p:cNvSpPr txBox="1"/>
          <p:nvPr/>
        </p:nvSpPr>
        <p:spPr>
          <a:xfrm>
            <a:off x="8668981" y="3344027"/>
            <a:ext cx="2684819" cy="1200329"/>
          </a:xfrm>
          <a:prstGeom prst="rect">
            <a:avLst/>
          </a:prstGeom>
          <a:noFill/>
        </p:spPr>
        <p:txBody>
          <a:bodyPr wrap="square" rtlCol="0">
            <a:spAutoFit/>
          </a:bodyPr>
          <a:lstStyle/>
          <a:p>
            <a:pPr algn="ctr"/>
            <a:r>
              <a:rPr lang="en-US" dirty="0"/>
              <a:t>“It’s kind of thing once you seen a picture of it, it is not easy to forget” </a:t>
            </a:r>
          </a:p>
          <a:p>
            <a:pPr algn="ctr"/>
            <a:r>
              <a:rPr lang="en-US" dirty="0"/>
              <a:t>Dr. Jason Ryan (BnB)</a:t>
            </a:r>
          </a:p>
        </p:txBody>
      </p:sp>
    </p:spTree>
    <p:extLst>
      <p:ext uri="{BB962C8B-B14F-4D97-AF65-F5344CB8AC3E}">
        <p14:creationId xmlns:p14="http://schemas.microsoft.com/office/powerpoint/2010/main" val="2568358468"/>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5687B-97CC-4683-2E65-98AA96A3D22A}"/>
              </a:ext>
            </a:extLst>
          </p:cNvPr>
          <p:cNvSpPr>
            <a:spLocks noGrp="1"/>
          </p:cNvSpPr>
          <p:nvPr>
            <p:ph type="ctrTitle"/>
          </p:nvPr>
        </p:nvSpPr>
        <p:spPr/>
        <p:txBody>
          <a:bodyPr>
            <a:normAutofit fontScale="90000"/>
          </a:bodyPr>
          <a:lstStyle/>
          <a:p>
            <a:r>
              <a:rPr lang="en-US" dirty="0"/>
              <a:t>Male infertility</a:t>
            </a:r>
          </a:p>
        </p:txBody>
      </p:sp>
      <p:sp>
        <p:nvSpPr>
          <p:cNvPr id="4" name="Subtitle 3">
            <a:extLst>
              <a:ext uri="{FF2B5EF4-FFF2-40B4-BE49-F238E27FC236}">
                <a16:creationId xmlns:a16="http://schemas.microsoft.com/office/drawing/2014/main" id="{8A5BAC9A-25BC-FA04-3387-02C8EF549F9E}"/>
              </a:ext>
            </a:extLst>
          </p:cNvPr>
          <p:cNvSpPr>
            <a:spLocks noGrp="1"/>
          </p:cNvSpPr>
          <p:nvPr>
            <p:ph type="subTitle" idx="1"/>
          </p:nvPr>
        </p:nvSpPr>
        <p:spPr/>
        <p:txBody>
          <a:bodyPr/>
          <a:lstStyle/>
          <a:p>
            <a:r>
              <a:rPr lang="ar-JO" dirty="0"/>
              <a:t>غير شامل شرح للموضوع فقط أسئلة سنوات</a:t>
            </a:r>
            <a:endParaRPr lang="en-US" dirty="0"/>
          </a:p>
          <a:p>
            <a:endParaRPr lang="en-US" dirty="0"/>
          </a:p>
        </p:txBody>
      </p:sp>
    </p:spTree>
    <p:extLst>
      <p:ext uri="{BB962C8B-B14F-4D97-AF65-F5344CB8AC3E}">
        <p14:creationId xmlns:p14="http://schemas.microsoft.com/office/powerpoint/2010/main" val="1102406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F6879-C61F-F1F2-D5FE-F25E3459FD74}"/>
              </a:ext>
            </a:extLst>
          </p:cNvPr>
          <p:cNvSpPr>
            <a:spLocks noGrp="1"/>
          </p:cNvSpPr>
          <p:nvPr>
            <p:ph type="title"/>
          </p:nvPr>
        </p:nvSpPr>
        <p:spPr/>
        <p:txBody>
          <a:bodyPr/>
          <a:lstStyle/>
          <a:p>
            <a:r>
              <a:rPr lang="en-US" dirty="0"/>
              <a:t>8. Pain presentations</a:t>
            </a:r>
          </a:p>
        </p:txBody>
      </p:sp>
      <p:sp>
        <p:nvSpPr>
          <p:cNvPr id="3" name="Content Placeholder 2">
            <a:extLst>
              <a:ext uri="{FF2B5EF4-FFF2-40B4-BE49-F238E27FC236}">
                <a16:creationId xmlns:a16="http://schemas.microsoft.com/office/drawing/2014/main" id="{3A7072EA-8F45-124B-E5D4-BC80D15F2D6D}"/>
              </a:ext>
            </a:extLst>
          </p:cNvPr>
          <p:cNvSpPr>
            <a:spLocks noGrp="1"/>
          </p:cNvSpPr>
          <p:nvPr>
            <p:ph idx="1"/>
          </p:nvPr>
        </p:nvSpPr>
        <p:spPr/>
        <p:txBody>
          <a:bodyPr>
            <a:normAutofit lnSpcReduction="10000"/>
          </a:bodyPr>
          <a:lstStyle/>
          <a:p>
            <a:r>
              <a:rPr lang="en-US" b="1" dirty="0"/>
              <a:t>Renal angle pain</a:t>
            </a:r>
            <a:r>
              <a:rPr lang="en-US" dirty="0"/>
              <a:t>:</a:t>
            </a:r>
          </a:p>
          <a:p>
            <a:pPr lvl="1"/>
            <a:r>
              <a:rPr lang="en-US" sz="2400" dirty="0">
                <a:latin typeface="+mn-lt"/>
                <a:cs typeface="+mn-cs"/>
              </a:rPr>
              <a:t>Dull ache between 12</a:t>
            </a:r>
            <a:r>
              <a:rPr lang="en-US" sz="2400" baseline="30000" dirty="0">
                <a:latin typeface="+mn-lt"/>
                <a:cs typeface="+mn-cs"/>
              </a:rPr>
              <a:t>th</a:t>
            </a:r>
            <a:r>
              <a:rPr lang="en-US" sz="2400" dirty="0">
                <a:latin typeface="+mn-lt"/>
                <a:cs typeface="+mn-cs"/>
              </a:rPr>
              <a:t> rib and erector spine muscle on the side of the affected kidney</a:t>
            </a:r>
          </a:p>
          <a:p>
            <a:pPr lvl="1"/>
            <a:r>
              <a:rPr lang="en-US" b="1" dirty="0"/>
              <a:t>Causes</a:t>
            </a:r>
            <a:r>
              <a:rPr lang="en-US" dirty="0"/>
              <a:t>: P</a:t>
            </a:r>
            <a:r>
              <a:rPr lang="en-US" sz="2400" dirty="0">
                <a:latin typeface="+mn-lt"/>
                <a:cs typeface="+mn-cs"/>
              </a:rPr>
              <a:t>yelonephritis</a:t>
            </a:r>
            <a:endParaRPr lang="en-US" dirty="0"/>
          </a:p>
          <a:p>
            <a:r>
              <a:rPr lang="en-US" b="1" dirty="0"/>
              <a:t>Renal colic</a:t>
            </a:r>
            <a:r>
              <a:rPr lang="en-US" dirty="0"/>
              <a:t>:</a:t>
            </a:r>
          </a:p>
          <a:p>
            <a:pPr lvl="1"/>
            <a:r>
              <a:rPr lang="en-US" dirty="0"/>
              <a:t>Severe pain in the lumbar region due to ureteric obstruction; radiates to abdomen, groin, testes, and thigh</a:t>
            </a:r>
          </a:p>
          <a:p>
            <a:pPr lvl="1"/>
            <a:r>
              <a:rPr lang="en-US" b="1" dirty="0"/>
              <a:t>Causes</a:t>
            </a:r>
            <a:r>
              <a:rPr lang="en-US" dirty="0"/>
              <a:t>: Stone or tumor</a:t>
            </a:r>
          </a:p>
          <a:p>
            <a:r>
              <a:rPr lang="en-US" b="1" dirty="0"/>
              <a:t>Ureteric colic</a:t>
            </a:r>
            <a:r>
              <a:rPr lang="en-US" dirty="0"/>
              <a:t>:</a:t>
            </a:r>
          </a:p>
          <a:p>
            <a:pPr lvl="1"/>
            <a:r>
              <a:rPr lang="en-US" sz="2400" dirty="0">
                <a:latin typeface="+mn-lt"/>
                <a:cs typeface="+mn-cs"/>
              </a:rPr>
              <a:t>Spasmodic, severe</a:t>
            </a:r>
            <a:r>
              <a:rPr lang="en-US" sz="2400" dirty="0"/>
              <a:t>, </a:t>
            </a:r>
            <a:r>
              <a:rPr lang="en-US" sz="2400" dirty="0">
                <a:latin typeface="+mn-lt"/>
                <a:cs typeface="+mn-cs"/>
              </a:rPr>
              <a:t>radiation path of renal colic; may be associated with vomiting, sweating.</a:t>
            </a:r>
            <a:endParaRPr lang="en-US" dirty="0"/>
          </a:p>
          <a:p>
            <a:r>
              <a:rPr lang="en-US" b="1" dirty="0"/>
              <a:t>Suprapubic pain from bladder / urethra</a:t>
            </a:r>
            <a:r>
              <a:rPr lang="en-US" dirty="0"/>
              <a:t>:</a:t>
            </a:r>
          </a:p>
          <a:p>
            <a:pPr lvl="1"/>
            <a:r>
              <a:rPr lang="en-US" sz="2400" dirty="0">
                <a:latin typeface="+mn-lt"/>
                <a:cs typeface="+mn-cs"/>
              </a:rPr>
              <a:t>Referred to lower abdomen, perineum and glans penis in males</a:t>
            </a:r>
            <a:endParaRPr lang="en-US" dirty="0"/>
          </a:p>
        </p:txBody>
      </p:sp>
      <p:sp>
        <p:nvSpPr>
          <p:cNvPr id="4" name="TextBox 3">
            <a:extLst>
              <a:ext uri="{FF2B5EF4-FFF2-40B4-BE49-F238E27FC236}">
                <a16:creationId xmlns:a16="http://schemas.microsoft.com/office/drawing/2014/main" id="{D38D4BE9-4D88-14FE-6B55-05F051248327}"/>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90776702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6DFDB-E411-B438-7DA5-28EFE8D5455E}"/>
              </a:ext>
            </a:extLst>
          </p:cNvPr>
          <p:cNvSpPr>
            <a:spLocks noGrp="1"/>
          </p:cNvSpPr>
          <p:nvPr>
            <p:ph type="title"/>
          </p:nvPr>
        </p:nvSpPr>
        <p:spPr/>
        <p:txBody>
          <a:bodyPr/>
          <a:lstStyle/>
          <a:p>
            <a:r>
              <a:rPr lang="en-US" dirty="0"/>
              <a:t>Essay</a:t>
            </a:r>
          </a:p>
        </p:txBody>
      </p:sp>
      <p:sp>
        <p:nvSpPr>
          <p:cNvPr id="3" name="Content Placeholder 2">
            <a:extLst>
              <a:ext uri="{FF2B5EF4-FFF2-40B4-BE49-F238E27FC236}">
                <a16:creationId xmlns:a16="http://schemas.microsoft.com/office/drawing/2014/main" id="{C870E15F-B3AA-41AE-9ACE-79FCB429EEDF}"/>
              </a:ext>
            </a:extLst>
          </p:cNvPr>
          <p:cNvSpPr>
            <a:spLocks noGrp="1"/>
          </p:cNvSpPr>
          <p:nvPr>
            <p:ph idx="1"/>
          </p:nvPr>
        </p:nvSpPr>
        <p:spPr/>
        <p:txBody>
          <a:bodyPr/>
          <a:lstStyle/>
          <a:p>
            <a:r>
              <a:rPr lang="en-US" b="1" dirty="0"/>
              <a:t>Define infertility</a:t>
            </a:r>
            <a:r>
              <a:rPr lang="en-US" dirty="0"/>
              <a:t>: failure of conception after at least 12 months of unprotected intercourse</a:t>
            </a:r>
          </a:p>
          <a:p>
            <a:r>
              <a:rPr lang="en-US" b="1" dirty="0"/>
              <a:t>Mention 3 local causes of infertility</a:t>
            </a:r>
          </a:p>
          <a:p>
            <a:pPr lvl="1"/>
            <a:r>
              <a:rPr lang="en-US" dirty="0"/>
              <a:t>Cryptorchidism, Varicocele, Testicular injury</a:t>
            </a:r>
          </a:p>
          <a:p>
            <a:r>
              <a:rPr lang="en-US" b="1" dirty="0"/>
              <a:t>Mention 3 systemic causes of infertility</a:t>
            </a:r>
          </a:p>
          <a:p>
            <a:pPr lvl="1"/>
            <a:r>
              <a:rPr lang="en-US" dirty="0"/>
              <a:t>Renal failure, Liver cirrhosis, cystic fibrosis</a:t>
            </a:r>
          </a:p>
          <a:p>
            <a:r>
              <a:rPr lang="en-US" b="1" dirty="0"/>
              <a:t>Mention 3 environmental causes of infertility</a:t>
            </a:r>
          </a:p>
          <a:p>
            <a:pPr lvl="1"/>
            <a:r>
              <a:rPr lang="en-US" dirty="0"/>
              <a:t>Pesticides,  heavy metals,  hot baths</a:t>
            </a:r>
          </a:p>
          <a:p>
            <a:endParaRPr lang="en-US" dirty="0"/>
          </a:p>
          <a:p>
            <a:endParaRPr lang="en-US" dirty="0"/>
          </a:p>
        </p:txBody>
      </p:sp>
      <p:sp>
        <p:nvSpPr>
          <p:cNvPr id="4" name="TextBox 3">
            <a:extLst>
              <a:ext uri="{FF2B5EF4-FFF2-40B4-BE49-F238E27FC236}">
                <a16:creationId xmlns:a16="http://schemas.microsoft.com/office/drawing/2014/main" id="{275ADEA7-CF72-C720-60F4-602BB888A021}"/>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2" descr="AUDITED Text Written on Green Vintage Stamp Stock Illustration -  Illustration of button, vintage: 214336989">
            <a:extLst>
              <a:ext uri="{FF2B5EF4-FFF2-40B4-BE49-F238E27FC236}">
                <a16:creationId xmlns:a16="http://schemas.microsoft.com/office/drawing/2014/main" id="{EF0FD7A9-DFFF-FBE4-8409-0A467F20D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91894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28CA6-F71A-E232-EC7A-829AB7FBE0B9}"/>
              </a:ext>
            </a:extLst>
          </p:cNvPr>
          <p:cNvSpPr>
            <a:spLocks noGrp="1"/>
          </p:cNvSpPr>
          <p:nvPr>
            <p:ph type="title"/>
          </p:nvPr>
        </p:nvSpPr>
        <p:spPr/>
        <p:txBody>
          <a:bodyPr/>
          <a:lstStyle/>
          <a:p>
            <a:r>
              <a:rPr lang="en-US" dirty="0"/>
              <a:t>Sperm parameters</a:t>
            </a:r>
          </a:p>
        </p:txBody>
      </p:sp>
      <p:sp>
        <p:nvSpPr>
          <p:cNvPr id="7" name="Content Placeholder 6">
            <a:extLst>
              <a:ext uri="{FF2B5EF4-FFF2-40B4-BE49-F238E27FC236}">
                <a16:creationId xmlns:a16="http://schemas.microsoft.com/office/drawing/2014/main" id="{D1AC2272-FF7F-C24E-B2FB-5B412D487AD1}"/>
              </a:ext>
            </a:extLst>
          </p:cNvPr>
          <p:cNvSpPr>
            <a:spLocks noGrp="1"/>
          </p:cNvSpPr>
          <p:nvPr>
            <p:ph idx="1"/>
          </p:nvPr>
        </p:nvSpPr>
        <p:spPr>
          <a:xfrm>
            <a:off x="838200" y="1152577"/>
            <a:ext cx="10515600" cy="421137"/>
          </a:xfrm>
        </p:spPr>
        <p:txBody>
          <a:bodyPr>
            <a:normAutofit/>
          </a:bodyPr>
          <a:lstStyle/>
          <a:p>
            <a:pPr marL="0" indent="0" algn="ctr">
              <a:buNone/>
            </a:pPr>
            <a:r>
              <a:rPr lang="en-US" sz="2400" dirty="0"/>
              <a:t>Collected after 2-7 days of sexual abstinence </a:t>
            </a:r>
          </a:p>
        </p:txBody>
      </p:sp>
      <p:sp>
        <p:nvSpPr>
          <p:cNvPr id="4" name="TextBox 3">
            <a:extLst>
              <a:ext uri="{FF2B5EF4-FFF2-40B4-BE49-F238E27FC236}">
                <a16:creationId xmlns:a16="http://schemas.microsoft.com/office/drawing/2014/main" id="{F8C13F22-D0FE-403A-6390-059105902DED}"/>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graphicFrame>
        <p:nvGraphicFramePr>
          <p:cNvPr id="5" name="Content Placeholder 6">
            <a:extLst>
              <a:ext uri="{FF2B5EF4-FFF2-40B4-BE49-F238E27FC236}">
                <a16:creationId xmlns:a16="http://schemas.microsoft.com/office/drawing/2014/main" id="{D4E669BA-2EEC-8FC7-9959-DAEAAAE35A4C}"/>
              </a:ext>
            </a:extLst>
          </p:cNvPr>
          <p:cNvGraphicFramePr>
            <a:graphicFrameLocks/>
          </p:cNvGraphicFramePr>
          <p:nvPr>
            <p:extLst>
              <p:ext uri="{D42A27DB-BD31-4B8C-83A1-F6EECF244321}">
                <p14:modId xmlns:p14="http://schemas.microsoft.com/office/powerpoint/2010/main" val="2297429586"/>
              </p:ext>
            </p:extLst>
          </p:nvPr>
        </p:nvGraphicFramePr>
        <p:xfrm>
          <a:off x="1073798" y="1579885"/>
          <a:ext cx="10044404" cy="4663440"/>
        </p:xfrm>
        <a:graphic>
          <a:graphicData uri="http://schemas.openxmlformats.org/drawingml/2006/table">
            <a:tbl>
              <a:tblPr firstRow="1" bandRow="1">
                <a:effectLst>
                  <a:outerShdw blurRad="50800" dist="38100" dir="5400000" algn="t" rotWithShape="0">
                    <a:prstClr val="black">
                      <a:alpha val="40000"/>
                    </a:prstClr>
                  </a:outerShdw>
                </a:effectLst>
                <a:tableStyleId>{00A15C55-8517-42AA-B614-E9B94910E393}</a:tableStyleId>
              </a:tblPr>
              <a:tblGrid>
                <a:gridCol w="4371657">
                  <a:extLst>
                    <a:ext uri="{9D8B030D-6E8A-4147-A177-3AD203B41FA5}">
                      <a16:colId xmlns:a16="http://schemas.microsoft.com/office/drawing/2014/main" val="1126227053"/>
                    </a:ext>
                  </a:extLst>
                </a:gridCol>
                <a:gridCol w="5672747">
                  <a:extLst>
                    <a:ext uri="{9D8B030D-6E8A-4147-A177-3AD203B41FA5}">
                      <a16:colId xmlns:a16="http://schemas.microsoft.com/office/drawing/2014/main" val="1395491516"/>
                    </a:ext>
                  </a:extLst>
                </a:gridCol>
              </a:tblGrid>
              <a:tr h="388345">
                <a:tc>
                  <a:txBody>
                    <a:bodyPr/>
                    <a:lstStyle/>
                    <a:p>
                      <a:r>
                        <a:rPr lang="en-US" sz="2000" dirty="0"/>
                        <a:t>Parameter </a:t>
                      </a:r>
                    </a:p>
                  </a:txBody>
                  <a:tcPr/>
                </a:tc>
                <a:tc>
                  <a:txBody>
                    <a:bodyPr/>
                    <a:lstStyle/>
                    <a:p>
                      <a:r>
                        <a:rPr lang="en-US" sz="2000" dirty="0"/>
                        <a:t>Lower limit reference </a:t>
                      </a:r>
                    </a:p>
                  </a:txBody>
                  <a:tcPr/>
                </a:tc>
                <a:extLst>
                  <a:ext uri="{0D108BD9-81ED-4DB2-BD59-A6C34878D82A}">
                    <a16:rowId xmlns:a16="http://schemas.microsoft.com/office/drawing/2014/main" val="1257029848"/>
                  </a:ext>
                </a:extLst>
              </a:tr>
              <a:tr h="388345">
                <a:tc>
                  <a:txBody>
                    <a:bodyPr/>
                    <a:lstStyle/>
                    <a:p>
                      <a:r>
                        <a:rPr lang="en-US" sz="2000" dirty="0">
                          <a:solidFill>
                            <a:schemeClr val="accent3">
                              <a:lumMod val="50000"/>
                            </a:schemeClr>
                          </a:solidFill>
                        </a:rPr>
                        <a:t>Sperm</a:t>
                      </a:r>
                      <a:r>
                        <a:rPr lang="en-US" sz="2000" baseline="0" dirty="0">
                          <a:solidFill>
                            <a:schemeClr val="accent3">
                              <a:lumMod val="50000"/>
                            </a:schemeClr>
                          </a:solidFill>
                        </a:rPr>
                        <a:t> volume </a:t>
                      </a:r>
                      <a:endParaRPr lang="en-US" sz="2000" dirty="0">
                        <a:solidFill>
                          <a:schemeClr val="accent3">
                            <a:lumMod val="50000"/>
                          </a:schemeClr>
                        </a:solidFill>
                      </a:endParaRPr>
                    </a:p>
                  </a:txBody>
                  <a:tcPr/>
                </a:tc>
                <a:tc>
                  <a:txBody>
                    <a:bodyPr/>
                    <a:lstStyle/>
                    <a:p>
                      <a:r>
                        <a:rPr lang="en-US" sz="2000" dirty="0">
                          <a:solidFill>
                            <a:schemeClr val="accent3">
                              <a:lumMod val="50000"/>
                            </a:schemeClr>
                          </a:solidFill>
                        </a:rPr>
                        <a:t>1.5ml</a:t>
                      </a:r>
                    </a:p>
                  </a:txBody>
                  <a:tcPr/>
                </a:tc>
                <a:extLst>
                  <a:ext uri="{0D108BD9-81ED-4DB2-BD59-A6C34878D82A}">
                    <a16:rowId xmlns:a16="http://schemas.microsoft.com/office/drawing/2014/main" val="2551574731"/>
                  </a:ext>
                </a:extLst>
              </a:tr>
              <a:tr h="388345">
                <a:tc>
                  <a:txBody>
                    <a:bodyPr/>
                    <a:lstStyle/>
                    <a:p>
                      <a:r>
                        <a:rPr lang="en-US" sz="2000" dirty="0">
                          <a:solidFill>
                            <a:schemeClr val="accent3">
                              <a:lumMod val="50000"/>
                            </a:schemeClr>
                          </a:solidFill>
                        </a:rPr>
                        <a:t>PH</a:t>
                      </a:r>
                    </a:p>
                  </a:txBody>
                  <a:tcPr/>
                </a:tc>
                <a:tc>
                  <a:txBody>
                    <a:bodyPr/>
                    <a:lstStyle/>
                    <a:p>
                      <a:r>
                        <a:rPr lang="en-US" sz="2000" dirty="0">
                          <a:solidFill>
                            <a:schemeClr val="accent3">
                              <a:lumMod val="50000"/>
                            </a:schemeClr>
                          </a:solidFill>
                        </a:rPr>
                        <a:t>=&gt; 7.2</a:t>
                      </a:r>
                    </a:p>
                  </a:txBody>
                  <a:tcPr/>
                </a:tc>
                <a:extLst>
                  <a:ext uri="{0D108BD9-81ED-4DB2-BD59-A6C34878D82A}">
                    <a16:rowId xmlns:a16="http://schemas.microsoft.com/office/drawing/2014/main" val="1728269135"/>
                  </a:ext>
                </a:extLst>
              </a:tr>
              <a:tr h="388345">
                <a:tc>
                  <a:txBody>
                    <a:bodyPr/>
                    <a:lstStyle/>
                    <a:p>
                      <a:r>
                        <a:rPr lang="en-US" sz="2000" dirty="0">
                          <a:solidFill>
                            <a:schemeClr val="accent3">
                              <a:lumMod val="50000"/>
                            </a:schemeClr>
                          </a:solidFill>
                        </a:rPr>
                        <a:t>Total sperm count</a:t>
                      </a:r>
                    </a:p>
                  </a:txBody>
                  <a:tcPr/>
                </a:tc>
                <a:tc>
                  <a:txBody>
                    <a:bodyPr/>
                    <a:lstStyle/>
                    <a:p>
                      <a:r>
                        <a:rPr lang="en-US" sz="2000" dirty="0">
                          <a:solidFill>
                            <a:schemeClr val="accent3">
                              <a:lumMod val="50000"/>
                            </a:schemeClr>
                          </a:solidFill>
                        </a:rPr>
                        <a:t>39x10^6 per ejaculate </a:t>
                      </a:r>
                    </a:p>
                  </a:txBody>
                  <a:tcPr/>
                </a:tc>
                <a:extLst>
                  <a:ext uri="{0D108BD9-81ED-4DB2-BD59-A6C34878D82A}">
                    <a16:rowId xmlns:a16="http://schemas.microsoft.com/office/drawing/2014/main" val="1669103391"/>
                  </a:ext>
                </a:extLst>
              </a:tr>
              <a:tr h="388345">
                <a:tc>
                  <a:txBody>
                    <a:bodyPr/>
                    <a:lstStyle/>
                    <a:p>
                      <a:r>
                        <a:rPr lang="en-US" sz="2000" dirty="0">
                          <a:solidFill>
                            <a:schemeClr val="accent3">
                              <a:lumMod val="50000"/>
                            </a:schemeClr>
                          </a:solidFill>
                        </a:rPr>
                        <a:t>Sperm</a:t>
                      </a:r>
                      <a:r>
                        <a:rPr lang="en-US" sz="2000" baseline="0" dirty="0">
                          <a:solidFill>
                            <a:schemeClr val="accent3">
                              <a:lumMod val="50000"/>
                            </a:schemeClr>
                          </a:solidFill>
                        </a:rPr>
                        <a:t> concentration</a:t>
                      </a:r>
                      <a:endParaRPr lang="en-US" sz="2000" dirty="0">
                        <a:solidFill>
                          <a:schemeClr val="accent3">
                            <a:lumMod val="50000"/>
                          </a:schemeClr>
                        </a:solidFill>
                      </a:endParaRPr>
                    </a:p>
                  </a:txBody>
                  <a:tcPr/>
                </a:tc>
                <a:tc>
                  <a:txBody>
                    <a:bodyPr/>
                    <a:lstStyle/>
                    <a:p>
                      <a:r>
                        <a:rPr lang="en-US" sz="2000" dirty="0">
                          <a:solidFill>
                            <a:schemeClr val="accent3">
                              <a:lumMod val="50000"/>
                            </a:schemeClr>
                          </a:solidFill>
                        </a:rPr>
                        <a:t>15x10^6 per ml</a:t>
                      </a:r>
                    </a:p>
                  </a:txBody>
                  <a:tcPr/>
                </a:tc>
                <a:extLst>
                  <a:ext uri="{0D108BD9-81ED-4DB2-BD59-A6C34878D82A}">
                    <a16:rowId xmlns:a16="http://schemas.microsoft.com/office/drawing/2014/main" val="102983690"/>
                  </a:ext>
                </a:extLst>
              </a:tr>
              <a:tr h="699022">
                <a:tc>
                  <a:txBody>
                    <a:bodyPr/>
                    <a:lstStyle/>
                    <a:p>
                      <a:r>
                        <a:rPr lang="en-US" sz="2000" dirty="0">
                          <a:solidFill>
                            <a:schemeClr val="accent3">
                              <a:lumMod val="50000"/>
                            </a:schemeClr>
                          </a:solidFill>
                        </a:rPr>
                        <a:t>Motility</a:t>
                      </a:r>
                      <a:r>
                        <a:rPr lang="en-US" sz="2000" baseline="0" dirty="0">
                          <a:solidFill>
                            <a:schemeClr val="accent3">
                              <a:lumMod val="50000"/>
                            </a:schemeClr>
                          </a:solidFill>
                        </a:rPr>
                        <a:t> </a:t>
                      </a:r>
                      <a:endParaRPr lang="en-US" sz="2000" dirty="0">
                        <a:solidFill>
                          <a:schemeClr val="accent3">
                            <a:lumMod val="50000"/>
                          </a:schemeClr>
                        </a:solidFill>
                      </a:endParaRPr>
                    </a:p>
                  </a:txBody>
                  <a:tcPr/>
                </a:tc>
                <a:tc>
                  <a:txBody>
                    <a:bodyPr/>
                    <a:lstStyle/>
                    <a:p>
                      <a:r>
                        <a:rPr lang="en-US" sz="2000" dirty="0">
                          <a:solidFill>
                            <a:schemeClr val="accent3">
                              <a:lumMod val="50000"/>
                            </a:schemeClr>
                          </a:solidFill>
                        </a:rPr>
                        <a:t>40% progressive + non</a:t>
                      </a:r>
                      <a:r>
                        <a:rPr lang="en-US" sz="2000" baseline="0" dirty="0">
                          <a:solidFill>
                            <a:schemeClr val="accent3">
                              <a:lumMod val="50000"/>
                            </a:schemeClr>
                          </a:solidFill>
                        </a:rPr>
                        <a:t> progressive</a:t>
                      </a:r>
                    </a:p>
                    <a:p>
                      <a:r>
                        <a:rPr lang="en-US" sz="2000" baseline="0" dirty="0">
                          <a:solidFill>
                            <a:schemeClr val="accent3">
                              <a:lumMod val="50000"/>
                            </a:schemeClr>
                          </a:solidFill>
                        </a:rPr>
                        <a:t>32% progressive motility </a:t>
                      </a:r>
                      <a:endParaRPr lang="en-US" sz="2000" dirty="0">
                        <a:solidFill>
                          <a:schemeClr val="accent3">
                            <a:lumMod val="50000"/>
                          </a:schemeClr>
                        </a:solidFill>
                      </a:endParaRPr>
                    </a:p>
                  </a:txBody>
                  <a:tcPr/>
                </a:tc>
                <a:extLst>
                  <a:ext uri="{0D108BD9-81ED-4DB2-BD59-A6C34878D82A}">
                    <a16:rowId xmlns:a16="http://schemas.microsoft.com/office/drawing/2014/main" val="1986168980"/>
                  </a:ext>
                </a:extLst>
              </a:tr>
              <a:tr h="388345">
                <a:tc>
                  <a:txBody>
                    <a:bodyPr/>
                    <a:lstStyle/>
                    <a:p>
                      <a:r>
                        <a:rPr lang="en-US" sz="2000" dirty="0">
                          <a:solidFill>
                            <a:schemeClr val="accent3">
                              <a:lumMod val="50000"/>
                            </a:schemeClr>
                          </a:solidFill>
                        </a:rPr>
                        <a:t>Morphology </a:t>
                      </a:r>
                    </a:p>
                  </a:txBody>
                  <a:tcPr/>
                </a:tc>
                <a:tc>
                  <a:txBody>
                    <a:bodyPr/>
                    <a:lstStyle/>
                    <a:p>
                      <a:r>
                        <a:rPr lang="en-US" sz="2000" dirty="0">
                          <a:solidFill>
                            <a:schemeClr val="accent3">
                              <a:lumMod val="50000"/>
                            </a:schemeClr>
                          </a:solidFill>
                        </a:rPr>
                        <a:t>4% Normal</a:t>
                      </a:r>
                      <a:r>
                        <a:rPr lang="en-US" sz="2000" baseline="0" dirty="0">
                          <a:solidFill>
                            <a:schemeClr val="accent3">
                              <a:lumMod val="50000"/>
                            </a:schemeClr>
                          </a:solidFill>
                        </a:rPr>
                        <a:t> forms</a:t>
                      </a:r>
                      <a:endParaRPr lang="en-US" sz="2000" dirty="0">
                        <a:solidFill>
                          <a:schemeClr val="accent3">
                            <a:lumMod val="50000"/>
                          </a:schemeClr>
                        </a:solidFill>
                      </a:endParaRPr>
                    </a:p>
                  </a:txBody>
                  <a:tcPr/>
                </a:tc>
                <a:extLst>
                  <a:ext uri="{0D108BD9-81ED-4DB2-BD59-A6C34878D82A}">
                    <a16:rowId xmlns:a16="http://schemas.microsoft.com/office/drawing/2014/main" val="2558410025"/>
                  </a:ext>
                </a:extLst>
              </a:tr>
              <a:tr h="388345">
                <a:tc>
                  <a:txBody>
                    <a:bodyPr/>
                    <a:lstStyle/>
                    <a:p>
                      <a:r>
                        <a:rPr lang="en-US" sz="2000" dirty="0">
                          <a:solidFill>
                            <a:schemeClr val="accent3">
                              <a:lumMod val="50000"/>
                            </a:schemeClr>
                          </a:solidFill>
                        </a:rPr>
                        <a:t>Vitality </a:t>
                      </a:r>
                    </a:p>
                  </a:txBody>
                  <a:tcPr/>
                </a:tc>
                <a:tc>
                  <a:txBody>
                    <a:bodyPr/>
                    <a:lstStyle/>
                    <a:p>
                      <a:r>
                        <a:rPr lang="en-US" sz="2000" dirty="0">
                          <a:solidFill>
                            <a:schemeClr val="accent3">
                              <a:lumMod val="50000"/>
                            </a:schemeClr>
                          </a:solidFill>
                        </a:rPr>
                        <a:t>58% live spermatozoa </a:t>
                      </a:r>
                    </a:p>
                  </a:txBody>
                  <a:tcPr/>
                </a:tc>
                <a:extLst>
                  <a:ext uri="{0D108BD9-81ED-4DB2-BD59-A6C34878D82A}">
                    <a16:rowId xmlns:a16="http://schemas.microsoft.com/office/drawing/2014/main" val="741485882"/>
                  </a:ext>
                </a:extLst>
              </a:tr>
              <a:tr h="388345">
                <a:tc>
                  <a:txBody>
                    <a:bodyPr/>
                    <a:lstStyle/>
                    <a:p>
                      <a:r>
                        <a:rPr lang="en-US" sz="2000" dirty="0">
                          <a:solidFill>
                            <a:schemeClr val="accent3">
                              <a:lumMod val="50000"/>
                            </a:schemeClr>
                          </a:solidFill>
                        </a:rPr>
                        <a:t>Time to liquefy </a:t>
                      </a:r>
                    </a:p>
                  </a:txBody>
                  <a:tcPr/>
                </a:tc>
                <a:tc>
                  <a:txBody>
                    <a:bodyPr/>
                    <a:lstStyle/>
                    <a:p>
                      <a:r>
                        <a:rPr lang="en-US" sz="2000" dirty="0">
                          <a:solidFill>
                            <a:schemeClr val="accent3">
                              <a:lumMod val="50000"/>
                            </a:schemeClr>
                          </a:solidFill>
                        </a:rPr>
                        <a:t>5-25 minutes </a:t>
                      </a:r>
                    </a:p>
                  </a:txBody>
                  <a:tcPr/>
                </a:tc>
                <a:extLst>
                  <a:ext uri="{0D108BD9-81ED-4DB2-BD59-A6C34878D82A}">
                    <a16:rowId xmlns:a16="http://schemas.microsoft.com/office/drawing/2014/main" val="2523377812"/>
                  </a:ext>
                </a:extLst>
              </a:tr>
              <a:tr h="388345">
                <a:tc>
                  <a:txBody>
                    <a:bodyPr/>
                    <a:lstStyle/>
                    <a:p>
                      <a:r>
                        <a:rPr lang="en-US" sz="2000" dirty="0">
                          <a:solidFill>
                            <a:schemeClr val="accent3">
                              <a:lumMod val="50000"/>
                            </a:schemeClr>
                          </a:solidFill>
                        </a:rPr>
                        <a:t>WBCs </a:t>
                      </a:r>
                    </a:p>
                  </a:txBody>
                  <a:tcPr/>
                </a:tc>
                <a:tc>
                  <a:txBody>
                    <a:bodyPr/>
                    <a:lstStyle/>
                    <a:p>
                      <a:r>
                        <a:rPr lang="en-US" sz="2000" dirty="0">
                          <a:solidFill>
                            <a:schemeClr val="accent3">
                              <a:lumMod val="50000"/>
                            </a:schemeClr>
                          </a:solidFill>
                        </a:rPr>
                        <a:t>&lt; 1x10^6 per ml</a:t>
                      </a:r>
                    </a:p>
                  </a:txBody>
                  <a:tcPr/>
                </a:tc>
                <a:extLst>
                  <a:ext uri="{0D108BD9-81ED-4DB2-BD59-A6C34878D82A}">
                    <a16:rowId xmlns:a16="http://schemas.microsoft.com/office/drawing/2014/main" val="3025655249"/>
                  </a:ext>
                </a:extLst>
              </a:tr>
              <a:tr h="388345">
                <a:tc>
                  <a:txBody>
                    <a:bodyPr/>
                    <a:lstStyle/>
                    <a:p>
                      <a:r>
                        <a:rPr lang="en-US" sz="2000" dirty="0">
                          <a:solidFill>
                            <a:schemeClr val="accent3">
                              <a:lumMod val="50000"/>
                            </a:schemeClr>
                          </a:solidFill>
                        </a:rPr>
                        <a:t>MAR test(for anti-sperm antibodies)</a:t>
                      </a:r>
                    </a:p>
                  </a:txBody>
                  <a:tcPr/>
                </a:tc>
                <a:tc>
                  <a:txBody>
                    <a:bodyPr/>
                    <a:lstStyle/>
                    <a:p>
                      <a:r>
                        <a:rPr lang="en-US" sz="2000" dirty="0">
                          <a:solidFill>
                            <a:schemeClr val="accent3">
                              <a:lumMod val="50000"/>
                            </a:schemeClr>
                          </a:solidFill>
                        </a:rPr>
                        <a:t>&lt;50% motile spermatozoa with bound particles</a:t>
                      </a:r>
                      <a:r>
                        <a:rPr lang="en-US" sz="2000" baseline="0" dirty="0">
                          <a:solidFill>
                            <a:schemeClr val="accent3">
                              <a:lumMod val="50000"/>
                            </a:schemeClr>
                          </a:solidFill>
                        </a:rPr>
                        <a:t> </a:t>
                      </a:r>
                      <a:endParaRPr lang="en-US" sz="2000" dirty="0">
                        <a:solidFill>
                          <a:schemeClr val="accent3">
                            <a:lumMod val="50000"/>
                          </a:schemeClr>
                        </a:solidFill>
                      </a:endParaRPr>
                    </a:p>
                  </a:txBody>
                  <a:tcPr/>
                </a:tc>
                <a:extLst>
                  <a:ext uri="{0D108BD9-81ED-4DB2-BD59-A6C34878D82A}">
                    <a16:rowId xmlns:a16="http://schemas.microsoft.com/office/drawing/2014/main" val="874172645"/>
                  </a:ext>
                </a:extLst>
              </a:tr>
            </a:tbl>
          </a:graphicData>
        </a:graphic>
      </p:graphicFrame>
    </p:spTree>
    <p:extLst>
      <p:ext uri="{BB962C8B-B14F-4D97-AF65-F5344CB8AC3E}">
        <p14:creationId xmlns:p14="http://schemas.microsoft.com/office/powerpoint/2010/main" val="30944239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1C525-5024-1F3E-ECC5-17595B5EB6CF}"/>
              </a:ext>
            </a:extLst>
          </p:cNvPr>
          <p:cNvSpPr>
            <a:spLocks noGrp="1"/>
          </p:cNvSpPr>
          <p:nvPr>
            <p:ph type="title"/>
          </p:nvPr>
        </p:nvSpPr>
        <p:spPr/>
        <p:txBody>
          <a:bodyPr/>
          <a:lstStyle/>
          <a:p>
            <a:r>
              <a:rPr lang="en-US" dirty="0"/>
              <a:t>Sperm parameters</a:t>
            </a:r>
          </a:p>
        </p:txBody>
      </p:sp>
      <p:sp>
        <p:nvSpPr>
          <p:cNvPr id="3" name="Content Placeholder 2">
            <a:extLst>
              <a:ext uri="{FF2B5EF4-FFF2-40B4-BE49-F238E27FC236}">
                <a16:creationId xmlns:a16="http://schemas.microsoft.com/office/drawing/2014/main" id="{B77F84BA-5B57-8F5C-AD25-B9643777CB04}"/>
              </a:ext>
            </a:extLst>
          </p:cNvPr>
          <p:cNvSpPr>
            <a:spLocks noGrp="1"/>
          </p:cNvSpPr>
          <p:nvPr>
            <p:ph idx="1"/>
          </p:nvPr>
        </p:nvSpPr>
        <p:spPr/>
        <p:txBody>
          <a:bodyPr/>
          <a:lstStyle/>
          <a:p>
            <a:r>
              <a:rPr lang="en-US" b="1" dirty="0"/>
              <a:t>What is your diagnosis ?</a:t>
            </a:r>
          </a:p>
          <a:p>
            <a:pPr lvl="1"/>
            <a:r>
              <a:rPr lang="en-US" dirty="0"/>
              <a:t>Normal study</a:t>
            </a:r>
          </a:p>
        </p:txBody>
      </p:sp>
      <p:sp>
        <p:nvSpPr>
          <p:cNvPr id="4" name="TextBox 3">
            <a:extLst>
              <a:ext uri="{FF2B5EF4-FFF2-40B4-BE49-F238E27FC236}">
                <a16:creationId xmlns:a16="http://schemas.microsoft.com/office/drawing/2014/main" id="{DE966244-147E-C2DC-4BE5-634D2523932E}"/>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5" name="Picture 2" descr="Normal values for semen analysis according to the WHO* | Download  Scientific Diagram">
            <a:extLst>
              <a:ext uri="{FF2B5EF4-FFF2-40B4-BE49-F238E27FC236}">
                <a16:creationId xmlns:a16="http://schemas.microsoft.com/office/drawing/2014/main" id="{67138850-F73F-51E8-BFD3-524040EB1A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2" r="852" b="23027"/>
          <a:stretch/>
        </p:blipFill>
        <p:spPr bwMode="auto">
          <a:xfrm>
            <a:off x="5992238" y="1305026"/>
            <a:ext cx="5361562" cy="25463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483762"/>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6C8FC-3F41-FB91-77E2-9FECEF99373C}"/>
              </a:ext>
            </a:extLst>
          </p:cNvPr>
          <p:cNvSpPr>
            <a:spLocks noGrp="1"/>
          </p:cNvSpPr>
          <p:nvPr>
            <p:ph type="title"/>
          </p:nvPr>
        </p:nvSpPr>
        <p:spPr/>
        <p:txBody>
          <a:bodyPr/>
          <a:lstStyle/>
          <a:p>
            <a:r>
              <a:rPr lang="en-US" sz="4400" dirty="0"/>
              <a:t>Azoospermia</a:t>
            </a:r>
            <a:endParaRPr lang="en-US" dirty="0"/>
          </a:p>
        </p:txBody>
      </p:sp>
      <p:sp>
        <p:nvSpPr>
          <p:cNvPr id="3" name="Content Placeholder 2">
            <a:extLst>
              <a:ext uri="{FF2B5EF4-FFF2-40B4-BE49-F238E27FC236}">
                <a16:creationId xmlns:a16="http://schemas.microsoft.com/office/drawing/2014/main" id="{4F87584F-A5A0-995A-DB34-23D14E63F385}"/>
              </a:ext>
            </a:extLst>
          </p:cNvPr>
          <p:cNvSpPr>
            <a:spLocks noGrp="1"/>
          </p:cNvSpPr>
          <p:nvPr>
            <p:ph idx="1"/>
          </p:nvPr>
        </p:nvSpPr>
        <p:spPr/>
        <p:txBody>
          <a:bodyPr/>
          <a:lstStyle/>
          <a:p>
            <a:pPr>
              <a:buFont typeface="Wingdings" panose="05000000000000000000" pitchFamily="2" charset="2"/>
              <a:buChar char="Ø"/>
            </a:pPr>
            <a:r>
              <a:rPr lang="en-US" sz="2600" dirty="0"/>
              <a:t>Patient present with primary azoospermia</a:t>
            </a:r>
          </a:p>
          <a:p>
            <a:r>
              <a:rPr lang="en-US" b="1" dirty="0"/>
              <a:t>Define primary azoospermia</a:t>
            </a:r>
            <a:r>
              <a:rPr lang="en-US" dirty="0"/>
              <a:t>:</a:t>
            </a:r>
          </a:p>
          <a:p>
            <a:pPr lvl="1"/>
            <a:r>
              <a:rPr lang="ar-JO" dirty="0"/>
              <a:t> </a:t>
            </a:r>
            <a:endParaRPr lang="en-US" dirty="0"/>
          </a:p>
          <a:p>
            <a:r>
              <a:rPr lang="en-US" b="1" dirty="0"/>
              <a:t>Mention the causes of azoospermia</a:t>
            </a:r>
            <a:r>
              <a:rPr lang="en-US" dirty="0"/>
              <a:t>:</a:t>
            </a:r>
          </a:p>
          <a:p>
            <a:pPr lvl="1"/>
            <a:r>
              <a:rPr lang="en-US" b="1" dirty="0"/>
              <a:t>Pretesticular</a:t>
            </a:r>
            <a:r>
              <a:rPr lang="en-US" dirty="0"/>
              <a:t> (ex. Hypopituitarism, hyperprolactinemia, chemotherapy)</a:t>
            </a:r>
          </a:p>
          <a:p>
            <a:pPr lvl="1"/>
            <a:r>
              <a:rPr lang="en-US" b="1" dirty="0"/>
              <a:t>Testicular</a:t>
            </a:r>
            <a:r>
              <a:rPr lang="en-US" dirty="0"/>
              <a:t> (ex. Klinefelter’s syndrome, cryptorchidism, orchitis, surgery, radiation)</a:t>
            </a:r>
          </a:p>
          <a:p>
            <a:pPr lvl="1"/>
            <a:r>
              <a:rPr lang="en-US" b="1" dirty="0"/>
              <a:t>Post-testicular</a:t>
            </a:r>
            <a:r>
              <a:rPr lang="en-US" dirty="0"/>
              <a:t> (ex. Vasectomy, cystic fibrosis, ejaculatory duct obstruction)</a:t>
            </a:r>
          </a:p>
          <a:p>
            <a:r>
              <a:rPr lang="en-US" b="1" dirty="0"/>
              <a:t>Blood test you would like to order</a:t>
            </a:r>
            <a:r>
              <a:rPr lang="en-US" dirty="0"/>
              <a:t>:</a:t>
            </a:r>
          </a:p>
          <a:p>
            <a:pPr lvl="1"/>
            <a:r>
              <a:rPr lang="en-US" dirty="0"/>
              <a:t>FSH, LG, Testosterone and prolactin</a:t>
            </a:r>
          </a:p>
        </p:txBody>
      </p:sp>
      <p:pic>
        <p:nvPicPr>
          <p:cNvPr id="5" name="صورة 8">
            <a:extLst>
              <a:ext uri="{FF2B5EF4-FFF2-40B4-BE49-F238E27FC236}">
                <a16:creationId xmlns:a16="http://schemas.microsoft.com/office/drawing/2014/main" id="{8CFB9757-238B-0951-1748-9225A905DDA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778" b="89673" l="10000" r="90778">
                        <a14:foregroundMark x1="67889" y1="8950" x2="67889" y2="8950"/>
                        <a14:foregroundMark x1="90778" y1="28916" x2="90778" y2="28916"/>
                        <a14:foregroundMark x1="23778" y1="65749" x2="23778" y2="65749"/>
                      </a14:backgroundRemoval>
                    </a14:imgEffect>
                  </a14:imgLayer>
                </a14:imgProps>
              </a:ext>
              <a:ext uri="{28A0092B-C50C-407E-A947-70E740481C1C}">
                <a14:useLocalDpi xmlns:a14="http://schemas.microsoft.com/office/drawing/2010/main" val="0"/>
              </a:ext>
            </a:extLst>
          </a:blip>
          <a:stretch>
            <a:fillRect/>
          </a:stretch>
        </p:blipFill>
        <p:spPr>
          <a:xfrm>
            <a:off x="8976049" y="1305026"/>
            <a:ext cx="2377751" cy="1534970"/>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77C81607-7A23-D9FA-B39A-6233463B4C57}"/>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9" name="Picture 2" descr="😢">
            <a:extLst>
              <a:ext uri="{FF2B5EF4-FFF2-40B4-BE49-F238E27FC236}">
                <a16:creationId xmlns:a16="http://schemas.microsoft.com/office/drawing/2014/main" id="{31211A7F-FBDE-3EEB-40D9-54B9E989A2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741" y="2424467"/>
            <a:ext cx="91440" cy="9144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om i dont know meme Blank Template - Imgflip">
            <a:extLst>
              <a:ext uri="{FF2B5EF4-FFF2-40B4-BE49-F238E27FC236}">
                <a16:creationId xmlns:a16="http://schemas.microsoft.com/office/drawing/2014/main" id="{93F3C2F4-604A-74B7-28A2-BA9B6D980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6681" y="1819072"/>
            <a:ext cx="918637" cy="837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698204"/>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curtain, furniture&#10;&#10;Description automatically generated">
            <a:extLst>
              <a:ext uri="{FF2B5EF4-FFF2-40B4-BE49-F238E27FC236}">
                <a16:creationId xmlns:a16="http://schemas.microsoft.com/office/drawing/2014/main" id="{566912A8-7CF1-2F21-D0DE-F50C7769906E}"/>
              </a:ext>
            </a:extLst>
          </p:cNvPr>
          <p:cNvPicPr>
            <a:picLocks noChangeAspect="1"/>
          </p:cNvPicPr>
          <p:nvPr/>
        </p:nvPicPr>
        <p:blipFill rotWithShape="1">
          <a:blip r:embed="rId2">
            <a:extLst>
              <a:ext uri="{28A0092B-C50C-407E-A947-70E740481C1C}">
                <a14:useLocalDpi xmlns:a14="http://schemas.microsoft.com/office/drawing/2010/main" val="0"/>
              </a:ext>
            </a:extLst>
          </a:blip>
          <a:srcRect t="7509" b="2508"/>
          <a:stretch/>
        </p:blipFill>
        <p:spPr>
          <a:xfrm>
            <a:off x="20" y="1282"/>
            <a:ext cx="12191980" cy="6856718"/>
          </a:xfrm>
          <a:prstGeom prst="rect">
            <a:avLst/>
          </a:prstGeom>
        </p:spPr>
      </p:pic>
    </p:spTree>
    <p:extLst>
      <p:ext uri="{BB962C8B-B14F-4D97-AF65-F5344CB8AC3E}">
        <p14:creationId xmlns:p14="http://schemas.microsoft.com/office/powerpoint/2010/main" val="2199262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7BB2-D629-F948-4D8A-546F1F0F7A78}"/>
              </a:ext>
            </a:extLst>
          </p:cNvPr>
          <p:cNvSpPr>
            <a:spLocks noGrp="1"/>
          </p:cNvSpPr>
          <p:nvPr>
            <p:ph type="title"/>
          </p:nvPr>
        </p:nvSpPr>
        <p:spPr/>
        <p:txBody>
          <a:bodyPr>
            <a:noAutofit/>
          </a:bodyPr>
          <a:lstStyle/>
          <a:p>
            <a:r>
              <a:rPr lang="en-US" sz="3700" dirty="0"/>
              <a:t>Mention 5 differences between renal and ureteric colic</a:t>
            </a:r>
          </a:p>
        </p:txBody>
      </p:sp>
      <p:sp>
        <p:nvSpPr>
          <p:cNvPr id="7" name="Content Placeholder 6">
            <a:extLst>
              <a:ext uri="{FF2B5EF4-FFF2-40B4-BE49-F238E27FC236}">
                <a16:creationId xmlns:a16="http://schemas.microsoft.com/office/drawing/2014/main" id="{F26883B8-6EC2-99D8-B69D-6993FE72812D}"/>
              </a:ext>
            </a:extLst>
          </p:cNvPr>
          <p:cNvSpPr>
            <a:spLocks noGrp="1"/>
          </p:cNvSpPr>
          <p:nvPr>
            <p:ph sz="half" idx="1"/>
          </p:nvPr>
        </p:nvSpPr>
        <p:spPr/>
        <p:txBody>
          <a:bodyPr/>
          <a:lstStyle/>
          <a:p>
            <a:pPr marL="0" indent="0" algn="ctr">
              <a:buNone/>
            </a:pPr>
            <a:r>
              <a:rPr lang="en-US" sz="3200" b="1" dirty="0"/>
              <a:t>Renal colic</a:t>
            </a:r>
          </a:p>
          <a:p>
            <a:r>
              <a:rPr lang="en-US" dirty="0"/>
              <a:t>Vomiting absent </a:t>
            </a:r>
          </a:p>
          <a:p>
            <a:r>
              <a:rPr lang="en-US" dirty="0"/>
              <a:t>Less sever pain </a:t>
            </a:r>
          </a:p>
          <a:p>
            <a:r>
              <a:rPr lang="en-US" dirty="0"/>
              <a:t>Pseudo colic </a:t>
            </a:r>
          </a:p>
          <a:p>
            <a:r>
              <a:rPr lang="en-US" dirty="0"/>
              <a:t>Treatment with antibiotic</a:t>
            </a:r>
          </a:p>
          <a:p>
            <a:r>
              <a:rPr lang="en-US" dirty="0"/>
              <a:t>Most common cause is pyelonephritis </a:t>
            </a:r>
          </a:p>
        </p:txBody>
      </p:sp>
      <p:sp>
        <p:nvSpPr>
          <p:cNvPr id="8" name="Content Placeholder 7">
            <a:extLst>
              <a:ext uri="{FF2B5EF4-FFF2-40B4-BE49-F238E27FC236}">
                <a16:creationId xmlns:a16="http://schemas.microsoft.com/office/drawing/2014/main" id="{64893DC4-82ED-EF65-9BE4-BF7FD9D79133}"/>
              </a:ext>
            </a:extLst>
          </p:cNvPr>
          <p:cNvSpPr>
            <a:spLocks noGrp="1"/>
          </p:cNvSpPr>
          <p:nvPr>
            <p:ph sz="half" idx="2"/>
          </p:nvPr>
        </p:nvSpPr>
        <p:spPr/>
        <p:txBody>
          <a:bodyPr/>
          <a:lstStyle/>
          <a:p>
            <a:pPr marL="0" indent="0" algn="ctr">
              <a:buNone/>
            </a:pPr>
            <a:r>
              <a:rPr lang="en-US" sz="3200" b="1" dirty="0" err="1"/>
              <a:t>Uretric</a:t>
            </a:r>
            <a:r>
              <a:rPr lang="en-US" sz="3200" b="1" dirty="0"/>
              <a:t> colic</a:t>
            </a:r>
          </a:p>
          <a:p>
            <a:r>
              <a:rPr lang="en-US" dirty="0"/>
              <a:t>Vomiting present</a:t>
            </a:r>
          </a:p>
          <a:p>
            <a:r>
              <a:rPr lang="en-US" dirty="0"/>
              <a:t>Sever localized pain</a:t>
            </a:r>
          </a:p>
          <a:p>
            <a:r>
              <a:rPr lang="en-US" dirty="0"/>
              <a:t>true colic  </a:t>
            </a:r>
          </a:p>
          <a:p>
            <a:r>
              <a:rPr lang="en-US" dirty="0"/>
              <a:t>Treatment with nephrostomy + double J catheter </a:t>
            </a:r>
          </a:p>
          <a:p>
            <a:r>
              <a:rPr lang="en-US" dirty="0"/>
              <a:t>Most common cause is stone</a:t>
            </a:r>
          </a:p>
          <a:p>
            <a:pPr marL="0" indent="0">
              <a:buNone/>
            </a:pPr>
            <a:endParaRPr lang="en-US" dirty="0"/>
          </a:p>
        </p:txBody>
      </p:sp>
      <p:sp>
        <p:nvSpPr>
          <p:cNvPr id="4" name="TextBox 3">
            <a:extLst>
              <a:ext uri="{FF2B5EF4-FFF2-40B4-BE49-F238E27FC236}">
                <a16:creationId xmlns:a16="http://schemas.microsoft.com/office/drawing/2014/main" id="{A54558B9-CBEE-0726-5083-280E6447E316}"/>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338501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C615-ED7B-4FD7-41A6-1587EC27179B}"/>
              </a:ext>
            </a:extLst>
          </p:cNvPr>
          <p:cNvSpPr>
            <a:spLocks noGrp="1"/>
          </p:cNvSpPr>
          <p:nvPr>
            <p:ph type="ctrTitle"/>
          </p:nvPr>
        </p:nvSpPr>
        <p:spPr/>
        <p:txBody>
          <a:bodyPr/>
          <a:lstStyle/>
          <a:p>
            <a:r>
              <a:rPr lang="en-US" dirty="0"/>
              <a:t>Investigations &amp; Imaging</a:t>
            </a:r>
          </a:p>
        </p:txBody>
      </p:sp>
    </p:spTree>
    <p:extLst>
      <p:ext uri="{BB962C8B-B14F-4D97-AF65-F5344CB8AC3E}">
        <p14:creationId xmlns:p14="http://schemas.microsoft.com/office/powerpoint/2010/main" val="2660691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070D1-3BD0-8D47-768D-588999E6FEE7}"/>
              </a:ext>
            </a:extLst>
          </p:cNvPr>
          <p:cNvSpPr>
            <a:spLocks noGrp="1"/>
          </p:cNvSpPr>
          <p:nvPr>
            <p:ph type="title"/>
          </p:nvPr>
        </p:nvSpPr>
        <p:spPr/>
        <p:txBody>
          <a:bodyPr/>
          <a:lstStyle/>
          <a:p>
            <a:r>
              <a:rPr lang="en-US" dirty="0"/>
              <a:t>Ways of urine sampling </a:t>
            </a:r>
          </a:p>
        </p:txBody>
      </p:sp>
      <p:sp>
        <p:nvSpPr>
          <p:cNvPr id="3" name="Content Placeholder 2">
            <a:extLst>
              <a:ext uri="{FF2B5EF4-FFF2-40B4-BE49-F238E27FC236}">
                <a16:creationId xmlns:a16="http://schemas.microsoft.com/office/drawing/2014/main" id="{10861A5E-5592-9B2C-FD41-F031F1D5CEE7}"/>
              </a:ext>
            </a:extLst>
          </p:cNvPr>
          <p:cNvSpPr>
            <a:spLocks noGrp="1"/>
          </p:cNvSpPr>
          <p:nvPr>
            <p:ph idx="1"/>
          </p:nvPr>
        </p:nvSpPr>
        <p:spPr>
          <a:xfrm>
            <a:off x="838200" y="1305026"/>
            <a:ext cx="10515600" cy="4965145"/>
          </a:xfrm>
        </p:spPr>
        <p:txBody>
          <a:bodyPr>
            <a:normAutofit/>
          </a:bodyPr>
          <a:lstStyle/>
          <a:p>
            <a:pPr marL="514350" indent="-514350">
              <a:buFont typeface="+mj-lt"/>
              <a:buAutoNum type="arabicPeriod"/>
            </a:pPr>
            <a:r>
              <a:rPr lang="en-US" b="1" dirty="0"/>
              <a:t>Voided Urine specimen</a:t>
            </a:r>
          </a:p>
          <a:p>
            <a:pPr marL="914400" lvl="1" indent="-457200">
              <a:buFont typeface="+mj-lt"/>
              <a:buAutoNum type="alphaUcPeriod"/>
            </a:pPr>
            <a:r>
              <a:rPr lang="en-US" dirty="0"/>
              <a:t>Random specimen (for analysis)</a:t>
            </a:r>
          </a:p>
          <a:p>
            <a:pPr marL="914400" lvl="1" indent="-457200">
              <a:buFont typeface="+mj-lt"/>
              <a:buAutoNum type="alphaUcPeriod"/>
            </a:pPr>
            <a:r>
              <a:rPr lang="en-US" dirty="0"/>
              <a:t>First morning specimen (analysis and microscopic)</a:t>
            </a:r>
          </a:p>
          <a:p>
            <a:pPr marL="914400" lvl="1" indent="-457200">
              <a:buFont typeface="+mj-lt"/>
              <a:buAutoNum type="alphaUcPeriod"/>
            </a:pPr>
            <a:r>
              <a:rPr lang="en-US" dirty="0"/>
              <a:t>Midstream clean catch specimen (for culture and sensitivity testing) </a:t>
            </a:r>
          </a:p>
          <a:p>
            <a:pPr marL="514350" indent="-514350">
              <a:buFont typeface="+mj-lt"/>
              <a:buAutoNum type="arabicPeriod"/>
            </a:pPr>
            <a:r>
              <a:rPr lang="en-US" b="1" dirty="0"/>
              <a:t>Catheter collection specimen</a:t>
            </a:r>
          </a:p>
          <a:p>
            <a:pPr lvl="1"/>
            <a:r>
              <a:rPr lang="en-US" dirty="0"/>
              <a:t>These specimens are obtained by investing a catheter or sterile flexible tube into bladder via urethra to withdraw urine</a:t>
            </a:r>
          </a:p>
          <a:p>
            <a:pPr lvl="1"/>
            <a:r>
              <a:rPr lang="en-US" dirty="0"/>
              <a:t>When the patient is bedridden or can’t urinate independently (ex. infants)</a:t>
            </a:r>
          </a:p>
          <a:p>
            <a:pPr marL="514350" indent="-514350">
              <a:buFont typeface="+mj-lt"/>
              <a:buAutoNum type="arabicPeriod"/>
            </a:pPr>
            <a:r>
              <a:rPr lang="en-US" b="1" dirty="0"/>
              <a:t>Suprapubic aspiration specimen</a:t>
            </a:r>
          </a:p>
          <a:p>
            <a:pPr lvl="1"/>
            <a:r>
              <a:rPr lang="en-US" dirty="0"/>
              <a:t>This method is used when a bedridden patient can’t be catheterized, or if a sterile specimen is required </a:t>
            </a:r>
          </a:p>
        </p:txBody>
      </p:sp>
      <p:sp>
        <p:nvSpPr>
          <p:cNvPr id="4" name="TextBox 3">
            <a:extLst>
              <a:ext uri="{FF2B5EF4-FFF2-40B4-BE49-F238E27FC236}">
                <a16:creationId xmlns:a16="http://schemas.microsoft.com/office/drawing/2014/main" id="{7AFAC1A9-6C06-6D5C-C516-A429B88EE1AB}"/>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Tree>
    <p:extLst>
      <p:ext uri="{BB962C8B-B14F-4D97-AF65-F5344CB8AC3E}">
        <p14:creationId xmlns:p14="http://schemas.microsoft.com/office/powerpoint/2010/main" val="10633627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460FA-8D9B-EA94-353E-E1EE001BDBC2}"/>
              </a:ext>
            </a:extLst>
          </p:cNvPr>
          <p:cNvSpPr>
            <a:spLocks noGrp="1"/>
          </p:cNvSpPr>
          <p:nvPr>
            <p:ph type="title"/>
          </p:nvPr>
        </p:nvSpPr>
        <p:spPr/>
        <p:txBody>
          <a:bodyPr/>
          <a:lstStyle/>
          <a:p>
            <a:r>
              <a:rPr lang="en-US" dirty="0"/>
              <a:t>Voided Urine samples</a:t>
            </a:r>
          </a:p>
        </p:txBody>
      </p:sp>
      <p:sp>
        <p:nvSpPr>
          <p:cNvPr id="3" name="Content Placeholder 2">
            <a:extLst>
              <a:ext uri="{FF2B5EF4-FFF2-40B4-BE49-F238E27FC236}">
                <a16:creationId xmlns:a16="http://schemas.microsoft.com/office/drawing/2014/main" id="{4450AF21-93ED-621F-E26D-101A560F0407}"/>
              </a:ext>
            </a:extLst>
          </p:cNvPr>
          <p:cNvSpPr>
            <a:spLocks noGrp="1"/>
          </p:cNvSpPr>
          <p:nvPr>
            <p:ph idx="1"/>
          </p:nvPr>
        </p:nvSpPr>
        <p:spPr/>
        <p:txBody>
          <a:bodyPr>
            <a:normAutofit/>
          </a:bodyPr>
          <a:lstStyle/>
          <a:p>
            <a:r>
              <a:rPr lang="en-US" b="1" dirty="0"/>
              <a:t>Vb1</a:t>
            </a:r>
            <a:r>
              <a:rPr lang="en-US" dirty="0"/>
              <a:t>: First 10 ml of urine, this represents:</a:t>
            </a:r>
          </a:p>
          <a:p>
            <a:pPr lvl="1"/>
            <a:r>
              <a:rPr lang="en-US" dirty="0"/>
              <a:t>Urethra</a:t>
            </a:r>
          </a:p>
          <a:p>
            <a:pPr lvl="1"/>
            <a:r>
              <a:rPr lang="en-US" dirty="0"/>
              <a:t>Acute prostatitis </a:t>
            </a:r>
          </a:p>
          <a:p>
            <a:r>
              <a:rPr lang="en-US" b="1" dirty="0"/>
              <a:t>Vb2</a:t>
            </a:r>
            <a:r>
              <a:rPr lang="en-US" dirty="0"/>
              <a:t>: Midstream urine, this represents:</a:t>
            </a:r>
          </a:p>
          <a:p>
            <a:pPr lvl="1"/>
            <a:r>
              <a:rPr lang="en-US" dirty="0"/>
              <a:t>Bladder </a:t>
            </a:r>
          </a:p>
          <a:p>
            <a:r>
              <a:rPr lang="en-US" b="1" dirty="0"/>
              <a:t>Vb3</a:t>
            </a:r>
            <a:r>
              <a:rPr lang="en-US" dirty="0"/>
              <a:t>: First 10 ml of urine after prostate massage, this represents:</a:t>
            </a:r>
          </a:p>
          <a:p>
            <a:pPr lvl="1"/>
            <a:r>
              <a:rPr lang="en-US" dirty="0"/>
              <a:t>Chronic prostatitis </a:t>
            </a:r>
          </a:p>
          <a:p>
            <a:r>
              <a:rPr lang="en-US" b="1" dirty="0"/>
              <a:t>EPS</a:t>
            </a:r>
            <a:r>
              <a:rPr lang="en-US" dirty="0"/>
              <a:t>: Expressed prostatic specimen, measured after prostate massage in chronic prostatitis </a:t>
            </a:r>
          </a:p>
        </p:txBody>
      </p:sp>
      <p:sp>
        <p:nvSpPr>
          <p:cNvPr id="4" name="TextBox 3">
            <a:extLst>
              <a:ext uri="{FF2B5EF4-FFF2-40B4-BE49-F238E27FC236}">
                <a16:creationId xmlns:a16="http://schemas.microsoft.com/office/drawing/2014/main" id="{B775C546-3780-1A59-8DCB-89FB755A4D13}"/>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Tree>
    <p:extLst>
      <p:ext uri="{BB962C8B-B14F-4D97-AF65-F5344CB8AC3E}">
        <p14:creationId xmlns:p14="http://schemas.microsoft.com/office/powerpoint/2010/main" val="26466596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14B1C-7174-B0F6-A4FD-BDC611F8D801}"/>
              </a:ext>
            </a:extLst>
          </p:cNvPr>
          <p:cNvSpPr>
            <a:spLocks noGrp="1"/>
          </p:cNvSpPr>
          <p:nvPr>
            <p:ph type="title"/>
          </p:nvPr>
        </p:nvSpPr>
        <p:spPr/>
        <p:txBody>
          <a:bodyPr>
            <a:normAutofit/>
          </a:bodyPr>
          <a:lstStyle/>
          <a:p>
            <a:r>
              <a:rPr lang="en-US" dirty="0"/>
              <a:t>Urological Investigations</a:t>
            </a:r>
          </a:p>
        </p:txBody>
      </p:sp>
      <p:sp>
        <p:nvSpPr>
          <p:cNvPr id="3" name="Content Placeholder 2">
            <a:extLst>
              <a:ext uri="{FF2B5EF4-FFF2-40B4-BE49-F238E27FC236}">
                <a16:creationId xmlns:a16="http://schemas.microsoft.com/office/drawing/2014/main" id="{2E5B5971-118F-8B85-3B76-8FA8F971A6AD}"/>
              </a:ext>
            </a:extLst>
          </p:cNvPr>
          <p:cNvSpPr>
            <a:spLocks noGrp="1"/>
          </p:cNvSpPr>
          <p:nvPr>
            <p:ph idx="1"/>
          </p:nvPr>
        </p:nvSpPr>
        <p:spPr/>
        <p:txBody>
          <a:bodyPr>
            <a:normAutofit lnSpcReduction="10000"/>
          </a:bodyPr>
          <a:lstStyle/>
          <a:p>
            <a:r>
              <a:rPr lang="en-US" b="1" dirty="0"/>
              <a:t>Dipstick testing</a:t>
            </a:r>
            <a:r>
              <a:rPr lang="en-US" dirty="0"/>
              <a:t>:</a:t>
            </a:r>
          </a:p>
          <a:p>
            <a:pPr lvl="1"/>
            <a:r>
              <a:rPr lang="en-US" sz="2400" dirty="0"/>
              <a:t>Basic diagnostic tool used to determine pathological changes in a patient’s urine in standard urinalysis</a:t>
            </a:r>
          </a:p>
          <a:p>
            <a:pPr lvl="1"/>
            <a:r>
              <a:rPr lang="en-US" dirty="0"/>
              <a:t>Contains: pH, protein, Blood, WBCs, Nitrite testing</a:t>
            </a:r>
          </a:p>
          <a:p>
            <a:r>
              <a:rPr lang="en-US" b="1" dirty="0"/>
              <a:t>Urine microscopy</a:t>
            </a:r>
            <a:r>
              <a:rPr lang="en-US" dirty="0"/>
              <a:t>:</a:t>
            </a:r>
          </a:p>
          <a:p>
            <a:pPr lvl="1"/>
            <a:r>
              <a:rPr lang="en-US" dirty="0"/>
              <a:t>Contains: RBC morphology, Crystals, Casts</a:t>
            </a:r>
          </a:p>
          <a:p>
            <a:r>
              <a:rPr lang="en-US" b="1" dirty="0"/>
              <a:t>Urine cytology</a:t>
            </a:r>
            <a:r>
              <a:rPr lang="en-US" dirty="0"/>
              <a:t>:</a:t>
            </a:r>
          </a:p>
          <a:p>
            <a:pPr lvl="1"/>
            <a:r>
              <a:rPr lang="en-US" dirty="0"/>
              <a:t>look for </a:t>
            </a:r>
            <a:r>
              <a:rPr lang="en-US" b="1" dirty="0">
                <a:solidFill>
                  <a:schemeClr val="accent2">
                    <a:lumMod val="75000"/>
                  </a:schemeClr>
                </a:solidFill>
              </a:rPr>
              <a:t>abnormal cells </a:t>
            </a:r>
            <a:r>
              <a:rPr lang="en-US" dirty="0"/>
              <a:t>in the urine. It is used along with other tests and procedures to diagnose urinary tract </a:t>
            </a:r>
            <a:r>
              <a:rPr lang="en-US" b="1" dirty="0">
                <a:solidFill>
                  <a:schemeClr val="accent2">
                    <a:lumMod val="75000"/>
                  </a:schemeClr>
                </a:solidFill>
              </a:rPr>
              <a:t>cancers</a:t>
            </a:r>
            <a:r>
              <a:rPr lang="en-US" dirty="0"/>
              <a:t>.</a:t>
            </a:r>
          </a:p>
          <a:p>
            <a:pPr lvl="1"/>
            <a:r>
              <a:rPr lang="en-US" dirty="0"/>
              <a:t>It is most often used to diagnose </a:t>
            </a:r>
            <a:r>
              <a:rPr lang="en-US" b="1" dirty="0">
                <a:solidFill>
                  <a:srgbClr val="FF0000"/>
                </a:solidFill>
              </a:rPr>
              <a:t>bladder cancer</a:t>
            </a:r>
            <a:r>
              <a:rPr lang="en-US" dirty="0"/>
              <a:t>, though it may also detect cancers of the </a:t>
            </a:r>
            <a:r>
              <a:rPr lang="en-US" b="1" dirty="0">
                <a:solidFill>
                  <a:schemeClr val="accent2">
                    <a:lumMod val="75000"/>
                  </a:schemeClr>
                </a:solidFill>
              </a:rPr>
              <a:t>kidney</a:t>
            </a:r>
            <a:r>
              <a:rPr lang="en-US" dirty="0"/>
              <a:t>, </a:t>
            </a:r>
            <a:r>
              <a:rPr lang="en-US" b="1" dirty="0">
                <a:solidFill>
                  <a:schemeClr val="accent2">
                    <a:lumMod val="75000"/>
                  </a:schemeClr>
                </a:solidFill>
              </a:rPr>
              <a:t>prostate</a:t>
            </a:r>
            <a:r>
              <a:rPr lang="en-US" dirty="0"/>
              <a:t>, </a:t>
            </a:r>
            <a:r>
              <a:rPr lang="en-US" b="1" dirty="0">
                <a:solidFill>
                  <a:schemeClr val="accent2">
                    <a:lumMod val="75000"/>
                  </a:schemeClr>
                </a:solidFill>
              </a:rPr>
              <a:t>ureter</a:t>
            </a:r>
            <a:r>
              <a:rPr lang="en-US" dirty="0"/>
              <a:t> and </a:t>
            </a:r>
            <a:r>
              <a:rPr lang="en-US" b="1" dirty="0">
                <a:solidFill>
                  <a:schemeClr val="accent2">
                    <a:lumMod val="75000"/>
                  </a:schemeClr>
                </a:solidFill>
              </a:rPr>
              <a:t>urethra</a:t>
            </a:r>
            <a:r>
              <a:rPr lang="en-US" dirty="0"/>
              <a:t>.</a:t>
            </a:r>
          </a:p>
          <a:p>
            <a:pPr lvl="1"/>
            <a:r>
              <a:rPr lang="en-US" dirty="0"/>
              <a:t>It can </a:t>
            </a:r>
            <a:r>
              <a:rPr lang="en-US" b="1" dirty="0">
                <a:solidFill>
                  <a:schemeClr val="accent2">
                    <a:lumMod val="75000"/>
                  </a:schemeClr>
                </a:solidFill>
              </a:rPr>
              <a:t>best</a:t>
            </a:r>
            <a:r>
              <a:rPr lang="en-US" dirty="0"/>
              <a:t> detect </a:t>
            </a:r>
            <a:r>
              <a:rPr lang="en-US" b="1" dirty="0">
                <a:solidFill>
                  <a:srgbClr val="FF0000"/>
                </a:solidFill>
              </a:rPr>
              <a:t>larger and more-aggressive </a:t>
            </a:r>
            <a:r>
              <a:rPr lang="en-US" dirty="0"/>
              <a:t>urinary tract cancers, and might not detect small urinary tract cancers that grow more slowly</a:t>
            </a:r>
          </a:p>
          <a:p>
            <a:endParaRPr lang="en-US" dirty="0"/>
          </a:p>
        </p:txBody>
      </p:sp>
      <p:sp>
        <p:nvSpPr>
          <p:cNvPr id="4" name="TextBox 3">
            <a:extLst>
              <a:ext uri="{FF2B5EF4-FFF2-40B4-BE49-F238E27FC236}">
                <a16:creationId xmlns:a16="http://schemas.microsoft.com/office/drawing/2014/main" id="{85F863B7-8E3A-8957-9370-2FBCDCECEA00}"/>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5" name="TextBox 29">
            <a:extLst>
              <a:ext uri="{FF2B5EF4-FFF2-40B4-BE49-F238E27FC236}">
                <a16:creationId xmlns:a16="http://schemas.microsoft.com/office/drawing/2014/main" id="{9FC8F50D-A680-13D0-F899-657D924EE503}"/>
              </a:ext>
            </a:extLst>
          </p:cNvPr>
          <p:cNvSpPr txBox="1">
            <a:spLocks noChangeArrowheads="1"/>
          </p:cNvSpPr>
          <p:nvPr/>
        </p:nvSpPr>
        <p:spPr bwMode="auto">
          <a:xfrm>
            <a:off x="7934536" y="2143998"/>
            <a:ext cx="3419264" cy="830262"/>
          </a:xfrm>
          <a:prstGeom prst="rect">
            <a:avLst/>
          </a:prstGeom>
          <a:noFill/>
          <a:ln w="12700">
            <a:solidFill>
              <a:srgbClr val="0070C0"/>
            </a:solidFill>
            <a:miter lim="800000"/>
            <a:headEnd/>
            <a:tailEnd/>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1600" dirty="0"/>
              <a:t>Cloudy urine that is positive for </a:t>
            </a:r>
            <a:r>
              <a:rPr lang="en-US" altLang="en-US" sz="1600" b="1" dirty="0"/>
              <a:t>WBCs</a:t>
            </a:r>
            <a:r>
              <a:rPr lang="en-US" altLang="en-US" sz="1600" dirty="0"/>
              <a:t> and positive for </a:t>
            </a:r>
            <a:r>
              <a:rPr lang="en-US" altLang="en-US" sz="1600" b="1" dirty="0"/>
              <a:t>nitrite</a:t>
            </a:r>
            <a:r>
              <a:rPr lang="en-US" altLang="en-US" sz="1600" dirty="0"/>
              <a:t> is very likely to be </a:t>
            </a:r>
            <a:r>
              <a:rPr lang="en-US" altLang="en-US" sz="1600" b="1" dirty="0"/>
              <a:t>infected</a:t>
            </a:r>
            <a:r>
              <a:rPr lang="en-US" altLang="en-US" sz="1600" dirty="0"/>
              <a:t>.</a:t>
            </a:r>
          </a:p>
        </p:txBody>
      </p:sp>
    </p:spTree>
    <p:extLst>
      <p:ext uri="{BB962C8B-B14F-4D97-AF65-F5344CB8AC3E}">
        <p14:creationId xmlns:p14="http://schemas.microsoft.com/office/powerpoint/2010/main" val="406818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1">
            <a:extLst>
              <a:ext uri="{FF2B5EF4-FFF2-40B4-BE49-F238E27FC236}">
                <a16:creationId xmlns:a16="http://schemas.microsoft.com/office/drawing/2014/main" id="{0650E239-FC62-ECC7-DDC0-54225BBB8DE2}"/>
              </a:ext>
            </a:extLst>
          </p:cNvPr>
          <p:cNvPicPr>
            <a:picLocks noChangeAspect="1"/>
          </p:cNvPicPr>
          <p:nvPr/>
        </p:nvPicPr>
        <p:blipFill rotWithShape="1">
          <a:blip r:embed="rId2">
            <a:extLst>
              <a:ext uri="{28A0092B-C50C-407E-A947-70E740481C1C}">
                <a14:useLocalDpi xmlns:a14="http://schemas.microsoft.com/office/drawing/2010/main" val="0"/>
              </a:ext>
            </a:extLst>
          </a:blip>
          <a:srcRect l="195" r="455"/>
          <a:stretch/>
        </p:blipFill>
        <p:spPr>
          <a:xfrm>
            <a:off x="1207119" y="0"/>
            <a:ext cx="9777763" cy="6858000"/>
          </a:xfrm>
          <a:prstGeom prst="rect">
            <a:avLst/>
          </a:prstGeom>
        </p:spPr>
      </p:pic>
      <p:sp>
        <p:nvSpPr>
          <p:cNvPr id="4" name="TextBox 3">
            <a:extLst>
              <a:ext uri="{FF2B5EF4-FFF2-40B4-BE49-F238E27FC236}">
                <a16:creationId xmlns:a16="http://schemas.microsoft.com/office/drawing/2014/main" id="{779BD9D5-7107-067B-21AF-4E33A35BFE35}"/>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Tree>
    <p:extLst>
      <p:ext uri="{BB962C8B-B14F-4D97-AF65-F5344CB8AC3E}">
        <p14:creationId xmlns:p14="http://schemas.microsoft.com/office/powerpoint/2010/main" val="24239862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3F358-F50A-005B-7AA8-0763B190421C}"/>
              </a:ext>
            </a:extLst>
          </p:cNvPr>
          <p:cNvSpPr>
            <a:spLocks noGrp="1"/>
          </p:cNvSpPr>
          <p:nvPr>
            <p:ph type="ctrTitle"/>
          </p:nvPr>
        </p:nvSpPr>
        <p:spPr/>
        <p:txBody>
          <a:bodyPr>
            <a:normAutofit fontScale="90000"/>
          </a:bodyPr>
          <a:lstStyle/>
          <a:p>
            <a:r>
              <a:rPr lang="en-US" dirty="0">
                <a:latin typeface="Arial Black" panose="020B0A04020102020204" pitchFamily="34" charset="0"/>
              </a:rPr>
              <a:t>Urology Introduction</a:t>
            </a:r>
          </a:p>
        </p:txBody>
      </p:sp>
      <p:sp>
        <p:nvSpPr>
          <p:cNvPr id="3" name="Subtitle 2">
            <a:extLst>
              <a:ext uri="{FF2B5EF4-FFF2-40B4-BE49-F238E27FC236}">
                <a16:creationId xmlns:a16="http://schemas.microsoft.com/office/drawing/2014/main" id="{02974DB5-3F8A-98E7-01A5-C22FC1A0D3E0}"/>
              </a:ext>
            </a:extLst>
          </p:cNvPr>
          <p:cNvSpPr>
            <a:spLocks noGrp="1"/>
          </p:cNvSpPr>
          <p:nvPr>
            <p:ph type="subTitle" idx="1"/>
          </p:nvPr>
        </p:nvSpPr>
        <p:spPr/>
        <p:txBody>
          <a:bodyPr/>
          <a:lstStyle/>
          <a:p>
            <a:r>
              <a:rPr lang="en-US" dirty="0">
                <a:latin typeface="Arial" panose="020B0604020202020204" pitchFamily="34" charset="0"/>
                <a:cs typeface="Arial" panose="020B0604020202020204" pitchFamily="34" charset="0"/>
              </a:rPr>
              <a:t>Anatomy, signs and symptoms, investigations, imaging</a:t>
            </a:r>
          </a:p>
        </p:txBody>
      </p:sp>
    </p:spTree>
    <p:extLst>
      <p:ext uri="{BB962C8B-B14F-4D97-AF65-F5344CB8AC3E}">
        <p14:creationId xmlns:p14="http://schemas.microsoft.com/office/powerpoint/2010/main" val="23073116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C738D-66CB-5D99-4079-9130DBD14B38}"/>
              </a:ext>
            </a:extLst>
          </p:cNvPr>
          <p:cNvSpPr>
            <a:spLocks noGrp="1"/>
          </p:cNvSpPr>
          <p:nvPr>
            <p:ph type="title"/>
          </p:nvPr>
        </p:nvSpPr>
        <p:spPr/>
        <p:txBody>
          <a:bodyPr>
            <a:normAutofit fontScale="90000"/>
          </a:bodyPr>
          <a:lstStyle/>
          <a:p>
            <a:r>
              <a:rPr lang="en-US" dirty="0"/>
              <a:t>Mention 5 microscopic findings in urine analysis</a:t>
            </a:r>
          </a:p>
        </p:txBody>
      </p:sp>
      <p:sp>
        <p:nvSpPr>
          <p:cNvPr id="3" name="Content Placeholder 2">
            <a:extLst>
              <a:ext uri="{FF2B5EF4-FFF2-40B4-BE49-F238E27FC236}">
                <a16:creationId xmlns:a16="http://schemas.microsoft.com/office/drawing/2014/main" id="{3CB48BF4-6B63-9FEF-F75C-FD44AC91235A}"/>
              </a:ext>
            </a:extLst>
          </p:cNvPr>
          <p:cNvSpPr>
            <a:spLocks noGrp="1"/>
          </p:cNvSpPr>
          <p:nvPr>
            <p:ph idx="1"/>
          </p:nvPr>
        </p:nvSpPr>
        <p:spPr/>
        <p:txBody>
          <a:bodyPr/>
          <a:lstStyle/>
          <a:p>
            <a:r>
              <a:rPr lang="en-US" dirty="0"/>
              <a:t>RBC</a:t>
            </a:r>
          </a:p>
          <a:p>
            <a:r>
              <a:rPr lang="en-US" dirty="0"/>
              <a:t>Pus cells</a:t>
            </a:r>
          </a:p>
          <a:p>
            <a:r>
              <a:rPr lang="en-US" dirty="0"/>
              <a:t>Crystals</a:t>
            </a:r>
          </a:p>
          <a:p>
            <a:r>
              <a:rPr lang="en-US" dirty="0"/>
              <a:t>Casts</a:t>
            </a:r>
          </a:p>
          <a:p>
            <a:r>
              <a:rPr lang="en-US" dirty="0"/>
              <a:t>Epithelial cells</a:t>
            </a:r>
          </a:p>
          <a:p>
            <a:endParaRPr lang="en-US" dirty="0"/>
          </a:p>
        </p:txBody>
      </p:sp>
      <p:sp>
        <p:nvSpPr>
          <p:cNvPr id="4" name="TextBox 3">
            <a:extLst>
              <a:ext uri="{FF2B5EF4-FFF2-40B4-BE49-F238E27FC236}">
                <a16:creationId xmlns:a16="http://schemas.microsoft.com/office/drawing/2014/main" id="{AC063E58-4059-A9AB-927B-F14915D91E18}"/>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474020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C7F5A-4ACA-D548-15EB-8DE307331914}"/>
              </a:ext>
            </a:extLst>
          </p:cNvPr>
          <p:cNvSpPr>
            <a:spLocks noGrp="1"/>
          </p:cNvSpPr>
          <p:nvPr>
            <p:ph type="title"/>
          </p:nvPr>
        </p:nvSpPr>
        <p:spPr/>
        <p:txBody>
          <a:bodyPr/>
          <a:lstStyle/>
          <a:p>
            <a:r>
              <a:rPr lang="en-US" dirty="0"/>
              <a:t>Imaging modalities of UG</a:t>
            </a:r>
          </a:p>
        </p:txBody>
      </p:sp>
      <p:sp>
        <p:nvSpPr>
          <p:cNvPr id="3" name="Content Placeholder 2">
            <a:extLst>
              <a:ext uri="{FF2B5EF4-FFF2-40B4-BE49-F238E27FC236}">
                <a16:creationId xmlns:a16="http://schemas.microsoft.com/office/drawing/2014/main" id="{C3A8E39E-6FFC-2050-0697-89FEB3C14704}"/>
              </a:ext>
            </a:extLst>
          </p:cNvPr>
          <p:cNvSpPr>
            <a:spLocks noGrp="1"/>
          </p:cNvSpPr>
          <p:nvPr>
            <p:ph idx="1"/>
          </p:nvPr>
        </p:nvSpPr>
        <p:spPr/>
        <p:txBody>
          <a:bodyPr/>
          <a:lstStyle/>
          <a:p>
            <a:r>
              <a:rPr lang="en-US" b="1" dirty="0"/>
              <a:t>Ultrasound</a:t>
            </a:r>
            <a:r>
              <a:rPr lang="en-US" dirty="0"/>
              <a:t>:</a:t>
            </a:r>
          </a:p>
          <a:p>
            <a:pPr lvl="1"/>
            <a:r>
              <a:rPr lang="en-US" dirty="0"/>
              <a:t>Good images of the </a:t>
            </a:r>
            <a:r>
              <a:rPr lang="en-US" b="1" dirty="0">
                <a:solidFill>
                  <a:srgbClr val="FF0000"/>
                </a:solidFill>
              </a:rPr>
              <a:t>kidneys</a:t>
            </a:r>
            <a:r>
              <a:rPr lang="en-US" dirty="0"/>
              <a:t> and the </a:t>
            </a:r>
            <a:r>
              <a:rPr lang="en-US" b="1" dirty="0">
                <a:solidFill>
                  <a:srgbClr val="FF0000"/>
                </a:solidFill>
              </a:rPr>
              <a:t>bladder</a:t>
            </a:r>
          </a:p>
          <a:p>
            <a:pPr lvl="1"/>
            <a:r>
              <a:rPr lang="en-US" dirty="0"/>
              <a:t>Poor anatomical details of the ureter</a:t>
            </a:r>
          </a:p>
        </p:txBody>
      </p:sp>
      <p:sp>
        <p:nvSpPr>
          <p:cNvPr id="4" name="TextBox 3">
            <a:extLst>
              <a:ext uri="{FF2B5EF4-FFF2-40B4-BE49-F238E27FC236}">
                <a16:creationId xmlns:a16="http://schemas.microsoft.com/office/drawing/2014/main" id="{6C6B029E-FCB1-48D8-6BEF-F0C46EC9D87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pSp>
        <p:nvGrpSpPr>
          <p:cNvPr id="14" name="Group 13">
            <a:extLst>
              <a:ext uri="{FF2B5EF4-FFF2-40B4-BE49-F238E27FC236}">
                <a16:creationId xmlns:a16="http://schemas.microsoft.com/office/drawing/2014/main" id="{E8716255-A142-8B25-FDC7-39CFA76EDF8A}"/>
              </a:ext>
            </a:extLst>
          </p:cNvPr>
          <p:cNvGrpSpPr/>
          <p:nvPr/>
        </p:nvGrpSpPr>
        <p:grpSpPr>
          <a:xfrm>
            <a:off x="1222840" y="2691234"/>
            <a:ext cx="9746321" cy="3569706"/>
            <a:chOff x="1222840" y="2691234"/>
            <a:chExt cx="9746321" cy="3569706"/>
          </a:xfrm>
        </p:grpSpPr>
        <p:grpSp>
          <p:nvGrpSpPr>
            <p:cNvPr id="13" name="Group 12">
              <a:extLst>
                <a:ext uri="{FF2B5EF4-FFF2-40B4-BE49-F238E27FC236}">
                  <a16:creationId xmlns:a16="http://schemas.microsoft.com/office/drawing/2014/main" id="{8151D922-6170-4C8F-303F-2F1796B9C84A}"/>
                </a:ext>
              </a:extLst>
            </p:cNvPr>
            <p:cNvGrpSpPr/>
            <p:nvPr/>
          </p:nvGrpSpPr>
          <p:grpSpPr>
            <a:xfrm>
              <a:off x="1222840" y="2691234"/>
              <a:ext cx="4820682" cy="3569706"/>
              <a:chOff x="1222840" y="2691234"/>
              <a:chExt cx="4820682" cy="3569706"/>
            </a:xfrm>
          </p:grpSpPr>
          <p:pic>
            <p:nvPicPr>
              <p:cNvPr id="6" name="صورة 6" descr="twinkling_1.jpg">
                <a:extLst>
                  <a:ext uri="{FF2B5EF4-FFF2-40B4-BE49-F238E27FC236}">
                    <a16:creationId xmlns:a16="http://schemas.microsoft.com/office/drawing/2014/main" id="{90759EC8-6B88-2B02-A0C1-2BCE3075FE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222840" y="2691234"/>
                <a:ext cx="4820682" cy="3569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28F87D04-99F9-65E4-B344-5263181E124E}"/>
                  </a:ext>
                </a:extLst>
              </p:cNvPr>
              <p:cNvSpPr txBox="1"/>
              <p:nvPr/>
            </p:nvSpPr>
            <p:spPr>
              <a:xfrm>
                <a:off x="1222840" y="5737720"/>
                <a:ext cx="4820682" cy="523220"/>
              </a:xfrm>
              <a:prstGeom prst="rect">
                <a:avLst/>
              </a:prstGeom>
              <a:solidFill>
                <a:schemeClr val="bg1"/>
              </a:solidFill>
            </p:spPr>
            <p:txBody>
              <a:bodyPr wrap="square">
                <a:spAutoFit/>
              </a:bodyPr>
              <a:lstStyle/>
              <a:p>
                <a:pPr algn="ctr">
                  <a:defRPr/>
                </a:pPr>
                <a:r>
                  <a:rPr lang="en-US" sz="1400" b="1" dirty="0">
                    <a:solidFill>
                      <a:schemeClr val="tx1"/>
                    </a:solidFill>
                  </a:rPr>
                  <a:t>Longitudinal ultrasound </a:t>
                </a:r>
                <a:r>
                  <a:rPr lang="en-US" sz="1400" dirty="0"/>
                  <a:t>images of the left kidney show a stone (arrow) in the lower pole with posterior acoustic shadowing</a:t>
                </a:r>
                <a:endParaRPr lang="ar-JO" sz="1400" dirty="0"/>
              </a:p>
            </p:txBody>
          </p:sp>
        </p:grpSp>
        <p:grpSp>
          <p:nvGrpSpPr>
            <p:cNvPr id="12" name="Group 11">
              <a:extLst>
                <a:ext uri="{FF2B5EF4-FFF2-40B4-BE49-F238E27FC236}">
                  <a16:creationId xmlns:a16="http://schemas.microsoft.com/office/drawing/2014/main" id="{1CFCFD78-61B3-0FF4-E039-F148E1DC4D76}"/>
                </a:ext>
              </a:extLst>
            </p:cNvPr>
            <p:cNvGrpSpPr/>
            <p:nvPr/>
          </p:nvGrpSpPr>
          <p:grpSpPr>
            <a:xfrm>
              <a:off x="6163788" y="2691234"/>
              <a:ext cx="4805373" cy="3569706"/>
              <a:chOff x="6163788" y="2691234"/>
              <a:chExt cx="4805373" cy="3569706"/>
            </a:xfrm>
          </p:grpSpPr>
          <p:pic>
            <p:nvPicPr>
              <p:cNvPr id="5" name="Picture 4" descr="60-3-0-1.jpg">
                <a:extLst>
                  <a:ext uri="{FF2B5EF4-FFF2-40B4-BE49-F238E27FC236}">
                    <a16:creationId xmlns:a16="http://schemas.microsoft.com/office/drawing/2014/main" id="{C8E44A74-8835-7240-F5D9-2CDE1887B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163788" y="2691234"/>
                <a:ext cx="4805373" cy="3569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FBD7126-9546-1373-3471-2BA16E371EA9}"/>
                  </a:ext>
                </a:extLst>
              </p:cNvPr>
              <p:cNvSpPr txBox="1"/>
              <p:nvPr/>
            </p:nvSpPr>
            <p:spPr>
              <a:xfrm>
                <a:off x="6163788" y="5737720"/>
                <a:ext cx="4805372" cy="523220"/>
              </a:xfrm>
              <a:prstGeom prst="rect">
                <a:avLst/>
              </a:prstGeom>
              <a:solidFill>
                <a:schemeClr val="bg1"/>
              </a:solidFill>
            </p:spPr>
            <p:txBody>
              <a:bodyPr wrap="square">
                <a:spAutoFit/>
              </a:bodyPr>
              <a:lstStyle/>
              <a:p>
                <a:pPr algn="ctr">
                  <a:defRPr/>
                </a:pPr>
                <a:r>
                  <a:rPr lang="en-US" sz="1400" dirty="0"/>
                  <a:t>Hydronephrosis. Urine in dilated calyces appears black (hypoechoic).</a:t>
                </a:r>
                <a:endParaRPr lang="ar-JO" sz="1400" dirty="0"/>
              </a:p>
            </p:txBody>
          </p:sp>
        </p:grpSp>
      </p:grpSp>
      <p:sp>
        <p:nvSpPr>
          <p:cNvPr id="15" name="TextBox 14">
            <a:extLst>
              <a:ext uri="{FF2B5EF4-FFF2-40B4-BE49-F238E27FC236}">
                <a16:creationId xmlns:a16="http://schemas.microsoft.com/office/drawing/2014/main" id="{96FFBF23-BAF9-049F-3D0B-E89712D98E9D}"/>
              </a:ext>
            </a:extLst>
          </p:cNvPr>
          <p:cNvSpPr txBox="1"/>
          <p:nvPr/>
        </p:nvSpPr>
        <p:spPr>
          <a:xfrm>
            <a:off x="3111" y="0"/>
            <a:ext cx="3085321" cy="369332"/>
          </a:xfrm>
          <a:prstGeom prst="rect">
            <a:avLst/>
          </a:prstGeom>
          <a:noFill/>
          <a:ln>
            <a:solidFill>
              <a:srgbClr val="0070C0"/>
            </a:solidFill>
          </a:ln>
        </p:spPr>
        <p:txBody>
          <a:bodyPr wrap="square">
            <a:spAutoFit/>
          </a:bodyPr>
          <a:lstStyle/>
          <a:p>
            <a:pPr algn="ctr"/>
            <a:r>
              <a:rPr lang="en-US" sz="1800" b="1" dirty="0">
                <a:solidFill>
                  <a:srgbClr val="0070C0"/>
                </a:solidFill>
              </a:rPr>
              <a:t>Urological radiological imaging </a:t>
            </a:r>
            <a:endParaRPr lang="en-US" b="1" dirty="0">
              <a:solidFill>
                <a:srgbClr val="0070C0"/>
              </a:solidFill>
            </a:endParaRPr>
          </a:p>
        </p:txBody>
      </p:sp>
    </p:spTree>
    <p:extLst>
      <p:ext uri="{BB962C8B-B14F-4D97-AF65-F5344CB8AC3E}">
        <p14:creationId xmlns:p14="http://schemas.microsoft.com/office/powerpoint/2010/main" val="3377572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B65FF-BB45-6CB2-73DA-AF0CE9A02D4E}"/>
              </a:ext>
            </a:extLst>
          </p:cNvPr>
          <p:cNvSpPr>
            <a:spLocks noGrp="1"/>
          </p:cNvSpPr>
          <p:nvPr>
            <p:ph type="title"/>
          </p:nvPr>
        </p:nvSpPr>
        <p:spPr/>
        <p:txBody>
          <a:bodyPr/>
          <a:lstStyle/>
          <a:p>
            <a:r>
              <a:rPr lang="en-US" dirty="0"/>
              <a:t>KUB</a:t>
            </a:r>
          </a:p>
        </p:txBody>
      </p:sp>
      <p:sp>
        <p:nvSpPr>
          <p:cNvPr id="3" name="Content Placeholder 2">
            <a:extLst>
              <a:ext uri="{FF2B5EF4-FFF2-40B4-BE49-F238E27FC236}">
                <a16:creationId xmlns:a16="http://schemas.microsoft.com/office/drawing/2014/main" id="{6E28DDA5-EBE5-181C-DB18-8A989C47A908}"/>
              </a:ext>
            </a:extLst>
          </p:cNvPr>
          <p:cNvSpPr>
            <a:spLocks noGrp="1"/>
          </p:cNvSpPr>
          <p:nvPr>
            <p:ph idx="1"/>
          </p:nvPr>
        </p:nvSpPr>
        <p:spPr>
          <a:xfrm>
            <a:off x="838200" y="1305026"/>
            <a:ext cx="10515600" cy="2468879"/>
          </a:xfrm>
        </p:spPr>
        <p:txBody>
          <a:bodyPr>
            <a:normAutofit/>
          </a:bodyPr>
          <a:lstStyle/>
          <a:p>
            <a:r>
              <a:rPr lang="en-US" sz="2400" dirty="0"/>
              <a:t>Needs preparation</a:t>
            </a:r>
          </a:p>
          <a:p>
            <a:r>
              <a:rPr lang="en-US" sz="2400" dirty="0"/>
              <a:t>Detects stones (size &amp; location)</a:t>
            </a:r>
          </a:p>
          <a:p>
            <a:r>
              <a:rPr lang="en-US" sz="2400" dirty="0"/>
              <a:t>Mot useful in case of radiolucent (uric acid), small stones (&lt;3-4mm) or </a:t>
            </a:r>
            <a:r>
              <a:rPr lang="en-US" altLang="en-US" sz="2400" dirty="0"/>
              <a:t>when the stones pass through the ureter as it lies over the sacrum</a:t>
            </a:r>
          </a:p>
          <a:p>
            <a:r>
              <a:rPr lang="en-US" altLang="en-US" sz="2400" dirty="0"/>
              <a:t>The ability of KUB X-ray to visualize stones is dependent on the amount of overlying bowel gas</a:t>
            </a:r>
            <a:endParaRPr lang="en-US" sz="2400" dirty="0"/>
          </a:p>
        </p:txBody>
      </p:sp>
      <p:sp>
        <p:nvSpPr>
          <p:cNvPr id="4" name="TextBox 3">
            <a:extLst>
              <a:ext uri="{FF2B5EF4-FFF2-40B4-BE49-F238E27FC236}">
                <a16:creationId xmlns:a16="http://schemas.microsoft.com/office/drawing/2014/main" id="{122F31CE-2622-F4E7-F6DA-531E637C3E52}"/>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aphicFrame>
        <p:nvGraphicFramePr>
          <p:cNvPr id="5" name="Table 4">
            <a:extLst>
              <a:ext uri="{FF2B5EF4-FFF2-40B4-BE49-F238E27FC236}">
                <a16:creationId xmlns:a16="http://schemas.microsoft.com/office/drawing/2014/main" id="{968D7A60-0E09-74F2-E1C5-7FF9593DE840}"/>
              </a:ext>
            </a:extLst>
          </p:cNvPr>
          <p:cNvGraphicFramePr>
            <a:graphicFrameLocks noGrp="1"/>
          </p:cNvGraphicFramePr>
          <p:nvPr>
            <p:extLst>
              <p:ext uri="{D42A27DB-BD31-4B8C-83A1-F6EECF244321}">
                <p14:modId xmlns:p14="http://schemas.microsoft.com/office/powerpoint/2010/main" val="3228712187"/>
              </p:ext>
            </p:extLst>
          </p:nvPr>
        </p:nvGraphicFramePr>
        <p:xfrm>
          <a:off x="838200" y="3773905"/>
          <a:ext cx="10515600" cy="2651760"/>
        </p:xfrm>
        <a:graphic>
          <a:graphicData uri="http://schemas.openxmlformats.org/drawingml/2006/table">
            <a:tbl>
              <a:tblPr firstRow="1" bandRow="1">
                <a:effectLst>
                  <a:outerShdw blurRad="50800" dist="38100" dir="2700000" algn="tl" rotWithShape="0">
                    <a:prstClr val="black">
                      <a:alpha val="40000"/>
                    </a:prstClr>
                  </a:outerShdw>
                </a:effectLst>
                <a:tableStyleId>{F5AB1C69-6EDB-4FF4-983F-18BD219EF322}</a:tableStyleId>
              </a:tblPr>
              <a:tblGrid>
                <a:gridCol w="5257800">
                  <a:extLst>
                    <a:ext uri="{9D8B030D-6E8A-4147-A177-3AD203B41FA5}">
                      <a16:colId xmlns:a16="http://schemas.microsoft.com/office/drawing/2014/main" val="1640936138"/>
                    </a:ext>
                  </a:extLst>
                </a:gridCol>
                <a:gridCol w="5257800">
                  <a:extLst>
                    <a:ext uri="{9D8B030D-6E8A-4147-A177-3AD203B41FA5}">
                      <a16:colId xmlns:a16="http://schemas.microsoft.com/office/drawing/2014/main" val="2415195457"/>
                    </a:ext>
                  </a:extLst>
                </a:gridCol>
              </a:tblGrid>
              <a:tr h="443269">
                <a:tc>
                  <a:txBody>
                    <a:bodyPr/>
                    <a:lstStyle/>
                    <a:p>
                      <a:pPr algn="ctr"/>
                      <a:r>
                        <a:rPr lang="en-US" sz="2400" b="1" dirty="0">
                          <a:solidFill>
                            <a:schemeClr val="bg1"/>
                          </a:solidFill>
                        </a:rPr>
                        <a:t>Abdominal</a:t>
                      </a:r>
                      <a:r>
                        <a:rPr lang="en-US" sz="2400" b="1" baseline="0" dirty="0">
                          <a:solidFill>
                            <a:schemeClr val="bg1"/>
                          </a:solidFill>
                        </a:rPr>
                        <a:t> x-ray</a:t>
                      </a:r>
                      <a:endParaRPr lang="en-US" sz="2400" b="1" dirty="0">
                        <a:solidFill>
                          <a:schemeClr val="bg1"/>
                        </a:solidFill>
                        <a:latin typeface="+mn-lt"/>
                      </a:endParaRPr>
                    </a:p>
                  </a:txBody>
                  <a:tcPr/>
                </a:tc>
                <a:tc>
                  <a:txBody>
                    <a:bodyPr/>
                    <a:lstStyle/>
                    <a:p>
                      <a:pPr algn="ctr"/>
                      <a:r>
                        <a:rPr lang="en-US" sz="2400" b="1" dirty="0">
                          <a:solidFill>
                            <a:schemeClr val="bg1"/>
                          </a:solidFill>
                        </a:rPr>
                        <a:t>KUB</a:t>
                      </a:r>
                      <a:endParaRPr lang="en-US" sz="2400" b="1" dirty="0">
                        <a:solidFill>
                          <a:schemeClr val="bg1"/>
                        </a:solidFill>
                        <a:latin typeface="+mn-lt"/>
                      </a:endParaRPr>
                    </a:p>
                  </a:txBody>
                  <a:tcPr/>
                </a:tc>
                <a:extLst>
                  <a:ext uri="{0D108BD9-81ED-4DB2-BD59-A6C34878D82A}">
                    <a16:rowId xmlns:a16="http://schemas.microsoft.com/office/drawing/2014/main" val="1250234153"/>
                  </a:ext>
                </a:extLst>
              </a:tr>
              <a:tr h="443269">
                <a:tc>
                  <a:txBody>
                    <a:bodyPr/>
                    <a:lstStyle/>
                    <a:p>
                      <a:pPr algn="ctr"/>
                      <a:r>
                        <a:rPr lang="en-US" sz="2400" b="0" dirty="0">
                          <a:solidFill>
                            <a:schemeClr val="accent3">
                              <a:lumMod val="50000"/>
                            </a:schemeClr>
                          </a:solidFill>
                        </a:rPr>
                        <a:t>Low concentration of radiation</a:t>
                      </a:r>
                      <a:endParaRPr lang="en-US" sz="2400" b="0" dirty="0">
                        <a:solidFill>
                          <a:schemeClr val="accent3">
                            <a:lumMod val="50000"/>
                          </a:schemeClr>
                        </a:solidFill>
                        <a:latin typeface="+mn-lt"/>
                      </a:endParaRPr>
                    </a:p>
                  </a:txBody>
                  <a:tcPr/>
                </a:tc>
                <a:tc>
                  <a:txBody>
                    <a:bodyPr/>
                    <a:lstStyle/>
                    <a:p>
                      <a:pPr algn="ctr"/>
                      <a:r>
                        <a:rPr lang="en-US" sz="2400" b="0" dirty="0">
                          <a:solidFill>
                            <a:schemeClr val="accent3">
                              <a:lumMod val="50000"/>
                            </a:schemeClr>
                          </a:solidFill>
                        </a:rPr>
                        <a:t>Higher concentration of radiation</a:t>
                      </a:r>
                      <a:endParaRPr lang="en-US" sz="2400" b="0" dirty="0">
                        <a:solidFill>
                          <a:schemeClr val="accent3">
                            <a:lumMod val="50000"/>
                          </a:schemeClr>
                        </a:solidFill>
                        <a:latin typeface="+mn-lt"/>
                      </a:endParaRPr>
                    </a:p>
                  </a:txBody>
                  <a:tcPr/>
                </a:tc>
                <a:extLst>
                  <a:ext uri="{0D108BD9-81ED-4DB2-BD59-A6C34878D82A}">
                    <a16:rowId xmlns:a16="http://schemas.microsoft.com/office/drawing/2014/main" val="1870722981"/>
                  </a:ext>
                </a:extLst>
              </a:tr>
              <a:tr h="443269">
                <a:tc>
                  <a:txBody>
                    <a:bodyPr/>
                    <a:lstStyle/>
                    <a:p>
                      <a:pPr algn="ctr"/>
                      <a:r>
                        <a:rPr lang="en-US" sz="2400" b="0" dirty="0">
                          <a:solidFill>
                            <a:schemeClr val="accent3">
                              <a:lumMod val="50000"/>
                            </a:schemeClr>
                          </a:solidFill>
                        </a:rPr>
                        <a:t>No bowel preparation (Visual</a:t>
                      </a:r>
                      <a:r>
                        <a:rPr lang="en-US" sz="2400" b="0" baseline="0" dirty="0">
                          <a:solidFill>
                            <a:schemeClr val="accent3">
                              <a:lumMod val="50000"/>
                            </a:schemeClr>
                          </a:solidFill>
                        </a:rPr>
                        <a:t> bowel gas)</a:t>
                      </a:r>
                      <a:endParaRPr lang="en-US" sz="2400" b="0" dirty="0">
                        <a:solidFill>
                          <a:schemeClr val="accent3">
                            <a:lumMod val="50000"/>
                          </a:schemeClr>
                        </a:solidFill>
                        <a:latin typeface="+mn-lt"/>
                      </a:endParaRPr>
                    </a:p>
                  </a:txBody>
                  <a:tcPr/>
                </a:tc>
                <a:tc>
                  <a:txBody>
                    <a:bodyPr/>
                    <a:lstStyle/>
                    <a:p>
                      <a:pPr algn="ctr"/>
                      <a:r>
                        <a:rPr lang="en-US" sz="2400" b="0" dirty="0">
                          <a:solidFill>
                            <a:schemeClr val="accent3">
                              <a:lumMod val="50000"/>
                            </a:schemeClr>
                          </a:solidFill>
                        </a:rPr>
                        <a:t>Needs bowel preparation (Invisible</a:t>
                      </a:r>
                      <a:r>
                        <a:rPr lang="en-US" sz="2400" b="0" baseline="0" dirty="0">
                          <a:solidFill>
                            <a:schemeClr val="accent3">
                              <a:lumMod val="50000"/>
                            </a:schemeClr>
                          </a:solidFill>
                        </a:rPr>
                        <a:t> bowel gas)</a:t>
                      </a:r>
                      <a:endParaRPr lang="en-US" sz="2400" b="0" dirty="0">
                        <a:solidFill>
                          <a:schemeClr val="accent3">
                            <a:lumMod val="50000"/>
                          </a:schemeClr>
                        </a:solidFill>
                        <a:latin typeface="+mn-lt"/>
                      </a:endParaRPr>
                    </a:p>
                  </a:txBody>
                  <a:tcPr/>
                </a:tc>
                <a:extLst>
                  <a:ext uri="{0D108BD9-81ED-4DB2-BD59-A6C34878D82A}">
                    <a16:rowId xmlns:a16="http://schemas.microsoft.com/office/drawing/2014/main" val="1919906108"/>
                  </a:ext>
                </a:extLst>
              </a:tr>
              <a:tr h="443269">
                <a:tc>
                  <a:txBody>
                    <a:bodyPr/>
                    <a:lstStyle/>
                    <a:p>
                      <a:pPr algn="ctr"/>
                      <a:r>
                        <a:rPr lang="en-US" sz="2400" b="0" dirty="0">
                          <a:solidFill>
                            <a:schemeClr val="accent3">
                              <a:lumMod val="50000"/>
                            </a:schemeClr>
                          </a:solidFill>
                        </a:rPr>
                        <a:t>Symphysis pubis cannot be seen</a:t>
                      </a:r>
                      <a:endParaRPr lang="en-US" sz="2400" b="0" dirty="0">
                        <a:solidFill>
                          <a:schemeClr val="accent3">
                            <a:lumMod val="50000"/>
                          </a:schemeClr>
                        </a:solidFill>
                        <a:latin typeface="+mn-lt"/>
                      </a:endParaRPr>
                    </a:p>
                  </a:txBody>
                  <a:tcPr/>
                </a:tc>
                <a:tc>
                  <a:txBody>
                    <a:bodyPr/>
                    <a:lstStyle/>
                    <a:p>
                      <a:pPr algn="ctr"/>
                      <a:r>
                        <a:rPr lang="en-US" sz="2400" b="0" dirty="0">
                          <a:solidFill>
                            <a:schemeClr val="accent3">
                              <a:lumMod val="50000"/>
                            </a:schemeClr>
                          </a:solidFill>
                        </a:rPr>
                        <a:t>Symphysis pubis is seen</a:t>
                      </a:r>
                      <a:endParaRPr lang="en-US" sz="2400" b="0" dirty="0">
                        <a:solidFill>
                          <a:schemeClr val="accent3">
                            <a:lumMod val="50000"/>
                          </a:schemeClr>
                        </a:solidFill>
                        <a:latin typeface="+mn-lt"/>
                      </a:endParaRPr>
                    </a:p>
                  </a:txBody>
                  <a:tcPr/>
                </a:tc>
                <a:extLst>
                  <a:ext uri="{0D108BD9-81ED-4DB2-BD59-A6C34878D82A}">
                    <a16:rowId xmlns:a16="http://schemas.microsoft.com/office/drawing/2014/main" val="230766577"/>
                  </a:ext>
                </a:extLst>
              </a:tr>
              <a:tr h="443269">
                <a:tc>
                  <a:txBody>
                    <a:bodyPr/>
                    <a:lstStyle/>
                    <a:p>
                      <a:pPr algn="ctr"/>
                      <a:r>
                        <a:rPr lang="en-US" sz="2400" b="0" dirty="0">
                          <a:solidFill>
                            <a:schemeClr val="accent3">
                              <a:lumMod val="50000"/>
                            </a:schemeClr>
                          </a:solidFill>
                        </a:rPr>
                        <a:t>Done in erect</a:t>
                      </a:r>
                      <a:r>
                        <a:rPr lang="en-US" sz="2400" b="0" baseline="0" dirty="0">
                          <a:solidFill>
                            <a:schemeClr val="accent3">
                              <a:lumMod val="50000"/>
                            </a:schemeClr>
                          </a:solidFill>
                        </a:rPr>
                        <a:t> position</a:t>
                      </a:r>
                      <a:endParaRPr lang="en-US" sz="2400" b="0" dirty="0">
                        <a:solidFill>
                          <a:schemeClr val="accent3">
                            <a:lumMod val="50000"/>
                          </a:schemeClr>
                        </a:solidFill>
                        <a:latin typeface="+mn-lt"/>
                      </a:endParaRPr>
                    </a:p>
                  </a:txBody>
                  <a:tcPr/>
                </a:tc>
                <a:tc>
                  <a:txBody>
                    <a:bodyPr/>
                    <a:lstStyle/>
                    <a:p>
                      <a:pPr algn="ctr"/>
                      <a:r>
                        <a:rPr lang="en-US" sz="2400" b="0" dirty="0">
                          <a:solidFill>
                            <a:schemeClr val="accent3">
                              <a:lumMod val="50000"/>
                            </a:schemeClr>
                          </a:solidFill>
                        </a:rPr>
                        <a:t>Done</a:t>
                      </a:r>
                      <a:r>
                        <a:rPr lang="en-US" sz="2400" b="0" baseline="0" dirty="0">
                          <a:solidFill>
                            <a:schemeClr val="accent3">
                              <a:lumMod val="50000"/>
                            </a:schemeClr>
                          </a:solidFill>
                        </a:rPr>
                        <a:t> in supine position</a:t>
                      </a:r>
                      <a:endParaRPr lang="en-US" sz="2400" b="0" dirty="0">
                        <a:solidFill>
                          <a:schemeClr val="accent3">
                            <a:lumMod val="50000"/>
                          </a:schemeClr>
                        </a:solidFill>
                        <a:latin typeface="+mn-lt"/>
                      </a:endParaRPr>
                    </a:p>
                  </a:txBody>
                  <a:tcPr/>
                </a:tc>
                <a:extLst>
                  <a:ext uri="{0D108BD9-81ED-4DB2-BD59-A6C34878D82A}">
                    <a16:rowId xmlns:a16="http://schemas.microsoft.com/office/drawing/2014/main" val="3963547962"/>
                  </a:ext>
                </a:extLst>
              </a:tr>
            </a:tbl>
          </a:graphicData>
        </a:graphic>
      </p:graphicFrame>
      <p:sp>
        <p:nvSpPr>
          <p:cNvPr id="6" name="TextBox 5">
            <a:extLst>
              <a:ext uri="{FF2B5EF4-FFF2-40B4-BE49-F238E27FC236}">
                <a16:creationId xmlns:a16="http://schemas.microsoft.com/office/drawing/2014/main" id="{FCD20039-EA2E-2121-4A8B-F24916603BE3}"/>
              </a:ext>
            </a:extLst>
          </p:cNvPr>
          <p:cNvSpPr txBox="1"/>
          <p:nvPr/>
        </p:nvSpPr>
        <p:spPr>
          <a:xfrm>
            <a:off x="10934699" y="3429000"/>
            <a:ext cx="840533"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7" name="TextBox 6">
            <a:extLst>
              <a:ext uri="{FF2B5EF4-FFF2-40B4-BE49-F238E27FC236}">
                <a16:creationId xmlns:a16="http://schemas.microsoft.com/office/drawing/2014/main" id="{0CFA39E4-89CD-97CF-702A-C5E08F2DE3BB}"/>
              </a:ext>
            </a:extLst>
          </p:cNvPr>
          <p:cNvSpPr txBox="1"/>
          <p:nvPr/>
        </p:nvSpPr>
        <p:spPr>
          <a:xfrm>
            <a:off x="3111" y="0"/>
            <a:ext cx="3085321" cy="369332"/>
          </a:xfrm>
          <a:prstGeom prst="rect">
            <a:avLst/>
          </a:prstGeom>
          <a:noFill/>
          <a:ln>
            <a:solidFill>
              <a:srgbClr val="0070C0"/>
            </a:solidFill>
          </a:ln>
        </p:spPr>
        <p:txBody>
          <a:bodyPr wrap="square">
            <a:spAutoFit/>
          </a:bodyPr>
          <a:lstStyle/>
          <a:p>
            <a:pPr algn="ctr"/>
            <a:r>
              <a:rPr lang="en-US" sz="1800" b="1" dirty="0">
                <a:solidFill>
                  <a:srgbClr val="0070C0"/>
                </a:solidFill>
              </a:rPr>
              <a:t>Urological radiological imaging </a:t>
            </a:r>
            <a:endParaRPr lang="en-US" b="1" dirty="0">
              <a:solidFill>
                <a:srgbClr val="0070C0"/>
              </a:solidFill>
            </a:endParaRPr>
          </a:p>
        </p:txBody>
      </p:sp>
    </p:spTree>
    <p:extLst>
      <p:ext uri="{BB962C8B-B14F-4D97-AF65-F5344CB8AC3E}">
        <p14:creationId xmlns:p14="http://schemas.microsoft.com/office/powerpoint/2010/main" val="2050260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1B5C6-19F0-E6E0-32C2-E294A56B5ADA}"/>
              </a:ext>
            </a:extLst>
          </p:cNvPr>
          <p:cNvSpPr>
            <a:spLocks noGrp="1"/>
          </p:cNvSpPr>
          <p:nvPr>
            <p:ph type="title"/>
          </p:nvPr>
        </p:nvSpPr>
        <p:spPr/>
        <p:txBody>
          <a:bodyPr/>
          <a:lstStyle/>
          <a:p>
            <a:r>
              <a:rPr lang="en-US" dirty="0"/>
              <a:t>KUB</a:t>
            </a:r>
          </a:p>
        </p:txBody>
      </p:sp>
      <p:sp>
        <p:nvSpPr>
          <p:cNvPr id="3" name="Content Placeholder 2">
            <a:extLst>
              <a:ext uri="{FF2B5EF4-FFF2-40B4-BE49-F238E27FC236}">
                <a16:creationId xmlns:a16="http://schemas.microsoft.com/office/drawing/2014/main" id="{1B6AC134-742C-8716-28A8-1F155197DD9A}"/>
              </a:ext>
            </a:extLst>
          </p:cNvPr>
          <p:cNvSpPr>
            <a:spLocks noGrp="1"/>
          </p:cNvSpPr>
          <p:nvPr>
            <p:ph idx="1"/>
          </p:nvPr>
        </p:nvSpPr>
        <p:spPr>
          <a:xfrm>
            <a:off x="838200" y="1305026"/>
            <a:ext cx="7298094" cy="3068300"/>
          </a:xfrm>
        </p:spPr>
        <p:txBody>
          <a:bodyPr/>
          <a:lstStyle/>
          <a:p>
            <a:r>
              <a:rPr lang="en-US" b="1" dirty="0"/>
              <a:t>What is the name of this radiological study ?</a:t>
            </a:r>
          </a:p>
          <a:p>
            <a:pPr lvl="1"/>
            <a:r>
              <a:rPr lang="en-US" dirty="0"/>
              <a:t>KUB</a:t>
            </a:r>
          </a:p>
          <a:p>
            <a:r>
              <a:rPr lang="en-US" b="1" dirty="0"/>
              <a:t>How to track the course of the ureter ?</a:t>
            </a:r>
          </a:p>
          <a:p>
            <a:pPr lvl="1"/>
            <a:r>
              <a:rPr lang="en-US" dirty="0"/>
              <a:t>Along the tips of transverse processes of lumber vertebrae</a:t>
            </a:r>
          </a:p>
          <a:p>
            <a:r>
              <a:rPr lang="en-US" b="1" dirty="0"/>
              <a:t>Mention 3 differences between this study and abdominal x ray</a:t>
            </a:r>
            <a:r>
              <a:rPr lang="en-US" dirty="0"/>
              <a:t>:</a:t>
            </a:r>
            <a:endParaRPr lang="ar-JO" dirty="0"/>
          </a:p>
          <a:p>
            <a:pPr lvl="1"/>
            <a:endParaRPr lang="ar-JO" dirty="0"/>
          </a:p>
        </p:txBody>
      </p:sp>
      <p:pic>
        <p:nvPicPr>
          <p:cNvPr id="4" name="عنصر نائب للمحتوى 3">
            <a:extLst>
              <a:ext uri="{FF2B5EF4-FFF2-40B4-BE49-F238E27FC236}">
                <a16:creationId xmlns:a16="http://schemas.microsoft.com/office/drawing/2014/main" id="{AF61528F-E6C4-6306-23B2-C55E424F34A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874" r="27189"/>
          <a:stretch/>
        </p:blipFill>
        <p:spPr>
          <a:xfrm>
            <a:off x="8957388" y="1305025"/>
            <a:ext cx="2396411" cy="2934381"/>
          </a:xfrm>
          <a:prstGeom prst="rect">
            <a:avLst/>
          </a:prstGeom>
          <a:ln>
            <a:noFill/>
          </a:ln>
          <a:effectLst>
            <a:outerShdw blurRad="292100" dist="139700" dir="2700000" algn="tl" rotWithShape="0">
              <a:srgbClr val="333333">
                <a:alpha val="65000"/>
              </a:srgbClr>
            </a:outerShdw>
          </a:effectLst>
        </p:spPr>
      </p:pic>
      <p:graphicFrame>
        <p:nvGraphicFramePr>
          <p:cNvPr id="5" name="Table 4">
            <a:extLst>
              <a:ext uri="{FF2B5EF4-FFF2-40B4-BE49-F238E27FC236}">
                <a16:creationId xmlns:a16="http://schemas.microsoft.com/office/drawing/2014/main" id="{72F57710-6F9C-A3DB-BD41-AC6B7B4113D9}"/>
              </a:ext>
            </a:extLst>
          </p:cNvPr>
          <p:cNvGraphicFramePr>
            <a:graphicFrameLocks noGrp="1"/>
          </p:cNvGraphicFramePr>
          <p:nvPr/>
        </p:nvGraphicFramePr>
        <p:xfrm>
          <a:off x="838200" y="4373326"/>
          <a:ext cx="10515600" cy="1981200"/>
        </p:xfrm>
        <a:graphic>
          <a:graphicData uri="http://schemas.openxmlformats.org/drawingml/2006/table">
            <a:tbl>
              <a:tblPr firstRow="1" bandRow="1">
                <a:tableStyleId>{F5AB1C69-6EDB-4FF4-983F-18BD219EF322}</a:tableStyleId>
              </a:tblPr>
              <a:tblGrid>
                <a:gridCol w="5257800">
                  <a:extLst>
                    <a:ext uri="{9D8B030D-6E8A-4147-A177-3AD203B41FA5}">
                      <a16:colId xmlns:a16="http://schemas.microsoft.com/office/drawing/2014/main" val="1640936138"/>
                    </a:ext>
                  </a:extLst>
                </a:gridCol>
                <a:gridCol w="5257800">
                  <a:extLst>
                    <a:ext uri="{9D8B030D-6E8A-4147-A177-3AD203B41FA5}">
                      <a16:colId xmlns:a16="http://schemas.microsoft.com/office/drawing/2014/main" val="2415195457"/>
                    </a:ext>
                  </a:extLst>
                </a:gridCol>
              </a:tblGrid>
              <a:tr h="290529">
                <a:tc>
                  <a:txBody>
                    <a:bodyPr/>
                    <a:lstStyle/>
                    <a:p>
                      <a:pPr algn="ctr"/>
                      <a:r>
                        <a:rPr lang="en-US" sz="2000" b="1" dirty="0">
                          <a:solidFill>
                            <a:schemeClr val="bg1"/>
                          </a:solidFill>
                        </a:rPr>
                        <a:t>Abdominal</a:t>
                      </a:r>
                      <a:r>
                        <a:rPr lang="en-US" sz="2000" b="1" baseline="0" dirty="0">
                          <a:solidFill>
                            <a:schemeClr val="bg1"/>
                          </a:solidFill>
                        </a:rPr>
                        <a:t> x-ray</a:t>
                      </a:r>
                      <a:endParaRPr lang="en-US" sz="2000" b="1" dirty="0">
                        <a:solidFill>
                          <a:schemeClr val="bg1"/>
                        </a:solidFill>
                        <a:latin typeface="+mn-lt"/>
                      </a:endParaRPr>
                    </a:p>
                  </a:txBody>
                  <a:tcPr/>
                </a:tc>
                <a:tc>
                  <a:txBody>
                    <a:bodyPr/>
                    <a:lstStyle/>
                    <a:p>
                      <a:pPr algn="ctr"/>
                      <a:r>
                        <a:rPr lang="en-US" sz="2000" b="1" dirty="0">
                          <a:solidFill>
                            <a:schemeClr val="bg1"/>
                          </a:solidFill>
                        </a:rPr>
                        <a:t>KUB</a:t>
                      </a:r>
                      <a:endParaRPr lang="en-US" sz="2000" b="1" dirty="0">
                        <a:solidFill>
                          <a:schemeClr val="bg1"/>
                        </a:solidFill>
                        <a:latin typeface="+mn-lt"/>
                      </a:endParaRPr>
                    </a:p>
                  </a:txBody>
                  <a:tcPr/>
                </a:tc>
                <a:extLst>
                  <a:ext uri="{0D108BD9-81ED-4DB2-BD59-A6C34878D82A}">
                    <a16:rowId xmlns:a16="http://schemas.microsoft.com/office/drawing/2014/main" val="1250234153"/>
                  </a:ext>
                </a:extLst>
              </a:tr>
              <a:tr h="290529">
                <a:tc>
                  <a:txBody>
                    <a:bodyPr/>
                    <a:lstStyle/>
                    <a:p>
                      <a:pPr algn="ctr"/>
                      <a:r>
                        <a:rPr lang="en-US" sz="2000" b="0" dirty="0">
                          <a:solidFill>
                            <a:schemeClr val="accent3">
                              <a:lumMod val="50000"/>
                            </a:schemeClr>
                          </a:solidFill>
                        </a:rPr>
                        <a:t>Low concentration of radiation</a:t>
                      </a:r>
                      <a:endParaRPr lang="en-US" sz="2000" b="0" dirty="0">
                        <a:solidFill>
                          <a:schemeClr val="accent3">
                            <a:lumMod val="50000"/>
                          </a:schemeClr>
                        </a:solidFill>
                        <a:latin typeface="+mn-lt"/>
                      </a:endParaRPr>
                    </a:p>
                  </a:txBody>
                  <a:tcPr/>
                </a:tc>
                <a:tc>
                  <a:txBody>
                    <a:bodyPr/>
                    <a:lstStyle/>
                    <a:p>
                      <a:pPr algn="ctr"/>
                      <a:r>
                        <a:rPr lang="en-US" sz="2000" b="0" dirty="0">
                          <a:solidFill>
                            <a:schemeClr val="accent3">
                              <a:lumMod val="50000"/>
                            </a:schemeClr>
                          </a:solidFill>
                        </a:rPr>
                        <a:t>Higher concentration of radiation</a:t>
                      </a:r>
                      <a:endParaRPr lang="en-US" sz="2000" b="0" dirty="0">
                        <a:solidFill>
                          <a:schemeClr val="accent3">
                            <a:lumMod val="50000"/>
                          </a:schemeClr>
                        </a:solidFill>
                        <a:latin typeface="+mn-lt"/>
                      </a:endParaRPr>
                    </a:p>
                  </a:txBody>
                  <a:tcPr/>
                </a:tc>
                <a:extLst>
                  <a:ext uri="{0D108BD9-81ED-4DB2-BD59-A6C34878D82A}">
                    <a16:rowId xmlns:a16="http://schemas.microsoft.com/office/drawing/2014/main" val="1870722981"/>
                  </a:ext>
                </a:extLst>
              </a:tr>
              <a:tr h="290529">
                <a:tc>
                  <a:txBody>
                    <a:bodyPr/>
                    <a:lstStyle/>
                    <a:p>
                      <a:pPr algn="ctr"/>
                      <a:r>
                        <a:rPr lang="en-US" sz="2000" b="0" dirty="0">
                          <a:solidFill>
                            <a:schemeClr val="accent3">
                              <a:lumMod val="50000"/>
                            </a:schemeClr>
                          </a:solidFill>
                        </a:rPr>
                        <a:t>No bowel preparation (Visual</a:t>
                      </a:r>
                      <a:r>
                        <a:rPr lang="en-US" sz="2000" b="0" baseline="0" dirty="0">
                          <a:solidFill>
                            <a:schemeClr val="accent3">
                              <a:lumMod val="50000"/>
                            </a:schemeClr>
                          </a:solidFill>
                        </a:rPr>
                        <a:t> bowel gas)</a:t>
                      </a:r>
                      <a:endParaRPr lang="en-US" sz="2000" b="0" dirty="0">
                        <a:solidFill>
                          <a:schemeClr val="accent3">
                            <a:lumMod val="50000"/>
                          </a:schemeClr>
                        </a:solidFill>
                        <a:latin typeface="+mn-lt"/>
                      </a:endParaRPr>
                    </a:p>
                  </a:txBody>
                  <a:tcPr/>
                </a:tc>
                <a:tc>
                  <a:txBody>
                    <a:bodyPr/>
                    <a:lstStyle/>
                    <a:p>
                      <a:pPr algn="ctr"/>
                      <a:r>
                        <a:rPr lang="en-US" sz="2000" b="0" dirty="0">
                          <a:solidFill>
                            <a:schemeClr val="accent3">
                              <a:lumMod val="50000"/>
                            </a:schemeClr>
                          </a:solidFill>
                        </a:rPr>
                        <a:t>Needs bowel preparation (Invisible</a:t>
                      </a:r>
                      <a:r>
                        <a:rPr lang="en-US" sz="2000" b="0" baseline="0" dirty="0">
                          <a:solidFill>
                            <a:schemeClr val="accent3">
                              <a:lumMod val="50000"/>
                            </a:schemeClr>
                          </a:solidFill>
                        </a:rPr>
                        <a:t> bowel gas)</a:t>
                      </a:r>
                      <a:endParaRPr lang="en-US" sz="2000" b="0" dirty="0">
                        <a:solidFill>
                          <a:schemeClr val="accent3">
                            <a:lumMod val="50000"/>
                          </a:schemeClr>
                        </a:solidFill>
                        <a:latin typeface="+mn-lt"/>
                      </a:endParaRPr>
                    </a:p>
                  </a:txBody>
                  <a:tcPr/>
                </a:tc>
                <a:extLst>
                  <a:ext uri="{0D108BD9-81ED-4DB2-BD59-A6C34878D82A}">
                    <a16:rowId xmlns:a16="http://schemas.microsoft.com/office/drawing/2014/main" val="1919906108"/>
                  </a:ext>
                </a:extLst>
              </a:tr>
              <a:tr h="290529">
                <a:tc>
                  <a:txBody>
                    <a:bodyPr/>
                    <a:lstStyle/>
                    <a:p>
                      <a:pPr algn="ctr"/>
                      <a:r>
                        <a:rPr lang="en-US" sz="2000" b="0" dirty="0">
                          <a:solidFill>
                            <a:schemeClr val="accent3">
                              <a:lumMod val="50000"/>
                            </a:schemeClr>
                          </a:solidFill>
                        </a:rPr>
                        <a:t>Symphysis pubis cannot be seen</a:t>
                      </a:r>
                      <a:endParaRPr lang="en-US" sz="2000" b="0" dirty="0">
                        <a:solidFill>
                          <a:schemeClr val="accent3">
                            <a:lumMod val="50000"/>
                          </a:schemeClr>
                        </a:solidFill>
                        <a:latin typeface="+mn-lt"/>
                      </a:endParaRPr>
                    </a:p>
                  </a:txBody>
                  <a:tcPr/>
                </a:tc>
                <a:tc>
                  <a:txBody>
                    <a:bodyPr/>
                    <a:lstStyle/>
                    <a:p>
                      <a:pPr algn="ctr"/>
                      <a:r>
                        <a:rPr lang="en-US" sz="2000" b="0" dirty="0">
                          <a:solidFill>
                            <a:schemeClr val="accent3">
                              <a:lumMod val="50000"/>
                            </a:schemeClr>
                          </a:solidFill>
                        </a:rPr>
                        <a:t>Symphysis pubis is seen</a:t>
                      </a:r>
                      <a:endParaRPr lang="en-US" sz="2000" b="0" dirty="0">
                        <a:solidFill>
                          <a:schemeClr val="accent3">
                            <a:lumMod val="50000"/>
                          </a:schemeClr>
                        </a:solidFill>
                        <a:latin typeface="+mn-lt"/>
                      </a:endParaRPr>
                    </a:p>
                  </a:txBody>
                  <a:tcPr/>
                </a:tc>
                <a:extLst>
                  <a:ext uri="{0D108BD9-81ED-4DB2-BD59-A6C34878D82A}">
                    <a16:rowId xmlns:a16="http://schemas.microsoft.com/office/drawing/2014/main" val="230766577"/>
                  </a:ext>
                </a:extLst>
              </a:tr>
              <a:tr h="290529">
                <a:tc>
                  <a:txBody>
                    <a:bodyPr/>
                    <a:lstStyle/>
                    <a:p>
                      <a:pPr algn="ctr"/>
                      <a:r>
                        <a:rPr lang="en-US" sz="2000" b="0" dirty="0">
                          <a:solidFill>
                            <a:schemeClr val="accent3">
                              <a:lumMod val="50000"/>
                            </a:schemeClr>
                          </a:solidFill>
                        </a:rPr>
                        <a:t>Done in erect</a:t>
                      </a:r>
                      <a:r>
                        <a:rPr lang="en-US" sz="2000" b="0" baseline="0" dirty="0">
                          <a:solidFill>
                            <a:schemeClr val="accent3">
                              <a:lumMod val="50000"/>
                            </a:schemeClr>
                          </a:solidFill>
                        </a:rPr>
                        <a:t> position</a:t>
                      </a:r>
                      <a:endParaRPr lang="en-US" sz="2000" b="0" dirty="0">
                        <a:solidFill>
                          <a:schemeClr val="accent3">
                            <a:lumMod val="50000"/>
                          </a:schemeClr>
                        </a:solidFill>
                        <a:latin typeface="+mn-lt"/>
                      </a:endParaRPr>
                    </a:p>
                  </a:txBody>
                  <a:tcPr/>
                </a:tc>
                <a:tc>
                  <a:txBody>
                    <a:bodyPr/>
                    <a:lstStyle/>
                    <a:p>
                      <a:pPr algn="ctr"/>
                      <a:r>
                        <a:rPr lang="en-US" sz="2000" b="0" dirty="0">
                          <a:solidFill>
                            <a:schemeClr val="accent3">
                              <a:lumMod val="50000"/>
                            </a:schemeClr>
                          </a:solidFill>
                        </a:rPr>
                        <a:t>Done</a:t>
                      </a:r>
                      <a:r>
                        <a:rPr lang="en-US" sz="2000" b="0" baseline="0" dirty="0">
                          <a:solidFill>
                            <a:schemeClr val="accent3">
                              <a:lumMod val="50000"/>
                            </a:schemeClr>
                          </a:solidFill>
                        </a:rPr>
                        <a:t> in supine position</a:t>
                      </a:r>
                      <a:endParaRPr lang="en-US" sz="2000" b="0" dirty="0">
                        <a:solidFill>
                          <a:schemeClr val="accent3">
                            <a:lumMod val="50000"/>
                          </a:schemeClr>
                        </a:solidFill>
                        <a:latin typeface="+mn-lt"/>
                      </a:endParaRPr>
                    </a:p>
                  </a:txBody>
                  <a:tcPr/>
                </a:tc>
                <a:extLst>
                  <a:ext uri="{0D108BD9-81ED-4DB2-BD59-A6C34878D82A}">
                    <a16:rowId xmlns:a16="http://schemas.microsoft.com/office/drawing/2014/main" val="3963547962"/>
                  </a:ext>
                </a:extLst>
              </a:tr>
            </a:tbl>
          </a:graphicData>
        </a:graphic>
      </p:graphicFrame>
      <p:sp>
        <p:nvSpPr>
          <p:cNvPr id="6" name="TextBox 5">
            <a:extLst>
              <a:ext uri="{FF2B5EF4-FFF2-40B4-BE49-F238E27FC236}">
                <a16:creationId xmlns:a16="http://schemas.microsoft.com/office/drawing/2014/main" id="{0E41CE24-6FD0-AE3F-E051-B67B5130D134}"/>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3</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14206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A0163-11A8-D322-7C9A-42307FEB2537}"/>
              </a:ext>
            </a:extLst>
          </p:cNvPr>
          <p:cNvSpPr>
            <a:spLocks noGrp="1"/>
          </p:cNvSpPr>
          <p:nvPr>
            <p:ph type="title"/>
          </p:nvPr>
        </p:nvSpPr>
        <p:spPr/>
        <p:txBody>
          <a:bodyPr/>
          <a:lstStyle/>
          <a:p>
            <a:r>
              <a:rPr lang="en-US" dirty="0"/>
              <a:t>Intravenous pyelography (IVP)/(IVU)</a:t>
            </a:r>
          </a:p>
        </p:txBody>
      </p:sp>
      <p:sp>
        <p:nvSpPr>
          <p:cNvPr id="3" name="Content Placeholder 2">
            <a:extLst>
              <a:ext uri="{FF2B5EF4-FFF2-40B4-BE49-F238E27FC236}">
                <a16:creationId xmlns:a16="http://schemas.microsoft.com/office/drawing/2014/main" id="{8CC9830C-E23E-F108-1303-0D5F5FBA3A22}"/>
              </a:ext>
            </a:extLst>
          </p:cNvPr>
          <p:cNvSpPr>
            <a:spLocks noGrp="1"/>
          </p:cNvSpPr>
          <p:nvPr>
            <p:ph idx="1"/>
          </p:nvPr>
        </p:nvSpPr>
        <p:spPr>
          <a:xfrm>
            <a:off x="838199" y="1249038"/>
            <a:ext cx="8081865" cy="5329041"/>
          </a:xfrm>
        </p:spPr>
        <p:txBody>
          <a:bodyPr>
            <a:normAutofit fontScale="92500" lnSpcReduction="10000"/>
          </a:bodyPr>
          <a:lstStyle/>
          <a:p>
            <a:r>
              <a:rPr lang="en-US" dirty="0"/>
              <a:t>A control film is obtained before contrast is given</a:t>
            </a:r>
          </a:p>
          <a:p>
            <a:r>
              <a:rPr lang="en-US" b="1" dirty="0"/>
              <a:t>Technique</a:t>
            </a:r>
            <a:r>
              <a:rPr lang="en-US" dirty="0"/>
              <a:t>: </a:t>
            </a:r>
          </a:p>
          <a:p>
            <a:pPr lvl="1"/>
            <a:r>
              <a:rPr lang="en-US" dirty="0"/>
              <a:t>Intravascular contrast is administered followed by a series of X-rays of the kidneys, ureters, and bladder over the following 30 minutes or so, to image their anatomy and pathology, and to give some indication of renal function</a:t>
            </a:r>
          </a:p>
          <a:p>
            <a:r>
              <a:rPr lang="en-US" dirty="0"/>
              <a:t>Films and “phases” of IVP: </a:t>
            </a:r>
          </a:p>
          <a:p>
            <a:pPr lvl="1"/>
            <a:r>
              <a:rPr lang="en-US" b="1" dirty="0"/>
              <a:t>Plain film</a:t>
            </a:r>
            <a:r>
              <a:rPr lang="en-US" dirty="0"/>
              <a:t>: This is used to look for calcification overlying the region of the kidneys, ureters, and bladder</a:t>
            </a:r>
          </a:p>
          <a:p>
            <a:pPr lvl="1"/>
            <a:r>
              <a:rPr lang="en-US" b="1" dirty="0"/>
              <a:t>Nephrogram phase</a:t>
            </a:r>
            <a:r>
              <a:rPr lang="en-US" dirty="0"/>
              <a:t>: This is the first phase of IVP; film is taken immediately following intravenous administration of contrast</a:t>
            </a:r>
          </a:p>
          <a:p>
            <a:pPr lvl="1"/>
            <a:r>
              <a:rPr lang="en-US" b="1" dirty="0"/>
              <a:t>Pyelogram phase</a:t>
            </a:r>
            <a:r>
              <a:rPr lang="en-US" dirty="0"/>
              <a:t>:  As the contrast passes along the renal tubule (into the distal tubule) it is concentrated , As a consequence, the contrast medium is concentrated in the pelvicalyceal system, thus this pyelogram phase is much denser than the </a:t>
            </a:r>
            <a:r>
              <a:rPr lang="en-US" dirty="0" err="1"/>
              <a:t>nephrogram</a:t>
            </a:r>
            <a:r>
              <a:rPr lang="en-US" dirty="0"/>
              <a:t> phase</a:t>
            </a:r>
          </a:p>
          <a:p>
            <a:endParaRPr lang="en-US" dirty="0"/>
          </a:p>
        </p:txBody>
      </p:sp>
      <p:sp>
        <p:nvSpPr>
          <p:cNvPr id="4" name="TextBox 3">
            <a:extLst>
              <a:ext uri="{FF2B5EF4-FFF2-40B4-BE49-F238E27FC236}">
                <a16:creationId xmlns:a16="http://schemas.microsoft.com/office/drawing/2014/main" id="{BF08668C-E0FE-EA33-4688-C55743D58CB1}"/>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6" name="TextBox 5">
            <a:extLst>
              <a:ext uri="{FF2B5EF4-FFF2-40B4-BE49-F238E27FC236}">
                <a16:creationId xmlns:a16="http://schemas.microsoft.com/office/drawing/2014/main" id="{CB938A72-478C-4496-36C0-396AD754A664}"/>
              </a:ext>
            </a:extLst>
          </p:cNvPr>
          <p:cNvSpPr txBox="1"/>
          <p:nvPr/>
        </p:nvSpPr>
        <p:spPr>
          <a:xfrm>
            <a:off x="3112" y="0"/>
            <a:ext cx="2693436" cy="369332"/>
          </a:xfrm>
          <a:prstGeom prst="rect">
            <a:avLst/>
          </a:prstGeom>
          <a:noFill/>
          <a:ln>
            <a:solidFill>
              <a:srgbClr val="0070C0"/>
            </a:solidFill>
          </a:ln>
        </p:spPr>
        <p:txBody>
          <a:bodyPr wrap="square">
            <a:spAutoFit/>
          </a:bodyPr>
          <a:lstStyle/>
          <a:p>
            <a:pPr algn="ctr"/>
            <a:r>
              <a:rPr lang="en-US" sz="1800" b="1" dirty="0">
                <a:solidFill>
                  <a:srgbClr val="0070C0"/>
                </a:solidFill>
              </a:rPr>
              <a:t>Urological contrast studies</a:t>
            </a:r>
            <a:endParaRPr lang="en-US" b="1" dirty="0">
              <a:solidFill>
                <a:srgbClr val="0070C0"/>
              </a:solidFill>
            </a:endParaRPr>
          </a:p>
        </p:txBody>
      </p:sp>
      <p:pic>
        <p:nvPicPr>
          <p:cNvPr id="7" name="صورة 11" descr="h9991213.jpg">
            <a:extLst>
              <a:ext uri="{FF2B5EF4-FFF2-40B4-BE49-F238E27FC236}">
                <a16:creationId xmlns:a16="http://schemas.microsoft.com/office/drawing/2014/main" id="{F704AEBC-E149-4B40-8839-EF54A8EDA06E}"/>
              </a:ext>
            </a:extLst>
          </p:cNvPr>
          <p:cNvPicPr>
            <a:picLocks noChangeAspect="1"/>
          </p:cNvPicPr>
          <p:nvPr/>
        </p:nvPicPr>
        <p:blipFill rotWithShape="1">
          <a:blip r:embed="rId2">
            <a:extLst>
              <a:ext uri="{28A0092B-C50C-407E-A947-70E740481C1C}">
                <a14:useLocalDpi xmlns:a14="http://schemas.microsoft.com/office/drawing/2010/main" val="0"/>
              </a:ext>
            </a:extLst>
          </a:blip>
          <a:srcRect l="52143" b="7812"/>
          <a:stretch/>
        </p:blipFill>
        <p:spPr bwMode="auto">
          <a:xfrm>
            <a:off x="9005025" y="3775392"/>
            <a:ext cx="2348775" cy="25096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صورة 11" descr="h9991213.jpg">
            <a:extLst>
              <a:ext uri="{FF2B5EF4-FFF2-40B4-BE49-F238E27FC236}">
                <a16:creationId xmlns:a16="http://schemas.microsoft.com/office/drawing/2014/main" id="{E9517D68-E9AB-2767-8CA6-6B07A1D9138E}"/>
              </a:ext>
            </a:extLst>
          </p:cNvPr>
          <p:cNvPicPr>
            <a:picLocks noChangeAspect="1"/>
          </p:cNvPicPr>
          <p:nvPr/>
        </p:nvPicPr>
        <p:blipFill rotWithShape="1">
          <a:blip r:embed="rId2">
            <a:extLst>
              <a:ext uri="{28A0092B-C50C-407E-A947-70E740481C1C}">
                <a14:useLocalDpi xmlns:a14="http://schemas.microsoft.com/office/drawing/2010/main" val="0"/>
              </a:ext>
            </a:extLst>
          </a:blip>
          <a:srcRect r="51939" b="8181"/>
          <a:stretch/>
        </p:blipFill>
        <p:spPr bwMode="auto">
          <a:xfrm>
            <a:off x="9005025" y="1249038"/>
            <a:ext cx="2348776" cy="24890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98161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5107B-CF4B-78CE-A97A-057D06539A92}"/>
              </a:ext>
            </a:extLst>
          </p:cNvPr>
          <p:cNvSpPr>
            <a:spLocks noGrp="1"/>
          </p:cNvSpPr>
          <p:nvPr>
            <p:ph type="title"/>
          </p:nvPr>
        </p:nvSpPr>
        <p:spPr/>
        <p:txBody>
          <a:bodyPr>
            <a:normAutofit fontScale="90000"/>
          </a:bodyPr>
          <a:lstStyle/>
          <a:p>
            <a:r>
              <a:rPr lang="en-US" dirty="0"/>
              <a:t>Name 3 radiological abnormalities seen in this IVP</a:t>
            </a:r>
          </a:p>
        </p:txBody>
      </p:sp>
      <p:sp>
        <p:nvSpPr>
          <p:cNvPr id="3" name="Content Placeholder 2">
            <a:extLst>
              <a:ext uri="{FF2B5EF4-FFF2-40B4-BE49-F238E27FC236}">
                <a16:creationId xmlns:a16="http://schemas.microsoft.com/office/drawing/2014/main" id="{EE2FB7C6-5063-9E87-1592-DE57FF2382B6}"/>
              </a:ext>
            </a:extLst>
          </p:cNvPr>
          <p:cNvSpPr>
            <a:spLocks noGrp="1"/>
          </p:cNvSpPr>
          <p:nvPr>
            <p:ph idx="1"/>
          </p:nvPr>
        </p:nvSpPr>
        <p:spPr>
          <a:xfrm>
            <a:off x="838200" y="1305026"/>
            <a:ext cx="6868886" cy="4871938"/>
          </a:xfrm>
        </p:spPr>
        <p:txBody>
          <a:bodyPr/>
          <a:lstStyle/>
          <a:p>
            <a:pPr marL="514350" indent="-514350">
              <a:buFont typeface="+mj-lt"/>
              <a:buAutoNum type="arabicPeriod"/>
            </a:pPr>
            <a:r>
              <a:rPr lang="en-US" dirty="0"/>
              <a:t>A left nonfunctioning kidney (no contrast excretion)</a:t>
            </a:r>
          </a:p>
          <a:p>
            <a:pPr marL="514350" indent="-514350">
              <a:buFont typeface="+mj-lt"/>
              <a:buAutoNum type="arabicPeriod"/>
            </a:pPr>
            <a:r>
              <a:rPr lang="en-US" dirty="0"/>
              <a:t>Right hydronephrosis</a:t>
            </a:r>
          </a:p>
          <a:p>
            <a:pPr marL="514350" indent="-514350">
              <a:buFont typeface="+mj-lt"/>
              <a:buAutoNum type="arabicPeriod"/>
            </a:pPr>
            <a:r>
              <a:rPr lang="en-US" dirty="0"/>
              <a:t>Filling defect in the bladder</a:t>
            </a:r>
          </a:p>
        </p:txBody>
      </p:sp>
      <p:sp>
        <p:nvSpPr>
          <p:cNvPr id="6" name="TextBox 5">
            <a:extLst>
              <a:ext uri="{FF2B5EF4-FFF2-40B4-BE49-F238E27FC236}">
                <a16:creationId xmlns:a16="http://schemas.microsoft.com/office/drawing/2014/main" id="{04F8A2A1-4CB5-65F0-F98B-87AF4D07F28D}"/>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8" name="Picture 7">
            <a:extLst>
              <a:ext uri="{FF2B5EF4-FFF2-40B4-BE49-F238E27FC236}">
                <a16:creationId xmlns:a16="http://schemas.microsoft.com/office/drawing/2014/main" id="{E831BCE3-F05E-8036-B074-A7869695A8A1}"/>
              </a:ext>
            </a:extLst>
          </p:cNvPr>
          <p:cNvPicPr>
            <a:picLocks noChangeAspect="1"/>
          </p:cNvPicPr>
          <p:nvPr/>
        </p:nvPicPr>
        <p:blipFill>
          <a:blip r:embed="rId2"/>
          <a:stretch>
            <a:fillRect/>
          </a:stretch>
        </p:blipFill>
        <p:spPr>
          <a:xfrm>
            <a:off x="7964941" y="1305026"/>
            <a:ext cx="3388859" cy="32856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38412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96E3-112F-261B-4E64-8E5A54733573}"/>
              </a:ext>
            </a:extLst>
          </p:cNvPr>
          <p:cNvSpPr>
            <a:spLocks noGrp="1"/>
          </p:cNvSpPr>
          <p:nvPr>
            <p:ph type="title"/>
          </p:nvPr>
        </p:nvSpPr>
        <p:spPr/>
        <p:txBody>
          <a:bodyPr>
            <a:normAutofit/>
          </a:bodyPr>
          <a:lstStyle/>
          <a:p>
            <a:r>
              <a:rPr lang="en-US" b="1" dirty="0"/>
              <a:t>Voiding cystourethrography (VCUG)</a:t>
            </a:r>
            <a:endParaRPr lang="en-US" dirty="0"/>
          </a:p>
        </p:txBody>
      </p:sp>
      <p:sp>
        <p:nvSpPr>
          <p:cNvPr id="3" name="Content Placeholder 2">
            <a:extLst>
              <a:ext uri="{FF2B5EF4-FFF2-40B4-BE49-F238E27FC236}">
                <a16:creationId xmlns:a16="http://schemas.microsoft.com/office/drawing/2014/main" id="{7AFA8D69-DCD4-FD18-DF02-2DA78BE0F617}"/>
              </a:ext>
            </a:extLst>
          </p:cNvPr>
          <p:cNvSpPr>
            <a:spLocks noGrp="1"/>
          </p:cNvSpPr>
          <p:nvPr>
            <p:ph idx="1"/>
          </p:nvPr>
        </p:nvSpPr>
        <p:spPr>
          <a:xfrm>
            <a:off x="838200" y="1305025"/>
            <a:ext cx="6085114" cy="5002469"/>
          </a:xfrm>
        </p:spPr>
        <p:txBody>
          <a:bodyPr>
            <a:normAutofit/>
          </a:bodyPr>
          <a:lstStyle/>
          <a:p>
            <a:r>
              <a:rPr lang="en-US" dirty="0"/>
              <a:t>Also known as micturating cystourethrogram (MCUG)</a:t>
            </a:r>
          </a:p>
          <a:p>
            <a:r>
              <a:rPr lang="en-US" b="1" dirty="0"/>
              <a:t>Uses</a:t>
            </a:r>
            <a:r>
              <a:rPr lang="en-US" dirty="0"/>
              <a:t>: </a:t>
            </a:r>
          </a:p>
          <a:p>
            <a:pPr marL="971550" lvl="1" indent="-514350">
              <a:buFont typeface="+mj-lt"/>
              <a:buAutoNum type="arabicPeriod"/>
            </a:pPr>
            <a:r>
              <a:rPr lang="en-US" dirty="0"/>
              <a:t>Identify </a:t>
            </a:r>
            <a:r>
              <a:rPr lang="en-US" dirty="0">
                <a:solidFill>
                  <a:srgbClr val="FF0000"/>
                </a:solidFill>
              </a:rPr>
              <a:t>vesicoureteral reflux</a:t>
            </a:r>
            <a:r>
              <a:rPr lang="en-US" dirty="0"/>
              <a:t>, </a:t>
            </a:r>
          </a:p>
          <a:p>
            <a:pPr marL="971550" lvl="1" indent="-514350">
              <a:buFont typeface="+mj-lt"/>
              <a:buAutoNum type="arabicPeriod"/>
            </a:pPr>
            <a:r>
              <a:rPr lang="en-US" dirty="0"/>
              <a:t>Presence and site of obstruction in the outlet of bladder and within the urethra particularly in patients with </a:t>
            </a:r>
            <a:r>
              <a:rPr lang="en-US" dirty="0">
                <a:solidFill>
                  <a:srgbClr val="FF0000"/>
                </a:solidFill>
              </a:rPr>
              <a:t>neuropathic bladder problems</a:t>
            </a:r>
          </a:p>
        </p:txBody>
      </p:sp>
      <p:sp>
        <p:nvSpPr>
          <p:cNvPr id="4" name="TextBox 3">
            <a:extLst>
              <a:ext uri="{FF2B5EF4-FFF2-40B4-BE49-F238E27FC236}">
                <a16:creationId xmlns:a16="http://schemas.microsoft.com/office/drawing/2014/main" id="{70C8ECFB-E444-00BD-FDA7-F7C16AE3914F}"/>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5" name="TextBox 4">
            <a:extLst>
              <a:ext uri="{FF2B5EF4-FFF2-40B4-BE49-F238E27FC236}">
                <a16:creationId xmlns:a16="http://schemas.microsoft.com/office/drawing/2014/main" id="{BBD5EE6E-2D24-B312-A6A4-4850D679C5B0}"/>
              </a:ext>
            </a:extLst>
          </p:cNvPr>
          <p:cNvSpPr txBox="1"/>
          <p:nvPr/>
        </p:nvSpPr>
        <p:spPr>
          <a:xfrm>
            <a:off x="3112" y="0"/>
            <a:ext cx="2693436" cy="369332"/>
          </a:xfrm>
          <a:prstGeom prst="rect">
            <a:avLst/>
          </a:prstGeom>
          <a:noFill/>
          <a:ln>
            <a:solidFill>
              <a:srgbClr val="0070C0"/>
            </a:solidFill>
          </a:ln>
        </p:spPr>
        <p:txBody>
          <a:bodyPr wrap="square">
            <a:spAutoFit/>
          </a:bodyPr>
          <a:lstStyle/>
          <a:p>
            <a:pPr algn="ctr"/>
            <a:r>
              <a:rPr lang="en-US" sz="1800" b="1" dirty="0">
                <a:solidFill>
                  <a:srgbClr val="0070C0"/>
                </a:solidFill>
              </a:rPr>
              <a:t>Urological contrast studies</a:t>
            </a:r>
            <a:endParaRPr lang="en-US" b="1" dirty="0">
              <a:solidFill>
                <a:srgbClr val="0070C0"/>
              </a:solidFill>
            </a:endParaRPr>
          </a:p>
        </p:txBody>
      </p:sp>
      <p:grpSp>
        <p:nvGrpSpPr>
          <p:cNvPr id="8" name="Group 7">
            <a:extLst>
              <a:ext uri="{FF2B5EF4-FFF2-40B4-BE49-F238E27FC236}">
                <a16:creationId xmlns:a16="http://schemas.microsoft.com/office/drawing/2014/main" id="{3DB6704E-720C-C4F6-9D37-71D10FCC08AF}"/>
              </a:ext>
            </a:extLst>
          </p:cNvPr>
          <p:cNvGrpSpPr/>
          <p:nvPr/>
        </p:nvGrpSpPr>
        <p:grpSpPr>
          <a:xfrm>
            <a:off x="7109926" y="1305025"/>
            <a:ext cx="3857625" cy="5143500"/>
            <a:chOff x="7109926" y="1305025"/>
            <a:chExt cx="3857625" cy="5143500"/>
          </a:xfrm>
        </p:grpSpPr>
        <p:pic>
          <p:nvPicPr>
            <p:cNvPr id="6" name="Picture 2">
              <a:extLst>
                <a:ext uri="{FF2B5EF4-FFF2-40B4-BE49-F238E27FC236}">
                  <a16:creationId xmlns:a16="http://schemas.microsoft.com/office/drawing/2014/main" id="{91E9CD18-683B-8AC4-2AE4-9B8B6DD216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9926" y="1305025"/>
              <a:ext cx="3857625" cy="5143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مستطيل 7">
              <a:extLst>
                <a:ext uri="{FF2B5EF4-FFF2-40B4-BE49-F238E27FC236}">
                  <a16:creationId xmlns:a16="http://schemas.microsoft.com/office/drawing/2014/main" id="{287AEE6B-6A46-141B-3C42-29AD858BEB1B}"/>
                </a:ext>
              </a:extLst>
            </p:cNvPr>
            <p:cNvSpPr/>
            <p:nvPr/>
          </p:nvSpPr>
          <p:spPr>
            <a:xfrm>
              <a:off x="7109926" y="1305025"/>
              <a:ext cx="3857625" cy="607751"/>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b="1" dirty="0">
                  <a:solidFill>
                    <a:schemeClr val="tx1"/>
                  </a:solidFill>
                </a:rPr>
                <a:t>Voiding cystourethrography</a:t>
              </a:r>
            </a:p>
            <a:p>
              <a:pPr algn="ctr">
                <a:defRPr/>
              </a:pPr>
              <a:r>
                <a:rPr lang="en-US" dirty="0"/>
                <a:t>showing bilateral ureteric reflux</a:t>
              </a:r>
              <a:endParaRPr lang="ar-JO" dirty="0"/>
            </a:p>
          </p:txBody>
        </p:sp>
      </p:grpSp>
    </p:spTree>
    <p:extLst>
      <p:ext uri="{BB962C8B-B14F-4D97-AF65-F5344CB8AC3E}">
        <p14:creationId xmlns:p14="http://schemas.microsoft.com/office/powerpoint/2010/main" val="3484297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B96E3-112F-261B-4E64-8E5A54733573}"/>
              </a:ext>
            </a:extLst>
          </p:cNvPr>
          <p:cNvSpPr>
            <a:spLocks noGrp="1"/>
          </p:cNvSpPr>
          <p:nvPr>
            <p:ph type="title"/>
          </p:nvPr>
        </p:nvSpPr>
        <p:spPr/>
        <p:txBody>
          <a:bodyPr>
            <a:normAutofit/>
          </a:bodyPr>
          <a:lstStyle/>
          <a:p>
            <a:r>
              <a:rPr lang="en-US" dirty="0"/>
              <a:t>Other urological contrast studies</a:t>
            </a:r>
          </a:p>
        </p:txBody>
      </p:sp>
      <p:sp>
        <p:nvSpPr>
          <p:cNvPr id="3" name="Content Placeholder 2">
            <a:extLst>
              <a:ext uri="{FF2B5EF4-FFF2-40B4-BE49-F238E27FC236}">
                <a16:creationId xmlns:a16="http://schemas.microsoft.com/office/drawing/2014/main" id="{7AFA8D69-DCD4-FD18-DF02-2DA78BE0F617}"/>
              </a:ext>
            </a:extLst>
          </p:cNvPr>
          <p:cNvSpPr>
            <a:spLocks noGrp="1"/>
          </p:cNvSpPr>
          <p:nvPr>
            <p:ph idx="1"/>
          </p:nvPr>
        </p:nvSpPr>
        <p:spPr>
          <a:xfrm>
            <a:off x="838200" y="1305025"/>
            <a:ext cx="6113106" cy="5002469"/>
          </a:xfrm>
        </p:spPr>
        <p:txBody>
          <a:bodyPr>
            <a:normAutofit/>
          </a:bodyPr>
          <a:lstStyle/>
          <a:p>
            <a:r>
              <a:rPr lang="en-US" b="1" dirty="0"/>
              <a:t>Cystography</a:t>
            </a:r>
            <a:r>
              <a:rPr lang="en-US" dirty="0"/>
              <a:t>:</a:t>
            </a:r>
          </a:p>
          <a:p>
            <a:pPr lvl="1"/>
            <a:r>
              <a:rPr lang="en-US" b="1" dirty="0"/>
              <a:t>Technique</a:t>
            </a:r>
            <a:r>
              <a:rPr lang="en-US" dirty="0"/>
              <a:t>: This study consists of retrograde filling of the bladder, via a catheter, with contrast</a:t>
            </a:r>
          </a:p>
          <a:p>
            <a:pPr lvl="1"/>
            <a:r>
              <a:rPr lang="en-US" b="1" dirty="0"/>
              <a:t>Uses</a:t>
            </a:r>
            <a:r>
              <a:rPr lang="en-US" dirty="0"/>
              <a:t>: Identify vesicocolic and vesicovaginal </a:t>
            </a:r>
            <a:r>
              <a:rPr lang="en-US" dirty="0">
                <a:solidFill>
                  <a:srgbClr val="FF0000"/>
                </a:solidFill>
              </a:rPr>
              <a:t>fistulae</a:t>
            </a:r>
            <a:r>
              <a:rPr lang="en-US" dirty="0"/>
              <a:t> and </a:t>
            </a:r>
            <a:r>
              <a:rPr lang="en-US" dirty="0">
                <a:solidFill>
                  <a:srgbClr val="FF0000"/>
                </a:solidFill>
              </a:rPr>
              <a:t>bladder rupture </a:t>
            </a:r>
            <a:r>
              <a:rPr lang="en-US" dirty="0"/>
              <a:t>(extraperitoneal and intraperitoneal)</a:t>
            </a:r>
          </a:p>
          <a:p>
            <a:r>
              <a:rPr lang="en-US" b="1" dirty="0"/>
              <a:t>Urethrography</a:t>
            </a:r>
            <a:r>
              <a:rPr lang="en-US" dirty="0"/>
              <a:t>:</a:t>
            </a:r>
          </a:p>
          <a:p>
            <a:pPr lvl="1"/>
            <a:r>
              <a:rPr lang="en-US" b="1" dirty="0"/>
              <a:t>Technique</a:t>
            </a:r>
            <a:r>
              <a:rPr lang="en-US" dirty="0"/>
              <a:t>: </a:t>
            </a:r>
            <a:r>
              <a:rPr lang="en-US" altLang="en-US" dirty="0"/>
              <a:t>Retrograde filling of the urethra with contrast</a:t>
            </a:r>
            <a:endParaRPr lang="en-US" b="1" dirty="0"/>
          </a:p>
          <a:p>
            <a:pPr lvl="1"/>
            <a:r>
              <a:rPr lang="en-US" b="1" dirty="0"/>
              <a:t>Uses</a:t>
            </a:r>
            <a:r>
              <a:rPr lang="en-US" dirty="0"/>
              <a:t>: </a:t>
            </a:r>
            <a:r>
              <a:rPr lang="en-US" altLang="en-US" dirty="0"/>
              <a:t>the site and length of </a:t>
            </a:r>
            <a:r>
              <a:rPr lang="en-US" altLang="en-US" dirty="0">
                <a:solidFill>
                  <a:srgbClr val="FF0000"/>
                </a:solidFill>
              </a:rPr>
              <a:t>urethral strictures</a:t>
            </a:r>
            <a:r>
              <a:rPr lang="en-US" altLang="en-US" dirty="0"/>
              <a:t>, and the presence, extent, and site of </a:t>
            </a:r>
            <a:r>
              <a:rPr lang="en-US" altLang="en-US" dirty="0">
                <a:solidFill>
                  <a:srgbClr val="FF0000"/>
                </a:solidFill>
              </a:rPr>
              <a:t>urethral injury</a:t>
            </a:r>
            <a:endParaRPr lang="en-US" dirty="0"/>
          </a:p>
        </p:txBody>
      </p:sp>
      <p:sp>
        <p:nvSpPr>
          <p:cNvPr id="4" name="TextBox 3">
            <a:extLst>
              <a:ext uri="{FF2B5EF4-FFF2-40B4-BE49-F238E27FC236}">
                <a16:creationId xmlns:a16="http://schemas.microsoft.com/office/drawing/2014/main" id="{70C8ECFB-E444-00BD-FDA7-F7C16AE3914F}"/>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5" name="TextBox 4">
            <a:extLst>
              <a:ext uri="{FF2B5EF4-FFF2-40B4-BE49-F238E27FC236}">
                <a16:creationId xmlns:a16="http://schemas.microsoft.com/office/drawing/2014/main" id="{BBD5EE6E-2D24-B312-A6A4-4850D679C5B0}"/>
              </a:ext>
            </a:extLst>
          </p:cNvPr>
          <p:cNvSpPr txBox="1"/>
          <p:nvPr/>
        </p:nvSpPr>
        <p:spPr>
          <a:xfrm>
            <a:off x="3112" y="0"/>
            <a:ext cx="2693436" cy="369332"/>
          </a:xfrm>
          <a:prstGeom prst="rect">
            <a:avLst/>
          </a:prstGeom>
          <a:noFill/>
          <a:ln>
            <a:solidFill>
              <a:srgbClr val="0070C0"/>
            </a:solidFill>
          </a:ln>
        </p:spPr>
        <p:txBody>
          <a:bodyPr wrap="square">
            <a:spAutoFit/>
          </a:bodyPr>
          <a:lstStyle/>
          <a:p>
            <a:pPr algn="ctr"/>
            <a:r>
              <a:rPr lang="en-US" sz="1800" b="1" dirty="0">
                <a:solidFill>
                  <a:srgbClr val="0070C0"/>
                </a:solidFill>
              </a:rPr>
              <a:t>Urological contrast studies</a:t>
            </a:r>
            <a:endParaRPr lang="en-US" b="1" dirty="0">
              <a:solidFill>
                <a:srgbClr val="0070C0"/>
              </a:solidFill>
            </a:endParaRPr>
          </a:p>
        </p:txBody>
      </p:sp>
      <p:grpSp>
        <p:nvGrpSpPr>
          <p:cNvPr id="9" name="Group 8">
            <a:extLst>
              <a:ext uri="{FF2B5EF4-FFF2-40B4-BE49-F238E27FC236}">
                <a16:creationId xmlns:a16="http://schemas.microsoft.com/office/drawing/2014/main" id="{C4D14B4D-3AFB-6EC5-46A1-9582548F70B1}"/>
              </a:ext>
            </a:extLst>
          </p:cNvPr>
          <p:cNvGrpSpPr/>
          <p:nvPr/>
        </p:nvGrpSpPr>
        <p:grpSpPr>
          <a:xfrm>
            <a:off x="7399177" y="3931951"/>
            <a:ext cx="3954624" cy="2384185"/>
            <a:chOff x="5924939" y="3931951"/>
            <a:chExt cx="4361637" cy="2686616"/>
          </a:xfrm>
          <a:effectLst>
            <a:outerShdw blurRad="50800" dist="38100" dir="2700000" algn="tl" rotWithShape="0">
              <a:prstClr val="black">
                <a:alpha val="40000"/>
              </a:prstClr>
            </a:outerShdw>
          </a:effectLst>
        </p:grpSpPr>
        <p:sp>
          <p:nvSpPr>
            <p:cNvPr id="8" name="مستطيل 9">
              <a:extLst>
                <a:ext uri="{FF2B5EF4-FFF2-40B4-BE49-F238E27FC236}">
                  <a16:creationId xmlns:a16="http://schemas.microsoft.com/office/drawing/2014/main" id="{6E63A8C8-46FE-A462-A222-A667413D0E11}"/>
                </a:ext>
              </a:extLst>
            </p:cNvPr>
            <p:cNvSpPr/>
            <p:nvPr/>
          </p:nvSpPr>
          <p:spPr>
            <a:xfrm>
              <a:off x="5924939" y="3931951"/>
              <a:ext cx="1558212" cy="268661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b="1" dirty="0">
                  <a:solidFill>
                    <a:schemeClr val="tx1"/>
                  </a:solidFill>
                </a:rPr>
                <a:t>Urethrogram</a:t>
              </a:r>
              <a:r>
                <a:rPr lang="en-US" dirty="0"/>
                <a:t> showing a bulbar urethral stricture</a:t>
              </a:r>
              <a:endParaRPr lang="ar-JO" dirty="0"/>
            </a:p>
          </p:txBody>
        </p:sp>
        <p:pic>
          <p:nvPicPr>
            <p:cNvPr id="7" name="Picture 4">
              <a:extLst>
                <a:ext uri="{FF2B5EF4-FFF2-40B4-BE49-F238E27FC236}">
                  <a16:creationId xmlns:a16="http://schemas.microsoft.com/office/drawing/2014/main" id="{BAE5B089-D71C-551A-8927-94ECE748F6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3151" y="3931951"/>
              <a:ext cx="2803425" cy="2686616"/>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Group 10">
            <a:extLst>
              <a:ext uri="{FF2B5EF4-FFF2-40B4-BE49-F238E27FC236}">
                <a16:creationId xmlns:a16="http://schemas.microsoft.com/office/drawing/2014/main" id="{17B8584E-B4FD-03F6-2692-75983A9F3E03}"/>
              </a:ext>
            </a:extLst>
          </p:cNvPr>
          <p:cNvGrpSpPr/>
          <p:nvPr/>
        </p:nvGrpSpPr>
        <p:grpSpPr>
          <a:xfrm>
            <a:off x="7399177" y="1216243"/>
            <a:ext cx="3954623" cy="2626928"/>
            <a:chOff x="7399177" y="1216243"/>
            <a:chExt cx="3954623" cy="2626928"/>
          </a:xfrm>
          <a:effectLst>
            <a:outerShdw blurRad="50800" dist="38100" dir="2700000" algn="tl" rotWithShape="0">
              <a:prstClr val="black">
                <a:alpha val="40000"/>
              </a:prstClr>
            </a:outerShdw>
          </a:effectLst>
        </p:grpSpPr>
        <p:pic>
          <p:nvPicPr>
            <p:cNvPr id="6" name="عنصر نائب للمحتوى 4" descr="PMC3245402_kjim-26-478-g001.png">
              <a:extLst>
                <a:ext uri="{FF2B5EF4-FFF2-40B4-BE49-F238E27FC236}">
                  <a16:creationId xmlns:a16="http://schemas.microsoft.com/office/drawing/2014/main" id="{B4C3B5DB-140C-AB8E-D00D-4ED8CD1BACF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399177" y="1216244"/>
              <a:ext cx="3954623" cy="2626927"/>
            </a:xfrm>
            <a:prstGeom prst="rect">
              <a:avLst/>
            </a:prstGeom>
          </p:spPr>
        </p:pic>
        <p:sp>
          <p:nvSpPr>
            <p:cNvPr id="10" name="مستطيل 5">
              <a:extLst>
                <a:ext uri="{FF2B5EF4-FFF2-40B4-BE49-F238E27FC236}">
                  <a16:creationId xmlns:a16="http://schemas.microsoft.com/office/drawing/2014/main" id="{A649E1A0-2176-8930-B169-F0843D822E81}"/>
                </a:ext>
              </a:extLst>
            </p:cNvPr>
            <p:cNvSpPr/>
            <p:nvPr/>
          </p:nvSpPr>
          <p:spPr>
            <a:xfrm>
              <a:off x="7399177" y="1216243"/>
              <a:ext cx="3954623" cy="584565"/>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b="1" dirty="0">
                  <a:solidFill>
                    <a:schemeClr val="tx1"/>
                  </a:solidFill>
                </a:rPr>
                <a:t>Cystography</a:t>
              </a:r>
              <a:r>
                <a:rPr lang="en-US" dirty="0"/>
                <a:t> showed a communication between the bowel and bladder</a:t>
              </a:r>
              <a:endParaRPr lang="ar-JO" dirty="0"/>
            </a:p>
          </p:txBody>
        </p:sp>
      </p:grpSp>
    </p:spTree>
    <p:extLst>
      <p:ext uri="{BB962C8B-B14F-4D97-AF65-F5344CB8AC3E}">
        <p14:creationId xmlns:p14="http://schemas.microsoft.com/office/powerpoint/2010/main" val="2782941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CD354-E5B6-D5FB-C37D-B866D93BD1DB}"/>
              </a:ext>
            </a:extLst>
          </p:cNvPr>
          <p:cNvSpPr>
            <a:spLocks noGrp="1"/>
          </p:cNvSpPr>
          <p:nvPr>
            <p:ph type="title"/>
          </p:nvPr>
        </p:nvSpPr>
        <p:spPr/>
        <p:txBody>
          <a:bodyPr>
            <a:normAutofit/>
          </a:bodyPr>
          <a:lstStyle/>
          <a:p>
            <a:r>
              <a:rPr lang="en-US" dirty="0"/>
              <a:t>CT scan urological uses</a:t>
            </a:r>
          </a:p>
        </p:txBody>
      </p:sp>
      <p:sp>
        <p:nvSpPr>
          <p:cNvPr id="3" name="Content Placeholder 2">
            <a:extLst>
              <a:ext uri="{FF2B5EF4-FFF2-40B4-BE49-F238E27FC236}">
                <a16:creationId xmlns:a16="http://schemas.microsoft.com/office/drawing/2014/main" id="{1F60623C-0438-2E1A-AA58-2BBA6F58D044}"/>
              </a:ext>
            </a:extLst>
          </p:cNvPr>
          <p:cNvSpPr>
            <a:spLocks noGrp="1"/>
          </p:cNvSpPr>
          <p:nvPr>
            <p:ph idx="1"/>
          </p:nvPr>
        </p:nvSpPr>
        <p:spPr/>
        <p:txBody>
          <a:bodyPr>
            <a:normAutofit lnSpcReduction="10000"/>
          </a:bodyPr>
          <a:lstStyle/>
          <a:p>
            <a:r>
              <a:rPr lang="en-US" b="1" dirty="0"/>
              <a:t>Renal</a:t>
            </a:r>
            <a:r>
              <a:rPr lang="en-US" dirty="0"/>
              <a:t>:</a:t>
            </a:r>
          </a:p>
          <a:p>
            <a:pPr marL="914400" lvl="1" indent="-457200">
              <a:buFont typeface="+mj-lt"/>
              <a:buAutoNum type="arabicPeriod"/>
            </a:pPr>
            <a:r>
              <a:rPr lang="en-US" dirty="0"/>
              <a:t>Investigation of </a:t>
            </a:r>
            <a:r>
              <a:rPr lang="en-US" dirty="0">
                <a:solidFill>
                  <a:srgbClr val="FF0000"/>
                </a:solidFill>
              </a:rPr>
              <a:t>renal masses</a:t>
            </a:r>
          </a:p>
          <a:p>
            <a:pPr marL="914400" lvl="1" indent="-457200">
              <a:buFont typeface="+mj-lt"/>
              <a:buAutoNum type="arabicPeriod"/>
            </a:pPr>
            <a:r>
              <a:rPr lang="en-US" dirty="0"/>
              <a:t>Staging of renal cancer (establishes local, nodal, and distant spread)</a:t>
            </a:r>
          </a:p>
          <a:p>
            <a:pPr marL="914400" lvl="1" indent="-457200">
              <a:buFont typeface="+mj-lt"/>
              <a:buAutoNum type="arabicPeriod"/>
            </a:pPr>
            <a:r>
              <a:rPr lang="en-US" dirty="0"/>
              <a:t>Assessment of stone size and location (</a:t>
            </a:r>
            <a:r>
              <a:rPr lang="en-US" dirty="0">
                <a:solidFill>
                  <a:srgbClr val="FF0000"/>
                </a:solidFill>
              </a:rPr>
              <a:t>Without contrast</a:t>
            </a:r>
            <a:r>
              <a:rPr lang="en-US" dirty="0"/>
              <a:t>).</a:t>
            </a:r>
          </a:p>
          <a:p>
            <a:pPr marL="914400" lvl="1" indent="-457200">
              <a:buFont typeface="+mj-lt"/>
              <a:buAutoNum type="arabicPeriod"/>
            </a:pPr>
            <a:r>
              <a:rPr lang="en-US" dirty="0"/>
              <a:t>Detection and localization of site of intrarenal and perirenal collections of pus (</a:t>
            </a:r>
            <a:r>
              <a:rPr lang="en-US" dirty="0" err="1"/>
              <a:t>pyonephrosis</a:t>
            </a:r>
            <a:r>
              <a:rPr lang="en-US" dirty="0"/>
              <a:t>, perinephric abscess)</a:t>
            </a:r>
          </a:p>
          <a:p>
            <a:pPr marL="914400" lvl="1" indent="-457200">
              <a:buFont typeface="+mj-lt"/>
              <a:buAutoNum type="arabicPeriod"/>
            </a:pPr>
            <a:r>
              <a:rPr lang="en-US" dirty="0"/>
              <a:t>Staging (grading) of renal trauma</a:t>
            </a:r>
          </a:p>
          <a:p>
            <a:pPr marL="914400" lvl="1" indent="-457200">
              <a:buFont typeface="+mj-lt"/>
              <a:buAutoNum type="arabicPeriod"/>
            </a:pPr>
            <a:r>
              <a:rPr lang="en-US" dirty="0"/>
              <a:t>Determination of cause of hydronephrosis </a:t>
            </a:r>
            <a:endParaRPr lang="en-US" sz="2800" dirty="0"/>
          </a:p>
          <a:p>
            <a:r>
              <a:rPr lang="en-US" b="1" dirty="0"/>
              <a:t>Ureters</a:t>
            </a:r>
            <a:r>
              <a:rPr lang="en-US" dirty="0"/>
              <a:t>: </a:t>
            </a:r>
          </a:p>
          <a:p>
            <a:pPr lvl="1"/>
            <a:r>
              <a:rPr lang="en-US" altLang="en-US" dirty="0"/>
              <a:t>Locates and measures size of ureteric stones</a:t>
            </a:r>
            <a:endParaRPr lang="en-US" dirty="0"/>
          </a:p>
          <a:p>
            <a:r>
              <a:rPr lang="en-US" b="1" dirty="0"/>
              <a:t>Bladder</a:t>
            </a:r>
            <a:r>
              <a:rPr lang="en-US" dirty="0"/>
              <a:t>: </a:t>
            </a:r>
          </a:p>
          <a:p>
            <a:pPr lvl="1"/>
            <a:r>
              <a:rPr lang="en-US" altLang="en-US" dirty="0"/>
              <a:t>Bladder cancer staging (establishes local, nodal, and distant spread)</a:t>
            </a:r>
            <a:endParaRPr lang="en-US" dirty="0"/>
          </a:p>
        </p:txBody>
      </p:sp>
      <p:sp>
        <p:nvSpPr>
          <p:cNvPr id="4" name="TextBox 3">
            <a:extLst>
              <a:ext uri="{FF2B5EF4-FFF2-40B4-BE49-F238E27FC236}">
                <a16:creationId xmlns:a16="http://schemas.microsoft.com/office/drawing/2014/main" id="{C6347E3A-3F5B-47D8-497B-4EF65C745E6D}"/>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913695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2C21A-49E0-217E-2100-F04B5AECB06C}"/>
              </a:ext>
            </a:extLst>
          </p:cNvPr>
          <p:cNvSpPr>
            <a:spLocks noGrp="1"/>
          </p:cNvSpPr>
          <p:nvPr>
            <p:ph type="title"/>
          </p:nvPr>
        </p:nvSpPr>
        <p:spPr/>
        <p:txBody>
          <a:bodyPr>
            <a:noAutofit/>
          </a:bodyPr>
          <a:lstStyle/>
          <a:p>
            <a:r>
              <a:rPr lang="en-US" sz="3600" dirty="0"/>
              <a:t>Mention 5 advantage of using CT in renal ureteric colic</a:t>
            </a:r>
          </a:p>
        </p:txBody>
      </p:sp>
      <p:sp>
        <p:nvSpPr>
          <p:cNvPr id="3" name="Content Placeholder 2">
            <a:extLst>
              <a:ext uri="{FF2B5EF4-FFF2-40B4-BE49-F238E27FC236}">
                <a16:creationId xmlns:a16="http://schemas.microsoft.com/office/drawing/2014/main" id="{259B9AC1-7EB8-114B-F068-1FCE713F391B}"/>
              </a:ext>
            </a:extLst>
          </p:cNvPr>
          <p:cNvSpPr>
            <a:spLocks noGrp="1"/>
          </p:cNvSpPr>
          <p:nvPr>
            <p:ph idx="1"/>
          </p:nvPr>
        </p:nvSpPr>
        <p:spPr>
          <a:xfrm>
            <a:off x="838200" y="1275843"/>
            <a:ext cx="10515600" cy="4871938"/>
          </a:xfrm>
        </p:spPr>
        <p:txBody>
          <a:bodyPr/>
          <a:lstStyle/>
          <a:p>
            <a:pPr marL="514350" indent="-514350">
              <a:buFont typeface="+mj-lt"/>
              <a:buAutoNum type="arabicPeriod"/>
            </a:pPr>
            <a:r>
              <a:rPr lang="en-US" dirty="0"/>
              <a:t>It’s a noninvasive procedure</a:t>
            </a:r>
          </a:p>
          <a:p>
            <a:pPr marL="514350" indent="-514350">
              <a:buFont typeface="+mj-lt"/>
              <a:buAutoNum type="arabicPeriod"/>
            </a:pPr>
            <a:r>
              <a:rPr lang="en-US" dirty="0"/>
              <a:t>Rapid and easy procedure</a:t>
            </a:r>
          </a:p>
          <a:p>
            <a:pPr marL="514350" indent="-514350">
              <a:buFont typeface="+mj-lt"/>
              <a:buAutoNum type="arabicPeriod"/>
            </a:pPr>
            <a:r>
              <a:rPr lang="en-US" altLang="en-US" dirty="0"/>
              <a:t>Locates and measures size of ureteric stones</a:t>
            </a:r>
            <a:endParaRPr lang="en-US" dirty="0"/>
          </a:p>
          <a:p>
            <a:pPr marL="514350" indent="-514350">
              <a:buFont typeface="+mj-lt"/>
              <a:buAutoNum type="arabicPeriod"/>
            </a:pPr>
            <a:r>
              <a:rPr lang="en-US" dirty="0"/>
              <a:t>Some radiolucent stones can be seen on CT</a:t>
            </a:r>
          </a:p>
          <a:p>
            <a:pPr marL="514350" indent="-514350">
              <a:buFont typeface="+mj-lt"/>
              <a:buAutoNum type="arabicPeriod"/>
            </a:pPr>
            <a:r>
              <a:rPr lang="en-US" dirty="0"/>
              <a:t>Detection of hydronephrosis</a:t>
            </a:r>
            <a:endParaRPr lang="ar-JO" dirty="0"/>
          </a:p>
          <a:p>
            <a:pPr marL="514350" indent="-514350">
              <a:buFont typeface="+mj-lt"/>
              <a:buAutoNum type="arabicPeriod"/>
            </a:pPr>
            <a:endParaRPr lang="en-US" dirty="0"/>
          </a:p>
          <a:p>
            <a:pPr marL="0" indent="0" algn="ctr" rtl="1">
              <a:buNone/>
            </a:pPr>
            <a:r>
              <a:rPr lang="ar-JO" dirty="0">
                <a:solidFill>
                  <a:srgbClr val="0070C0"/>
                </a:solidFill>
              </a:rPr>
              <a:t>الإجابات من عندي </a:t>
            </a:r>
            <a:r>
              <a:rPr lang="ar-JO" dirty="0">
                <a:solidFill>
                  <a:srgbClr val="0070C0"/>
                </a:solidFill>
                <a:sym typeface="Wingdings" panose="05000000000000000000" pitchFamily="2" charset="2"/>
              </a:rPr>
              <a:t> </a:t>
            </a:r>
            <a:r>
              <a:rPr lang="ar-JO" dirty="0" err="1">
                <a:solidFill>
                  <a:srgbClr val="0070C0"/>
                </a:solidFill>
                <a:sym typeface="Wingdings" panose="05000000000000000000" pitchFamily="2" charset="2"/>
              </a:rPr>
              <a:t>اهبدلك</a:t>
            </a:r>
            <a:r>
              <a:rPr lang="ar-JO" dirty="0">
                <a:solidFill>
                  <a:srgbClr val="0070C0"/>
                </a:solidFill>
                <a:sym typeface="Wingdings" panose="05000000000000000000" pitchFamily="2" charset="2"/>
              </a:rPr>
              <a:t> أي حاجة وسلك نفسك</a:t>
            </a:r>
            <a:endParaRPr lang="en-US" dirty="0">
              <a:solidFill>
                <a:srgbClr val="0070C0"/>
              </a:solidFill>
            </a:endParaRPr>
          </a:p>
        </p:txBody>
      </p:sp>
      <p:pic>
        <p:nvPicPr>
          <p:cNvPr id="4" name="Picture 3">
            <a:extLst>
              <a:ext uri="{FF2B5EF4-FFF2-40B4-BE49-F238E27FC236}">
                <a16:creationId xmlns:a16="http://schemas.microsoft.com/office/drawing/2014/main" id="{A02C2F57-6BAC-5BCA-2CD6-F02554A81A5D}"/>
              </a:ext>
            </a:extLst>
          </p:cNvPr>
          <p:cNvPicPr>
            <a:picLocks noChangeAspect="1"/>
          </p:cNvPicPr>
          <p:nvPr/>
        </p:nvPicPr>
        <p:blipFill>
          <a:blip r:embed="rId2"/>
          <a:stretch>
            <a:fillRect/>
          </a:stretch>
        </p:blipFill>
        <p:spPr>
          <a:xfrm>
            <a:off x="8307421" y="1275843"/>
            <a:ext cx="3046379" cy="2579715"/>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F2C9C85B-A15C-C871-7D41-1E71B5C1A342}"/>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(1)</a:t>
            </a:r>
            <a:endParaRPr lang="en-US" b="1" dirty="0">
              <a:solidFill>
                <a:srgbClr val="FF0000"/>
              </a:solidFill>
            </a:endParaRPr>
          </a:p>
        </p:txBody>
      </p:sp>
    </p:spTree>
    <p:extLst>
      <p:ext uri="{BB962C8B-B14F-4D97-AF65-F5344CB8AC3E}">
        <p14:creationId xmlns:p14="http://schemas.microsoft.com/office/powerpoint/2010/main" val="1204842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9B2F7-EF48-E2F0-B5B6-62D68E703E4F}"/>
              </a:ext>
            </a:extLst>
          </p:cNvPr>
          <p:cNvSpPr>
            <a:spLocks noGrp="1"/>
          </p:cNvSpPr>
          <p:nvPr>
            <p:ph type="title"/>
          </p:nvPr>
        </p:nvSpPr>
        <p:spPr/>
        <p:txBody>
          <a:bodyPr/>
          <a:lstStyle/>
          <a:p>
            <a:r>
              <a:rPr lang="en-US" dirty="0"/>
              <a:t>Anatomy</a:t>
            </a:r>
          </a:p>
        </p:txBody>
      </p:sp>
      <p:sp>
        <p:nvSpPr>
          <p:cNvPr id="3" name="Content Placeholder 2">
            <a:extLst>
              <a:ext uri="{FF2B5EF4-FFF2-40B4-BE49-F238E27FC236}">
                <a16:creationId xmlns:a16="http://schemas.microsoft.com/office/drawing/2014/main" id="{F3D91DB6-F3AE-AC10-B250-E7F97726FC5D}"/>
              </a:ext>
            </a:extLst>
          </p:cNvPr>
          <p:cNvSpPr>
            <a:spLocks noGrp="1"/>
          </p:cNvSpPr>
          <p:nvPr>
            <p:ph idx="1"/>
          </p:nvPr>
        </p:nvSpPr>
        <p:spPr>
          <a:xfrm>
            <a:off x="795434" y="1305026"/>
            <a:ext cx="10601132" cy="4871938"/>
          </a:xfrm>
        </p:spPr>
        <p:txBody>
          <a:bodyPr/>
          <a:lstStyle/>
          <a:p>
            <a:r>
              <a:rPr lang="en-US" b="1" dirty="0"/>
              <a:t>Upper urinary tract</a:t>
            </a:r>
            <a:r>
              <a:rPr lang="en-US" dirty="0"/>
              <a:t>: Kidney + Ureter</a:t>
            </a:r>
          </a:p>
          <a:p>
            <a:r>
              <a:rPr lang="en-US" b="1" dirty="0"/>
              <a:t>Lower urinary tract</a:t>
            </a:r>
            <a:r>
              <a:rPr lang="en-US" dirty="0"/>
              <a:t>: Bladder + Urethra</a:t>
            </a:r>
          </a:p>
          <a:p>
            <a:r>
              <a:rPr lang="en-US" b="1" dirty="0"/>
              <a:t>Parts of the male urethra from anterior to posterior </a:t>
            </a:r>
            <a:r>
              <a:rPr lang="en-US" sz="2400" b="1" dirty="0"/>
              <a:t>(</a:t>
            </a:r>
            <a:r>
              <a:rPr lang="ar-JO" sz="2400" b="1" dirty="0"/>
              <a:t>من د. سامر الرواشدة</a:t>
            </a:r>
            <a:r>
              <a:rPr lang="en-US" sz="2400" b="1" dirty="0"/>
              <a:t>)</a:t>
            </a:r>
            <a:r>
              <a:rPr lang="ar-JO" sz="2400" dirty="0"/>
              <a:t>:</a:t>
            </a:r>
            <a:endParaRPr lang="en-US" sz="2400" dirty="0"/>
          </a:p>
          <a:p>
            <a:pPr lvl="1"/>
            <a:r>
              <a:rPr lang="en-US" dirty="0"/>
              <a:t>External urethral meatus</a:t>
            </a:r>
            <a:r>
              <a:rPr lang="en-US" dirty="0">
                <a:latin typeface="Arial" panose="020B0604020202020204" pitchFamily="34" charset="0"/>
                <a:cs typeface="Arial" panose="020B0604020202020204" pitchFamily="34" charset="0"/>
              </a:rPr>
              <a:t> →</a:t>
            </a:r>
            <a:r>
              <a:rPr lang="en-US" dirty="0"/>
              <a:t> Fossa naviculars</a:t>
            </a:r>
            <a:r>
              <a:rPr lang="en-US" dirty="0">
                <a:latin typeface="Arial" panose="020B0604020202020204" pitchFamily="34" charset="0"/>
                <a:cs typeface="Arial" panose="020B0604020202020204" pitchFamily="34" charset="0"/>
              </a:rPr>
              <a:t> →</a:t>
            </a:r>
            <a:r>
              <a:rPr lang="en-US" dirty="0"/>
              <a:t> penile (spongy) urethra </a:t>
            </a:r>
            <a:r>
              <a:rPr lang="en-US" dirty="0">
                <a:latin typeface="Arial" panose="020B0604020202020204" pitchFamily="34" charset="0"/>
                <a:cs typeface="Arial" panose="020B0604020202020204" pitchFamily="34" charset="0"/>
              </a:rPr>
              <a:t>→ </a:t>
            </a:r>
            <a:r>
              <a:rPr lang="en-US" dirty="0"/>
              <a:t>Bulbar urethra </a:t>
            </a:r>
            <a:r>
              <a:rPr lang="en-US" dirty="0">
                <a:latin typeface="Arial" panose="020B0604020202020204" pitchFamily="34" charset="0"/>
                <a:cs typeface="Arial" panose="020B0604020202020204" pitchFamily="34" charset="0"/>
              </a:rPr>
              <a:t>→ </a:t>
            </a:r>
            <a:r>
              <a:rPr lang="en-US" dirty="0"/>
              <a:t>Membranous urethra </a:t>
            </a:r>
            <a:r>
              <a:rPr lang="en-US" dirty="0">
                <a:latin typeface="Arial" panose="020B0604020202020204" pitchFamily="34" charset="0"/>
                <a:cs typeface="Arial" panose="020B0604020202020204" pitchFamily="34" charset="0"/>
              </a:rPr>
              <a:t>→ </a:t>
            </a:r>
            <a:r>
              <a:rPr lang="en-US" dirty="0"/>
              <a:t>Prostatic urethra </a:t>
            </a:r>
            <a:r>
              <a:rPr lang="en-US" dirty="0">
                <a:latin typeface="Arial" panose="020B0604020202020204" pitchFamily="34" charset="0"/>
                <a:cs typeface="Arial" panose="020B0604020202020204" pitchFamily="34" charset="0"/>
              </a:rPr>
              <a:t>→ </a:t>
            </a:r>
            <a:r>
              <a:rPr lang="en-US" dirty="0"/>
              <a:t>Preprostatic urethra</a:t>
            </a:r>
            <a:r>
              <a:rPr lang="en-US" dirty="0">
                <a:latin typeface="Arial" panose="020B0604020202020204" pitchFamily="34" charset="0"/>
                <a:cs typeface="Arial" panose="020B0604020202020204" pitchFamily="34" charset="0"/>
              </a:rPr>
              <a:t> → </a:t>
            </a:r>
            <a:r>
              <a:rPr lang="en-US" dirty="0"/>
              <a:t>bladder neck </a:t>
            </a:r>
            <a:r>
              <a:rPr lang="en-US" dirty="0">
                <a:latin typeface="Arial" panose="020B0604020202020204" pitchFamily="34" charset="0"/>
                <a:cs typeface="Arial" panose="020B0604020202020204" pitchFamily="34" charset="0"/>
              </a:rPr>
              <a:t>→ </a:t>
            </a:r>
            <a:r>
              <a:rPr lang="en-US" dirty="0"/>
              <a:t>bladder</a:t>
            </a:r>
          </a:p>
          <a:p>
            <a:r>
              <a:rPr lang="en-US" b="1" dirty="0"/>
              <a:t>Clinical importance of the fossa navicularis</a:t>
            </a:r>
            <a:r>
              <a:rPr lang="en-US" dirty="0"/>
              <a:t>:</a:t>
            </a:r>
          </a:p>
          <a:p>
            <a:pPr lvl="1"/>
            <a:r>
              <a:rPr lang="en-US" dirty="0"/>
              <a:t>It’s the widest part of the urethra (Foley’s catheter is inserted through this area and inflated 1-2 ml).</a:t>
            </a:r>
          </a:p>
          <a:p>
            <a:pPr lvl="1"/>
            <a:r>
              <a:rPr lang="en-US" dirty="0"/>
              <a:t>Pathologies in this part (Urethral stricture, Urethral injury, Stenosis, Tumors).</a:t>
            </a:r>
          </a:p>
          <a:p>
            <a:endParaRPr lang="en-US" dirty="0"/>
          </a:p>
        </p:txBody>
      </p:sp>
      <p:sp>
        <p:nvSpPr>
          <p:cNvPr id="4" name="TextBox 3">
            <a:extLst>
              <a:ext uri="{FF2B5EF4-FFF2-40B4-BE49-F238E27FC236}">
                <a16:creationId xmlns:a16="http://schemas.microsoft.com/office/drawing/2014/main" id="{CDF45B08-5A89-B8E7-2234-BA07457B32D8}"/>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4201870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1721-E56A-7FBA-427C-823F64633A38}"/>
              </a:ext>
            </a:extLst>
          </p:cNvPr>
          <p:cNvSpPr>
            <a:spLocks noGrp="1"/>
          </p:cNvSpPr>
          <p:nvPr>
            <p:ph type="title"/>
          </p:nvPr>
        </p:nvSpPr>
        <p:spPr/>
        <p:txBody>
          <a:bodyPr>
            <a:normAutofit/>
          </a:bodyPr>
          <a:lstStyle/>
          <a:p>
            <a:r>
              <a:rPr lang="en-US" sz="3800" dirty="0"/>
              <a:t>Combined X-ray and CT scan questions are common</a:t>
            </a:r>
          </a:p>
        </p:txBody>
      </p:sp>
      <p:sp>
        <p:nvSpPr>
          <p:cNvPr id="3" name="Content Placeholder 2">
            <a:extLst>
              <a:ext uri="{FF2B5EF4-FFF2-40B4-BE49-F238E27FC236}">
                <a16:creationId xmlns:a16="http://schemas.microsoft.com/office/drawing/2014/main" id="{3B1819D2-CB18-F906-1BE9-0393FACAB825}"/>
              </a:ext>
            </a:extLst>
          </p:cNvPr>
          <p:cNvSpPr>
            <a:spLocks noGrp="1"/>
          </p:cNvSpPr>
          <p:nvPr>
            <p:ph idx="1"/>
          </p:nvPr>
        </p:nvSpPr>
        <p:spPr>
          <a:xfrm>
            <a:off x="1389484" y="4870579"/>
            <a:ext cx="9413032" cy="1716833"/>
          </a:xfrm>
          <a:ln>
            <a:solidFill>
              <a:schemeClr val="accent2">
                <a:lumMod val="75000"/>
              </a:schemeClr>
            </a:solidFill>
          </a:ln>
        </p:spPr>
        <p:txBody>
          <a:bodyPr>
            <a:normAutofit fontScale="92500" lnSpcReduction="10000"/>
          </a:bodyPr>
          <a:lstStyle/>
          <a:p>
            <a:r>
              <a:rPr lang="en-US" b="1" dirty="0"/>
              <a:t>Ureter on KUB</a:t>
            </a:r>
            <a:r>
              <a:rPr lang="en-US" dirty="0"/>
              <a:t>:</a:t>
            </a:r>
          </a:p>
          <a:p>
            <a:pPr lvl="1"/>
            <a:r>
              <a:rPr lang="en-US" b="1" dirty="0"/>
              <a:t>Upper ureter</a:t>
            </a:r>
            <a:r>
              <a:rPr lang="en-US" dirty="0"/>
              <a:t>: from the Renal pelvis to the upper boney pelvis</a:t>
            </a:r>
          </a:p>
          <a:p>
            <a:pPr lvl="1"/>
            <a:r>
              <a:rPr lang="en-US" b="1" dirty="0"/>
              <a:t>Middle ureter</a:t>
            </a:r>
            <a:r>
              <a:rPr lang="en-US" dirty="0"/>
              <a:t>: from the Upper boney pelvis to the lower border of the lower boney pelvis</a:t>
            </a:r>
          </a:p>
          <a:p>
            <a:pPr lvl="1"/>
            <a:r>
              <a:rPr lang="en-US" b="1" dirty="0"/>
              <a:t>Lower ureter</a:t>
            </a:r>
            <a:r>
              <a:rPr lang="en-US" dirty="0"/>
              <a:t>: from the Lower boney pelvis to the </a:t>
            </a:r>
            <a:r>
              <a:rPr lang="en-US" dirty="0" err="1"/>
              <a:t>Vesico</a:t>
            </a:r>
            <a:r>
              <a:rPr lang="en-US" dirty="0"/>
              <a:t>-ureteral junction</a:t>
            </a:r>
          </a:p>
          <a:p>
            <a:endParaRPr lang="en-US" dirty="0"/>
          </a:p>
        </p:txBody>
      </p:sp>
      <p:sp>
        <p:nvSpPr>
          <p:cNvPr id="4" name="TextBox 3">
            <a:extLst>
              <a:ext uri="{FF2B5EF4-FFF2-40B4-BE49-F238E27FC236}">
                <a16:creationId xmlns:a16="http://schemas.microsoft.com/office/drawing/2014/main" id="{218431D2-7B95-ED25-FAB5-14EFD7C525F3}"/>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pSp>
        <p:nvGrpSpPr>
          <p:cNvPr id="11" name="Group 10">
            <a:extLst>
              <a:ext uri="{FF2B5EF4-FFF2-40B4-BE49-F238E27FC236}">
                <a16:creationId xmlns:a16="http://schemas.microsoft.com/office/drawing/2014/main" id="{0F369EF2-5F2B-8CAE-C963-757E7A729D6A}"/>
              </a:ext>
            </a:extLst>
          </p:cNvPr>
          <p:cNvGrpSpPr/>
          <p:nvPr/>
        </p:nvGrpSpPr>
        <p:grpSpPr>
          <a:xfrm>
            <a:off x="1389484" y="1305026"/>
            <a:ext cx="9413033" cy="3462917"/>
            <a:chOff x="1940767" y="1305026"/>
            <a:chExt cx="9413033" cy="3462917"/>
          </a:xfrm>
        </p:grpSpPr>
        <p:grpSp>
          <p:nvGrpSpPr>
            <p:cNvPr id="8" name="Group 7">
              <a:extLst>
                <a:ext uri="{FF2B5EF4-FFF2-40B4-BE49-F238E27FC236}">
                  <a16:creationId xmlns:a16="http://schemas.microsoft.com/office/drawing/2014/main" id="{3F5DB43A-9AF4-93CC-4825-089BB3E3ED5E}"/>
                </a:ext>
              </a:extLst>
            </p:cNvPr>
            <p:cNvGrpSpPr/>
            <p:nvPr/>
          </p:nvGrpSpPr>
          <p:grpSpPr>
            <a:xfrm>
              <a:off x="7876616" y="1305026"/>
              <a:ext cx="3477184" cy="3462917"/>
              <a:chOff x="7876616" y="1305026"/>
              <a:chExt cx="3477184" cy="3462917"/>
            </a:xfrm>
          </p:grpSpPr>
          <p:pic>
            <p:nvPicPr>
              <p:cNvPr id="5" name="عنصر نائب للمحتوى 3" descr="stone3.jpg">
                <a:extLst>
                  <a:ext uri="{FF2B5EF4-FFF2-40B4-BE49-F238E27FC236}">
                    <a16:creationId xmlns:a16="http://schemas.microsoft.com/office/drawing/2014/main" id="{459518F3-0E0C-0C57-1DC1-8DDFE2BAA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6618" y="1305026"/>
                <a:ext cx="3477182" cy="2760986"/>
              </a:xfrm>
              <a:prstGeom prst="rect">
                <a:avLst/>
              </a:prstGeom>
              <a:effectLst>
                <a:outerShdw blurRad="50800" dist="38100" dir="2700000" algn="tl" rotWithShape="0">
                  <a:prstClr val="black">
                    <a:alpha val="40000"/>
                  </a:prstClr>
                </a:outerShdw>
              </a:effectLst>
            </p:spPr>
          </p:pic>
          <p:sp>
            <p:nvSpPr>
              <p:cNvPr id="7" name="مستطيل 4">
                <a:extLst>
                  <a:ext uri="{FF2B5EF4-FFF2-40B4-BE49-F238E27FC236}">
                    <a16:creationId xmlns:a16="http://schemas.microsoft.com/office/drawing/2014/main" id="{7D23F1E7-434D-A3DF-1157-33BD82B00AA5}"/>
                  </a:ext>
                </a:extLst>
              </p:cNvPr>
              <p:cNvSpPr/>
              <p:nvPr/>
            </p:nvSpPr>
            <p:spPr>
              <a:xfrm>
                <a:off x="7876616" y="4048582"/>
                <a:ext cx="3477183" cy="719361"/>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solidFill>
                      <a:schemeClr val="tx1"/>
                    </a:solidFill>
                  </a:rPr>
                  <a:t>Axial</a:t>
                </a:r>
                <a:r>
                  <a:rPr lang="en-US" sz="2000" dirty="0"/>
                  <a:t>  </a:t>
                </a:r>
                <a:r>
                  <a:rPr lang="en-US" sz="2000" b="1" dirty="0">
                    <a:solidFill>
                      <a:schemeClr val="tx1"/>
                    </a:solidFill>
                  </a:rPr>
                  <a:t>CT</a:t>
                </a:r>
                <a:r>
                  <a:rPr lang="en-US" sz="2000" dirty="0"/>
                  <a:t> </a:t>
                </a:r>
              </a:p>
              <a:p>
                <a:pPr algn="ctr">
                  <a:defRPr/>
                </a:pPr>
                <a:r>
                  <a:rPr lang="en-US" sz="2000" dirty="0"/>
                  <a:t>showing left ureteral stone</a:t>
                </a:r>
                <a:endParaRPr lang="ar-JO" sz="2000" dirty="0"/>
              </a:p>
            </p:txBody>
          </p:sp>
        </p:grpSp>
        <p:grpSp>
          <p:nvGrpSpPr>
            <p:cNvPr id="10" name="Group 9">
              <a:extLst>
                <a:ext uri="{FF2B5EF4-FFF2-40B4-BE49-F238E27FC236}">
                  <a16:creationId xmlns:a16="http://schemas.microsoft.com/office/drawing/2014/main" id="{6C6066F0-ABF1-5798-8669-213AE98BD201}"/>
                </a:ext>
              </a:extLst>
            </p:cNvPr>
            <p:cNvGrpSpPr/>
            <p:nvPr/>
          </p:nvGrpSpPr>
          <p:grpSpPr>
            <a:xfrm>
              <a:off x="1940767" y="1305026"/>
              <a:ext cx="5861203" cy="3462917"/>
              <a:chOff x="1940767" y="1305026"/>
              <a:chExt cx="5861203" cy="3462917"/>
            </a:xfrm>
          </p:grpSpPr>
          <p:pic>
            <p:nvPicPr>
              <p:cNvPr id="6" name="صورة 9" descr="3901402f2.jpg">
                <a:extLst>
                  <a:ext uri="{FF2B5EF4-FFF2-40B4-BE49-F238E27FC236}">
                    <a16:creationId xmlns:a16="http://schemas.microsoft.com/office/drawing/2014/main" id="{406D057A-C417-D33F-EBDB-0AFCE0F27C69}"/>
                  </a:ext>
                </a:extLst>
              </p:cNvPr>
              <p:cNvPicPr>
                <a:picLocks noChangeAspect="1"/>
              </p:cNvPicPr>
              <p:nvPr/>
            </p:nvPicPr>
            <p:blipFill rotWithShape="1">
              <a:blip r:embed="rId3">
                <a:extLst>
                  <a:ext uri="{28A0092B-C50C-407E-A947-70E740481C1C}">
                    <a14:useLocalDpi xmlns:a14="http://schemas.microsoft.com/office/drawing/2010/main" val="0"/>
                  </a:ext>
                </a:extLst>
              </a:blip>
              <a:srcRect l="1935" t="1747" r="1707" b="3062"/>
              <a:stretch/>
            </p:blipFill>
            <p:spPr bwMode="auto">
              <a:xfrm>
                <a:off x="4741261" y="1305026"/>
                <a:ext cx="3060709" cy="3462917"/>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مستطيل 10">
                <a:extLst>
                  <a:ext uri="{FF2B5EF4-FFF2-40B4-BE49-F238E27FC236}">
                    <a16:creationId xmlns:a16="http://schemas.microsoft.com/office/drawing/2014/main" id="{304346E6-3EDF-D98E-DF1B-7B1104FCE021}"/>
                  </a:ext>
                </a:extLst>
              </p:cNvPr>
              <p:cNvSpPr/>
              <p:nvPr/>
            </p:nvSpPr>
            <p:spPr>
              <a:xfrm>
                <a:off x="1940767" y="1305026"/>
                <a:ext cx="2800494" cy="3462917"/>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000" b="1" dirty="0">
                    <a:solidFill>
                      <a:schemeClr val="tx1"/>
                    </a:solidFill>
                  </a:rPr>
                  <a:t>Retrograde pyelography</a:t>
                </a:r>
              </a:p>
              <a:p>
                <a:pPr algn="ctr">
                  <a:defRPr/>
                </a:pPr>
                <a:r>
                  <a:rPr lang="en-US" sz="2000" dirty="0"/>
                  <a:t>on left collecting system shows moderate hydronephrosis and hydroureter with a tortuous change of ureter. The </a:t>
                </a:r>
                <a:r>
                  <a:rPr lang="en-US" sz="2000" b="1" dirty="0"/>
                  <a:t>arrows</a:t>
                </a:r>
                <a:r>
                  <a:rPr lang="en-US" sz="2000" dirty="0"/>
                  <a:t> indicate the site compressed by the prosthetic reservoir</a:t>
                </a:r>
                <a:endParaRPr lang="ar-JO" sz="2000" dirty="0"/>
              </a:p>
            </p:txBody>
          </p:sp>
        </p:grpSp>
      </p:grpSp>
    </p:spTree>
    <p:extLst>
      <p:ext uri="{BB962C8B-B14F-4D97-AF65-F5344CB8AC3E}">
        <p14:creationId xmlns:p14="http://schemas.microsoft.com/office/powerpoint/2010/main" val="4380355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62A0F-409F-B1E0-14BD-5E8C66156674}"/>
              </a:ext>
            </a:extLst>
          </p:cNvPr>
          <p:cNvSpPr>
            <a:spLocks noGrp="1"/>
          </p:cNvSpPr>
          <p:nvPr>
            <p:ph type="title"/>
          </p:nvPr>
        </p:nvSpPr>
        <p:spPr/>
        <p:txBody>
          <a:bodyPr/>
          <a:lstStyle/>
          <a:p>
            <a:r>
              <a:rPr lang="en-US" dirty="0"/>
              <a:t>MRI urological uses</a:t>
            </a:r>
          </a:p>
        </p:txBody>
      </p:sp>
      <p:sp>
        <p:nvSpPr>
          <p:cNvPr id="3" name="Content Placeholder 2">
            <a:extLst>
              <a:ext uri="{FF2B5EF4-FFF2-40B4-BE49-F238E27FC236}">
                <a16:creationId xmlns:a16="http://schemas.microsoft.com/office/drawing/2014/main" id="{179FF131-F997-C1F5-C8E4-BCD56E98A3ED}"/>
              </a:ext>
            </a:extLst>
          </p:cNvPr>
          <p:cNvSpPr>
            <a:spLocks noGrp="1"/>
          </p:cNvSpPr>
          <p:nvPr>
            <p:ph idx="1"/>
          </p:nvPr>
        </p:nvSpPr>
        <p:spPr/>
        <p:txBody>
          <a:bodyPr/>
          <a:lstStyle/>
          <a:p>
            <a:r>
              <a:rPr lang="en-US" dirty="0"/>
              <a:t>Staging of pelvic cancer (bladder and prostate cancer) staging</a:t>
            </a:r>
          </a:p>
          <a:p>
            <a:r>
              <a:rPr lang="en-US" dirty="0">
                <a:solidFill>
                  <a:srgbClr val="FF0000"/>
                </a:solidFill>
              </a:rPr>
              <a:t>Localization of undescended testes</a:t>
            </a:r>
          </a:p>
          <a:p>
            <a:r>
              <a:rPr lang="en-US" dirty="0"/>
              <a:t>Identification of ureteric stones, where ionizing radiation is best avoided (e.g., pregnant women with flank pain)</a:t>
            </a:r>
          </a:p>
          <a:p>
            <a:endParaRPr lang="en-US" dirty="0"/>
          </a:p>
        </p:txBody>
      </p:sp>
      <p:sp>
        <p:nvSpPr>
          <p:cNvPr id="4" name="TextBox 3">
            <a:extLst>
              <a:ext uri="{FF2B5EF4-FFF2-40B4-BE49-F238E27FC236}">
                <a16:creationId xmlns:a16="http://schemas.microsoft.com/office/drawing/2014/main" id="{F573B2B5-F0A8-3F1D-5154-1AACA0EB1AD0}"/>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pSp>
        <p:nvGrpSpPr>
          <p:cNvPr id="8" name="Group 7">
            <a:extLst>
              <a:ext uri="{FF2B5EF4-FFF2-40B4-BE49-F238E27FC236}">
                <a16:creationId xmlns:a16="http://schemas.microsoft.com/office/drawing/2014/main" id="{81DF5444-8408-230F-48F1-29293FCE25A2}"/>
              </a:ext>
            </a:extLst>
          </p:cNvPr>
          <p:cNvGrpSpPr/>
          <p:nvPr/>
        </p:nvGrpSpPr>
        <p:grpSpPr>
          <a:xfrm>
            <a:off x="2763260" y="3427844"/>
            <a:ext cx="6665480" cy="2749120"/>
            <a:chOff x="5274868" y="3429000"/>
            <a:chExt cx="6665480" cy="2749120"/>
          </a:xfrm>
        </p:grpSpPr>
        <p:pic>
          <p:nvPicPr>
            <p:cNvPr id="9" name="صورة 5" descr="B9780702034480000359_f04-147b-9780702034480.jpg">
              <a:extLst>
                <a:ext uri="{FF2B5EF4-FFF2-40B4-BE49-F238E27FC236}">
                  <a16:creationId xmlns:a16="http://schemas.microsoft.com/office/drawing/2014/main" id="{D4D553C8-5967-7B95-3443-6458BF329F8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501812" y="3429000"/>
              <a:ext cx="4438536" cy="2749120"/>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مستطيل 6">
              <a:extLst>
                <a:ext uri="{FF2B5EF4-FFF2-40B4-BE49-F238E27FC236}">
                  <a16:creationId xmlns:a16="http://schemas.microsoft.com/office/drawing/2014/main" id="{7FB716DD-C280-107C-EA9B-0486CACBF83D}"/>
                </a:ext>
              </a:extLst>
            </p:cNvPr>
            <p:cNvSpPr/>
            <p:nvPr/>
          </p:nvSpPr>
          <p:spPr>
            <a:xfrm>
              <a:off x="5274868" y="3429000"/>
              <a:ext cx="2226944" cy="2749120"/>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2800" b="1" dirty="0">
                  <a:solidFill>
                    <a:schemeClr val="tx1"/>
                  </a:solidFill>
                </a:rPr>
                <a:t>Transverse MRI images</a:t>
              </a:r>
            </a:p>
            <a:p>
              <a:pPr algn="ctr">
                <a:defRPr/>
              </a:pPr>
              <a:r>
                <a:rPr lang="en-US" sz="2400" dirty="0"/>
                <a:t>demonstrating </a:t>
              </a:r>
              <a:r>
                <a:rPr lang="en-US" sz="2400" b="1" dirty="0"/>
                <a:t>undescended testis </a:t>
              </a:r>
              <a:r>
                <a:rPr lang="en-US" sz="2400" dirty="0"/>
                <a:t>(arrows) within the pelvis </a:t>
              </a:r>
              <a:endParaRPr lang="ar-JO" sz="2400" dirty="0"/>
            </a:p>
          </p:txBody>
        </p:sp>
      </p:grpSp>
    </p:spTree>
    <p:extLst>
      <p:ext uri="{BB962C8B-B14F-4D97-AF65-F5344CB8AC3E}">
        <p14:creationId xmlns:p14="http://schemas.microsoft.com/office/powerpoint/2010/main" val="3855872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33CF5-CED7-98DE-586C-DF16D4ADD2B2}"/>
              </a:ext>
            </a:extLst>
          </p:cNvPr>
          <p:cNvSpPr>
            <a:spLocks noGrp="1"/>
          </p:cNvSpPr>
          <p:nvPr>
            <p:ph type="title"/>
          </p:nvPr>
        </p:nvSpPr>
        <p:spPr/>
        <p:txBody>
          <a:bodyPr/>
          <a:lstStyle/>
          <a:p>
            <a:r>
              <a:rPr lang="en-US" dirty="0"/>
              <a:t>DMSA Scan</a:t>
            </a:r>
          </a:p>
        </p:txBody>
      </p:sp>
      <p:sp>
        <p:nvSpPr>
          <p:cNvPr id="3" name="Content Placeholder 2">
            <a:extLst>
              <a:ext uri="{FF2B5EF4-FFF2-40B4-BE49-F238E27FC236}">
                <a16:creationId xmlns:a16="http://schemas.microsoft.com/office/drawing/2014/main" id="{9A8D7F5D-42D4-0325-A3D4-D75C6C4A6FD7}"/>
              </a:ext>
            </a:extLst>
          </p:cNvPr>
          <p:cNvSpPr>
            <a:spLocks noGrp="1"/>
          </p:cNvSpPr>
          <p:nvPr>
            <p:ph idx="1"/>
          </p:nvPr>
        </p:nvSpPr>
        <p:spPr/>
        <p:txBody>
          <a:bodyPr>
            <a:normAutofit lnSpcReduction="10000"/>
          </a:bodyPr>
          <a:lstStyle/>
          <a:p>
            <a:r>
              <a:rPr lang="en-US" sz="2400" dirty="0">
                <a:solidFill>
                  <a:srgbClr val="00B050"/>
                </a:solidFill>
              </a:rPr>
              <a:t>Tc-99m DMSA (2,3 </a:t>
            </a:r>
            <a:r>
              <a:rPr lang="en-US" sz="2400" dirty="0" err="1">
                <a:solidFill>
                  <a:srgbClr val="00B050"/>
                </a:solidFill>
              </a:rPr>
              <a:t>dimercaptosuccinic</a:t>
            </a:r>
            <a:r>
              <a:rPr lang="en-US" sz="2400" dirty="0">
                <a:solidFill>
                  <a:srgbClr val="00B050"/>
                </a:solidFill>
              </a:rPr>
              <a:t> acid) is a technetium radiopharmaceutical used in renal imaging to evaluate renal structure and morphology, particularly in pediatric imaging for detection of scarring and pyelonephritis.</a:t>
            </a:r>
          </a:p>
          <a:p>
            <a:r>
              <a:rPr lang="en-US" b="1" dirty="0"/>
              <a:t>Indications</a:t>
            </a:r>
            <a:r>
              <a:rPr lang="en-US" dirty="0"/>
              <a:t>: (</a:t>
            </a:r>
            <a:r>
              <a:rPr lang="en-US" sz="2400" dirty="0">
                <a:solidFill>
                  <a:srgbClr val="FF0000"/>
                </a:solidFill>
              </a:rPr>
              <a:t>Mention 2 indications</a:t>
            </a:r>
            <a:r>
              <a:rPr lang="en-US" dirty="0"/>
              <a:t>) (</a:t>
            </a:r>
            <a:r>
              <a:rPr lang="en-US" sz="2400" dirty="0">
                <a:solidFill>
                  <a:srgbClr val="FF0000"/>
                </a:solidFill>
              </a:rPr>
              <a:t>Mention 5 uses of DMSA scan</a:t>
            </a:r>
            <a:r>
              <a:rPr lang="en-US" dirty="0"/>
              <a:t>)</a:t>
            </a:r>
          </a:p>
          <a:p>
            <a:pPr marL="914400" lvl="1" indent="-457200">
              <a:buFont typeface="+mj-lt"/>
              <a:buAutoNum type="arabicPeriod"/>
            </a:pPr>
            <a:r>
              <a:rPr lang="en-US" dirty="0"/>
              <a:t>Detection and/or evaluation of a </a:t>
            </a:r>
            <a:r>
              <a:rPr lang="en-US" b="1" dirty="0">
                <a:solidFill>
                  <a:srgbClr val="FF0000"/>
                </a:solidFill>
              </a:rPr>
              <a:t>renal scar</a:t>
            </a:r>
            <a:r>
              <a:rPr lang="en-US" dirty="0"/>
              <a:t>, especially in patients having vesicoureteric reflux (VUR)</a:t>
            </a:r>
          </a:p>
          <a:p>
            <a:pPr marL="914400" lvl="1" indent="-457200">
              <a:buFont typeface="+mj-lt"/>
              <a:buAutoNum type="arabicPeriod"/>
            </a:pPr>
            <a:r>
              <a:rPr lang="en-US" dirty="0"/>
              <a:t>Small or absent kidney</a:t>
            </a:r>
          </a:p>
          <a:p>
            <a:pPr marL="914400" lvl="1" indent="-457200">
              <a:buFont typeface="+mj-lt"/>
              <a:buAutoNum type="arabicPeriod"/>
            </a:pPr>
            <a:r>
              <a:rPr lang="en-US" dirty="0"/>
              <a:t>Ectopic kidneys</a:t>
            </a:r>
          </a:p>
          <a:p>
            <a:pPr marL="914400" lvl="1" indent="-457200">
              <a:buFont typeface="+mj-lt"/>
              <a:buAutoNum type="arabicPeriod"/>
            </a:pPr>
            <a:r>
              <a:rPr lang="en-US" dirty="0"/>
              <a:t>Evaluation of an occult duplex system</a:t>
            </a:r>
          </a:p>
          <a:p>
            <a:pPr marL="914400" lvl="1" indent="-457200">
              <a:buFont typeface="+mj-lt"/>
              <a:buAutoNum type="arabicPeriod"/>
            </a:pPr>
            <a:r>
              <a:rPr lang="en-US" dirty="0"/>
              <a:t>Characterization of certain renal masses</a:t>
            </a:r>
          </a:p>
          <a:p>
            <a:pPr marL="914400" lvl="1" indent="-457200">
              <a:buFont typeface="+mj-lt"/>
              <a:buAutoNum type="arabicPeriod"/>
            </a:pPr>
            <a:r>
              <a:rPr lang="en-US" dirty="0"/>
              <a:t>Evaluation of systemic hypertension especially young hypertensive and in cases of suspected vasculitis.</a:t>
            </a:r>
          </a:p>
          <a:p>
            <a:pPr marL="914400" lvl="1" indent="-457200">
              <a:buFont typeface="+mj-lt"/>
              <a:buAutoNum type="arabicPeriod"/>
            </a:pPr>
            <a:r>
              <a:rPr lang="en-US" dirty="0"/>
              <a:t>It is sometimes used as a test for the diagnosis of acute pyelonephritis</a:t>
            </a:r>
          </a:p>
        </p:txBody>
      </p:sp>
      <p:sp>
        <p:nvSpPr>
          <p:cNvPr id="4" name="TextBox 3">
            <a:extLst>
              <a:ext uri="{FF2B5EF4-FFF2-40B4-BE49-F238E27FC236}">
                <a16:creationId xmlns:a16="http://schemas.microsoft.com/office/drawing/2014/main" id="{1600B8B1-B3FD-62F6-7F33-26ECCDEA8DAF}"/>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5" name="TextBox 4">
            <a:extLst>
              <a:ext uri="{FF2B5EF4-FFF2-40B4-BE49-F238E27FC236}">
                <a16:creationId xmlns:a16="http://schemas.microsoft.com/office/drawing/2014/main" id="{8AFB2F64-F950-E745-77C0-86F44DC61808}"/>
              </a:ext>
            </a:extLst>
          </p:cNvPr>
          <p:cNvSpPr txBox="1"/>
          <p:nvPr/>
        </p:nvSpPr>
        <p:spPr>
          <a:xfrm>
            <a:off x="73867" y="2329792"/>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0343828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2BEA4-1EDE-C452-1D6F-01AA3424EFD9}"/>
              </a:ext>
            </a:extLst>
          </p:cNvPr>
          <p:cNvSpPr>
            <a:spLocks noGrp="1"/>
          </p:cNvSpPr>
          <p:nvPr>
            <p:ph type="ctrTitle"/>
          </p:nvPr>
        </p:nvSpPr>
        <p:spPr/>
        <p:txBody>
          <a:bodyPr>
            <a:normAutofit fontScale="90000"/>
          </a:bodyPr>
          <a:lstStyle/>
          <a:p>
            <a:r>
              <a:rPr lang="en-US" dirty="0"/>
              <a:t>Urinary catheterization</a:t>
            </a:r>
          </a:p>
        </p:txBody>
      </p:sp>
      <p:sp>
        <p:nvSpPr>
          <p:cNvPr id="3" name="Subtitle 2">
            <a:extLst>
              <a:ext uri="{FF2B5EF4-FFF2-40B4-BE49-F238E27FC236}">
                <a16:creationId xmlns:a16="http://schemas.microsoft.com/office/drawing/2014/main" id="{45381FDE-D06C-0234-9E23-A2F873744E43}"/>
              </a:ext>
            </a:extLst>
          </p:cNvPr>
          <p:cNvSpPr>
            <a:spLocks noGrp="1"/>
          </p:cNvSpPr>
          <p:nvPr>
            <p:ph type="subTitle" idx="1"/>
          </p:nvPr>
        </p:nvSpPr>
        <p:spPr/>
        <p:txBody>
          <a:bodyPr/>
          <a:lstStyle/>
          <a:p>
            <a:r>
              <a:rPr lang="ar-JO" dirty="0"/>
              <a:t>ركزوا على الأحمر معظم الباقي شرح</a:t>
            </a:r>
            <a:endParaRPr lang="en-US" dirty="0"/>
          </a:p>
        </p:txBody>
      </p:sp>
    </p:spTree>
    <p:extLst>
      <p:ext uri="{BB962C8B-B14F-4D97-AF65-F5344CB8AC3E}">
        <p14:creationId xmlns:p14="http://schemas.microsoft.com/office/powerpoint/2010/main" val="27921046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71E0-0013-FEBD-6923-10BA7D8D3E02}"/>
              </a:ext>
            </a:extLst>
          </p:cNvPr>
          <p:cNvSpPr>
            <a:spLocks noGrp="1"/>
          </p:cNvSpPr>
          <p:nvPr>
            <p:ph type="title"/>
          </p:nvPr>
        </p:nvSpPr>
        <p:spPr/>
        <p:txBody>
          <a:bodyPr/>
          <a:lstStyle/>
          <a:p>
            <a:r>
              <a:rPr lang="en-US" dirty="0"/>
              <a:t>Catheterization</a:t>
            </a:r>
          </a:p>
        </p:txBody>
      </p:sp>
      <p:sp>
        <p:nvSpPr>
          <p:cNvPr id="3" name="Content Placeholder 2">
            <a:extLst>
              <a:ext uri="{FF2B5EF4-FFF2-40B4-BE49-F238E27FC236}">
                <a16:creationId xmlns:a16="http://schemas.microsoft.com/office/drawing/2014/main" id="{8F7FE269-F644-B246-3094-07FE9348FE05}"/>
              </a:ext>
            </a:extLst>
          </p:cNvPr>
          <p:cNvSpPr>
            <a:spLocks noGrp="1"/>
          </p:cNvSpPr>
          <p:nvPr>
            <p:ph idx="1"/>
          </p:nvPr>
        </p:nvSpPr>
        <p:spPr>
          <a:xfrm>
            <a:off x="838200" y="1305026"/>
            <a:ext cx="10515600" cy="998378"/>
          </a:xfrm>
        </p:spPr>
        <p:txBody>
          <a:bodyPr>
            <a:normAutofit/>
          </a:bodyPr>
          <a:lstStyle/>
          <a:p>
            <a:r>
              <a:rPr lang="en-US" b="1" dirty="0"/>
              <a:t>Definition</a:t>
            </a:r>
            <a:r>
              <a:rPr lang="en-US" dirty="0"/>
              <a:t>: F</a:t>
            </a:r>
            <a:r>
              <a:rPr lang="en-US" sz="2800" dirty="0"/>
              <a:t>lexible tube for draining urine from the bladder</a:t>
            </a:r>
            <a:endParaRPr lang="en-US" dirty="0"/>
          </a:p>
          <a:p>
            <a:r>
              <a:rPr lang="en-US" b="1" dirty="0">
                <a:solidFill>
                  <a:srgbClr val="FF0000"/>
                </a:solidFill>
              </a:rPr>
              <a:t>Indications</a:t>
            </a:r>
            <a:r>
              <a:rPr lang="en-US" dirty="0">
                <a:solidFill>
                  <a:srgbClr val="FF0000"/>
                </a:solidFill>
              </a:rPr>
              <a:t>:</a:t>
            </a:r>
          </a:p>
        </p:txBody>
      </p:sp>
      <p:sp>
        <p:nvSpPr>
          <p:cNvPr id="4" name="TextBox 3">
            <a:extLst>
              <a:ext uri="{FF2B5EF4-FFF2-40B4-BE49-F238E27FC236}">
                <a16:creationId xmlns:a16="http://schemas.microsoft.com/office/drawing/2014/main" id="{B0C2993A-081E-5783-7EF7-D3784B890FB6}"/>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5" name="Content Placeholder 2">
            <a:extLst>
              <a:ext uri="{FF2B5EF4-FFF2-40B4-BE49-F238E27FC236}">
                <a16:creationId xmlns:a16="http://schemas.microsoft.com/office/drawing/2014/main" id="{5067C906-8FB8-A3BD-BB73-BF04999D54F2}"/>
              </a:ext>
            </a:extLst>
          </p:cNvPr>
          <p:cNvSpPr txBox="1">
            <a:spLocks/>
          </p:cNvSpPr>
          <p:nvPr/>
        </p:nvSpPr>
        <p:spPr>
          <a:xfrm>
            <a:off x="739451" y="2303403"/>
            <a:ext cx="10713098" cy="3630866"/>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b="1" dirty="0">
                <a:solidFill>
                  <a:srgbClr val="FF0000"/>
                </a:solidFill>
              </a:rPr>
              <a:t>Diagnostic</a:t>
            </a:r>
            <a:r>
              <a:rPr lang="en-US" dirty="0">
                <a:solidFill>
                  <a:srgbClr val="FF0000"/>
                </a:solidFill>
              </a:rPr>
              <a:t>:</a:t>
            </a:r>
          </a:p>
          <a:p>
            <a:pPr marL="1371600" lvl="2" indent="-457200">
              <a:buFont typeface="+mj-lt"/>
              <a:buAutoNum type="arabicPeriod"/>
            </a:pPr>
            <a:r>
              <a:rPr lang="en-US" sz="2200" dirty="0">
                <a:solidFill>
                  <a:srgbClr val="FF0000"/>
                </a:solidFill>
              </a:rPr>
              <a:t>Urine samples in pediatrics</a:t>
            </a:r>
          </a:p>
          <a:p>
            <a:pPr marL="1371600" lvl="2" indent="-457200">
              <a:buFont typeface="+mj-lt"/>
              <a:buAutoNum type="arabicPeriod"/>
            </a:pPr>
            <a:r>
              <a:rPr lang="en-US" sz="2200" dirty="0">
                <a:solidFill>
                  <a:srgbClr val="FF0000"/>
                </a:solidFill>
              </a:rPr>
              <a:t>Post-residual urine volume</a:t>
            </a:r>
          </a:p>
          <a:p>
            <a:pPr marL="1371600" lvl="2" indent="-457200">
              <a:buFont typeface="+mj-lt"/>
              <a:buAutoNum type="arabicPeriod"/>
            </a:pPr>
            <a:r>
              <a:rPr lang="en-US" sz="2200" dirty="0">
                <a:solidFill>
                  <a:srgbClr val="FF0000"/>
                </a:solidFill>
              </a:rPr>
              <a:t>Monitor urine output hourly</a:t>
            </a:r>
          </a:p>
          <a:p>
            <a:pPr marL="1371600" lvl="2" indent="-457200">
              <a:buFont typeface="+mj-lt"/>
              <a:buAutoNum type="arabicPeriod"/>
            </a:pPr>
            <a:r>
              <a:rPr lang="en-US" sz="2200" dirty="0">
                <a:solidFill>
                  <a:srgbClr val="FF0000"/>
                </a:solidFill>
              </a:rPr>
              <a:t>Contrast push (VCUG in VUR)</a:t>
            </a:r>
          </a:p>
          <a:p>
            <a:pPr marL="1371600" lvl="2" indent="-457200">
              <a:buFont typeface="+mj-lt"/>
              <a:buAutoNum type="arabicPeriod"/>
            </a:pPr>
            <a:r>
              <a:rPr lang="en-US" sz="2200" dirty="0">
                <a:solidFill>
                  <a:srgbClr val="FF0000"/>
                </a:solidFill>
              </a:rPr>
              <a:t>Ascending urethrogram</a:t>
            </a:r>
          </a:p>
          <a:p>
            <a:pPr lvl="1"/>
            <a:r>
              <a:rPr lang="en-US" b="1" dirty="0">
                <a:solidFill>
                  <a:srgbClr val="FF0000"/>
                </a:solidFill>
              </a:rPr>
              <a:t>Therapeutic</a:t>
            </a:r>
            <a:r>
              <a:rPr lang="en-US" dirty="0">
                <a:solidFill>
                  <a:srgbClr val="FF0000"/>
                </a:solidFill>
              </a:rPr>
              <a:t>:</a:t>
            </a:r>
          </a:p>
          <a:p>
            <a:pPr marL="1371600" lvl="2" indent="-457200">
              <a:buFont typeface="+mj-lt"/>
              <a:buAutoNum type="arabicPeriod"/>
            </a:pPr>
            <a:r>
              <a:rPr lang="en-US" sz="2200" dirty="0">
                <a:solidFill>
                  <a:srgbClr val="FF0000"/>
                </a:solidFill>
              </a:rPr>
              <a:t>Bypass obstruction (Stricture, Cancer, BPH)</a:t>
            </a:r>
          </a:p>
          <a:p>
            <a:pPr marL="1371600" lvl="2" indent="-457200">
              <a:buFont typeface="+mj-lt"/>
              <a:buAutoNum type="arabicPeriod"/>
            </a:pPr>
            <a:r>
              <a:rPr lang="en-US" sz="2200" dirty="0">
                <a:solidFill>
                  <a:srgbClr val="FF0000"/>
                </a:solidFill>
              </a:rPr>
              <a:t>Intravesical instillation of chemotherapy or Immunotherapy</a:t>
            </a:r>
          </a:p>
          <a:p>
            <a:pPr marL="1371600" lvl="2" indent="-457200">
              <a:buFont typeface="+mj-lt"/>
              <a:buAutoNum type="arabicPeriod"/>
            </a:pPr>
            <a:r>
              <a:rPr lang="en-US" sz="2200" dirty="0">
                <a:solidFill>
                  <a:srgbClr val="FF0000"/>
                </a:solidFill>
              </a:rPr>
              <a:t>Post radical prostatectomy</a:t>
            </a:r>
          </a:p>
          <a:p>
            <a:pPr marL="1371600" lvl="2" indent="-457200">
              <a:buFont typeface="+mj-lt"/>
              <a:buAutoNum type="arabicPeriod"/>
            </a:pPr>
            <a:r>
              <a:rPr lang="en-US" sz="2200" dirty="0">
                <a:solidFill>
                  <a:srgbClr val="FF0000"/>
                </a:solidFill>
              </a:rPr>
              <a:t>Functional incontinence</a:t>
            </a:r>
          </a:p>
          <a:p>
            <a:pPr marL="1371600" lvl="2" indent="-457200">
              <a:buFont typeface="+mj-lt"/>
              <a:buAutoNum type="arabicPeriod"/>
            </a:pPr>
            <a:r>
              <a:rPr lang="en-US" sz="2200" dirty="0">
                <a:solidFill>
                  <a:srgbClr val="FF0000"/>
                </a:solidFill>
              </a:rPr>
              <a:t>Neurogenic bladder</a:t>
            </a:r>
          </a:p>
          <a:p>
            <a:pPr marL="1371600" lvl="2" indent="-457200">
              <a:buFont typeface="+mj-lt"/>
              <a:buAutoNum type="arabicPeriod"/>
            </a:pPr>
            <a:r>
              <a:rPr lang="en-US" sz="2200" dirty="0">
                <a:solidFill>
                  <a:srgbClr val="FF0000"/>
                </a:solidFill>
              </a:rPr>
              <a:t>Post-optical urethrostomy (Urethral stricture)</a:t>
            </a:r>
          </a:p>
          <a:p>
            <a:pPr marL="1371600" lvl="2" indent="-457200">
              <a:buFont typeface="+mj-lt"/>
              <a:buAutoNum type="arabicPeriod"/>
            </a:pPr>
            <a:r>
              <a:rPr lang="en-US" sz="2200" dirty="0">
                <a:solidFill>
                  <a:srgbClr val="FF0000"/>
                </a:solidFill>
              </a:rPr>
              <a:t>Bladder injury</a:t>
            </a:r>
          </a:p>
        </p:txBody>
      </p:sp>
    </p:spTree>
    <p:extLst>
      <p:ext uri="{BB962C8B-B14F-4D97-AF65-F5344CB8AC3E}">
        <p14:creationId xmlns:p14="http://schemas.microsoft.com/office/powerpoint/2010/main" val="40149105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C2D69-3795-A8FE-E2D6-92977A7B68FA}"/>
              </a:ext>
            </a:extLst>
          </p:cNvPr>
          <p:cNvSpPr>
            <a:spLocks noGrp="1"/>
          </p:cNvSpPr>
          <p:nvPr>
            <p:ph type="title"/>
          </p:nvPr>
        </p:nvSpPr>
        <p:spPr/>
        <p:txBody>
          <a:bodyPr/>
          <a:lstStyle/>
          <a:p>
            <a:r>
              <a:rPr lang="en-US" dirty="0"/>
              <a:t>Catheterization</a:t>
            </a:r>
          </a:p>
        </p:txBody>
      </p:sp>
      <p:sp>
        <p:nvSpPr>
          <p:cNvPr id="3" name="Content Placeholder 2">
            <a:extLst>
              <a:ext uri="{FF2B5EF4-FFF2-40B4-BE49-F238E27FC236}">
                <a16:creationId xmlns:a16="http://schemas.microsoft.com/office/drawing/2014/main" id="{93D4BD4C-25E1-5121-35DB-A34D64C52DDD}"/>
              </a:ext>
            </a:extLst>
          </p:cNvPr>
          <p:cNvSpPr>
            <a:spLocks noGrp="1"/>
          </p:cNvSpPr>
          <p:nvPr>
            <p:ph idx="1"/>
          </p:nvPr>
        </p:nvSpPr>
        <p:spPr/>
        <p:txBody>
          <a:bodyPr/>
          <a:lstStyle/>
          <a:p>
            <a:r>
              <a:rPr lang="en-US" b="1" dirty="0">
                <a:solidFill>
                  <a:srgbClr val="FF0000"/>
                </a:solidFill>
              </a:rPr>
              <a:t>Complications</a:t>
            </a:r>
            <a:r>
              <a:rPr lang="en-US" dirty="0">
                <a:solidFill>
                  <a:srgbClr val="FF0000"/>
                </a:solidFill>
              </a:rPr>
              <a:t>:</a:t>
            </a:r>
          </a:p>
          <a:p>
            <a:pPr marL="914400" lvl="1" indent="-457200">
              <a:buFont typeface="+mj-lt"/>
              <a:buAutoNum type="arabicPeriod"/>
            </a:pPr>
            <a:r>
              <a:rPr lang="en-US" dirty="0">
                <a:solidFill>
                  <a:srgbClr val="FF0000"/>
                </a:solidFill>
              </a:rPr>
              <a:t>Urinary tract infections</a:t>
            </a:r>
          </a:p>
          <a:p>
            <a:pPr marL="914400" lvl="1" indent="-457200">
              <a:buFont typeface="+mj-lt"/>
              <a:buAutoNum type="arabicPeriod"/>
            </a:pPr>
            <a:r>
              <a:rPr lang="en-US" dirty="0">
                <a:solidFill>
                  <a:srgbClr val="FF0000"/>
                </a:solidFill>
              </a:rPr>
              <a:t>Trauma</a:t>
            </a:r>
          </a:p>
          <a:p>
            <a:pPr marL="914400" lvl="1" indent="-457200">
              <a:buFont typeface="+mj-lt"/>
              <a:buAutoNum type="arabicPeriod"/>
            </a:pPr>
            <a:r>
              <a:rPr lang="en-US" dirty="0">
                <a:solidFill>
                  <a:srgbClr val="FF0000"/>
                </a:solidFill>
              </a:rPr>
              <a:t>Hematuria</a:t>
            </a:r>
          </a:p>
          <a:p>
            <a:pPr marL="914400" lvl="1" indent="-457200">
              <a:buFont typeface="+mj-lt"/>
              <a:buAutoNum type="arabicPeriod"/>
            </a:pPr>
            <a:r>
              <a:rPr lang="en-US" dirty="0">
                <a:solidFill>
                  <a:srgbClr val="FF0000"/>
                </a:solidFill>
              </a:rPr>
              <a:t>Incontinence (If used for prolonged periods)</a:t>
            </a:r>
          </a:p>
          <a:p>
            <a:pPr marL="914400" lvl="1" indent="-457200">
              <a:buFont typeface="+mj-lt"/>
              <a:buAutoNum type="arabicPeriod"/>
            </a:pPr>
            <a:r>
              <a:rPr lang="en-US" dirty="0">
                <a:solidFill>
                  <a:srgbClr val="FF0000"/>
                </a:solidFill>
              </a:rPr>
              <a:t>Bladder cancer (If used for prolonged periods)</a:t>
            </a:r>
          </a:p>
          <a:p>
            <a:pPr marL="914400" lvl="1" indent="-457200">
              <a:buFont typeface="+mj-lt"/>
              <a:buAutoNum type="arabicPeriod"/>
            </a:pPr>
            <a:r>
              <a:rPr lang="en-US" dirty="0">
                <a:solidFill>
                  <a:srgbClr val="FF0000"/>
                </a:solidFill>
              </a:rPr>
              <a:t>Bladder stone due to crystallization (If used for prolonged periods</a:t>
            </a:r>
          </a:p>
          <a:p>
            <a:pPr marL="914400" lvl="1" indent="-457200">
              <a:buFont typeface="+mj-lt"/>
              <a:buAutoNum type="arabicPeriod"/>
            </a:pPr>
            <a:r>
              <a:rPr lang="en-US" dirty="0">
                <a:solidFill>
                  <a:srgbClr val="FF0000"/>
                </a:solidFill>
              </a:rPr>
              <a:t>Patulous urethra (Dilated urethra)</a:t>
            </a:r>
          </a:p>
          <a:p>
            <a:pPr marL="914400" lvl="1" indent="-457200">
              <a:buFont typeface="+mj-lt"/>
              <a:buAutoNum type="arabicPeriod"/>
            </a:pPr>
            <a:r>
              <a:rPr lang="en-US" dirty="0">
                <a:solidFill>
                  <a:srgbClr val="FF0000"/>
                </a:solidFill>
              </a:rPr>
              <a:t>Acquired Hypospadias in males</a:t>
            </a:r>
          </a:p>
          <a:p>
            <a:pPr marL="914400" lvl="1" indent="-457200">
              <a:buFont typeface="+mj-lt"/>
              <a:buAutoNum type="arabicPeriod"/>
            </a:pPr>
            <a:r>
              <a:rPr lang="en-US" dirty="0">
                <a:solidFill>
                  <a:srgbClr val="FF0000"/>
                </a:solidFill>
              </a:rPr>
              <a:t>Urethral stricture (Due to injury , infection ,Obstructed periurethral glands)</a:t>
            </a:r>
          </a:p>
        </p:txBody>
      </p:sp>
    </p:spTree>
    <p:extLst>
      <p:ext uri="{BB962C8B-B14F-4D97-AF65-F5344CB8AC3E}">
        <p14:creationId xmlns:p14="http://schemas.microsoft.com/office/powerpoint/2010/main" val="16875137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C285D-3197-BB30-0C98-F1D1DBFE5751}"/>
              </a:ext>
            </a:extLst>
          </p:cNvPr>
          <p:cNvSpPr>
            <a:spLocks noGrp="1"/>
          </p:cNvSpPr>
          <p:nvPr>
            <p:ph type="title"/>
          </p:nvPr>
        </p:nvSpPr>
        <p:spPr/>
        <p:txBody>
          <a:bodyPr/>
          <a:lstStyle/>
          <a:p>
            <a:r>
              <a:rPr lang="en-US" dirty="0"/>
              <a:t>Catheterization</a:t>
            </a:r>
          </a:p>
        </p:txBody>
      </p:sp>
      <p:sp>
        <p:nvSpPr>
          <p:cNvPr id="3" name="Content Placeholder 2">
            <a:extLst>
              <a:ext uri="{FF2B5EF4-FFF2-40B4-BE49-F238E27FC236}">
                <a16:creationId xmlns:a16="http://schemas.microsoft.com/office/drawing/2014/main" id="{203A2239-6890-99D4-C3AF-86160ACBD7EE}"/>
              </a:ext>
            </a:extLst>
          </p:cNvPr>
          <p:cNvSpPr>
            <a:spLocks noGrp="1"/>
          </p:cNvSpPr>
          <p:nvPr>
            <p:ph idx="1"/>
          </p:nvPr>
        </p:nvSpPr>
        <p:spPr>
          <a:xfrm>
            <a:off x="838200" y="1305026"/>
            <a:ext cx="9117563" cy="4871938"/>
          </a:xfrm>
        </p:spPr>
        <p:txBody>
          <a:bodyPr>
            <a:normAutofit/>
          </a:bodyPr>
          <a:lstStyle/>
          <a:p>
            <a:r>
              <a:rPr lang="en-US" b="1" dirty="0"/>
              <a:t>Types of catheters</a:t>
            </a:r>
            <a:r>
              <a:rPr lang="en-US" dirty="0"/>
              <a:t>: (classification according to the site)</a:t>
            </a:r>
          </a:p>
          <a:p>
            <a:pPr lvl="1"/>
            <a:r>
              <a:rPr lang="en-US" dirty="0"/>
              <a:t>External (condom) catheter</a:t>
            </a:r>
          </a:p>
          <a:p>
            <a:pPr lvl="2"/>
            <a:r>
              <a:rPr lang="en-US" sz="2200" dirty="0"/>
              <a:t>Consists of a soft plastic or rubber sheath, tubing, and a collection bag for the urine</a:t>
            </a:r>
          </a:p>
          <a:p>
            <a:pPr lvl="2"/>
            <a:r>
              <a:rPr lang="en-US" sz="2200" dirty="0"/>
              <a:t>The sheath is placed over the penis and the collection bag is attached to the leg</a:t>
            </a:r>
          </a:p>
          <a:p>
            <a:pPr lvl="2"/>
            <a:r>
              <a:rPr lang="en-US" sz="2200" dirty="0"/>
              <a:t>Collects urine when there is no need for catheter insertion</a:t>
            </a:r>
          </a:p>
          <a:p>
            <a:pPr lvl="1"/>
            <a:r>
              <a:rPr lang="en-US" dirty="0"/>
              <a:t>Intermittent (Robinson's) catheter</a:t>
            </a:r>
          </a:p>
          <a:p>
            <a:pPr lvl="1"/>
            <a:r>
              <a:rPr lang="en-US" dirty="0"/>
              <a:t>Indwelling</a:t>
            </a:r>
          </a:p>
          <a:p>
            <a:pPr lvl="2"/>
            <a:r>
              <a:rPr lang="en-US" sz="2200" dirty="0"/>
              <a:t>Urethral catheter</a:t>
            </a:r>
          </a:p>
          <a:p>
            <a:pPr lvl="2"/>
            <a:r>
              <a:rPr lang="en-US" sz="2200" dirty="0"/>
              <a:t>Suprapubic catheter</a:t>
            </a:r>
          </a:p>
          <a:p>
            <a:pPr lvl="1"/>
            <a:r>
              <a:rPr lang="en-US" dirty="0"/>
              <a:t>Double J catheter (stents)</a:t>
            </a:r>
          </a:p>
        </p:txBody>
      </p:sp>
      <p:sp>
        <p:nvSpPr>
          <p:cNvPr id="4" name="TextBox 3">
            <a:extLst>
              <a:ext uri="{FF2B5EF4-FFF2-40B4-BE49-F238E27FC236}">
                <a16:creationId xmlns:a16="http://schemas.microsoft.com/office/drawing/2014/main" id="{FE921A34-9C2F-1FBC-1862-2A368E4EB3E9}"/>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8" name="Content Placeholder 3">
            <a:extLst>
              <a:ext uri="{FF2B5EF4-FFF2-40B4-BE49-F238E27FC236}">
                <a16:creationId xmlns:a16="http://schemas.microsoft.com/office/drawing/2014/main" id="{F58AE1A7-1117-5EC5-5AA3-EF0CE71194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4080" t="3726" r="4691" b="5897"/>
          <a:stretch/>
        </p:blipFill>
        <p:spPr>
          <a:xfrm>
            <a:off x="9871788" y="1743603"/>
            <a:ext cx="1482012" cy="21186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952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86256-522C-5185-9748-C6BC7B7316AC}"/>
              </a:ext>
            </a:extLst>
          </p:cNvPr>
          <p:cNvSpPr>
            <a:spLocks noGrp="1"/>
          </p:cNvSpPr>
          <p:nvPr>
            <p:ph type="title"/>
          </p:nvPr>
        </p:nvSpPr>
        <p:spPr/>
        <p:txBody>
          <a:bodyPr>
            <a:normAutofit/>
          </a:bodyPr>
          <a:lstStyle/>
          <a:p>
            <a:r>
              <a:rPr lang="en-US" dirty="0"/>
              <a:t>Classification of catheters</a:t>
            </a:r>
          </a:p>
        </p:txBody>
      </p:sp>
      <p:sp>
        <p:nvSpPr>
          <p:cNvPr id="3" name="Content Placeholder 2">
            <a:extLst>
              <a:ext uri="{FF2B5EF4-FFF2-40B4-BE49-F238E27FC236}">
                <a16:creationId xmlns:a16="http://schemas.microsoft.com/office/drawing/2014/main" id="{08C95BAA-B8F4-2BCC-BD57-1C4E910B0B74}"/>
              </a:ext>
            </a:extLst>
          </p:cNvPr>
          <p:cNvSpPr>
            <a:spLocks noGrp="1"/>
          </p:cNvSpPr>
          <p:nvPr>
            <p:ph idx="1"/>
          </p:nvPr>
        </p:nvSpPr>
        <p:spPr/>
        <p:txBody>
          <a:bodyPr/>
          <a:lstStyle/>
          <a:p>
            <a:pPr marL="514350" indent="-514350">
              <a:buFont typeface="+mj-lt"/>
              <a:buAutoNum type="arabicPeriod"/>
            </a:pPr>
            <a:r>
              <a:rPr lang="en-US" b="1" dirty="0"/>
              <a:t>According to the size:</a:t>
            </a:r>
          </a:p>
          <a:p>
            <a:pPr lvl="1"/>
            <a:r>
              <a:rPr lang="en-US" dirty="0"/>
              <a:t>FR (French) or CH(charriere). It’s number equal to the size (6-30 FR)</a:t>
            </a:r>
          </a:p>
          <a:p>
            <a:pPr lvl="1"/>
            <a:r>
              <a:rPr lang="en-US" dirty="0">
                <a:solidFill>
                  <a:srgbClr val="FF0000"/>
                </a:solidFill>
              </a:rPr>
              <a:t>1mm = 3FR</a:t>
            </a:r>
          </a:p>
          <a:p>
            <a:pPr marL="514350" indent="-514350">
              <a:buFont typeface="+mj-lt"/>
              <a:buAutoNum type="arabicPeriod"/>
            </a:pPr>
            <a:r>
              <a:rPr lang="en-US" b="1" dirty="0"/>
              <a:t>According to the material:</a:t>
            </a:r>
          </a:p>
          <a:p>
            <a:pPr lvl="1"/>
            <a:r>
              <a:rPr lang="en-US" dirty="0"/>
              <a:t>Latex, rubber, silicone, PVC</a:t>
            </a:r>
          </a:p>
          <a:p>
            <a:pPr lvl="1"/>
            <a:r>
              <a:rPr lang="en-US" dirty="0"/>
              <a:t>Latex, rubber often chosen for short-term drainage; more risk for UTI</a:t>
            </a:r>
          </a:p>
          <a:p>
            <a:pPr lvl="1"/>
            <a:r>
              <a:rPr lang="en-US" dirty="0"/>
              <a:t>Silicone catheters are indicated when there is rubber/latex sensitivity or allergy and are particularly suited for patients requiring a longer period of indwelling time </a:t>
            </a:r>
          </a:p>
          <a:p>
            <a:pPr marL="514350" indent="-514350">
              <a:buFont typeface="+mj-lt"/>
              <a:buAutoNum type="arabicPeriod"/>
            </a:pPr>
            <a:r>
              <a:rPr lang="en-US" b="1" dirty="0"/>
              <a:t>According to the coating:</a:t>
            </a:r>
          </a:p>
          <a:p>
            <a:pPr lvl="1"/>
            <a:r>
              <a:rPr lang="en-US" dirty="0">
                <a:solidFill>
                  <a:srgbClr val="00B050"/>
                </a:solidFill>
              </a:rPr>
              <a:t>Various coatings on urethral catheters have been applied in an attempt to reduce urethral trauma and infection risks.</a:t>
            </a:r>
          </a:p>
        </p:txBody>
      </p:sp>
      <p:sp>
        <p:nvSpPr>
          <p:cNvPr id="4" name="TextBox 3">
            <a:extLst>
              <a:ext uri="{FF2B5EF4-FFF2-40B4-BE49-F238E27FC236}">
                <a16:creationId xmlns:a16="http://schemas.microsoft.com/office/drawing/2014/main" id="{546B131D-A34C-6021-A074-590C0C600A8E}"/>
              </a:ext>
            </a:extLst>
          </p:cNvPr>
          <p:cNvSpPr txBox="1"/>
          <p:nvPr/>
        </p:nvSpPr>
        <p:spPr>
          <a:xfrm>
            <a:off x="11624503" y="419874"/>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5" name="TextBox 4">
            <a:extLst>
              <a:ext uri="{FF2B5EF4-FFF2-40B4-BE49-F238E27FC236}">
                <a16:creationId xmlns:a16="http://schemas.microsoft.com/office/drawing/2014/main" id="{B7D07965-7270-F438-F490-4C7252D29417}"/>
              </a:ext>
            </a:extLst>
          </p:cNvPr>
          <p:cNvSpPr txBox="1"/>
          <p:nvPr/>
        </p:nvSpPr>
        <p:spPr>
          <a:xfrm>
            <a:off x="10935212" y="0"/>
            <a:ext cx="1247457" cy="369332"/>
          </a:xfrm>
          <a:prstGeom prst="rect">
            <a:avLst/>
          </a:prstGeom>
          <a:noFill/>
          <a:ln>
            <a:solidFill>
              <a:srgbClr val="0070C0"/>
            </a:solidFill>
          </a:ln>
        </p:spPr>
        <p:txBody>
          <a:bodyPr wrap="none" rtlCol="0">
            <a:spAutoFit/>
          </a:bodyPr>
          <a:lstStyle/>
          <a:p>
            <a:r>
              <a:rPr lang="ar-JO" b="1" dirty="0">
                <a:solidFill>
                  <a:srgbClr val="0070C0"/>
                </a:solidFill>
              </a:rPr>
              <a:t>أسئلة راوندات</a:t>
            </a:r>
            <a:endParaRPr lang="en-US" b="1" dirty="0">
              <a:solidFill>
                <a:srgbClr val="0070C0"/>
              </a:solidFill>
            </a:endParaRPr>
          </a:p>
        </p:txBody>
      </p:sp>
    </p:spTree>
    <p:extLst>
      <p:ext uri="{BB962C8B-B14F-4D97-AF65-F5344CB8AC3E}">
        <p14:creationId xmlns:p14="http://schemas.microsoft.com/office/powerpoint/2010/main" val="89601656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C285D-3197-BB30-0C98-F1D1DBFE5751}"/>
              </a:ext>
            </a:extLst>
          </p:cNvPr>
          <p:cNvSpPr>
            <a:spLocks noGrp="1"/>
          </p:cNvSpPr>
          <p:nvPr>
            <p:ph type="title"/>
          </p:nvPr>
        </p:nvSpPr>
        <p:spPr/>
        <p:txBody>
          <a:bodyPr>
            <a:normAutofit/>
          </a:bodyPr>
          <a:lstStyle/>
          <a:p>
            <a:r>
              <a:rPr lang="en-US" dirty="0"/>
              <a:t>Classification of catheters</a:t>
            </a:r>
          </a:p>
        </p:txBody>
      </p:sp>
      <p:sp>
        <p:nvSpPr>
          <p:cNvPr id="3" name="Content Placeholder 2">
            <a:extLst>
              <a:ext uri="{FF2B5EF4-FFF2-40B4-BE49-F238E27FC236}">
                <a16:creationId xmlns:a16="http://schemas.microsoft.com/office/drawing/2014/main" id="{203A2239-6890-99D4-C3AF-86160ACBD7EE}"/>
              </a:ext>
            </a:extLst>
          </p:cNvPr>
          <p:cNvSpPr>
            <a:spLocks noGrp="1"/>
          </p:cNvSpPr>
          <p:nvPr>
            <p:ph idx="1"/>
          </p:nvPr>
        </p:nvSpPr>
        <p:spPr>
          <a:xfrm>
            <a:off x="838200" y="1305027"/>
            <a:ext cx="6715442" cy="4647904"/>
          </a:xfrm>
        </p:spPr>
        <p:txBody>
          <a:bodyPr>
            <a:normAutofit lnSpcReduction="10000"/>
          </a:bodyPr>
          <a:lstStyle/>
          <a:p>
            <a:pPr marL="514350" indent="-514350">
              <a:buFont typeface="+mj-lt"/>
              <a:buAutoNum type="arabicPeriod" startAt="4"/>
            </a:pPr>
            <a:r>
              <a:rPr lang="en-US" b="1" dirty="0"/>
              <a:t>According to the number of ways:</a:t>
            </a:r>
          </a:p>
          <a:p>
            <a:pPr lvl="1"/>
            <a:r>
              <a:rPr lang="en-US" dirty="0"/>
              <a:t>One-way (Robinson's catheter)</a:t>
            </a:r>
          </a:p>
          <a:p>
            <a:pPr lvl="1"/>
            <a:r>
              <a:rPr lang="en-US" dirty="0"/>
              <a:t>Two-way</a:t>
            </a:r>
          </a:p>
          <a:p>
            <a:pPr lvl="1"/>
            <a:r>
              <a:rPr lang="en-US" dirty="0"/>
              <a:t>Three-way</a:t>
            </a:r>
          </a:p>
          <a:p>
            <a:pPr marL="514350" indent="-514350">
              <a:buFont typeface="+mj-lt"/>
              <a:buAutoNum type="arabicPeriod" startAt="4"/>
            </a:pPr>
            <a:r>
              <a:rPr lang="en-US" b="1" dirty="0"/>
              <a:t>According to the tip shape:</a:t>
            </a:r>
          </a:p>
          <a:p>
            <a:pPr lvl="1"/>
            <a:r>
              <a:rPr lang="en-US" dirty="0"/>
              <a:t>Most catheters are designed with a blunt straight tip that is blind ending. </a:t>
            </a:r>
          </a:p>
          <a:p>
            <a:pPr lvl="1"/>
            <a:r>
              <a:rPr lang="en-US" dirty="0"/>
              <a:t>Catheters with curved tips or with an end hole have specific utility in certain clinical scenarios</a:t>
            </a:r>
          </a:p>
          <a:p>
            <a:pPr marL="514350" indent="-514350">
              <a:buFont typeface="+mj-lt"/>
              <a:buAutoNum type="arabicPeriod" startAt="4"/>
            </a:pPr>
            <a:r>
              <a:rPr lang="en-US" b="1" dirty="0"/>
              <a:t>According to the duration of use:</a:t>
            </a:r>
          </a:p>
          <a:p>
            <a:pPr lvl="1"/>
            <a:r>
              <a:rPr lang="en-US" dirty="0"/>
              <a:t>Intermittent catheter (Robinson's catheter)</a:t>
            </a:r>
          </a:p>
          <a:p>
            <a:pPr lvl="1"/>
            <a:r>
              <a:rPr lang="en-US" dirty="0"/>
              <a:t>Indwelling catheter</a:t>
            </a:r>
          </a:p>
        </p:txBody>
      </p:sp>
      <p:sp>
        <p:nvSpPr>
          <p:cNvPr id="12" name="TextBox 11">
            <a:extLst>
              <a:ext uri="{FF2B5EF4-FFF2-40B4-BE49-F238E27FC236}">
                <a16:creationId xmlns:a16="http://schemas.microsoft.com/office/drawing/2014/main" id="{55C19D36-8040-46C4-6C1C-54FCE6D3FF88}"/>
              </a:ext>
            </a:extLst>
          </p:cNvPr>
          <p:cNvSpPr txBox="1"/>
          <p:nvPr/>
        </p:nvSpPr>
        <p:spPr>
          <a:xfrm>
            <a:off x="11624503" y="419874"/>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13" name="TextBox 12">
            <a:extLst>
              <a:ext uri="{FF2B5EF4-FFF2-40B4-BE49-F238E27FC236}">
                <a16:creationId xmlns:a16="http://schemas.microsoft.com/office/drawing/2014/main" id="{29E6CC83-CB21-BC76-AF7F-3D18B2CED173}"/>
              </a:ext>
            </a:extLst>
          </p:cNvPr>
          <p:cNvSpPr txBox="1"/>
          <p:nvPr/>
        </p:nvSpPr>
        <p:spPr>
          <a:xfrm>
            <a:off x="10935212" y="0"/>
            <a:ext cx="1247457" cy="369332"/>
          </a:xfrm>
          <a:prstGeom prst="rect">
            <a:avLst/>
          </a:prstGeom>
          <a:noFill/>
          <a:ln>
            <a:solidFill>
              <a:srgbClr val="0070C0"/>
            </a:solidFill>
          </a:ln>
        </p:spPr>
        <p:txBody>
          <a:bodyPr wrap="none" rtlCol="0">
            <a:spAutoFit/>
          </a:bodyPr>
          <a:lstStyle/>
          <a:p>
            <a:r>
              <a:rPr lang="ar-JO" b="1" dirty="0">
                <a:solidFill>
                  <a:srgbClr val="0070C0"/>
                </a:solidFill>
              </a:rPr>
              <a:t>أسئلة راوندات</a:t>
            </a:r>
            <a:endParaRPr lang="en-US" b="1" dirty="0">
              <a:solidFill>
                <a:srgbClr val="0070C0"/>
              </a:solidFill>
            </a:endParaRPr>
          </a:p>
        </p:txBody>
      </p:sp>
      <p:grpSp>
        <p:nvGrpSpPr>
          <p:cNvPr id="17" name="Group 16">
            <a:extLst>
              <a:ext uri="{FF2B5EF4-FFF2-40B4-BE49-F238E27FC236}">
                <a16:creationId xmlns:a16="http://schemas.microsoft.com/office/drawing/2014/main" id="{D1739D70-49C9-C14C-F319-328928CB24B0}"/>
              </a:ext>
            </a:extLst>
          </p:cNvPr>
          <p:cNvGrpSpPr/>
          <p:nvPr/>
        </p:nvGrpSpPr>
        <p:grpSpPr>
          <a:xfrm>
            <a:off x="7765067" y="1305027"/>
            <a:ext cx="3588733" cy="4647904"/>
            <a:chOff x="7783020" y="1192090"/>
            <a:chExt cx="3570781" cy="4624654"/>
          </a:xfrm>
        </p:grpSpPr>
        <p:grpSp>
          <p:nvGrpSpPr>
            <p:cNvPr id="14" name="Group 13">
              <a:extLst>
                <a:ext uri="{FF2B5EF4-FFF2-40B4-BE49-F238E27FC236}">
                  <a16:creationId xmlns:a16="http://schemas.microsoft.com/office/drawing/2014/main" id="{39787C44-0B55-97FF-8DA8-06BFEA6A9E04}"/>
                </a:ext>
              </a:extLst>
            </p:cNvPr>
            <p:cNvGrpSpPr/>
            <p:nvPr/>
          </p:nvGrpSpPr>
          <p:grpSpPr>
            <a:xfrm>
              <a:off x="7783020" y="3483002"/>
              <a:ext cx="3570780" cy="2333742"/>
              <a:chOff x="7783020" y="3483002"/>
              <a:chExt cx="3570780" cy="2333742"/>
            </a:xfrm>
          </p:grpSpPr>
          <p:pic>
            <p:nvPicPr>
              <p:cNvPr id="9" name="Picture 8">
                <a:extLst>
                  <a:ext uri="{FF2B5EF4-FFF2-40B4-BE49-F238E27FC236}">
                    <a16:creationId xmlns:a16="http://schemas.microsoft.com/office/drawing/2014/main" id="{C56775CF-80D6-8A06-4A62-4536A81FBF15}"/>
                  </a:ext>
                </a:extLst>
              </p:cNvPr>
              <p:cNvPicPr>
                <a:picLocks noChangeAspect="1"/>
              </p:cNvPicPr>
              <p:nvPr/>
            </p:nvPicPr>
            <p:blipFill>
              <a:blip r:embed="rId2"/>
              <a:stretch>
                <a:fillRect/>
              </a:stretch>
            </p:blipFill>
            <p:spPr>
              <a:xfrm>
                <a:off x="7783020" y="3483002"/>
                <a:ext cx="3570780" cy="2333742"/>
              </a:xfrm>
              <a:prstGeom prst="rect">
                <a:avLst/>
              </a:prstGeom>
              <a:ln>
                <a:noFill/>
              </a:ln>
              <a:effectLst>
                <a:outerShdw blurRad="292100" dist="139700" dir="2700000" algn="tl" rotWithShape="0">
                  <a:srgbClr val="333333">
                    <a:alpha val="65000"/>
                  </a:srgbClr>
                </a:outerShdw>
              </a:effectLst>
            </p:spPr>
          </p:pic>
          <p:sp>
            <p:nvSpPr>
              <p:cNvPr id="11" name="TextBox 10">
                <a:extLst>
                  <a:ext uri="{FF2B5EF4-FFF2-40B4-BE49-F238E27FC236}">
                    <a16:creationId xmlns:a16="http://schemas.microsoft.com/office/drawing/2014/main" id="{0F554FC0-9409-732D-6884-ADE5A8F76E23}"/>
                  </a:ext>
                </a:extLst>
              </p:cNvPr>
              <p:cNvSpPr txBox="1"/>
              <p:nvPr/>
            </p:nvSpPr>
            <p:spPr>
              <a:xfrm>
                <a:off x="7783020" y="5355079"/>
                <a:ext cx="3570780" cy="461665"/>
              </a:xfrm>
              <a:prstGeom prst="rect">
                <a:avLst/>
              </a:prstGeom>
              <a:solidFill>
                <a:schemeClr val="accent2">
                  <a:lumMod val="20000"/>
                  <a:lumOff val="80000"/>
                </a:schemeClr>
              </a:solidFill>
            </p:spPr>
            <p:txBody>
              <a:bodyPr wrap="square">
                <a:spAutoFit/>
              </a:bodyPr>
              <a:lstStyle/>
              <a:p>
                <a:pPr algn="ctr"/>
                <a:r>
                  <a:rPr lang="en-US" sz="1200" dirty="0"/>
                  <a:t>Hematuria catheter has a wide opening near the tip to allow improve drainage of blood clots and debris.</a:t>
                </a:r>
              </a:p>
            </p:txBody>
          </p:sp>
        </p:grpSp>
        <p:pic>
          <p:nvPicPr>
            <p:cNvPr id="16" name="Picture 15" descr="http://img.weiku.com/photo/9126/912626/product/Standard_Latex_Foley_Catheter_2012111205933305.jpg">
              <a:extLst>
                <a:ext uri="{FF2B5EF4-FFF2-40B4-BE49-F238E27FC236}">
                  <a16:creationId xmlns:a16="http://schemas.microsoft.com/office/drawing/2014/main" id="{8A4B0392-FA2F-5685-336E-4723D59EE4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3021" y="1192090"/>
              <a:ext cx="3570780" cy="22262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TextBox 3">
            <a:extLst>
              <a:ext uri="{FF2B5EF4-FFF2-40B4-BE49-F238E27FC236}">
                <a16:creationId xmlns:a16="http://schemas.microsoft.com/office/drawing/2014/main" id="{2249CE0E-BC7D-57D6-F322-0A3B8E267B59}"/>
              </a:ext>
            </a:extLst>
          </p:cNvPr>
          <p:cNvSpPr txBox="1"/>
          <p:nvPr/>
        </p:nvSpPr>
        <p:spPr>
          <a:xfrm>
            <a:off x="55984" y="135223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3656988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D98BC-B6B3-0785-F2AA-C47D371AAA2C}"/>
              </a:ext>
            </a:extLst>
          </p:cNvPr>
          <p:cNvSpPr>
            <a:spLocks noGrp="1"/>
          </p:cNvSpPr>
          <p:nvPr>
            <p:ph type="title"/>
          </p:nvPr>
        </p:nvSpPr>
        <p:spPr/>
        <p:txBody>
          <a:bodyPr/>
          <a:lstStyle/>
          <a:p>
            <a:r>
              <a:rPr lang="en-US" dirty="0"/>
              <a:t>Intermittent (Robinson's) catheter</a:t>
            </a:r>
          </a:p>
        </p:txBody>
      </p:sp>
      <p:sp>
        <p:nvSpPr>
          <p:cNvPr id="3" name="Content Placeholder 2">
            <a:extLst>
              <a:ext uri="{FF2B5EF4-FFF2-40B4-BE49-F238E27FC236}">
                <a16:creationId xmlns:a16="http://schemas.microsoft.com/office/drawing/2014/main" id="{CE5D769D-4C63-90D4-26B0-8B972B39F2AA}"/>
              </a:ext>
            </a:extLst>
          </p:cNvPr>
          <p:cNvSpPr>
            <a:spLocks noGrp="1"/>
          </p:cNvSpPr>
          <p:nvPr>
            <p:ph idx="1"/>
          </p:nvPr>
        </p:nvSpPr>
        <p:spPr>
          <a:xfrm>
            <a:off x="838200" y="1305025"/>
            <a:ext cx="10515600" cy="5187850"/>
          </a:xfrm>
        </p:spPr>
        <p:txBody>
          <a:bodyPr>
            <a:normAutofit lnSpcReduction="10000"/>
          </a:bodyPr>
          <a:lstStyle/>
          <a:p>
            <a:r>
              <a:rPr lang="en-US" b="1" dirty="0"/>
              <a:t>Definition</a:t>
            </a:r>
            <a:r>
              <a:rPr lang="en-US" dirty="0"/>
              <a:t>: </a:t>
            </a:r>
            <a:r>
              <a:rPr lang="en-US" sz="2600" dirty="0"/>
              <a:t>A thin, flexible tube that a person temporarily inserts into their bladder through the urethra.</a:t>
            </a:r>
          </a:p>
          <a:p>
            <a:r>
              <a:rPr lang="en-US" sz="2400" dirty="0"/>
              <a:t>Used for Drainage or Instillation of drugs</a:t>
            </a:r>
          </a:p>
          <a:p>
            <a:r>
              <a:rPr lang="en-US" sz="2400" dirty="0"/>
              <a:t>Once a person has emptied their bladder, they need to remove the catheter. It is necessary to remove the old catheter and insert a new one several times per day to empty the bladder,  a healthcare provider will teach the person how to do this correctly.</a:t>
            </a:r>
          </a:p>
          <a:p>
            <a:r>
              <a:rPr lang="en-US" b="1" dirty="0">
                <a:solidFill>
                  <a:srgbClr val="FF0000"/>
                </a:solidFill>
              </a:rPr>
              <a:t>Indications</a:t>
            </a:r>
            <a:r>
              <a:rPr lang="en-US" dirty="0"/>
              <a:t>:</a:t>
            </a:r>
          </a:p>
          <a:p>
            <a:pPr marL="914400" lvl="1" indent="-457200">
              <a:buFont typeface="+mj-lt"/>
              <a:buAutoNum type="arabicPeriod"/>
            </a:pPr>
            <a:r>
              <a:rPr lang="en-US" dirty="0"/>
              <a:t>Neurogenic bladder </a:t>
            </a:r>
          </a:p>
          <a:p>
            <a:pPr marL="914400" lvl="1" indent="-457200">
              <a:buFont typeface="+mj-lt"/>
              <a:buAutoNum type="arabicPeriod"/>
            </a:pPr>
            <a:r>
              <a:rPr lang="en-US" dirty="0"/>
              <a:t>Chronic retention</a:t>
            </a:r>
          </a:p>
          <a:p>
            <a:pPr marL="914400" lvl="1" indent="-457200">
              <a:buFont typeface="+mj-lt"/>
              <a:buAutoNum type="arabicPeriod"/>
            </a:pPr>
            <a:r>
              <a:rPr lang="en-US" dirty="0"/>
              <a:t>Female after gynecological surgery</a:t>
            </a:r>
          </a:p>
          <a:p>
            <a:pPr marL="914400" lvl="1" indent="-457200">
              <a:buFont typeface="+mj-lt"/>
              <a:buAutoNum type="arabicPeriod"/>
            </a:pPr>
            <a:r>
              <a:rPr lang="en-US" dirty="0"/>
              <a:t>Post-void residual volume measurement</a:t>
            </a:r>
          </a:p>
          <a:p>
            <a:r>
              <a:rPr lang="en-US" b="1" dirty="0">
                <a:solidFill>
                  <a:srgbClr val="FF0000"/>
                </a:solidFill>
              </a:rPr>
              <a:t>Complications</a:t>
            </a:r>
            <a:r>
              <a:rPr lang="en-US" dirty="0"/>
              <a:t>: </a:t>
            </a:r>
            <a:r>
              <a:rPr lang="en-US" sz="2600" dirty="0"/>
              <a:t>UTIs, Hematuria, Bladder stones, Urethral strictures</a:t>
            </a:r>
          </a:p>
        </p:txBody>
      </p:sp>
      <p:sp>
        <p:nvSpPr>
          <p:cNvPr id="4" name="TextBox 3">
            <a:extLst>
              <a:ext uri="{FF2B5EF4-FFF2-40B4-BE49-F238E27FC236}">
                <a16:creationId xmlns:a16="http://schemas.microsoft.com/office/drawing/2014/main" id="{01FB718C-2369-4A6C-0750-8DB7DD5308D5}"/>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41045401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567B29-2C90-E165-F84F-338C291688A7}"/>
              </a:ext>
            </a:extLst>
          </p:cNvPr>
          <p:cNvSpPr>
            <a:spLocks noGrp="1"/>
          </p:cNvSpPr>
          <p:nvPr>
            <p:ph type="ctrTitle"/>
          </p:nvPr>
        </p:nvSpPr>
        <p:spPr/>
        <p:txBody>
          <a:bodyPr/>
          <a:lstStyle/>
          <a:p>
            <a:r>
              <a:rPr lang="en-US" dirty="0"/>
              <a:t>Signs and Symptoms of GUT</a:t>
            </a:r>
          </a:p>
        </p:txBody>
      </p:sp>
    </p:spTree>
    <p:extLst>
      <p:ext uri="{BB962C8B-B14F-4D97-AF65-F5344CB8AC3E}">
        <p14:creationId xmlns:p14="http://schemas.microsoft.com/office/powerpoint/2010/main" val="34760489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961C8-4CFE-71B9-8896-17F22FD762BE}"/>
              </a:ext>
            </a:extLst>
          </p:cNvPr>
          <p:cNvSpPr>
            <a:spLocks noGrp="1"/>
          </p:cNvSpPr>
          <p:nvPr>
            <p:ph type="title"/>
          </p:nvPr>
        </p:nvSpPr>
        <p:spPr/>
        <p:txBody>
          <a:bodyPr/>
          <a:lstStyle/>
          <a:p>
            <a:r>
              <a:rPr lang="en-US" dirty="0"/>
              <a:t>Indwelling catheters</a:t>
            </a:r>
          </a:p>
        </p:txBody>
      </p:sp>
      <p:sp>
        <p:nvSpPr>
          <p:cNvPr id="3" name="Content Placeholder 2">
            <a:extLst>
              <a:ext uri="{FF2B5EF4-FFF2-40B4-BE49-F238E27FC236}">
                <a16:creationId xmlns:a16="http://schemas.microsoft.com/office/drawing/2014/main" id="{4A0EBDAF-7189-4ADB-EEA0-E0E7DE0E3D42}"/>
              </a:ext>
            </a:extLst>
          </p:cNvPr>
          <p:cNvSpPr>
            <a:spLocks noGrp="1"/>
          </p:cNvSpPr>
          <p:nvPr>
            <p:ph idx="1"/>
          </p:nvPr>
        </p:nvSpPr>
        <p:spPr/>
        <p:txBody>
          <a:bodyPr/>
          <a:lstStyle/>
          <a:p>
            <a:r>
              <a:rPr lang="en-US" dirty="0"/>
              <a:t>An indwelling catheter is similar to an intermittent catheter but remains in place for a period of days or weeks.</a:t>
            </a:r>
          </a:p>
          <a:p>
            <a:r>
              <a:rPr lang="en-US" dirty="0"/>
              <a:t>One end of the indwelling catheter has a deflated balloon attached. A healthcare provider will insert this end into the bladder and then inflate the balloon with sterile water to hold the catheter in place.</a:t>
            </a:r>
          </a:p>
          <a:p>
            <a:r>
              <a:rPr lang="en-US" dirty="0"/>
              <a:t>There are two main types of indwelling catheter : </a:t>
            </a:r>
          </a:p>
          <a:p>
            <a:pPr marL="914400" lvl="1" indent="-457200">
              <a:buFont typeface="+mj-lt"/>
              <a:buAutoNum type="arabicPeriod"/>
            </a:pPr>
            <a:r>
              <a:rPr lang="en-US" b="1" dirty="0"/>
              <a:t>Urethral catheter (Foley’s catheter): </a:t>
            </a:r>
            <a:r>
              <a:rPr lang="en-US" dirty="0"/>
              <a:t>flexible tube that is passed through the urethra and into the bladder. </a:t>
            </a:r>
          </a:p>
          <a:p>
            <a:pPr marL="914400" lvl="1" indent="-457200">
              <a:buFont typeface="+mj-lt"/>
              <a:buAutoNum type="arabicPeriod"/>
            </a:pPr>
            <a:r>
              <a:rPr lang="en-US" b="1" dirty="0"/>
              <a:t>Suprapubic catheter</a:t>
            </a:r>
            <a:r>
              <a:rPr lang="en-US" dirty="0"/>
              <a:t>. </a:t>
            </a:r>
          </a:p>
        </p:txBody>
      </p:sp>
      <p:sp>
        <p:nvSpPr>
          <p:cNvPr id="4" name="TextBox 3">
            <a:extLst>
              <a:ext uri="{FF2B5EF4-FFF2-40B4-BE49-F238E27FC236}">
                <a16:creationId xmlns:a16="http://schemas.microsoft.com/office/drawing/2014/main" id="{79AE3130-E15B-8A0B-D8B5-941C3A0A3F4F}"/>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8557010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945C3-5A4A-0E94-5355-0F577E30751E}"/>
              </a:ext>
            </a:extLst>
          </p:cNvPr>
          <p:cNvSpPr>
            <a:spLocks noGrp="1"/>
          </p:cNvSpPr>
          <p:nvPr>
            <p:ph type="title"/>
          </p:nvPr>
        </p:nvSpPr>
        <p:spPr/>
        <p:txBody>
          <a:bodyPr>
            <a:normAutofit/>
          </a:bodyPr>
          <a:lstStyle/>
          <a:p>
            <a:r>
              <a:rPr lang="en-US" dirty="0"/>
              <a:t>Two-Way Foley’s Catheter</a:t>
            </a:r>
          </a:p>
        </p:txBody>
      </p:sp>
      <p:sp>
        <p:nvSpPr>
          <p:cNvPr id="3" name="Content Placeholder 2">
            <a:extLst>
              <a:ext uri="{FF2B5EF4-FFF2-40B4-BE49-F238E27FC236}">
                <a16:creationId xmlns:a16="http://schemas.microsoft.com/office/drawing/2014/main" id="{3EC07498-3DCC-4537-5F99-BFDAC63C232A}"/>
              </a:ext>
            </a:extLst>
          </p:cNvPr>
          <p:cNvSpPr>
            <a:spLocks noGrp="1"/>
          </p:cNvSpPr>
          <p:nvPr>
            <p:ph idx="1"/>
          </p:nvPr>
        </p:nvSpPr>
        <p:spPr>
          <a:xfrm>
            <a:off x="838200" y="1305026"/>
            <a:ext cx="7550020" cy="4871938"/>
          </a:xfrm>
        </p:spPr>
        <p:txBody>
          <a:bodyPr>
            <a:normAutofit lnSpcReduction="10000"/>
          </a:bodyPr>
          <a:lstStyle/>
          <a:p>
            <a:r>
              <a:rPr lang="en-US" sz="2400" dirty="0"/>
              <a:t>The tube has two separated channels, running down its length</a:t>
            </a:r>
          </a:p>
          <a:p>
            <a:r>
              <a:rPr lang="en-US" sz="2400" dirty="0"/>
              <a:t>One lumen is open at both ends and allows urine to drain out into a collection bag.</a:t>
            </a:r>
          </a:p>
          <a:p>
            <a:r>
              <a:rPr lang="en-US" sz="2400" dirty="0"/>
              <a:t>The other lumen has a valve on the outside end and connects to a balloon at the tip; the balloon is inflated with sterile saline when it lies inside the bladder, in order to stop it from slipping out</a:t>
            </a:r>
          </a:p>
          <a:p>
            <a:r>
              <a:rPr lang="en-US" b="1" dirty="0">
                <a:solidFill>
                  <a:srgbClr val="FF0000"/>
                </a:solidFill>
              </a:rPr>
              <a:t>Indications of two-ways catheter</a:t>
            </a:r>
            <a:r>
              <a:rPr lang="en-US" dirty="0">
                <a:solidFill>
                  <a:srgbClr val="FF0000"/>
                </a:solidFill>
              </a:rPr>
              <a:t>:</a:t>
            </a:r>
          </a:p>
          <a:p>
            <a:pPr marL="914400" lvl="1" indent="-457200">
              <a:buFont typeface="+mj-lt"/>
              <a:buAutoNum type="arabicPeriod"/>
            </a:pPr>
            <a:r>
              <a:rPr lang="en-US" dirty="0">
                <a:solidFill>
                  <a:srgbClr val="FF0000"/>
                </a:solidFill>
              </a:rPr>
              <a:t>Sterile urine sample</a:t>
            </a:r>
          </a:p>
          <a:p>
            <a:pPr marL="914400" lvl="1" indent="-457200">
              <a:buFont typeface="+mj-lt"/>
              <a:buAutoNum type="arabicPeriod"/>
            </a:pPr>
            <a:r>
              <a:rPr lang="en-US" dirty="0">
                <a:solidFill>
                  <a:srgbClr val="FF0000"/>
                </a:solidFill>
              </a:rPr>
              <a:t>Urodynamic studies</a:t>
            </a:r>
          </a:p>
          <a:p>
            <a:pPr marL="914400" lvl="1" indent="-457200">
              <a:buFont typeface="+mj-lt"/>
              <a:buAutoNum type="arabicPeriod"/>
            </a:pPr>
            <a:r>
              <a:rPr lang="en-US" dirty="0">
                <a:solidFill>
                  <a:srgbClr val="FF0000"/>
                </a:solidFill>
              </a:rPr>
              <a:t>Immobilized/comatose pts</a:t>
            </a:r>
          </a:p>
          <a:p>
            <a:pPr marL="914400" lvl="1" indent="-457200">
              <a:buFont typeface="+mj-lt"/>
              <a:buAutoNum type="arabicPeriod"/>
            </a:pPr>
            <a:r>
              <a:rPr lang="en-US" dirty="0">
                <a:solidFill>
                  <a:srgbClr val="FF0000"/>
                </a:solidFill>
              </a:rPr>
              <a:t>Bladder drainage in urine retention</a:t>
            </a:r>
          </a:p>
        </p:txBody>
      </p:sp>
      <p:sp>
        <p:nvSpPr>
          <p:cNvPr id="4" name="TextBox 3">
            <a:extLst>
              <a:ext uri="{FF2B5EF4-FFF2-40B4-BE49-F238E27FC236}">
                <a16:creationId xmlns:a16="http://schemas.microsoft.com/office/drawing/2014/main" id="{D635CB37-5527-24BD-D7C3-5455068F17B4}"/>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6" name="Picture 2" descr="C:\Users\Pc city\Downloads\index.jpg">
            <a:extLst>
              <a:ext uri="{FF2B5EF4-FFF2-40B4-BE49-F238E27FC236}">
                <a16:creationId xmlns:a16="http://schemas.microsoft.com/office/drawing/2014/main" id="{3ECEB1B2-F239-C46B-01C9-10886423A3CB}"/>
              </a:ext>
            </a:extLst>
          </p:cNvPr>
          <p:cNvPicPr>
            <a:picLocks noChangeAspect="1" noChangeArrowheads="1"/>
          </p:cNvPicPr>
          <p:nvPr/>
        </p:nvPicPr>
        <p:blipFill>
          <a:blip r:embed="rId2"/>
          <a:srcRect/>
          <a:stretch>
            <a:fillRect/>
          </a:stretch>
        </p:blipFill>
        <p:spPr bwMode="auto">
          <a:xfrm>
            <a:off x="8614313" y="4171163"/>
            <a:ext cx="2659867" cy="2005801"/>
          </a:xfrm>
          <a:prstGeom prst="rect">
            <a:avLst/>
          </a:prstGeom>
          <a:ln>
            <a:noFill/>
          </a:ln>
          <a:effectLst>
            <a:outerShdw blurRad="292100" dist="139700" dir="2700000" algn="tl" rotWithShape="0">
              <a:srgbClr val="333333">
                <a:alpha val="65000"/>
              </a:srgbClr>
            </a:outerShdw>
          </a:effectLst>
        </p:spPr>
      </p:pic>
      <p:pic>
        <p:nvPicPr>
          <p:cNvPr id="7" name="صورة 2">
            <a:extLst>
              <a:ext uri="{FF2B5EF4-FFF2-40B4-BE49-F238E27FC236}">
                <a16:creationId xmlns:a16="http://schemas.microsoft.com/office/drawing/2014/main" id="{B0460D32-E71C-3EEC-680F-949168047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695" y="1305026"/>
            <a:ext cx="2819105" cy="281910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9379538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EDBF0-2AFF-A119-3D7F-06FB52556DD3}"/>
              </a:ext>
            </a:extLst>
          </p:cNvPr>
          <p:cNvSpPr>
            <a:spLocks noGrp="1"/>
          </p:cNvSpPr>
          <p:nvPr>
            <p:ph type="title"/>
          </p:nvPr>
        </p:nvSpPr>
        <p:spPr/>
        <p:txBody>
          <a:bodyPr/>
          <a:lstStyle/>
          <a:p>
            <a:r>
              <a:rPr lang="en-US" dirty="0"/>
              <a:t>Two-Way Foley’s Catheter</a:t>
            </a:r>
          </a:p>
        </p:txBody>
      </p:sp>
      <p:sp>
        <p:nvSpPr>
          <p:cNvPr id="3" name="Content Placeholder 2">
            <a:extLst>
              <a:ext uri="{FF2B5EF4-FFF2-40B4-BE49-F238E27FC236}">
                <a16:creationId xmlns:a16="http://schemas.microsoft.com/office/drawing/2014/main" id="{6C61D01F-A5E6-5296-D268-D9E36D668362}"/>
              </a:ext>
            </a:extLst>
          </p:cNvPr>
          <p:cNvSpPr>
            <a:spLocks noGrp="1"/>
          </p:cNvSpPr>
          <p:nvPr>
            <p:ph idx="1"/>
          </p:nvPr>
        </p:nvSpPr>
        <p:spPr>
          <a:xfrm>
            <a:off x="838200" y="1305026"/>
            <a:ext cx="7388585" cy="4871938"/>
          </a:xfrm>
        </p:spPr>
        <p:txBody>
          <a:bodyPr>
            <a:normAutofit/>
          </a:bodyPr>
          <a:lstStyle/>
          <a:p>
            <a:r>
              <a:rPr lang="en-US" sz="2800" b="1" dirty="0"/>
              <a:t>What type of catheter is this?</a:t>
            </a:r>
            <a:endParaRPr lang="ar-JO" sz="2800" b="1" dirty="0"/>
          </a:p>
          <a:p>
            <a:pPr lvl="1"/>
            <a:r>
              <a:rPr lang="en-US" dirty="0"/>
              <a:t>Two-way Foley's catheter</a:t>
            </a:r>
          </a:p>
          <a:p>
            <a:r>
              <a:rPr lang="en-US" sz="2800" b="1" dirty="0"/>
              <a:t>Mention 3 indications for </a:t>
            </a:r>
            <a:r>
              <a:rPr lang="en-US" b="1" dirty="0"/>
              <a:t>two-way catheter ?</a:t>
            </a:r>
          </a:p>
          <a:p>
            <a:pPr marL="914400" lvl="1" indent="-457200">
              <a:buFont typeface="+mj-lt"/>
              <a:buAutoNum type="arabicPeriod"/>
            </a:pPr>
            <a:r>
              <a:rPr lang="en-US" dirty="0"/>
              <a:t>Acute &amp; chronic retention</a:t>
            </a:r>
          </a:p>
          <a:p>
            <a:pPr marL="914400" lvl="1" indent="-457200">
              <a:buFont typeface="+mj-lt"/>
              <a:buAutoNum type="arabicPeriod"/>
            </a:pPr>
            <a:r>
              <a:rPr lang="en-US" dirty="0"/>
              <a:t>Sterile urine sample taking</a:t>
            </a:r>
          </a:p>
          <a:p>
            <a:pPr marL="914400" lvl="1" indent="-457200">
              <a:buFont typeface="+mj-lt"/>
              <a:buAutoNum type="arabicPeriod"/>
            </a:pPr>
            <a:r>
              <a:rPr lang="en-US" dirty="0"/>
              <a:t>Immobile/Comatose patient</a:t>
            </a:r>
          </a:p>
          <a:p>
            <a:pPr marL="914400" lvl="1" indent="-457200">
              <a:buFont typeface="+mj-lt"/>
              <a:buAutoNum type="arabicPeriod"/>
            </a:pPr>
            <a:r>
              <a:rPr lang="en-US" dirty="0"/>
              <a:t>Administration of drugs</a:t>
            </a:r>
          </a:p>
          <a:p>
            <a:pPr marL="914400" lvl="1" indent="-457200">
              <a:buFont typeface="+mj-lt"/>
              <a:buAutoNum type="arabicPeriod"/>
            </a:pPr>
            <a:r>
              <a:rPr lang="en-US" dirty="0"/>
              <a:t>Urodynamic study</a:t>
            </a:r>
          </a:p>
          <a:p>
            <a:r>
              <a:rPr lang="en-US" b="1" dirty="0"/>
              <a:t>Contraindications of catheterization</a:t>
            </a:r>
          </a:p>
          <a:p>
            <a:pPr lvl="1"/>
            <a:r>
              <a:rPr lang="en-US" sz="2400" dirty="0"/>
              <a:t>Urethral injuries, Urethral infection, Pelvic fracture.</a:t>
            </a:r>
            <a:endParaRPr lang="en-US" dirty="0"/>
          </a:p>
        </p:txBody>
      </p:sp>
      <p:sp>
        <p:nvSpPr>
          <p:cNvPr id="5" name="TextBox 4">
            <a:extLst>
              <a:ext uri="{FF2B5EF4-FFF2-40B4-BE49-F238E27FC236}">
                <a16:creationId xmlns:a16="http://schemas.microsoft.com/office/drawing/2014/main" id="{31757B3E-CC8B-D707-A45A-D66AF57AF08D}"/>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pic>
        <p:nvPicPr>
          <p:cNvPr id="8" name="Picture 2" descr="C:\Users\Pc city\Downloads\index.jpg">
            <a:extLst>
              <a:ext uri="{FF2B5EF4-FFF2-40B4-BE49-F238E27FC236}">
                <a16:creationId xmlns:a16="http://schemas.microsoft.com/office/drawing/2014/main" id="{B9FE3CEC-7A72-61CD-63E2-156C4265FA4F}"/>
              </a:ext>
            </a:extLst>
          </p:cNvPr>
          <p:cNvPicPr>
            <a:picLocks noChangeAspect="1" noChangeArrowheads="1"/>
          </p:cNvPicPr>
          <p:nvPr/>
        </p:nvPicPr>
        <p:blipFill>
          <a:blip r:embed="rId2"/>
          <a:srcRect/>
          <a:stretch>
            <a:fillRect/>
          </a:stretch>
        </p:blipFill>
        <p:spPr bwMode="auto">
          <a:xfrm>
            <a:off x="8614313" y="4171163"/>
            <a:ext cx="2659867" cy="2005801"/>
          </a:xfrm>
          <a:prstGeom prst="rect">
            <a:avLst/>
          </a:prstGeom>
          <a:ln>
            <a:noFill/>
          </a:ln>
          <a:effectLst>
            <a:outerShdw blurRad="292100" dist="139700" dir="2700000" algn="tl" rotWithShape="0">
              <a:srgbClr val="333333">
                <a:alpha val="65000"/>
              </a:srgbClr>
            </a:outerShdw>
          </a:effectLst>
        </p:spPr>
      </p:pic>
      <p:pic>
        <p:nvPicPr>
          <p:cNvPr id="9" name="صورة 2">
            <a:extLst>
              <a:ext uri="{FF2B5EF4-FFF2-40B4-BE49-F238E27FC236}">
                <a16:creationId xmlns:a16="http://schemas.microsoft.com/office/drawing/2014/main" id="{CBBECC84-4840-F3B8-D92D-386A8291E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695" y="1305026"/>
            <a:ext cx="2819105" cy="2819105"/>
          </a:xfrm>
          <a:prstGeom prst="rect">
            <a:avLst/>
          </a:prstGeom>
          <a:ln>
            <a:noFill/>
          </a:ln>
          <a:effectLst>
            <a:outerShdw blurRad="292100" dist="139700" dir="2700000" algn="tl" rotWithShape="0">
              <a:srgbClr val="333333">
                <a:alpha val="65000"/>
              </a:srgbClr>
            </a:outerShdw>
          </a:effectLst>
        </p:spPr>
      </p:pic>
      <p:sp>
        <p:nvSpPr>
          <p:cNvPr id="10" name="TextBox 9">
            <a:extLst>
              <a:ext uri="{FF2B5EF4-FFF2-40B4-BE49-F238E27FC236}">
                <a16:creationId xmlns:a16="http://schemas.microsoft.com/office/drawing/2014/main" id="{670962B2-E4AB-61C7-4AEF-0DDAD9808249}"/>
              </a:ext>
            </a:extLst>
          </p:cNvPr>
          <p:cNvSpPr txBox="1"/>
          <p:nvPr/>
        </p:nvSpPr>
        <p:spPr>
          <a:xfrm>
            <a:off x="55984" y="135223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11" name="TextBox 10">
            <a:extLst>
              <a:ext uri="{FF2B5EF4-FFF2-40B4-BE49-F238E27FC236}">
                <a16:creationId xmlns:a16="http://schemas.microsoft.com/office/drawing/2014/main" id="{C9BC320C-E9F5-0203-32A4-EFD9D604428C}"/>
              </a:ext>
            </a:extLst>
          </p:cNvPr>
          <p:cNvSpPr txBox="1"/>
          <p:nvPr/>
        </p:nvSpPr>
        <p:spPr>
          <a:xfrm>
            <a:off x="55984" y="226663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12" name="TextBox 11">
            <a:extLst>
              <a:ext uri="{FF2B5EF4-FFF2-40B4-BE49-F238E27FC236}">
                <a16:creationId xmlns:a16="http://schemas.microsoft.com/office/drawing/2014/main" id="{DB4CCC94-BD6B-AEFB-9726-7CF1DB46014F}"/>
              </a:ext>
            </a:extLst>
          </p:cNvPr>
          <p:cNvSpPr txBox="1"/>
          <p:nvPr/>
        </p:nvSpPr>
        <p:spPr>
          <a:xfrm>
            <a:off x="55984" y="4739251"/>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559266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85158-BFE1-C1E0-7F8D-77A7DD926A44}"/>
              </a:ext>
            </a:extLst>
          </p:cNvPr>
          <p:cNvSpPr>
            <a:spLocks noGrp="1"/>
          </p:cNvSpPr>
          <p:nvPr>
            <p:ph type="title"/>
          </p:nvPr>
        </p:nvSpPr>
        <p:spPr/>
        <p:txBody>
          <a:bodyPr/>
          <a:lstStyle/>
          <a:p>
            <a:r>
              <a:rPr lang="en-US" dirty="0"/>
              <a:t>Three-Way Foley’s Catheter</a:t>
            </a:r>
          </a:p>
        </p:txBody>
      </p:sp>
      <p:sp>
        <p:nvSpPr>
          <p:cNvPr id="3" name="Content Placeholder 2">
            <a:extLst>
              <a:ext uri="{FF2B5EF4-FFF2-40B4-BE49-F238E27FC236}">
                <a16:creationId xmlns:a16="http://schemas.microsoft.com/office/drawing/2014/main" id="{44524CB5-A1A1-993C-2222-BC1C291A55A0}"/>
              </a:ext>
            </a:extLst>
          </p:cNvPr>
          <p:cNvSpPr>
            <a:spLocks noGrp="1"/>
          </p:cNvSpPr>
          <p:nvPr>
            <p:ph idx="1"/>
          </p:nvPr>
        </p:nvSpPr>
        <p:spPr>
          <a:xfrm>
            <a:off x="838200" y="1305026"/>
            <a:ext cx="7568682" cy="5030460"/>
          </a:xfrm>
        </p:spPr>
        <p:txBody>
          <a:bodyPr>
            <a:normAutofit lnSpcReduction="10000"/>
          </a:bodyPr>
          <a:lstStyle/>
          <a:p>
            <a:r>
              <a:rPr lang="en-US" sz="2600" dirty="0"/>
              <a:t>Has a third channel (in addition to the balloon inflation and drainage channels) that allows fluid to be run into the bladder at the same time as it is drained from the bladder. </a:t>
            </a:r>
          </a:p>
          <a:p>
            <a:r>
              <a:rPr lang="en-US" sz="2600" dirty="0"/>
              <a:t> It’s used For simultaneous irrigation in severe gross hematuria which prevents clot formation that can end with bladder distention and subsequent perforation.</a:t>
            </a:r>
          </a:p>
          <a:p>
            <a:r>
              <a:rPr lang="en-US" dirty="0">
                <a:solidFill>
                  <a:srgbClr val="FF0000"/>
                </a:solidFill>
              </a:rPr>
              <a:t> </a:t>
            </a:r>
            <a:r>
              <a:rPr lang="en-US" b="1" dirty="0">
                <a:solidFill>
                  <a:srgbClr val="FF0000"/>
                </a:solidFill>
              </a:rPr>
              <a:t>Indications of three-ways catheter </a:t>
            </a:r>
            <a:r>
              <a:rPr lang="en-US" dirty="0">
                <a:solidFill>
                  <a:srgbClr val="FF0000"/>
                </a:solidFill>
              </a:rPr>
              <a:t>:</a:t>
            </a:r>
          </a:p>
          <a:p>
            <a:pPr marL="914400" lvl="1" indent="-457200">
              <a:buFont typeface="+mj-lt"/>
              <a:buAutoNum type="arabicPeriod"/>
            </a:pPr>
            <a:r>
              <a:rPr lang="en-US" dirty="0">
                <a:solidFill>
                  <a:srgbClr val="FF0000"/>
                </a:solidFill>
              </a:rPr>
              <a:t>After bladder/prostate surgery to wash out blood and to prevent clot formation</a:t>
            </a:r>
          </a:p>
          <a:p>
            <a:pPr marL="914400" lvl="1" indent="-457200">
              <a:buFont typeface="+mj-lt"/>
              <a:buAutoNum type="arabicPeriod"/>
            </a:pPr>
            <a:r>
              <a:rPr lang="en-US" dirty="0">
                <a:solidFill>
                  <a:srgbClr val="FF0000"/>
                </a:solidFill>
              </a:rPr>
              <a:t>Gross hematuria</a:t>
            </a:r>
          </a:p>
          <a:p>
            <a:pPr marL="914400" lvl="1" indent="-457200">
              <a:buFont typeface="+mj-lt"/>
              <a:buAutoNum type="arabicPeriod"/>
            </a:pPr>
            <a:r>
              <a:rPr lang="en-US" dirty="0">
                <a:solidFill>
                  <a:srgbClr val="FF0000"/>
                </a:solidFill>
              </a:rPr>
              <a:t>Endoscopic procedures</a:t>
            </a:r>
          </a:p>
          <a:p>
            <a:pPr marL="914400" lvl="1" indent="-457200">
              <a:buFont typeface="+mj-lt"/>
              <a:buAutoNum type="arabicPeriod"/>
            </a:pPr>
            <a:r>
              <a:rPr lang="en-US" dirty="0">
                <a:solidFill>
                  <a:srgbClr val="FF0000"/>
                </a:solidFill>
              </a:rPr>
              <a:t>Bladder insufficiency</a:t>
            </a:r>
          </a:p>
        </p:txBody>
      </p:sp>
      <p:sp>
        <p:nvSpPr>
          <p:cNvPr id="4" name="TextBox 3">
            <a:extLst>
              <a:ext uri="{FF2B5EF4-FFF2-40B4-BE49-F238E27FC236}">
                <a16:creationId xmlns:a16="http://schemas.microsoft.com/office/drawing/2014/main" id="{3CFF9F90-9DD6-6390-F6DE-2C5DFBC16146}"/>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5" name="Content Placeholder 3">
            <a:extLst>
              <a:ext uri="{FF2B5EF4-FFF2-40B4-BE49-F238E27FC236}">
                <a16:creationId xmlns:a16="http://schemas.microsoft.com/office/drawing/2014/main" id="{140C6F50-15B8-669A-27A9-870D4BC62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8730" y="1309061"/>
            <a:ext cx="2815070" cy="28150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100159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3B2EB-A04B-6F98-7640-E873664EBDE2}"/>
              </a:ext>
            </a:extLst>
          </p:cNvPr>
          <p:cNvSpPr>
            <a:spLocks noGrp="1"/>
          </p:cNvSpPr>
          <p:nvPr>
            <p:ph type="title"/>
          </p:nvPr>
        </p:nvSpPr>
        <p:spPr/>
        <p:txBody>
          <a:bodyPr/>
          <a:lstStyle/>
          <a:p>
            <a:r>
              <a:rPr lang="en-US" dirty="0"/>
              <a:t>Three-Way Foley’s Catheter</a:t>
            </a:r>
          </a:p>
        </p:txBody>
      </p:sp>
      <p:sp>
        <p:nvSpPr>
          <p:cNvPr id="3" name="Content Placeholder 2">
            <a:extLst>
              <a:ext uri="{FF2B5EF4-FFF2-40B4-BE49-F238E27FC236}">
                <a16:creationId xmlns:a16="http://schemas.microsoft.com/office/drawing/2014/main" id="{6F3E75CC-292F-F6BC-F949-AD23703DA03C}"/>
              </a:ext>
            </a:extLst>
          </p:cNvPr>
          <p:cNvSpPr>
            <a:spLocks noGrp="1"/>
          </p:cNvSpPr>
          <p:nvPr>
            <p:ph idx="1"/>
          </p:nvPr>
        </p:nvSpPr>
        <p:spPr/>
        <p:txBody>
          <a:bodyPr/>
          <a:lstStyle/>
          <a:p>
            <a:r>
              <a:rPr lang="en-US" sz="2800" b="1" dirty="0"/>
              <a:t>What type of catheter is this?</a:t>
            </a:r>
            <a:endParaRPr lang="ar-JO" sz="2800" b="1" dirty="0"/>
          </a:p>
          <a:p>
            <a:pPr lvl="1"/>
            <a:r>
              <a:rPr lang="en-US" dirty="0"/>
              <a:t>Three-way Foley's catheter</a:t>
            </a:r>
          </a:p>
          <a:p>
            <a:r>
              <a:rPr lang="en-US" b="1" dirty="0"/>
              <a:t>This type is used commonly in which operation ?</a:t>
            </a:r>
          </a:p>
          <a:p>
            <a:pPr lvl="1"/>
            <a:r>
              <a:rPr lang="en-US" dirty="0"/>
              <a:t>TURP</a:t>
            </a:r>
          </a:p>
          <a:p>
            <a:r>
              <a:rPr lang="en-US" b="1" dirty="0"/>
              <a:t>Indications of three-way catheter</a:t>
            </a:r>
          </a:p>
          <a:p>
            <a:pPr marL="914400" lvl="1" indent="-457200">
              <a:buFont typeface="+mj-lt"/>
              <a:buAutoNum type="arabicPeriod"/>
            </a:pPr>
            <a:r>
              <a:rPr lang="en-US" dirty="0"/>
              <a:t>Post Prostatic or bladder surgery </a:t>
            </a:r>
          </a:p>
          <a:p>
            <a:pPr marL="914400" lvl="1" indent="-457200">
              <a:buFont typeface="+mj-lt"/>
              <a:buAutoNum type="arabicPeriod"/>
            </a:pPr>
            <a:r>
              <a:rPr lang="en-US" dirty="0"/>
              <a:t>TURB </a:t>
            </a:r>
          </a:p>
          <a:p>
            <a:pPr marL="914400" lvl="1" indent="-457200">
              <a:buFont typeface="+mj-lt"/>
              <a:buAutoNum type="arabicPeriod"/>
            </a:pPr>
            <a:r>
              <a:rPr lang="en-US" dirty="0"/>
              <a:t>Hematuria </a:t>
            </a:r>
          </a:p>
          <a:p>
            <a:pPr marL="914400" lvl="1" indent="-457200">
              <a:buFont typeface="+mj-lt"/>
              <a:buAutoNum type="arabicPeriod"/>
            </a:pPr>
            <a:r>
              <a:rPr lang="en-US" dirty="0"/>
              <a:t>Bladder infection </a:t>
            </a:r>
          </a:p>
          <a:p>
            <a:r>
              <a:rPr lang="en-US" b="1" dirty="0"/>
              <a:t>Contraindications of catheterization</a:t>
            </a:r>
          </a:p>
          <a:p>
            <a:pPr lvl="1"/>
            <a:r>
              <a:rPr lang="en-US" sz="2400" dirty="0"/>
              <a:t>Urethral injuries, Urethral infection, Pelvic fracture.</a:t>
            </a:r>
            <a:endParaRPr lang="en-US" dirty="0"/>
          </a:p>
        </p:txBody>
      </p:sp>
      <p:sp>
        <p:nvSpPr>
          <p:cNvPr id="4" name="TextBox 3">
            <a:extLst>
              <a:ext uri="{FF2B5EF4-FFF2-40B4-BE49-F238E27FC236}">
                <a16:creationId xmlns:a16="http://schemas.microsoft.com/office/drawing/2014/main" id="{A2662581-578D-759E-2C23-7107D657128B}"/>
              </a:ext>
            </a:extLst>
          </p:cNvPr>
          <p:cNvSpPr txBox="1"/>
          <p:nvPr/>
        </p:nvSpPr>
        <p:spPr>
          <a:xfrm>
            <a:off x="10907486" y="-4207"/>
            <a:ext cx="1284514" cy="369332"/>
          </a:xfrm>
          <a:prstGeom prst="rect">
            <a:avLst/>
          </a:prstGeom>
          <a:noFill/>
          <a:ln>
            <a:solidFill>
              <a:srgbClr val="FF0000"/>
            </a:solidFill>
          </a:ln>
        </p:spPr>
        <p:txBody>
          <a:bodyPr wrap="square" rtlCol="0">
            <a:spAutoFit/>
          </a:bodyPr>
          <a:lstStyle/>
          <a:p>
            <a:pPr algn="ctr" rtl="1"/>
            <a:r>
              <a:rPr lang="ar-JO" b="1" dirty="0">
                <a:solidFill>
                  <a:srgbClr val="FF0000"/>
                </a:solidFill>
              </a:rPr>
              <a:t>تجميعة سنوات</a:t>
            </a:r>
            <a:endParaRPr lang="en-US" b="1" dirty="0">
              <a:solidFill>
                <a:srgbClr val="FF0000"/>
              </a:solidFill>
            </a:endParaRPr>
          </a:p>
        </p:txBody>
      </p:sp>
      <p:pic>
        <p:nvPicPr>
          <p:cNvPr id="6" name="Content Placeholder 3">
            <a:extLst>
              <a:ext uri="{FF2B5EF4-FFF2-40B4-BE49-F238E27FC236}">
                <a16:creationId xmlns:a16="http://schemas.microsoft.com/office/drawing/2014/main" id="{6B2EC74A-2E2A-62BD-0323-3F2CA0CF6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8730" y="1309061"/>
            <a:ext cx="2815070" cy="2815070"/>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3900F71A-3638-5158-A51C-DD1D8F9932D6}"/>
              </a:ext>
            </a:extLst>
          </p:cNvPr>
          <p:cNvSpPr txBox="1"/>
          <p:nvPr/>
        </p:nvSpPr>
        <p:spPr>
          <a:xfrm>
            <a:off x="55984" y="3171710"/>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3</a:t>
            </a:r>
            <a:r>
              <a:rPr lang="ar-JO" sz="1400" b="1" dirty="0">
                <a:solidFill>
                  <a:srgbClr val="FF0000"/>
                </a:solidFill>
              </a:rPr>
              <a:t>)</a:t>
            </a:r>
            <a:endParaRPr lang="en-US" sz="1400" b="1" dirty="0">
              <a:solidFill>
                <a:srgbClr val="FF0000"/>
              </a:solidFill>
            </a:endParaRPr>
          </a:p>
        </p:txBody>
      </p:sp>
      <p:sp>
        <p:nvSpPr>
          <p:cNvPr id="9" name="TextBox 8">
            <a:extLst>
              <a:ext uri="{FF2B5EF4-FFF2-40B4-BE49-F238E27FC236}">
                <a16:creationId xmlns:a16="http://schemas.microsoft.com/office/drawing/2014/main" id="{5B16ED83-945D-EA39-0898-7D46F724DCDC}"/>
              </a:ext>
            </a:extLst>
          </p:cNvPr>
          <p:cNvSpPr txBox="1"/>
          <p:nvPr/>
        </p:nvSpPr>
        <p:spPr>
          <a:xfrm>
            <a:off x="55984" y="1352238"/>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5</a:t>
            </a:r>
            <a:r>
              <a:rPr lang="ar-JO" sz="1400" b="1" dirty="0">
                <a:solidFill>
                  <a:srgbClr val="FF0000"/>
                </a:solidFill>
              </a:rPr>
              <a:t>)</a:t>
            </a:r>
            <a:endParaRPr lang="en-US" sz="1400" b="1" dirty="0">
              <a:solidFill>
                <a:srgbClr val="FF0000"/>
              </a:solidFill>
            </a:endParaRPr>
          </a:p>
        </p:txBody>
      </p:sp>
      <p:sp>
        <p:nvSpPr>
          <p:cNvPr id="10" name="TextBox 9">
            <a:extLst>
              <a:ext uri="{FF2B5EF4-FFF2-40B4-BE49-F238E27FC236}">
                <a16:creationId xmlns:a16="http://schemas.microsoft.com/office/drawing/2014/main" id="{335F645C-6DA1-156E-AFC9-6C33004DEC67}"/>
              </a:ext>
            </a:extLst>
          </p:cNvPr>
          <p:cNvSpPr txBox="1"/>
          <p:nvPr/>
        </p:nvSpPr>
        <p:spPr>
          <a:xfrm>
            <a:off x="55984" y="5252434"/>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2</a:t>
            </a:r>
            <a:r>
              <a:rPr lang="ar-JO" sz="1400" b="1" dirty="0">
                <a:solidFill>
                  <a:srgbClr val="FF0000"/>
                </a:solidFill>
              </a:rPr>
              <a:t>)</a:t>
            </a:r>
            <a:endParaRPr lang="en-US" sz="1400" b="1" dirty="0">
              <a:solidFill>
                <a:srgbClr val="FF0000"/>
              </a:solidFill>
            </a:endParaRPr>
          </a:p>
        </p:txBody>
      </p:sp>
      <p:sp>
        <p:nvSpPr>
          <p:cNvPr id="11" name="TextBox 10">
            <a:extLst>
              <a:ext uri="{FF2B5EF4-FFF2-40B4-BE49-F238E27FC236}">
                <a16:creationId xmlns:a16="http://schemas.microsoft.com/office/drawing/2014/main" id="{B6FE3F14-E899-FA54-7675-017D8BEBD61F}"/>
              </a:ext>
            </a:extLst>
          </p:cNvPr>
          <p:cNvSpPr txBox="1"/>
          <p:nvPr/>
        </p:nvSpPr>
        <p:spPr>
          <a:xfrm>
            <a:off x="55984" y="2266637"/>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193595624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D3610-789F-1170-8D1A-AA655853087A}"/>
              </a:ext>
            </a:extLst>
          </p:cNvPr>
          <p:cNvSpPr>
            <a:spLocks noGrp="1"/>
          </p:cNvSpPr>
          <p:nvPr>
            <p:ph type="title"/>
          </p:nvPr>
        </p:nvSpPr>
        <p:spPr/>
        <p:txBody>
          <a:bodyPr/>
          <a:lstStyle/>
          <a:p>
            <a:r>
              <a:rPr lang="en-US" dirty="0"/>
              <a:t>Three-Way Foley’s Catheter</a:t>
            </a:r>
          </a:p>
        </p:txBody>
      </p:sp>
      <p:sp>
        <p:nvSpPr>
          <p:cNvPr id="3" name="Content Placeholder 2">
            <a:extLst>
              <a:ext uri="{FF2B5EF4-FFF2-40B4-BE49-F238E27FC236}">
                <a16:creationId xmlns:a16="http://schemas.microsoft.com/office/drawing/2014/main" id="{F885A450-2CB4-9084-8969-B9DDFABD4DDD}"/>
              </a:ext>
            </a:extLst>
          </p:cNvPr>
          <p:cNvSpPr>
            <a:spLocks noGrp="1"/>
          </p:cNvSpPr>
          <p:nvPr>
            <p:ph idx="1"/>
          </p:nvPr>
        </p:nvSpPr>
        <p:spPr>
          <a:xfrm>
            <a:off x="838199" y="1305026"/>
            <a:ext cx="7801947" cy="4871938"/>
          </a:xfrm>
        </p:spPr>
        <p:txBody>
          <a:bodyPr/>
          <a:lstStyle/>
          <a:p>
            <a:r>
              <a:rPr lang="en-US" sz="2800" b="1" dirty="0"/>
              <a:t>What type of catheter is this?</a:t>
            </a:r>
            <a:endParaRPr lang="ar-JO" sz="2800" b="1" dirty="0"/>
          </a:p>
          <a:p>
            <a:pPr lvl="1"/>
            <a:r>
              <a:rPr lang="en-US" dirty="0"/>
              <a:t>Three-way Foley's catheter</a:t>
            </a:r>
          </a:p>
          <a:p>
            <a:r>
              <a:rPr lang="en-US" b="1" dirty="0"/>
              <a:t>Why do we use it in prostate cancer ?</a:t>
            </a:r>
          </a:p>
          <a:p>
            <a:pPr lvl="1"/>
            <a:r>
              <a:rPr lang="en-US" dirty="0"/>
              <a:t>For irrigation (in bleeding) </a:t>
            </a:r>
          </a:p>
          <a:p>
            <a:r>
              <a:rPr lang="en-US" b="1" dirty="0"/>
              <a:t>What is the best solution to use in this catheter ?</a:t>
            </a:r>
          </a:p>
          <a:p>
            <a:pPr lvl="1"/>
            <a:r>
              <a:rPr lang="en-US" dirty="0"/>
              <a:t>Sterile water or normal saline</a:t>
            </a:r>
          </a:p>
        </p:txBody>
      </p:sp>
      <p:sp>
        <p:nvSpPr>
          <p:cNvPr id="4" name="TextBox 3">
            <a:extLst>
              <a:ext uri="{FF2B5EF4-FFF2-40B4-BE49-F238E27FC236}">
                <a16:creationId xmlns:a16="http://schemas.microsoft.com/office/drawing/2014/main" id="{26AF5ABB-959F-AE1C-221C-CBE0FA3B18A4}"/>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Content Placeholder 3">
            <a:extLst>
              <a:ext uri="{FF2B5EF4-FFF2-40B4-BE49-F238E27FC236}">
                <a16:creationId xmlns:a16="http://schemas.microsoft.com/office/drawing/2014/main" id="{C990C6A6-D8BE-EA70-EC83-5FEF41AEB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8730" y="1309061"/>
            <a:ext cx="2815070" cy="28150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788380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47AD0-3F30-1098-B852-D1AF2792D142}"/>
              </a:ext>
            </a:extLst>
          </p:cNvPr>
          <p:cNvSpPr>
            <a:spLocks noGrp="1"/>
          </p:cNvSpPr>
          <p:nvPr>
            <p:ph type="title"/>
          </p:nvPr>
        </p:nvSpPr>
        <p:spPr/>
        <p:txBody>
          <a:bodyPr/>
          <a:lstStyle/>
          <a:p>
            <a:r>
              <a:rPr lang="en-US" dirty="0"/>
              <a:t>Foley’s (Urethral) Catheters</a:t>
            </a:r>
          </a:p>
        </p:txBody>
      </p:sp>
      <p:sp>
        <p:nvSpPr>
          <p:cNvPr id="3" name="Content Placeholder 2">
            <a:extLst>
              <a:ext uri="{FF2B5EF4-FFF2-40B4-BE49-F238E27FC236}">
                <a16:creationId xmlns:a16="http://schemas.microsoft.com/office/drawing/2014/main" id="{610D6DAC-CBA0-F5E2-6285-94CEA95B089A}"/>
              </a:ext>
            </a:extLst>
          </p:cNvPr>
          <p:cNvSpPr>
            <a:spLocks noGrp="1"/>
          </p:cNvSpPr>
          <p:nvPr>
            <p:ph idx="1"/>
          </p:nvPr>
        </p:nvSpPr>
        <p:spPr>
          <a:xfrm>
            <a:off x="762778" y="1305026"/>
            <a:ext cx="10666445" cy="4974476"/>
          </a:xfrm>
        </p:spPr>
        <p:txBody>
          <a:bodyPr>
            <a:normAutofit lnSpcReduction="10000"/>
          </a:bodyPr>
          <a:lstStyle/>
          <a:p>
            <a:r>
              <a:rPr lang="en-US" b="1" dirty="0">
                <a:solidFill>
                  <a:srgbClr val="FF0000"/>
                </a:solidFill>
              </a:rPr>
              <a:t>Contraindications</a:t>
            </a:r>
            <a:r>
              <a:rPr lang="en-US" dirty="0"/>
              <a:t>: (2 &amp; 3 ways)</a:t>
            </a:r>
          </a:p>
          <a:p>
            <a:pPr lvl="1"/>
            <a:r>
              <a:rPr lang="en-US" b="1" dirty="0">
                <a:solidFill>
                  <a:srgbClr val="FF0000"/>
                </a:solidFill>
              </a:rPr>
              <a:t>Urethral injuries </a:t>
            </a:r>
            <a:r>
              <a:rPr lang="en-US" dirty="0">
                <a:solidFill>
                  <a:srgbClr val="FF0000"/>
                </a:solidFill>
              </a:rPr>
              <a:t>(absolute contraindication)</a:t>
            </a:r>
            <a:r>
              <a:rPr lang="en-US" dirty="0"/>
              <a:t>, occur in patients with multisystem injuries and pelvic factures. (If this is suspected, one must perform a genital and rectal exam first, only the urologist have the right of 1 trial, as a GP NEVER do it on your own)</a:t>
            </a:r>
          </a:p>
          <a:p>
            <a:r>
              <a:rPr lang="en-US" b="1" dirty="0"/>
              <a:t>Complications</a:t>
            </a:r>
            <a:r>
              <a:rPr lang="en-US" dirty="0"/>
              <a:t>: (2 &amp; 3 ways)</a:t>
            </a:r>
          </a:p>
          <a:p>
            <a:pPr lvl="1"/>
            <a:r>
              <a:rPr lang="en-US" dirty="0"/>
              <a:t>Tissue trauma </a:t>
            </a:r>
          </a:p>
          <a:p>
            <a:pPr lvl="1"/>
            <a:r>
              <a:rPr lang="en-US" dirty="0"/>
              <a:t>Infection. After 48 hours of catheterization, most catheters are colonized with bacteria, thus leading to possible </a:t>
            </a:r>
            <a:r>
              <a:rPr lang="en-US" dirty="0" err="1"/>
              <a:t>bacteruria</a:t>
            </a:r>
            <a:endParaRPr lang="en-US" dirty="0"/>
          </a:p>
          <a:p>
            <a:pPr lvl="1"/>
            <a:r>
              <a:rPr lang="en-US" dirty="0"/>
              <a:t>Renal inflammation, nephrocystolithiasis, and pyelonephritis if left in for prolonged periods</a:t>
            </a:r>
            <a:endParaRPr lang="ar-JO" dirty="0"/>
          </a:p>
          <a:p>
            <a:r>
              <a:rPr lang="en-US" b="1" dirty="0"/>
              <a:t>Steps to do if the balloon isn’t deflating</a:t>
            </a:r>
            <a:r>
              <a:rPr lang="en-US" dirty="0"/>
              <a:t>:</a:t>
            </a:r>
          </a:p>
          <a:p>
            <a:pPr lvl="1"/>
            <a:r>
              <a:rPr lang="en-US" dirty="0"/>
              <a:t>Cut the valve </a:t>
            </a:r>
            <a:r>
              <a:rPr lang="en-US" dirty="0">
                <a:latin typeface="Arial" panose="020B0604020202020204" pitchFamily="34" charset="0"/>
                <a:cs typeface="Arial" panose="020B0604020202020204" pitchFamily="34" charset="0"/>
              </a:rPr>
              <a:t>→ </a:t>
            </a:r>
            <a:r>
              <a:rPr lang="en-US" dirty="0">
                <a:sym typeface="Wingdings" panose="05000000000000000000" pitchFamily="2" charset="2"/>
              </a:rPr>
              <a:t>More inflation </a:t>
            </a:r>
            <a:r>
              <a:rPr lang="en-US" dirty="0">
                <a:latin typeface="Arial" panose="020B0604020202020204" pitchFamily="34" charset="0"/>
                <a:cs typeface="Arial" panose="020B0604020202020204" pitchFamily="34" charset="0"/>
              </a:rPr>
              <a:t>→ </a:t>
            </a:r>
            <a:r>
              <a:rPr lang="en-US" dirty="0">
                <a:sym typeface="Wingdings" panose="05000000000000000000" pitchFamily="2" charset="2"/>
              </a:rPr>
              <a:t>use of guide wire</a:t>
            </a:r>
            <a:r>
              <a:rPr lang="en-US" dirty="0">
                <a:latin typeface="Arial" panose="020B0604020202020204" pitchFamily="34" charset="0"/>
                <a:cs typeface="Arial" panose="020B0604020202020204" pitchFamily="34" charset="0"/>
              </a:rPr>
              <a:t> → </a:t>
            </a:r>
            <a:r>
              <a:rPr lang="en-US" dirty="0">
                <a:sym typeface="Wingdings" panose="05000000000000000000" pitchFamily="2" charset="2"/>
              </a:rPr>
              <a:t>U/S guided balloon puncture</a:t>
            </a:r>
            <a:endParaRPr lang="en-US" dirty="0"/>
          </a:p>
        </p:txBody>
      </p:sp>
      <p:sp>
        <p:nvSpPr>
          <p:cNvPr id="4" name="TextBox 3">
            <a:extLst>
              <a:ext uri="{FF2B5EF4-FFF2-40B4-BE49-F238E27FC236}">
                <a16:creationId xmlns:a16="http://schemas.microsoft.com/office/drawing/2014/main" id="{77534668-A26D-A31A-A749-42657ECC451A}"/>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0708381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9576E-59A1-702F-D975-00FEE3177732}"/>
              </a:ext>
            </a:extLst>
          </p:cNvPr>
          <p:cNvSpPr>
            <a:spLocks noGrp="1"/>
          </p:cNvSpPr>
          <p:nvPr>
            <p:ph type="title"/>
          </p:nvPr>
        </p:nvSpPr>
        <p:spPr/>
        <p:txBody>
          <a:bodyPr>
            <a:normAutofit/>
          </a:bodyPr>
          <a:lstStyle/>
          <a:p>
            <a:r>
              <a:rPr lang="en-US" dirty="0"/>
              <a:t>Suprapubic catheter</a:t>
            </a:r>
          </a:p>
        </p:txBody>
      </p:sp>
      <p:sp>
        <p:nvSpPr>
          <p:cNvPr id="3" name="Content Placeholder 2">
            <a:extLst>
              <a:ext uri="{FF2B5EF4-FFF2-40B4-BE49-F238E27FC236}">
                <a16:creationId xmlns:a16="http://schemas.microsoft.com/office/drawing/2014/main" id="{4459A376-2DF5-C31A-3464-763DBA398754}"/>
              </a:ext>
            </a:extLst>
          </p:cNvPr>
          <p:cNvSpPr>
            <a:spLocks noGrp="1"/>
          </p:cNvSpPr>
          <p:nvPr>
            <p:ph idx="1"/>
          </p:nvPr>
        </p:nvSpPr>
        <p:spPr/>
        <p:txBody>
          <a:bodyPr>
            <a:normAutofit/>
          </a:bodyPr>
          <a:lstStyle/>
          <a:p>
            <a:r>
              <a:rPr lang="en-US" sz="2400" dirty="0"/>
              <a:t>Suprapubic catheter is a type of indwelling catheter</a:t>
            </a:r>
          </a:p>
          <a:p>
            <a:r>
              <a:rPr lang="en-US" sz="2400" dirty="0"/>
              <a:t>The suprapubic catheter is inserted into the bladder through a surgical incision made in the abdominal wall, right above the pubic bone</a:t>
            </a:r>
          </a:p>
          <a:p>
            <a:r>
              <a:rPr lang="en-US" sz="2400" b="1" dirty="0"/>
              <a:t>Suprapubic aspiration</a:t>
            </a:r>
            <a:r>
              <a:rPr lang="en-US" sz="2400" dirty="0"/>
              <a:t>: procedure in which a needle is inserted into the bladder above  the symphysis pubis  to drain urine</a:t>
            </a:r>
          </a:p>
          <a:p>
            <a:r>
              <a:rPr lang="en-US" sz="2400" dirty="0"/>
              <a:t>use a portable ultrasound device to identify the structures in the abdomen so  the needle is not placed in bowel or other organs</a:t>
            </a:r>
          </a:p>
          <a:p>
            <a:r>
              <a:rPr lang="en-US" sz="2400" dirty="0"/>
              <a:t>Successful placement of the suprapubic: urine begins to flow into the connected syringe</a:t>
            </a:r>
          </a:p>
        </p:txBody>
      </p:sp>
      <p:sp>
        <p:nvSpPr>
          <p:cNvPr id="4" name="TextBox 3">
            <a:extLst>
              <a:ext uri="{FF2B5EF4-FFF2-40B4-BE49-F238E27FC236}">
                <a16:creationId xmlns:a16="http://schemas.microsoft.com/office/drawing/2014/main" id="{DA13DE5A-1CFA-CA56-15ED-827F0F137764}"/>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5" name="Content Placeholder 3">
            <a:extLst>
              <a:ext uri="{FF2B5EF4-FFF2-40B4-BE49-F238E27FC236}">
                <a16:creationId xmlns:a16="http://schemas.microsoft.com/office/drawing/2014/main" id="{8B9B8F1E-1692-BE6C-B0FA-9248B5BE145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5789" y="4633122"/>
            <a:ext cx="5620422" cy="20458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94230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C4C5E-F57C-4BC2-4651-FF68275A71D8}"/>
              </a:ext>
            </a:extLst>
          </p:cNvPr>
          <p:cNvSpPr>
            <a:spLocks noGrp="1"/>
          </p:cNvSpPr>
          <p:nvPr>
            <p:ph type="title"/>
          </p:nvPr>
        </p:nvSpPr>
        <p:spPr/>
        <p:txBody>
          <a:bodyPr/>
          <a:lstStyle/>
          <a:p>
            <a:r>
              <a:rPr lang="en-US" dirty="0"/>
              <a:t>Suprapubic catheter</a:t>
            </a:r>
          </a:p>
        </p:txBody>
      </p:sp>
      <p:sp>
        <p:nvSpPr>
          <p:cNvPr id="4" name="TextBox 3">
            <a:extLst>
              <a:ext uri="{FF2B5EF4-FFF2-40B4-BE49-F238E27FC236}">
                <a16:creationId xmlns:a16="http://schemas.microsoft.com/office/drawing/2014/main" id="{13E6C93F-0CCC-9DA2-2BA2-6218C11E031E}"/>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pSp>
        <p:nvGrpSpPr>
          <p:cNvPr id="8" name="Group 7">
            <a:extLst>
              <a:ext uri="{FF2B5EF4-FFF2-40B4-BE49-F238E27FC236}">
                <a16:creationId xmlns:a16="http://schemas.microsoft.com/office/drawing/2014/main" id="{FF7497FB-874D-DE9C-464C-DC83A515FD23}"/>
              </a:ext>
            </a:extLst>
          </p:cNvPr>
          <p:cNvGrpSpPr/>
          <p:nvPr/>
        </p:nvGrpSpPr>
        <p:grpSpPr>
          <a:xfrm>
            <a:off x="838200" y="1305026"/>
            <a:ext cx="10515600" cy="5170422"/>
            <a:chOff x="838200" y="1305026"/>
            <a:chExt cx="10515600" cy="5170422"/>
          </a:xfrm>
        </p:grpSpPr>
        <p:sp>
          <p:nvSpPr>
            <p:cNvPr id="10" name="Content Placeholder 2">
              <a:extLst>
                <a:ext uri="{FF2B5EF4-FFF2-40B4-BE49-F238E27FC236}">
                  <a16:creationId xmlns:a16="http://schemas.microsoft.com/office/drawing/2014/main" id="{9D98D547-8BE8-C61A-C2FF-EBE93EF067CC}"/>
                </a:ext>
              </a:extLst>
            </p:cNvPr>
            <p:cNvSpPr txBox="1">
              <a:spLocks/>
            </p:cNvSpPr>
            <p:nvPr/>
          </p:nvSpPr>
          <p:spPr>
            <a:xfrm>
              <a:off x="838200" y="1305026"/>
              <a:ext cx="10515600" cy="4022754"/>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solidFill>
                    <a:srgbClr val="FF0000"/>
                  </a:solidFill>
                </a:rPr>
                <a:t>Indications</a:t>
              </a:r>
              <a:r>
                <a:rPr lang="en-US">
                  <a:solidFill>
                    <a:srgbClr val="FF0000"/>
                  </a:solidFill>
                </a:rPr>
                <a:t>:</a:t>
              </a:r>
            </a:p>
            <a:p>
              <a:pPr marL="914400" lvl="1" indent="-457200">
                <a:buFont typeface="+mj-lt"/>
                <a:buAutoNum type="arabicPeriod"/>
              </a:pPr>
              <a:r>
                <a:rPr lang="en-US">
                  <a:solidFill>
                    <a:srgbClr val="FF0000"/>
                  </a:solidFill>
                </a:rPr>
                <a:t>Any child (regardless of age) who is unable to void on request, who requires a urine specimen for the diagnosis or exclusion of UTI.</a:t>
              </a:r>
            </a:p>
            <a:p>
              <a:pPr marL="914400" lvl="1" indent="-457200">
                <a:buFont typeface="+mj-lt"/>
                <a:buAutoNum type="arabicPeriod"/>
              </a:pPr>
              <a:r>
                <a:rPr lang="en-US">
                  <a:solidFill>
                    <a:srgbClr val="FF0000"/>
                  </a:solidFill>
                </a:rPr>
                <a:t>Suprapubic aspirates are the gold standard for obtaining urine specimens for culture. It is a simple, safe, rapid and effective technique.</a:t>
              </a:r>
            </a:p>
            <a:p>
              <a:pPr marL="914400" lvl="1" indent="-457200">
                <a:buFont typeface="+mj-lt"/>
                <a:buAutoNum type="arabicPeriod"/>
              </a:pPr>
              <a:r>
                <a:rPr lang="en-US">
                  <a:solidFill>
                    <a:srgbClr val="FF0000"/>
                  </a:solidFill>
                </a:rPr>
                <a:t>Failed urethral catheterization in urinary retention</a:t>
              </a:r>
            </a:p>
            <a:p>
              <a:pPr marL="914400" lvl="1" indent="-457200">
                <a:buFont typeface="+mj-lt"/>
                <a:buAutoNum type="arabicPeriod"/>
              </a:pPr>
              <a:r>
                <a:rPr lang="en-US">
                  <a:solidFill>
                    <a:srgbClr val="FF0000"/>
                  </a:solidFill>
                </a:rPr>
                <a:t>Urethral injuries</a:t>
              </a:r>
            </a:p>
            <a:p>
              <a:r>
                <a:rPr lang="en-US" b="1">
                  <a:solidFill>
                    <a:srgbClr val="FF0000"/>
                  </a:solidFill>
                </a:rPr>
                <a:t>Contraindications</a:t>
              </a:r>
              <a:r>
                <a:rPr lang="en-US">
                  <a:solidFill>
                    <a:srgbClr val="FF0000"/>
                  </a:solidFill>
                </a:rPr>
                <a:t>:</a:t>
              </a:r>
            </a:p>
            <a:p>
              <a:pPr lvl="1"/>
              <a:endParaRPr lang="en-US">
                <a:solidFill>
                  <a:srgbClr val="FF0000"/>
                </a:solidFill>
              </a:endParaRPr>
            </a:p>
            <a:p>
              <a:pPr lvl="1"/>
              <a:endParaRPr lang="en-US">
                <a:solidFill>
                  <a:srgbClr val="FF0000"/>
                </a:solidFill>
              </a:endParaRPr>
            </a:p>
            <a:p>
              <a:pPr lvl="1"/>
              <a:endParaRPr lang="en-US">
                <a:solidFill>
                  <a:srgbClr val="FF0000"/>
                </a:solidFill>
              </a:endParaRPr>
            </a:p>
            <a:p>
              <a:r>
                <a:rPr lang="en-US" b="1">
                  <a:solidFill>
                    <a:srgbClr val="FF0000"/>
                  </a:solidFill>
                </a:rPr>
                <a:t>Complications</a:t>
              </a:r>
              <a:r>
                <a:rPr lang="en-US">
                  <a:solidFill>
                    <a:srgbClr val="FF0000"/>
                  </a:solidFill>
                </a:rPr>
                <a:t>:</a:t>
              </a:r>
              <a:endParaRPr lang="en-US" dirty="0">
                <a:solidFill>
                  <a:srgbClr val="FF0000"/>
                </a:solidFill>
              </a:endParaRPr>
            </a:p>
          </p:txBody>
        </p:sp>
        <p:sp>
          <p:nvSpPr>
            <p:cNvPr id="11" name="Content Placeholder 2">
              <a:extLst>
                <a:ext uri="{FF2B5EF4-FFF2-40B4-BE49-F238E27FC236}">
                  <a16:creationId xmlns:a16="http://schemas.microsoft.com/office/drawing/2014/main" id="{23696100-53E4-BF88-C1E9-259E3032490A}"/>
                </a:ext>
              </a:extLst>
            </p:cNvPr>
            <p:cNvSpPr txBox="1">
              <a:spLocks/>
            </p:cNvSpPr>
            <p:nvPr/>
          </p:nvSpPr>
          <p:spPr>
            <a:xfrm>
              <a:off x="838200" y="3684335"/>
              <a:ext cx="10515600" cy="1102269"/>
            </a:xfrm>
            <a:prstGeom prst="rect">
              <a:avLst/>
            </a:prstGeom>
          </p:spPr>
          <p:txBody>
            <a:bodyPr vert="horz" lIns="91440" tIns="45720" rIns="91440" bIns="45720" numCol="2" rtlCol="0">
              <a:normAutofit lnSpcReduction="1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mj-lt"/>
                <a:buAutoNum type="arabicPeriod"/>
              </a:pPr>
              <a:r>
                <a:rPr lang="en-US" sz="2200" dirty="0">
                  <a:solidFill>
                    <a:srgbClr val="FF0000"/>
                  </a:solidFill>
                </a:rPr>
                <a:t>Abdominal distension</a:t>
              </a:r>
            </a:p>
            <a:p>
              <a:pPr marL="914400" lvl="1" indent="-457200">
                <a:buFont typeface="+mj-lt"/>
                <a:buAutoNum type="arabicPeriod"/>
              </a:pPr>
              <a:r>
                <a:rPr lang="en-US" sz="2200" dirty="0">
                  <a:solidFill>
                    <a:srgbClr val="FF0000"/>
                  </a:solidFill>
                </a:rPr>
                <a:t>Massive organomegaly</a:t>
              </a:r>
            </a:p>
            <a:p>
              <a:pPr marL="914400" lvl="1" indent="-457200">
                <a:buFont typeface="+mj-lt"/>
                <a:buAutoNum type="arabicPeriod"/>
              </a:pPr>
              <a:r>
                <a:rPr lang="en-US" sz="2200" dirty="0">
                  <a:solidFill>
                    <a:srgbClr val="FF0000"/>
                  </a:solidFill>
                </a:rPr>
                <a:t>Bleeding diathesis</a:t>
              </a:r>
            </a:p>
            <a:p>
              <a:pPr marL="914400" lvl="1" indent="-457200">
                <a:buFont typeface="+mj-lt"/>
                <a:buAutoNum type="arabicPeriod"/>
              </a:pPr>
              <a:r>
                <a:rPr lang="en-US" sz="2200" dirty="0">
                  <a:solidFill>
                    <a:srgbClr val="FF0000"/>
                  </a:solidFill>
                </a:rPr>
                <a:t>Bladder tumors</a:t>
              </a:r>
            </a:p>
            <a:p>
              <a:pPr marL="914400" lvl="1" indent="-457200">
                <a:buFont typeface="+mj-lt"/>
                <a:buAutoNum type="arabicPeriod"/>
              </a:pPr>
              <a:r>
                <a:rPr lang="en-US" sz="2200" dirty="0">
                  <a:solidFill>
                    <a:srgbClr val="FF0000"/>
                  </a:solidFill>
                </a:rPr>
                <a:t>Infection at site of aspiration</a:t>
              </a:r>
            </a:p>
            <a:p>
              <a:pPr marL="914400" lvl="1" indent="-457200">
                <a:buFont typeface="+mj-lt"/>
                <a:buAutoNum type="arabicPeriod"/>
              </a:pPr>
              <a:r>
                <a:rPr lang="en-US" sz="2200" dirty="0">
                  <a:solidFill>
                    <a:srgbClr val="FF0000"/>
                  </a:solidFill>
                </a:rPr>
                <a:t>Patients with lower midline incisions</a:t>
              </a:r>
            </a:p>
          </p:txBody>
        </p:sp>
        <p:sp>
          <p:nvSpPr>
            <p:cNvPr id="12" name="Content Placeholder 2">
              <a:extLst>
                <a:ext uri="{FF2B5EF4-FFF2-40B4-BE49-F238E27FC236}">
                  <a16:creationId xmlns:a16="http://schemas.microsoft.com/office/drawing/2014/main" id="{5BC9EB19-F2B1-5FC9-AC0F-26DEB096AE1B}"/>
                </a:ext>
              </a:extLst>
            </p:cNvPr>
            <p:cNvSpPr txBox="1">
              <a:spLocks/>
            </p:cNvSpPr>
            <p:nvPr/>
          </p:nvSpPr>
          <p:spPr>
            <a:xfrm>
              <a:off x="838200" y="4981290"/>
              <a:ext cx="10515600" cy="1494158"/>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buFont typeface="+mj-lt"/>
                <a:buAutoNum type="arabicPeriod"/>
              </a:pPr>
              <a:r>
                <a:rPr lang="en-US" sz="2200" dirty="0">
                  <a:solidFill>
                    <a:srgbClr val="FF0000"/>
                  </a:solidFill>
                </a:rPr>
                <a:t>Macroscopic hematuria (infrequent, not usually clinically significant)</a:t>
              </a:r>
            </a:p>
            <a:p>
              <a:pPr marL="914400" lvl="1" indent="-457200">
                <a:buFont typeface="+mj-lt"/>
                <a:buAutoNum type="arabicPeriod"/>
              </a:pPr>
              <a:r>
                <a:rPr lang="en-US" sz="2200" dirty="0">
                  <a:solidFill>
                    <a:srgbClr val="FF0000"/>
                  </a:solidFill>
                </a:rPr>
                <a:t>Bladder hematoma (rare)</a:t>
              </a:r>
            </a:p>
            <a:p>
              <a:pPr marL="914400" lvl="1" indent="-457200">
                <a:buFont typeface="+mj-lt"/>
                <a:buAutoNum type="arabicPeriod"/>
              </a:pPr>
              <a:r>
                <a:rPr lang="en-US" sz="2200" dirty="0">
                  <a:solidFill>
                    <a:srgbClr val="FF0000"/>
                  </a:solidFill>
                </a:rPr>
                <a:t>Bladder hemorrhage (very rare)</a:t>
              </a:r>
            </a:p>
            <a:p>
              <a:pPr marL="914400" lvl="1" indent="-457200">
                <a:buFont typeface="+mj-lt"/>
                <a:buAutoNum type="arabicPeriod"/>
              </a:pPr>
              <a:r>
                <a:rPr lang="en-US" sz="2200" dirty="0">
                  <a:solidFill>
                    <a:srgbClr val="FF0000"/>
                  </a:solidFill>
                </a:rPr>
                <a:t>Intestinal perforation (rare. not usually clinically significant)</a:t>
              </a:r>
            </a:p>
            <a:p>
              <a:pPr marL="914400" lvl="1" indent="-457200">
                <a:buFont typeface="+mj-lt"/>
                <a:buAutoNum type="arabicPeriod"/>
              </a:pPr>
              <a:r>
                <a:rPr lang="en-US" sz="2200" dirty="0">
                  <a:solidFill>
                    <a:srgbClr val="FF0000"/>
                  </a:solidFill>
                </a:rPr>
                <a:t>Anaerobic bacteremia or abscess formation (very rare)</a:t>
              </a:r>
            </a:p>
          </p:txBody>
        </p:sp>
      </p:grpSp>
    </p:spTree>
    <p:extLst>
      <p:ext uri="{BB962C8B-B14F-4D97-AF65-F5344CB8AC3E}">
        <p14:creationId xmlns:p14="http://schemas.microsoft.com/office/powerpoint/2010/main" val="33314524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7BF5F-974F-B2FC-285C-43FEC30F25FD}"/>
              </a:ext>
            </a:extLst>
          </p:cNvPr>
          <p:cNvSpPr>
            <a:spLocks noGrp="1"/>
          </p:cNvSpPr>
          <p:nvPr>
            <p:ph type="title"/>
          </p:nvPr>
        </p:nvSpPr>
        <p:spPr/>
        <p:txBody>
          <a:bodyPr/>
          <a:lstStyle/>
          <a:p>
            <a:r>
              <a:rPr lang="en-US" dirty="0"/>
              <a:t>Double J catheter</a:t>
            </a:r>
          </a:p>
        </p:txBody>
      </p:sp>
      <p:sp>
        <p:nvSpPr>
          <p:cNvPr id="9" name="Content Placeholder 8">
            <a:extLst>
              <a:ext uri="{FF2B5EF4-FFF2-40B4-BE49-F238E27FC236}">
                <a16:creationId xmlns:a16="http://schemas.microsoft.com/office/drawing/2014/main" id="{8ECF9206-2C41-F9D4-D618-BFA4772AA408}"/>
              </a:ext>
            </a:extLst>
          </p:cNvPr>
          <p:cNvSpPr>
            <a:spLocks noGrp="1"/>
          </p:cNvSpPr>
          <p:nvPr>
            <p:ph idx="1"/>
          </p:nvPr>
        </p:nvSpPr>
        <p:spPr>
          <a:xfrm>
            <a:off x="838200" y="1305025"/>
            <a:ext cx="10515600" cy="4918493"/>
          </a:xfrm>
        </p:spPr>
        <p:txBody>
          <a:bodyPr>
            <a:normAutofit fontScale="92500" lnSpcReduction="10000"/>
          </a:bodyPr>
          <a:lstStyle/>
          <a:p>
            <a:r>
              <a:rPr lang="en-US" sz="2400" dirty="0"/>
              <a:t>A thin, hollow tube placed inside the ureter during surgery to ensure drainage of urine from the kidney into the bladder.</a:t>
            </a:r>
          </a:p>
          <a:p>
            <a:r>
              <a:rPr lang="en-US" sz="2400" dirty="0"/>
              <a:t>J shaped curls are present at both ends to hold the tube in place and prevent migration.</a:t>
            </a:r>
          </a:p>
          <a:p>
            <a:r>
              <a:rPr lang="en-US" b="1" dirty="0">
                <a:solidFill>
                  <a:srgbClr val="FF0000"/>
                </a:solidFill>
              </a:rPr>
              <a:t>Indications</a:t>
            </a:r>
            <a:r>
              <a:rPr lang="en-US" dirty="0">
                <a:solidFill>
                  <a:srgbClr val="FF0000"/>
                </a:solidFill>
              </a:rPr>
              <a:t>:</a:t>
            </a:r>
          </a:p>
          <a:p>
            <a:pPr marL="914400" lvl="1" indent="-457200">
              <a:buFont typeface="+mj-lt"/>
              <a:buAutoNum type="arabicPeriod"/>
            </a:pPr>
            <a:r>
              <a:rPr lang="en-US" dirty="0">
                <a:solidFill>
                  <a:srgbClr val="FF0000"/>
                </a:solidFill>
              </a:rPr>
              <a:t>Ureteral Obstruction</a:t>
            </a:r>
          </a:p>
          <a:p>
            <a:pPr marL="914400" lvl="1" indent="-457200">
              <a:buFont typeface="+mj-lt"/>
              <a:buAutoNum type="arabicPeriod"/>
            </a:pPr>
            <a:r>
              <a:rPr lang="en-US" dirty="0">
                <a:solidFill>
                  <a:srgbClr val="FF0000"/>
                </a:solidFill>
              </a:rPr>
              <a:t>post major surgeries , Ureteral injury </a:t>
            </a:r>
          </a:p>
          <a:p>
            <a:pPr marL="914400" lvl="1" indent="-457200">
              <a:buFont typeface="+mj-lt"/>
              <a:buAutoNum type="arabicPeriod"/>
            </a:pPr>
            <a:r>
              <a:rPr lang="en-US" dirty="0">
                <a:solidFill>
                  <a:srgbClr val="FF0000"/>
                </a:solidFill>
              </a:rPr>
              <a:t>Ureteral strictures</a:t>
            </a:r>
          </a:p>
          <a:p>
            <a:pPr marL="914400" lvl="1" indent="-457200">
              <a:buFont typeface="+mj-lt"/>
              <a:buAutoNum type="arabicPeriod"/>
            </a:pPr>
            <a:r>
              <a:rPr lang="en-US" dirty="0">
                <a:solidFill>
                  <a:srgbClr val="FF0000"/>
                </a:solidFill>
              </a:rPr>
              <a:t>To  identify ureter during major surgeries</a:t>
            </a:r>
          </a:p>
          <a:p>
            <a:pPr marL="914400" lvl="1" indent="-457200">
              <a:buFont typeface="+mj-lt"/>
              <a:buAutoNum type="arabicPeriod"/>
            </a:pPr>
            <a:r>
              <a:rPr lang="en-US" dirty="0">
                <a:solidFill>
                  <a:srgbClr val="FF0000"/>
                </a:solidFill>
              </a:rPr>
              <a:t>To decrease ureteric pain (pain resistance to analgesia) </a:t>
            </a:r>
          </a:p>
          <a:p>
            <a:pPr marL="914400" lvl="1" indent="-457200">
              <a:buFont typeface="+mj-lt"/>
              <a:buAutoNum type="arabicPeriod"/>
            </a:pPr>
            <a:r>
              <a:rPr lang="en-US" dirty="0">
                <a:solidFill>
                  <a:srgbClr val="FF0000"/>
                </a:solidFill>
              </a:rPr>
              <a:t>Post intervention to the ureter due to Oedema</a:t>
            </a:r>
          </a:p>
          <a:p>
            <a:pPr marL="914400" lvl="1" indent="-457200">
              <a:buFont typeface="+mj-lt"/>
              <a:buAutoNum type="arabicPeriod"/>
            </a:pPr>
            <a:r>
              <a:rPr lang="en-US" dirty="0">
                <a:solidFill>
                  <a:srgbClr val="FF0000"/>
                </a:solidFill>
              </a:rPr>
              <a:t>Before Extra corporal shockwave lithotripsy to prevent obstruction from stones more than 2 cm </a:t>
            </a:r>
          </a:p>
          <a:p>
            <a:pPr marL="914400" lvl="1" indent="-457200">
              <a:buFont typeface="+mj-lt"/>
              <a:buAutoNum type="arabicPeriod"/>
            </a:pPr>
            <a:r>
              <a:rPr lang="en-US" dirty="0">
                <a:solidFill>
                  <a:srgbClr val="FF0000"/>
                </a:solidFill>
              </a:rPr>
              <a:t>Treatment  of PUJ (junction between renal pelvis and ureter) obstruction </a:t>
            </a:r>
          </a:p>
          <a:p>
            <a:pPr marL="914400" lvl="1" indent="-457200">
              <a:buFont typeface="+mj-lt"/>
              <a:buAutoNum type="arabicPeriod"/>
            </a:pPr>
            <a:r>
              <a:rPr lang="en-US" dirty="0">
                <a:solidFill>
                  <a:srgbClr val="FF0000"/>
                </a:solidFill>
              </a:rPr>
              <a:t>Renal failure due to obstruction</a:t>
            </a:r>
          </a:p>
        </p:txBody>
      </p:sp>
      <p:sp>
        <p:nvSpPr>
          <p:cNvPr id="4" name="TextBox 3">
            <a:extLst>
              <a:ext uri="{FF2B5EF4-FFF2-40B4-BE49-F238E27FC236}">
                <a16:creationId xmlns:a16="http://schemas.microsoft.com/office/drawing/2014/main" id="{745B7CBC-960E-72F6-7C7D-038D13427178}"/>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10" name="Picture 9">
            <a:extLst>
              <a:ext uri="{FF2B5EF4-FFF2-40B4-BE49-F238E27FC236}">
                <a16:creationId xmlns:a16="http://schemas.microsoft.com/office/drawing/2014/main" id="{3FFFBC29-4679-165F-3D6C-F7962416C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4887" y="2561443"/>
            <a:ext cx="2514938" cy="17351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38426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8B083-9E6E-1E92-D8D4-A3B23085F006}"/>
              </a:ext>
            </a:extLst>
          </p:cNvPr>
          <p:cNvSpPr>
            <a:spLocks noGrp="1"/>
          </p:cNvSpPr>
          <p:nvPr>
            <p:ph type="title"/>
          </p:nvPr>
        </p:nvSpPr>
        <p:spPr/>
        <p:txBody>
          <a:bodyPr>
            <a:normAutofit/>
          </a:bodyPr>
          <a:lstStyle/>
          <a:p>
            <a:r>
              <a:rPr lang="en-US" sz="4000" dirty="0"/>
              <a:t>1. Abnormalities in urine volume, composition</a:t>
            </a:r>
          </a:p>
        </p:txBody>
      </p:sp>
      <p:sp>
        <p:nvSpPr>
          <p:cNvPr id="3" name="Content Placeholder 2">
            <a:extLst>
              <a:ext uri="{FF2B5EF4-FFF2-40B4-BE49-F238E27FC236}">
                <a16:creationId xmlns:a16="http://schemas.microsoft.com/office/drawing/2014/main" id="{E8ED6B83-D476-5CDF-ED9E-4867E98E981D}"/>
              </a:ext>
            </a:extLst>
          </p:cNvPr>
          <p:cNvSpPr>
            <a:spLocks noGrp="1"/>
          </p:cNvSpPr>
          <p:nvPr>
            <p:ph idx="1"/>
          </p:nvPr>
        </p:nvSpPr>
        <p:spPr>
          <a:xfrm>
            <a:off x="838200" y="1305025"/>
            <a:ext cx="10515600" cy="5187849"/>
          </a:xfrm>
        </p:spPr>
        <p:txBody>
          <a:bodyPr>
            <a:normAutofit fontScale="92500" lnSpcReduction="10000"/>
          </a:bodyPr>
          <a:lstStyle/>
          <a:p>
            <a:r>
              <a:rPr lang="en-US" sz="2800" b="1" dirty="0"/>
              <a:t>Abnormalities in urine volume</a:t>
            </a:r>
            <a:r>
              <a:rPr lang="en-US" sz="2800" dirty="0"/>
              <a:t>:</a:t>
            </a:r>
            <a:endParaRPr lang="en-US" sz="2800" b="1" dirty="0"/>
          </a:p>
          <a:p>
            <a:pPr lvl="1"/>
            <a:r>
              <a:rPr lang="en-US" b="1" dirty="0"/>
              <a:t>Polyuria</a:t>
            </a:r>
            <a:r>
              <a:rPr lang="en-US" dirty="0"/>
              <a:t>: The production of an abnormally large amount of urine. (</a:t>
            </a:r>
            <a:r>
              <a:rPr lang="en-US" b="1" dirty="0">
                <a:solidFill>
                  <a:schemeClr val="accent2">
                    <a:lumMod val="75000"/>
                  </a:schemeClr>
                </a:solidFill>
              </a:rPr>
              <a:t>&gt; 3 liters </a:t>
            </a:r>
            <a:r>
              <a:rPr lang="en-US" dirty="0"/>
              <a:t>of urine in </a:t>
            </a:r>
            <a:r>
              <a:rPr lang="en-US" b="1" dirty="0">
                <a:solidFill>
                  <a:schemeClr val="accent2">
                    <a:lumMod val="75000"/>
                  </a:schemeClr>
                </a:solidFill>
              </a:rPr>
              <a:t>24 hours</a:t>
            </a:r>
            <a:r>
              <a:rPr lang="en-US" dirty="0"/>
              <a:t>).</a:t>
            </a:r>
            <a:endParaRPr lang="en-US" b="1" dirty="0">
              <a:solidFill>
                <a:schemeClr val="accent2">
                  <a:lumMod val="75000"/>
                </a:schemeClr>
              </a:solidFill>
            </a:endParaRPr>
          </a:p>
          <a:p>
            <a:pPr lvl="1"/>
            <a:r>
              <a:rPr lang="en-US" b="1" dirty="0"/>
              <a:t>Oliguria</a:t>
            </a:r>
            <a:r>
              <a:rPr lang="en-US" dirty="0"/>
              <a:t>: The production of an abnormally small amount of urine. (</a:t>
            </a:r>
            <a:r>
              <a:rPr lang="en-US" b="1" dirty="0">
                <a:solidFill>
                  <a:schemeClr val="accent2">
                    <a:lumMod val="75000"/>
                  </a:schemeClr>
                </a:solidFill>
              </a:rPr>
              <a:t>&lt; 400 mL </a:t>
            </a:r>
            <a:r>
              <a:rPr lang="en-US" dirty="0"/>
              <a:t>per </a:t>
            </a:r>
            <a:r>
              <a:rPr lang="en-US" b="1" dirty="0">
                <a:solidFill>
                  <a:schemeClr val="accent2">
                    <a:lumMod val="75000"/>
                  </a:schemeClr>
                </a:solidFill>
              </a:rPr>
              <a:t>24 hours</a:t>
            </a:r>
            <a:r>
              <a:rPr lang="en-US" b="1" dirty="0"/>
              <a:t> </a:t>
            </a:r>
            <a:r>
              <a:rPr lang="en-US" dirty="0"/>
              <a:t>in adults).</a:t>
            </a:r>
          </a:p>
          <a:p>
            <a:pPr lvl="1"/>
            <a:r>
              <a:rPr lang="en-US" b="1" dirty="0"/>
              <a:t>Anuria</a:t>
            </a:r>
            <a:r>
              <a:rPr lang="en-US" dirty="0"/>
              <a:t>: The failure of the kidneys to produce urine, usually a result of acute or chronic renal failure. (</a:t>
            </a:r>
            <a:r>
              <a:rPr lang="en-US" dirty="0">
                <a:solidFill>
                  <a:schemeClr val="accent2">
                    <a:lumMod val="75000"/>
                  </a:schemeClr>
                </a:solidFill>
              </a:rPr>
              <a:t>&lt; </a:t>
            </a:r>
            <a:r>
              <a:rPr lang="en-US" b="1" dirty="0">
                <a:solidFill>
                  <a:schemeClr val="accent2">
                    <a:lumMod val="75000"/>
                  </a:schemeClr>
                </a:solidFill>
              </a:rPr>
              <a:t>50 mL</a:t>
            </a:r>
            <a:r>
              <a:rPr lang="en-US" b="1" dirty="0"/>
              <a:t> </a:t>
            </a:r>
            <a:r>
              <a:rPr lang="en-US" dirty="0"/>
              <a:t>per </a:t>
            </a:r>
            <a:r>
              <a:rPr lang="en-US" b="1" dirty="0">
                <a:solidFill>
                  <a:schemeClr val="accent2">
                    <a:lumMod val="75000"/>
                  </a:schemeClr>
                </a:solidFill>
              </a:rPr>
              <a:t>24 hours</a:t>
            </a:r>
            <a:r>
              <a:rPr lang="en-US" dirty="0"/>
              <a:t>).</a:t>
            </a:r>
          </a:p>
          <a:p>
            <a:pPr lvl="1"/>
            <a:r>
              <a:rPr lang="en-US" b="1" dirty="0"/>
              <a:t>Nocturia</a:t>
            </a:r>
            <a:r>
              <a:rPr lang="en-US" dirty="0"/>
              <a:t>: Awakening 2 or more times at night to urinate.</a:t>
            </a:r>
          </a:p>
          <a:p>
            <a:pPr lvl="1"/>
            <a:r>
              <a:rPr lang="en-US" b="1" dirty="0"/>
              <a:t>Nocturnal polyuria</a:t>
            </a:r>
            <a:r>
              <a:rPr lang="en-US" dirty="0"/>
              <a:t>: a condition in which the rate of urine output is excessive only at night and total 24-hour output is within normal limits</a:t>
            </a:r>
          </a:p>
          <a:p>
            <a:r>
              <a:rPr lang="en-US" sz="2800" b="1" dirty="0"/>
              <a:t>Abnormalities in urine composition</a:t>
            </a:r>
            <a:r>
              <a:rPr lang="en-US" sz="2800" dirty="0"/>
              <a:t>:</a:t>
            </a:r>
            <a:endParaRPr lang="en-US" sz="2800" b="1" dirty="0"/>
          </a:p>
          <a:p>
            <a:pPr lvl="1"/>
            <a:r>
              <a:rPr lang="en-US" b="1" dirty="0"/>
              <a:t>Pneumaturia</a:t>
            </a:r>
            <a:r>
              <a:rPr lang="en-US" dirty="0"/>
              <a:t>: passing gas bubbles in the urine (Indicates bowel fistula)</a:t>
            </a:r>
          </a:p>
          <a:p>
            <a:pPr lvl="1"/>
            <a:r>
              <a:rPr lang="en-US" b="1" dirty="0"/>
              <a:t>Fecaluria</a:t>
            </a:r>
            <a:r>
              <a:rPr lang="en-US" dirty="0"/>
              <a:t>: passing feces in the urine (Indicates bowel fistula)</a:t>
            </a:r>
          </a:p>
          <a:p>
            <a:pPr lvl="1"/>
            <a:r>
              <a:rPr lang="en-US" b="1" dirty="0"/>
              <a:t>Hematuria</a:t>
            </a:r>
            <a:r>
              <a:rPr lang="en-US" dirty="0"/>
              <a:t>: the presence of RBCs in the urine</a:t>
            </a:r>
          </a:p>
          <a:p>
            <a:pPr lvl="1"/>
            <a:r>
              <a:rPr lang="en-US" b="1" dirty="0"/>
              <a:t>Proteinuria</a:t>
            </a:r>
            <a:r>
              <a:rPr lang="en-US" dirty="0"/>
              <a:t>: excess protein in urine (&gt;2g/24h)</a:t>
            </a:r>
          </a:p>
          <a:p>
            <a:pPr lvl="1"/>
            <a:endParaRPr lang="en-US" dirty="0"/>
          </a:p>
        </p:txBody>
      </p:sp>
      <p:sp>
        <p:nvSpPr>
          <p:cNvPr id="6" name="TextBox 5">
            <a:extLst>
              <a:ext uri="{FF2B5EF4-FFF2-40B4-BE49-F238E27FC236}">
                <a16:creationId xmlns:a16="http://schemas.microsoft.com/office/drawing/2014/main" id="{A79EE61F-C562-5DC8-2079-C596A255DBCB}"/>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7" name="TextBox 6">
            <a:extLst>
              <a:ext uri="{FF2B5EF4-FFF2-40B4-BE49-F238E27FC236}">
                <a16:creationId xmlns:a16="http://schemas.microsoft.com/office/drawing/2014/main" id="{05F7109B-2033-95EF-BE90-B61FB128B4FF}"/>
              </a:ext>
            </a:extLst>
          </p:cNvPr>
          <p:cNvSpPr txBox="1"/>
          <p:nvPr/>
        </p:nvSpPr>
        <p:spPr>
          <a:xfrm>
            <a:off x="475086" y="3511995"/>
            <a:ext cx="838200" cy="307777"/>
          </a:xfrm>
          <a:prstGeom prst="rect">
            <a:avLst/>
          </a:prstGeom>
          <a:noFill/>
          <a:ln>
            <a:solidFill>
              <a:srgbClr val="FF0000"/>
            </a:solidFill>
          </a:ln>
        </p:spPr>
        <p:txBody>
          <a:bodyPr wrap="square" rtlCol="0">
            <a:spAutoFit/>
          </a:bodyPr>
          <a:lstStyle/>
          <a:p>
            <a:pPr algn="ctr" rtl="1"/>
            <a:r>
              <a:rPr lang="ar-JO" sz="1400" b="1" dirty="0">
                <a:solidFill>
                  <a:srgbClr val="FF0000"/>
                </a:solidFill>
              </a:rPr>
              <a:t>سنوات (</a:t>
            </a:r>
            <a:r>
              <a:rPr lang="en-US" sz="1400" b="1" dirty="0">
                <a:solidFill>
                  <a:srgbClr val="FF0000"/>
                </a:solidFill>
              </a:rPr>
              <a:t>1</a:t>
            </a:r>
            <a:r>
              <a:rPr lang="ar-JO" sz="1400" b="1" dirty="0">
                <a:solidFill>
                  <a:srgbClr val="FF0000"/>
                </a:solidFill>
              </a:rPr>
              <a:t>)</a:t>
            </a:r>
            <a:endParaRPr lang="en-US" sz="1400" b="1" dirty="0">
              <a:solidFill>
                <a:srgbClr val="FF0000"/>
              </a:solidFill>
            </a:endParaRPr>
          </a:p>
        </p:txBody>
      </p:sp>
    </p:spTree>
    <p:extLst>
      <p:ext uri="{BB962C8B-B14F-4D97-AF65-F5344CB8AC3E}">
        <p14:creationId xmlns:p14="http://schemas.microsoft.com/office/powerpoint/2010/main" val="36617974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7BF5F-974F-B2FC-285C-43FEC30F25FD}"/>
              </a:ext>
            </a:extLst>
          </p:cNvPr>
          <p:cNvSpPr>
            <a:spLocks noGrp="1"/>
          </p:cNvSpPr>
          <p:nvPr>
            <p:ph type="title"/>
          </p:nvPr>
        </p:nvSpPr>
        <p:spPr/>
        <p:txBody>
          <a:bodyPr/>
          <a:lstStyle/>
          <a:p>
            <a:r>
              <a:rPr lang="en-US" dirty="0"/>
              <a:t>Double J catheter</a:t>
            </a:r>
          </a:p>
        </p:txBody>
      </p:sp>
      <p:sp>
        <p:nvSpPr>
          <p:cNvPr id="9" name="Content Placeholder 8">
            <a:extLst>
              <a:ext uri="{FF2B5EF4-FFF2-40B4-BE49-F238E27FC236}">
                <a16:creationId xmlns:a16="http://schemas.microsoft.com/office/drawing/2014/main" id="{8ECF9206-2C41-F9D4-D618-BFA4772AA408}"/>
              </a:ext>
            </a:extLst>
          </p:cNvPr>
          <p:cNvSpPr>
            <a:spLocks noGrp="1"/>
          </p:cNvSpPr>
          <p:nvPr>
            <p:ph idx="1"/>
          </p:nvPr>
        </p:nvSpPr>
        <p:spPr>
          <a:xfrm>
            <a:off x="838200" y="1305026"/>
            <a:ext cx="6962192" cy="4500971"/>
          </a:xfrm>
        </p:spPr>
        <p:txBody>
          <a:bodyPr/>
          <a:lstStyle/>
          <a:p>
            <a:r>
              <a:rPr lang="en-US" b="1" dirty="0">
                <a:solidFill>
                  <a:srgbClr val="FF0000"/>
                </a:solidFill>
              </a:rPr>
              <a:t>Complications</a:t>
            </a:r>
            <a:r>
              <a:rPr lang="en-US" dirty="0">
                <a:solidFill>
                  <a:srgbClr val="FF0000"/>
                </a:solidFill>
              </a:rPr>
              <a:t>:</a:t>
            </a:r>
          </a:p>
          <a:p>
            <a:pPr lvl="1"/>
            <a:r>
              <a:rPr lang="en-US" dirty="0">
                <a:solidFill>
                  <a:srgbClr val="FF0000"/>
                </a:solidFill>
              </a:rPr>
              <a:t>Stent symptoms (suprapubic pain, lower urinary tract symptoms (frequency, urgency), hematuria, inability to work).</a:t>
            </a:r>
          </a:p>
          <a:p>
            <a:pPr lvl="1"/>
            <a:r>
              <a:rPr lang="en-US" dirty="0">
                <a:solidFill>
                  <a:srgbClr val="FF0000"/>
                </a:solidFill>
              </a:rPr>
              <a:t>Crustation &amp; stones formation &gt;3 months</a:t>
            </a:r>
          </a:p>
          <a:p>
            <a:pPr lvl="1"/>
            <a:r>
              <a:rPr lang="en-US" dirty="0">
                <a:solidFill>
                  <a:srgbClr val="FF0000"/>
                </a:solidFill>
              </a:rPr>
              <a:t>Ureter perforation during insertion</a:t>
            </a:r>
          </a:p>
          <a:p>
            <a:pPr lvl="1"/>
            <a:r>
              <a:rPr lang="en-US" dirty="0">
                <a:solidFill>
                  <a:srgbClr val="FF0000"/>
                </a:solidFill>
              </a:rPr>
              <a:t>Prolapse or migration </a:t>
            </a:r>
          </a:p>
          <a:p>
            <a:pPr lvl="1"/>
            <a:r>
              <a:rPr lang="en-US" dirty="0">
                <a:solidFill>
                  <a:srgbClr val="FF0000"/>
                </a:solidFill>
                <a:effectLst>
                  <a:outerShdw blurRad="38100" dist="38100" dir="2700000" algn="tl">
                    <a:srgbClr val="000000">
                      <a:alpha val="43137"/>
                    </a:srgbClr>
                  </a:outerShdw>
                </a:effectLst>
              </a:rPr>
              <a:t>Hematuria</a:t>
            </a:r>
          </a:p>
          <a:p>
            <a:pPr lvl="1"/>
            <a:r>
              <a:rPr lang="en-US" dirty="0">
                <a:solidFill>
                  <a:srgbClr val="FF0000"/>
                </a:solidFill>
                <a:effectLst>
                  <a:outerShdw blurRad="38100" dist="38100" dir="2700000" algn="tl">
                    <a:srgbClr val="000000">
                      <a:alpha val="43137"/>
                    </a:srgbClr>
                  </a:outerShdw>
                </a:effectLst>
              </a:rPr>
              <a:t>Infection</a:t>
            </a:r>
          </a:p>
          <a:p>
            <a:pPr lvl="1"/>
            <a:r>
              <a:rPr lang="en-US" dirty="0">
                <a:solidFill>
                  <a:srgbClr val="FF0000"/>
                </a:solidFill>
                <a:effectLst>
                  <a:outerShdw blurRad="38100" dist="38100" dir="2700000" algn="tl">
                    <a:srgbClr val="000000">
                      <a:alpha val="43137"/>
                    </a:srgbClr>
                  </a:outerShdw>
                </a:effectLst>
              </a:rPr>
              <a:t>Reflux</a:t>
            </a:r>
          </a:p>
        </p:txBody>
      </p:sp>
      <p:sp>
        <p:nvSpPr>
          <p:cNvPr id="4" name="TextBox 3">
            <a:extLst>
              <a:ext uri="{FF2B5EF4-FFF2-40B4-BE49-F238E27FC236}">
                <a16:creationId xmlns:a16="http://schemas.microsoft.com/office/drawing/2014/main" id="{745B7CBC-960E-72F6-7C7D-038D13427178}"/>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3" name="Picture 2">
            <a:extLst>
              <a:ext uri="{FF2B5EF4-FFF2-40B4-BE49-F238E27FC236}">
                <a16:creationId xmlns:a16="http://schemas.microsoft.com/office/drawing/2014/main" id="{E7687AB9-305E-9C23-3805-A9E7FEBC4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0420" y="1305026"/>
            <a:ext cx="3213380" cy="45009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854788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C7EF-D5C8-7681-3E51-C5CE0E233C4F}"/>
              </a:ext>
            </a:extLst>
          </p:cNvPr>
          <p:cNvSpPr>
            <a:spLocks noGrp="1"/>
          </p:cNvSpPr>
          <p:nvPr>
            <p:ph type="title"/>
          </p:nvPr>
        </p:nvSpPr>
        <p:spPr/>
        <p:txBody>
          <a:bodyPr/>
          <a:lstStyle/>
          <a:p>
            <a:r>
              <a:rPr lang="en-US" dirty="0"/>
              <a:t>Double J catheter (stent)</a:t>
            </a:r>
          </a:p>
        </p:txBody>
      </p:sp>
      <p:sp>
        <p:nvSpPr>
          <p:cNvPr id="3" name="Content Placeholder 2">
            <a:extLst>
              <a:ext uri="{FF2B5EF4-FFF2-40B4-BE49-F238E27FC236}">
                <a16:creationId xmlns:a16="http://schemas.microsoft.com/office/drawing/2014/main" id="{462FAD33-3A93-8FFB-87F4-8D396B712031}"/>
              </a:ext>
            </a:extLst>
          </p:cNvPr>
          <p:cNvSpPr>
            <a:spLocks noGrp="1"/>
          </p:cNvSpPr>
          <p:nvPr>
            <p:ph idx="1"/>
          </p:nvPr>
        </p:nvSpPr>
        <p:spPr>
          <a:xfrm>
            <a:off x="838199" y="1305025"/>
            <a:ext cx="6091638" cy="5049122"/>
          </a:xfrm>
        </p:spPr>
        <p:txBody>
          <a:bodyPr>
            <a:normAutofit fontScale="92500" lnSpcReduction="10000"/>
          </a:bodyPr>
          <a:lstStyle/>
          <a:p>
            <a:r>
              <a:rPr lang="en-US" b="1" dirty="0"/>
              <a:t>Name of this study: </a:t>
            </a:r>
            <a:r>
              <a:rPr lang="en-US" dirty="0"/>
              <a:t>KUB</a:t>
            </a:r>
            <a:endParaRPr lang="en-US" b="1" dirty="0"/>
          </a:p>
          <a:p>
            <a:r>
              <a:rPr lang="en-US" b="1" dirty="0"/>
              <a:t>Name of this procedure ?</a:t>
            </a:r>
          </a:p>
          <a:p>
            <a:pPr lvl="1"/>
            <a:r>
              <a:rPr lang="en-US" dirty="0"/>
              <a:t>Double J catheter</a:t>
            </a:r>
          </a:p>
          <a:p>
            <a:r>
              <a:rPr lang="en-US" b="1" dirty="0"/>
              <a:t>The ways of insertions</a:t>
            </a:r>
          </a:p>
          <a:p>
            <a:pPr marL="914400" lvl="1" indent="-457200">
              <a:buFont typeface="+mj-lt"/>
              <a:buAutoNum type="arabicPeriod"/>
            </a:pPr>
            <a:r>
              <a:rPr lang="en-US" dirty="0"/>
              <a:t>Cystouretroscopy with retrograde insertion </a:t>
            </a:r>
          </a:p>
          <a:p>
            <a:pPr marL="914400" lvl="1" indent="-457200">
              <a:buFont typeface="+mj-lt"/>
              <a:buAutoNum type="arabicPeriod"/>
            </a:pPr>
            <a:r>
              <a:rPr lang="en-US" dirty="0"/>
              <a:t>Percutaneous anterograde ureteral stenting</a:t>
            </a:r>
          </a:p>
          <a:p>
            <a:r>
              <a:rPr lang="en-US" b="1" dirty="0"/>
              <a:t>Mention 4 Indications</a:t>
            </a:r>
            <a:r>
              <a:rPr lang="en-US" dirty="0"/>
              <a:t>:</a:t>
            </a:r>
          </a:p>
          <a:p>
            <a:pPr marL="914400" lvl="1" indent="-457200">
              <a:buFont typeface="+mj-lt"/>
              <a:buAutoNum type="arabicPeriod"/>
            </a:pPr>
            <a:r>
              <a:rPr lang="en-US" dirty="0"/>
              <a:t>Obstructive nephropathy </a:t>
            </a:r>
          </a:p>
          <a:p>
            <a:pPr marL="914400" lvl="1" indent="-457200">
              <a:buFont typeface="+mj-lt"/>
              <a:buAutoNum type="arabicPeriod"/>
            </a:pPr>
            <a:r>
              <a:rPr lang="en-US" dirty="0"/>
              <a:t>Prophylactic pre-ESWL</a:t>
            </a:r>
          </a:p>
          <a:p>
            <a:pPr marL="914400" lvl="1" indent="-457200">
              <a:buFont typeface="+mj-lt"/>
              <a:buAutoNum type="arabicPeriod"/>
            </a:pPr>
            <a:r>
              <a:rPr lang="en-US" dirty="0"/>
              <a:t>Post-traumatic ureteroscopy</a:t>
            </a:r>
          </a:p>
          <a:p>
            <a:pPr marL="914400" lvl="1" indent="-457200">
              <a:buFont typeface="+mj-lt"/>
              <a:buAutoNum type="arabicPeriod"/>
            </a:pPr>
            <a:r>
              <a:rPr lang="en-US" dirty="0"/>
              <a:t>Following </a:t>
            </a:r>
            <a:r>
              <a:rPr lang="en-US" dirty="0" err="1"/>
              <a:t>endopyelotomy</a:t>
            </a:r>
            <a:endParaRPr lang="ar-JO" dirty="0"/>
          </a:p>
          <a:p>
            <a:pPr marL="914400" lvl="1" indent="-457200">
              <a:buFont typeface="+mj-lt"/>
              <a:buAutoNum type="arabicPeriod"/>
            </a:pPr>
            <a:r>
              <a:rPr lang="en-US" dirty="0"/>
              <a:t>Post renal transplant</a:t>
            </a:r>
          </a:p>
          <a:p>
            <a:pPr marL="914400" lvl="1" indent="-457200">
              <a:buFont typeface="+mj-lt"/>
              <a:buAutoNum type="arabicPeriod"/>
            </a:pPr>
            <a:r>
              <a:rPr lang="en-US" dirty="0"/>
              <a:t>To  identify ureter during major surgeries</a:t>
            </a:r>
          </a:p>
          <a:p>
            <a:pPr marL="914400" lvl="1" indent="-457200">
              <a:buFont typeface="+mj-lt"/>
              <a:buAutoNum type="arabicPeriod"/>
            </a:pPr>
            <a:endParaRPr lang="en-US" dirty="0"/>
          </a:p>
        </p:txBody>
      </p:sp>
      <p:sp>
        <p:nvSpPr>
          <p:cNvPr id="4" name="TextBox 3">
            <a:extLst>
              <a:ext uri="{FF2B5EF4-FFF2-40B4-BE49-F238E27FC236}">
                <a16:creationId xmlns:a16="http://schemas.microsoft.com/office/drawing/2014/main" id="{3019092A-1023-95D0-9CFE-A08A28E75413}"/>
              </a:ext>
            </a:extLst>
          </p:cNvPr>
          <p:cNvSpPr txBox="1"/>
          <p:nvPr/>
        </p:nvSpPr>
        <p:spPr>
          <a:xfrm>
            <a:off x="11019453" y="-4207"/>
            <a:ext cx="1163216"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13</a:t>
            </a:r>
            <a:r>
              <a:rPr lang="ar-JO" b="1" dirty="0">
                <a:solidFill>
                  <a:srgbClr val="FF0000"/>
                </a:solidFill>
              </a:rPr>
              <a:t>)</a:t>
            </a:r>
            <a:endParaRPr lang="en-US" b="1" dirty="0">
              <a:solidFill>
                <a:srgbClr val="FF0000"/>
              </a:solidFill>
            </a:endParaRPr>
          </a:p>
        </p:txBody>
      </p:sp>
      <p:grpSp>
        <p:nvGrpSpPr>
          <p:cNvPr id="9" name="Group 8">
            <a:extLst>
              <a:ext uri="{FF2B5EF4-FFF2-40B4-BE49-F238E27FC236}">
                <a16:creationId xmlns:a16="http://schemas.microsoft.com/office/drawing/2014/main" id="{DADB780A-1241-7E04-15DF-C88E03475F5D}"/>
              </a:ext>
            </a:extLst>
          </p:cNvPr>
          <p:cNvGrpSpPr/>
          <p:nvPr/>
        </p:nvGrpSpPr>
        <p:grpSpPr>
          <a:xfrm>
            <a:off x="6929837" y="1305026"/>
            <a:ext cx="4049553" cy="5049121"/>
            <a:chOff x="6929837" y="1305026"/>
            <a:chExt cx="4423962" cy="5515947"/>
          </a:xfrm>
        </p:grpSpPr>
        <p:pic>
          <p:nvPicPr>
            <p:cNvPr id="5" name="Content Placeholder 3">
              <a:extLst>
                <a:ext uri="{FF2B5EF4-FFF2-40B4-BE49-F238E27FC236}">
                  <a16:creationId xmlns:a16="http://schemas.microsoft.com/office/drawing/2014/main" id="{47EC1542-05CA-FE3F-1689-1EBFDAA571C8}"/>
                </a:ext>
              </a:extLst>
            </p:cNvPr>
            <p:cNvPicPr>
              <a:picLocks noChangeAspect="1"/>
            </p:cNvPicPr>
            <p:nvPr/>
          </p:nvPicPr>
          <p:blipFill rotWithShape="1">
            <a:blip r:embed="rId2"/>
            <a:srcRect l="3012" t="2371" r="2805" b="1908"/>
            <a:stretch/>
          </p:blipFill>
          <p:spPr>
            <a:xfrm>
              <a:off x="9317916" y="1305026"/>
              <a:ext cx="2035883" cy="2856428"/>
            </a:xfrm>
            <a:prstGeom prst="rect">
              <a:avLst/>
            </a:prstGeom>
            <a:ln>
              <a:noFill/>
            </a:ln>
            <a:effectLst>
              <a:outerShdw blurRad="292100" dist="139700" dir="2700000" algn="tl" rotWithShape="0">
                <a:srgbClr val="333333">
                  <a:alpha val="65000"/>
                </a:srgbClr>
              </a:outerShdw>
            </a:effectLst>
          </p:spPr>
        </p:pic>
        <p:pic>
          <p:nvPicPr>
            <p:cNvPr id="6" name="Content Placeholder 4">
              <a:extLst>
                <a:ext uri="{FF2B5EF4-FFF2-40B4-BE49-F238E27FC236}">
                  <a16:creationId xmlns:a16="http://schemas.microsoft.com/office/drawing/2014/main" id="{C58F45F1-67DE-E5BD-1F0F-F4B80F34B383}"/>
                </a:ext>
              </a:extLst>
            </p:cNvPr>
            <p:cNvPicPr>
              <a:picLocks noChangeAspect="1"/>
            </p:cNvPicPr>
            <p:nvPr/>
          </p:nvPicPr>
          <p:blipFill>
            <a:blip r:embed="rId3"/>
            <a:stretch>
              <a:fillRect/>
            </a:stretch>
          </p:blipFill>
          <p:spPr>
            <a:xfrm>
              <a:off x="6929837" y="1305027"/>
              <a:ext cx="2294319" cy="2856427"/>
            </a:xfrm>
            <a:prstGeom prst="rect">
              <a:avLst/>
            </a:prstGeom>
            <a:ln>
              <a:noFill/>
            </a:ln>
            <a:effectLst>
              <a:outerShdw blurRad="292100" dist="139700" dir="2700000" algn="tl" rotWithShape="0">
                <a:srgbClr val="333333">
                  <a:alpha val="65000"/>
                </a:srgbClr>
              </a:outerShdw>
            </a:effectLst>
          </p:spPr>
        </p:pic>
        <p:pic>
          <p:nvPicPr>
            <p:cNvPr id="7" name="Picture 2">
              <a:extLst>
                <a:ext uri="{FF2B5EF4-FFF2-40B4-BE49-F238E27FC236}">
                  <a16:creationId xmlns:a16="http://schemas.microsoft.com/office/drawing/2014/main" id="{8D85A80F-C055-CEC1-3E59-54003025F09F}"/>
                </a:ext>
              </a:extLst>
            </p:cNvPr>
            <p:cNvPicPr>
              <a:picLocks noChangeAspect="1" noChangeArrowheads="1"/>
            </p:cNvPicPr>
            <p:nvPr/>
          </p:nvPicPr>
          <p:blipFill>
            <a:blip r:embed="rId4" cstate="print"/>
            <a:stretch>
              <a:fillRect/>
            </a:stretch>
          </p:blipFill>
          <p:spPr bwMode="auto">
            <a:xfrm>
              <a:off x="9126752" y="4284972"/>
              <a:ext cx="2227047" cy="2536001"/>
            </a:xfrm>
            <a:prstGeom prst="rect">
              <a:avLst/>
            </a:prstGeom>
            <a:ln>
              <a:noFill/>
            </a:ln>
            <a:effectLst>
              <a:outerShdw blurRad="292100" dist="139700" dir="2700000" algn="tl" rotWithShape="0">
                <a:srgbClr val="333333">
                  <a:alpha val="65000"/>
                </a:srgbClr>
              </a:outerShdw>
            </a:effectLst>
          </p:spPr>
        </p:pic>
      </p:grpSp>
      <p:pic>
        <p:nvPicPr>
          <p:cNvPr id="2052" name="Picture 4" descr="Very important sign or stamp Royalty Free Vector Image">
            <a:extLst>
              <a:ext uri="{FF2B5EF4-FFF2-40B4-BE49-F238E27FC236}">
                <a16:creationId xmlns:a16="http://schemas.microsoft.com/office/drawing/2014/main" id="{310FB70A-2E43-2259-B8C6-CBF419B7C96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2366" b="35515"/>
          <a:stretch/>
        </p:blipFill>
        <p:spPr bwMode="auto">
          <a:xfrm>
            <a:off x="1" y="1"/>
            <a:ext cx="2164701" cy="711242"/>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1">
            <a:extLst>
              <a:ext uri="{FF2B5EF4-FFF2-40B4-BE49-F238E27FC236}">
                <a16:creationId xmlns:a16="http://schemas.microsoft.com/office/drawing/2014/main" id="{2B787A99-3B24-F2C3-C3E8-3E2969F07B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9837" y="4032773"/>
            <a:ext cx="1784597" cy="23213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78045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13D57-B14E-0989-066B-5276B3B11D82}"/>
              </a:ext>
            </a:extLst>
          </p:cNvPr>
          <p:cNvSpPr>
            <a:spLocks noGrp="1"/>
          </p:cNvSpPr>
          <p:nvPr>
            <p:ph type="title"/>
          </p:nvPr>
        </p:nvSpPr>
        <p:spPr/>
        <p:txBody>
          <a:bodyPr/>
          <a:lstStyle/>
          <a:p>
            <a:r>
              <a:rPr lang="en-US" dirty="0"/>
              <a:t>Urethral stricture</a:t>
            </a:r>
          </a:p>
        </p:txBody>
      </p:sp>
      <p:sp>
        <p:nvSpPr>
          <p:cNvPr id="3" name="Content Placeholder 2">
            <a:extLst>
              <a:ext uri="{FF2B5EF4-FFF2-40B4-BE49-F238E27FC236}">
                <a16:creationId xmlns:a16="http://schemas.microsoft.com/office/drawing/2014/main" id="{A20ADF3E-E61A-D5E9-45D8-5AA8E4F4B4A6}"/>
              </a:ext>
            </a:extLst>
          </p:cNvPr>
          <p:cNvSpPr>
            <a:spLocks noGrp="1"/>
          </p:cNvSpPr>
          <p:nvPr>
            <p:ph idx="1"/>
          </p:nvPr>
        </p:nvSpPr>
        <p:spPr/>
        <p:txBody>
          <a:bodyPr>
            <a:normAutofit fontScale="92500" lnSpcReduction="10000"/>
          </a:bodyPr>
          <a:lstStyle/>
          <a:p>
            <a:r>
              <a:rPr lang="en-US" dirty="0"/>
              <a:t>Have the same presentation of BPH</a:t>
            </a:r>
          </a:p>
          <a:p>
            <a:r>
              <a:rPr lang="en-US" b="1" dirty="0">
                <a:solidFill>
                  <a:srgbClr val="FF0000"/>
                </a:solidFill>
              </a:rPr>
              <a:t>Causes</a:t>
            </a:r>
            <a:r>
              <a:rPr lang="en-US" dirty="0">
                <a:solidFill>
                  <a:srgbClr val="FF0000"/>
                </a:solidFill>
              </a:rPr>
              <a:t>:</a:t>
            </a:r>
          </a:p>
          <a:p>
            <a:pPr marL="914400" lvl="1" indent="-457200">
              <a:buFont typeface="+mj-lt"/>
              <a:buAutoNum type="arabicPeriod"/>
            </a:pPr>
            <a:r>
              <a:rPr lang="en-US" dirty="0">
                <a:solidFill>
                  <a:srgbClr val="FF0000"/>
                </a:solidFill>
              </a:rPr>
              <a:t>Instrumentation (most common)</a:t>
            </a:r>
          </a:p>
          <a:p>
            <a:pPr marL="914400" lvl="1" indent="-457200">
              <a:buFont typeface="+mj-lt"/>
              <a:buAutoNum type="arabicPeriod"/>
            </a:pPr>
            <a:r>
              <a:rPr lang="en-US" dirty="0">
                <a:solidFill>
                  <a:srgbClr val="FF0000"/>
                </a:solidFill>
              </a:rPr>
              <a:t>Congenital causes</a:t>
            </a:r>
          </a:p>
          <a:p>
            <a:pPr marL="914400" lvl="1" indent="-457200">
              <a:buFont typeface="+mj-lt"/>
              <a:buAutoNum type="arabicPeriod"/>
            </a:pPr>
            <a:r>
              <a:rPr lang="en-US" dirty="0">
                <a:solidFill>
                  <a:srgbClr val="FF0000"/>
                </a:solidFill>
              </a:rPr>
              <a:t>Inflammation</a:t>
            </a:r>
          </a:p>
          <a:p>
            <a:pPr marL="914400" lvl="1" indent="-457200">
              <a:buFont typeface="+mj-lt"/>
              <a:buAutoNum type="arabicPeriod"/>
            </a:pPr>
            <a:r>
              <a:rPr lang="en-US" dirty="0">
                <a:solidFill>
                  <a:srgbClr val="FF0000"/>
                </a:solidFill>
              </a:rPr>
              <a:t>Malignancies</a:t>
            </a:r>
          </a:p>
          <a:p>
            <a:pPr marL="914400" lvl="1" indent="-457200">
              <a:buFont typeface="+mj-lt"/>
              <a:buAutoNum type="arabicPeriod"/>
            </a:pPr>
            <a:r>
              <a:rPr lang="en-US" dirty="0">
                <a:solidFill>
                  <a:srgbClr val="FF0000"/>
                </a:solidFill>
              </a:rPr>
              <a:t>Trauma</a:t>
            </a:r>
          </a:p>
          <a:p>
            <a:r>
              <a:rPr lang="en-US" b="1" dirty="0"/>
              <a:t>Treatment</a:t>
            </a:r>
            <a:r>
              <a:rPr lang="en-US" dirty="0"/>
              <a:t>:</a:t>
            </a:r>
          </a:p>
          <a:p>
            <a:pPr lvl="1"/>
            <a:r>
              <a:rPr lang="en-US" dirty="0"/>
              <a:t>Optical Urethrostomy (Cystoscopy) if short stricture</a:t>
            </a:r>
          </a:p>
          <a:p>
            <a:pPr lvl="1"/>
            <a:r>
              <a:rPr lang="en-US" dirty="0"/>
              <a:t>Urethroplasty if severe-long stricture</a:t>
            </a:r>
          </a:p>
          <a:p>
            <a:r>
              <a:rPr lang="en-US" b="1" dirty="0"/>
              <a:t>Urine flowmetry</a:t>
            </a:r>
            <a:r>
              <a:rPr lang="en-US" dirty="0"/>
              <a:t>:</a:t>
            </a:r>
          </a:p>
          <a:p>
            <a:pPr lvl="1"/>
            <a:r>
              <a:rPr lang="en-US" b="1" dirty="0"/>
              <a:t>In BPH</a:t>
            </a:r>
            <a:r>
              <a:rPr lang="en-US" dirty="0"/>
              <a:t>: Bell shaped</a:t>
            </a:r>
          </a:p>
          <a:p>
            <a:pPr lvl="1"/>
            <a:r>
              <a:rPr lang="en-US" b="1" dirty="0"/>
              <a:t>In Urethral stricture</a:t>
            </a:r>
            <a:r>
              <a:rPr lang="en-US" dirty="0"/>
              <a:t>: Box shaped</a:t>
            </a:r>
          </a:p>
        </p:txBody>
      </p:sp>
      <p:sp>
        <p:nvSpPr>
          <p:cNvPr id="4" name="TextBox 3">
            <a:extLst>
              <a:ext uri="{FF2B5EF4-FFF2-40B4-BE49-F238E27FC236}">
                <a16:creationId xmlns:a16="http://schemas.microsoft.com/office/drawing/2014/main" id="{40B25B93-2B64-D781-2D04-CAB2469717E3}"/>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20482" name="Picture 2" descr="Uroflowmetry - Advin Urology">
            <a:extLst>
              <a:ext uri="{FF2B5EF4-FFF2-40B4-BE49-F238E27FC236}">
                <a16:creationId xmlns:a16="http://schemas.microsoft.com/office/drawing/2014/main" id="{96CA77E1-01D7-63EC-D3C6-D3284FD8191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83" t="27960" r="9902" b="26979"/>
          <a:stretch/>
        </p:blipFill>
        <p:spPr bwMode="auto">
          <a:xfrm>
            <a:off x="8453535" y="4561805"/>
            <a:ext cx="2900265" cy="1615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3FECAF7-BE76-6D12-2083-30DC60702B0F}"/>
              </a:ext>
            </a:extLst>
          </p:cNvPr>
          <p:cNvGrpSpPr/>
          <p:nvPr/>
        </p:nvGrpSpPr>
        <p:grpSpPr>
          <a:xfrm>
            <a:off x="7399176" y="1305026"/>
            <a:ext cx="3954624" cy="2384185"/>
            <a:chOff x="5924939" y="3931951"/>
            <a:chExt cx="4361637" cy="2686616"/>
          </a:xfrm>
        </p:grpSpPr>
        <p:sp>
          <p:nvSpPr>
            <p:cNvPr id="6" name="مستطيل 9">
              <a:extLst>
                <a:ext uri="{FF2B5EF4-FFF2-40B4-BE49-F238E27FC236}">
                  <a16:creationId xmlns:a16="http://schemas.microsoft.com/office/drawing/2014/main" id="{532C7221-BA6D-1F06-21D8-28A5F706BAE9}"/>
                </a:ext>
              </a:extLst>
            </p:cNvPr>
            <p:cNvSpPr/>
            <p:nvPr/>
          </p:nvSpPr>
          <p:spPr>
            <a:xfrm>
              <a:off x="5924939" y="3931951"/>
              <a:ext cx="1558212" cy="2686615"/>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b="1" dirty="0">
                  <a:solidFill>
                    <a:schemeClr val="tx1"/>
                  </a:solidFill>
                </a:rPr>
                <a:t>Urethrogram</a:t>
              </a:r>
              <a:r>
                <a:rPr lang="en-US" dirty="0"/>
                <a:t> showing a bulbar urethral stricture</a:t>
              </a:r>
              <a:endParaRPr lang="ar-JO" dirty="0"/>
            </a:p>
          </p:txBody>
        </p:sp>
        <p:pic>
          <p:nvPicPr>
            <p:cNvPr id="7" name="Picture 4">
              <a:extLst>
                <a:ext uri="{FF2B5EF4-FFF2-40B4-BE49-F238E27FC236}">
                  <a16:creationId xmlns:a16="http://schemas.microsoft.com/office/drawing/2014/main" id="{B8D6CFEF-4F22-F0D7-1711-21E9AD59B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83151" y="3931951"/>
              <a:ext cx="2803425" cy="2686616"/>
            </a:xfrm>
            <a:prstGeom prst="rect">
              <a:avLst/>
            </a:prstGeom>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288698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47574-F173-36E9-6EA9-6CC8D0FD9051}"/>
              </a:ext>
            </a:extLst>
          </p:cNvPr>
          <p:cNvSpPr>
            <a:spLocks noGrp="1"/>
          </p:cNvSpPr>
          <p:nvPr>
            <p:ph type="title"/>
          </p:nvPr>
        </p:nvSpPr>
        <p:spPr/>
        <p:txBody>
          <a:bodyPr/>
          <a:lstStyle/>
          <a:p>
            <a:r>
              <a:rPr lang="en-US" dirty="0"/>
              <a:t>Urethral stricture</a:t>
            </a:r>
          </a:p>
        </p:txBody>
      </p:sp>
      <p:sp>
        <p:nvSpPr>
          <p:cNvPr id="3" name="Content Placeholder 2">
            <a:extLst>
              <a:ext uri="{FF2B5EF4-FFF2-40B4-BE49-F238E27FC236}">
                <a16:creationId xmlns:a16="http://schemas.microsoft.com/office/drawing/2014/main" id="{C19D916A-5842-6E02-D1DA-0CF3246E594C}"/>
              </a:ext>
            </a:extLst>
          </p:cNvPr>
          <p:cNvSpPr>
            <a:spLocks noGrp="1"/>
          </p:cNvSpPr>
          <p:nvPr>
            <p:ph idx="1"/>
          </p:nvPr>
        </p:nvSpPr>
        <p:spPr>
          <a:xfrm>
            <a:off x="838200" y="1305026"/>
            <a:ext cx="7083490" cy="4871938"/>
          </a:xfrm>
        </p:spPr>
        <p:txBody>
          <a:bodyPr/>
          <a:lstStyle/>
          <a:p>
            <a:r>
              <a:rPr lang="en-US" b="1" dirty="0"/>
              <a:t>Identify the parts of the urethra point with the arrow</a:t>
            </a:r>
          </a:p>
          <a:p>
            <a:r>
              <a:rPr lang="en-US" b="1" dirty="0"/>
              <a:t>What is your diagnosis ?</a:t>
            </a:r>
          </a:p>
          <a:p>
            <a:pPr lvl="1"/>
            <a:r>
              <a:rPr lang="en-US" dirty="0"/>
              <a:t> Urethral stricture</a:t>
            </a:r>
          </a:p>
          <a:p>
            <a:r>
              <a:rPr lang="en-US" b="1" dirty="0"/>
              <a:t>Mention 3 causes of this condition</a:t>
            </a:r>
            <a:r>
              <a:rPr lang="en-US" dirty="0"/>
              <a:t>:</a:t>
            </a:r>
          </a:p>
          <a:p>
            <a:pPr marL="914400" lvl="1" indent="-457200">
              <a:buFont typeface="+mj-lt"/>
              <a:buAutoNum type="arabicPeriod"/>
            </a:pPr>
            <a:r>
              <a:rPr lang="en-US" sz="2400" dirty="0"/>
              <a:t>Congenital</a:t>
            </a:r>
            <a:endParaRPr lang="en-US" dirty="0"/>
          </a:p>
          <a:p>
            <a:pPr marL="914400" lvl="1" indent="-457200">
              <a:buFont typeface="+mj-lt"/>
              <a:buAutoNum type="arabicPeriod"/>
            </a:pPr>
            <a:r>
              <a:rPr lang="en-US" dirty="0"/>
              <a:t>Iatrogenic</a:t>
            </a:r>
          </a:p>
          <a:p>
            <a:pPr marL="914400" lvl="1" indent="-457200">
              <a:buFont typeface="+mj-lt"/>
              <a:buAutoNum type="arabicPeriod"/>
            </a:pPr>
            <a:r>
              <a:rPr lang="en-US" dirty="0"/>
              <a:t>Infection</a:t>
            </a:r>
          </a:p>
          <a:p>
            <a:pPr marL="914400" lvl="1" indent="-457200">
              <a:buFont typeface="+mj-lt"/>
              <a:buAutoNum type="arabicPeriod"/>
            </a:pPr>
            <a:r>
              <a:rPr lang="en-US" dirty="0"/>
              <a:t>Trauma</a:t>
            </a:r>
          </a:p>
          <a:p>
            <a:pPr marL="914400" lvl="1" indent="-457200">
              <a:buFont typeface="+mj-lt"/>
              <a:buAutoNum type="arabicPeriod"/>
            </a:pPr>
            <a:r>
              <a:rPr lang="en-US" dirty="0"/>
              <a:t>Tumor</a:t>
            </a:r>
          </a:p>
          <a:p>
            <a:pPr marL="914400" lvl="1" indent="-457200">
              <a:buFont typeface="+mj-lt"/>
              <a:buAutoNum type="arabicPeriod"/>
            </a:pPr>
            <a:r>
              <a:rPr lang="en-US" dirty="0"/>
              <a:t>Stone</a:t>
            </a:r>
          </a:p>
          <a:p>
            <a:endParaRPr lang="en-US" dirty="0"/>
          </a:p>
        </p:txBody>
      </p:sp>
      <p:sp>
        <p:nvSpPr>
          <p:cNvPr id="4" name="TextBox 3">
            <a:extLst>
              <a:ext uri="{FF2B5EF4-FFF2-40B4-BE49-F238E27FC236}">
                <a16:creationId xmlns:a16="http://schemas.microsoft.com/office/drawing/2014/main" id="{1E28D39F-1AD4-8F5D-EE5D-650F9EBE4AAF}"/>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grpSp>
        <p:nvGrpSpPr>
          <p:cNvPr id="9" name="Group 8">
            <a:extLst>
              <a:ext uri="{FF2B5EF4-FFF2-40B4-BE49-F238E27FC236}">
                <a16:creationId xmlns:a16="http://schemas.microsoft.com/office/drawing/2014/main" id="{F1DC9691-A906-51C1-7787-8E1F74B1A9CF}"/>
              </a:ext>
            </a:extLst>
          </p:cNvPr>
          <p:cNvGrpSpPr/>
          <p:nvPr/>
        </p:nvGrpSpPr>
        <p:grpSpPr>
          <a:xfrm>
            <a:off x="8092157" y="1305026"/>
            <a:ext cx="3261643" cy="4446804"/>
            <a:chOff x="8701810" y="1305026"/>
            <a:chExt cx="2651990" cy="3615625"/>
          </a:xfrm>
        </p:grpSpPr>
        <p:pic>
          <p:nvPicPr>
            <p:cNvPr id="8" name="Picture 7">
              <a:extLst>
                <a:ext uri="{FF2B5EF4-FFF2-40B4-BE49-F238E27FC236}">
                  <a16:creationId xmlns:a16="http://schemas.microsoft.com/office/drawing/2014/main" id="{90DD797D-B981-97A7-D8B3-3BFA97679F7A}"/>
                </a:ext>
              </a:extLst>
            </p:cNvPr>
            <p:cNvPicPr>
              <a:picLocks noChangeAspect="1"/>
            </p:cNvPicPr>
            <p:nvPr/>
          </p:nvPicPr>
          <p:blipFill>
            <a:blip r:embed="rId2"/>
            <a:stretch>
              <a:fillRect/>
            </a:stretch>
          </p:blipFill>
          <p:spPr>
            <a:xfrm>
              <a:off x="8701810" y="1305026"/>
              <a:ext cx="2651990" cy="172989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A6CB76EB-2B79-1D04-468B-C015DF3AED2F}"/>
                </a:ext>
              </a:extLst>
            </p:cNvPr>
            <p:cNvPicPr>
              <a:picLocks noChangeAspect="1"/>
            </p:cNvPicPr>
            <p:nvPr/>
          </p:nvPicPr>
          <p:blipFill>
            <a:blip r:embed="rId3"/>
            <a:stretch>
              <a:fillRect/>
            </a:stretch>
          </p:blipFill>
          <p:spPr>
            <a:xfrm>
              <a:off x="8701810" y="3112838"/>
              <a:ext cx="2651990" cy="180781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36181247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72E5D-D879-D354-3322-B26994F0ACCC}"/>
              </a:ext>
            </a:extLst>
          </p:cNvPr>
          <p:cNvSpPr>
            <a:spLocks noGrp="1"/>
          </p:cNvSpPr>
          <p:nvPr>
            <p:ph type="title"/>
          </p:nvPr>
        </p:nvSpPr>
        <p:spPr/>
        <p:txBody>
          <a:bodyPr/>
          <a:lstStyle/>
          <a:p>
            <a:r>
              <a:rPr lang="en-US" dirty="0"/>
              <a:t>Urethral stricture – Case scenario</a:t>
            </a:r>
          </a:p>
        </p:txBody>
      </p:sp>
      <p:sp>
        <p:nvSpPr>
          <p:cNvPr id="3" name="Content Placeholder 2">
            <a:extLst>
              <a:ext uri="{FF2B5EF4-FFF2-40B4-BE49-F238E27FC236}">
                <a16:creationId xmlns:a16="http://schemas.microsoft.com/office/drawing/2014/main" id="{4440A1AC-6E1A-FE8C-FEC9-2E7F087E6530}"/>
              </a:ext>
            </a:extLst>
          </p:cNvPr>
          <p:cNvSpPr>
            <a:spLocks noGrp="1"/>
          </p:cNvSpPr>
          <p:nvPr>
            <p:ph idx="1"/>
          </p:nvPr>
        </p:nvSpPr>
        <p:spPr>
          <a:xfrm>
            <a:off x="838199" y="1305026"/>
            <a:ext cx="10515599" cy="4862510"/>
          </a:xfrm>
        </p:spPr>
        <p:txBody>
          <a:bodyPr/>
          <a:lstStyle/>
          <a:p>
            <a:pPr>
              <a:buFont typeface="Wingdings" panose="05000000000000000000" pitchFamily="2" charset="2"/>
              <a:buChar char="Ø"/>
            </a:pPr>
            <a:r>
              <a:rPr lang="en-US" sz="2400" dirty="0"/>
              <a:t>25 years old male patient, have history of car accident and multiple fractures 3 years ago presented with obstructive urinary symptoms, uroflowmetry showed box shaped graphy </a:t>
            </a:r>
          </a:p>
          <a:p>
            <a:r>
              <a:rPr lang="en-US" b="1" dirty="0"/>
              <a:t>What is your diagnosis ?</a:t>
            </a:r>
          </a:p>
          <a:p>
            <a:pPr lvl="1"/>
            <a:r>
              <a:rPr lang="en-US" dirty="0"/>
              <a:t> Urethral stricture</a:t>
            </a:r>
          </a:p>
          <a:p>
            <a:r>
              <a:rPr lang="en-US" b="1" dirty="0"/>
              <a:t>Mention 3 causes of this condition</a:t>
            </a:r>
            <a:r>
              <a:rPr lang="en-US" dirty="0"/>
              <a:t>:</a:t>
            </a:r>
          </a:p>
          <a:p>
            <a:pPr marL="914400" lvl="1" indent="-457200">
              <a:buFont typeface="+mj-lt"/>
              <a:buAutoNum type="arabicPeriod"/>
            </a:pPr>
            <a:r>
              <a:rPr lang="en-US" sz="2400" dirty="0"/>
              <a:t>Congenital</a:t>
            </a:r>
            <a:endParaRPr lang="en-US" dirty="0"/>
          </a:p>
          <a:p>
            <a:pPr marL="914400" lvl="1" indent="-457200">
              <a:buFont typeface="+mj-lt"/>
              <a:buAutoNum type="arabicPeriod"/>
            </a:pPr>
            <a:r>
              <a:rPr lang="en-US" dirty="0"/>
              <a:t>Iatrogenic</a:t>
            </a:r>
          </a:p>
          <a:p>
            <a:pPr marL="914400" lvl="1" indent="-457200">
              <a:buFont typeface="+mj-lt"/>
              <a:buAutoNum type="arabicPeriod"/>
            </a:pPr>
            <a:r>
              <a:rPr lang="en-US" dirty="0"/>
              <a:t>Infection</a:t>
            </a:r>
          </a:p>
          <a:p>
            <a:pPr marL="914400" lvl="1" indent="-457200">
              <a:buFont typeface="+mj-lt"/>
              <a:buAutoNum type="arabicPeriod"/>
            </a:pPr>
            <a:r>
              <a:rPr lang="en-US" dirty="0"/>
              <a:t>Trauma</a:t>
            </a:r>
          </a:p>
          <a:p>
            <a:pPr marL="914400" lvl="1" indent="-457200">
              <a:buFont typeface="+mj-lt"/>
              <a:buAutoNum type="arabicPeriod"/>
            </a:pPr>
            <a:r>
              <a:rPr lang="en-US" dirty="0"/>
              <a:t>Tumor</a:t>
            </a:r>
          </a:p>
          <a:p>
            <a:pPr marL="914400" lvl="1" indent="-457200">
              <a:buFont typeface="+mj-lt"/>
              <a:buAutoNum type="arabicPeriod"/>
            </a:pPr>
            <a:r>
              <a:rPr lang="en-US" dirty="0"/>
              <a:t>Stone</a:t>
            </a:r>
          </a:p>
        </p:txBody>
      </p:sp>
      <p:sp>
        <p:nvSpPr>
          <p:cNvPr id="4" name="TextBox 3">
            <a:extLst>
              <a:ext uri="{FF2B5EF4-FFF2-40B4-BE49-F238E27FC236}">
                <a16:creationId xmlns:a16="http://schemas.microsoft.com/office/drawing/2014/main" id="{108CF12A-8623-E016-9C68-B2592B564168}"/>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5</a:t>
            </a:r>
            <a:r>
              <a:rPr lang="ar-JO" b="1" dirty="0">
                <a:solidFill>
                  <a:srgbClr val="FF0000"/>
                </a:solidFill>
              </a:rPr>
              <a:t>)</a:t>
            </a:r>
            <a:endParaRPr lang="en-US" b="1" dirty="0">
              <a:solidFill>
                <a:srgbClr val="FF0000"/>
              </a:solidFill>
            </a:endParaRPr>
          </a:p>
        </p:txBody>
      </p:sp>
      <p:pic>
        <p:nvPicPr>
          <p:cNvPr id="5" name="صورة 3">
            <a:extLst>
              <a:ext uri="{FF2B5EF4-FFF2-40B4-BE49-F238E27FC236}">
                <a16:creationId xmlns:a16="http://schemas.microsoft.com/office/drawing/2014/main" id="{2E496FBB-EEC1-E307-F6A0-893A57E634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0693" y="2294700"/>
            <a:ext cx="4303105" cy="2575879"/>
          </a:xfrm>
          <a:prstGeom prst="rect">
            <a:avLst/>
          </a:prstGeom>
          <a:ln>
            <a:noFill/>
          </a:ln>
          <a:effectLst>
            <a:outerShdw blurRad="292100" dist="139700" dir="2700000" algn="tl" rotWithShape="0">
              <a:srgbClr val="333333">
                <a:alpha val="65000"/>
              </a:srgbClr>
            </a:outerShdw>
          </a:effectLst>
        </p:spPr>
      </p:pic>
      <p:sp>
        <p:nvSpPr>
          <p:cNvPr id="14" name="TextBox 13">
            <a:extLst>
              <a:ext uri="{FF2B5EF4-FFF2-40B4-BE49-F238E27FC236}">
                <a16:creationId xmlns:a16="http://schemas.microsoft.com/office/drawing/2014/main" id="{1586DFF1-335D-E8C7-2D27-FC88C0EA6ECB}"/>
              </a:ext>
            </a:extLst>
          </p:cNvPr>
          <p:cNvSpPr txBox="1"/>
          <p:nvPr/>
        </p:nvSpPr>
        <p:spPr>
          <a:xfrm>
            <a:off x="7127670" y="5048141"/>
            <a:ext cx="4149149" cy="461665"/>
          </a:xfrm>
          <a:prstGeom prst="rect">
            <a:avLst/>
          </a:prstGeom>
          <a:noFill/>
          <a:ln>
            <a:solidFill>
              <a:srgbClr val="0070C0"/>
            </a:solidFill>
          </a:ln>
        </p:spPr>
        <p:txBody>
          <a:bodyPr wrap="square" rtlCol="0">
            <a:spAutoFit/>
          </a:bodyPr>
          <a:lstStyle/>
          <a:p>
            <a:pPr algn="ctr"/>
            <a:r>
              <a:rPr lang="en-US" sz="2400" b="1" dirty="0">
                <a:solidFill>
                  <a:srgbClr val="0070C0"/>
                </a:solidFill>
              </a:rPr>
              <a:t>Box shaped = Urethral stricture</a:t>
            </a:r>
          </a:p>
        </p:txBody>
      </p:sp>
      <p:pic>
        <p:nvPicPr>
          <p:cNvPr id="15" name="Picture 2" descr="AUDITED Text Written on Green Vintage Stamp Stock Illustration -  Illustration of button, vintage: 214336989">
            <a:extLst>
              <a:ext uri="{FF2B5EF4-FFF2-40B4-BE49-F238E27FC236}">
                <a16:creationId xmlns:a16="http://schemas.microsoft.com/office/drawing/2014/main" id="{49A18489-F216-7AA7-7B9B-C88B22094D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21865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38E4B2-DBDF-01A1-5520-97D0C92B3890}"/>
              </a:ext>
            </a:extLst>
          </p:cNvPr>
          <p:cNvSpPr>
            <a:spLocks noGrp="1"/>
          </p:cNvSpPr>
          <p:nvPr>
            <p:ph type="ctrTitle"/>
          </p:nvPr>
        </p:nvSpPr>
        <p:spPr/>
        <p:txBody>
          <a:bodyPr>
            <a:normAutofit fontScale="90000"/>
          </a:bodyPr>
          <a:lstStyle/>
          <a:p>
            <a:r>
              <a:rPr lang="en-US" dirty="0"/>
              <a:t>Neurogenic Bladder</a:t>
            </a:r>
          </a:p>
        </p:txBody>
      </p:sp>
      <p:sp>
        <p:nvSpPr>
          <p:cNvPr id="3" name="Subtitle 2">
            <a:extLst>
              <a:ext uri="{FF2B5EF4-FFF2-40B4-BE49-F238E27FC236}">
                <a16:creationId xmlns:a16="http://schemas.microsoft.com/office/drawing/2014/main" id="{D5323A09-B8E7-3CE4-6ED7-A0CF67010F3A}"/>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488320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A60B7D-987C-1FD6-94FA-B93584B86F34}"/>
              </a:ext>
            </a:extLst>
          </p:cNvPr>
          <p:cNvSpPr>
            <a:spLocks noGrp="1"/>
          </p:cNvSpPr>
          <p:nvPr>
            <p:ph type="title"/>
          </p:nvPr>
        </p:nvSpPr>
        <p:spPr/>
        <p:txBody>
          <a:bodyPr/>
          <a:lstStyle/>
          <a:p>
            <a:r>
              <a:rPr lang="en-US" dirty="0"/>
              <a:t>Autonomic nerve supply of urinary bladder </a:t>
            </a:r>
          </a:p>
        </p:txBody>
      </p:sp>
      <p:sp>
        <p:nvSpPr>
          <p:cNvPr id="3" name="Content Placeholder 2">
            <a:extLst>
              <a:ext uri="{FF2B5EF4-FFF2-40B4-BE49-F238E27FC236}">
                <a16:creationId xmlns:a16="http://schemas.microsoft.com/office/drawing/2014/main" id="{A65AFFA2-DE6F-9731-8451-1E166D0EE9CA}"/>
              </a:ext>
            </a:extLst>
          </p:cNvPr>
          <p:cNvSpPr>
            <a:spLocks noGrp="1"/>
          </p:cNvSpPr>
          <p:nvPr>
            <p:ph idx="1"/>
          </p:nvPr>
        </p:nvSpPr>
        <p:spPr/>
        <p:txBody>
          <a:bodyPr/>
          <a:lstStyle/>
          <a:p>
            <a:r>
              <a:rPr lang="en-US" dirty="0"/>
              <a:t>Sympathetic </a:t>
            </a:r>
            <a:r>
              <a:rPr lang="en-US" dirty="0">
                <a:latin typeface="Arial" panose="020B0604020202020204" pitchFamily="34" charset="0"/>
                <a:cs typeface="Arial" panose="020B0604020202020204" pitchFamily="34" charset="0"/>
              </a:rPr>
              <a:t>→</a:t>
            </a:r>
            <a:r>
              <a:rPr lang="en-US" dirty="0"/>
              <a:t> Hypogastric nerve (T12-L2)</a:t>
            </a:r>
          </a:p>
          <a:p>
            <a:pPr lvl="1"/>
            <a:r>
              <a:rPr lang="en-US" dirty="0"/>
              <a:t>Relaxation of detrusor muscle promoting retention </a:t>
            </a:r>
          </a:p>
          <a:p>
            <a:r>
              <a:rPr lang="en-US" dirty="0"/>
              <a:t>Parasympathetic </a:t>
            </a:r>
            <a:r>
              <a:rPr lang="en-US" dirty="0">
                <a:latin typeface="Arial" panose="020B0604020202020204" pitchFamily="34" charset="0"/>
                <a:cs typeface="Arial" panose="020B0604020202020204" pitchFamily="34" charset="0"/>
              </a:rPr>
              <a:t>→</a:t>
            </a:r>
            <a:r>
              <a:rPr lang="en-US" dirty="0"/>
              <a:t> Pelvic nerve (S2-S4)</a:t>
            </a:r>
          </a:p>
          <a:p>
            <a:pPr lvl="1"/>
            <a:r>
              <a:rPr lang="en-US" dirty="0"/>
              <a:t>M2 receptors (More common and function in modulation of bladder function) </a:t>
            </a:r>
          </a:p>
          <a:p>
            <a:pPr lvl="1"/>
            <a:r>
              <a:rPr lang="en-US" dirty="0"/>
              <a:t>M3 receptors (Less common but responsible for contraction)</a:t>
            </a:r>
          </a:p>
          <a:p>
            <a:r>
              <a:rPr lang="en-US" dirty="0"/>
              <a:t>Somatic </a:t>
            </a:r>
            <a:r>
              <a:rPr lang="en-US" dirty="0">
                <a:latin typeface="Arial" panose="020B0604020202020204" pitchFamily="34" charset="0"/>
                <a:cs typeface="Arial" panose="020B0604020202020204" pitchFamily="34" charset="0"/>
              </a:rPr>
              <a:t>→</a:t>
            </a:r>
            <a:r>
              <a:rPr lang="en-US" dirty="0"/>
              <a:t> Pudendal nerve</a:t>
            </a:r>
          </a:p>
          <a:p>
            <a:endParaRPr lang="en-US" dirty="0"/>
          </a:p>
        </p:txBody>
      </p:sp>
      <p:sp>
        <p:nvSpPr>
          <p:cNvPr id="4" name="TextBox 3">
            <a:extLst>
              <a:ext uri="{FF2B5EF4-FFF2-40B4-BE49-F238E27FC236}">
                <a16:creationId xmlns:a16="http://schemas.microsoft.com/office/drawing/2014/main" id="{4BC73838-B3D9-1083-C9D0-A1FCBBDCCA0A}"/>
              </a:ext>
            </a:extLst>
          </p:cNvPr>
          <p:cNvSpPr txBox="1"/>
          <p:nvPr/>
        </p:nvSpPr>
        <p:spPr>
          <a:xfrm>
            <a:off x="10972081" y="289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pic>
        <p:nvPicPr>
          <p:cNvPr id="7" name="Picture 6">
            <a:extLst>
              <a:ext uri="{FF2B5EF4-FFF2-40B4-BE49-F238E27FC236}">
                <a16:creationId xmlns:a16="http://schemas.microsoft.com/office/drawing/2014/main" id="{EF8644D8-D3CC-2844-CB93-B44702D67C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6490" y="4096139"/>
            <a:ext cx="6039021" cy="23967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01471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51FE1-14D4-08EB-181B-BBBFF5DA487D}"/>
              </a:ext>
            </a:extLst>
          </p:cNvPr>
          <p:cNvSpPr>
            <a:spLocks noGrp="1"/>
          </p:cNvSpPr>
          <p:nvPr>
            <p:ph type="title"/>
          </p:nvPr>
        </p:nvSpPr>
        <p:spPr/>
        <p:txBody>
          <a:bodyPr/>
          <a:lstStyle/>
          <a:p>
            <a:r>
              <a:rPr lang="en-US" dirty="0"/>
              <a:t>Micturition reflex – Centers</a:t>
            </a:r>
          </a:p>
        </p:txBody>
      </p:sp>
      <p:sp>
        <p:nvSpPr>
          <p:cNvPr id="3" name="Content Placeholder 2">
            <a:extLst>
              <a:ext uri="{FF2B5EF4-FFF2-40B4-BE49-F238E27FC236}">
                <a16:creationId xmlns:a16="http://schemas.microsoft.com/office/drawing/2014/main" id="{521F5BAD-84A6-5A3D-4382-C73C7BEC31F5}"/>
              </a:ext>
            </a:extLst>
          </p:cNvPr>
          <p:cNvSpPr>
            <a:spLocks noGrp="1"/>
          </p:cNvSpPr>
          <p:nvPr>
            <p:ph idx="1"/>
          </p:nvPr>
        </p:nvSpPr>
        <p:spPr>
          <a:xfrm>
            <a:off x="838200" y="1202384"/>
            <a:ext cx="10515600" cy="5309153"/>
          </a:xfrm>
        </p:spPr>
        <p:txBody>
          <a:bodyPr>
            <a:normAutofit/>
          </a:bodyPr>
          <a:lstStyle/>
          <a:p>
            <a:r>
              <a:rPr lang="en-US" sz="2400" dirty="0"/>
              <a:t>The micturition reflex describes the process of urination</a:t>
            </a:r>
          </a:p>
          <a:p>
            <a:r>
              <a:rPr lang="en-US" sz="2400" dirty="0"/>
              <a:t>This is integrated via cortical, pontine, and spinal centers that act to inhibit urination until the bladder has been sufficiently distended, then promote voiding once that threshold has been reached</a:t>
            </a:r>
          </a:p>
          <a:p>
            <a:r>
              <a:rPr lang="en-US" sz="2400" b="1" dirty="0"/>
              <a:t>The sacral micturition center </a:t>
            </a:r>
            <a:r>
              <a:rPr lang="en-US" sz="2400" dirty="0"/>
              <a:t>is responsible for bladder contraction during the initiation of urination. Located in S2-S4 level; PS fibers travel from here within the pelvic nerves and stimulate M3 receptors in bladder wall (stimulating contraction of detrusor)</a:t>
            </a:r>
          </a:p>
          <a:p>
            <a:r>
              <a:rPr lang="en-US" sz="2400" b="1" dirty="0"/>
              <a:t>The pontine micturition center </a:t>
            </a:r>
            <a:r>
              <a:rPr lang="en-US" sz="2400" dirty="0"/>
              <a:t>coordinates relaxation of the external urethral sphincter with bladder contraction during voiding. This is located in the pontine reticular formation; the pons is able to manage continence and voiding via </a:t>
            </a:r>
            <a:r>
              <a:rPr lang="en-US" sz="2400" b="1" dirty="0"/>
              <a:t>the pontine storage center </a:t>
            </a:r>
            <a:r>
              <a:rPr lang="en-US" sz="2400" dirty="0"/>
              <a:t>and </a:t>
            </a:r>
            <a:r>
              <a:rPr lang="en-US" sz="2400" b="1" dirty="0"/>
              <a:t>the pontine micturition center </a:t>
            </a:r>
            <a:r>
              <a:rPr lang="en-US" sz="2400" dirty="0"/>
              <a:t>respectively</a:t>
            </a:r>
          </a:p>
          <a:p>
            <a:r>
              <a:rPr lang="en-US" sz="2400" b="1" dirty="0"/>
              <a:t>The medial frontal micturition center </a:t>
            </a:r>
            <a:r>
              <a:rPr lang="en-US" sz="2400" dirty="0"/>
              <a:t>in the cerebral cortex regulates the pontine and sacral micturition centers (Voluntary control)</a:t>
            </a:r>
          </a:p>
        </p:txBody>
      </p:sp>
      <p:sp>
        <p:nvSpPr>
          <p:cNvPr id="5" name="TextBox 4">
            <a:extLst>
              <a:ext uri="{FF2B5EF4-FFF2-40B4-BE49-F238E27FC236}">
                <a16:creationId xmlns:a16="http://schemas.microsoft.com/office/drawing/2014/main" id="{8B9FF50D-D3E3-F888-BBAF-15819B14CE16}"/>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8942595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AD87F-33D8-F524-3D7B-41C588A81D8B}"/>
              </a:ext>
            </a:extLst>
          </p:cNvPr>
          <p:cNvSpPr>
            <a:spLocks noGrp="1"/>
          </p:cNvSpPr>
          <p:nvPr>
            <p:ph type="title"/>
          </p:nvPr>
        </p:nvSpPr>
        <p:spPr/>
        <p:txBody>
          <a:bodyPr/>
          <a:lstStyle/>
          <a:p>
            <a:r>
              <a:rPr lang="en-US" dirty="0"/>
              <a:t>Micturition reflex – In action</a:t>
            </a:r>
          </a:p>
        </p:txBody>
      </p:sp>
      <p:sp>
        <p:nvSpPr>
          <p:cNvPr id="3" name="Content Placeholder 2">
            <a:extLst>
              <a:ext uri="{FF2B5EF4-FFF2-40B4-BE49-F238E27FC236}">
                <a16:creationId xmlns:a16="http://schemas.microsoft.com/office/drawing/2014/main" id="{A5280F8F-E483-1252-9CE5-44A78092691D}"/>
              </a:ext>
            </a:extLst>
          </p:cNvPr>
          <p:cNvSpPr>
            <a:spLocks noGrp="1"/>
          </p:cNvSpPr>
          <p:nvPr>
            <p:ph idx="1"/>
          </p:nvPr>
        </p:nvSpPr>
        <p:spPr>
          <a:xfrm>
            <a:off x="838200" y="1305025"/>
            <a:ext cx="10515600" cy="5067783"/>
          </a:xfrm>
        </p:spPr>
        <p:txBody>
          <a:bodyPr>
            <a:normAutofit lnSpcReduction="10000"/>
          </a:bodyPr>
          <a:lstStyle/>
          <a:p>
            <a:r>
              <a:rPr lang="en-US" sz="2600" dirty="0"/>
              <a:t>When the bladder is still not full enough </a:t>
            </a:r>
            <a:r>
              <a:rPr lang="en-US" sz="2600" dirty="0">
                <a:latin typeface="Arial" panose="020B0604020202020204" pitchFamily="34" charset="0"/>
                <a:cs typeface="Arial" panose="020B0604020202020204" pitchFamily="34" charset="0"/>
              </a:rPr>
              <a:t>→ </a:t>
            </a:r>
            <a:r>
              <a:rPr lang="en-US" sz="2600" dirty="0"/>
              <a:t>no signal from stretch receptors is sent to </a:t>
            </a:r>
            <a:r>
              <a:rPr lang="en-US" sz="2600" dirty="0">
                <a:cs typeface="Arial" panose="020B0604020202020204" pitchFamily="34" charset="0"/>
              </a:rPr>
              <a:t>the spinal, pontine </a:t>
            </a:r>
            <a:r>
              <a:rPr lang="en-US" sz="2600" dirty="0">
                <a:latin typeface="Arial" panose="020B0604020202020204" pitchFamily="34" charset="0"/>
                <a:cs typeface="Arial" panose="020B0604020202020204" pitchFamily="34" charset="0"/>
              </a:rPr>
              <a:t>→ </a:t>
            </a:r>
            <a:r>
              <a:rPr lang="en-US" sz="2600" dirty="0">
                <a:cs typeface="Arial" panose="020B0604020202020204" pitchFamily="34" charset="0"/>
              </a:rPr>
              <a:t>thus are inhibited by the storage center </a:t>
            </a:r>
            <a:r>
              <a:rPr lang="en-US" sz="2600" dirty="0">
                <a:latin typeface="Arial" panose="020B0604020202020204" pitchFamily="34" charset="0"/>
                <a:cs typeface="Arial" panose="020B0604020202020204" pitchFamily="34" charset="0"/>
              </a:rPr>
              <a:t>→ </a:t>
            </a:r>
            <a:r>
              <a:rPr lang="en-US" sz="2600" dirty="0">
                <a:cs typeface="Arial" panose="020B0604020202020204" pitchFamily="34" charset="0"/>
              </a:rPr>
              <a:t>decreased parasympathetic, increased sympathetic</a:t>
            </a:r>
            <a:endParaRPr lang="en-US" sz="2600" dirty="0"/>
          </a:p>
          <a:p>
            <a:r>
              <a:rPr lang="en-US" sz="2600" dirty="0"/>
              <a:t>When the bladder is full </a:t>
            </a:r>
            <a:r>
              <a:rPr lang="en-US" sz="2600" dirty="0">
                <a:latin typeface="Arial" panose="020B0604020202020204" pitchFamily="34" charset="0"/>
                <a:cs typeface="Arial" panose="020B0604020202020204" pitchFamily="34" charset="0"/>
              </a:rPr>
              <a:t>→ </a:t>
            </a:r>
            <a:r>
              <a:rPr lang="en-US" sz="2600" dirty="0">
                <a:cs typeface="Arial" panose="020B0604020202020204" pitchFamily="34" charset="0"/>
              </a:rPr>
              <a:t>stretch receptors send stimulatory signal to the spinal, pontine and medial frontal micturition centers</a:t>
            </a:r>
          </a:p>
          <a:p>
            <a:r>
              <a:rPr lang="en-US" sz="2600" dirty="0"/>
              <a:t>When the spinal and pontine </a:t>
            </a:r>
            <a:r>
              <a:rPr lang="en-US" sz="2600" dirty="0">
                <a:cs typeface="Arial" panose="020B0604020202020204" pitchFamily="34" charset="0"/>
              </a:rPr>
              <a:t>micturition centers receives the signal </a:t>
            </a:r>
            <a:r>
              <a:rPr lang="en-US" sz="2600" dirty="0">
                <a:latin typeface="Arial" panose="020B0604020202020204" pitchFamily="34" charset="0"/>
                <a:cs typeface="Arial" panose="020B0604020202020204" pitchFamily="34" charset="0"/>
              </a:rPr>
              <a:t>→ i</a:t>
            </a:r>
            <a:r>
              <a:rPr lang="en-US" sz="2600" dirty="0">
                <a:cs typeface="Arial" panose="020B0604020202020204" pitchFamily="34" charset="0"/>
              </a:rPr>
              <a:t>ncrease parasympathetic, decrease sympathetic, and decrease motor nerve stimulation (</a:t>
            </a:r>
            <a:r>
              <a:rPr lang="en-US" sz="2600" dirty="0"/>
              <a:t>Micturition reflex</a:t>
            </a:r>
            <a:r>
              <a:rPr lang="en-US" sz="2600" dirty="0">
                <a:cs typeface="Arial" panose="020B0604020202020204" pitchFamily="34" charset="0"/>
              </a:rPr>
              <a:t>)</a:t>
            </a:r>
          </a:p>
          <a:p>
            <a:r>
              <a:rPr lang="en-US" sz="2600" dirty="0">
                <a:cs typeface="Arial" panose="020B0604020202020204" pitchFamily="34" charset="0"/>
              </a:rPr>
              <a:t>Medial frontal micturition center (voluntary control) can decide either to empty the bladder or to hold in the urine</a:t>
            </a:r>
          </a:p>
          <a:p>
            <a:pPr lvl="1"/>
            <a:r>
              <a:rPr lang="en-US" dirty="0">
                <a:cs typeface="Arial" panose="020B0604020202020204" pitchFamily="34" charset="0"/>
              </a:rPr>
              <a:t>If you decide to empty</a:t>
            </a:r>
            <a:r>
              <a:rPr lang="en-US" dirty="0">
                <a:latin typeface="Arial" panose="020B0604020202020204" pitchFamily="34" charset="0"/>
                <a:cs typeface="Arial" panose="020B0604020202020204" pitchFamily="34" charset="0"/>
              </a:rPr>
              <a:t> →</a:t>
            </a:r>
            <a:r>
              <a:rPr lang="en-US" dirty="0">
                <a:cs typeface="Arial" panose="020B0604020202020204" pitchFamily="34" charset="0"/>
              </a:rPr>
              <a:t> the medial frontal micturition center stimulate the pontine micturition center allowing the</a:t>
            </a:r>
            <a:r>
              <a:rPr lang="en-US" dirty="0"/>
              <a:t> micturition reflex to happen</a:t>
            </a:r>
          </a:p>
          <a:p>
            <a:pPr lvl="1"/>
            <a:r>
              <a:rPr lang="en-US" dirty="0">
                <a:cs typeface="Arial" panose="020B0604020202020204" pitchFamily="34" charset="0"/>
              </a:rPr>
              <a:t>If you decide to hold on</a:t>
            </a:r>
            <a:r>
              <a:rPr lang="en-US" dirty="0">
                <a:latin typeface="Arial" panose="020B0604020202020204" pitchFamily="34" charset="0"/>
                <a:cs typeface="Arial" panose="020B0604020202020204" pitchFamily="34" charset="0"/>
              </a:rPr>
              <a:t> →</a:t>
            </a:r>
            <a:r>
              <a:rPr lang="en-US" dirty="0">
                <a:cs typeface="Arial" panose="020B0604020202020204" pitchFamily="34" charset="0"/>
              </a:rPr>
              <a:t> the medial frontal micturition center stimulate the pontine storage center inhibiting the</a:t>
            </a:r>
            <a:r>
              <a:rPr lang="en-US" dirty="0"/>
              <a:t> micturition reflex from happening</a:t>
            </a:r>
            <a:endParaRPr lang="en-US" dirty="0">
              <a:cs typeface="Arial" panose="020B0604020202020204" pitchFamily="34" charset="0"/>
            </a:endParaRPr>
          </a:p>
          <a:p>
            <a:pPr lvl="1"/>
            <a:endParaRPr lang="en-US" dirty="0">
              <a:cs typeface="Arial" panose="020B0604020202020204" pitchFamily="34" charset="0"/>
            </a:endParaRPr>
          </a:p>
        </p:txBody>
      </p:sp>
      <p:sp>
        <p:nvSpPr>
          <p:cNvPr id="7" name="TextBox 6">
            <a:extLst>
              <a:ext uri="{FF2B5EF4-FFF2-40B4-BE49-F238E27FC236}">
                <a16:creationId xmlns:a16="http://schemas.microsoft.com/office/drawing/2014/main" id="{789461F1-8028-6515-C120-3E45C1092B29}"/>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37444047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C2AFB-CBD9-73A8-0115-1402F52B9B23}"/>
              </a:ext>
            </a:extLst>
          </p:cNvPr>
          <p:cNvSpPr>
            <a:spLocks noGrp="1"/>
          </p:cNvSpPr>
          <p:nvPr>
            <p:ph type="title"/>
          </p:nvPr>
        </p:nvSpPr>
        <p:spPr/>
        <p:txBody>
          <a:bodyPr/>
          <a:lstStyle/>
          <a:p>
            <a:r>
              <a:rPr lang="en-US" dirty="0"/>
              <a:t>Lesions causing neurogenic bladder</a:t>
            </a:r>
          </a:p>
        </p:txBody>
      </p:sp>
      <p:sp>
        <p:nvSpPr>
          <p:cNvPr id="3" name="Content Placeholder 2">
            <a:extLst>
              <a:ext uri="{FF2B5EF4-FFF2-40B4-BE49-F238E27FC236}">
                <a16:creationId xmlns:a16="http://schemas.microsoft.com/office/drawing/2014/main" id="{E410C682-4090-E26E-1B21-F74F301A9559}"/>
              </a:ext>
            </a:extLst>
          </p:cNvPr>
          <p:cNvSpPr>
            <a:spLocks noGrp="1"/>
          </p:cNvSpPr>
          <p:nvPr>
            <p:ph idx="1"/>
          </p:nvPr>
        </p:nvSpPr>
        <p:spPr/>
        <p:txBody>
          <a:bodyPr>
            <a:normAutofit/>
          </a:bodyPr>
          <a:lstStyle/>
          <a:p>
            <a:pPr marL="514350" indent="-514350">
              <a:buFont typeface="+mj-lt"/>
              <a:buAutoNum type="arabicPeriod"/>
            </a:pPr>
            <a:r>
              <a:rPr lang="en-US" sz="2600" dirty="0"/>
              <a:t>Lesions </a:t>
            </a:r>
            <a:r>
              <a:rPr lang="en-US" sz="2600" b="1" dirty="0"/>
              <a:t>above the pontine </a:t>
            </a:r>
            <a:r>
              <a:rPr lang="en-US" sz="2600" dirty="0"/>
              <a:t>(ex. ACA strokes) </a:t>
            </a:r>
            <a:r>
              <a:rPr lang="en-US" sz="2600" dirty="0">
                <a:latin typeface="Arial" panose="020B0604020202020204" pitchFamily="34" charset="0"/>
                <a:cs typeface="Arial" panose="020B0604020202020204" pitchFamily="34" charset="0"/>
              </a:rPr>
              <a:t>→ </a:t>
            </a:r>
            <a:r>
              <a:rPr lang="en-US" sz="2600" dirty="0"/>
              <a:t>cut the communication between the </a:t>
            </a:r>
            <a:r>
              <a:rPr lang="en-US" sz="2600" dirty="0">
                <a:cs typeface="Arial" panose="020B0604020202020204" pitchFamily="34" charset="0"/>
              </a:rPr>
              <a:t>medial frontal micturition center and the pontine micturition center </a:t>
            </a:r>
            <a:r>
              <a:rPr lang="en-US" sz="2600" dirty="0">
                <a:latin typeface="Arial" panose="020B0604020202020204" pitchFamily="34" charset="0"/>
                <a:cs typeface="Arial" panose="020B0604020202020204" pitchFamily="34" charset="0"/>
              </a:rPr>
              <a:t>→ </a:t>
            </a:r>
            <a:r>
              <a:rPr lang="en-US" sz="2600" dirty="0">
                <a:cs typeface="Arial" panose="020B0604020202020204" pitchFamily="34" charset="0"/>
              </a:rPr>
              <a:t>patient can’t voluntarily control urination </a:t>
            </a:r>
            <a:r>
              <a:rPr lang="en-US" sz="2600" dirty="0">
                <a:latin typeface="Arial" panose="020B0604020202020204" pitchFamily="34" charset="0"/>
                <a:cs typeface="Arial" panose="020B0604020202020204" pitchFamily="34" charset="0"/>
              </a:rPr>
              <a:t>→ </a:t>
            </a:r>
            <a:r>
              <a:rPr lang="en-US" sz="2600" dirty="0">
                <a:cs typeface="Arial" panose="020B0604020202020204" pitchFamily="34" charset="0"/>
              </a:rPr>
              <a:t>when the bladder is full the micturition reflex will simultaneously occur </a:t>
            </a:r>
            <a:r>
              <a:rPr lang="en-US" sz="2600" dirty="0">
                <a:latin typeface="Arial" panose="020B0604020202020204" pitchFamily="34" charset="0"/>
                <a:cs typeface="Arial" panose="020B0604020202020204" pitchFamily="34" charset="0"/>
              </a:rPr>
              <a:t>→</a:t>
            </a:r>
            <a:r>
              <a:rPr lang="en-US" sz="2600" dirty="0">
                <a:cs typeface="Arial" panose="020B0604020202020204" pitchFamily="34" charset="0"/>
              </a:rPr>
              <a:t> urgency incontinence + storage symptoms (frequency, nocturia)</a:t>
            </a:r>
          </a:p>
          <a:p>
            <a:pPr marL="514350" indent="-514350">
              <a:buFont typeface="+mj-lt"/>
              <a:buAutoNum type="arabicPeriod"/>
            </a:pPr>
            <a:r>
              <a:rPr lang="en-US" sz="2600" dirty="0">
                <a:cs typeface="Arial" panose="020B0604020202020204" pitchFamily="34" charset="0"/>
              </a:rPr>
              <a:t>Lesions </a:t>
            </a:r>
            <a:r>
              <a:rPr lang="en-US" sz="2600" b="1" dirty="0">
                <a:cs typeface="Arial" panose="020B0604020202020204" pitchFamily="34" charset="0"/>
              </a:rPr>
              <a:t>beneath the pontine</a:t>
            </a:r>
            <a:r>
              <a:rPr lang="en-US" sz="2600" dirty="0">
                <a:cs typeface="Arial" panose="020B0604020202020204" pitchFamily="34" charset="0"/>
              </a:rPr>
              <a:t> but above the sacral micturition center </a:t>
            </a:r>
            <a:r>
              <a:rPr lang="en-US" sz="2600" dirty="0">
                <a:latin typeface="Arial" panose="020B0604020202020204" pitchFamily="34" charset="0"/>
                <a:cs typeface="Arial" panose="020B0604020202020204" pitchFamily="34" charset="0"/>
              </a:rPr>
              <a:t>→ </a:t>
            </a:r>
            <a:r>
              <a:rPr lang="en-US" sz="2600" dirty="0">
                <a:cs typeface="Arial" panose="020B0604020202020204" pitchFamily="34" charset="0"/>
              </a:rPr>
              <a:t>bladder contraction occur without sphincter relaxation </a:t>
            </a:r>
            <a:r>
              <a:rPr lang="en-US" sz="2600" dirty="0">
                <a:latin typeface="Arial" panose="020B0604020202020204" pitchFamily="34" charset="0"/>
                <a:cs typeface="Arial" panose="020B0604020202020204" pitchFamily="34" charset="0"/>
              </a:rPr>
              <a:t>→ </a:t>
            </a:r>
            <a:r>
              <a:rPr lang="en-US" sz="2600" dirty="0">
                <a:cs typeface="Arial" panose="020B0604020202020204" pitchFamily="34" charset="0"/>
              </a:rPr>
              <a:t>voiding symptoms (weak stream, retention, hesitancy, dribbling)</a:t>
            </a:r>
          </a:p>
          <a:p>
            <a:pPr marL="514350" indent="-514350">
              <a:buFont typeface="+mj-lt"/>
              <a:buAutoNum type="arabicPeriod"/>
            </a:pPr>
            <a:r>
              <a:rPr lang="en-US" sz="2600" dirty="0">
                <a:cs typeface="Arial" panose="020B0604020202020204" pitchFamily="34" charset="0"/>
              </a:rPr>
              <a:t>Lesions </a:t>
            </a:r>
            <a:r>
              <a:rPr lang="en-US" sz="2600" b="1" dirty="0">
                <a:cs typeface="Arial" panose="020B0604020202020204" pitchFamily="34" charset="0"/>
              </a:rPr>
              <a:t>at the level of the sacral micturition central </a:t>
            </a:r>
            <a:r>
              <a:rPr lang="en-US" sz="2600" dirty="0">
                <a:cs typeface="Arial" panose="020B0604020202020204" pitchFamily="34" charset="0"/>
              </a:rPr>
              <a:t>or </a:t>
            </a:r>
            <a:r>
              <a:rPr lang="en-US" sz="2600" b="1" dirty="0">
                <a:cs typeface="Arial" panose="020B0604020202020204" pitchFamily="34" charset="0"/>
              </a:rPr>
              <a:t>to the lower neurons</a:t>
            </a:r>
            <a:r>
              <a:rPr lang="en-US" sz="2600" dirty="0">
                <a:cs typeface="Arial" panose="020B0604020202020204" pitchFamily="34" charset="0"/>
              </a:rPr>
              <a:t> </a:t>
            </a:r>
            <a:r>
              <a:rPr lang="en-US" sz="2600" dirty="0">
                <a:latin typeface="Arial" panose="020B0604020202020204" pitchFamily="34" charset="0"/>
                <a:cs typeface="Arial" panose="020B0604020202020204" pitchFamily="34" charset="0"/>
              </a:rPr>
              <a:t>→ </a:t>
            </a:r>
            <a:r>
              <a:rPr lang="en-US" sz="2600" dirty="0">
                <a:cs typeface="Arial" panose="020B0604020202020204" pitchFamily="34" charset="0"/>
              </a:rPr>
              <a:t>bladder can’t contract </a:t>
            </a:r>
            <a:r>
              <a:rPr lang="en-US" sz="2600" dirty="0">
                <a:latin typeface="Arial" panose="020B0604020202020204" pitchFamily="34" charset="0"/>
                <a:cs typeface="Arial" panose="020B0604020202020204" pitchFamily="34" charset="0"/>
              </a:rPr>
              <a:t>→ </a:t>
            </a:r>
            <a:r>
              <a:rPr lang="en-US" sz="2600" dirty="0">
                <a:cs typeface="Arial" panose="020B0604020202020204" pitchFamily="34" charset="0"/>
              </a:rPr>
              <a:t>Weak bladder </a:t>
            </a:r>
            <a:endParaRPr lang="en-US" sz="2600" dirty="0"/>
          </a:p>
        </p:txBody>
      </p:sp>
      <p:sp>
        <p:nvSpPr>
          <p:cNvPr id="5" name="TextBox 4">
            <a:extLst>
              <a:ext uri="{FF2B5EF4-FFF2-40B4-BE49-F238E27FC236}">
                <a16:creationId xmlns:a16="http://schemas.microsoft.com/office/drawing/2014/main" id="{0D24CC08-962D-7B9A-E92F-2DDA215D5094}"/>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0010328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E323-05FB-3499-B170-D8A5C53B19A4}"/>
              </a:ext>
            </a:extLst>
          </p:cNvPr>
          <p:cNvSpPr>
            <a:spLocks noGrp="1"/>
          </p:cNvSpPr>
          <p:nvPr>
            <p:ph type="title"/>
          </p:nvPr>
        </p:nvSpPr>
        <p:spPr/>
        <p:txBody>
          <a:bodyPr>
            <a:normAutofit/>
          </a:bodyPr>
          <a:lstStyle/>
          <a:p>
            <a:r>
              <a:rPr lang="en-US" dirty="0"/>
              <a:t>2. Abnormalities in urine color</a:t>
            </a:r>
          </a:p>
        </p:txBody>
      </p:sp>
      <p:sp>
        <p:nvSpPr>
          <p:cNvPr id="3" name="Content Placeholder 2">
            <a:extLst>
              <a:ext uri="{FF2B5EF4-FFF2-40B4-BE49-F238E27FC236}">
                <a16:creationId xmlns:a16="http://schemas.microsoft.com/office/drawing/2014/main" id="{497565D6-5CD6-2703-36D7-E1808594098B}"/>
              </a:ext>
            </a:extLst>
          </p:cNvPr>
          <p:cNvSpPr>
            <a:spLocks noGrp="1"/>
          </p:cNvSpPr>
          <p:nvPr>
            <p:ph idx="1"/>
          </p:nvPr>
        </p:nvSpPr>
        <p:spPr/>
        <p:txBody>
          <a:bodyPr/>
          <a:lstStyle/>
          <a:p>
            <a:r>
              <a:rPr lang="en-US" b="1" dirty="0"/>
              <a:t>Orange-brown</a:t>
            </a:r>
            <a:r>
              <a:rPr lang="en-US" dirty="0"/>
              <a:t>:</a:t>
            </a:r>
          </a:p>
          <a:p>
            <a:pPr lvl="1"/>
            <a:r>
              <a:rPr lang="en-US" dirty="0"/>
              <a:t>Conjugated Bilirubin</a:t>
            </a:r>
          </a:p>
          <a:p>
            <a:pPr lvl="1"/>
            <a:r>
              <a:rPr lang="en-US" dirty="0"/>
              <a:t>Concentrated urine </a:t>
            </a:r>
          </a:p>
          <a:p>
            <a:r>
              <a:rPr lang="en-US" b="1" dirty="0"/>
              <a:t>Red-Brown</a:t>
            </a:r>
            <a:r>
              <a:rPr lang="en-US" dirty="0"/>
              <a:t>:</a:t>
            </a:r>
          </a:p>
          <a:p>
            <a:pPr lvl="1"/>
            <a:r>
              <a:rPr lang="en-US" dirty="0"/>
              <a:t>Blood, myoglobin, free hemoglobin</a:t>
            </a:r>
          </a:p>
          <a:p>
            <a:pPr lvl="1"/>
            <a:r>
              <a:rPr lang="en-US" dirty="0"/>
              <a:t>Drugs (ex. rifampin)</a:t>
            </a:r>
            <a:endParaRPr lang="en-US" sz="2200" dirty="0"/>
          </a:p>
          <a:p>
            <a:r>
              <a:rPr lang="en-US" b="1" dirty="0"/>
              <a:t>Brown-Black</a:t>
            </a:r>
            <a:r>
              <a:rPr lang="en-US" dirty="0"/>
              <a:t>:</a:t>
            </a:r>
            <a:endParaRPr lang="ar-JO" dirty="0"/>
          </a:p>
          <a:p>
            <a:pPr lvl="1"/>
            <a:r>
              <a:rPr lang="en-US" altLang="en-US" dirty="0"/>
              <a:t>Conjugated Bilirubin</a:t>
            </a:r>
            <a:endParaRPr lang="en-US" dirty="0"/>
          </a:p>
          <a:p>
            <a:r>
              <a:rPr lang="en-US" b="1" dirty="0"/>
              <a:t>Blue, Green</a:t>
            </a:r>
            <a:r>
              <a:rPr lang="en-US" dirty="0"/>
              <a:t>:</a:t>
            </a:r>
            <a:endParaRPr lang="ar-JO" dirty="0"/>
          </a:p>
          <a:p>
            <a:pPr lvl="1"/>
            <a:r>
              <a:rPr lang="en-US" altLang="en-US" dirty="0"/>
              <a:t>Drugs/Dyes (propofol, florescent, triamterene)</a:t>
            </a:r>
            <a:endParaRPr lang="en-US" dirty="0"/>
          </a:p>
        </p:txBody>
      </p:sp>
      <p:sp>
        <p:nvSpPr>
          <p:cNvPr id="4" name="TextBox 3">
            <a:extLst>
              <a:ext uri="{FF2B5EF4-FFF2-40B4-BE49-F238E27FC236}">
                <a16:creationId xmlns:a16="http://schemas.microsoft.com/office/drawing/2014/main" id="{985DC3E2-CC25-AE56-1A88-BC3B4FCB200F}"/>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7" name="Picture 2" descr="C:\Users\SMILEY\Desktop\Hematuria\8727983_f260.jpg">
            <a:extLst>
              <a:ext uri="{FF2B5EF4-FFF2-40B4-BE49-F238E27FC236}">
                <a16:creationId xmlns:a16="http://schemas.microsoft.com/office/drawing/2014/main" id="{0EF5A779-9B1D-C7A2-E304-90FA353CB3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864" y="1305026"/>
            <a:ext cx="1020536" cy="1275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C:\Users\SMILEY\Desktop\Hematuria\hematuria.jpeg">
            <a:extLst>
              <a:ext uri="{FF2B5EF4-FFF2-40B4-BE49-F238E27FC236}">
                <a16:creationId xmlns:a16="http://schemas.microsoft.com/office/drawing/2014/main" id="{4B22F401-E514-410E-99F5-99B3CCD41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9461" y="2791165"/>
            <a:ext cx="915549" cy="12756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SMILEY\Desktop\Hematuria\220px-HematuriaTrauma.JPG">
            <a:extLst>
              <a:ext uri="{FF2B5EF4-FFF2-40B4-BE49-F238E27FC236}">
                <a16:creationId xmlns:a16="http://schemas.microsoft.com/office/drawing/2014/main" id="{FFB9AA1A-B76C-3F30-9FD1-48FDC082F8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8416" y="3942129"/>
            <a:ext cx="769403" cy="11590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C:\Users\SMILEY\Desktop\Hematuria\frQe6DE.jpg">
            <a:extLst>
              <a:ext uri="{FF2B5EF4-FFF2-40B4-BE49-F238E27FC236}">
                <a16:creationId xmlns:a16="http://schemas.microsoft.com/office/drawing/2014/main" id="{960A730A-3461-A4EE-9FD8-9C5E65F3E8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281" r="11332"/>
          <a:stretch/>
        </p:blipFill>
        <p:spPr bwMode="auto">
          <a:xfrm>
            <a:off x="7483152" y="4792592"/>
            <a:ext cx="1284883" cy="12910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00213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F05FE-C486-2AEC-0002-D9ECFBEFA6F4}"/>
              </a:ext>
            </a:extLst>
          </p:cNvPr>
          <p:cNvSpPr>
            <a:spLocks noGrp="1"/>
          </p:cNvSpPr>
          <p:nvPr>
            <p:ph type="title"/>
          </p:nvPr>
        </p:nvSpPr>
        <p:spPr/>
        <p:txBody>
          <a:bodyPr/>
          <a:lstStyle/>
          <a:p>
            <a:r>
              <a:rPr lang="en-US" dirty="0"/>
              <a:t>Autonomic drugs that affect the bladder</a:t>
            </a:r>
          </a:p>
        </p:txBody>
      </p:sp>
      <p:pic>
        <p:nvPicPr>
          <p:cNvPr id="9" name="Content Placeholder 8">
            <a:extLst>
              <a:ext uri="{FF2B5EF4-FFF2-40B4-BE49-F238E27FC236}">
                <a16:creationId xmlns:a16="http://schemas.microsoft.com/office/drawing/2014/main" id="{BAA23EE8-6FE5-E298-8B8E-69A111AC441F}"/>
              </a:ext>
            </a:extLst>
          </p:cNvPr>
          <p:cNvPicPr>
            <a:picLocks noGrp="1" noChangeAspect="1"/>
          </p:cNvPicPr>
          <p:nvPr>
            <p:ph idx="1"/>
          </p:nvPr>
        </p:nvPicPr>
        <p:blipFill>
          <a:blip r:embed="rId2"/>
          <a:stretch>
            <a:fillRect/>
          </a:stretch>
        </p:blipFill>
        <p:spPr>
          <a:xfrm>
            <a:off x="838200" y="1179359"/>
            <a:ext cx="10515600" cy="3595851"/>
          </a:xfrm>
        </p:spPr>
      </p:pic>
      <p:sp>
        <p:nvSpPr>
          <p:cNvPr id="5" name="TextBox 4">
            <a:extLst>
              <a:ext uri="{FF2B5EF4-FFF2-40B4-BE49-F238E27FC236}">
                <a16:creationId xmlns:a16="http://schemas.microsoft.com/office/drawing/2014/main" id="{4927CB90-4F8F-7562-7D86-3AE07CECA47C}"/>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11" name="Picture 10">
            <a:extLst>
              <a:ext uri="{FF2B5EF4-FFF2-40B4-BE49-F238E27FC236}">
                <a16:creationId xmlns:a16="http://schemas.microsoft.com/office/drawing/2014/main" id="{F8E891EE-E5C1-FE61-7EC7-B74CDFF7D3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400" y="4793872"/>
            <a:ext cx="4845200" cy="19229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652611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9922C-0C56-0841-9EA3-884510812643}"/>
              </a:ext>
            </a:extLst>
          </p:cNvPr>
          <p:cNvSpPr>
            <a:spLocks noGrp="1"/>
          </p:cNvSpPr>
          <p:nvPr>
            <p:ph type="title"/>
          </p:nvPr>
        </p:nvSpPr>
        <p:spPr/>
        <p:txBody>
          <a:bodyPr/>
          <a:lstStyle/>
          <a:p>
            <a:r>
              <a:rPr lang="en-US" dirty="0">
                <a:solidFill>
                  <a:srgbClr val="C00000"/>
                </a:solidFill>
              </a:rPr>
              <a:t>Summery</a:t>
            </a:r>
          </a:p>
        </p:txBody>
      </p:sp>
      <p:sp>
        <p:nvSpPr>
          <p:cNvPr id="3" name="Content Placeholder 2">
            <a:extLst>
              <a:ext uri="{FF2B5EF4-FFF2-40B4-BE49-F238E27FC236}">
                <a16:creationId xmlns:a16="http://schemas.microsoft.com/office/drawing/2014/main" id="{38F735D8-5EAB-FF31-FEE7-22FD230A4DC8}"/>
              </a:ext>
            </a:extLst>
          </p:cNvPr>
          <p:cNvSpPr>
            <a:spLocks noGrp="1"/>
          </p:cNvSpPr>
          <p:nvPr>
            <p:ph idx="1"/>
          </p:nvPr>
        </p:nvSpPr>
        <p:spPr>
          <a:xfrm>
            <a:off x="655320" y="1230377"/>
            <a:ext cx="10881360" cy="5262498"/>
          </a:xfrm>
        </p:spPr>
        <p:txBody>
          <a:bodyPr>
            <a:normAutofit fontScale="92500" lnSpcReduction="10000"/>
          </a:bodyPr>
          <a:lstStyle/>
          <a:p>
            <a:r>
              <a:rPr lang="en-US" sz="2800" dirty="0">
                <a:solidFill>
                  <a:srgbClr val="C00000"/>
                </a:solidFill>
              </a:rPr>
              <a:t>Lesions </a:t>
            </a:r>
            <a:r>
              <a:rPr lang="en-US" sz="2800" b="1" dirty="0">
                <a:solidFill>
                  <a:srgbClr val="C00000"/>
                </a:solidFill>
              </a:rPr>
              <a:t>above the pontine </a:t>
            </a:r>
            <a:r>
              <a:rPr lang="en-US" sz="2800" dirty="0">
                <a:solidFill>
                  <a:srgbClr val="C00000"/>
                </a:solidFill>
              </a:rPr>
              <a:t>(ex. ACA strokes):</a:t>
            </a:r>
          </a:p>
          <a:p>
            <a:pPr lvl="1"/>
            <a:r>
              <a:rPr lang="en-US" b="1" dirty="0">
                <a:solidFill>
                  <a:srgbClr val="C00000"/>
                </a:solidFill>
              </a:rPr>
              <a:t>Type of incontinence</a:t>
            </a:r>
            <a:r>
              <a:rPr lang="en-US" dirty="0">
                <a:solidFill>
                  <a:srgbClr val="C00000"/>
                </a:solidFill>
              </a:rPr>
              <a:t>: Urgency incontinence</a:t>
            </a:r>
          </a:p>
          <a:p>
            <a:pPr lvl="1"/>
            <a:r>
              <a:rPr lang="en-US" b="1" dirty="0">
                <a:solidFill>
                  <a:srgbClr val="C00000"/>
                </a:solidFill>
              </a:rPr>
              <a:t>Bladder &amp; sphincter function</a:t>
            </a:r>
            <a:r>
              <a:rPr lang="en-US" dirty="0">
                <a:solidFill>
                  <a:srgbClr val="C00000"/>
                </a:solidFill>
              </a:rPr>
              <a:t>: Normal function (intact micturition reflex)</a:t>
            </a:r>
          </a:p>
          <a:p>
            <a:pPr lvl="1"/>
            <a:r>
              <a:rPr lang="en-US" b="1" dirty="0">
                <a:solidFill>
                  <a:srgbClr val="C00000"/>
                </a:solidFill>
              </a:rPr>
              <a:t>Treatment</a:t>
            </a:r>
            <a:r>
              <a:rPr lang="en-US" dirty="0">
                <a:solidFill>
                  <a:srgbClr val="C00000"/>
                </a:solidFill>
              </a:rPr>
              <a:t>: Antimuscarinics (ex. oxybutynin), </a:t>
            </a:r>
            <a:r>
              <a:rPr lang="el-GR" dirty="0">
                <a:solidFill>
                  <a:srgbClr val="C00000"/>
                </a:solidFill>
              </a:rPr>
              <a:t>β</a:t>
            </a:r>
            <a:r>
              <a:rPr lang="el-GR" baseline="-25000" dirty="0">
                <a:solidFill>
                  <a:srgbClr val="C00000"/>
                </a:solidFill>
              </a:rPr>
              <a:t>3</a:t>
            </a:r>
            <a:r>
              <a:rPr lang="el-GR" dirty="0">
                <a:solidFill>
                  <a:srgbClr val="C00000"/>
                </a:solidFill>
              </a:rPr>
              <a:t> </a:t>
            </a:r>
            <a:r>
              <a:rPr lang="en-US" dirty="0">
                <a:solidFill>
                  <a:srgbClr val="C00000"/>
                </a:solidFill>
              </a:rPr>
              <a:t>Agonists (ex. mirabegron)</a:t>
            </a:r>
          </a:p>
          <a:p>
            <a:pPr>
              <a:spcBef>
                <a:spcPts val="1200"/>
              </a:spcBef>
            </a:pPr>
            <a:r>
              <a:rPr lang="en-US" sz="2800" dirty="0">
                <a:solidFill>
                  <a:srgbClr val="C00000"/>
                </a:solidFill>
                <a:cs typeface="Arial" panose="020B0604020202020204" pitchFamily="34" charset="0"/>
              </a:rPr>
              <a:t>Lesions </a:t>
            </a:r>
            <a:r>
              <a:rPr lang="en-US" sz="2800" b="1" dirty="0">
                <a:solidFill>
                  <a:srgbClr val="C00000"/>
                </a:solidFill>
                <a:cs typeface="Arial" panose="020B0604020202020204" pitchFamily="34" charset="0"/>
              </a:rPr>
              <a:t>beneath the pontine</a:t>
            </a:r>
            <a:r>
              <a:rPr lang="en-US" sz="2800" dirty="0">
                <a:solidFill>
                  <a:srgbClr val="C00000"/>
                </a:solidFill>
                <a:cs typeface="Arial" panose="020B0604020202020204" pitchFamily="34" charset="0"/>
              </a:rPr>
              <a:t> but above the sacral micturition center:</a:t>
            </a:r>
          </a:p>
          <a:p>
            <a:pPr lvl="1"/>
            <a:r>
              <a:rPr lang="en-US" dirty="0">
                <a:solidFill>
                  <a:srgbClr val="C00000"/>
                </a:solidFill>
              </a:rPr>
              <a:t>Commonly seen in </a:t>
            </a:r>
            <a:r>
              <a:rPr lang="en-US" b="1" dirty="0">
                <a:solidFill>
                  <a:srgbClr val="C00000"/>
                </a:solidFill>
              </a:rPr>
              <a:t>multiple sclerosis</a:t>
            </a:r>
            <a:r>
              <a:rPr lang="en-US" dirty="0">
                <a:solidFill>
                  <a:srgbClr val="C00000"/>
                </a:solidFill>
              </a:rPr>
              <a:t> and </a:t>
            </a:r>
            <a:r>
              <a:rPr lang="en-US" b="1" dirty="0">
                <a:solidFill>
                  <a:srgbClr val="C00000"/>
                </a:solidFill>
              </a:rPr>
              <a:t>spinal cord injury</a:t>
            </a:r>
            <a:endParaRPr lang="ar-JO" b="1" dirty="0">
              <a:solidFill>
                <a:srgbClr val="C00000"/>
              </a:solidFill>
            </a:endParaRPr>
          </a:p>
          <a:p>
            <a:pPr lvl="1"/>
            <a:r>
              <a:rPr lang="en-US" b="1" dirty="0">
                <a:solidFill>
                  <a:srgbClr val="C00000"/>
                </a:solidFill>
              </a:rPr>
              <a:t>Type of incontinence</a:t>
            </a:r>
            <a:r>
              <a:rPr lang="en-US" dirty="0">
                <a:solidFill>
                  <a:srgbClr val="C00000"/>
                </a:solidFill>
              </a:rPr>
              <a:t>: Overflow incontinence</a:t>
            </a:r>
          </a:p>
          <a:p>
            <a:pPr lvl="1"/>
            <a:r>
              <a:rPr lang="en-US" b="1" dirty="0">
                <a:solidFill>
                  <a:srgbClr val="C00000"/>
                </a:solidFill>
              </a:rPr>
              <a:t>Bladder &amp; sphincter function</a:t>
            </a:r>
            <a:r>
              <a:rPr lang="en-US" dirty="0">
                <a:solidFill>
                  <a:srgbClr val="C00000"/>
                </a:solidFill>
              </a:rPr>
              <a:t>: Simultaneous contractions of the detrusor muscle and involuntary activation of the urethral sphincter (spastic neurogenic bladder)</a:t>
            </a:r>
          </a:p>
          <a:p>
            <a:pPr lvl="1"/>
            <a:r>
              <a:rPr lang="en-US" b="1" dirty="0">
                <a:solidFill>
                  <a:srgbClr val="C00000"/>
                </a:solidFill>
              </a:rPr>
              <a:t>Treatment</a:t>
            </a:r>
            <a:r>
              <a:rPr lang="en-US" dirty="0">
                <a:solidFill>
                  <a:srgbClr val="C00000"/>
                </a:solidFill>
              </a:rPr>
              <a:t>: </a:t>
            </a:r>
            <a:r>
              <a:rPr lang="el-GR" dirty="0">
                <a:solidFill>
                  <a:srgbClr val="C00000"/>
                </a:solidFill>
              </a:rPr>
              <a:t>α1-</a:t>
            </a:r>
            <a:r>
              <a:rPr lang="en-US" dirty="0">
                <a:solidFill>
                  <a:srgbClr val="C00000"/>
                </a:solidFill>
              </a:rPr>
              <a:t>blockers (ex. tamsulosin) </a:t>
            </a:r>
          </a:p>
          <a:p>
            <a:pPr>
              <a:spcBef>
                <a:spcPts val="1200"/>
              </a:spcBef>
            </a:pPr>
            <a:r>
              <a:rPr lang="en-US" dirty="0">
                <a:solidFill>
                  <a:srgbClr val="C00000"/>
                </a:solidFill>
                <a:cs typeface="Arial" panose="020B0604020202020204" pitchFamily="34" charset="0"/>
              </a:rPr>
              <a:t>Lesions </a:t>
            </a:r>
            <a:r>
              <a:rPr lang="en-US" b="1" dirty="0">
                <a:solidFill>
                  <a:srgbClr val="C00000"/>
                </a:solidFill>
                <a:cs typeface="Arial" panose="020B0604020202020204" pitchFamily="34" charset="0"/>
              </a:rPr>
              <a:t>at the level of the sacral micturition central </a:t>
            </a:r>
            <a:r>
              <a:rPr lang="en-US" dirty="0">
                <a:solidFill>
                  <a:srgbClr val="C00000"/>
                </a:solidFill>
                <a:cs typeface="Arial" panose="020B0604020202020204" pitchFamily="34" charset="0"/>
              </a:rPr>
              <a:t>or </a:t>
            </a:r>
            <a:r>
              <a:rPr lang="en-US" b="1" dirty="0">
                <a:solidFill>
                  <a:srgbClr val="C00000"/>
                </a:solidFill>
                <a:cs typeface="Arial" panose="020B0604020202020204" pitchFamily="34" charset="0"/>
              </a:rPr>
              <a:t>to the lower neurons</a:t>
            </a:r>
            <a:r>
              <a:rPr lang="en-US" dirty="0">
                <a:solidFill>
                  <a:srgbClr val="C00000"/>
                </a:solidFill>
                <a:cs typeface="Arial" panose="020B0604020202020204" pitchFamily="34" charset="0"/>
              </a:rPr>
              <a:t>:</a:t>
            </a:r>
            <a:endParaRPr lang="en-US" dirty="0">
              <a:solidFill>
                <a:srgbClr val="C00000"/>
              </a:solidFill>
            </a:endParaRPr>
          </a:p>
          <a:p>
            <a:pPr lvl="1"/>
            <a:r>
              <a:rPr lang="en-US" b="1" dirty="0">
                <a:solidFill>
                  <a:srgbClr val="C00000"/>
                </a:solidFill>
              </a:rPr>
              <a:t>Type of incontinence</a:t>
            </a:r>
            <a:r>
              <a:rPr lang="en-US" dirty="0">
                <a:solidFill>
                  <a:srgbClr val="C00000"/>
                </a:solidFill>
              </a:rPr>
              <a:t>: Overflow incontinence</a:t>
            </a:r>
          </a:p>
          <a:p>
            <a:pPr lvl="1"/>
            <a:r>
              <a:rPr lang="en-US" b="1" dirty="0">
                <a:solidFill>
                  <a:srgbClr val="C00000"/>
                </a:solidFill>
              </a:rPr>
              <a:t>Bladder &amp; sphincter function</a:t>
            </a:r>
            <a:r>
              <a:rPr lang="en-US" dirty="0">
                <a:solidFill>
                  <a:srgbClr val="C00000"/>
                </a:solidFill>
              </a:rPr>
              <a:t>: Hypoactive bladder and weak sphincter (flaccid neurogenic bladder)</a:t>
            </a:r>
          </a:p>
          <a:p>
            <a:pPr lvl="1"/>
            <a:r>
              <a:rPr lang="en-US" b="1" dirty="0">
                <a:solidFill>
                  <a:srgbClr val="C00000"/>
                </a:solidFill>
              </a:rPr>
              <a:t>Treatment</a:t>
            </a:r>
            <a:r>
              <a:rPr lang="en-US" dirty="0">
                <a:solidFill>
                  <a:srgbClr val="C00000"/>
                </a:solidFill>
              </a:rPr>
              <a:t>: Muscarinic agonists (bethanechol)</a:t>
            </a:r>
            <a:endParaRPr lang="en-US" dirty="0">
              <a:solidFill>
                <a:srgbClr val="C00000"/>
              </a:solidFill>
              <a:cs typeface="Arial" panose="020B0604020202020204" pitchFamily="34" charset="0"/>
            </a:endParaRPr>
          </a:p>
        </p:txBody>
      </p:sp>
      <p:sp>
        <p:nvSpPr>
          <p:cNvPr id="5" name="TextBox 4">
            <a:extLst>
              <a:ext uri="{FF2B5EF4-FFF2-40B4-BE49-F238E27FC236}">
                <a16:creationId xmlns:a16="http://schemas.microsoft.com/office/drawing/2014/main" id="{6779A3DB-7A14-5963-7022-097926E3F302}"/>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8449285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BEBBC-0F71-97C4-C47C-71B0B0E875E5}"/>
              </a:ext>
            </a:extLst>
          </p:cNvPr>
          <p:cNvSpPr>
            <a:spLocks noGrp="1"/>
          </p:cNvSpPr>
          <p:nvPr>
            <p:ph type="title"/>
          </p:nvPr>
        </p:nvSpPr>
        <p:spPr/>
        <p:txBody>
          <a:bodyPr/>
          <a:lstStyle/>
          <a:p>
            <a:r>
              <a:rPr lang="en-US" dirty="0"/>
              <a:t>Neurogenic Bladder – Case scenario 1</a:t>
            </a:r>
          </a:p>
        </p:txBody>
      </p:sp>
      <p:sp>
        <p:nvSpPr>
          <p:cNvPr id="3" name="Content Placeholder 2">
            <a:extLst>
              <a:ext uri="{FF2B5EF4-FFF2-40B4-BE49-F238E27FC236}">
                <a16:creationId xmlns:a16="http://schemas.microsoft.com/office/drawing/2014/main" id="{98182510-3AEF-EEAB-C561-160ADB579F94}"/>
              </a:ext>
            </a:extLst>
          </p:cNvPr>
          <p:cNvSpPr>
            <a:spLocks noGrp="1"/>
          </p:cNvSpPr>
          <p:nvPr>
            <p:ph idx="1"/>
          </p:nvPr>
        </p:nvSpPr>
        <p:spPr/>
        <p:txBody>
          <a:bodyPr/>
          <a:lstStyle/>
          <a:p>
            <a:pPr>
              <a:buFont typeface="Wingdings" panose="05000000000000000000" pitchFamily="2" charset="2"/>
              <a:buChar char="Ø"/>
            </a:pPr>
            <a:r>
              <a:rPr lang="en-US" sz="2600" dirty="0"/>
              <a:t>Patient with spinal injury &amp; quadriplegia cannot pass urine &amp; has urinary incontinence</a:t>
            </a:r>
          </a:p>
          <a:p>
            <a:r>
              <a:rPr lang="en-US" b="1" dirty="0"/>
              <a:t>Diagnosis</a:t>
            </a:r>
            <a:r>
              <a:rPr lang="en-US" dirty="0"/>
              <a:t>: </a:t>
            </a:r>
            <a:r>
              <a:rPr lang="en-US" sz="2600" dirty="0"/>
              <a:t>Spinal shock</a:t>
            </a:r>
            <a:endParaRPr lang="en-US" sz="2600" b="1" dirty="0"/>
          </a:p>
          <a:p>
            <a:r>
              <a:rPr lang="en-US" b="1" dirty="0"/>
              <a:t>Type of incontinence</a:t>
            </a:r>
            <a:r>
              <a:rPr lang="en-US" dirty="0"/>
              <a:t>:</a:t>
            </a:r>
          </a:p>
          <a:p>
            <a:pPr lvl="1"/>
            <a:r>
              <a:rPr lang="en-US" dirty="0"/>
              <a:t>overflow incontinence (bladder is hypoactive)</a:t>
            </a:r>
          </a:p>
          <a:p>
            <a:r>
              <a:rPr lang="en-US" b="1" dirty="0"/>
              <a:t>Predict bladder &amp; sphincter function after 3 months</a:t>
            </a:r>
          </a:p>
          <a:p>
            <a:pPr lvl="1"/>
            <a:r>
              <a:rPr lang="en-US" dirty="0"/>
              <a:t>Bladder becomes hyperactive + detrusor sphincter dyssynergia (DSD)</a:t>
            </a:r>
          </a:p>
          <a:p>
            <a:r>
              <a:rPr lang="en-US" b="1" dirty="0"/>
              <a:t>Define the neurogenic bladder</a:t>
            </a:r>
            <a:r>
              <a:rPr lang="en-US" dirty="0"/>
              <a:t>:</a:t>
            </a:r>
            <a:endParaRPr lang="en-US" b="1" dirty="0"/>
          </a:p>
          <a:p>
            <a:pPr lvl="1"/>
            <a:r>
              <a:rPr lang="en-US" dirty="0"/>
              <a:t>A term used to describe lower urinary tract dysfunction resulting from a neurologic disease or process</a:t>
            </a:r>
          </a:p>
        </p:txBody>
      </p:sp>
      <p:sp>
        <p:nvSpPr>
          <p:cNvPr id="4" name="TextBox 3">
            <a:extLst>
              <a:ext uri="{FF2B5EF4-FFF2-40B4-BE49-F238E27FC236}">
                <a16:creationId xmlns:a16="http://schemas.microsoft.com/office/drawing/2014/main" id="{9BD32ACF-F87E-02C2-3C8D-0D9B5F4BCAF6}"/>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4431079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6400E-061F-6E8E-12F5-3DE77F412777}"/>
              </a:ext>
            </a:extLst>
          </p:cNvPr>
          <p:cNvSpPr>
            <a:spLocks noGrp="1"/>
          </p:cNvSpPr>
          <p:nvPr>
            <p:ph type="title"/>
          </p:nvPr>
        </p:nvSpPr>
        <p:spPr/>
        <p:txBody>
          <a:bodyPr/>
          <a:lstStyle/>
          <a:p>
            <a:r>
              <a:rPr lang="en-US" dirty="0"/>
              <a:t>Neurogenic Bladder – Case scenario 2</a:t>
            </a:r>
          </a:p>
        </p:txBody>
      </p:sp>
      <p:sp>
        <p:nvSpPr>
          <p:cNvPr id="3" name="Content Placeholder 2">
            <a:extLst>
              <a:ext uri="{FF2B5EF4-FFF2-40B4-BE49-F238E27FC236}">
                <a16:creationId xmlns:a16="http://schemas.microsoft.com/office/drawing/2014/main" id="{FC285B0C-87E2-AF20-F01D-B77358623FD9}"/>
              </a:ext>
            </a:extLst>
          </p:cNvPr>
          <p:cNvSpPr>
            <a:spLocks noGrp="1"/>
          </p:cNvSpPr>
          <p:nvPr>
            <p:ph idx="1"/>
          </p:nvPr>
        </p:nvSpPr>
        <p:spPr/>
        <p:txBody>
          <a:bodyPr>
            <a:normAutofit/>
          </a:bodyPr>
          <a:lstStyle/>
          <a:p>
            <a:pPr>
              <a:buFont typeface="Wingdings" panose="05000000000000000000" pitchFamily="2" charset="2"/>
              <a:buChar char="Ø"/>
            </a:pPr>
            <a:r>
              <a:rPr lang="en-US" dirty="0"/>
              <a:t>Patient present after car accident with incontinence:</a:t>
            </a:r>
          </a:p>
          <a:p>
            <a:r>
              <a:rPr lang="en-US" b="1" dirty="0"/>
              <a:t>Type of incontinence</a:t>
            </a:r>
            <a:r>
              <a:rPr lang="en-US" dirty="0"/>
              <a:t>:</a:t>
            </a:r>
          </a:p>
          <a:p>
            <a:pPr lvl="1"/>
            <a:r>
              <a:rPr lang="en-US" dirty="0"/>
              <a:t>overflow incontinence (bladder is hypoactive)</a:t>
            </a:r>
          </a:p>
          <a:p>
            <a:r>
              <a:rPr lang="en-US" b="1" dirty="0"/>
              <a:t>Underlying causes of the incontinence</a:t>
            </a:r>
          </a:p>
          <a:p>
            <a:pPr lvl="1"/>
            <a:r>
              <a:rPr lang="en-US" dirty="0"/>
              <a:t>Spinal cord injury</a:t>
            </a:r>
          </a:p>
          <a:p>
            <a:r>
              <a:rPr lang="en-US" b="1" dirty="0"/>
              <a:t>Bladder function after 3 months</a:t>
            </a:r>
          </a:p>
          <a:p>
            <a:pPr lvl="1"/>
            <a:r>
              <a:rPr lang="en-US" dirty="0"/>
              <a:t>Overfunction</a:t>
            </a:r>
          </a:p>
          <a:p>
            <a:pPr>
              <a:spcBef>
                <a:spcPts val="1800"/>
              </a:spcBef>
            </a:pPr>
            <a:r>
              <a:rPr lang="en-US" sz="2600" dirty="0"/>
              <a:t>Compliance describes the relationship between </a:t>
            </a:r>
            <a:r>
              <a:rPr lang="en-US" sz="2600" dirty="0">
                <a:solidFill>
                  <a:srgbClr val="FF0000"/>
                </a:solidFill>
              </a:rPr>
              <a:t>volume</a:t>
            </a:r>
            <a:r>
              <a:rPr lang="en-US" sz="2600" dirty="0"/>
              <a:t> &amp; </a:t>
            </a:r>
            <a:r>
              <a:rPr lang="en-US" sz="2600" dirty="0">
                <a:solidFill>
                  <a:srgbClr val="FF0000"/>
                </a:solidFill>
              </a:rPr>
              <a:t>pressure</a:t>
            </a:r>
            <a:r>
              <a:rPr lang="en-US" sz="2600" dirty="0"/>
              <a:t> </a:t>
            </a:r>
          </a:p>
          <a:p>
            <a:r>
              <a:rPr lang="en-US" sz="2600" dirty="0"/>
              <a:t>The spinal shock following severe injury to the spinal cord lasts </a:t>
            </a:r>
            <a:r>
              <a:rPr lang="en-US" sz="2600" dirty="0">
                <a:solidFill>
                  <a:srgbClr val="FF0000"/>
                </a:solidFill>
              </a:rPr>
              <a:t>3 months </a:t>
            </a:r>
            <a:r>
              <a:rPr lang="en-US" sz="2600" dirty="0"/>
              <a:t>During this period, the bladder is </a:t>
            </a:r>
            <a:r>
              <a:rPr lang="en-US" sz="2600" dirty="0">
                <a:solidFill>
                  <a:srgbClr val="FF0000"/>
                </a:solidFill>
              </a:rPr>
              <a:t>hypoactive (flaccid)</a:t>
            </a:r>
          </a:p>
          <a:p>
            <a:endParaRPr lang="en-US" sz="2400" dirty="0"/>
          </a:p>
        </p:txBody>
      </p:sp>
      <p:sp>
        <p:nvSpPr>
          <p:cNvPr id="4" name="TextBox 3">
            <a:extLst>
              <a:ext uri="{FF2B5EF4-FFF2-40B4-BE49-F238E27FC236}">
                <a16:creationId xmlns:a16="http://schemas.microsoft.com/office/drawing/2014/main" id="{07F4DF5B-5B46-C763-F39D-DA965185EF93}"/>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42247432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0C6B2-FC87-3B5B-0AAF-95E2075FBD0B}"/>
              </a:ext>
            </a:extLst>
          </p:cNvPr>
          <p:cNvSpPr>
            <a:spLocks noGrp="1"/>
          </p:cNvSpPr>
          <p:nvPr>
            <p:ph type="title"/>
          </p:nvPr>
        </p:nvSpPr>
        <p:spPr/>
        <p:txBody>
          <a:bodyPr/>
          <a:lstStyle/>
          <a:p>
            <a:r>
              <a:rPr lang="en-US" dirty="0"/>
              <a:t>Neurogenic Bladder – Case scenario 3</a:t>
            </a:r>
          </a:p>
        </p:txBody>
      </p:sp>
      <p:sp>
        <p:nvSpPr>
          <p:cNvPr id="3" name="Content Placeholder 2">
            <a:extLst>
              <a:ext uri="{FF2B5EF4-FFF2-40B4-BE49-F238E27FC236}">
                <a16:creationId xmlns:a16="http://schemas.microsoft.com/office/drawing/2014/main" id="{183D8802-C843-B09B-3D26-993EF4D7D43F}"/>
              </a:ext>
            </a:extLst>
          </p:cNvPr>
          <p:cNvSpPr>
            <a:spLocks noGrp="1"/>
          </p:cNvSpPr>
          <p:nvPr>
            <p:ph idx="1"/>
          </p:nvPr>
        </p:nvSpPr>
        <p:spPr/>
        <p:txBody>
          <a:bodyPr/>
          <a:lstStyle/>
          <a:p>
            <a:pPr>
              <a:buFont typeface="Wingdings" panose="05000000000000000000" pitchFamily="2" charset="2"/>
              <a:buChar char="Ø"/>
            </a:pPr>
            <a:r>
              <a:rPr lang="en-US" sz="2600" dirty="0"/>
              <a:t>A hemiparalytic female patient present to the clinic after 6 months of her offending event complaining of inability to hold urine and sudden urgencies to void immediately</a:t>
            </a:r>
          </a:p>
          <a:p>
            <a:r>
              <a:rPr lang="en-US" b="1" dirty="0"/>
              <a:t>Type of incontinence</a:t>
            </a:r>
            <a:r>
              <a:rPr lang="en-US" dirty="0"/>
              <a:t>: </a:t>
            </a:r>
          </a:p>
          <a:p>
            <a:pPr lvl="1"/>
            <a:r>
              <a:rPr lang="en-US" dirty="0"/>
              <a:t>Urgency incontinence</a:t>
            </a:r>
          </a:p>
          <a:p>
            <a:r>
              <a:rPr lang="en-US" b="1" dirty="0"/>
              <a:t>Bladder &amp; sphincter function</a:t>
            </a:r>
            <a:r>
              <a:rPr lang="en-US" dirty="0"/>
              <a:t>: </a:t>
            </a:r>
          </a:p>
          <a:p>
            <a:pPr lvl="1"/>
            <a:r>
              <a:rPr lang="en-US" dirty="0"/>
              <a:t>Normal function (intact micturition reflex)</a:t>
            </a:r>
          </a:p>
          <a:p>
            <a:r>
              <a:rPr lang="en-US" b="1" dirty="0"/>
              <a:t>Treatment</a:t>
            </a:r>
            <a:r>
              <a:rPr lang="en-US" dirty="0"/>
              <a:t>: </a:t>
            </a:r>
          </a:p>
          <a:p>
            <a:pPr lvl="1"/>
            <a:r>
              <a:rPr lang="en-US" dirty="0"/>
              <a:t>Antimuscarinics (ex. oxybutynin), </a:t>
            </a:r>
            <a:r>
              <a:rPr lang="el-GR" dirty="0"/>
              <a:t>β3 </a:t>
            </a:r>
            <a:r>
              <a:rPr lang="en-US" dirty="0"/>
              <a:t>Agonists (ex. mirabegron)</a:t>
            </a:r>
          </a:p>
          <a:p>
            <a:endParaRPr lang="en-US" dirty="0"/>
          </a:p>
        </p:txBody>
      </p:sp>
      <p:sp>
        <p:nvSpPr>
          <p:cNvPr id="5" name="TextBox 4">
            <a:extLst>
              <a:ext uri="{FF2B5EF4-FFF2-40B4-BE49-F238E27FC236}">
                <a16:creationId xmlns:a16="http://schemas.microsoft.com/office/drawing/2014/main" id="{F71DE8A3-9866-CAAE-F7A9-E88F6BAF64BE}"/>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400526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7A6D7-6D62-B903-68B2-E39C2766B653}"/>
              </a:ext>
            </a:extLst>
          </p:cNvPr>
          <p:cNvSpPr>
            <a:spLocks noGrp="1"/>
          </p:cNvSpPr>
          <p:nvPr>
            <p:ph type="title"/>
          </p:nvPr>
        </p:nvSpPr>
        <p:spPr/>
        <p:txBody>
          <a:bodyPr/>
          <a:lstStyle/>
          <a:p>
            <a:r>
              <a:rPr lang="en-US" dirty="0"/>
              <a:t>MCQ – Tumescence is mediated by</a:t>
            </a:r>
          </a:p>
        </p:txBody>
      </p:sp>
      <p:sp>
        <p:nvSpPr>
          <p:cNvPr id="3" name="Content Placeholder 2">
            <a:extLst>
              <a:ext uri="{FF2B5EF4-FFF2-40B4-BE49-F238E27FC236}">
                <a16:creationId xmlns:a16="http://schemas.microsoft.com/office/drawing/2014/main" id="{33349B15-E2AF-4A7F-C8EE-4A2CC7FF1390}"/>
              </a:ext>
            </a:extLst>
          </p:cNvPr>
          <p:cNvSpPr>
            <a:spLocks noGrp="1"/>
          </p:cNvSpPr>
          <p:nvPr>
            <p:ph idx="1"/>
          </p:nvPr>
        </p:nvSpPr>
        <p:spPr/>
        <p:txBody>
          <a:bodyPr/>
          <a:lstStyle/>
          <a:p>
            <a:r>
              <a:rPr lang="en-US" dirty="0"/>
              <a:t>Thoracic sympathetic</a:t>
            </a:r>
          </a:p>
          <a:p>
            <a:r>
              <a:rPr lang="en-US" dirty="0"/>
              <a:t>Pelvic sympathetic</a:t>
            </a:r>
          </a:p>
          <a:p>
            <a:r>
              <a:rPr lang="en-US" dirty="0"/>
              <a:t>Lumbar parasympathetic</a:t>
            </a:r>
          </a:p>
          <a:p>
            <a:r>
              <a:rPr lang="en-US" dirty="0">
                <a:solidFill>
                  <a:srgbClr val="FF0000"/>
                </a:solidFill>
              </a:rPr>
              <a:t>Pelvic parasympathetic</a:t>
            </a:r>
          </a:p>
          <a:p>
            <a:r>
              <a:rPr lang="en-US" dirty="0"/>
              <a:t>Sacral somatic</a:t>
            </a:r>
          </a:p>
        </p:txBody>
      </p:sp>
      <p:sp>
        <p:nvSpPr>
          <p:cNvPr id="4" name="TextBox 3">
            <a:extLst>
              <a:ext uri="{FF2B5EF4-FFF2-40B4-BE49-F238E27FC236}">
                <a16:creationId xmlns:a16="http://schemas.microsoft.com/office/drawing/2014/main" id="{7D4D98A8-2EF9-4518-AF90-193581B9B576}"/>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73243974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C591B-5858-3843-53D6-EAE58C316276}"/>
              </a:ext>
            </a:extLst>
          </p:cNvPr>
          <p:cNvSpPr>
            <a:spLocks noGrp="1"/>
          </p:cNvSpPr>
          <p:nvPr>
            <p:ph type="ctrTitle"/>
          </p:nvPr>
        </p:nvSpPr>
        <p:spPr/>
        <p:txBody>
          <a:bodyPr>
            <a:normAutofit fontScale="90000"/>
          </a:bodyPr>
          <a:lstStyle/>
          <a:p>
            <a:r>
              <a:rPr lang="en-US" dirty="0"/>
              <a:t>Urological Trauma</a:t>
            </a:r>
          </a:p>
        </p:txBody>
      </p:sp>
      <p:sp>
        <p:nvSpPr>
          <p:cNvPr id="9" name="Subtitle 8">
            <a:extLst>
              <a:ext uri="{FF2B5EF4-FFF2-40B4-BE49-F238E27FC236}">
                <a16:creationId xmlns:a16="http://schemas.microsoft.com/office/drawing/2014/main" id="{E7229327-4180-51CD-9EAC-FAFCC9F08DA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1781025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4620B4-B754-9469-C765-2DFCD4997D07}"/>
              </a:ext>
            </a:extLst>
          </p:cNvPr>
          <p:cNvSpPr>
            <a:spLocks noGrp="1"/>
          </p:cNvSpPr>
          <p:nvPr>
            <p:ph type="ctrTitle"/>
          </p:nvPr>
        </p:nvSpPr>
        <p:spPr/>
        <p:txBody>
          <a:bodyPr/>
          <a:lstStyle/>
          <a:p>
            <a:r>
              <a:rPr lang="en-US" dirty="0"/>
              <a:t>Renal Trauma</a:t>
            </a:r>
          </a:p>
        </p:txBody>
      </p:sp>
      <p:sp>
        <p:nvSpPr>
          <p:cNvPr id="5" name="Subtitle 4">
            <a:extLst>
              <a:ext uri="{FF2B5EF4-FFF2-40B4-BE49-F238E27FC236}">
                <a16:creationId xmlns:a16="http://schemas.microsoft.com/office/drawing/2014/main" id="{BBDF3EB0-36F5-09AE-C9E0-F7953FBD7B8E}"/>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696039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8592E-B7B6-46A1-326D-523212EF4F73}"/>
              </a:ext>
            </a:extLst>
          </p:cNvPr>
          <p:cNvSpPr>
            <a:spLocks noGrp="1"/>
          </p:cNvSpPr>
          <p:nvPr>
            <p:ph type="title"/>
          </p:nvPr>
        </p:nvSpPr>
        <p:spPr/>
        <p:txBody>
          <a:bodyPr>
            <a:normAutofit fontScale="90000"/>
          </a:bodyPr>
          <a:lstStyle/>
          <a:p>
            <a:r>
              <a:rPr lang="en-US" b="1" dirty="0">
                <a:solidFill>
                  <a:srgbClr val="FF0000"/>
                </a:solidFill>
              </a:rPr>
              <a:t>Indications for CT </a:t>
            </a:r>
            <a:r>
              <a:rPr lang="en-US" b="1" dirty="0">
                <a:solidFill>
                  <a:srgbClr val="C00000"/>
                </a:solidFill>
              </a:rPr>
              <a:t>with IV contrast</a:t>
            </a:r>
            <a:r>
              <a:rPr lang="en-US" b="1" dirty="0">
                <a:solidFill>
                  <a:srgbClr val="FF0000"/>
                </a:solidFill>
              </a:rPr>
              <a:t> in renal injury</a:t>
            </a:r>
          </a:p>
        </p:txBody>
      </p:sp>
      <p:sp>
        <p:nvSpPr>
          <p:cNvPr id="3" name="Content Placeholder 2">
            <a:extLst>
              <a:ext uri="{FF2B5EF4-FFF2-40B4-BE49-F238E27FC236}">
                <a16:creationId xmlns:a16="http://schemas.microsoft.com/office/drawing/2014/main" id="{B2D58763-A09F-23D2-CC44-D634DC615444}"/>
              </a:ext>
            </a:extLst>
          </p:cNvPr>
          <p:cNvSpPr>
            <a:spLocks noGrp="1"/>
          </p:cNvSpPr>
          <p:nvPr>
            <p:ph idx="1"/>
          </p:nvPr>
        </p:nvSpPr>
        <p:spPr/>
        <p:txBody>
          <a:bodyPr>
            <a:normAutofit lnSpcReduction="10000"/>
          </a:bodyPr>
          <a:lstStyle/>
          <a:p>
            <a:pPr marL="514350" indent="-514350">
              <a:buFont typeface="+mj-lt"/>
              <a:buAutoNum type="arabicPeriod"/>
            </a:pPr>
            <a:r>
              <a:rPr lang="en-US" dirty="0">
                <a:solidFill>
                  <a:srgbClr val="FF0000"/>
                </a:solidFill>
              </a:rPr>
              <a:t>Gross hematuria</a:t>
            </a:r>
          </a:p>
          <a:p>
            <a:pPr marL="514350" indent="-514350">
              <a:buFont typeface="+mj-lt"/>
              <a:buAutoNum type="arabicPeriod"/>
            </a:pPr>
            <a:r>
              <a:rPr lang="en-US" dirty="0">
                <a:solidFill>
                  <a:srgbClr val="FF0000"/>
                </a:solidFill>
              </a:rPr>
              <a:t>Microscopic</a:t>
            </a:r>
            <a:r>
              <a:rPr lang="en-US" dirty="0"/>
              <a:t> (&gt;5 RBCs per high-powered ﬁeld) or dipstick hematuria in a hypotensive patient (systolic blood pressure of &lt;90 mmHg recorded at any time since the injury) </a:t>
            </a:r>
            <a:r>
              <a:rPr lang="en-US" dirty="0">
                <a:solidFill>
                  <a:srgbClr val="FF0000"/>
                </a:solidFill>
              </a:rPr>
              <a:t>in hemodynamic non-stable patients</a:t>
            </a:r>
            <a:r>
              <a:rPr lang="en-US" dirty="0"/>
              <a:t>.</a:t>
            </a:r>
          </a:p>
          <a:p>
            <a:pPr marL="514350" indent="-514350">
              <a:buFont typeface="+mj-lt"/>
              <a:buAutoNum type="arabicPeriod"/>
            </a:pPr>
            <a:r>
              <a:rPr lang="en-US" dirty="0">
                <a:solidFill>
                  <a:srgbClr val="FF0000"/>
                </a:solidFill>
              </a:rPr>
              <a:t>History of rapid deceleration with evidence of multisystem trauma </a:t>
            </a:r>
            <a:r>
              <a:rPr lang="en-US" dirty="0"/>
              <a:t>(fall from a height, high-speed motor vehicle accident).</a:t>
            </a:r>
          </a:p>
          <a:p>
            <a:pPr marL="514350" indent="-514350">
              <a:buFont typeface="+mj-lt"/>
              <a:buAutoNum type="arabicPeriod"/>
            </a:pPr>
            <a:r>
              <a:rPr lang="en-US" dirty="0">
                <a:solidFill>
                  <a:srgbClr val="FF0000"/>
                </a:solidFill>
              </a:rPr>
              <a:t>Penetrating chest and abdominal wounds </a:t>
            </a:r>
            <a:r>
              <a:rPr lang="en-US" dirty="0"/>
              <a:t>(knives, bullets) with any degree of hematuria or suspicion of renal injury based on wound location</a:t>
            </a:r>
          </a:p>
          <a:p>
            <a:pPr marL="514350" indent="-514350">
              <a:buFont typeface="+mj-lt"/>
              <a:buAutoNum type="arabicPeriod"/>
            </a:pPr>
            <a:r>
              <a:rPr lang="en-US" dirty="0">
                <a:solidFill>
                  <a:srgbClr val="FF0000"/>
                </a:solidFill>
              </a:rPr>
              <a:t>Pediatrics with microscopic hematuria</a:t>
            </a:r>
            <a:r>
              <a:rPr lang="en-US" dirty="0"/>
              <a:t>.</a:t>
            </a:r>
          </a:p>
          <a:p>
            <a:pPr marL="0" indent="0" algn="ctr">
              <a:buNone/>
            </a:pPr>
            <a:r>
              <a:rPr lang="en-US" sz="2800" b="1" dirty="0">
                <a:solidFill>
                  <a:srgbClr val="FF0000"/>
                </a:solidFill>
              </a:rPr>
              <a:t>Hematuria after trauma is the most important indicator for UT injury</a:t>
            </a:r>
            <a:endParaRPr lang="en-US" b="1" dirty="0"/>
          </a:p>
        </p:txBody>
      </p:sp>
      <p:sp>
        <p:nvSpPr>
          <p:cNvPr id="4" name="TextBox 3">
            <a:extLst>
              <a:ext uri="{FF2B5EF4-FFF2-40B4-BE49-F238E27FC236}">
                <a16:creationId xmlns:a16="http://schemas.microsoft.com/office/drawing/2014/main" id="{745EB399-1BC0-E59D-D96D-35414A813590}"/>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38257299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F6568-5662-501F-A3E2-9309E6A8CCC5}"/>
              </a:ext>
            </a:extLst>
          </p:cNvPr>
          <p:cNvSpPr>
            <a:spLocks noGrp="1"/>
          </p:cNvSpPr>
          <p:nvPr>
            <p:ph type="title"/>
          </p:nvPr>
        </p:nvSpPr>
        <p:spPr/>
        <p:txBody>
          <a:bodyPr/>
          <a:lstStyle/>
          <a:p>
            <a:r>
              <a:rPr lang="en-US" b="1" dirty="0">
                <a:solidFill>
                  <a:srgbClr val="FF0000"/>
                </a:solidFill>
              </a:rPr>
              <a:t>Staging of the renal injury</a:t>
            </a:r>
          </a:p>
        </p:txBody>
      </p:sp>
      <p:sp>
        <p:nvSpPr>
          <p:cNvPr id="3" name="Content Placeholder 2">
            <a:extLst>
              <a:ext uri="{FF2B5EF4-FFF2-40B4-BE49-F238E27FC236}">
                <a16:creationId xmlns:a16="http://schemas.microsoft.com/office/drawing/2014/main" id="{7765D999-1ACC-2C67-3C15-F41BD0C0E440}"/>
              </a:ext>
            </a:extLst>
          </p:cNvPr>
          <p:cNvSpPr>
            <a:spLocks noGrp="1"/>
          </p:cNvSpPr>
          <p:nvPr>
            <p:ph idx="1"/>
          </p:nvPr>
        </p:nvSpPr>
        <p:spPr/>
        <p:txBody>
          <a:bodyPr>
            <a:normAutofit/>
          </a:bodyPr>
          <a:lstStyle/>
          <a:p>
            <a:pPr>
              <a:spcAft>
                <a:spcPts val="600"/>
              </a:spcAft>
            </a:pPr>
            <a:r>
              <a:rPr lang="en-US" sz="2600" b="1" dirty="0"/>
              <a:t>Grade I</a:t>
            </a:r>
            <a:r>
              <a:rPr lang="en-US" sz="2600" dirty="0"/>
              <a:t>: </a:t>
            </a:r>
            <a:r>
              <a:rPr lang="en-US" sz="2600" dirty="0">
                <a:solidFill>
                  <a:srgbClr val="FF0000"/>
                </a:solidFill>
              </a:rPr>
              <a:t>Contusion</a:t>
            </a:r>
            <a:r>
              <a:rPr lang="en-US" sz="2600" dirty="0"/>
              <a:t> or non-expanding subcapsular hematoma, no laceration</a:t>
            </a:r>
          </a:p>
          <a:p>
            <a:pPr>
              <a:spcAft>
                <a:spcPts val="600"/>
              </a:spcAft>
            </a:pPr>
            <a:r>
              <a:rPr lang="en-US" sz="2600" b="1" dirty="0"/>
              <a:t>Grade II</a:t>
            </a:r>
            <a:r>
              <a:rPr lang="en-US" sz="2600" dirty="0"/>
              <a:t>: Non-expanding perirenal hematoma, cortical laceration </a:t>
            </a:r>
            <a:r>
              <a:rPr lang="en-US" sz="2600" dirty="0">
                <a:solidFill>
                  <a:srgbClr val="FF0000"/>
                </a:solidFill>
              </a:rPr>
              <a:t>&lt;1cm </a:t>
            </a:r>
            <a:r>
              <a:rPr lang="en-US" sz="2600" dirty="0"/>
              <a:t>deep without urinary extravasation (cortex only)</a:t>
            </a:r>
          </a:p>
          <a:p>
            <a:pPr>
              <a:spcAft>
                <a:spcPts val="600"/>
              </a:spcAft>
            </a:pPr>
            <a:r>
              <a:rPr lang="en-US" sz="2600" b="1" dirty="0"/>
              <a:t>Grade III</a:t>
            </a:r>
            <a:r>
              <a:rPr lang="en-US" sz="2600" dirty="0"/>
              <a:t>: Cortical laceration </a:t>
            </a:r>
            <a:r>
              <a:rPr lang="en-US" sz="2600" dirty="0">
                <a:solidFill>
                  <a:srgbClr val="FF0000"/>
                </a:solidFill>
              </a:rPr>
              <a:t>&gt;1cm</a:t>
            </a:r>
            <a:r>
              <a:rPr lang="en-US" sz="2600" dirty="0"/>
              <a:t> deep without urinary extravasation (extending through the cortex and into renal medulla)</a:t>
            </a:r>
          </a:p>
          <a:p>
            <a:pPr>
              <a:spcAft>
                <a:spcPts val="600"/>
              </a:spcAft>
            </a:pPr>
            <a:r>
              <a:rPr lang="en-US" sz="2600" b="1" dirty="0"/>
              <a:t>Grade IV</a:t>
            </a:r>
            <a:r>
              <a:rPr lang="en-US" sz="2600" dirty="0"/>
              <a:t>: Laceration through corticomedullary junction into collecting system. Or vascular, segmental renal artery or vein injury with contained hematoma or partial vessel laceration or vessel thrombosis </a:t>
            </a:r>
          </a:p>
          <a:p>
            <a:pPr>
              <a:spcAft>
                <a:spcPts val="600"/>
              </a:spcAft>
            </a:pPr>
            <a:r>
              <a:rPr lang="en-US" sz="2600" b="1" dirty="0"/>
              <a:t>Grade V</a:t>
            </a:r>
            <a:r>
              <a:rPr lang="en-US" sz="2600" dirty="0"/>
              <a:t>: </a:t>
            </a:r>
            <a:r>
              <a:rPr lang="en-US" sz="2600" dirty="0">
                <a:solidFill>
                  <a:srgbClr val="FF0000"/>
                </a:solidFill>
              </a:rPr>
              <a:t>Shattered kidney </a:t>
            </a:r>
            <a:r>
              <a:rPr lang="en-US" sz="2600" dirty="0"/>
              <a:t>or renal pedicle avulsion </a:t>
            </a:r>
          </a:p>
          <a:p>
            <a:pPr>
              <a:spcAft>
                <a:spcPts val="600"/>
              </a:spcAft>
            </a:pPr>
            <a:endParaRPr lang="en-US" sz="2600" dirty="0"/>
          </a:p>
        </p:txBody>
      </p:sp>
      <p:sp>
        <p:nvSpPr>
          <p:cNvPr id="4" name="TextBox 3">
            <a:extLst>
              <a:ext uri="{FF2B5EF4-FFF2-40B4-BE49-F238E27FC236}">
                <a16:creationId xmlns:a16="http://schemas.microsoft.com/office/drawing/2014/main" id="{80841CF4-3616-572C-246C-709F3B2EA513}"/>
              </a:ext>
            </a:extLst>
          </p:cNvPr>
          <p:cNvSpPr txBox="1"/>
          <p:nvPr/>
        </p:nvSpPr>
        <p:spPr>
          <a:xfrm>
            <a:off x="11624503" y="410549"/>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8" name="TextBox 7">
            <a:extLst>
              <a:ext uri="{FF2B5EF4-FFF2-40B4-BE49-F238E27FC236}">
                <a16:creationId xmlns:a16="http://schemas.microsoft.com/office/drawing/2014/main" id="{F74998BD-513C-E2CE-4661-590F92896E05}"/>
              </a:ext>
            </a:extLst>
          </p:cNvPr>
          <p:cNvSpPr txBox="1"/>
          <p:nvPr/>
        </p:nvSpPr>
        <p:spPr>
          <a:xfrm>
            <a:off x="10795518" y="-4207"/>
            <a:ext cx="1387151"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قديم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9797565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5BB6B-6BD3-E9B6-F4D4-349F12D96724}"/>
              </a:ext>
            </a:extLst>
          </p:cNvPr>
          <p:cNvSpPr>
            <a:spLocks noGrp="1"/>
          </p:cNvSpPr>
          <p:nvPr>
            <p:ph type="title"/>
          </p:nvPr>
        </p:nvSpPr>
        <p:spPr/>
        <p:txBody>
          <a:bodyPr/>
          <a:lstStyle/>
          <a:p>
            <a:r>
              <a:rPr lang="en-US" dirty="0"/>
              <a:t>3. Hematuria</a:t>
            </a:r>
          </a:p>
        </p:txBody>
      </p:sp>
      <p:sp>
        <p:nvSpPr>
          <p:cNvPr id="3" name="Content Placeholder 2">
            <a:extLst>
              <a:ext uri="{FF2B5EF4-FFF2-40B4-BE49-F238E27FC236}">
                <a16:creationId xmlns:a16="http://schemas.microsoft.com/office/drawing/2014/main" id="{C1249B60-ACA8-4862-6A78-A348210FD535}"/>
              </a:ext>
            </a:extLst>
          </p:cNvPr>
          <p:cNvSpPr>
            <a:spLocks noGrp="1"/>
          </p:cNvSpPr>
          <p:nvPr>
            <p:ph idx="1"/>
          </p:nvPr>
        </p:nvSpPr>
        <p:spPr>
          <a:xfrm>
            <a:off x="838200" y="1305026"/>
            <a:ext cx="7027506" cy="4871938"/>
          </a:xfrm>
        </p:spPr>
        <p:txBody>
          <a:bodyPr/>
          <a:lstStyle/>
          <a:p>
            <a:r>
              <a:rPr lang="en-US" b="1" dirty="0"/>
              <a:t>Definition</a:t>
            </a:r>
            <a:r>
              <a:rPr lang="en-US" dirty="0"/>
              <a:t>: The presence of RBCs in the urine</a:t>
            </a:r>
          </a:p>
          <a:p>
            <a:r>
              <a:rPr lang="en-US" b="1" dirty="0"/>
              <a:t>Classification</a:t>
            </a:r>
            <a:r>
              <a:rPr lang="en-US" dirty="0"/>
              <a:t>:</a:t>
            </a:r>
          </a:p>
          <a:p>
            <a:pPr marL="971550" lvl="1" indent="-514350">
              <a:buFont typeface="+mj-lt"/>
              <a:buAutoNum type="arabicPeriod"/>
            </a:pPr>
            <a:r>
              <a:rPr lang="en-US" sz="2600" b="1" dirty="0"/>
              <a:t>According to quantity</a:t>
            </a:r>
            <a:r>
              <a:rPr lang="en-US" sz="2600" dirty="0"/>
              <a:t>:</a:t>
            </a:r>
          </a:p>
          <a:p>
            <a:pPr lvl="2"/>
            <a:r>
              <a:rPr lang="en-US" sz="2400" b="1" dirty="0"/>
              <a:t>Microscopic hematuria (dipstick)</a:t>
            </a:r>
            <a:r>
              <a:rPr lang="en-US" sz="2400" dirty="0"/>
              <a:t>: can indicates glomerular damage</a:t>
            </a:r>
          </a:p>
          <a:p>
            <a:pPr lvl="2"/>
            <a:r>
              <a:rPr lang="en-US" sz="2400" b="1" dirty="0"/>
              <a:t>Macroscopic hematuria (gross hematuria)</a:t>
            </a:r>
            <a:r>
              <a:rPr lang="en-US" sz="2400" dirty="0"/>
              <a:t>: Kidneys, upper and lower urinary tract</a:t>
            </a:r>
          </a:p>
          <a:p>
            <a:pPr marL="971550" lvl="1" indent="-514350">
              <a:buFont typeface="+mj-lt"/>
              <a:buAutoNum type="arabicPeriod"/>
            </a:pPr>
            <a:r>
              <a:rPr lang="en-US" sz="2600" b="1" dirty="0"/>
              <a:t>According to the pain</a:t>
            </a:r>
            <a:r>
              <a:rPr lang="en-US" sz="2600" dirty="0"/>
              <a:t>:</a:t>
            </a:r>
          </a:p>
          <a:p>
            <a:pPr lvl="2"/>
            <a:r>
              <a:rPr lang="en-US" sz="2400" b="1" dirty="0"/>
              <a:t>Painful</a:t>
            </a:r>
          </a:p>
          <a:p>
            <a:pPr lvl="2"/>
            <a:r>
              <a:rPr lang="en-US" sz="2400" b="1" dirty="0">
                <a:solidFill>
                  <a:srgbClr val="FF0000"/>
                </a:solidFill>
              </a:rPr>
              <a:t>Painless</a:t>
            </a:r>
            <a:r>
              <a:rPr lang="en-US" sz="2400" dirty="0">
                <a:solidFill>
                  <a:srgbClr val="FF0000"/>
                </a:solidFill>
              </a:rPr>
              <a:t>: Absent dysuria, suprapubic pain, and flank (loin) pain</a:t>
            </a:r>
          </a:p>
        </p:txBody>
      </p:sp>
      <p:sp>
        <p:nvSpPr>
          <p:cNvPr id="4" name="TextBox 3">
            <a:extLst>
              <a:ext uri="{FF2B5EF4-FFF2-40B4-BE49-F238E27FC236}">
                <a16:creationId xmlns:a16="http://schemas.microsoft.com/office/drawing/2014/main" id="{B4F6A29C-E3BE-2318-6082-293374469236}"/>
              </a:ext>
            </a:extLst>
          </p:cNvPr>
          <p:cNvSpPr txBox="1"/>
          <p:nvPr/>
        </p:nvSpPr>
        <p:spPr>
          <a:xfrm>
            <a:off x="11624503" y="401061"/>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6" name="Picture 2" descr="C:\Users\SMILEY\Desktop\Hematuria\tumblr_inline_o3n3byp9V91qa4rug_500.jpg">
            <a:extLst>
              <a:ext uri="{FF2B5EF4-FFF2-40B4-BE49-F238E27FC236}">
                <a16:creationId xmlns:a16="http://schemas.microsoft.com/office/drawing/2014/main" id="{0ED78604-17DF-D4F4-D2B6-8D1D51DF7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0641" b="764"/>
          <a:stretch>
            <a:fillRect/>
          </a:stretch>
        </p:blipFill>
        <p:spPr bwMode="auto">
          <a:xfrm>
            <a:off x="8319550" y="1393527"/>
            <a:ext cx="3034249" cy="212397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descr="C:\Users\SMILEY\Desktop\Hematuria\M9201538_cdp-20140213110112925.jpg">
            <a:extLst>
              <a:ext uri="{FF2B5EF4-FFF2-40B4-BE49-F238E27FC236}">
                <a16:creationId xmlns:a16="http://schemas.microsoft.com/office/drawing/2014/main" id="{1F9136C0-DE22-C7EC-1C67-7749F5CD8D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9550" y="3783564"/>
            <a:ext cx="3034249" cy="2253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a:extLst>
              <a:ext uri="{FF2B5EF4-FFF2-40B4-BE49-F238E27FC236}">
                <a16:creationId xmlns:a16="http://schemas.microsoft.com/office/drawing/2014/main" id="{53A3C620-077C-6E0C-C0BC-193EB46E8109}"/>
              </a:ext>
            </a:extLst>
          </p:cNvPr>
          <p:cNvSpPr txBox="1">
            <a:spLocks noChangeArrowheads="1"/>
          </p:cNvSpPr>
          <p:nvPr/>
        </p:nvSpPr>
        <p:spPr bwMode="auto">
          <a:xfrm>
            <a:off x="8319550" y="3148169"/>
            <a:ext cx="3034249" cy="36933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t>Gross Hematuria</a:t>
            </a:r>
            <a:endParaRPr lang="ar-JO" altLang="en-US" dirty="0"/>
          </a:p>
        </p:txBody>
      </p:sp>
      <p:sp>
        <p:nvSpPr>
          <p:cNvPr id="9" name="TextBox 6">
            <a:extLst>
              <a:ext uri="{FF2B5EF4-FFF2-40B4-BE49-F238E27FC236}">
                <a16:creationId xmlns:a16="http://schemas.microsoft.com/office/drawing/2014/main" id="{2BC0CF7E-7110-9B75-DE49-83400CA6CAA6}"/>
              </a:ext>
            </a:extLst>
          </p:cNvPr>
          <p:cNvSpPr txBox="1">
            <a:spLocks noChangeArrowheads="1"/>
          </p:cNvSpPr>
          <p:nvPr/>
        </p:nvSpPr>
        <p:spPr bwMode="auto">
          <a:xfrm>
            <a:off x="8319550" y="5667667"/>
            <a:ext cx="3034249" cy="369332"/>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altLang="en-US" dirty="0"/>
              <a:t>Dipstick urinalysis</a:t>
            </a:r>
          </a:p>
        </p:txBody>
      </p:sp>
      <p:sp>
        <p:nvSpPr>
          <p:cNvPr id="11" name="TextBox 10">
            <a:extLst>
              <a:ext uri="{FF2B5EF4-FFF2-40B4-BE49-F238E27FC236}">
                <a16:creationId xmlns:a16="http://schemas.microsoft.com/office/drawing/2014/main" id="{EF9C0207-3E6F-8EC9-5B66-F630191798A2}"/>
              </a:ext>
            </a:extLst>
          </p:cNvPr>
          <p:cNvSpPr txBox="1"/>
          <p:nvPr/>
        </p:nvSpPr>
        <p:spPr>
          <a:xfrm>
            <a:off x="10935212" y="0"/>
            <a:ext cx="1247457" cy="369332"/>
          </a:xfrm>
          <a:prstGeom prst="rect">
            <a:avLst/>
          </a:prstGeom>
          <a:noFill/>
          <a:ln>
            <a:solidFill>
              <a:srgbClr val="0070C0"/>
            </a:solidFill>
          </a:ln>
        </p:spPr>
        <p:txBody>
          <a:bodyPr wrap="none" rtlCol="0">
            <a:spAutoFit/>
          </a:bodyPr>
          <a:lstStyle/>
          <a:p>
            <a:r>
              <a:rPr lang="ar-JO" b="1" dirty="0">
                <a:solidFill>
                  <a:srgbClr val="0070C0"/>
                </a:solidFill>
              </a:rPr>
              <a:t>أسئلة راوندات</a:t>
            </a:r>
            <a:endParaRPr lang="en-US" b="1" dirty="0">
              <a:solidFill>
                <a:srgbClr val="0070C0"/>
              </a:solidFill>
            </a:endParaRPr>
          </a:p>
        </p:txBody>
      </p:sp>
    </p:spTree>
    <p:extLst>
      <p:ext uri="{BB962C8B-B14F-4D97-AF65-F5344CB8AC3E}">
        <p14:creationId xmlns:p14="http://schemas.microsoft.com/office/powerpoint/2010/main" val="14001724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03934-BB5F-4639-7C30-4108241EB099}"/>
              </a:ext>
            </a:extLst>
          </p:cNvPr>
          <p:cNvSpPr>
            <a:spLocks noGrp="1"/>
          </p:cNvSpPr>
          <p:nvPr>
            <p:ph type="title"/>
          </p:nvPr>
        </p:nvSpPr>
        <p:spPr/>
        <p:txBody>
          <a:bodyPr/>
          <a:lstStyle/>
          <a:p>
            <a:r>
              <a:rPr lang="en-US" b="1" dirty="0">
                <a:solidFill>
                  <a:srgbClr val="FF0000"/>
                </a:solidFill>
              </a:rPr>
              <a:t>Management summary of renal injury</a:t>
            </a:r>
          </a:p>
        </p:txBody>
      </p:sp>
      <p:sp>
        <p:nvSpPr>
          <p:cNvPr id="3" name="Content Placeholder 2">
            <a:extLst>
              <a:ext uri="{FF2B5EF4-FFF2-40B4-BE49-F238E27FC236}">
                <a16:creationId xmlns:a16="http://schemas.microsoft.com/office/drawing/2014/main" id="{334AAA4D-BFBC-2799-A5EE-B81B17EB6D28}"/>
              </a:ext>
            </a:extLst>
          </p:cNvPr>
          <p:cNvSpPr>
            <a:spLocks noGrp="1"/>
          </p:cNvSpPr>
          <p:nvPr>
            <p:ph idx="1"/>
          </p:nvPr>
        </p:nvSpPr>
        <p:spPr>
          <a:xfrm>
            <a:off x="792480" y="1305026"/>
            <a:ext cx="10607040" cy="4871938"/>
          </a:xfrm>
        </p:spPr>
        <p:txBody>
          <a:bodyPr/>
          <a:lstStyle/>
          <a:p>
            <a:r>
              <a:rPr lang="en-US" sz="2600" b="1" dirty="0"/>
              <a:t>Grade 1 + 2 + 3 (Not reaching the pelvicalyceal system)</a:t>
            </a:r>
            <a:r>
              <a:rPr lang="en-US" sz="2600" dirty="0"/>
              <a:t>: Conservative</a:t>
            </a:r>
          </a:p>
          <a:p>
            <a:r>
              <a:rPr lang="en-US" sz="2600" b="1" dirty="0"/>
              <a:t>Grade 4</a:t>
            </a:r>
            <a:r>
              <a:rPr lang="en-US" sz="2600" dirty="0"/>
              <a:t>: 50% are treated conservatively (If hemodynamic stable) and 50% are treated surgically</a:t>
            </a:r>
          </a:p>
          <a:p>
            <a:r>
              <a:rPr lang="en-US" sz="2600" b="1" dirty="0"/>
              <a:t>Grade 5</a:t>
            </a:r>
            <a:r>
              <a:rPr lang="en-US" sz="2600" dirty="0"/>
              <a:t>: Surgical exploration</a:t>
            </a:r>
          </a:p>
          <a:p>
            <a:pPr>
              <a:spcBef>
                <a:spcPts val="2400"/>
              </a:spcBef>
            </a:pPr>
            <a:r>
              <a:rPr lang="en-US" b="1" dirty="0">
                <a:solidFill>
                  <a:srgbClr val="FF0000"/>
                </a:solidFill>
              </a:rPr>
              <a:t>Indications for surgical management include</a:t>
            </a:r>
            <a:r>
              <a:rPr lang="en-US" dirty="0">
                <a:solidFill>
                  <a:srgbClr val="FF0000"/>
                </a:solidFill>
              </a:rPr>
              <a:t>:</a:t>
            </a:r>
          </a:p>
          <a:p>
            <a:pPr marL="914400" lvl="1" indent="-457200">
              <a:buFont typeface="+mj-lt"/>
              <a:buAutoNum type="arabicPeriod"/>
            </a:pPr>
            <a:r>
              <a:rPr lang="en-US" dirty="0"/>
              <a:t>Penetrating trauma </a:t>
            </a:r>
          </a:p>
          <a:p>
            <a:pPr marL="914400" lvl="1" indent="-457200">
              <a:buFont typeface="+mj-lt"/>
              <a:buAutoNum type="arabicPeriod"/>
            </a:pPr>
            <a:r>
              <a:rPr lang="en-US" dirty="0"/>
              <a:t>Exploration for associated injuries</a:t>
            </a:r>
          </a:p>
          <a:p>
            <a:pPr marL="914400" lvl="1" indent="-457200">
              <a:buFont typeface="+mj-lt"/>
              <a:buAutoNum type="arabicPeriod"/>
            </a:pPr>
            <a:r>
              <a:rPr lang="en-US" dirty="0"/>
              <a:t>Expanding pulsatile retroperitoneal hematoma during laparotomy</a:t>
            </a:r>
          </a:p>
          <a:p>
            <a:pPr marL="914400" lvl="1" indent="-457200">
              <a:buFont typeface="+mj-lt"/>
              <a:buAutoNum type="arabicPeriod"/>
            </a:pPr>
            <a:r>
              <a:rPr lang="en-US" dirty="0"/>
              <a:t>Grade IV injuries in hemodynamically unstable patient</a:t>
            </a:r>
          </a:p>
          <a:p>
            <a:pPr marL="914400" lvl="1" indent="-457200">
              <a:buFont typeface="+mj-lt"/>
              <a:buAutoNum type="arabicPeriod"/>
            </a:pPr>
            <a:r>
              <a:rPr lang="en-US" dirty="0"/>
              <a:t>Grade V injuries</a:t>
            </a:r>
          </a:p>
        </p:txBody>
      </p:sp>
      <p:sp>
        <p:nvSpPr>
          <p:cNvPr id="4" name="TextBox 3">
            <a:extLst>
              <a:ext uri="{FF2B5EF4-FFF2-40B4-BE49-F238E27FC236}">
                <a16:creationId xmlns:a16="http://schemas.microsoft.com/office/drawing/2014/main" id="{BBF6CD30-4A6F-E9CC-48E8-D44F6C937389}"/>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21626584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E6D86-4FEB-89A7-43F3-258E80ED3C85}"/>
              </a:ext>
            </a:extLst>
          </p:cNvPr>
          <p:cNvSpPr>
            <a:spLocks noGrp="1"/>
          </p:cNvSpPr>
          <p:nvPr>
            <p:ph type="title"/>
          </p:nvPr>
        </p:nvSpPr>
        <p:spPr/>
        <p:txBody>
          <a:bodyPr/>
          <a:lstStyle/>
          <a:p>
            <a:r>
              <a:rPr lang="en-US" dirty="0"/>
              <a:t>Renal trauma – Case scenario</a:t>
            </a:r>
          </a:p>
        </p:txBody>
      </p:sp>
      <p:sp>
        <p:nvSpPr>
          <p:cNvPr id="3" name="Content Placeholder 2">
            <a:extLst>
              <a:ext uri="{FF2B5EF4-FFF2-40B4-BE49-F238E27FC236}">
                <a16:creationId xmlns:a16="http://schemas.microsoft.com/office/drawing/2014/main" id="{6B6C0824-A568-D6E2-A898-872FDC4FBEAB}"/>
              </a:ext>
            </a:extLst>
          </p:cNvPr>
          <p:cNvSpPr>
            <a:spLocks noGrp="1"/>
          </p:cNvSpPr>
          <p:nvPr>
            <p:ph idx="1"/>
          </p:nvPr>
        </p:nvSpPr>
        <p:spPr/>
        <p:txBody>
          <a:bodyPr>
            <a:normAutofit fontScale="92500" lnSpcReduction="10000"/>
          </a:bodyPr>
          <a:lstStyle/>
          <a:p>
            <a:pPr>
              <a:buFont typeface="Wingdings" panose="05000000000000000000" pitchFamily="2" charset="2"/>
              <a:buChar char="Ø"/>
            </a:pPr>
            <a:r>
              <a:rPr lang="en-US" dirty="0"/>
              <a:t>Patient with renal trauma, gross hematuria, CT scan with 1.6 cm parenchymal laceration with no urine extravasation.</a:t>
            </a:r>
          </a:p>
          <a:p>
            <a:r>
              <a:rPr lang="en-US" b="1" dirty="0"/>
              <a:t>What was the indication for CT in this case ?</a:t>
            </a:r>
          </a:p>
          <a:p>
            <a:pPr lvl="1"/>
            <a:r>
              <a:rPr lang="en-US" dirty="0"/>
              <a:t> Gross hematuria </a:t>
            </a:r>
          </a:p>
          <a:p>
            <a:r>
              <a:rPr lang="en-US" b="1" dirty="0"/>
              <a:t>What is the stage of the renal injury?</a:t>
            </a:r>
          </a:p>
          <a:p>
            <a:pPr lvl="1"/>
            <a:r>
              <a:rPr lang="en-US" dirty="0"/>
              <a:t>Grade 3 (</a:t>
            </a:r>
            <a:r>
              <a:rPr lang="en-US" sz="2400" dirty="0">
                <a:solidFill>
                  <a:srgbClr val="FF0000"/>
                </a:solidFill>
              </a:rPr>
              <a:t>&gt;1cm</a:t>
            </a:r>
            <a:r>
              <a:rPr lang="en-US" dirty="0"/>
              <a:t>) </a:t>
            </a:r>
          </a:p>
          <a:p>
            <a:r>
              <a:rPr lang="en-US" b="1" dirty="0"/>
              <a:t>What is your management   ? </a:t>
            </a:r>
          </a:p>
          <a:p>
            <a:pPr lvl="1"/>
            <a:r>
              <a:rPr lang="en-US" dirty="0"/>
              <a:t>Follow up, bed rest, resuscitation, no need for surgery</a:t>
            </a:r>
          </a:p>
          <a:p>
            <a:r>
              <a:rPr lang="en-US" b="1" dirty="0"/>
              <a:t>Mention 2 indications for surgery ?</a:t>
            </a:r>
          </a:p>
          <a:p>
            <a:pPr marL="914400" lvl="1" indent="-457200">
              <a:buFont typeface="+mj-lt"/>
              <a:buAutoNum type="arabicPeriod"/>
            </a:pPr>
            <a:r>
              <a:rPr lang="en-US" dirty="0"/>
              <a:t>Exploration for associated injuries</a:t>
            </a:r>
          </a:p>
          <a:p>
            <a:pPr marL="914400" lvl="1" indent="-457200">
              <a:buFont typeface="+mj-lt"/>
              <a:buAutoNum type="arabicPeriod"/>
            </a:pPr>
            <a:r>
              <a:rPr lang="en-US" dirty="0"/>
              <a:t>Expanding pulsatile retroperitoneal hematoma during laparotomy</a:t>
            </a:r>
          </a:p>
          <a:p>
            <a:pPr marL="914400" lvl="1" indent="-457200">
              <a:buFont typeface="+mj-lt"/>
              <a:buAutoNum type="arabicPeriod"/>
            </a:pPr>
            <a:r>
              <a:rPr lang="en-US" dirty="0"/>
              <a:t>Penetrating trauma </a:t>
            </a:r>
          </a:p>
          <a:p>
            <a:pPr marL="914400" lvl="1" indent="-457200">
              <a:buFont typeface="+mj-lt"/>
              <a:buAutoNum type="arabicPeriod"/>
            </a:pPr>
            <a:r>
              <a:rPr lang="en-US" dirty="0"/>
              <a:t>Hemodynamic instability</a:t>
            </a:r>
          </a:p>
          <a:p>
            <a:endParaRPr lang="en-US" dirty="0"/>
          </a:p>
        </p:txBody>
      </p:sp>
      <p:sp>
        <p:nvSpPr>
          <p:cNvPr id="4" name="TextBox 3">
            <a:extLst>
              <a:ext uri="{FF2B5EF4-FFF2-40B4-BE49-F238E27FC236}">
                <a16:creationId xmlns:a16="http://schemas.microsoft.com/office/drawing/2014/main" id="{1376F95B-2B0D-ED79-5D58-EA9FCE9241E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5" name="Content Placeholder 3">
            <a:extLst>
              <a:ext uri="{FF2B5EF4-FFF2-40B4-BE49-F238E27FC236}">
                <a16:creationId xmlns:a16="http://schemas.microsoft.com/office/drawing/2014/main" id="{048D5301-4699-2CBB-29F9-733ABB437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34245" y="2122883"/>
            <a:ext cx="2919555" cy="26122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AUDITED Text Written on Green Vintage Stamp Stock Illustration -  Illustration of button, vintage: 214336989">
            <a:extLst>
              <a:ext uri="{FF2B5EF4-FFF2-40B4-BE49-F238E27FC236}">
                <a16:creationId xmlns:a16="http://schemas.microsoft.com/office/drawing/2014/main" id="{CCC47235-9ACF-DC8F-6BEF-687F14CC1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2872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E6D86-4FEB-89A7-43F3-258E80ED3C85}"/>
              </a:ext>
            </a:extLst>
          </p:cNvPr>
          <p:cNvSpPr>
            <a:spLocks noGrp="1"/>
          </p:cNvSpPr>
          <p:nvPr>
            <p:ph type="title"/>
          </p:nvPr>
        </p:nvSpPr>
        <p:spPr/>
        <p:txBody>
          <a:bodyPr/>
          <a:lstStyle/>
          <a:p>
            <a:r>
              <a:rPr lang="en-US" dirty="0"/>
              <a:t>Renal trauma – Case scenario 2</a:t>
            </a:r>
          </a:p>
        </p:txBody>
      </p:sp>
      <p:sp>
        <p:nvSpPr>
          <p:cNvPr id="3" name="Content Placeholder 2">
            <a:extLst>
              <a:ext uri="{FF2B5EF4-FFF2-40B4-BE49-F238E27FC236}">
                <a16:creationId xmlns:a16="http://schemas.microsoft.com/office/drawing/2014/main" id="{6B6C0824-A568-D6E2-A898-872FDC4FBEAB}"/>
              </a:ext>
            </a:extLst>
          </p:cNvPr>
          <p:cNvSpPr>
            <a:spLocks noGrp="1"/>
          </p:cNvSpPr>
          <p:nvPr>
            <p:ph idx="1"/>
          </p:nvPr>
        </p:nvSpPr>
        <p:spPr/>
        <p:txBody>
          <a:bodyPr>
            <a:normAutofit/>
          </a:bodyPr>
          <a:lstStyle/>
          <a:p>
            <a:pPr>
              <a:buFont typeface="Wingdings" panose="05000000000000000000" pitchFamily="2" charset="2"/>
              <a:buChar char="Ø"/>
            </a:pPr>
            <a:r>
              <a:rPr lang="en-US" dirty="0"/>
              <a:t>Patient with renal trauma, gross hematuria, CT scan with 1.6 cm parenchymal laceration with no urine extravasation.</a:t>
            </a:r>
          </a:p>
          <a:p>
            <a:r>
              <a:rPr lang="en-US" b="1" dirty="0"/>
              <a:t>Define grade 3 renal trauma</a:t>
            </a:r>
          </a:p>
          <a:p>
            <a:pPr lvl="1"/>
            <a:r>
              <a:rPr lang="en-US" sz="2400" b="1" dirty="0"/>
              <a:t>Grade III</a:t>
            </a:r>
            <a:r>
              <a:rPr lang="en-US" sz="2400" dirty="0"/>
              <a:t>: Cortical laceration </a:t>
            </a:r>
            <a:r>
              <a:rPr lang="en-US" sz="2400" dirty="0">
                <a:solidFill>
                  <a:srgbClr val="FF0000"/>
                </a:solidFill>
              </a:rPr>
              <a:t>&gt;1cm</a:t>
            </a:r>
            <a:r>
              <a:rPr lang="en-US" sz="2400" dirty="0"/>
              <a:t> deep without urinary extravasation (extending through the cortex and into renal medulla)</a:t>
            </a:r>
            <a:endParaRPr lang="en-US" dirty="0"/>
          </a:p>
          <a:p>
            <a:r>
              <a:rPr lang="en-US" b="1" dirty="0"/>
              <a:t>Mention 2 findings in the history of this patient that indicate renal bleeding ? </a:t>
            </a:r>
          </a:p>
          <a:p>
            <a:pPr lvl="1"/>
            <a:r>
              <a:rPr lang="en-US" dirty="0"/>
              <a:t>Gross hematuria, hemodynamic instability </a:t>
            </a:r>
          </a:p>
          <a:p>
            <a:r>
              <a:rPr lang="en-US" b="1" dirty="0"/>
              <a:t>What is the first line of investigations ?</a:t>
            </a:r>
          </a:p>
          <a:p>
            <a:pPr lvl="1"/>
            <a:r>
              <a:rPr lang="en-US" dirty="0"/>
              <a:t>CT scan with contrast </a:t>
            </a:r>
          </a:p>
        </p:txBody>
      </p:sp>
      <p:sp>
        <p:nvSpPr>
          <p:cNvPr id="4" name="TextBox 3">
            <a:extLst>
              <a:ext uri="{FF2B5EF4-FFF2-40B4-BE49-F238E27FC236}">
                <a16:creationId xmlns:a16="http://schemas.microsoft.com/office/drawing/2014/main" id="{1376F95B-2B0D-ED79-5D58-EA9FCE9241E9}"/>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Content Placeholder 3">
            <a:extLst>
              <a:ext uri="{FF2B5EF4-FFF2-40B4-BE49-F238E27FC236}">
                <a16:creationId xmlns:a16="http://schemas.microsoft.com/office/drawing/2014/main" id="{048D5301-4699-2CBB-29F9-733ABB437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9174" y="4034404"/>
            <a:ext cx="2394626" cy="2142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AUDITED Text Written on Green Vintage Stamp Stock Illustration -  Illustration of button, vintage: 214336989">
            <a:extLst>
              <a:ext uri="{FF2B5EF4-FFF2-40B4-BE49-F238E27FC236}">
                <a16:creationId xmlns:a16="http://schemas.microsoft.com/office/drawing/2014/main" id="{CCC47235-9ACF-DC8F-6BEF-687F14CC1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2625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C6058-1E0D-F749-0F85-C086383071F7}"/>
              </a:ext>
            </a:extLst>
          </p:cNvPr>
          <p:cNvSpPr>
            <a:spLocks noGrp="1"/>
          </p:cNvSpPr>
          <p:nvPr>
            <p:ph type="ctrTitle"/>
          </p:nvPr>
        </p:nvSpPr>
        <p:spPr/>
        <p:txBody>
          <a:bodyPr/>
          <a:lstStyle/>
          <a:p>
            <a:r>
              <a:rPr lang="en-US" dirty="0"/>
              <a:t>Ureteral trauma</a:t>
            </a:r>
          </a:p>
        </p:txBody>
      </p:sp>
      <p:sp>
        <p:nvSpPr>
          <p:cNvPr id="3" name="Subtitle 2">
            <a:extLst>
              <a:ext uri="{FF2B5EF4-FFF2-40B4-BE49-F238E27FC236}">
                <a16:creationId xmlns:a16="http://schemas.microsoft.com/office/drawing/2014/main" id="{5BAFC067-C032-7213-06DB-4C389F705B28}"/>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7001684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1B031-FC7B-0023-5B6E-D7DDA398EF27}"/>
              </a:ext>
            </a:extLst>
          </p:cNvPr>
          <p:cNvSpPr>
            <a:spLocks noGrp="1"/>
          </p:cNvSpPr>
          <p:nvPr>
            <p:ph type="title"/>
          </p:nvPr>
        </p:nvSpPr>
        <p:spPr/>
        <p:txBody>
          <a:bodyPr/>
          <a:lstStyle/>
          <a:p>
            <a:r>
              <a:rPr lang="en-US" dirty="0"/>
              <a:t>Ureteral injury</a:t>
            </a:r>
          </a:p>
        </p:txBody>
      </p:sp>
      <p:sp>
        <p:nvSpPr>
          <p:cNvPr id="3" name="Content Placeholder 2">
            <a:extLst>
              <a:ext uri="{FF2B5EF4-FFF2-40B4-BE49-F238E27FC236}">
                <a16:creationId xmlns:a16="http://schemas.microsoft.com/office/drawing/2014/main" id="{CA31D623-4B38-784E-FA17-9886879566F4}"/>
              </a:ext>
            </a:extLst>
          </p:cNvPr>
          <p:cNvSpPr>
            <a:spLocks noGrp="1"/>
          </p:cNvSpPr>
          <p:nvPr>
            <p:ph idx="1"/>
          </p:nvPr>
        </p:nvSpPr>
        <p:spPr>
          <a:xfrm>
            <a:off x="765110" y="1305025"/>
            <a:ext cx="5330891" cy="5049499"/>
          </a:xfrm>
        </p:spPr>
        <p:txBody>
          <a:bodyPr>
            <a:normAutofit/>
          </a:bodyPr>
          <a:lstStyle/>
          <a:p>
            <a:r>
              <a:rPr lang="en-US" b="1" dirty="0"/>
              <a:t>Most common cause</a:t>
            </a:r>
            <a:r>
              <a:rPr lang="en-US" dirty="0"/>
              <a:t>: iatrogenic</a:t>
            </a:r>
          </a:p>
          <a:p>
            <a:r>
              <a:rPr lang="en-US" b="1" dirty="0"/>
              <a:t>Urinalysis</a:t>
            </a:r>
            <a:r>
              <a:rPr lang="en-US" dirty="0"/>
              <a:t>: </a:t>
            </a:r>
          </a:p>
          <a:p>
            <a:pPr lvl="1"/>
            <a:r>
              <a:rPr lang="en-US" dirty="0"/>
              <a:t>Hematuria (is the most important indicator urinary tract injury)</a:t>
            </a:r>
          </a:p>
          <a:p>
            <a:r>
              <a:rPr lang="en-US" b="1" dirty="0"/>
              <a:t>Imaging</a:t>
            </a:r>
            <a:r>
              <a:rPr lang="en-US" dirty="0"/>
              <a:t>: </a:t>
            </a:r>
          </a:p>
          <a:p>
            <a:pPr lvl="1"/>
            <a:r>
              <a:rPr lang="en-US" dirty="0"/>
              <a:t>CT scan (1</a:t>
            </a:r>
            <a:r>
              <a:rPr lang="en-US" baseline="30000" dirty="0"/>
              <a:t>st</a:t>
            </a:r>
            <a:r>
              <a:rPr lang="en-US" dirty="0"/>
              <a:t> choice), IVP (2</a:t>
            </a:r>
            <a:r>
              <a:rPr lang="en-US" baseline="30000" dirty="0"/>
              <a:t>nd</a:t>
            </a:r>
            <a:r>
              <a:rPr lang="en-US" dirty="0"/>
              <a:t> choice)</a:t>
            </a:r>
          </a:p>
          <a:p>
            <a:pPr lvl="1"/>
            <a:r>
              <a:rPr lang="en-US" dirty="0"/>
              <a:t>Retrograde pyelography, invasive; preceded by Cystoscopy to fill the contrast in the ureteric orifice</a:t>
            </a:r>
          </a:p>
          <a:p>
            <a:pPr lvl="1"/>
            <a:r>
              <a:rPr lang="en-US" dirty="0"/>
              <a:t>Antegrade ureterography, in patients with Nephrostomy</a:t>
            </a:r>
            <a:endParaRPr lang="en-US" b="1" dirty="0"/>
          </a:p>
          <a:p>
            <a:endParaRPr lang="en-US" dirty="0"/>
          </a:p>
        </p:txBody>
      </p:sp>
      <p:sp>
        <p:nvSpPr>
          <p:cNvPr id="4" name="TextBox 3">
            <a:extLst>
              <a:ext uri="{FF2B5EF4-FFF2-40B4-BE49-F238E27FC236}">
                <a16:creationId xmlns:a16="http://schemas.microsoft.com/office/drawing/2014/main" id="{9DDC3031-9540-C57B-0001-99AF6CB24D2C}"/>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pic>
        <p:nvPicPr>
          <p:cNvPr id="6" name="Picture 5" descr="2a03t01">
            <a:extLst>
              <a:ext uri="{FF2B5EF4-FFF2-40B4-BE49-F238E27FC236}">
                <a16:creationId xmlns:a16="http://schemas.microsoft.com/office/drawing/2014/main" id="{C3DCD410-BB35-130B-86BF-95AFD99F8A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2" t="21178" r="2743" b="2229"/>
          <a:stretch/>
        </p:blipFill>
        <p:spPr bwMode="auto">
          <a:xfrm>
            <a:off x="6424904" y="1305026"/>
            <a:ext cx="4673082" cy="2179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56148799-B60F-3C5A-B192-7915299FE835}"/>
              </a:ext>
            </a:extLst>
          </p:cNvPr>
          <p:cNvSpPr txBox="1">
            <a:spLocks/>
          </p:cNvSpPr>
          <p:nvPr/>
        </p:nvSpPr>
        <p:spPr>
          <a:xfrm>
            <a:off x="6096000" y="3554962"/>
            <a:ext cx="5330889" cy="279755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Wingdings" panose="05000000000000000000" pitchFamily="2" charset="2"/>
              <a:buChar char="v"/>
              <a:defRPr sz="2800" kern="1200">
                <a:solidFill>
                  <a:schemeClr val="accent3">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kern="1200">
                <a:solidFill>
                  <a:schemeClr val="accent3">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3">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3">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Management</a:t>
            </a:r>
            <a:r>
              <a:rPr lang="en-US" dirty="0"/>
              <a:t>:</a:t>
            </a:r>
          </a:p>
          <a:p>
            <a:pPr lvl="1"/>
            <a:r>
              <a:rPr lang="en-US" b="1" dirty="0"/>
              <a:t>Grade 1 (Contusion)</a:t>
            </a:r>
            <a:r>
              <a:rPr lang="en-US" dirty="0"/>
              <a:t>:</a:t>
            </a:r>
          </a:p>
          <a:p>
            <a:pPr lvl="2"/>
            <a:r>
              <a:rPr lang="en-US" sz="2200" dirty="0"/>
              <a:t>Mild: Ureteral stenting</a:t>
            </a:r>
          </a:p>
          <a:p>
            <a:pPr lvl="2"/>
            <a:r>
              <a:rPr lang="en-US" sz="2200" dirty="0"/>
              <a:t>Severe: Resection and anastomosis</a:t>
            </a:r>
          </a:p>
          <a:p>
            <a:pPr lvl="1"/>
            <a:r>
              <a:rPr lang="en-US" b="1" dirty="0"/>
              <a:t>Grade 2,3</a:t>
            </a:r>
            <a:r>
              <a:rPr lang="en-US" dirty="0"/>
              <a:t>: </a:t>
            </a:r>
          </a:p>
          <a:p>
            <a:pPr lvl="2"/>
            <a:r>
              <a:rPr lang="en-US" sz="2200" dirty="0"/>
              <a:t>Primary closure or Resection and anastomosis</a:t>
            </a:r>
          </a:p>
          <a:p>
            <a:pPr lvl="1"/>
            <a:r>
              <a:rPr lang="en-US" b="1" dirty="0"/>
              <a:t>Grade 4,5</a:t>
            </a:r>
            <a:r>
              <a:rPr lang="en-US" dirty="0"/>
              <a:t>:</a:t>
            </a:r>
          </a:p>
          <a:p>
            <a:pPr lvl="2"/>
            <a:r>
              <a:rPr lang="en-US" sz="2200" dirty="0"/>
              <a:t>Resection and anastomosis</a:t>
            </a:r>
          </a:p>
        </p:txBody>
      </p:sp>
      <p:cxnSp>
        <p:nvCxnSpPr>
          <p:cNvPr id="9" name="Straight Connector 8">
            <a:extLst>
              <a:ext uri="{FF2B5EF4-FFF2-40B4-BE49-F238E27FC236}">
                <a16:creationId xmlns:a16="http://schemas.microsoft.com/office/drawing/2014/main" id="{FF8EFA44-1111-92BE-801E-0F95DB0BA352}"/>
              </a:ext>
            </a:extLst>
          </p:cNvPr>
          <p:cNvCxnSpPr>
            <a:cxnSpLocks/>
          </p:cNvCxnSpPr>
          <p:nvPr/>
        </p:nvCxnSpPr>
        <p:spPr>
          <a:xfrm>
            <a:off x="6096000" y="1305025"/>
            <a:ext cx="0" cy="5047488"/>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1939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8F8AE-357D-804E-DE9F-0B936427A91F}"/>
              </a:ext>
            </a:extLst>
          </p:cNvPr>
          <p:cNvSpPr>
            <a:spLocks noGrp="1"/>
          </p:cNvSpPr>
          <p:nvPr>
            <p:ph type="title"/>
          </p:nvPr>
        </p:nvSpPr>
        <p:spPr/>
        <p:txBody>
          <a:bodyPr/>
          <a:lstStyle/>
          <a:p>
            <a:r>
              <a:rPr lang="en-US" dirty="0"/>
              <a:t>Ureteral injury</a:t>
            </a:r>
          </a:p>
        </p:txBody>
      </p:sp>
      <p:sp>
        <p:nvSpPr>
          <p:cNvPr id="6" name="TextBox 5">
            <a:extLst>
              <a:ext uri="{FF2B5EF4-FFF2-40B4-BE49-F238E27FC236}">
                <a16:creationId xmlns:a16="http://schemas.microsoft.com/office/drawing/2014/main" id="{E8369596-2127-49DD-89EA-9B9DB1D22932}"/>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9" name="Content Placeholder 8">
            <a:extLst>
              <a:ext uri="{FF2B5EF4-FFF2-40B4-BE49-F238E27FC236}">
                <a16:creationId xmlns:a16="http://schemas.microsoft.com/office/drawing/2014/main" id="{26C1E412-1FFD-44C3-DBF0-D1F5F6F32D43}"/>
              </a:ext>
            </a:extLst>
          </p:cNvPr>
          <p:cNvSpPr>
            <a:spLocks noGrp="1"/>
          </p:cNvSpPr>
          <p:nvPr>
            <p:ph idx="1"/>
          </p:nvPr>
        </p:nvSpPr>
        <p:spPr>
          <a:xfrm>
            <a:off x="838200" y="1239708"/>
            <a:ext cx="10515600" cy="5187850"/>
          </a:xfrm>
        </p:spPr>
        <p:txBody>
          <a:bodyPr>
            <a:normAutofit lnSpcReduction="10000"/>
          </a:bodyPr>
          <a:lstStyle/>
          <a:p>
            <a:r>
              <a:rPr lang="en-US" b="1" dirty="0"/>
              <a:t>Complete transection Managements</a:t>
            </a:r>
            <a:r>
              <a:rPr lang="en-US" dirty="0"/>
              <a:t>:</a:t>
            </a:r>
          </a:p>
          <a:p>
            <a:pPr marL="914400" lvl="1" indent="-457200">
              <a:buFont typeface="+mj-lt"/>
              <a:buAutoNum type="arabicPeriod"/>
            </a:pPr>
            <a:r>
              <a:rPr lang="en-US" sz="2800" dirty="0"/>
              <a:t>Ureteroureterostomy</a:t>
            </a:r>
          </a:p>
          <a:p>
            <a:pPr marL="914400" lvl="1" indent="-457200">
              <a:buFont typeface="+mj-lt"/>
              <a:buAutoNum type="arabicPeriod"/>
            </a:pPr>
            <a:r>
              <a:rPr lang="en-US" sz="2800" dirty="0"/>
              <a:t>Ureteropyelostomy (If complete transection injury to upper ureter = Near pelvis)</a:t>
            </a:r>
          </a:p>
          <a:p>
            <a:pPr marL="914400" lvl="1" indent="-457200">
              <a:buFont typeface="+mj-lt"/>
              <a:buAutoNum type="arabicPeriod"/>
            </a:pPr>
            <a:r>
              <a:rPr lang="en-US" sz="2800" dirty="0"/>
              <a:t>Ureterocalicostomy (If there was damage to the upper ureter and it cannot be anastomosed with the renal pelvis)</a:t>
            </a:r>
          </a:p>
          <a:p>
            <a:pPr marL="914400" lvl="1" indent="-457200">
              <a:buFont typeface="+mj-lt"/>
              <a:buAutoNum type="arabicPeriod"/>
            </a:pPr>
            <a:r>
              <a:rPr lang="en-US" sz="2800" dirty="0"/>
              <a:t>Transureteroureterostomy (End to side anastomosis in Mid ureter injury)</a:t>
            </a:r>
          </a:p>
          <a:p>
            <a:pPr marL="914400" lvl="1" indent="-457200">
              <a:buFont typeface="+mj-lt"/>
              <a:buAutoNum type="arabicPeriod"/>
            </a:pPr>
            <a:r>
              <a:rPr lang="en-US" sz="2800" dirty="0"/>
              <a:t>Ureteroneocystostomy</a:t>
            </a:r>
          </a:p>
          <a:p>
            <a:pPr marL="914400" lvl="1" indent="-457200">
              <a:buFont typeface="+mj-lt"/>
              <a:buAutoNum type="arabicPeriod"/>
            </a:pPr>
            <a:r>
              <a:rPr lang="en-US" sz="2800" dirty="0"/>
              <a:t>Vesicopsoas hitch (Fixation of the bladder with psoas fascia)</a:t>
            </a:r>
          </a:p>
          <a:p>
            <a:pPr marL="914400" lvl="1" indent="-457200">
              <a:buFont typeface="+mj-lt"/>
              <a:buAutoNum type="arabicPeriod"/>
            </a:pPr>
            <a:r>
              <a:rPr lang="en-US" sz="2800" dirty="0"/>
              <a:t>Boari bladder flap</a:t>
            </a:r>
          </a:p>
          <a:p>
            <a:pPr lvl="1"/>
            <a:r>
              <a:rPr lang="en-US" sz="2800" dirty="0"/>
              <a:t>5 + 6 + 7 are used in Lower Ureter injury</a:t>
            </a:r>
          </a:p>
        </p:txBody>
      </p:sp>
    </p:spTree>
    <p:extLst>
      <p:ext uri="{BB962C8B-B14F-4D97-AF65-F5344CB8AC3E}">
        <p14:creationId xmlns:p14="http://schemas.microsoft.com/office/powerpoint/2010/main" val="37032240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ABA24-1580-DF1C-1B9E-EA2A41F25366}"/>
              </a:ext>
            </a:extLst>
          </p:cNvPr>
          <p:cNvSpPr>
            <a:spLocks noGrp="1"/>
          </p:cNvSpPr>
          <p:nvPr>
            <p:ph type="ctrTitle"/>
          </p:nvPr>
        </p:nvSpPr>
        <p:spPr/>
        <p:txBody>
          <a:bodyPr/>
          <a:lstStyle/>
          <a:p>
            <a:r>
              <a:rPr lang="en-US" dirty="0"/>
              <a:t>Bladder trauma</a:t>
            </a:r>
          </a:p>
        </p:txBody>
      </p:sp>
      <p:sp>
        <p:nvSpPr>
          <p:cNvPr id="3" name="Subtitle 2">
            <a:extLst>
              <a:ext uri="{FF2B5EF4-FFF2-40B4-BE49-F238E27FC236}">
                <a16:creationId xmlns:a16="http://schemas.microsoft.com/office/drawing/2014/main" id="{CB8C6098-DCA8-0309-E48D-AEFD1C5F0F1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834836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ED05C-E0CA-4993-0D51-D8A5C92D481D}"/>
              </a:ext>
            </a:extLst>
          </p:cNvPr>
          <p:cNvSpPr>
            <a:spLocks noGrp="1"/>
          </p:cNvSpPr>
          <p:nvPr>
            <p:ph type="title"/>
          </p:nvPr>
        </p:nvSpPr>
        <p:spPr/>
        <p:txBody>
          <a:bodyPr/>
          <a:lstStyle/>
          <a:p>
            <a:r>
              <a:rPr lang="en-US" dirty="0"/>
              <a:t>Bladder injury</a:t>
            </a:r>
          </a:p>
        </p:txBody>
      </p:sp>
      <p:sp>
        <p:nvSpPr>
          <p:cNvPr id="3" name="Content Placeholder 2">
            <a:extLst>
              <a:ext uri="{FF2B5EF4-FFF2-40B4-BE49-F238E27FC236}">
                <a16:creationId xmlns:a16="http://schemas.microsoft.com/office/drawing/2014/main" id="{D264FBAF-270D-8323-3610-C894B5095441}"/>
              </a:ext>
            </a:extLst>
          </p:cNvPr>
          <p:cNvSpPr>
            <a:spLocks noGrp="1"/>
          </p:cNvSpPr>
          <p:nvPr>
            <p:ph idx="1"/>
          </p:nvPr>
        </p:nvSpPr>
        <p:spPr/>
        <p:txBody>
          <a:bodyPr/>
          <a:lstStyle/>
          <a:p>
            <a:r>
              <a:rPr lang="en-US" b="1" dirty="0"/>
              <a:t>Causes</a:t>
            </a:r>
            <a:r>
              <a:rPr lang="en-US" dirty="0"/>
              <a:t>: Blunt, penetrating, iatrogenic trauma (Cystoscopy/TURPT)</a:t>
            </a:r>
          </a:p>
          <a:p>
            <a:r>
              <a:rPr lang="en-US" dirty="0"/>
              <a:t>Laboratory studies and Imaging studies:</a:t>
            </a:r>
          </a:p>
          <a:p>
            <a:pPr lvl="1"/>
            <a:r>
              <a:rPr lang="en-US" dirty="0"/>
              <a:t>Macro/Microscopic hematuria (95%)</a:t>
            </a:r>
          </a:p>
          <a:p>
            <a:pPr lvl="1"/>
            <a:r>
              <a:rPr lang="en-US" b="1" dirty="0">
                <a:solidFill>
                  <a:srgbClr val="FF0000"/>
                </a:solidFill>
              </a:rPr>
              <a:t>Cystography (Contrast)</a:t>
            </a:r>
            <a:r>
              <a:rPr lang="en-US" dirty="0">
                <a:solidFill>
                  <a:srgbClr val="FF0000"/>
                </a:solidFill>
              </a:rPr>
              <a:t>: standard diagnostic procedure; most accurate.</a:t>
            </a:r>
          </a:p>
          <a:p>
            <a:pPr lvl="2"/>
            <a:r>
              <a:rPr lang="en-US" sz="2400" dirty="0">
                <a:solidFill>
                  <a:srgbClr val="FF0000"/>
                </a:solidFill>
              </a:rPr>
              <a:t>How to know the site of extravasation?</a:t>
            </a:r>
          </a:p>
          <a:p>
            <a:pPr lvl="3"/>
            <a:r>
              <a:rPr lang="en-US" sz="2200" b="1" dirty="0">
                <a:solidFill>
                  <a:srgbClr val="FF0000"/>
                </a:solidFill>
              </a:rPr>
              <a:t>Intraperitoneal</a:t>
            </a:r>
            <a:r>
              <a:rPr lang="en-US" sz="2200" dirty="0">
                <a:solidFill>
                  <a:srgbClr val="FF0000"/>
                </a:solidFill>
              </a:rPr>
              <a:t>: Contrast appears around the bowel</a:t>
            </a:r>
          </a:p>
          <a:p>
            <a:pPr lvl="3"/>
            <a:r>
              <a:rPr lang="en-US" sz="2200" b="1" dirty="0">
                <a:solidFill>
                  <a:srgbClr val="FF0000"/>
                </a:solidFill>
              </a:rPr>
              <a:t>Extraperitoneal</a:t>
            </a:r>
            <a:r>
              <a:rPr lang="en-US" sz="2200" dirty="0">
                <a:solidFill>
                  <a:srgbClr val="FF0000"/>
                </a:solidFill>
              </a:rPr>
              <a:t>: Contrast appears around the bladder</a:t>
            </a:r>
            <a:endParaRPr lang="en-US" sz="2000" dirty="0">
              <a:solidFill>
                <a:srgbClr val="FF0000"/>
              </a:solidFill>
            </a:endParaRPr>
          </a:p>
          <a:p>
            <a:pPr lvl="1"/>
            <a:r>
              <a:rPr lang="en-US" b="1" dirty="0"/>
              <a:t>CT scan</a:t>
            </a:r>
            <a:r>
              <a:rPr lang="en-US" dirty="0"/>
              <a:t>: method of choice for evaluation of blunt or penetrating abdominal / pelvic injury</a:t>
            </a:r>
          </a:p>
        </p:txBody>
      </p:sp>
      <p:sp>
        <p:nvSpPr>
          <p:cNvPr id="5" name="TextBox 4">
            <a:extLst>
              <a:ext uri="{FF2B5EF4-FFF2-40B4-BE49-F238E27FC236}">
                <a16:creationId xmlns:a16="http://schemas.microsoft.com/office/drawing/2014/main" id="{F95286A6-F970-E379-0A1E-CE2C05466DD2}"/>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46526646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C4EBD-AEE8-527F-EF96-AD83289AB061}"/>
              </a:ext>
            </a:extLst>
          </p:cNvPr>
          <p:cNvSpPr>
            <a:spLocks noGrp="1"/>
          </p:cNvSpPr>
          <p:nvPr>
            <p:ph type="title"/>
          </p:nvPr>
        </p:nvSpPr>
        <p:spPr/>
        <p:txBody>
          <a:bodyPr/>
          <a:lstStyle/>
          <a:p>
            <a:r>
              <a:rPr lang="en-US" dirty="0"/>
              <a:t>Bladder injury</a:t>
            </a:r>
          </a:p>
        </p:txBody>
      </p:sp>
      <p:sp>
        <p:nvSpPr>
          <p:cNvPr id="4" name="TextBox 3">
            <a:extLst>
              <a:ext uri="{FF2B5EF4-FFF2-40B4-BE49-F238E27FC236}">
                <a16:creationId xmlns:a16="http://schemas.microsoft.com/office/drawing/2014/main" id="{F172CCD1-CC6C-7E07-B9ED-71F7A01C0D85}"/>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graphicFrame>
        <p:nvGraphicFramePr>
          <p:cNvPr id="5" name="Group 34">
            <a:extLst>
              <a:ext uri="{FF2B5EF4-FFF2-40B4-BE49-F238E27FC236}">
                <a16:creationId xmlns:a16="http://schemas.microsoft.com/office/drawing/2014/main" id="{B50598D6-A18D-5D3A-461C-37EA858B407C}"/>
              </a:ext>
            </a:extLst>
          </p:cNvPr>
          <p:cNvGraphicFramePr>
            <a:graphicFrameLocks noGrp="1"/>
          </p:cNvGraphicFramePr>
          <p:nvPr>
            <p:extLst>
              <p:ext uri="{D42A27DB-BD31-4B8C-83A1-F6EECF244321}">
                <p14:modId xmlns:p14="http://schemas.microsoft.com/office/powerpoint/2010/main" val="3113252453"/>
              </p:ext>
            </p:extLst>
          </p:nvPr>
        </p:nvGraphicFramePr>
        <p:xfrm>
          <a:off x="1981200" y="1494453"/>
          <a:ext cx="8229600" cy="4669347"/>
        </p:xfrm>
        <a:graphic>
          <a:graphicData uri="http://schemas.openxmlformats.org/drawingml/2006/table">
            <a:tbl>
              <a:tblPr rtl="1">
                <a:tableStyleId>{9D7B26C5-4107-4FEC-AEDC-1716B250A1EF}</a:tableStyleId>
              </a:tblPr>
              <a:tblGrid>
                <a:gridCol w="61722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tblGrid>
              <a:tr h="48768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a:ln>
                            <a:noFill/>
                          </a:ln>
                          <a:solidFill>
                            <a:schemeClr val="tx1"/>
                          </a:solidFill>
                          <a:effectLst/>
                        </a:rPr>
                        <a:t>Description </a:t>
                      </a:r>
                      <a:endParaRPr kumimoji="0" lang="en-US" sz="26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dirty="0">
                          <a:ln>
                            <a:noFill/>
                          </a:ln>
                          <a:solidFill>
                            <a:schemeClr val="tx1"/>
                          </a:solidFill>
                          <a:effectLst/>
                        </a:rPr>
                        <a:t>Type</a:t>
                      </a:r>
                      <a:endParaRPr kumimoji="0" lang="en-US" sz="26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524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a:ln>
                            <a:noFill/>
                          </a:ln>
                          <a:solidFill>
                            <a:schemeClr val="tx1"/>
                          </a:solidFill>
                          <a:effectLst/>
                        </a:rPr>
                        <a:t>Bladder contusion</a:t>
                      </a:r>
                      <a:endParaRPr kumimoji="0" lang="en-US" sz="26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dirty="0">
                          <a:ln>
                            <a:noFill/>
                          </a:ln>
                          <a:solidFill>
                            <a:schemeClr val="tx1"/>
                          </a:solidFill>
                          <a:effectLst/>
                        </a:rPr>
                        <a:t>1</a:t>
                      </a:r>
                      <a:endParaRPr kumimoji="0" lang="en-US" sz="26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07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dirty="0">
                          <a:ln>
                            <a:noFill/>
                          </a:ln>
                          <a:solidFill>
                            <a:schemeClr val="tx1"/>
                          </a:solidFill>
                          <a:effectLst/>
                        </a:rPr>
                        <a:t>Intraperitoneal rupture</a:t>
                      </a:r>
                    </a:p>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100" b="0" u="none" strike="noStrike" cap="none" normalizeH="0" baseline="0" dirty="0">
                          <a:ln>
                            <a:noFill/>
                          </a:ln>
                          <a:solidFill>
                            <a:schemeClr val="tx1"/>
                          </a:solidFill>
                          <a:effectLst/>
                        </a:rPr>
                        <a:t>(dome is most weak part of the bladder)</a:t>
                      </a:r>
                      <a:endParaRPr kumimoji="0" lang="en-US" sz="2100" b="0" i="0" u="none" strike="noStrike" cap="none" normalizeH="0" baseline="0" dirty="0">
                        <a:ln>
                          <a:noFill/>
                        </a:ln>
                        <a:solidFill>
                          <a:schemeClr val="tx1"/>
                        </a:solidFill>
                        <a:effectLst/>
                        <a:latin typeface="Arial" pitchFamily="34" charset="0"/>
                        <a:cs typeface="Arial"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dirty="0">
                          <a:ln>
                            <a:noFill/>
                          </a:ln>
                          <a:solidFill>
                            <a:schemeClr val="tx1"/>
                          </a:solidFill>
                          <a:effectLst/>
                        </a:rPr>
                        <a:t>2</a:t>
                      </a:r>
                      <a:endParaRPr kumimoji="0" lang="en-US" sz="26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524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a:ln>
                            <a:noFill/>
                          </a:ln>
                          <a:solidFill>
                            <a:schemeClr val="tx1"/>
                          </a:solidFill>
                          <a:effectLst/>
                        </a:rPr>
                        <a:t>Interstitial bladder injury </a:t>
                      </a:r>
                      <a:endParaRPr kumimoji="0" lang="en-US" sz="26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dirty="0">
                          <a:ln>
                            <a:noFill/>
                          </a:ln>
                          <a:solidFill>
                            <a:schemeClr val="tx1"/>
                          </a:solidFill>
                          <a:effectLst/>
                        </a:rPr>
                        <a:t>3</a:t>
                      </a:r>
                      <a:endParaRPr kumimoji="0" lang="en-US" sz="26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508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a:ln>
                            <a:noFill/>
                          </a:ln>
                          <a:solidFill>
                            <a:schemeClr val="tx1"/>
                          </a:solidFill>
                          <a:effectLst/>
                        </a:rPr>
                        <a:t>Extraperitoneal rupture</a:t>
                      </a:r>
                      <a:endParaRPr kumimoji="0" lang="en-US" sz="26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dirty="0">
                          <a:ln>
                            <a:noFill/>
                          </a:ln>
                          <a:solidFill>
                            <a:schemeClr val="tx1"/>
                          </a:solidFill>
                          <a:effectLst/>
                        </a:rPr>
                        <a:t>4</a:t>
                      </a:r>
                      <a:endParaRPr kumimoji="0" lang="en-US" sz="26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508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a:ln>
                            <a:noFill/>
                          </a:ln>
                          <a:solidFill>
                            <a:schemeClr val="tx1"/>
                          </a:solidFill>
                          <a:effectLst/>
                        </a:rPr>
                        <a:t>Simple</a:t>
                      </a:r>
                      <a:endParaRPr kumimoji="0" lang="en-US" sz="26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dirty="0">
                          <a:ln>
                            <a:noFill/>
                          </a:ln>
                          <a:solidFill>
                            <a:schemeClr val="tx1"/>
                          </a:solidFill>
                          <a:effectLst/>
                        </a:rPr>
                        <a:t>4a</a:t>
                      </a:r>
                      <a:endParaRPr kumimoji="0" lang="en-US" sz="26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55245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a:ln>
                            <a:noFill/>
                          </a:ln>
                          <a:solidFill>
                            <a:schemeClr val="tx1"/>
                          </a:solidFill>
                          <a:effectLst/>
                        </a:rPr>
                        <a:t>Complex</a:t>
                      </a:r>
                      <a:endParaRPr kumimoji="0" lang="en-US" sz="2600" b="0" i="0" u="none" strike="noStrike" cap="none" normalizeH="0" baseline="0">
                        <a:ln>
                          <a:noFill/>
                        </a:ln>
                        <a:solidFill>
                          <a:schemeClr val="tx1"/>
                        </a:solidFill>
                        <a:effectLst/>
                        <a:latin typeface="Arial" pitchFamily="34" charset="0"/>
                        <a:cs typeface="Arial"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dirty="0">
                          <a:ln>
                            <a:noFill/>
                          </a:ln>
                          <a:solidFill>
                            <a:schemeClr val="tx1"/>
                          </a:solidFill>
                          <a:effectLst/>
                        </a:rPr>
                        <a:t>4b</a:t>
                      </a:r>
                      <a:endParaRPr kumimoji="0" lang="en-US" sz="26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550863">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dirty="0">
                          <a:ln>
                            <a:noFill/>
                          </a:ln>
                          <a:solidFill>
                            <a:schemeClr val="tx1"/>
                          </a:solidFill>
                          <a:effectLst/>
                        </a:rPr>
                        <a:t>Combined injury</a:t>
                      </a:r>
                      <a:endParaRPr kumimoji="0" lang="en-US" sz="2600" b="0" i="0" u="none" strike="noStrike" cap="none" normalizeH="0" baseline="0" dirty="0">
                        <a:ln>
                          <a:noFill/>
                        </a:ln>
                        <a:solidFill>
                          <a:schemeClr val="tx1"/>
                        </a:solidFill>
                        <a:effectLst/>
                        <a:latin typeface="Arial" pitchFamily="34" charset="0"/>
                        <a:cs typeface="Arial" pitchFamily="34" charset="0"/>
                      </a:endParaRPr>
                    </a:p>
                  </a:txBody>
                  <a:tcPr horzOverflow="overflow">
                    <a:lnL w="28575"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0000"/>
                        <a:buFont typeface="Wingdings" pitchFamily="2" charset="2"/>
                        <a:buNone/>
                        <a:tabLst/>
                      </a:pPr>
                      <a:r>
                        <a:rPr kumimoji="0" lang="en-US" sz="2600" b="0" u="none" strike="noStrike" cap="none" normalizeH="0" baseline="0" dirty="0">
                          <a:ln>
                            <a:noFill/>
                          </a:ln>
                          <a:solidFill>
                            <a:schemeClr val="tx1"/>
                          </a:solidFill>
                          <a:effectLst/>
                        </a:rPr>
                        <a:t>5</a:t>
                      </a:r>
                      <a:endParaRPr kumimoji="0" lang="en-US" sz="2600" b="0" i="0" u="none" strike="noStrike" cap="none" normalizeH="0" baseline="0" dirty="0">
                        <a:ln>
                          <a:noFill/>
                        </a:ln>
                        <a:solidFill>
                          <a:schemeClr val="tx1"/>
                        </a:solidFill>
                        <a:effectLst/>
                        <a:latin typeface="Arial" pitchFamily="34" charset="0"/>
                        <a:cs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62301088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B017E-951D-455A-2B3A-562FBF6275ED}"/>
              </a:ext>
            </a:extLst>
          </p:cNvPr>
          <p:cNvSpPr>
            <a:spLocks noGrp="1"/>
          </p:cNvSpPr>
          <p:nvPr>
            <p:ph type="title"/>
          </p:nvPr>
        </p:nvSpPr>
        <p:spPr/>
        <p:txBody>
          <a:bodyPr/>
          <a:lstStyle/>
          <a:p>
            <a:r>
              <a:rPr lang="en-US" b="1" dirty="0">
                <a:solidFill>
                  <a:srgbClr val="FF0000"/>
                </a:solidFill>
              </a:rPr>
              <a:t>Treatment of bladder injury</a:t>
            </a:r>
          </a:p>
        </p:txBody>
      </p:sp>
      <p:sp>
        <p:nvSpPr>
          <p:cNvPr id="3" name="Content Placeholder 2">
            <a:extLst>
              <a:ext uri="{FF2B5EF4-FFF2-40B4-BE49-F238E27FC236}">
                <a16:creationId xmlns:a16="http://schemas.microsoft.com/office/drawing/2014/main" id="{2AC74661-26E6-3B2B-2758-181F87CF4A77}"/>
              </a:ext>
            </a:extLst>
          </p:cNvPr>
          <p:cNvSpPr>
            <a:spLocks noGrp="1"/>
          </p:cNvSpPr>
          <p:nvPr>
            <p:ph idx="1"/>
          </p:nvPr>
        </p:nvSpPr>
        <p:spPr>
          <a:xfrm>
            <a:off x="838200" y="1277032"/>
            <a:ext cx="10515600" cy="5039791"/>
          </a:xfrm>
        </p:spPr>
        <p:txBody>
          <a:bodyPr>
            <a:normAutofit/>
          </a:bodyPr>
          <a:lstStyle/>
          <a:p>
            <a:r>
              <a:rPr lang="en-US" dirty="0"/>
              <a:t>Emergency treatment of shock and hemorrhage </a:t>
            </a:r>
          </a:p>
          <a:p>
            <a:r>
              <a:rPr lang="en-US" dirty="0"/>
              <a:t>Surgical treatment:</a:t>
            </a:r>
            <a:endParaRPr lang="ar-JO" dirty="0"/>
          </a:p>
          <a:p>
            <a:pPr lvl="1"/>
            <a:r>
              <a:rPr lang="en-US" sz="2600" b="1" dirty="0"/>
              <a:t>Blunt injury</a:t>
            </a:r>
            <a:r>
              <a:rPr lang="en-US" sz="2600" dirty="0"/>
              <a:t>:</a:t>
            </a:r>
          </a:p>
          <a:p>
            <a:pPr lvl="2"/>
            <a:r>
              <a:rPr lang="en-US" sz="2400" dirty="0"/>
              <a:t>If it occurs through the posterior lateral wall:</a:t>
            </a:r>
          </a:p>
          <a:p>
            <a:pPr lvl="3"/>
            <a:r>
              <a:rPr lang="en-US" sz="2400" dirty="0"/>
              <a:t>Extraperitoneal leakage of urine</a:t>
            </a:r>
          </a:p>
          <a:p>
            <a:pPr lvl="3"/>
            <a:r>
              <a:rPr lang="en-US" sz="2400" dirty="0"/>
              <a:t>Treated by conservative management (Foley's catheter for 1-3 weeks).</a:t>
            </a:r>
          </a:p>
          <a:p>
            <a:pPr lvl="2"/>
            <a:r>
              <a:rPr lang="en-US" sz="2400" dirty="0"/>
              <a:t>If it occurs through the </a:t>
            </a:r>
            <a:r>
              <a:rPr lang="en-US" sz="2400" dirty="0">
                <a:solidFill>
                  <a:srgbClr val="FF0000"/>
                </a:solidFill>
              </a:rPr>
              <a:t>dome</a:t>
            </a:r>
            <a:r>
              <a:rPr lang="en-US" sz="2400" dirty="0"/>
              <a:t> (Anterior):</a:t>
            </a:r>
          </a:p>
          <a:p>
            <a:pPr lvl="3"/>
            <a:r>
              <a:rPr lang="en-US" sz="2400" dirty="0"/>
              <a:t>Intraperitoneal leakage of urine.</a:t>
            </a:r>
          </a:p>
          <a:p>
            <a:pPr lvl="3"/>
            <a:r>
              <a:rPr lang="en-US" sz="2400" dirty="0"/>
              <a:t>Treated by laparotomy for Suturing.</a:t>
            </a:r>
          </a:p>
          <a:p>
            <a:pPr lvl="1"/>
            <a:r>
              <a:rPr lang="en-US" sz="2600" b="1" dirty="0"/>
              <a:t>Penetrating injury: </a:t>
            </a:r>
            <a:r>
              <a:rPr lang="en-US" sz="2600" dirty="0"/>
              <a:t>surgical exploration and repair</a:t>
            </a:r>
          </a:p>
          <a:p>
            <a:pPr lvl="1"/>
            <a:r>
              <a:rPr lang="en-US" sz="2600" dirty="0"/>
              <a:t>The </a:t>
            </a:r>
            <a:r>
              <a:rPr lang="en-US" sz="2600" dirty="0" err="1"/>
              <a:t>perivesical</a:t>
            </a:r>
            <a:r>
              <a:rPr lang="en-US" sz="2600" dirty="0"/>
              <a:t> hematoma: </a:t>
            </a:r>
            <a:r>
              <a:rPr lang="en-US" dirty="0"/>
              <a:t>should be left undisturbed to avoid introducing bacteria (Multiple abscesses)</a:t>
            </a:r>
          </a:p>
          <a:p>
            <a:endParaRPr lang="en-US" dirty="0"/>
          </a:p>
        </p:txBody>
      </p:sp>
      <p:sp>
        <p:nvSpPr>
          <p:cNvPr id="4" name="TextBox 3">
            <a:extLst>
              <a:ext uri="{FF2B5EF4-FFF2-40B4-BE49-F238E27FC236}">
                <a16:creationId xmlns:a16="http://schemas.microsoft.com/office/drawing/2014/main" id="{BD1FF79A-9508-3FCB-966E-5F1CABA27D82}"/>
              </a:ext>
            </a:extLst>
          </p:cNvPr>
          <p:cNvSpPr txBox="1"/>
          <p:nvPr/>
        </p:nvSpPr>
        <p:spPr>
          <a:xfrm>
            <a:off x="9789065" y="0"/>
            <a:ext cx="2393604" cy="369332"/>
          </a:xfrm>
          <a:prstGeom prst="rect">
            <a:avLst/>
          </a:prstGeom>
          <a:noFill/>
          <a:ln>
            <a:solidFill>
              <a:srgbClr val="0070C0"/>
            </a:solidFill>
          </a:ln>
        </p:spPr>
        <p:txBody>
          <a:bodyPr wrap="none" rtlCol="0">
            <a:spAutoFit/>
          </a:bodyPr>
          <a:lstStyle/>
          <a:p>
            <a:pPr algn="ctr" rtl="1"/>
            <a:r>
              <a:rPr lang="ar-JO" b="1" dirty="0">
                <a:solidFill>
                  <a:srgbClr val="0070C0"/>
                </a:solidFill>
              </a:rPr>
              <a:t>نوتات سلايد محمد أبو الكركي</a:t>
            </a:r>
            <a:endParaRPr lang="en-US" b="1" dirty="0">
              <a:solidFill>
                <a:srgbClr val="0070C0"/>
              </a:solidFill>
            </a:endParaRPr>
          </a:p>
        </p:txBody>
      </p:sp>
      <p:sp>
        <p:nvSpPr>
          <p:cNvPr id="6" name="TextBox 5">
            <a:extLst>
              <a:ext uri="{FF2B5EF4-FFF2-40B4-BE49-F238E27FC236}">
                <a16:creationId xmlns:a16="http://schemas.microsoft.com/office/drawing/2014/main" id="{7C5D75C6-A827-5842-D528-89E9F7D685DA}"/>
              </a:ext>
            </a:extLst>
          </p:cNvPr>
          <p:cNvSpPr txBox="1"/>
          <p:nvPr/>
        </p:nvSpPr>
        <p:spPr>
          <a:xfrm>
            <a:off x="10972081" y="421723"/>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Tree>
    <p:extLst>
      <p:ext uri="{BB962C8B-B14F-4D97-AF65-F5344CB8AC3E}">
        <p14:creationId xmlns:p14="http://schemas.microsoft.com/office/powerpoint/2010/main" val="2062100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5BB6B-6BD3-E9B6-F4D4-349F12D96724}"/>
              </a:ext>
            </a:extLst>
          </p:cNvPr>
          <p:cNvSpPr>
            <a:spLocks noGrp="1"/>
          </p:cNvSpPr>
          <p:nvPr>
            <p:ph type="title"/>
          </p:nvPr>
        </p:nvSpPr>
        <p:spPr/>
        <p:txBody>
          <a:bodyPr/>
          <a:lstStyle/>
          <a:p>
            <a:r>
              <a:rPr lang="en-US" dirty="0"/>
              <a:t>Hematuria</a:t>
            </a:r>
          </a:p>
        </p:txBody>
      </p:sp>
      <p:sp>
        <p:nvSpPr>
          <p:cNvPr id="3" name="Content Placeholder 2">
            <a:extLst>
              <a:ext uri="{FF2B5EF4-FFF2-40B4-BE49-F238E27FC236}">
                <a16:creationId xmlns:a16="http://schemas.microsoft.com/office/drawing/2014/main" id="{C1249B60-ACA8-4862-6A78-A348210FD535}"/>
              </a:ext>
            </a:extLst>
          </p:cNvPr>
          <p:cNvSpPr>
            <a:spLocks noGrp="1"/>
          </p:cNvSpPr>
          <p:nvPr>
            <p:ph idx="1"/>
          </p:nvPr>
        </p:nvSpPr>
        <p:spPr>
          <a:xfrm>
            <a:off x="838200" y="1305025"/>
            <a:ext cx="10515600" cy="4955815"/>
          </a:xfrm>
        </p:spPr>
        <p:txBody>
          <a:bodyPr>
            <a:normAutofit fontScale="92500" lnSpcReduction="10000"/>
          </a:bodyPr>
          <a:lstStyle/>
          <a:p>
            <a:r>
              <a:rPr lang="en-US" b="1" dirty="0"/>
              <a:t>Classification</a:t>
            </a:r>
            <a:r>
              <a:rPr lang="en-US" dirty="0"/>
              <a:t>:</a:t>
            </a:r>
          </a:p>
          <a:p>
            <a:pPr marL="971550" lvl="1" indent="-514350">
              <a:buFont typeface="+mj-lt"/>
              <a:buAutoNum type="arabicPeriod" startAt="3"/>
            </a:pPr>
            <a:r>
              <a:rPr lang="en-US" sz="2600" b="1" dirty="0"/>
              <a:t>According to the timing</a:t>
            </a:r>
            <a:r>
              <a:rPr lang="en-US" sz="2600" dirty="0"/>
              <a:t>:</a:t>
            </a:r>
          </a:p>
          <a:p>
            <a:pPr lvl="2"/>
            <a:r>
              <a:rPr lang="en-US" sz="2400" b="1" dirty="0"/>
              <a:t>Initial</a:t>
            </a:r>
            <a:r>
              <a:rPr lang="en-US" sz="2400" dirty="0"/>
              <a:t>: Suggest </a:t>
            </a:r>
            <a:r>
              <a:rPr lang="en-US" sz="2400" b="1" dirty="0">
                <a:solidFill>
                  <a:schemeClr val="accent2">
                    <a:lumMod val="75000"/>
                  </a:schemeClr>
                </a:solidFill>
              </a:rPr>
              <a:t>urethral</a:t>
            </a:r>
            <a:r>
              <a:rPr lang="en-US" sz="2400" dirty="0"/>
              <a:t> damage</a:t>
            </a:r>
          </a:p>
          <a:p>
            <a:pPr lvl="2"/>
            <a:r>
              <a:rPr lang="en-US" sz="2400" b="1" dirty="0"/>
              <a:t>Midstream</a:t>
            </a:r>
            <a:r>
              <a:rPr lang="en-US" sz="2400" dirty="0"/>
              <a:t>: Suggest damage to </a:t>
            </a:r>
            <a:r>
              <a:rPr lang="en-US" sz="2400" b="1" dirty="0">
                <a:solidFill>
                  <a:schemeClr val="accent2">
                    <a:lumMod val="75000"/>
                  </a:schemeClr>
                </a:solidFill>
              </a:rPr>
              <a:t>bladder</a:t>
            </a:r>
          </a:p>
          <a:p>
            <a:pPr lvl="2"/>
            <a:r>
              <a:rPr lang="en-US" sz="2400" b="1" dirty="0"/>
              <a:t>Terminal</a:t>
            </a:r>
            <a:r>
              <a:rPr lang="en-US" sz="2400" dirty="0"/>
              <a:t>: Suggest damage to </a:t>
            </a:r>
            <a:r>
              <a:rPr lang="en-US" sz="2400" b="1" dirty="0">
                <a:solidFill>
                  <a:schemeClr val="accent2">
                    <a:lumMod val="75000"/>
                  </a:schemeClr>
                </a:solidFill>
              </a:rPr>
              <a:t>bladder neck</a:t>
            </a:r>
            <a:r>
              <a:rPr lang="en-US" sz="2400" dirty="0"/>
              <a:t>, </a:t>
            </a:r>
            <a:r>
              <a:rPr lang="en-US" sz="2400" b="1" dirty="0">
                <a:solidFill>
                  <a:schemeClr val="accent2">
                    <a:lumMod val="75000"/>
                  </a:schemeClr>
                </a:solidFill>
              </a:rPr>
              <a:t>prostate</a:t>
            </a:r>
            <a:r>
              <a:rPr lang="en-US" sz="2400" dirty="0"/>
              <a:t>, or </a:t>
            </a:r>
            <a:r>
              <a:rPr lang="en-US" sz="2400" i="1" dirty="0">
                <a:solidFill>
                  <a:schemeClr val="accent2">
                    <a:lumMod val="75000"/>
                  </a:schemeClr>
                </a:solidFill>
              </a:rPr>
              <a:t>trigonal area</a:t>
            </a:r>
          </a:p>
          <a:p>
            <a:pPr lvl="2"/>
            <a:r>
              <a:rPr lang="en-US" sz="2400" b="1" dirty="0"/>
              <a:t>Total</a:t>
            </a:r>
            <a:r>
              <a:rPr lang="en-US" sz="2400" dirty="0"/>
              <a:t>: Suggest damage to </a:t>
            </a:r>
            <a:r>
              <a:rPr lang="en-US" sz="2400" b="1" dirty="0">
                <a:solidFill>
                  <a:schemeClr val="accent2">
                    <a:lumMod val="75000"/>
                  </a:schemeClr>
                </a:solidFill>
              </a:rPr>
              <a:t>bladder</a:t>
            </a:r>
            <a:r>
              <a:rPr lang="en-US" sz="2400" dirty="0"/>
              <a:t>, </a:t>
            </a:r>
            <a:r>
              <a:rPr lang="en-US" sz="2400" b="1" dirty="0">
                <a:solidFill>
                  <a:schemeClr val="accent2">
                    <a:lumMod val="75000"/>
                  </a:schemeClr>
                </a:solidFill>
              </a:rPr>
              <a:t>ureters</a:t>
            </a:r>
            <a:r>
              <a:rPr lang="en-US" sz="2400" dirty="0"/>
              <a:t> or </a:t>
            </a:r>
            <a:r>
              <a:rPr lang="en-US" sz="2400" b="1" dirty="0">
                <a:solidFill>
                  <a:schemeClr val="accent2">
                    <a:lumMod val="75000"/>
                  </a:schemeClr>
                </a:solidFill>
              </a:rPr>
              <a:t>kidneys</a:t>
            </a:r>
          </a:p>
          <a:p>
            <a:pPr marL="971550" lvl="1" indent="-514350">
              <a:buFont typeface="+mj-lt"/>
              <a:buAutoNum type="arabicPeriod" startAt="4"/>
            </a:pPr>
            <a:r>
              <a:rPr lang="en-US" sz="2600" b="1" dirty="0"/>
              <a:t>According to the severity</a:t>
            </a:r>
            <a:r>
              <a:rPr lang="en-US" sz="2600" dirty="0"/>
              <a:t>:</a:t>
            </a:r>
          </a:p>
          <a:p>
            <a:pPr lvl="2"/>
            <a:r>
              <a:rPr lang="en-US" sz="2400" b="1" dirty="0"/>
              <a:t>Mild</a:t>
            </a:r>
            <a:r>
              <a:rPr lang="en-US" sz="2400" dirty="0"/>
              <a:t>: Pink color</a:t>
            </a:r>
          </a:p>
          <a:p>
            <a:pPr lvl="2"/>
            <a:r>
              <a:rPr lang="en-US" sz="2400" b="1" dirty="0"/>
              <a:t>Moderate</a:t>
            </a:r>
            <a:r>
              <a:rPr lang="en-US" sz="2400" dirty="0"/>
              <a:t>: Fresh blood</a:t>
            </a:r>
          </a:p>
          <a:p>
            <a:pPr lvl="2"/>
            <a:r>
              <a:rPr lang="en-US" sz="2400" b="1" dirty="0"/>
              <a:t>Severe</a:t>
            </a:r>
            <a:r>
              <a:rPr lang="en-US" sz="2400" dirty="0"/>
              <a:t>: Clots</a:t>
            </a:r>
            <a:endParaRPr lang="ar-JO" sz="2400" dirty="0"/>
          </a:p>
          <a:p>
            <a:r>
              <a:rPr lang="en-US" sz="2600" b="1" dirty="0">
                <a:solidFill>
                  <a:srgbClr val="FF0000"/>
                </a:solidFill>
              </a:rPr>
              <a:t>Gross painless hematuria </a:t>
            </a:r>
            <a:r>
              <a:rPr lang="en-US" sz="2600" dirty="0">
                <a:solidFill>
                  <a:srgbClr val="FF0000"/>
                </a:solidFill>
              </a:rPr>
              <a:t>is the most common clinical finding in urinary tract cancer and should be evaluated with </a:t>
            </a:r>
            <a:r>
              <a:rPr lang="en-US" sz="2600" b="1" dirty="0">
                <a:solidFill>
                  <a:srgbClr val="FF0000"/>
                </a:solidFill>
              </a:rPr>
              <a:t>cystoscopy</a:t>
            </a:r>
            <a:r>
              <a:rPr lang="en-US" sz="2600" dirty="0">
                <a:solidFill>
                  <a:srgbClr val="FF0000"/>
                </a:solidFill>
              </a:rPr>
              <a:t>.</a:t>
            </a:r>
          </a:p>
          <a:p>
            <a:r>
              <a:rPr lang="en-US" sz="2600" dirty="0">
                <a:solidFill>
                  <a:srgbClr val="FF0000"/>
                </a:solidFill>
              </a:rPr>
              <a:t>CT scan before and after IV contrast is becoming the first-line radiological investigation of hematuria</a:t>
            </a:r>
          </a:p>
        </p:txBody>
      </p:sp>
      <p:sp>
        <p:nvSpPr>
          <p:cNvPr id="5" name="TextBox 4">
            <a:extLst>
              <a:ext uri="{FF2B5EF4-FFF2-40B4-BE49-F238E27FC236}">
                <a16:creationId xmlns:a16="http://schemas.microsoft.com/office/drawing/2014/main" id="{204BF8C5-2A25-422E-7A07-40ADBDA28F61}"/>
              </a:ext>
            </a:extLst>
          </p:cNvPr>
          <p:cNvSpPr txBox="1"/>
          <p:nvPr/>
        </p:nvSpPr>
        <p:spPr>
          <a:xfrm>
            <a:off x="11624503" y="401061"/>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
        <p:nvSpPr>
          <p:cNvPr id="4" name="TextBox 3">
            <a:extLst>
              <a:ext uri="{FF2B5EF4-FFF2-40B4-BE49-F238E27FC236}">
                <a16:creationId xmlns:a16="http://schemas.microsoft.com/office/drawing/2014/main" id="{4B2208EF-77FE-E242-54E8-F5A052FB0C3C}"/>
              </a:ext>
            </a:extLst>
          </p:cNvPr>
          <p:cNvSpPr txBox="1"/>
          <p:nvPr/>
        </p:nvSpPr>
        <p:spPr>
          <a:xfrm>
            <a:off x="10935212" y="0"/>
            <a:ext cx="1247457" cy="369332"/>
          </a:xfrm>
          <a:prstGeom prst="rect">
            <a:avLst/>
          </a:prstGeom>
          <a:noFill/>
          <a:ln>
            <a:solidFill>
              <a:srgbClr val="0070C0"/>
            </a:solidFill>
          </a:ln>
        </p:spPr>
        <p:txBody>
          <a:bodyPr wrap="none" rtlCol="0">
            <a:spAutoFit/>
          </a:bodyPr>
          <a:lstStyle/>
          <a:p>
            <a:r>
              <a:rPr lang="ar-JO" b="1" dirty="0">
                <a:solidFill>
                  <a:srgbClr val="0070C0"/>
                </a:solidFill>
              </a:rPr>
              <a:t>أسئلة راوندات</a:t>
            </a:r>
            <a:endParaRPr lang="en-US" b="1" dirty="0">
              <a:solidFill>
                <a:srgbClr val="0070C0"/>
              </a:solidFill>
            </a:endParaRPr>
          </a:p>
        </p:txBody>
      </p:sp>
    </p:spTree>
    <p:extLst>
      <p:ext uri="{BB962C8B-B14F-4D97-AF65-F5344CB8AC3E}">
        <p14:creationId xmlns:p14="http://schemas.microsoft.com/office/powerpoint/2010/main" val="6561117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79BE-C20F-1C18-EF50-F1106FA54361}"/>
              </a:ext>
            </a:extLst>
          </p:cNvPr>
          <p:cNvSpPr>
            <a:spLocks noGrp="1"/>
          </p:cNvSpPr>
          <p:nvPr>
            <p:ph type="title"/>
          </p:nvPr>
        </p:nvSpPr>
        <p:spPr/>
        <p:txBody>
          <a:bodyPr/>
          <a:lstStyle/>
          <a:p>
            <a:r>
              <a:rPr lang="en-US" dirty="0"/>
              <a:t>Bladder trauma – Case scenario 1</a:t>
            </a:r>
          </a:p>
        </p:txBody>
      </p:sp>
      <p:sp>
        <p:nvSpPr>
          <p:cNvPr id="3" name="Content Placeholder 2">
            <a:extLst>
              <a:ext uri="{FF2B5EF4-FFF2-40B4-BE49-F238E27FC236}">
                <a16:creationId xmlns:a16="http://schemas.microsoft.com/office/drawing/2014/main" id="{AC8FDCA3-D2AA-A9C7-E120-31163F3394BA}"/>
              </a:ext>
            </a:extLst>
          </p:cNvPr>
          <p:cNvSpPr>
            <a:spLocks noGrp="1"/>
          </p:cNvSpPr>
          <p:nvPr>
            <p:ph idx="1"/>
          </p:nvPr>
        </p:nvSpPr>
        <p:spPr>
          <a:xfrm>
            <a:off x="838200" y="1305026"/>
            <a:ext cx="5823857" cy="4871938"/>
          </a:xfrm>
        </p:spPr>
        <p:txBody>
          <a:bodyPr/>
          <a:lstStyle/>
          <a:p>
            <a:pPr>
              <a:buFont typeface="Wingdings" panose="05000000000000000000" pitchFamily="2" charset="2"/>
              <a:buChar char="Ø"/>
            </a:pPr>
            <a:r>
              <a:rPr lang="en-US" sz="2600" dirty="0"/>
              <a:t>Female patient RTA presented to ER complaining of abdominal pain, stable vital signs x-ray shows dilated bowel</a:t>
            </a:r>
          </a:p>
          <a:p>
            <a:r>
              <a:rPr lang="en-US" b="1" dirty="0"/>
              <a:t>What is your diagnosis ?</a:t>
            </a:r>
          </a:p>
          <a:p>
            <a:pPr lvl="1"/>
            <a:r>
              <a:rPr lang="en-US" dirty="0"/>
              <a:t>Intraperitoneal rupture of bladder</a:t>
            </a:r>
          </a:p>
          <a:p>
            <a:r>
              <a:rPr lang="en-US" b="1" dirty="0">
                <a:solidFill>
                  <a:srgbClr val="004F8A"/>
                </a:solidFill>
              </a:rPr>
              <a:t>What is the grade of the trauma ?</a:t>
            </a:r>
            <a:endParaRPr lang="en-US" dirty="0">
              <a:solidFill>
                <a:srgbClr val="004F8A"/>
              </a:solidFill>
            </a:endParaRPr>
          </a:p>
          <a:p>
            <a:pPr lvl="1"/>
            <a:r>
              <a:rPr lang="en-US" dirty="0">
                <a:solidFill>
                  <a:srgbClr val="004F8A"/>
                </a:solidFill>
              </a:rPr>
              <a:t>Grade 2</a:t>
            </a:r>
          </a:p>
          <a:p>
            <a:r>
              <a:rPr lang="en-US" b="1" dirty="0"/>
              <a:t>Treatment</a:t>
            </a:r>
            <a:r>
              <a:rPr lang="en-US" dirty="0"/>
              <a:t>: Open laparotomy</a:t>
            </a:r>
          </a:p>
        </p:txBody>
      </p:sp>
      <p:pic>
        <p:nvPicPr>
          <p:cNvPr id="5" name="Picture 4">
            <a:extLst>
              <a:ext uri="{FF2B5EF4-FFF2-40B4-BE49-F238E27FC236}">
                <a16:creationId xmlns:a16="http://schemas.microsoft.com/office/drawing/2014/main" id="{7DB2227A-B22E-8297-C38D-6845A4CDBB09}"/>
              </a:ext>
            </a:extLst>
          </p:cNvPr>
          <p:cNvPicPr>
            <a:picLocks noChangeAspect="1"/>
          </p:cNvPicPr>
          <p:nvPr/>
        </p:nvPicPr>
        <p:blipFill>
          <a:blip r:embed="rId2"/>
          <a:stretch>
            <a:fillRect/>
          </a:stretch>
        </p:blipFill>
        <p:spPr>
          <a:xfrm>
            <a:off x="7875037" y="1305026"/>
            <a:ext cx="3478763" cy="4436781"/>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2C54E97-58A9-B8A5-2E02-D1629C4CCE4B}"/>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4" name="Picture 2" descr="AUDITED Text Written on Green Vintage Stamp Stock Illustration -  Illustration of button, vintage: 214336989">
            <a:extLst>
              <a:ext uri="{FF2B5EF4-FFF2-40B4-BE49-F238E27FC236}">
                <a16:creationId xmlns:a16="http://schemas.microsoft.com/office/drawing/2014/main" id="{CFCB1A96-0EFC-825A-F5A7-CAFDD2E043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1781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79BE-C20F-1C18-EF50-F1106FA54361}"/>
              </a:ext>
            </a:extLst>
          </p:cNvPr>
          <p:cNvSpPr>
            <a:spLocks noGrp="1"/>
          </p:cNvSpPr>
          <p:nvPr>
            <p:ph type="title"/>
          </p:nvPr>
        </p:nvSpPr>
        <p:spPr/>
        <p:txBody>
          <a:bodyPr/>
          <a:lstStyle/>
          <a:p>
            <a:r>
              <a:rPr lang="en-US" dirty="0"/>
              <a:t>Bladder trauma – Case scenario 2</a:t>
            </a:r>
          </a:p>
        </p:txBody>
      </p:sp>
      <p:sp>
        <p:nvSpPr>
          <p:cNvPr id="3" name="Content Placeholder 2">
            <a:extLst>
              <a:ext uri="{FF2B5EF4-FFF2-40B4-BE49-F238E27FC236}">
                <a16:creationId xmlns:a16="http://schemas.microsoft.com/office/drawing/2014/main" id="{AC8FDCA3-D2AA-A9C7-E120-31163F3394BA}"/>
              </a:ext>
            </a:extLst>
          </p:cNvPr>
          <p:cNvSpPr>
            <a:spLocks noGrp="1"/>
          </p:cNvSpPr>
          <p:nvPr>
            <p:ph idx="1"/>
          </p:nvPr>
        </p:nvSpPr>
        <p:spPr>
          <a:xfrm>
            <a:off x="838199" y="1305026"/>
            <a:ext cx="6542315" cy="4871938"/>
          </a:xfrm>
        </p:spPr>
        <p:txBody>
          <a:bodyPr/>
          <a:lstStyle/>
          <a:p>
            <a:pPr>
              <a:buFont typeface="Wingdings" panose="05000000000000000000" pitchFamily="2" charset="2"/>
              <a:buChar char="Ø"/>
            </a:pPr>
            <a:r>
              <a:rPr lang="en-US" sz="2600" dirty="0"/>
              <a:t>Scuba diving presented to ER complaining of abdominal pain, stable vital signs x-ray shows dilated bowel and air fluid level </a:t>
            </a:r>
          </a:p>
          <a:p>
            <a:r>
              <a:rPr lang="en-US" b="1" dirty="0"/>
              <a:t>What is your diagnosis ?</a:t>
            </a:r>
          </a:p>
          <a:p>
            <a:pPr lvl="1"/>
            <a:r>
              <a:rPr lang="en-US" dirty="0"/>
              <a:t>Intraperitoneal rupture of bladder</a:t>
            </a:r>
          </a:p>
          <a:p>
            <a:r>
              <a:rPr lang="en-US" b="1" dirty="0">
                <a:solidFill>
                  <a:srgbClr val="004F8A"/>
                </a:solidFill>
              </a:rPr>
              <a:t>What is the grade of the trauma ?</a:t>
            </a:r>
            <a:endParaRPr lang="en-US" dirty="0">
              <a:solidFill>
                <a:srgbClr val="004F8A"/>
              </a:solidFill>
            </a:endParaRPr>
          </a:p>
          <a:p>
            <a:pPr lvl="1"/>
            <a:r>
              <a:rPr lang="en-US" dirty="0">
                <a:solidFill>
                  <a:srgbClr val="004F8A"/>
                </a:solidFill>
              </a:rPr>
              <a:t>Grade 2</a:t>
            </a:r>
            <a:endParaRPr lang="en-US" b="1" dirty="0"/>
          </a:p>
          <a:p>
            <a:r>
              <a:rPr lang="en-US" b="1" dirty="0"/>
              <a:t>Treatment</a:t>
            </a:r>
            <a:r>
              <a:rPr lang="en-US" dirty="0"/>
              <a:t>: Open laparotomy</a:t>
            </a:r>
          </a:p>
        </p:txBody>
      </p:sp>
      <p:sp>
        <p:nvSpPr>
          <p:cNvPr id="6" name="TextBox 5">
            <a:extLst>
              <a:ext uri="{FF2B5EF4-FFF2-40B4-BE49-F238E27FC236}">
                <a16:creationId xmlns:a16="http://schemas.microsoft.com/office/drawing/2014/main" id="{52C54E97-58A9-B8A5-2E02-D1629C4CCE4B}"/>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2</a:t>
            </a:r>
            <a:r>
              <a:rPr lang="ar-JO" b="1" dirty="0">
                <a:solidFill>
                  <a:srgbClr val="FF0000"/>
                </a:solidFill>
              </a:rPr>
              <a:t>)</a:t>
            </a:r>
            <a:endParaRPr lang="en-US" b="1" dirty="0">
              <a:solidFill>
                <a:srgbClr val="FF0000"/>
              </a:solidFill>
            </a:endParaRPr>
          </a:p>
        </p:txBody>
      </p:sp>
      <p:pic>
        <p:nvPicPr>
          <p:cNvPr id="4" name="صورة 3" descr="WhatsApp Image 2021-05-21 at 3.03.35 AM.jpeg">
            <a:extLst>
              <a:ext uri="{FF2B5EF4-FFF2-40B4-BE49-F238E27FC236}">
                <a16:creationId xmlns:a16="http://schemas.microsoft.com/office/drawing/2014/main" id="{85A93485-4F3D-AB5E-9125-CCA5299C24BA}"/>
              </a:ext>
            </a:extLst>
          </p:cNvPr>
          <p:cNvPicPr>
            <a:picLocks noChangeAspect="1"/>
          </p:cNvPicPr>
          <p:nvPr/>
        </p:nvPicPr>
        <p:blipFill>
          <a:blip r:embed="rId2"/>
          <a:stretch>
            <a:fillRect/>
          </a:stretch>
        </p:blipFill>
        <p:spPr>
          <a:xfrm>
            <a:off x="7763069" y="1305026"/>
            <a:ext cx="3590731" cy="4319595"/>
          </a:xfrm>
          <a:prstGeom prst="rect">
            <a:avLst/>
          </a:prstGeom>
          <a:ln>
            <a:noFill/>
          </a:ln>
          <a:effectLst>
            <a:outerShdw blurRad="292100" dist="139700" dir="2700000" algn="tl" rotWithShape="0">
              <a:srgbClr val="333333">
                <a:alpha val="65000"/>
              </a:srgbClr>
            </a:outerShdw>
          </a:effectLst>
        </p:spPr>
      </p:pic>
      <p:pic>
        <p:nvPicPr>
          <p:cNvPr id="5" name="Picture 2" descr="AUDITED Text Written on Green Vintage Stamp Stock Illustration -  Illustration of button, vintage: 214336989">
            <a:extLst>
              <a:ext uri="{FF2B5EF4-FFF2-40B4-BE49-F238E27FC236}">
                <a16:creationId xmlns:a16="http://schemas.microsoft.com/office/drawing/2014/main" id="{B5F99364-9440-5607-F742-54ED5DEE74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7078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579BE-C20F-1C18-EF50-F1106FA54361}"/>
              </a:ext>
            </a:extLst>
          </p:cNvPr>
          <p:cNvSpPr>
            <a:spLocks noGrp="1"/>
          </p:cNvSpPr>
          <p:nvPr>
            <p:ph type="title"/>
          </p:nvPr>
        </p:nvSpPr>
        <p:spPr/>
        <p:txBody>
          <a:bodyPr/>
          <a:lstStyle/>
          <a:p>
            <a:r>
              <a:rPr lang="en-US" dirty="0"/>
              <a:t>Bladder trauma – Case scenario 3</a:t>
            </a:r>
          </a:p>
        </p:txBody>
      </p:sp>
      <p:sp>
        <p:nvSpPr>
          <p:cNvPr id="3" name="Content Placeholder 2">
            <a:extLst>
              <a:ext uri="{FF2B5EF4-FFF2-40B4-BE49-F238E27FC236}">
                <a16:creationId xmlns:a16="http://schemas.microsoft.com/office/drawing/2014/main" id="{AC8FDCA3-D2AA-A9C7-E120-31163F3394BA}"/>
              </a:ext>
            </a:extLst>
          </p:cNvPr>
          <p:cNvSpPr>
            <a:spLocks noGrp="1"/>
          </p:cNvSpPr>
          <p:nvPr>
            <p:ph idx="1"/>
          </p:nvPr>
        </p:nvSpPr>
        <p:spPr>
          <a:xfrm>
            <a:off x="838199" y="1305026"/>
            <a:ext cx="10515600" cy="4871938"/>
          </a:xfrm>
        </p:spPr>
        <p:txBody>
          <a:bodyPr/>
          <a:lstStyle/>
          <a:p>
            <a:pPr>
              <a:buFont typeface="Wingdings" panose="05000000000000000000" pitchFamily="2" charset="2"/>
              <a:buChar char="Ø"/>
            </a:pPr>
            <a:r>
              <a:rPr lang="en-US" sz="2600" dirty="0"/>
              <a:t>Car accident with right ileum fracture hematuria 75cc with picture of retrograde pyelogram</a:t>
            </a:r>
            <a:br>
              <a:rPr lang="en-US" dirty="0"/>
            </a:br>
            <a:r>
              <a:rPr lang="en-US" b="1" dirty="0"/>
              <a:t>What is your diagnosis ?</a:t>
            </a:r>
          </a:p>
          <a:p>
            <a:pPr lvl="1"/>
            <a:r>
              <a:rPr lang="en-US" dirty="0"/>
              <a:t>Intraperitoneal rupture of bladder</a:t>
            </a:r>
          </a:p>
          <a:p>
            <a:r>
              <a:rPr lang="en-US" b="1" dirty="0"/>
              <a:t>What is the grade of the trauma ?</a:t>
            </a:r>
          </a:p>
          <a:p>
            <a:pPr lvl="1"/>
            <a:r>
              <a:rPr lang="en-US" dirty="0"/>
              <a:t>Grade 2</a:t>
            </a:r>
          </a:p>
          <a:p>
            <a:r>
              <a:rPr lang="en-US" b="1" dirty="0"/>
              <a:t>What is the first investigation you should ?</a:t>
            </a:r>
          </a:p>
          <a:p>
            <a:pPr lvl="1"/>
            <a:r>
              <a:rPr lang="en-US" dirty="0"/>
              <a:t>Cystography</a:t>
            </a:r>
          </a:p>
          <a:p>
            <a:r>
              <a:rPr lang="en-US" b="1" dirty="0"/>
              <a:t>Treatment</a:t>
            </a:r>
            <a:r>
              <a:rPr lang="en-US" dirty="0"/>
              <a:t>: Open laparotomy</a:t>
            </a:r>
          </a:p>
        </p:txBody>
      </p:sp>
      <p:sp>
        <p:nvSpPr>
          <p:cNvPr id="6" name="TextBox 5">
            <a:extLst>
              <a:ext uri="{FF2B5EF4-FFF2-40B4-BE49-F238E27FC236}">
                <a16:creationId xmlns:a16="http://schemas.microsoft.com/office/drawing/2014/main" id="{52C54E97-58A9-B8A5-2E02-D1629C4CCE4B}"/>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Picture 2" descr="AUDITED Text Written on Green Vintage Stamp Stock Illustration -  Illustration of button, vintage: 214336989">
            <a:extLst>
              <a:ext uri="{FF2B5EF4-FFF2-40B4-BE49-F238E27FC236}">
                <a16:creationId xmlns:a16="http://schemas.microsoft.com/office/drawing/2014/main" id="{B5F99364-9440-5607-F742-54ED5DEE74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207"/>
            <a:ext cx="890615" cy="890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92134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8EC29-CB76-E810-EDE7-6E9B0B189014}"/>
              </a:ext>
            </a:extLst>
          </p:cNvPr>
          <p:cNvSpPr>
            <a:spLocks noGrp="1"/>
          </p:cNvSpPr>
          <p:nvPr>
            <p:ph type="title"/>
          </p:nvPr>
        </p:nvSpPr>
        <p:spPr/>
        <p:txBody>
          <a:bodyPr/>
          <a:lstStyle/>
          <a:p>
            <a:r>
              <a:rPr lang="en-US" dirty="0"/>
              <a:t>Bladder trauma – Essay</a:t>
            </a:r>
          </a:p>
        </p:txBody>
      </p:sp>
      <p:sp>
        <p:nvSpPr>
          <p:cNvPr id="3" name="Content Placeholder 2">
            <a:extLst>
              <a:ext uri="{FF2B5EF4-FFF2-40B4-BE49-F238E27FC236}">
                <a16:creationId xmlns:a16="http://schemas.microsoft.com/office/drawing/2014/main" id="{42F990A8-16BC-0984-E34C-FD9AA3ECC41A}"/>
              </a:ext>
            </a:extLst>
          </p:cNvPr>
          <p:cNvSpPr>
            <a:spLocks noGrp="1"/>
          </p:cNvSpPr>
          <p:nvPr>
            <p:ph idx="1"/>
          </p:nvPr>
        </p:nvSpPr>
        <p:spPr/>
        <p:txBody>
          <a:bodyPr/>
          <a:lstStyle/>
          <a:p>
            <a:r>
              <a:rPr lang="en-US" b="1" dirty="0"/>
              <a:t>What are the types of bladder injury ? </a:t>
            </a:r>
          </a:p>
          <a:p>
            <a:pPr lvl="1"/>
            <a:r>
              <a:rPr lang="en-US" dirty="0"/>
              <a:t>Penetrating and blunt </a:t>
            </a:r>
          </a:p>
          <a:p>
            <a:r>
              <a:rPr lang="en-US" b="1" dirty="0"/>
              <a:t>What the most specific radiological investigation ? </a:t>
            </a:r>
          </a:p>
          <a:p>
            <a:pPr lvl="1"/>
            <a:r>
              <a:rPr lang="en-US" dirty="0"/>
              <a:t>Cystogram </a:t>
            </a:r>
          </a:p>
          <a:p>
            <a:r>
              <a:rPr lang="en-US" b="1" dirty="0"/>
              <a:t>What is the most common urethral injury ? </a:t>
            </a:r>
          </a:p>
          <a:p>
            <a:pPr lvl="1"/>
            <a:r>
              <a:rPr lang="en-US" dirty="0"/>
              <a:t>Fossa naviculars </a:t>
            </a:r>
          </a:p>
          <a:p>
            <a:endParaRPr lang="en-US" dirty="0"/>
          </a:p>
        </p:txBody>
      </p:sp>
      <p:sp>
        <p:nvSpPr>
          <p:cNvPr id="4" name="TextBox 3">
            <a:extLst>
              <a:ext uri="{FF2B5EF4-FFF2-40B4-BE49-F238E27FC236}">
                <a16:creationId xmlns:a16="http://schemas.microsoft.com/office/drawing/2014/main" id="{A73FB8F6-3E21-A421-3792-0C66C2173F83}"/>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spTree>
    <p:extLst>
      <p:ext uri="{BB962C8B-B14F-4D97-AF65-F5344CB8AC3E}">
        <p14:creationId xmlns:p14="http://schemas.microsoft.com/office/powerpoint/2010/main" val="37802549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13626-7EB8-EE4B-B5E7-70E8B76B354D}"/>
              </a:ext>
            </a:extLst>
          </p:cNvPr>
          <p:cNvSpPr>
            <a:spLocks noGrp="1"/>
          </p:cNvSpPr>
          <p:nvPr>
            <p:ph type="ctrTitle"/>
          </p:nvPr>
        </p:nvSpPr>
        <p:spPr/>
        <p:txBody>
          <a:bodyPr/>
          <a:lstStyle/>
          <a:p>
            <a:r>
              <a:rPr lang="en-US" dirty="0"/>
              <a:t>Urethral trauma</a:t>
            </a:r>
          </a:p>
        </p:txBody>
      </p:sp>
      <p:sp>
        <p:nvSpPr>
          <p:cNvPr id="3" name="Subtitle 2">
            <a:extLst>
              <a:ext uri="{FF2B5EF4-FFF2-40B4-BE49-F238E27FC236}">
                <a16:creationId xmlns:a16="http://schemas.microsoft.com/office/drawing/2014/main" id="{C6417A99-CD5A-0206-6D51-7C9C3B08F69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833152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199B66-AA6F-4145-30C2-4F15DC54A697}"/>
              </a:ext>
            </a:extLst>
          </p:cNvPr>
          <p:cNvSpPr>
            <a:spLocks noGrp="1"/>
          </p:cNvSpPr>
          <p:nvPr>
            <p:ph type="title"/>
          </p:nvPr>
        </p:nvSpPr>
        <p:spPr/>
        <p:txBody>
          <a:bodyPr/>
          <a:lstStyle/>
          <a:p>
            <a:r>
              <a:rPr lang="en-US" dirty="0"/>
              <a:t>Urethral injury</a:t>
            </a:r>
          </a:p>
        </p:txBody>
      </p:sp>
      <p:sp>
        <p:nvSpPr>
          <p:cNvPr id="3" name="Content Placeholder 2">
            <a:extLst>
              <a:ext uri="{FF2B5EF4-FFF2-40B4-BE49-F238E27FC236}">
                <a16:creationId xmlns:a16="http://schemas.microsoft.com/office/drawing/2014/main" id="{25FDE161-1608-834F-A183-323ACF190F9F}"/>
              </a:ext>
            </a:extLst>
          </p:cNvPr>
          <p:cNvSpPr>
            <a:spLocks noGrp="1"/>
          </p:cNvSpPr>
          <p:nvPr>
            <p:ph idx="1"/>
          </p:nvPr>
        </p:nvSpPr>
        <p:spPr/>
        <p:txBody>
          <a:bodyPr>
            <a:normAutofit/>
          </a:bodyPr>
          <a:lstStyle/>
          <a:p>
            <a:r>
              <a:rPr lang="en-US" sz="2600" b="1" dirty="0"/>
              <a:t>Male urethra anatomy</a:t>
            </a:r>
            <a:r>
              <a:rPr lang="en-US" sz="2600" dirty="0"/>
              <a:t>:</a:t>
            </a:r>
          </a:p>
          <a:p>
            <a:pPr marL="914400" lvl="1" indent="-457200">
              <a:buFont typeface="+mj-lt"/>
              <a:buAutoNum type="arabicPeriod"/>
            </a:pPr>
            <a:r>
              <a:rPr lang="en-US" b="1" dirty="0"/>
              <a:t>The posterior urethra</a:t>
            </a:r>
            <a:r>
              <a:rPr lang="en-US" dirty="0"/>
              <a:t>: Prostatic urethra and membranous urethra </a:t>
            </a:r>
          </a:p>
          <a:p>
            <a:pPr marL="914400" lvl="1" indent="-457200">
              <a:buFont typeface="+mj-lt"/>
              <a:buAutoNum type="arabicPeriod"/>
            </a:pPr>
            <a:r>
              <a:rPr lang="en-US" b="1" dirty="0"/>
              <a:t>The anterior urethra</a:t>
            </a:r>
            <a:r>
              <a:rPr lang="en-US" dirty="0"/>
              <a:t>: Penile urethra and bulbar urethra</a:t>
            </a:r>
          </a:p>
          <a:p>
            <a:pPr marL="514350" indent="-514350">
              <a:buFont typeface="+mj-lt"/>
              <a:buAutoNum type="arabicPeriod"/>
            </a:pPr>
            <a:r>
              <a:rPr lang="en-US" sz="2600" b="1" dirty="0"/>
              <a:t>Posterior urethral injury</a:t>
            </a:r>
            <a:r>
              <a:rPr lang="en-US" sz="2600" dirty="0"/>
              <a:t>: </a:t>
            </a:r>
          </a:p>
          <a:p>
            <a:pPr lvl="1"/>
            <a:r>
              <a:rPr lang="en-US" dirty="0"/>
              <a:t>Membranous urethra injury in pelvic fractures.</a:t>
            </a:r>
          </a:p>
          <a:p>
            <a:pPr marL="514350" indent="-514350">
              <a:buFont typeface="+mj-lt"/>
              <a:buAutoNum type="arabicPeriod"/>
            </a:pPr>
            <a:r>
              <a:rPr lang="en-US" sz="2600" b="1" dirty="0"/>
              <a:t>Anterior urethral injury</a:t>
            </a:r>
            <a:r>
              <a:rPr lang="en-US" sz="2600" dirty="0"/>
              <a:t>: </a:t>
            </a:r>
          </a:p>
          <a:p>
            <a:pPr lvl="1"/>
            <a:r>
              <a:rPr lang="en-US" dirty="0"/>
              <a:t>Bulbar urethra injury in Straddle injury</a:t>
            </a:r>
          </a:p>
          <a:p>
            <a:pPr lvl="1"/>
            <a:r>
              <a:rPr lang="en-US" dirty="0"/>
              <a:t>Penile urethra injury is usually due to iatrogenic injury from catheterization or manipulation</a:t>
            </a:r>
          </a:p>
          <a:p>
            <a:pPr marR="0" lvl="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600" b="1"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Note</a:t>
            </a:r>
            <a:r>
              <a:rPr kumimoji="0" lang="en-US" sz="26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rPr>
              <a:t>In retrograde urethrography, Foley’s catheter is introduced at the fossa navicularis for contrast push but never introduce further in any urethral injury</a:t>
            </a:r>
            <a:endParaRPr kumimoji="0" lang="en-US" sz="2600" b="0" i="0" u="none" strike="noStrike" kern="1200" cap="none" spc="0" normalizeH="0" baseline="0" noProof="0" dirty="0">
              <a:ln>
                <a:noFill/>
              </a:ln>
              <a:solidFill>
                <a:srgbClr val="865640">
                  <a:lumMod val="50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287800C-34D7-5CC7-ABC4-A747B5E3766D}"/>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89339759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79067-1E18-FCD2-DC4D-97120490069B}"/>
              </a:ext>
            </a:extLst>
          </p:cNvPr>
          <p:cNvSpPr>
            <a:spLocks noGrp="1"/>
          </p:cNvSpPr>
          <p:nvPr>
            <p:ph type="title"/>
          </p:nvPr>
        </p:nvSpPr>
        <p:spPr/>
        <p:txBody>
          <a:bodyPr/>
          <a:lstStyle/>
          <a:p>
            <a:r>
              <a:rPr lang="en-US" dirty="0"/>
              <a:t>Signs and symptoms of urethral trauma</a:t>
            </a:r>
          </a:p>
        </p:txBody>
      </p:sp>
      <p:sp>
        <p:nvSpPr>
          <p:cNvPr id="3" name="Content Placeholder 2">
            <a:extLst>
              <a:ext uri="{FF2B5EF4-FFF2-40B4-BE49-F238E27FC236}">
                <a16:creationId xmlns:a16="http://schemas.microsoft.com/office/drawing/2014/main" id="{34C8395C-7CBA-D3F3-D151-60A297EA0087}"/>
              </a:ext>
            </a:extLst>
          </p:cNvPr>
          <p:cNvSpPr>
            <a:spLocks noGrp="1"/>
          </p:cNvSpPr>
          <p:nvPr>
            <p:ph idx="1"/>
          </p:nvPr>
        </p:nvSpPr>
        <p:spPr/>
        <p:txBody>
          <a:bodyPr/>
          <a:lstStyle/>
          <a:p>
            <a:pPr marL="457200" indent="-457200">
              <a:buFont typeface="+mj-lt"/>
              <a:buAutoNum type="arabicPeriod"/>
            </a:pPr>
            <a:r>
              <a:rPr lang="en-US" sz="2800" dirty="0"/>
              <a:t>Pain with voiding or inability to void </a:t>
            </a:r>
          </a:p>
          <a:p>
            <a:pPr marL="457200" indent="-457200">
              <a:buFont typeface="+mj-lt"/>
              <a:buAutoNum type="arabicPeriod"/>
            </a:pPr>
            <a:r>
              <a:rPr lang="en-US" sz="2800" dirty="0"/>
              <a:t>Blood at meatus</a:t>
            </a:r>
            <a:r>
              <a:rPr lang="ar-JO" sz="2800" dirty="0"/>
              <a:t>/</a:t>
            </a:r>
            <a:r>
              <a:rPr lang="en-US" sz="2800" dirty="0"/>
              <a:t>Blood at vaginal introitus </a:t>
            </a:r>
          </a:p>
          <a:p>
            <a:pPr marL="457200" indent="-457200">
              <a:buFont typeface="+mj-lt"/>
              <a:buAutoNum type="arabicPeriod"/>
            </a:pPr>
            <a:r>
              <a:rPr lang="en-US" sz="2800" dirty="0"/>
              <a:t>Perineal, scrotal, labial, penile ecchymosis and edema</a:t>
            </a:r>
          </a:p>
          <a:p>
            <a:pPr marL="457200" indent="-457200">
              <a:buFont typeface="+mj-lt"/>
              <a:buAutoNum type="arabicPeriod"/>
            </a:pPr>
            <a:r>
              <a:rPr lang="en-US" sz="2800" dirty="0"/>
              <a:t>Abnormal location of prostate on DRE</a:t>
            </a:r>
            <a:br>
              <a:rPr lang="en-US" sz="2800" dirty="0"/>
            </a:br>
            <a:r>
              <a:rPr lang="en-US" sz="2800" dirty="0"/>
              <a:t>high riding prostate or may appear to be absent </a:t>
            </a:r>
          </a:p>
          <a:p>
            <a:pPr marL="457200" indent="-457200">
              <a:buFont typeface="+mj-lt"/>
              <a:buAutoNum type="arabicPeriod"/>
            </a:pPr>
            <a:r>
              <a:rPr lang="en-US" sz="2800" dirty="0"/>
              <a:t>Blood on DRE or vaginal examination </a:t>
            </a:r>
          </a:p>
          <a:p>
            <a:pPr marL="457200" indent="-457200">
              <a:buFont typeface="+mj-lt"/>
              <a:buAutoNum type="arabicPeriod"/>
            </a:pPr>
            <a:r>
              <a:rPr lang="en-US" sz="2800" dirty="0"/>
              <a:t>Hematuria although not specific but hematuria on a first voided specimen may indicate injury </a:t>
            </a:r>
          </a:p>
          <a:p>
            <a:pPr marL="457200" indent="-457200">
              <a:buFont typeface="+mj-lt"/>
              <a:buAutoNum type="arabicPeriod"/>
            </a:pPr>
            <a:r>
              <a:rPr lang="en-US" sz="2800" dirty="0"/>
              <a:t>Hematoma or swelling </a:t>
            </a:r>
          </a:p>
        </p:txBody>
      </p:sp>
      <p:sp>
        <p:nvSpPr>
          <p:cNvPr id="5" name="TextBox 4">
            <a:extLst>
              <a:ext uri="{FF2B5EF4-FFF2-40B4-BE49-F238E27FC236}">
                <a16:creationId xmlns:a16="http://schemas.microsoft.com/office/drawing/2014/main" id="{2CC9ED24-E537-07CD-BF90-CC65B16062FB}"/>
              </a:ext>
            </a:extLst>
          </p:cNvPr>
          <p:cNvSpPr txBox="1"/>
          <p:nvPr/>
        </p:nvSpPr>
        <p:spPr>
          <a:xfrm>
            <a:off x="10972081" y="-4207"/>
            <a:ext cx="1210588" cy="369332"/>
          </a:xfrm>
          <a:prstGeom prst="rect">
            <a:avLst/>
          </a:prstGeom>
          <a:noFill/>
          <a:ln>
            <a:solidFill>
              <a:srgbClr val="0070C0"/>
            </a:solidFill>
          </a:ln>
        </p:spPr>
        <p:txBody>
          <a:bodyPr wrap="none" rtlCol="0">
            <a:spAutoFit/>
          </a:bodyPr>
          <a:lstStyle/>
          <a:p>
            <a:r>
              <a:rPr lang="ar-JO" b="1" dirty="0">
                <a:solidFill>
                  <a:srgbClr val="0070C0"/>
                </a:solidFill>
              </a:rPr>
              <a:t>ملف الواجبات</a:t>
            </a:r>
            <a:endParaRPr lang="en-US" b="1" dirty="0">
              <a:solidFill>
                <a:srgbClr val="0070C0"/>
              </a:solidFill>
            </a:endParaRPr>
          </a:p>
        </p:txBody>
      </p:sp>
    </p:spTree>
    <p:extLst>
      <p:ext uri="{BB962C8B-B14F-4D97-AF65-F5344CB8AC3E}">
        <p14:creationId xmlns:p14="http://schemas.microsoft.com/office/powerpoint/2010/main" val="47136429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DA8A6-38CE-721D-D0E8-A6075724116C}"/>
              </a:ext>
            </a:extLst>
          </p:cNvPr>
          <p:cNvSpPr>
            <a:spLocks noGrp="1"/>
          </p:cNvSpPr>
          <p:nvPr>
            <p:ph type="title"/>
          </p:nvPr>
        </p:nvSpPr>
        <p:spPr/>
        <p:txBody>
          <a:bodyPr/>
          <a:lstStyle/>
          <a:p>
            <a:r>
              <a:rPr lang="en-US" dirty="0"/>
              <a:t>Management of urethral injury</a:t>
            </a:r>
          </a:p>
        </p:txBody>
      </p:sp>
      <p:sp>
        <p:nvSpPr>
          <p:cNvPr id="3" name="Content Placeholder 2">
            <a:extLst>
              <a:ext uri="{FF2B5EF4-FFF2-40B4-BE49-F238E27FC236}">
                <a16:creationId xmlns:a16="http://schemas.microsoft.com/office/drawing/2014/main" id="{FDF80A53-D167-6EE5-9D36-2C0BF1C1F147}"/>
              </a:ext>
            </a:extLst>
          </p:cNvPr>
          <p:cNvSpPr>
            <a:spLocks noGrp="1"/>
          </p:cNvSpPr>
          <p:nvPr>
            <p:ph idx="1"/>
          </p:nvPr>
        </p:nvSpPr>
        <p:spPr/>
        <p:txBody>
          <a:bodyPr>
            <a:normAutofit/>
          </a:bodyPr>
          <a:lstStyle/>
          <a:p>
            <a:r>
              <a:rPr lang="en-US" b="1" dirty="0"/>
              <a:t>Anterior urethral injury </a:t>
            </a:r>
          </a:p>
          <a:p>
            <a:pPr lvl="1"/>
            <a:r>
              <a:rPr lang="en-US" b="1" dirty="0"/>
              <a:t>Blunt trauma</a:t>
            </a:r>
            <a:r>
              <a:rPr lang="en-US" dirty="0"/>
              <a:t>:</a:t>
            </a:r>
          </a:p>
          <a:p>
            <a:pPr lvl="2"/>
            <a:r>
              <a:rPr lang="en-US" sz="2200" b="1" dirty="0"/>
              <a:t>Partial tears</a:t>
            </a:r>
            <a:r>
              <a:rPr lang="en-US" sz="2200" dirty="0"/>
              <a:t>: suprapubic cystostomy to divert urine away from site of injury, and this is maintained for 4 weeks to allow healing</a:t>
            </a:r>
          </a:p>
          <a:p>
            <a:pPr lvl="2"/>
            <a:r>
              <a:rPr lang="en-US" sz="2200" b="1" dirty="0"/>
              <a:t>Complete tear</a:t>
            </a:r>
            <a:r>
              <a:rPr lang="en-US" sz="2200" dirty="0"/>
              <a:t>: end to end anastomosis </a:t>
            </a:r>
          </a:p>
          <a:p>
            <a:pPr lvl="1"/>
            <a:r>
              <a:rPr lang="en-US" b="1" dirty="0"/>
              <a:t>Open injury</a:t>
            </a:r>
            <a:r>
              <a:rPr lang="en-US" dirty="0"/>
              <a:t>:</a:t>
            </a:r>
          </a:p>
          <a:p>
            <a:pPr lvl="2"/>
            <a:r>
              <a:rPr lang="en-US" sz="2200" dirty="0"/>
              <a:t>Surgical exploration and repair</a:t>
            </a:r>
          </a:p>
          <a:p>
            <a:r>
              <a:rPr lang="en-US" b="1" dirty="0"/>
              <a:t>Posterior urethral injury</a:t>
            </a:r>
          </a:p>
          <a:p>
            <a:pPr lvl="1"/>
            <a:r>
              <a:rPr lang="en-US" b="1" dirty="0"/>
              <a:t>Partial tear</a:t>
            </a:r>
            <a:r>
              <a:rPr lang="en-US" dirty="0"/>
              <a:t>: cystostomy  </a:t>
            </a:r>
          </a:p>
          <a:p>
            <a:pPr lvl="1"/>
            <a:r>
              <a:rPr lang="en-US" b="1" dirty="0"/>
              <a:t>Complete tear</a:t>
            </a:r>
            <a:r>
              <a:rPr lang="en-US" dirty="0"/>
              <a:t>: urethroplasty later on</a:t>
            </a:r>
          </a:p>
          <a:p>
            <a:pPr>
              <a:buFont typeface="Wingdings" panose="05000000000000000000" pitchFamily="2" charset="2"/>
              <a:buChar char="Ø"/>
            </a:pPr>
            <a:r>
              <a:rPr lang="en-US" sz="2400" dirty="0">
                <a:solidFill>
                  <a:srgbClr val="FF0000"/>
                </a:solidFill>
              </a:rPr>
              <a:t>Urine diversion in both patterns of injury (Suprapubic catheter) should be done</a:t>
            </a:r>
          </a:p>
          <a:p>
            <a:pPr>
              <a:buFont typeface="Wingdings" panose="05000000000000000000" pitchFamily="2" charset="2"/>
              <a:buChar char="Ø"/>
            </a:pPr>
            <a:r>
              <a:rPr lang="en-US" sz="2400" b="1" dirty="0"/>
              <a:t>Last modality of treatment</a:t>
            </a:r>
            <a:r>
              <a:rPr lang="en-US" sz="2400" dirty="0"/>
              <a:t>: Buccal-mucosal graft</a:t>
            </a:r>
          </a:p>
          <a:p>
            <a:endParaRPr lang="en-US" dirty="0"/>
          </a:p>
          <a:p>
            <a:endParaRPr lang="en-US" dirty="0"/>
          </a:p>
        </p:txBody>
      </p:sp>
      <p:sp>
        <p:nvSpPr>
          <p:cNvPr id="5" name="TextBox 4">
            <a:extLst>
              <a:ext uri="{FF2B5EF4-FFF2-40B4-BE49-F238E27FC236}">
                <a16:creationId xmlns:a16="http://schemas.microsoft.com/office/drawing/2014/main" id="{0E18A691-4551-85DD-4D28-DF75A5758DE3}"/>
              </a:ext>
            </a:extLst>
          </p:cNvPr>
          <p:cNvSpPr txBox="1"/>
          <p:nvPr/>
        </p:nvSpPr>
        <p:spPr>
          <a:xfrm>
            <a:off x="11624503" y="0"/>
            <a:ext cx="558166" cy="369332"/>
          </a:xfrm>
          <a:prstGeom prst="rect">
            <a:avLst/>
          </a:prstGeom>
          <a:noFill/>
          <a:ln>
            <a:solidFill>
              <a:srgbClr val="0070C0"/>
            </a:solidFill>
          </a:ln>
        </p:spPr>
        <p:txBody>
          <a:bodyPr wrap="none" rtlCol="0">
            <a:spAutoFit/>
          </a:bodyPr>
          <a:lstStyle/>
          <a:p>
            <a:pPr algn="ctr" rtl="1"/>
            <a:r>
              <a:rPr lang="ar-JO" b="1" dirty="0">
                <a:solidFill>
                  <a:srgbClr val="0070C0"/>
                </a:solidFill>
              </a:rPr>
              <a:t>شرح</a:t>
            </a:r>
            <a:endParaRPr lang="en-US" b="1" dirty="0">
              <a:solidFill>
                <a:srgbClr val="0070C0"/>
              </a:solidFill>
            </a:endParaRPr>
          </a:p>
        </p:txBody>
      </p:sp>
    </p:spTree>
    <p:extLst>
      <p:ext uri="{BB962C8B-B14F-4D97-AF65-F5344CB8AC3E}">
        <p14:creationId xmlns:p14="http://schemas.microsoft.com/office/powerpoint/2010/main" val="134492845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842F6-4FB6-E2CB-C324-73DCD876A388}"/>
              </a:ext>
            </a:extLst>
          </p:cNvPr>
          <p:cNvSpPr>
            <a:spLocks noGrp="1"/>
          </p:cNvSpPr>
          <p:nvPr>
            <p:ph type="title"/>
          </p:nvPr>
        </p:nvSpPr>
        <p:spPr/>
        <p:txBody>
          <a:bodyPr/>
          <a:lstStyle/>
          <a:p>
            <a:r>
              <a:rPr lang="en-US" dirty="0"/>
              <a:t>Urethral injury – Case scenario 1</a:t>
            </a:r>
          </a:p>
        </p:txBody>
      </p:sp>
      <p:sp>
        <p:nvSpPr>
          <p:cNvPr id="3" name="Content Placeholder 2">
            <a:extLst>
              <a:ext uri="{FF2B5EF4-FFF2-40B4-BE49-F238E27FC236}">
                <a16:creationId xmlns:a16="http://schemas.microsoft.com/office/drawing/2014/main" id="{32BBD9D1-F235-788B-61A8-D203D1400A13}"/>
              </a:ext>
            </a:extLst>
          </p:cNvPr>
          <p:cNvSpPr>
            <a:spLocks noGrp="1"/>
          </p:cNvSpPr>
          <p:nvPr>
            <p:ph idx="1"/>
          </p:nvPr>
        </p:nvSpPr>
        <p:spPr>
          <a:xfrm>
            <a:off x="838200" y="1305026"/>
            <a:ext cx="6778557" cy="4871938"/>
          </a:xfrm>
        </p:spPr>
        <p:txBody>
          <a:bodyPr>
            <a:normAutofit/>
          </a:bodyPr>
          <a:lstStyle/>
          <a:p>
            <a:r>
              <a:rPr lang="en-US" sz="3200" b="1" dirty="0"/>
              <a:t>Which study do we use in this case ?</a:t>
            </a:r>
          </a:p>
          <a:p>
            <a:pPr lvl="1"/>
            <a:r>
              <a:rPr lang="en-US" sz="2800" dirty="0"/>
              <a:t>Retrograde urethrography</a:t>
            </a:r>
          </a:p>
          <a:p>
            <a:r>
              <a:rPr lang="en-US" sz="3200" b="1" dirty="0"/>
              <a:t>Why not use foleys catheter ? </a:t>
            </a:r>
          </a:p>
          <a:p>
            <a:pPr lvl="1"/>
            <a:r>
              <a:rPr lang="en-US" sz="2800" dirty="0"/>
              <a:t>Risk for complications</a:t>
            </a:r>
          </a:p>
        </p:txBody>
      </p:sp>
      <p:sp>
        <p:nvSpPr>
          <p:cNvPr id="4" name="TextBox 3">
            <a:extLst>
              <a:ext uri="{FF2B5EF4-FFF2-40B4-BE49-F238E27FC236}">
                <a16:creationId xmlns:a16="http://schemas.microsoft.com/office/drawing/2014/main" id="{6BB6ECDC-4070-FB8E-5A47-F80A4EF26B55}"/>
              </a:ext>
            </a:extLst>
          </p:cNvPr>
          <p:cNvSpPr txBox="1"/>
          <p:nvPr/>
        </p:nvSpPr>
        <p:spPr>
          <a:xfrm>
            <a:off x="11159412" y="-4207"/>
            <a:ext cx="1032588" cy="369332"/>
          </a:xfrm>
          <a:prstGeom prst="rect">
            <a:avLst/>
          </a:prstGeom>
          <a:noFill/>
          <a:ln>
            <a:solidFill>
              <a:srgbClr val="FF0000"/>
            </a:solidFill>
          </a:ln>
        </p:spPr>
        <p:txBody>
          <a:bodyPr wrap="square" rtlCol="0">
            <a:spAutoFit/>
          </a:bodyPr>
          <a:lstStyle/>
          <a:p>
            <a:pPr algn="ctr" rtl="1"/>
            <a:r>
              <a:rPr lang="ar-JO" b="1" dirty="0">
                <a:solidFill>
                  <a:srgbClr val="FF0000"/>
                </a:solidFill>
              </a:rPr>
              <a:t>سنوات (</a:t>
            </a:r>
            <a:r>
              <a:rPr lang="en-US" b="1" dirty="0">
                <a:solidFill>
                  <a:srgbClr val="FF0000"/>
                </a:solidFill>
              </a:rPr>
              <a:t>1</a:t>
            </a:r>
            <a:r>
              <a:rPr lang="ar-JO" b="1" dirty="0">
                <a:solidFill>
                  <a:srgbClr val="FF0000"/>
                </a:solidFill>
              </a:rPr>
              <a:t>)</a:t>
            </a:r>
            <a:endParaRPr lang="en-US" b="1" dirty="0">
              <a:solidFill>
                <a:srgbClr val="FF0000"/>
              </a:solidFill>
            </a:endParaRPr>
          </a:p>
        </p:txBody>
      </p:sp>
      <p:pic>
        <p:nvPicPr>
          <p:cNvPr id="5" name="Content Placeholder 5" descr="A picture containing person&#10;&#10;Description automatically generated">
            <a:extLst>
              <a:ext uri="{FF2B5EF4-FFF2-40B4-BE49-F238E27FC236}">
                <a16:creationId xmlns:a16="http://schemas.microsoft.com/office/drawing/2014/main" id="{B8E48716-6F1B-EC58-166B-48E4025247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945" y="1305027"/>
            <a:ext cx="3600855" cy="39324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80629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369D8-CE98-19FD-D65E-9698EC6BE5C5}"/>
              </a:ext>
            </a:extLst>
          </p:cNvPr>
          <p:cNvSpPr>
            <a:spLocks noGrp="1"/>
          </p:cNvSpPr>
          <p:nvPr>
            <p:ph type="ctrTitle"/>
          </p:nvPr>
        </p:nvSpPr>
        <p:spPr/>
        <p:txBody>
          <a:bodyPr>
            <a:normAutofit fontScale="90000"/>
          </a:bodyPr>
          <a:lstStyle/>
          <a:p>
            <a:r>
              <a:rPr lang="en-US" dirty="0"/>
              <a:t>Urinary tract infection</a:t>
            </a:r>
          </a:p>
        </p:txBody>
      </p:sp>
      <p:sp>
        <p:nvSpPr>
          <p:cNvPr id="3" name="Subtitle 2">
            <a:extLst>
              <a:ext uri="{FF2B5EF4-FFF2-40B4-BE49-F238E27FC236}">
                <a16:creationId xmlns:a16="http://schemas.microsoft.com/office/drawing/2014/main" id="{DEBF24E8-D3CA-A8CC-4F11-2DC3D23CD69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944855766"/>
      </p:ext>
    </p:extLst>
  </p:cSld>
  <p:clrMapOvr>
    <a:masterClrMapping/>
  </p:clrMapOvr>
</p:sld>
</file>

<file path=ppt/theme/theme1.xml><?xml version="1.0" encoding="utf-8"?>
<a:theme xmlns:a="http://schemas.openxmlformats.org/drawingml/2006/main" name="Lagneh">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agneh" id="{D93831D6-98A3-4516-BE39-66A7AFCD5203}" vid="{0EAC9C98-51A9-4C46-A3C7-4C514EC1802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Lagneh</Template>
  <TotalTime>2909</TotalTime>
  <Words>15849</Words>
  <Application>Microsoft Office PowerPoint</Application>
  <PresentationFormat>Widescreen</PresentationFormat>
  <Paragraphs>2370</Paragraphs>
  <Slides>234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234</vt:i4>
      </vt:variant>
    </vt:vector>
  </HeadingPairs>
  <TitlesOfParts>
    <vt:vector size="243" baseType="lpstr">
      <vt:lpstr>Arial</vt:lpstr>
      <vt:lpstr>Arial Black</vt:lpstr>
      <vt:lpstr>Arial Nova</vt:lpstr>
      <vt:lpstr>Assistant</vt:lpstr>
      <vt:lpstr>Calibri</vt:lpstr>
      <vt:lpstr>Calibri Light</vt:lpstr>
      <vt:lpstr>Courier New</vt:lpstr>
      <vt:lpstr>Wingdings</vt:lpstr>
      <vt:lpstr>Lagneh</vt:lpstr>
      <vt:lpstr>Urology Mini-OSCE Dossier</vt:lpstr>
      <vt:lpstr>الملاحظات</vt:lpstr>
      <vt:lpstr>Urology Introduction</vt:lpstr>
      <vt:lpstr>Anatomy</vt:lpstr>
      <vt:lpstr>Signs and Symptoms of GUT</vt:lpstr>
      <vt:lpstr>1. Abnormalities in urine volume, composition</vt:lpstr>
      <vt:lpstr>2. Abnormalities in urine color</vt:lpstr>
      <vt:lpstr>3. Hematuria</vt:lpstr>
      <vt:lpstr>Hematuria</vt:lpstr>
      <vt:lpstr>Hematuria – Clinical case</vt:lpstr>
      <vt:lpstr>4. Hematospermia</vt:lpstr>
      <vt:lpstr>5. Lower Urinary Tract Symptoms </vt:lpstr>
      <vt:lpstr>6. Urinary Incontinence</vt:lpstr>
      <vt:lpstr>Urinary Incontinence – Case scenario 1</vt:lpstr>
      <vt:lpstr>Urinary Incontinence – Case scenario 2</vt:lpstr>
      <vt:lpstr>Urinary Incontinence – Case scenario 2</vt:lpstr>
      <vt:lpstr>Urinary Incontinence – Essay</vt:lpstr>
      <vt:lpstr>7. Urinary retention</vt:lpstr>
      <vt:lpstr>Differences between acute and chronic retention</vt:lpstr>
      <vt:lpstr>Urinary retention – Case scenario 1</vt:lpstr>
      <vt:lpstr>Urinary retention – Case scenario 2</vt:lpstr>
      <vt:lpstr>Urinary retention – Case scenario 3</vt:lpstr>
      <vt:lpstr>8. Pain presentations</vt:lpstr>
      <vt:lpstr>Mention 5 differences between renal and ureteric colic</vt:lpstr>
      <vt:lpstr>Investigations &amp; Imaging</vt:lpstr>
      <vt:lpstr>Ways of urine sampling </vt:lpstr>
      <vt:lpstr>Voided Urine samples</vt:lpstr>
      <vt:lpstr>Urological Investigations</vt:lpstr>
      <vt:lpstr>PowerPoint Presentation</vt:lpstr>
      <vt:lpstr>Mention 5 microscopic findings in urine analysis</vt:lpstr>
      <vt:lpstr>Imaging modalities of UG</vt:lpstr>
      <vt:lpstr>KUB</vt:lpstr>
      <vt:lpstr>KUB</vt:lpstr>
      <vt:lpstr>Intravenous pyelography (IVP)/(IVU)</vt:lpstr>
      <vt:lpstr>Name 3 radiological abnormalities seen in this IVP</vt:lpstr>
      <vt:lpstr>Voiding cystourethrography (VCUG)</vt:lpstr>
      <vt:lpstr>Other urological contrast studies</vt:lpstr>
      <vt:lpstr>CT scan urological uses</vt:lpstr>
      <vt:lpstr>Mention 5 advantage of using CT in renal ureteric colic</vt:lpstr>
      <vt:lpstr>Combined X-ray and CT scan questions are common</vt:lpstr>
      <vt:lpstr>MRI urological uses</vt:lpstr>
      <vt:lpstr>DMSA Scan</vt:lpstr>
      <vt:lpstr>Urinary catheterization</vt:lpstr>
      <vt:lpstr>Catheterization</vt:lpstr>
      <vt:lpstr>Catheterization</vt:lpstr>
      <vt:lpstr>Catheterization</vt:lpstr>
      <vt:lpstr>Classification of catheters</vt:lpstr>
      <vt:lpstr>Classification of catheters</vt:lpstr>
      <vt:lpstr>Intermittent (Robinson's) catheter</vt:lpstr>
      <vt:lpstr>Indwelling catheters</vt:lpstr>
      <vt:lpstr>Two-Way Foley’s Catheter</vt:lpstr>
      <vt:lpstr>Two-Way Foley’s Catheter</vt:lpstr>
      <vt:lpstr>Three-Way Foley’s Catheter</vt:lpstr>
      <vt:lpstr>Three-Way Foley’s Catheter</vt:lpstr>
      <vt:lpstr>Three-Way Foley’s Catheter</vt:lpstr>
      <vt:lpstr>Foley’s (Urethral) Catheters</vt:lpstr>
      <vt:lpstr>Suprapubic catheter</vt:lpstr>
      <vt:lpstr>Suprapubic catheter</vt:lpstr>
      <vt:lpstr>Double J catheter</vt:lpstr>
      <vt:lpstr>Double J catheter</vt:lpstr>
      <vt:lpstr>Double J catheter (stent)</vt:lpstr>
      <vt:lpstr>Urethral stricture</vt:lpstr>
      <vt:lpstr>Urethral stricture</vt:lpstr>
      <vt:lpstr>Urethral stricture – Case scenario</vt:lpstr>
      <vt:lpstr>Neurogenic Bladder</vt:lpstr>
      <vt:lpstr>Autonomic nerve supply of urinary bladder </vt:lpstr>
      <vt:lpstr>Micturition reflex – Centers</vt:lpstr>
      <vt:lpstr>Micturition reflex – In action</vt:lpstr>
      <vt:lpstr>Lesions causing neurogenic bladder</vt:lpstr>
      <vt:lpstr>Autonomic drugs that affect the bladder</vt:lpstr>
      <vt:lpstr>Summery</vt:lpstr>
      <vt:lpstr>Neurogenic Bladder – Case scenario 1</vt:lpstr>
      <vt:lpstr>Neurogenic Bladder – Case scenario 2</vt:lpstr>
      <vt:lpstr>Neurogenic Bladder – Case scenario 3</vt:lpstr>
      <vt:lpstr>MCQ – Tumescence is mediated by</vt:lpstr>
      <vt:lpstr>Urological Trauma</vt:lpstr>
      <vt:lpstr>Renal Trauma</vt:lpstr>
      <vt:lpstr>Indications for CT with IV contrast in renal injury</vt:lpstr>
      <vt:lpstr>Staging of the renal injury</vt:lpstr>
      <vt:lpstr>Management summary of renal injury</vt:lpstr>
      <vt:lpstr>Renal trauma – Case scenario</vt:lpstr>
      <vt:lpstr>Renal trauma – Case scenario 2</vt:lpstr>
      <vt:lpstr>Ureteral trauma</vt:lpstr>
      <vt:lpstr>Ureteral injury</vt:lpstr>
      <vt:lpstr>Ureteral injury</vt:lpstr>
      <vt:lpstr>Bladder trauma</vt:lpstr>
      <vt:lpstr>Bladder injury</vt:lpstr>
      <vt:lpstr>Bladder injury</vt:lpstr>
      <vt:lpstr>Treatment of bladder injury</vt:lpstr>
      <vt:lpstr>Bladder trauma – Case scenario 1</vt:lpstr>
      <vt:lpstr>Bladder trauma – Case scenario 2</vt:lpstr>
      <vt:lpstr>Bladder trauma – Case scenario 3</vt:lpstr>
      <vt:lpstr>Bladder trauma – Essay</vt:lpstr>
      <vt:lpstr>Urethral trauma</vt:lpstr>
      <vt:lpstr>Urethral injury</vt:lpstr>
      <vt:lpstr>Signs and symptoms of urethral trauma</vt:lpstr>
      <vt:lpstr>Management of urethral injury</vt:lpstr>
      <vt:lpstr>Urethral injury – Case scenario 1</vt:lpstr>
      <vt:lpstr>Urinary tract infection</vt:lpstr>
      <vt:lpstr>Urinary tract infection</vt:lpstr>
      <vt:lpstr>Urinary tract infection</vt:lpstr>
      <vt:lpstr>Urinary tract infection</vt:lpstr>
      <vt:lpstr>Prostatitis</vt:lpstr>
      <vt:lpstr>UTIs – Case scenario 1</vt:lpstr>
      <vt:lpstr>UTIs – Case scenario 2</vt:lpstr>
      <vt:lpstr>UTIs – Essay</vt:lpstr>
      <vt:lpstr>Urolithiasis</vt:lpstr>
      <vt:lpstr>Urolithiasis</vt:lpstr>
      <vt:lpstr>Define</vt:lpstr>
      <vt:lpstr>Imaging – CT scan for urolithiasis </vt:lpstr>
      <vt:lpstr>Imaging – Renal U/S</vt:lpstr>
      <vt:lpstr>What is the management of urolithiasis ?</vt:lpstr>
      <vt:lpstr>The most appropriate method of treatment of</vt:lpstr>
      <vt:lpstr>KUB indicate a stone in the left ureter </vt:lpstr>
      <vt:lpstr>KUB</vt:lpstr>
      <vt:lpstr>Hydronephrosis – IVP</vt:lpstr>
      <vt:lpstr>Urolithiasis – Case scenario 1</vt:lpstr>
      <vt:lpstr>Urolithiasis – Case scenario 1</vt:lpstr>
      <vt:lpstr>Urolithiasis – Case scenario 2</vt:lpstr>
      <vt:lpstr>Urolithiasis – Case scenario 3</vt:lpstr>
      <vt:lpstr>Urolithiasis – Case scenario 4</vt:lpstr>
      <vt:lpstr>Urolithiasis – Case scenario 5</vt:lpstr>
      <vt:lpstr>Urolithiasis – Case scenario 6</vt:lpstr>
      <vt:lpstr>Pediatric urology</vt:lpstr>
      <vt:lpstr>Vesicoureteral reflux</vt:lpstr>
      <vt:lpstr>Vesicoureteral reflux</vt:lpstr>
      <vt:lpstr>Vesicoureteral Reflux Grading</vt:lpstr>
      <vt:lpstr>Vesicoureteral reflux (VUR)</vt:lpstr>
      <vt:lpstr>Vesicoureteral reflux (VUR)</vt:lpstr>
      <vt:lpstr>IV pyelogram</vt:lpstr>
      <vt:lpstr>IV pyelogram</vt:lpstr>
      <vt:lpstr>Vesicoureteral reflux – Case scenario 1</vt:lpstr>
      <vt:lpstr>Hypospadias &amp; Epispadias</vt:lpstr>
      <vt:lpstr>Essay</vt:lpstr>
      <vt:lpstr>Hypospadias</vt:lpstr>
      <vt:lpstr>Hypospadias</vt:lpstr>
      <vt:lpstr>Cryptorchidism</vt:lpstr>
      <vt:lpstr>Essay</vt:lpstr>
      <vt:lpstr>Essay</vt:lpstr>
      <vt:lpstr>Cryptorchidism</vt:lpstr>
      <vt:lpstr>Renal tumors</vt:lpstr>
      <vt:lpstr>Renal cysts</vt:lpstr>
      <vt:lpstr>Benign renal tumors</vt:lpstr>
      <vt:lpstr>CT scan show Bilateral renal mass</vt:lpstr>
      <vt:lpstr>Renal cell carcinoma (RCC)</vt:lpstr>
      <vt:lpstr>T staging of renal cell carcinoma</vt:lpstr>
      <vt:lpstr>Renal cell carcinoma (RCC)</vt:lpstr>
      <vt:lpstr>Renal tumors – Case scenario 1</vt:lpstr>
      <vt:lpstr>Renal tumors – Case scenario 2</vt:lpstr>
      <vt:lpstr>Renal tumors – Case scenario 3</vt:lpstr>
      <vt:lpstr>Bladder cancer</vt:lpstr>
      <vt:lpstr>Bladder cancer</vt:lpstr>
      <vt:lpstr>Write the "T" stage of bladder cancer</vt:lpstr>
      <vt:lpstr>Bladder cancer – Treatment</vt:lpstr>
      <vt:lpstr>Bladder cancer – Treatment</vt:lpstr>
      <vt:lpstr>Bladder cancer – Case scenario 1</vt:lpstr>
      <vt:lpstr>Cystoscopy show a superficial papillary tumor</vt:lpstr>
      <vt:lpstr>During cystoscopy, this lesion has been seen</vt:lpstr>
      <vt:lpstr>Bladder cancer</vt:lpstr>
      <vt:lpstr>Bladder cancer – Case scenario 2</vt:lpstr>
      <vt:lpstr>Bladder cancer – Case scenario 2</vt:lpstr>
      <vt:lpstr>Ultrasound – filling defect</vt:lpstr>
      <vt:lpstr>IVU – filling defect</vt:lpstr>
      <vt:lpstr>Bladder cancer – Case scenario 3</vt:lpstr>
      <vt:lpstr>Bladder cancer – Case scenario 4</vt:lpstr>
      <vt:lpstr>Benign prostatic hyperplasia</vt:lpstr>
      <vt:lpstr>Anatomical relations (what are the boundaries ?)</vt:lpstr>
      <vt:lpstr>Blood and innervation</vt:lpstr>
      <vt:lpstr>Structure of the prostate</vt:lpstr>
      <vt:lpstr>PSA (prostate specific antigen)</vt:lpstr>
      <vt:lpstr>PSA kinetics</vt:lpstr>
      <vt:lpstr>PSA – Essay</vt:lpstr>
      <vt:lpstr>PSA – Case scenario</vt:lpstr>
      <vt:lpstr>BPH – Essay</vt:lpstr>
      <vt:lpstr>BPH medical treatment</vt:lpstr>
      <vt:lpstr>Preferred first-line options</vt:lpstr>
      <vt:lpstr>Preferred first-line options – Matching</vt:lpstr>
      <vt:lpstr>BPH – Case scenario 1</vt:lpstr>
      <vt:lpstr>BPH – Case scenario 2</vt:lpstr>
      <vt:lpstr>BPH – Case scenario 3</vt:lpstr>
      <vt:lpstr>BPH – Case scenario 4</vt:lpstr>
      <vt:lpstr>BPH – Case scenario 5</vt:lpstr>
      <vt:lpstr>BPH – Case scenario 6</vt:lpstr>
      <vt:lpstr>Patient complain of urinary retention</vt:lpstr>
      <vt:lpstr>Urodynamic study for 2 patients with urine incontinence</vt:lpstr>
      <vt:lpstr>Urodynamic study for 2 patients with urine incontinence</vt:lpstr>
      <vt:lpstr>Indication of surgery in BPH</vt:lpstr>
      <vt:lpstr>TURP</vt:lpstr>
      <vt:lpstr>BPH</vt:lpstr>
      <vt:lpstr>Transurethral Resection Syndrome (TUR)</vt:lpstr>
      <vt:lpstr>Transurethral Resection Syndrome (TUR)</vt:lpstr>
      <vt:lpstr>Indications of open surgery in BPH</vt:lpstr>
      <vt:lpstr>Minimally invasive procedures</vt:lpstr>
      <vt:lpstr>Prostatic cancer</vt:lpstr>
      <vt:lpstr>Prostatic cancer</vt:lpstr>
      <vt:lpstr>Treatment protocol of prostate cancer</vt:lpstr>
      <vt:lpstr>Preferred first-line options – Matching</vt:lpstr>
      <vt:lpstr>Prostate cancer</vt:lpstr>
      <vt:lpstr>Prostate cancer</vt:lpstr>
      <vt:lpstr>T staging of prostatic cancer</vt:lpstr>
      <vt:lpstr>Benign scrotal swellings</vt:lpstr>
      <vt:lpstr>Essay – Anatomy</vt:lpstr>
      <vt:lpstr>Painful Scrotal Swelling</vt:lpstr>
      <vt:lpstr>Testicular torsion</vt:lpstr>
      <vt:lpstr>Testicular torsion</vt:lpstr>
      <vt:lpstr>Testicular torsion – Case scenario 1</vt:lpstr>
      <vt:lpstr>Testicular torsion – Case scenario 1</vt:lpstr>
      <vt:lpstr>Mention 5 difference between this case and epididymitis:</vt:lpstr>
      <vt:lpstr>Testicular torsion VS Epididymorchitis </vt:lpstr>
      <vt:lpstr>Testicular torsion – Case scenario 2</vt:lpstr>
      <vt:lpstr>Testicular torsion – Case scenario 2</vt:lpstr>
      <vt:lpstr>Painless Scrotal Swelling</vt:lpstr>
      <vt:lpstr>Hydrocele</vt:lpstr>
      <vt:lpstr>Grades of varicocele – Simplified</vt:lpstr>
      <vt:lpstr>Patient complains from palpable varicocele</vt:lpstr>
      <vt:lpstr>Patient complains from palpable varicocele</vt:lpstr>
      <vt:lpstr>Case scenario</vt:lpstr>
      <vt:lpstr>نفس سؤال السلايد الماضي، السؤال تكرر كثير لكن بصور مختلفة</vt:lpstr>
      <vt:lpstr>Testicular tumors</vt:lpstr>
      <vt:lpstr>Testicular tumors</vt:lpstr>
      <vt:lpstr>Testicular tumors – Case scenario 1</vt:lpstr>
      <vt:lpstr>Testicular tumors – Case scenario 2</vt:lpstr>
      <vt:lpstr>T staging of testicular tumor</vt:lpstr>
      <vt:lpstr>Erectile dysfunction</vt:lpstr>
      <vt:lpstr>Phases of erectile process</vt:lpstr>
      <vt:lpstr>Erectile dysfunction – Case scenario</vt:lpstr>
      <vt:lpstr>Essay</vt:lpstr>
      <vt:lpstr>Peyronie Disease</vt:lpstr>
      <vt:lpstr>Male infertility</vt:lpstr>
      <vt:lpstr>Essay</vt:lpstr>
      <vt:lpstr>Sperm parameters</vt:lpstr>
      <vt:lpstr>Sperm parameters</vt:lpstr>
      <vt:lpstr>Azoospermia</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محمود بركات</dc:creator>
  <cp:lastModifiedBy>محمود طارق عمر بركات</cp:lastModifiedBy>
  <cp:revision>134</cp:revision>
  <dcterms:created xsi:type="dcterms:W3CDTF">2022-08-27T01:18:44Z</dcterms:created>
  <dcterms:modified xsi:type="dcterms:W3CDTF">2023-01-13T06:06:48Z</dcterms:modified>
</cp:coreProperties>
</file>