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12.xml" ContentType="application/vnd.openxmlformats-officedocument.presentationml.slide+xml"/>
  <Override PartName="/ppt/slides/slide17.xml" ContentType="application/vnd.openxmlformats-officedocument.presentationml.slide+xml"/>
  <Override PartName="/ppt/slides/slide21.xml" ContentType="application/vnd.openxmlformats-officedocument.presentationml.slide+xml"/>
  <Override PartName="/ppt/slides/slide15.xml" ContentType="application/vnd.openxmlformats-officedocument.presentationml.slide+xml"/>
  <Override PartName="/ppt/slides/slide13.xml" ContentType="application/vnd.openxmlformats-officedocument.presentationml.slide+xml"/>
  <Override PartName="/ppt/slides/slide16.xml" ContentType="application/vnd.openxmlformats-officedocument.presentationml.slide+xml"/>
  <Override PartName="/ppt/slides/slide14.xml" ContentType="application/vnd.openxmlformats-officedocument.presentationml.slide+xml"/>
  <Override PartName="/ppt/notesSlides/notesSlide4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88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87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  <a:srgbClr val="0033CC"/>
    <a:srgbClr val="00FF00"/>
    <a:srgbClr val="FF3399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149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Relationship Id="rId30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3A3D63-2754-4DAF-8343-6A8E4EE8E279}" type="datetimeFigureOut">
              <a:rPr lang="en-US" smtClean="0"/>
              <a:pPr/>
              <a:t>3/8/2021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8F082B-F188-46DF-A478-C9292D6AB5D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86630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IQ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7E379-8794-4B01-96AD-E66DA69C0D58}" type="slidenum">
              <a:rPr lang="ar-IQ" smtClean="0"/>
              <a:pPr/>
              <a:t>1</a:t>
            </a:fld>
            <a:endParaRPr lang="ar-IQ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F082B-F188-46DF-A478-C9292D6AB5D1}" type="slidenum">
              <a:rPr lang="en-GB" smtClean="0"/>
              <a:pPr/>
              <a:t>4</a:t>
            </a:fld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F082B-F188-46DF-A478-C9292D6AB5D1}" type="slidenum">
              <a:rPr lang="en-GB" smtClean="0"/>
              <a:pPr/>
              <a:t>8</a:t>
            </a:fld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8F082B-F188-46DF-A478-C9292D6AB5D1}" type="slidenum">
              <a:rPr lang="en-GB" smtClean="0"/>
              <a:pPr/>
              <a:t>9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Wednesday 9 March 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Aiman Qais  Afar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Wednesday 9 March 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Aiman Qais  Afar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Wednesday 9 March 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Aiman Qais  Afar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Wednesday 9 March 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Aiman Qais  Afar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Wednesday 9 March 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Aiman Qais  Afar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Wednesday 9 March 2021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Aiman Qais  Afar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Wednesday 9 March 2021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Aiman Qais  Afar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Wednesday 9 March 2021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Aiman Qais  Afar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Wednesday 9 March 2021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Aiman Qais  Afar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Wednesday 9 March 2021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Aiman Qais  Afar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Wednesday 9 March 2021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Dr. Aiman Qais  Afar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Wednesday 9 March 2021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Dr. Aiman Qais  Afar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698242"/>
            <a:ext cx="8153400" cy="403187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b="1" i="1" dirty="0" smtClean="0">
                <a:solidFill>
                  <a:srgbClr val="FF0000"/>
                </a:solidFill>
                <a:latin typeface="Candara" pitchFamily="34" charset="0"/>
              </a:rPr>
              <a:t>PERIPHERAL NERVOUS  SYSTEM </a:t>
            </a:r>
          </a:p>
          <a:p>
            <a:pPr algn="ctr"/>
            <a:endParaRPr lang="en-US" sz="3200" b="1" i="1" dirty="0" smtClean="0">
              <a:solidFill>
                <a:srgbClr val="FF0000"/>
              </a:solidFill>
              <a:latin typeface="Candara" pitchFamily="34" charset="0"/>
            </a:endParaRPr>
          </a:p>
          <a:p>
            <a:pPr algn="ctr"/>
            <a:r>
              <a:rPr lang="en-US" sz="3200" b="1" i="1" dirty="0" smtClean="0">
                <a:solidFill>
                  <a:srgbClr val="0033CC"/>
                </a:solidFill>
                <a:latin typeface="Candara" pitchFamily="34" charset="0"/>
              </a:rPr>
              <a:t>EXTERNAL </a:t>
            </a:r>
            <a:r>
              <a:rPr lang="en-US" sz="3200" b="1" i="1" dirty="0" smtClean="0">
                <a:solidFill>
                  <a:srgbClr val="0033CC"/>
                </a:solidFill>
                <a:latin typeface="Candara" pitchFamily="34" charset="0"/>
              </a:rPr>
              <a:t>&amp; </a:t>
            </a:r>
            <a:r>
              <a:rPr lang="en-US" sz="3200" b="1" i="1" dirty="0" smtClean="0">
                <a:solidFill>
                  <a:srgbClr val="0033CC"/>
                </a:solidFill>
                <a:latin typeface="Candara" pitchFamily="34" charset="0"/>
              </a:rPr>
              <a:t>MIDDLE Ear</a:t>
            </a:r>
            <a:endParaRPr lang="en-US" sz="3200" b="1" i="1" dirty="0" smtClean="0">
              <a:solidFill>
                <a:schemeClr val="tx2">
                  <a:lumMod val="60000"/>
                  <a:lumOff val="40000"/>
                </a:schemeClr>
              </a:solidFill>
              <a:latin typeface="Candara" pitchFamily="34" charset="0"/>
            </a:endParaRPr>
          </a:p>
          <a:p>
            <a:pPr algn="ctr"/>
            <a:r>
              <a:rPr lang="en-US" sz="3200" b="1" i="1" dirty="0" smtClean="0">
                <a:solidFill>
                  <a:srgbClr val="FF0000"/>
                </a:solidFill>
                <a:latin typeface="Candara" pitchFamily="34" charset="0"/>
              </a:rPr>
              <a:t>Dr. Aiman Qais Afar</a:t>
            </a:r>
          </a:p>
          <a:p>
            <a:pPr algn="ctr"/>
            <a:r>
              <a:rPr lang="en-US" sz="3200" b="1" i="1" dirty="0" smtClean="0">
                <a:solidFill>
                  <a:srgbClr val="00CC00"/>
                </a:solidFill>
                <a:latin typeface="Candara" pitchFamily="34" charset="0"/>
              </a:rPr>
              <a:t>Surgical Anatomist</a:t>
            </a:r>
          </a:p>
          <a:p>
            <a:pPr algn="ctr"/>
            <a:endParaRPr lang="en-US" sz="3200" b="1" i="1" dirty="0" smtClean="0">
              <a:solidFill>
                <a:srgbClr val="FF0000"/>
              </a:solidFill>
              <a:latin typeface="Candara" pitchFamily="34" charset="0"/>
            </a:endParaRPr>
          </a:p>
          <a:p>
            <a:pPr algn="ctr"/>
            <a:r>
              <a:rPr lang="en-US" sz="3200" b="1" i="1" dirty="0" smtClean="0">
                <a:solidFill>
                  <a:srgbClr val="0033CC"/>
                </a:solidFill>
                <a:latin typeface="Candara" pitchFamily="34" charset="0"/>
              </a:rPr>
              <a:t>College of Medicine / University  of Mutah</a:t>
            </a:r>
          </a:p>
          <a:p>
            <a:pPr algn="ctr"/>
            <a:endParaRPr lang="en-US" sz="3200" b="1" i="1" dirty="0" smtClean="0">
              <a:solidFill>
                <a:srgbClr val="0033CC"/>
              </a:solidFill>
              <a:latin typeface="Candara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2286000" y="4587875"/>
            <a:ext cx="4876800" cy="365125"/>
          </a:xfrm>
        </p:spPr>
        <p:txBody>
          <a:bodyPr/>
          <a:lstStyle/>
          <a:p>
            <a:r>
              <a:rPr lang="en-US" sz="3200" b="1" i="1" smtClean="0">
                <a:solidFill>
                  <a:srgbClr val="00CC00"/>
                </a:solidFill>
                <a:latin typeface="Candara" pitchFamily="34" charset="0"/>
              </a:rPr>
              <a:t>Wednesday 9 March 2021</a:t>
            </a:r>
            <a:endParaRPr lang="en-US" sz="3200" b="1" i="1" dirty="0">
              <a:solidFill>
                <a:srgbClr val="00CC00"/>
              </a:solidFill>
              <a:latin typeface="Candar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05800" y="6356350"/>
            <a:ext cx="3810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1</a:t>
            </a:fld>
            <a:endParaRPr lang="en-US" b="1" dirty="0">
              <a:solidFill>
                <a:srgbClr val="0033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Wednesday 9 March 2021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86600" y="228600"/>
            <a:ext cx="4572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10</a:t>
            </a:fld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3463" y="101025"/>
            <a:ext cx="5240537" cy="584775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GB" sz="3200" b="1" dirty="0" smtClean="0">
                <a:solidFill>
                  <a:srgbClr val="FF0000"/>
                </a:solidFill>
              </a:rPr>
              <a:t>Middle Ear (Tympanic Cavity) </a:t>
            </a:r>
            <a:endParaRPr lang="en-GB" sz="3200" b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400" y="816114"/>
            <a:ext cx="8686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GB" sz="2000" i="1" dirty="0" smtClean="0">
                <a:latin typeface="Candara" pitchFamily="34" charset="0"/>
              </a:rPr>
              <a:t>Below the posterior end of the promontory lies </a:t>
            </a:r>
            <a:r>
              <a:rPr lang="en-GB" sz="2000" b="1" i="1" dirty="0" smtClean="0">
                <a:solidFill>
                  <a:srgbClr val="0033CC"/>
                </a:solidFill>
                <a:latin typeface="Candara" pitchFamily="34" charset="0"/>
              </a:rPr>
              <a:t>the fenestra cochleae,</a:t>
            </a:r>
            <a:r>
              <a:rPr lang="en-GB" sz="2000" i="1" dirty="0" smtClean="0">
                <a:latin typeface="Candara" pitchFamily="34" charset="0"/>
              </a:rPr>
              <a:t> which is </a:t>
            </a:r>
            <a:r>
              <a:rPr lang="en-GB" sz="2000" b="1" i="1" dirty="0" smtClean="0">
                <a:solidFill>
                  <a:srgbClr val="0033CC"/>
                </a:solidFill>
                <a:latin typeface="Candara" pitchFamily="34" charset="0"/>
              </a:rPr>
              <a:t>round </a:t>
            </a:r>
            <a:r>
              <a:rPr lang="en-GB" sz="2000" i="1" dirty="0" smtClean="0">
                <a:latin typeface="Candara" pitchFamily="34" charset="0"/>
              </a:rPr>
              <a:t>and closed by </a:t>
            </a:r>
            <a:r>
              <a:rPr lang="en-GB" sz="2000" b="1" i="1" dirty="0" smtClean="0">
                <a:solidFill>
                  <a:srgbClr val="FF3399"/>
                </a:solidFill>
                <a:latin typeface="Candara" pitchFamily="34" charset="0"/>
              </a:rPr>
              <a:t>the secondary tympanic membrane</a:t>
            </a:r>
            <a:r>
              <a:rPr lang="en-GB" sz="2000" i="1" dirty="0" smtClean="0">
                <a:latin typeface="Candara" pitchFamily="34" charset="0"/>
              </a:rPr>
              <a:t>. </a:t>
            </a:r>
          </a:p>
        </p:txBody>
      </p:sp>
      <p:sp>
        <p:nvSpPr>
          <p:cNvPr id="7" name="Rectangle 6"/>
          <p:cNvSpPr/>
          <p:nvPr/>
        </p:nvSpPr>
        <p:spPr>
          <a:xfrm>
            <a:off x="228600" y="1600200"/>
            <a:ext cx="8610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GB" sz="2000" i="1" dirty="0" smtClean="0">
                <a:latin typeface="Candara" pitchFamily="34" charset="0"/>
              </a:rPr>
              <a:t>On the medial side of this window is the perilymph of the blind end of </a:t>
            </a:r>
            <a:r>
              <a:rPr lang="en-GB" sz="2000" b="1" i="1" dirty="0" smtClean="0">
                <a:solidFill>
                  <a:srgbClr val="0033CC"/>
                </a:solidFill>
                <a:latin typeface="Candara" pitchFamily="34" charset="0"/>
              </a:rPr>
              <a:t>the </a:t>
            </a:r>
            <a:r>
              <a:rPr lang="en-GB" sz="2000" b="1" i="1" dirty="0" err="1" smtClean="0">
                <a:solidFill>
                  <a:srgbClr val="0033CC"/>
                </a:solidFill>
                <a:latin typeface="Candara" pitchFamily="34" charset="0"/>
              </a:rPr>
              <a:t>scala</a:t>
            </a:r>
            <a:r>
              <a:rPr lang="en-GB" sz="2000" b="1" i="1" dirty="0" smtClean="0">
                <a:solidFill>
                  <a:srgbClr val="0033CC"/>
                </a:solidFill>
                <a:latin typeface="Candara" pitchFamily="34" charset="0"/>
              </a:rPr>
              <a:t> tympani </a:t>
            </a:r>
            <a:endParaRPr lang="en-GB" sz="2000" b="1" i="1" dirty="0">
              <a:solidFill>
                <a:srgbClr val="0033CC"/>
              </a:solidFill>
              <a:latin typeface="Candara" pitchFamily="34" charset="0"/>
            </a:endParaRPr>
          </a:p>
        </p:txBody>
      </p:sp>
      <p:pic>
        <p:nvPicPr>
          <p:cNvPr id="48130" name="Picture 2" descr="Image result for The medail wall of middle ear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9400" y="2209800"/>
            <a:ext cx="5873028" cy="4446836"/>
          </a:xfrm>
          <a:prstGeom prst="rect">
            <a:avLst/>
          </a:prstGeom>
          <a:noFill/>
          <a:ln w="76200">
            <a:solidFill>
              <a:srgbClr val="00FF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GB" dirty="0" smtClean="0"/>
          </a:p>
          <a:p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93463" y="101025"/>
            <a:ext cx="5240537" cy="584775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GB" sz="3200" b="1" dirty="0" smtClean="0">
                <a:solidFill>
                  <a:srgbClr val="FF0000"/>
                </a:solidFill>
              </a:rPr>
              <a:t>Middle Ear (Tympanic Cavity) </a:t>
            </a:r>
            <a:endParaRPr lang="en-GB" sz="3200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6200" y="685800"/>
            <a:ext cx="8991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i="1" dirty="0" smtClean="0">
                <a:latin typeface="Candara" pitchFamily="34" charset="0"/>
              </a:rPr>
              <a:t>The bony shelf derived from the anterior wall extends backward on the medial wall above </a:t>
            </a:r>
            <a:r>
              <a:rPr lang="en-GB" sz="2000" b="1" i="1" dirty="0" smtClean="0">
                <a:solidFill>
                  <a:srgbClr val="0033CC"/>
                </a:solidFill>
                <a:latin typeface="Candara" pitchFamily="34" charset="0"/>
              </a:rPr>
              <a:t>the promontory </a:t>
            </a:r>
            <a:r>
              <a:rPr lang="en-GB" sz="2000" i="1" dirty="0" smtClean="0">
                <a:latin typeface="Candara" pitchFamily="34" charset="0"/>
              </a:rPr>
              <a:t>and above the </a:t>
            </a:r>
            <a:r>
              <a:rPr lang="en-GB" sz="2000" b="1" i="1" dirty="0" smtClean="0">
                <a:solidFill>
                  <a:srgbClr val="0033CC"/>
                </a:solidFill>
                <a:latin typeface="Candara" pitchFamily="34" charset="0"/>
              </a:rPr>
              <a:t>fenestra vestibuli</a:t>
            </a:r>
            <a:r>
              <a:rPr lang="en-GB" sz="2000" i="1" dirty="0" smtClean="0">
                <a:latin typeface="Candara" pitchFamily="34" charset="0"/>
              </a:rPr>
              <a:t>.</a:t>
            </a:r>
          </a:p>
          <a:p>
            <a:r>
              <a:rPr lang="en-GB" sz="2000" i="1" dirty="0" smtClean="0">
                <a:latin typeface="Candara" pitchFamily="34" charset="0"/>
              </a:rPr>
              <a:t> </a:t>
            </a:r>
            <a:r>
              <a:rPr lang="en-GB" sz="2000" b="1" i="1" dirty="0" smtClean="0">
                <a:latin typeface="Candara" pitchFamily="34" charset="0"/>
              </a:rPr>
              <a:t>It supports the tensor tympani muscle.</a:t>
            </a:r>
            <a:r>
              <a:rPr lang="en-GB" sz="2000" i="1" dirty="0" smtClean="0">
                <a:latin typeface="Candara" pitchFamily="34" charset="0"/>
              </a:rPr>
              <a:t> </a:t>
            </a:r>
            <a:endParaRPr lang="en-GB" sz="2000" b="1" i="1" dirty="0">
              <a:solidFill>
                <a:srgbClr val="FF0000"/>
              </a:solidFill>
              <a:latin typeface="Candar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4597" t="25000" r="25037" b="4167"/>
          <a:stretch>
            <a:fillRect/>
          </a:stretch>
        </p:blipFill>
        <p:spPr bwMode="auto">
          <a:xfrm>
            <a:off x="9601200" y="3505200"/>
            <a:ext cx="2162736" cy="1710070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629400" y="168275"/>
            <a:ext cx="2133600" cy="365125"/>
          </a:xfrm>
        </p:spPr>
        <p:txBody>
          <a:bodyPr/>
          <a:lstStyle/>
          <a:p>
            <a:r>
              <a:rPr lang="en-US" b="1" smtClean="0">
                <a:solidFill>
                  <a:schemeClr val="tx1"/>
                </a:solidFill>
              </a:rPr>
              <a:t>Wednesday 9 March 2021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chemeClr val="tx1"/>
                </a:solidFill>
              </a:rPr>
              <a:pPr/>
              <a:t>11</a:t>
            </a:fld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6200" y="1981200"/>
            <a:ext cx="27432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i="1" dirty="0" smtClean="0">
                <a:latin typeface="Candara" pitchFamily="34" charset="0"/>
              </a:rPr>
              <a:t>Its posterior end is curved upward and forms a pulley, </a:t>
            </a:r>
            <a:r>
              <a:rPr lang="en-GB" sz="2000" b="1" i="1" dirty="0" smtClean="0">
                <a:solidFill>
                  <a:srgbClr val="0033CC"/>
                </a:solidFill>
                <a:latin typeface="Candara" pitchFamily="34" charset="0"/>
              </a:rPr>
              <a:t>the processus </a:t>
            </a:r>
            <a:r>
              <a:rPr lang="en-GB" sz="2000" b="1" i="1" dirty="0" err="1" smtClean="0">
                <a:solidFill>
                  <a:srgbClr val="0033CC"/>
                </a:solidFill>
                <a:latin typeface="Candara" pitchFamily="34" charset="0"/>
              </a:rPr>
              <a:t>cochleariformis</a:t>
            </a:r>
            <a:r>
              <a:rPr lang="en-GB" sz="2000" b="1" i="1" dirty="0" smtClean="0">
                <a:solidFill>
                  <a:srgbClr val="0033CC"/>
                </a:solidFill>
                <a:latin typeface="Candara" pitchFamily="34" charset="0"/>
              </a:rPr>
              <a:t>,  </a:t>
            </a:r>
            <a:r>
              <a:rPr lang="en-GB" sz="2000" i="1" dirty="0" smtClean="0">
                <a:latin typeface="Candara" pitchFamily="34" charset="0"/>
              </a:rPr>
              <a:t>around which the </a:t>
            </a:r>
            <a:r>
              <a:rPr lang="en-GB" sz="2000" b="1" i="1" dirty="0" smtClean="0">
                <a:solidFill>
                  <a:schemeClr val="accent6">
                    <a:lumMod val="50000"/>
                  </a:schemeClr>
                </a:solidFill>
                <a:latin typeface="Candara" pitchFamily="34" charset="0"/>
              </a:rPr>
              <a:t>tendon of the tensor tympani bends</a:t>
            </a:r>
            <a:r>
              <a:rPr lang="en-GB" sz="2000" i="1" dirty="0" smtClean="0">
                <a:latin typeface="Candara" pitchFamily="34" charset="0"/>
              </a:rPr>
              <a:t> laterally to reach its insertion on </a:t>
            </a:r>
            <a:r>
              <a:rPr lang="en-GB" sz="2000" b="1" i="1" dirty="0" smtClean="0">
                <a:solidFill>
                  <a:srgbClr val="FF0000"/>
                </a:solidFill>
                <a:latin typeface="Candara" pitchFamily="34" charset="0"/>
              </a:rPr>
              <a:t>the handle of the </a:t>
            </a:r>
          </a:p>
          <a:p>
            <a:r>
              <a:rPr lang="en-GB" sz="2000" b="1" i="1" dirty="0" smtClean="0">
                <a:solidFill>
                  <a:srgbClr val="FF0000"/>
                </a:solidFill>
                <a:latin typeface="Candara" pitchFamily="34" charset="0"/>
              </a:rPr>
              <a:t> malleus </a:t>
            </a:r>
            <a:endParaRPr lang="en-GB" sz="2000" b="1" i="1" dirty="0">
              <a:solidFill>
                <a:srgbClr val="FF0000"/>
              </a:solidFill>
              <a:latin typeface="Candara" pitchFamily="34" charset="0"/>
            </a:endParaRPr>
          </a:p>
        </p:txBody>
      </p:sp>
      <p:pic>
        <p:nvPicPr>
          <p:cNvPr id="20482" name="Picture 2" descr="Image result for The the processus cochleariformis,&quot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01247" y="2514600"/>
            <a:ext cx="6290353" cy="3843305"/>
          </a:xfrm>
          <a:prstGeom prst="rect">
            <a:avLst/>
          </a:prstGeom>
          <a:noFill/>
          <a:ln w="76200">
            <a:solidFill>
              <a:srgbClr val="00FF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3463" y="101025"/>
            <a:ext cx="5240537" cy="584775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GB" sz="3200" b="1" dirty="0" smtClean="0">
                <a:solidFill>
                  <a:srgbClr val="FF0000"/>
                </a:solidFill>
              </a:rPr>
              <a:t>Middle Ear (Tympanic Cavity) </a:t>
            </a:r>
            <a:endParaRPr lang="en-GB" sz="3200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400" y="762000"/>
            <a:ext cx="8534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i="1" dirty="0" smtClean="0">
                <a:latin typeface="Candara" pitchFamily="34" charset="0"/>
              </a:rPr>
              <a:t>A rounded ridge runs horizontally backward above </a:t>
            </a:r>
            <a:r>
              <a:rPr lang="en-GB" sz="2000" b="1" i="1" dirty="0" smtClean="0">
                <a:latin typeface="Candara" pitchFamily="34" charset="0"/>
              </a:rPr>
              <a:t>the promontory </a:t>
            </a:r>
            <a:r>
              <a:rPr lang="en-GB" sz="2000" i="1" dirty="0" smtClean="0">
                <a:latin typeface="Candara" pitchFamily="34" charset="0"/>
              </a:rPr>
              <a:t>and the </a:t>
            </a:r>
            <a:r>
              <a:rPr lang="en-GB" sz="2000" b="1" i="1" dirty="0" err="1" smtClean="0">
                <a:latin typeface="Candara" pitchFamily="34" charset="0"/>
              </a:rPr>
              <a:t>fenestra</a:t>
            </a:r>
            <a:r>
              <a:rPr lang="en-GB" sz="2000" b="1" i="1" dirty="0" smtClean="0">
                <a:latin typeface="Candara" pitchFamily="34" charset="0"/>
              </a:rPr>
              <a:t> </a:t>
            </a:r>
            <a:r>
              <a:rPr lang="en-GB" sz="2000" b="1" i="1" dirty="0" err="1" smtClean="0">
                <a:latin typeface="Candara" pitchFamily="34" charset="0"/>
              </a:rPr>
              <a:t>vestibuli</a:t>
            </a:r>
            <a:r>
              <a:rPr lang="en-GB" sz="2000" b="1" i="1" dirty="0" smtClean="0">
                <a:latin typeface="Candara" pitchFamily="34" charset="0"/>
              </a:rPr>
              <a:t> </a:t>
            </a:r>
            <a:r>
              <a:rPr lang="en-GB" sz="2000" i="1" dirty="0" smtClean="0">
                <a:latin typeface="Candara" pitchFamily="34" charset="0"/>
              </a:rPr>
              <a:t>and is known </a:t>
            </a:r>
            <a:r>
              <a:rPr lang="en-GB" sz="2000" b="1" i="1" dirty="0" smtClean="0">
                <a:solidFill>
                  <a:srgbClr val="0033CC"/>
                </a:solidFill>
                <a:latin typeface="Candara" pitchFamily="34" charset="0"/>
              </a:rPr>
              <a:t>as the prominence of the facial nerve canal. </a:t>
            </a:r>
          </a:p>
          <a:p>
            <a:endParaRPr lang="en-GB" sz="2000" i="1" dirty="0" smtClean="0">
              <a:latin typeface="Candara" pitchFamily="34" charset="0"/>
            </a:endParaRPr>
          </a:p>
          <a:p>
            <a:r>
              <a:rPr lang="en-GB" sz="2000" i="1" dirty="0" smtClean="0">
                <a:latin typeface="Candara" pitchFamily="34" charset="0"/>
              </a:rPr>
              <a:t>On reaching the posterior wall, it curves downward behind the pyramid</a:t>
            </a:r>
            <a:endParaRPr lang="en-GB" sz="2000" i="1" dirty="0">
              <a:latin typeface="Candara" pitchFamily="34" charset="0"/>
            </a:endParaRPr>
          </a:p>
        </p:txBody>
      </p:sp>
      <p:pic>
        <p:nvPicPr>
          <p:cNvPr id="3074" name="Picture 2" descr="نتيجة بحث الصور عن ‪the prominence of the facial nerve canal.‬‏"/>
          <p:cNvPicPr>
            <a:picLocks noChangeAspect="1" noChangeArrowheads="1"/>
          </p:cNvPicPr>
          <p:nvPr/>
        </p:nvPicPr>
        <p:blipFill>
          <a:blip r:embed="rId2" cstate="print"/>
          <a:srcRect l="1254" t="16701"/>
          <a:stretch>
            <a:fillRect/>
          </a:stretch>
        </p:blipFill>
        <p:spPr bwMode="auto">
          <a:xfrm>
            <a:off x="990600" y="2209800"/>
            <a:ext cx="7010400" cy="4439921"/>
          </a:xfrm>
          <a:prstGeom prst="rect">
            <a:avLst/>
          </a:prstGeom>
          <a:noFill/>
          <a:ln w="76200">
            <a:solidFill>
              <a:srgbClr val="00FF00"/>
            </a:solidFill>
          </a:ln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24600" y="381000"/>
            <a:ext cx="2133600" cy="365125"/>
          </a:xfrm>
        </p:spPr>
        <p:txBody>
          <a:bodyPr/>
          <a:lstStyle/>
          <a:p>
            <a:r>
              <a:rPr lang="en-US" b="1" smtClean="0">
                <a:solidFill>
                  <a:schemeClr val="tx1"/>
                </a:solidFill>
              </a:rPr>
              <a:t>Wednesday 9 March 2021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chemeClr val="tx1"/>
                </a:solidFill>
              </a:rPr>
              <a:pPr/>
              <a:t>12</a:t>
            </a:fld>
            <a:endParaRPr lang="en-US" b="1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838200"/>
            <a:ext cx="8686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GB" sz="2000" b="1" i="1" dirty="0" smtClean="0">
                <a:latin typeface="Candara" pitchFamily="34" charset="0"/>
              </a:rPr>
              <a:t>The tympanic membrane is a thin, fibrous membrane that is pearly gray.</a:t>
            </a:r>
          </a:p>
          <a:p>
            <a:pPr>
              <a:buFont typeface="Wingdings" pitchFamily="2" charset="2"/>
              <a:buChar char="ü"/>
            </a:pPr>
            <a:endParaRPr lang="en-GB" sz="2000" i="1" dirty="0" smtClean="0">
              <a:latin typeface="Candara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en-GB" sz="2000" i="1" dirty="0" smtClean="0">
                <a:latin typeface="Candara" pitchFamily="34" charset="0"/>
              </a:rPr>
              <a:t> The membrane is </a:t>
            </a:r>
            <a:r>
              <a:rPr lang="en-GB" sz="2000" b="1" i="1" dirty="0" smtClean="0">
                <a:latin typeface="Candara" pitchFamily="34" charset="0"/>
              </a:rPr>
              <a:t>obliquely</a:t>
            </a:r>
            <a:r>
              <a:rPr lang="en-GB" sz="2000" i="1" dirty="0" smtClean="0">
                <a:latin typeface="Candara" pitchFamily="34" charset="0"/>
              </a:rPr>
              <a:t> placed, facing </a:t>
            </a:r>
            <a:r>
              <a:rPr lang="en-GB" sz="2000" b="1" i="1" dirty="0" smtClean="0">
                <a:latin typeface="Candara" pitchFamily="34" charset="0"/>
              </a:rPr>
              <a:t>downward</a:t>
            </a:r>
            <a:r>
              <a:rPr lang="en-GB" sz="2000" i="1" dirty="0" smtClean="0">
                <a:latin typeface="Candara" pitchFamily="34" charset="0"/>
              </a:rPr>
              <a:t>, </a:t>
            </a:r>
            <a:r>
              <a:rPr lang="en-GB" sz="2000" b="1" i="1" dirty="0" smtClean="0">
                <a:latin typeface="Candara" pitchFamily="34" charset="0"/>
              </a:rPr>
              <a:t>forward, </a:t>
            </a:r>
            <a:r>
              <a:rPr lang="en-GB" sz="2000" i="1" dirty="0" smtClean="0">
                <a:latin typeface="Candara" pitchFamily="34" charset="0"/>
              </a:rPr>
              <a:t>and </a:t>
            </a:r>
            <a:r>
              <a:rPr lang="en-GB" sz="2000" b="1" i="1" dirty="0" smtClean="0">
                <a:latin typeface="Candara" pitchFamily="34" charset="0"/>
              </a:rPr>
              <a:t>laterally</a:t>
            </a:r>
            <a:r>
              <a:rPr lang="en-GB" sz="2000" i="1" dirty="0" smtClean="0">
                <a:latin typeface="Candara" pitchFamily="34" charset="0"/>
              </a:rPr>
              <a:t>. </a:t>
            </a:r>
          </a:p>
        </p:txBody>
      </p:sp>
      <p:sp>
        <p:nvSpPr>
          <p:cNvPr id="3" name="Rectangle 2"/>
          <p:cNvSpPr/>
          <p:nvPr/>
        </p:nvSpPr>
        <p:spPr>
          <a:xfrm>
            <a:off x="93463" y="101025"/>
            <a:ext cx="5240537" cy="584775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GB" sz="3200" b="1" dirty="0" smtClean="0">
                <a:solidFill>
                  <a:srgbClr val="FF0000"/>
                </a:solidFill>
              </a:rPr>
              <a:t>Middle Ear (Tympanic Cavity) </a:t>
            </a:r>
            <a:endParaRPr lang="en-GB" sz="3200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نتيجة بحث الصور عن ‪Tympanic Cavity‬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0400" y="2133600"/>
            <a:ext cx="5758353" cy="3962400"/>
          </a:xfrm>
          <a:prstGeom prst="rect">
            <a:avLst/>
          </a:prstGeom>
          <a:noFill/>
          <a:ln w="76200">
            <a:solidFill>
              <a:srgbClr val="00FF00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152400" y="2057400"/>
            <a:ext cx="30480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GB" sz="2000" i="1" dirty="0" smtClean="0">
                <a:latin typeface="Candara" pitchFamily="34" charset="0"/>
              </a:rPr>
              <a:t>It </a:t>
            </a:r>
            <a:r>
              <a:rPr lang="en-GB" sz="2000" b="1" i="1" dirty="0" smtClean="0">
                <a:solidFill>
                  <a:srgbClr val="0033CC"/>
                </a:solidFill>
                <a:latin typeface="Candara" pitchFamily="34" charset="0"/>
              </a:rPr>
              <a:t>is concave laterally</a:t>
            </a:r>
            <a:r>
              <a:rPr lang="en-GB" sz="2000" i="1" dirty="0" smtClean="0">
                <a:latin typeface="Candara" pitchFamily="34" charset="0"/>
              </a:rPr>
              <a:t>, and at the depth of the concavity is </a:t>
            </a:r>
            <a:r>
              <a:rPr lang="en-GB" sz="2000" b="1" i="1" dirty="0" smtClean="0">
                <a:latin typeface="Candara" pitchFamily="34" charset="0"/>
              </a:rPr>
              <a:t>a small depression</a:t>
            </a:r>
            <a:r>
              <a:rPr lang="en-GB" sz="2000" b="1" i="1" dirty="0" smtClean="0">
                <a:solidFill>
                  <a:srgbClr val="FF0000"/>
                </a:solidFill>
                <a:latin typeface="Candara" pitchFamily="34" charset="0"/>
              </a:rPr>
              <a:t>, the umbo</a:t>
            </a:r>
            <a:r>
              <a:rPr lang="en-GB" sz="2000" i="1" dirty="0" smtClean="0">
                <a:latin typeface="Candara" pitchFamily="34" charset="0"/>
              </a:rPr>
              <a:t>, produced by </a:t>
            </a:r>
            <a:r>
              <a:rPr lang="en-GB" sz="2000" b="1" i="1" dirty="0" smtClean="0">
                <a:latin typeface="Candara" pitchFamily="34" charset="0"/>
              </a:rPr>
              <a:t>the tip of the handle of the malleus</a:t>
            </a:r>
            <a:r>
              <a:rPr lang="en-GB" sz="2000" i="1" dirty="0" smtClean="0">
                <a:latin typeface="Candara" pitchFamily="34" charset="0"/>
              </a:rPr>
              <a:t>.</a:t>
            </a:r>
          </a:p>
          <a:p>
            <a:pPr>
              <a:buFont typeface="Wingdings" pitchFamily="2" charset="2"/>
              <a:buChar char="ü"/>
            </a:pPr>
            <a:endParaRPr lang="en-GB" sz="2000" i="1" dirty="0" smtClean="0">
              <a:latin typeface="Candara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en-GB" sz="2000" i="1" dirty="0" smtClean="0">
                <a:latin typeface="Candara" pitchFamily="34" charset="0"/>
              </a:rPr>
              <a:t> When the membrane is illuminated through an </a:t>
            </a:r>
            <a:r>
              <a:rPr lang="en-GB" sz="2000" b="1" i="1" dirty="0" smtClean="0">
                <a:solidFill>
                  <a:srgbClr val="7030A0"/>
                </a:solidFill>
                <a:latin typeface="Candara" pitchFamily="34" charset="0"/>
              </a:rPr>
              <a:t>otoscope</a:t>
            </a:r>
            <a:r>
              <a:rPr lang="en-GB" sz="2000" i="1" dirty="0" smtClean="0">
                <a:latin typeface="Candara" pitchFamily="34" charset="0"/>
              </a:rPr>
              <a:t>, the concavity produces a </a:t>
            </a:r>
            <a:r>
              <a:rPr lang="en-GB" sz="2000" b="1" i="1" dirty="0" smtClean="0">
                <a:solidFill>
                  <a:srgbClr val="FF0000"/>
                </a:solidFill>
                <a:latin typeface="Candara" pitchFamily="34" charset="0"/>
              </a:rPr>
              <a:t>“cone of light,” </a:t>
            </a:r>
            <a:r>
              <a:rPr lang="en-GB" sz="2000" b="1" i="1" dirty="0" smtClean="0">
                <a:latin typeface="Candara" pitchFamily="34" charset="0"/>
              </a:rPr>
              <a:t>which radiates anteriorly and inferiorly from the umbo</a:t>
            </a:r>
            <a:r>
              <a:rPr lang="en-GB" sz="2000" i="1" dirty="0" smtClean="0">
                <a:latin typeface="Candara" pitchFamily="34" charset="0"/>
              </a:rPr>
              <a:t>.</a:t>
            </a:r>
            <a:endParaRPr lang="en-GB" sz="2000" i="1" dirty="0">
              <a:latin typeface="Candara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smtClean="0">
                <a:solidFill>
                  <a:schemeClr val="tx1"/>
                </a:solidFill>
              </a:rPr>
              <a:t>Wednesday 9 March 2021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chemeClr val="tx1"/>
                </a:solidFill>
              </a:rPr>
              <a:pPr/>
              <a:t>13</a:t>
            </a:fld>
            <a:endParaRPr lang="en-US" b="1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6200" y="762000"/>
            <a:ext cx="8610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GB" sz="2000" i="1" dirty="0" smtClean="0">
                <a:latin typeface="Candara" pitchFamily="34" charset="0"/>
              </a:rPr>
              <a:t>The tympanic membrane is circular and measures about </a:t>
            </a:r>
            <a:r>
              <a:rPr lang="en-GB" sz="2000" b="1" i="1" dirty="0" smtClean="0">
                <a:solidFill>
                  <a:srgbClr val="FF0000"/>
                </a:solidFill>
                <a:latin typeface="Candara" pitchFamily="34" charset="0"/>
              </a:rPr>
              <a:t>1 cm </a:t>
            </a:r>
            <a:r>
              <a:rPr lang="en-GB" sz="2000" i="1" dirty="0" smtClean="0">
                <a:latin typeface="Candara" pitchFamily="34" charset="0"/>
              </a:rPr>
              <a:t>in diameter. The circumference is thickened and is slotted into a groove in the bone. </a:t>
            </a:r>
          </a:p>
          <a:p>
            <a:pPr>
              <a:buFont typeface="Wingdings" pitchFamily="2" charset="2"/>
              <a:buChar char="ü"/>
            </a:pPr>
            <a:endParaRPr lang="en-GB" sz="2000" i="1" dirty="0" smtClean="0">
              <a:latin typeface="Candara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en-GB" sz="2000" i="1" dirty="0" smtClean="0">
                <a:latin typeface="Candara" pitchFamily="34" charset="0"/>
              </a:rPr>
              <a:t>The groove, or </a:t>
            </a:r>
            <a:r>
              <a:rPr lang="en-GB" sz="2000" b="1" i="1" dirty="0" smtClean="0">
                <a:latin typeface="Candara" pitchFamily="34" charset="0"/>
              </a:rPr>
              <a:t>tympanic sulcus</a:t>
            </a:r>
            <a:r>
              <a:rPr lang="en-GB" sz="2000" i="1" dirty="0" smtClean="0">
                <a:latin typeface="Candara" pitchFamily="34" charset="0"/>
              </a:rPr>
              <a:t>, is deficient superiorly, which forms </a:t>
            </a:r>
            <a:r>
              <a:rPr lang="en-GB" sz="2000" b="1" i="1" dirty="0" smtClean="0">
                <a:latin typeface="Candara" pitchFamily="34" charset="0"/>
              </a:rPr>
              <a:t>a notch</a:t>
            </a:r>
            <a:r>
              <a:rPr lang="en-GB" sz="2000" i="1" dirty="0" smtClean="0">
                <a:latin typeface="Candara" pitchFamily="34" charset="0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93463" y="101025"/>
            <a:ext cx="5240537" cy="584775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GB" sz="3200" b="1" dirty="0" smtClean="0">
                <a:solidFill>
                  <a:srgbClr val="FF0000"/>
                </a:solidFill>
              </a:rPr>
              <a:t>Middle Ear (Tympanic Cavity) </a:t>
            </a:r>
            <a:endParaRPr lang="en-GB" sz="3200" b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6200" y="5229761"/>
            <a:ext cx="8305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GB" sz="2000" i="1" dirty="0" smtClean="0">
                <a:latin typeface="Candara" pitchFamily="34" charset="0"/>
              </a:rPr>
              <a:t>From the sides of the notch, two bands, termed </a:t>
            </a:r>
            <a:r>
              <a:rPr lang="en-GB" sz="2000" b="1" i="1" dirty="0" smtClean="0">
                <a:latin typeface="Candara" pitchFamily="34" charset="0"/>
              </a:rPr>
              <a:t>the anterior </a:t>
            </a:r>
            <a:r>
              <a:rPr lang="en-GB" sz="2000" i="1" dirty="0" smtClean="0">
                <a:latin typeface="Candara" pitchFamily="34" charset="0"/>
              </a:rPr>
              <a:t>and </a:t>
            </a:r>
            <a:r>
              <a:rPr lang="en-GB" sz="2000" b="1" i="1" dirty="0" smtClean="0">
                <a:latin typeface="Candara" pitchFamily="34" charset="0"/>
              </a:rPr>
              <a:t>posterior </a:t>
            </a:r>
            <a:r>
              <a:rPr lang="en-GB" sz="2000" b="1" i="1" dirty="0" err="1" smtClean="0">
                <a:latin typeface="Candara" pitchFamily="34" charset="0"/>
              </a:rPr>
              <a:t>malleolar</a:t>
            </a:r>
            <a:r>
              <a:rPr lang="en-GB" sz="2000" b="1" i="1" dirty="0" smtClean="0">
                <a:latin typeface="Candara" pitchFamily="34" charset="0"/>
              </a:rPr>
              <a:t> folds, </a:t>
            </a:r>
            <a:r>
              <a:rPr lang="en-GB" sz="2000" i="1" dirty="0" smtClean="0">
                <a:latin typeface="Candara" pitchFamily="34" charset="0"/>
              </a:rPr>
              <a:t>pass to the lateral process of the malleus. </a:t>
            </a:r>
          </a:p>
          <a:p>
            <a:pPr>
              <a:buFont typeface="Wingdings" pitchFamily="2" charset="2"/>
              <a:buChar char="ü"/>
            </a:pPr>
            <a:r>
              <a:rPr lang="en-GB" sz="2000" i="1" dirty="0" smtClean="0">
                <a:latin typeface="Candara" pitchFamily="34" charset="0"/>
              </a:rPr>
              <a:t>The </a:t>
            </a:r>
            <a:r>
              <a:rPr lang="en-GB" sz="2000" b="1" i="1" dirty="0" smtClean="0">
                <a:latin typeface="Candara" pitchFamily="34" charset="0"/>
              </a:rPr>
              <a:t>small triangular area </a:t>
            </a:r>
            <a:r>
              <a:rPr lang="en-GB" sz="2000" i="1" dirty="0" smtClean="0">
                <a:latin typeface="Candara" pitchFamily="34" charset="0"/>
              </a:rPr>
              <a:t>on the tympanic membrane that is bounded by the folds is slack and is called </a:t>
            </a:r>
            <a:r>
              <a:rPr lang="en-GB" sz="2000" b="1" i="1" dirty="0" smtClean="0">
                <a:solidFill>
                  <a:srgbClr val="FF0000"/>
                </a:solidFill>
                <a:latin typeface="Candara" pitchFamily="34" charset="0"/>
              </a:rPr>
              <a:t>the pars </a:t>
            </a:r>
            <a:r>
              <a:rPr lang="en-GB" sz="2000" b="1" i="1" dirty="0" err="1" smtClean="0">
                <a:solidFill>
                  <a:srgbClr val="FF0000"/>
                </a:solidFill>
                <a:latin typeface="Candara" pitchFamily="34" charset="0"/>
              </a:rPr>
              <a:t>flaccida</a:t>
            </a:r>
            <a:r>
              <a:rPr lang="en-GB" sz="2000" b="1" i="1" dirty="0" smtClean="0">
                <a:solidFill>
                  <a:srgbClr val="FF0000"/>
                </a:solidFill>
                <a:latin typeface="Candara" pitchFamily="34" charset="0"/>
              </a:rPr>
              <a:t> </a:t>
            </a:r>
            <a:endParaRPr lang="en-GB" sz="2000" b="1" i="1" dirty="0">
              <a:solidFill>
                <a:srgbClr val="FF0000"/>
              </a:solidFill>
              <a:latin typeface="Candara" pitchFamily="34" charset="0"/>
            </a:endParaRPr>
          </a:p>
        </p:txBody>
      </p:sp>
      <p:pic>
        <p:nvPicPr>
          <p:cNvPr id="29700" name="Picture 4" descr="نتيجة بحث الصور عن ‪Tympanic Cavity‬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284857"/>
            <a:ext cx="2743200" cy="2544318"/>
          </a:xfrm>
          <a:prstGeom prst="rect">
            <a:avLst/>
          </a:prstGeom>
          <a:noFill/>
          <a:ln w="76200">
            <a:solidFill>
              <a:srgbClr val="00FF00"/>
            </a:solidFill>
          </a:ln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</p:spPr>
        <p:txBody>
          <a:bodyPr/>
          <a:lstStyle/>
          <a:p>
            <a:r>
              <a:rPr lang="en-US" b="1" smtClean="0">
                <a:solidFill>
                  <a:schemeClr val="tx1"/>
                </a:solidFill>
              </a:rPr>
              <a:t>Wednesday 9 March 2021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229600" y="6416675"/>
            <a:ext cx="4572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chemeClr val="tx1"/>
                </a:solidFill>
              </a:rPr>
              <a:pPr/>
              <a:t>14</a:t>
            </a:fld>
            <a:endParaRPr lang="en-US" b="1">
              <a:solidFill>
                <a:schemeClr val="tx1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 l="50951" t="27083" r="11567" b="25000"/>
          <a:stretch>
            <a:fillRect/>
          </a:stretch>
        </p:blipFill>
        <p:spPr bwMode="auto">
          <a:xfrm>
            <a:off x="4800600" y="2209800"/>
            <a:ext cx="4038600" cy="2902744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762000"/>
            <a:ext cx="88392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GB" sz="2000" i="1" dirty="0" smtClean="0">
                <a:latin typeface="Candara" pitchFamily="34" charset="0"/>
              </a:rPr>
              <a:t> The remainder of the membrane is tense and is called </a:t>
            </a:r>
            <a:r>
              <a:rPr lang="en-GB" sz="2000" b="1" i="1" dirty="0" smtClean="0">
                <a:solidFill>
                  <a:srgbClr val="FF0000"/>
                </a:solidFill>
                <a:latin typeface="Candara" pitchFamily="34" charset="0"/>
              </a:rPr>
              <a:t>the pars </a:t>
            </a:r>
            <a:r>
              <a:rPr lang="en-GB" sz="2000" b="1" i="1" dirty="0" err="1" smtClean="0">
                <a:solidFill>
                  <a:srgbClr val="FF0000"/>
                </a:solidFill>
                <a:latin typeface="Candara" pitchFamily="34" charset="0"/>
              </a:rPr>
              <a:t>tensa</a:t>
            </a:r>
            <a:r>
              <a:rPr lang="en-GB" sz="2000" i="1" dirty="0" smtClean="0">
                <a:solidFill>
                  <a:srgbClr val="FF0000"/>
                </a:solidFill>
                <a:latin typeface="Candara" pitchFamily="34" charset="0"/>
              </a:rPr>
              <a:t>. </a:t>
            </a:r>
          </a:p>
          <a:p>
            <a:pPr>
              <a:buFont typeface="Wingdings" pitchFamily="2" charset="2"/>
              <a:buChar char="ü"/>
            </a:pPr>
            <a:endParaRPr lang="en-GB" sz="2000" i="1" dirty="0" smtClean="0">
              <a:latin typeface="Candara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en-GB" sz="2000" b="1" i="1" dirty="0" smtClean="0">
                <a:solidFill>
                  <a:schemeClr val="accent2">
                    <a:lumMod val="75000"/>
                  </a:schemeClr>
                </a:solidFill>
                <a:latin typeface="Candara" pitchFamily="34" charset="0"/>
              </a:rPr>
              <a:t>The handle of the malleus is bound down to the inner surface of the tympanic membrane by the mucous membrane. </a:t>
            </a:r>
          </a:p>
          <a:p>
            <a:pPr>
              <a:buFont typeface="Wingdings" pitchFamily="2" charset="2"/>
              <a:buChar char="ü"/>
            </a:pPr>
            <a:endParaRPr lang="en-GB" sz="2000" i="1" dirty="0" smtClean="0">
              <a:latin typeface="Candara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en-GB" sz="2000" b="1" i="1" dirty="0" smtClean="0">
                <a:latin typeface="Candara" pitchFamily="34" charset="0"/>
              </a:rPr>
              <a:t>The tympanic membrane is extremely sensitive to pain </a:t>
            </a:r>
            <a:r>
              <a:rPr lang="en-GB" sz="2000" i="1" dirty="0" smtClean="0">
                <a:latin typeface="Candara" pitchFamily="34" charset="0"/>
              </a:rPr>
              <a:t>and is innervated on its outer surface by the </a:t>
            </a:r>
            <a:r>
              <a:rPr lang="en-GB" sz="2000" b="1" i="1" dirty="0" smtClean="0">
                <a:solidFill>
                  <a:srgbClr val="C00000"/>
                </a:solidFill>
                <a:latin typeface="Candara" pitchFamily="34" charset="0"/>
              </a:rPr>
              <a:t>auriculotemporal nerve </a:t>
            </a:r>
            <a:r>
              <a:rPr lang="en-GB" sz="2000" i="1" dirty="0" smtClean="0">
                <a:latin typeface="Candara" pitchFamily="34" charset="0"/>
              </a:rPr>
              <a:t>and the </a:t>
            </a:r>
            <a:r>
              <a:rPr lang="en-GB" sz="2000" b="1" i="1" dirty="0" smtClean="0">
                <a:solidFill>
                  <a:srgbClr val="C00000"/>
                </a:solidFill>
                <a:latin typeface="Candara" pitchFamily="34" charset="0"/>
              </a:rPr>
              <a:t>auricular branch of the vagus. </a:t>
            </a:r>
            <a:endParaRPr lang="en-GB" sz="2000" b="1" i="1" dirty="0">
              <a:solidFill>
                <a:srgbClr val="C00000"/>
              </a:solidFill>
              <a:latin typeface="Candar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3463" y="101025"/>
            <a:ext cx="5240537" cy="584775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GB" sz="3200" b="1" dirty="0" smtClean="0">
                <a:solidFill>
                  <a:srgbClr val="FF0000"/>
                </a:solidFill>
              </a:rPr>
              <a:t>Middle Ear (Tympanic Cavity) </a:t>
            </a:r>
            <a:endParaRPr lang="en-GB" sz="3200" b="1" dirty="0">
              <a:solidFill>
                <a:srgbClr val="FF0000"/>
              </a:solidFill>
            </a:endParaRPr>
          </a:p>
        </p:txBody>
      </p:sp>
      <p:pic>
        <p:nvPicPr>
          <p:cNvPr id="30722" name="Picture 2" descr="صورة ذات صلة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3200400"/>
            <a:ext cx="6278175" cy="3451771"/>
          </a:xfrm>
          <a:prstGeom prst="rect">
            <a:avLst/>
          </a:prstGeom>
          <a:noFill/>
          <a:ln w="76200">
            <a:solidFill>
              <a:srgbClr val="00FF00"/>
            </a:solidFill>
          </a:ln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smtClean="0">
                <a:solidFill>
                  <a:schemeClr val="tx1"/>
                </a:solidFill>
              </a:rPr>
              <a:t>Wednesday 9 March 2021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chemeClr val="tx1"/>
                </a:solidFill>
              </a:rPr>
              <a:pPr/>
              <a:t>15</a:t>
            </a:fld>
            <a:endParaRPr lang="en-US" b="1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152400"/>
            <a:ext cx="3200400" cy="584775"/>
          </a:xfrm>
          <a:prstGeom prst="rect">
            <a:avLst/>
          </a:prstGeom>
          <a:ln w="57150"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r>
              <a:rPr lang="en-GB" sz="3200" b="1" dirty="0" smtClean="0">
                <a:solidFill>
                  <a:srgbClr val="FF0000"/>
                </a:solidFill>
              </a:rPr>
              <a:t>Auditory Ossicles </a:t>
            </a:r>
            <a:endParaRPr lang="en-GB" sz="3200" b="1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2400" y="838200"/>
            <a:ext cx="297180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i="1" dirty="0" smtClean="0">
                <a:latin typeface="Candara" pitchFamily="34" charset="0"/>
              </a:rPr>
              <a:t>The auditory ossicles </a:t>
            </a:r>
            <a:r>
              <a:rPr lang="en-GB" sz="2000" b="1" i="1" dirty="0" smtClean="0">
                <a:solidFill>
                  <a:srgbClr val="FF0000"/>
                </a:solidFill>
                <a:latin typeface="Candara" pitchFamily="34" charset="0"/>
              </a:rPr>
              <a:t>(malleus, </a:t>
            </a:r>
            <a:r>
              <a:rPr lang="en-GB" sz="2000" b="1" i="1" dirty="0" err="1" smtClean="0">
                <a:solidFill>
                  <a:srgbClr val="FF0000"/>
                </a:solidFill>
                <a:latin typeface="Candara" pitchFamily="34" charset="0"/>
              </a:rPr>
              <a:t>incus</a:t>
            </a:r>
            <a:r>
              <a:rPr lang="en-GB" sz="2000" b="1" i="1" dirty="0" smtClean="0">
                <a:solidFill>
                  <a:srgbClr val="FF0000"/>
                </a:solidFill>
                <a:latin typeface="Candara" pitchFamily="34" charset="0"/>
              </a:rPr>
              <a:t>, and stapes</a:t>
            </a:r>
            <a:r>
              <a:rPr lang="en-GB" sz="2000" i="1" dirty="0" smtClean="0">
                <a:latin typeface="Candara" pitchFamily="34" charset="0"/>
              </a:rPr>
              <a:t>) form a mobile chain of small bones across the tympanic cavity from the tympanic membrane to </a:t>
            </a:r>
            <a:r>
              <a:rPr lang="en-GB" sz="2000" b="1" i="1" dirty="0" smtClean="0">
                <a:solidFill>
                  <a:srgbClr val="0033CC"/>
                </a:solidFill>
                <a:latin typeface="Candara" pitchFamily="34" charset="0"/>
              </a:rPr>
              <a:t>the oval window </a:t>
            </a:r>
            <a:r>
              <a:rPr lang="en-GB" sz="2000" b="1" i="1" dirty="0" smtClean="0">
                <a:latin typeface="Candara" pitchFamily="34" charset="0"/>
              </a:rPr>
              <a:t>(L. </a:t>
            </a:r>
            <a:r>
              <a:rPr lang="en-GB" sz="2000" b="1" i="1" dirty="0" err="1" smtClean="0">
                <a:latin typeface="Candara" pitchFamily="34" charset="0"/>
              </a:rPr>
              <a:t>fenestra</a:t>
            </a:r>
            <a:r>
              <a:rPr lang="en-GB" sz="2000" b="1" i="1" dirty="0" smtClean="0">
                <a:latin typeface="Candara" pitchFamily="34" charset="0"/>
              </a:rPr>
              <a:t> </a:t>
            </a:r>
            <a:r>
              <a:rPr lang="en-GB" sz="2000" b="1" i="1" dirty="0" err="1" smtClean="0">
                <a:latin typeface="Candara" pitchFamily="34" charset="0"/>
              </a:rPr>
              <a:t>vestibuli</a:t>
            </a:r>
            <a:r>
              <a:rPr lang="en-GB" sz="2000" b="1" i="1" dirty="0" smtClean="0">
                <a:latin typeface="Candara" pitchFamily="34" charset="0"/>
              </a:rPr>
              <a:t>), </a:t>
            </a:r>
            <a:r>
              <a:rPr lang="en-GB" sz="2000" i="1" dirty="0" smtClean="0">
                <a:latin typeface="Candara" pitchFamily="34" charset="0"/>
              </a:rPr>
              <a:t>an oval opening on the labyrinthine wall of the tympanic cavity leading </a:t>
            </a:r>
            <a:r>
              <a:rPr lang="en-GB" sz="2000" b="1" i="1" dirty="0" smtClean="0">
                <a:latin typeface="Candara" pitchFamily="34" charset="0"/>
              </a:rPr>
              <a:t>to the vestibule of the bony labyrinth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9327" t="35417" r="42020" b="14583"/>
          <a:stretch>
            <a:fillRect/>
          </a:stretch>
        </p:blipFill>
        <p:spPr bwMode="auto">
          <a:xfrm>
            <a:off x="3429000" y="845127"/>
            <a:ext cx="5543550" cy="4031673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52400" y="5181600"/>
            <a:ext cx="8534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i="1" dirty="0" smtClean="0">
                <a:latin typeface="Candara" pitchFamily="34" charset="0"/>
              </a:rPr>
              <a:t>The ossicles are covered with the mucous membrane lining the tympanic cavity, but unlike other bones of the body, they are </a:t>
            </a:r>
            <a:r>
              <a:rPr lang="en-GB" sz="2000" b="1" i="1" dirty="0" smtClean="0">
                <a:solidFill>
                  <a:srgbClr val="FF0000"/>
                </a:solidFill>
                <a:latin typeface="Candara" pitchFamily="34" charset="0"/>
              </a:rPr>
              <a:t>not directly </a:t>
            </a:r>
            <a:r>
              <a:rPr lang="en-GB" sz="2000" b="1" i="1" dirty="0" smtClean="0">
                <a:latin typeface="Candara" pitchFamily="34" charset="0"/>
              </a:rPr>
              <a:t>covered with a layer of periosteum. </a:t>
            </a:r>
            <a:endParaRPr lang="en-GB" sz="2000" b="1" i="1" dirty="0">
              <a:latin typeface="Candara" pitchFamily="34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smtClean="0">
                <a:solidFill>
                  <a:schemeClr val="tx1"/>
                </a:solidFill>
              </a:rPr>
              <a:t>Wednesday 9 March 2021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629400" y="640080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chemeClr val="tx1"/>
                </a:solidFill>
              </a:rPr>
              <a:pPr/>
              <a:t>16</a:t>
            </a:fld>
            <a:endParaRPr 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1106031"/>
            <a:ext cx="33528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 smtClean="0">
                <a:solidFill>
                  <a:srgbClr val="FF0000"/>
                </a:solidFill>
                <a:latin typeface="Candara" pitchFamily="34" charset="0"/>
              </a:rPr>
              <a:t>The malleus (L. hammer) </a:t>
            </a:r>
            <a:r>
              <a:rPr lang="en-GB" sz="2000" dirty="0" smtClean="0">
                <a:latin typeface="Candara" pitchFamily="34" charset="0"/>
              </a:rPr>
              <a:t>is attached to the tympanic membrane </a:t>
            </a:r>
          </a:p>
          <a:p>
            <a:endParaRPr lang="en-GB" sz="2000" dirty="0" smtClean="0">
              <a:latin typeface="Candara" pitchFamily="34" charset="0"/>
            </a:endParaRPr>
          </a:p>
          <a:p>
            <a:r>
              <a:rPr lang="en-GB" sz="2000" b="1" dirty="0" smtClean="0">
                <a:latin typeface="Candara" pitchFamily="34" charset="0"/>
              </a:rPr>
              <a:t>Its rounded head lies superiorly in </a:t>
            </a:r>
            <a:r>
              <a:rPr lang="en-GB" sz="2000" b="1" dirty="0" smtClean="0">
                <a:solidFill>
                  <a:srgbClr val="0033CC"/>
                </a:solidFill>
                <a:latin typeface="Candara" pitchFamily="34" charset="0"/>
              </a:rPr>
              <a:t>the </a:t>
            </a:r>
            <a:r>
              <a:rPr lang="en-GB" sz="2000" b="1" dirty="0" err="1" smtClean="0">
                <a:solidFill>
                  <a:srgbClr val="0033CC"/>
                </a:solidFill>
                <a:latin typeface="Candara" pitchFamily="34" charset="0"/>
              </a:rPr>
              <a:t>epitympanic</a:t>
            </a:r>
            <a:r>
              <a:rPr lang="en-GB" sz="2000" b="1" dirty="0" smtClean="0">
                <a:solidFill>
                  <a:srgbClr val="0033CC"/>
                </a:solidFill>
                <a:latin typeface="Candara" pitchFamily="34" charset="0"/>
              </a:rPr>
              <a:t> recess.</a:t>
            </a:r>
          </a:p>
        </p:txBody>
      </p:sp>
      <p:sp>
        <p:nvSpPr>
          <p:cNvPr id="3" name="Rectangle 2"/>
          <p:cNvSpPr/>
          <p:nvPr/>
        </p:nvSpPr>
        <p:spPr>
          <a:xfrm>
            <a:off x="228600" y="152400"/>
            <a:ext cx="3200400" cy="584775"/>
          </a:xfrm>
          <a:prstGeom prst="rect">
            <a:avLst/>
          </a:prstGeom>
          <a:ln w="57150"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r>
              <a:rPr lang="en-GB" sz="3200" b="1" dirty="0" smtClean="0">
                <a:solidFill>
                  <a:srgbClr val="FF0000"/>
                </a:solidFill>
              </a:rPr>
              <a:t>Auditory Ossicles </a:t>
            </a:r>
            <a:endParaRPr lang="en-GB" sz="3200" b="1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56809" t="25698" r="29842" b="50000"/>
          <a:stretch>
            <a:fillRect/>
          </a:stretch>
        </p:blipFill>
        <p:spPr bwMode="auto">
          <a:xfrm>
            <a:off x="5867400" y="3897854"/>
            <a:ext cx="2743200" cy="2807746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52400" y="3733800"/>
            <a:ext cx="51054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 smtClean="0">
                <a:latin typeface="Candara" pitchFamily="34" charset="0"/>
              </a:rPr>
              <a:t>The neck lies against the flaccid part of the tympanic membrane, and the handle is embedded in the tense part of the tympanic membrane with its tip at the umbo. </a:t>
            </a:r>
          </a:p>
          <a:p>
            <a:endParaRPr lang="en-GB" sz="2000" dirty="0" smtClean="0">
              <a:latin typeface="Candara" pitchFamily="34" charset="0"/>
            </a:endParaRPr>
          </a:p>
          <a:p>
            <a:r>
              <a:rPr lang="en-GB" sz="2000" b="1" dirty="0" smtClean="0">
                <a:solidFill>
                  <a:srgbClr val="0033CC"/>
                </a:solidFill>
                <a:latin typeface="Candara" pitchFamily="34" charset="0"/>
              </a:rPr>
              <a:t>The head of the malleus </a:t>
            </a:r>
            <a:r>
              <a:rPr lang="en-GB" sz="2000" b="1" dirty="0" smtClean="0">
                <a:latin typeface="Candara" pitchFamily="34" charset="0"/>
              </a:rPr>
              <a:t>articulates with </a:t>
            </a:r>
            <a:r>
              <a:rPr lang="en-GB" sz="2000" b="1" dirty="0" smtClean="0">
                <a:solidFill>
                  <a:srgbClr val="0033CC"/>
                </a:solidFill>
                <a:latin typeface="Candara" pitchFamily="34" charset="0"/>
              </a:rPr>
              <a:t>the </a:t>
            </a:r>
            <a:r>
              <a:rPr lang="en-GB" sz="2000" b="1" dirty="0" err="1" smtClean="0">
                <a:solidFill>
                  <a:srgbClr val="0033CC"/>
                </a:solidFill>
                <a:latin typeface="Candara" pitchFamily="34" charset="0"/>
              </a:rPr>
              <a:t>incus</a:t>
            </a:r>
            <a:r>
              <a:rPr lang="en-GB" sz="2000" b="1" dirty="0" smtClean="0">
                <a:solidFill>
                  <a:srgbClr val="0033CC"/>
                </a:solidFill>
                <a:latin typeface="Candara" pitchFamily="34" charset="0"/>
              </a:rPr>
              <a:t>;</a:t>
            </a:r>
            <a:r>
              <a:rPr lang="en-GB" sz="2000" b="1" dirty="0" smtClean="0">
                <a:latin typeface="Candara" pitchFamily="34" charset="0"/>
              </a:rPr>
              <a:t> the </a:t>
            </a:r>
            <a:r>
              <a:rPr lang="en-GB" sz="2000" b="1" dirty="0" smtClean="0">
                <a:solidFill>
                  <a:srgbClr val="FF0000"/>
                </a:solidFill>
                <a:latin typeface="Candara" pitchFamily="34" charset="0"/>
              </a:rPr>
              <a:t>tendon of the tensor tympani </a:t>
            </a:r>
            <a:r>
              <a:rPr lang="en-GB" sz="2000" b="1" dirty="0" smtClean="0">
                <a:latin typeface="Candara" pitchFamily="34" charset="0"/>
              </a:rPr>
              <a:t>inserts into the </a:t>
            </a:r>
            <a:r>
              <a:rPr lang="en-GB" sz="2000" b="1" dirty="0" smtClean="0">
                <a:solidFill>
                  <a:srgbClr val="FF0000"/>
                </a:solidFill>
                <a:latin typeface="Candara" pitchFamily="34" charset="0"/>
              </a:rPr>
              <a:t>handle of the malleus</a:t>
            </a:r>
            <a:r>
              <a:rPr lang="en-GB" sz="2000" dirty="0" smtClean="0">
                <a:latin typeface="Candara" pitchFamily="34" charset="0"/>
              </a:rPr>
              <a:t>. </a:t>
            </a:r>
            <a:endParaRPr lang="en-GB" sz="2000" dirty="0">
              <a:latin typeface="Candara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l="19327" t="35417" r="42020" b="14583"/>
          <a:stretch>
            <a:fillRect/>
          </a:stretch>
        </p:blipFill>
        <p:spPr bwMode="auto">
          <a:xfrm>
            <a:off x="4190999" y="228600"/>
            <a:ext cx="4714875" cy="3429000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smtClean="0">
                <a:solidFill>
                  <a:schemeClr val="tx1"/>
                </a:solidFill>
              </a:rPr>
              <a:t>Wednesday 9 March 2021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62000" y="640080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chemeClr val="tx1"/>
                </a:solidFill>
              </a:rPr>
              <a:pPr/>
              <a:t>17</a:t>
            </a:fld>
            <a:endParaRPr lang="en-US" b="1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762000"/>
            <a:ext cx="39624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GB" sz="2000" b="1" dirty="0" smtClean="0">
                <a:solidFill>
                  <a:srgbClr val="FF0000"/>
                </a:solidFill>
                <a:latin typeface="Candara" pitchFamily="34" charset="0"/>
              </a:rPr>
              <a:t>The </a:t>
            </a:r>
            <a:r>
              <a:rPr lang="en-GB" sz="2000" b="1" dirty="0" err="1" smtClean="0">
                <a:solidFill>
                  <a:srgbClr val="FF0000"/>
                </a:solidFill>
                <a:latin typeface="Candara" pitchFamily="34" charset="0"/>
              </a:rPr>
              <a:t>incus</a:t>
            </a:r>
            <a:r>
              <a:rPr lang="en-GB" sz="2000" b="1" dirty="0" smtClean="0">
                <a:solidFill>
                  <a:srgbClr val="FF0000"/>
                </a:solidFill>
                <a:latin typeface="Candara" pitchFamily="34" charset="0"/>
              </a:rPr>
              <a:t> </a:t>
            </a:r>
            <a:r>
              <a:rPr lang="en-GB" sz="2000" dirty="0" smtClean="0">
                <a:latin typeface="Candara" pitchFamily="34" charset="0"/>
              </a:rPr>
              <a:t>(L. anvil) </a:t>
            </a:r>
            <a:r>
              <a:rPr lang="en-GB" sz="2000" b="1" dirty="0" smtClean="0">
                <a:latin typeface="Candara" pitchFamily="34" charset="0"/>
              </a:rPr>
              <a:t>links (articulates with) the malleus and the stapes </a:t>
            </a:r>
          </a:p>
          <a:p>
            <a:pPr>
              <a:buFont typeface="Wingdings" pitchFamily="2" charset="2"/>
              <a:buChar char="ü"/>
            </a:pPr>
            <a:endParaRPr lang="en-GB" sz="2000" dirty="0" smtClean="0">
              <a:latin typeface="Candara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en-GB" sz="2000" b="1" dirty="0" smtClean="0">
                <a:latin typeface="Candara" pitchFamily="34" charset="0"/>
              </a:rPr>
              <a:t>The body of the </a:t>
            </a:r>
            <a:r>
              <a:rPr lang="en-GB" sz="2000" b="1" dirty="0" err="1" smtClean="0">
                <a:latin typeface="Candara" pitchFamily="34" charset="0"/>
              </a:rPr>
              <a:t>incus</a:t>
            </a:r>
            <a:r>
              <a:rPr lang="en-GB" sz="2000" b="1" dirty="0" smtClean="0">
                <a:latin typeface="Candara" pitchFamily="34" charset="0"/>
              </a:rPr>
              <a:t> </a:t>
            </a:r>
            <a:r>
              <a:rPr lang="en-GB" sz="2000" dirty="0" smtClean="0">
                <a:latin typeface="Candara" pitchFamily="34" charset="0"/>
              </a:rPr>
              <a:t>lies in the </a:t>
            </a:r>
            <a:r>
              <a:rPr lang="en-GB" sz="2000" b="1" dirty="0" err="1" smtClean="0">
                <a:solidFill>
                  <a:srgbClr val="0033CC"/>
                </a:solidFill>
                <a:latin typeface="Candara" pitchFamily="34" charset="0"/>
              </a:rPr>
              <a:t>epitympanic</a:t>
            </a:r>
            <a:r>
              <a:rPr lang="en-GB" sz="2000" b="1" dirty="0" smtClean="0">
                <a:solidFill>
                  <a:srgbClr val="0033CC"/>
                </a:solidFill>
                <a:latin typeface="Candara" pitchFamily="34" charset="0"/>
              </a:rPr>
              <a:t> recess </a:t>
            </a:r>
            <a:r>
              <a:rPr lang="en-GB" sz="2000" dirty="0" smtClean="0">
                <a:latin typeface="Candara" pitchFamily="34" charset="0"/>
              </a:rPr>
              <a:t>where it articulates with the </a:t>
            </a:r>
            <a:r>
              <a:rPr lang="en-GB" sz="2000" b="1" dirty="0" smtClean="0">
                <a:latin typeface="Candara" pitchFamily="34" charset="0"/>
              </a:rPr>
              <a:t>head of the malleus. </a:t>
            </a:r>
          </a:p>
          <a:p>
            <a:pPr>
              <a:buFont typeface="Wingdings" pitchFamily="2" charset="2"/>
              <a:buChar char="ü"/>
            </a:pPr>
            <a:endParaRPr lang="en-GB" sz="2000" dirty="0" smtClean="0">
              <a:latin typeface="Candara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en-GB" sz="2000" b="1" dirty="0" smtClean="0">
                <a:solidFill>
                  <a:srgbClr val="0033CC"/>
                </a:solidFill>
                <a:latin typeface="Candara" pitchFamily="34" charset="0"/>
              </a:rPr>
              <a:t>The long limb </a:t>
            </a:r>
            <a:r>
              <a:rPr lang="en-GB" sz="2000" b="1" dirty="0" smtClean="0">
                <a:latin typeface="Candara" pitchFamily="34" charset="0"/>
              </a:rPr>
              <a:t>lies parallel to the handle of the malleus, and its inferior end articulates with the stapes by way of the </a:t>
            </a:r>
            <a:r>
              <a:rPr lang="en-GB" sz="2000" b="1" dirty="0" err="1" smtClean="0">
                <a:latin typeface="Candara" pitchFamily="34" charset="0"/>
              </a:rPr>
              <a:t>lenticular</a:t>
            </a:r>
            <a:r>
              <a:rPr lang="en-GB" sz="2000" b="1" dirty="0" smtClean="0">
                <a:latin typeface="Candara" pitchFamily="34" charset="0"/>
              </a:rPr>
              <a:t> process. </a:t>
            </a:r>
          </a:p>
          <a:p>
            <a:pPr>
              <a:buFont typeface="Wingdings" pitchFamily="2" charset="2"/>
              <a:buChar char="ü"/>
            </a:pPr>
            <a:endParaRPr lang="en-GB" sz="2000" dirty="0" smtClean="0">
              <a:latin typeface="Candara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en-GB" sz="2000" b="1" dirty="0" smtClean="0">
                <a:solidFill>
                  <a:srgbClr val="0033CC"/>
                </a:solidFill>
                <a:latin typeface="Candara" pitchFamily="34" charset="0"/>
              </a:rPr>
              <a:t>The short limb </a:t>
            </a:r>
            <a:r>
              <a:rPr lang="en-GB" sz="2000" b="1" dirty="0" smtClean="0">
                <a:latin typeface="Candara" pitchFamily="34" charset="0"/>
              </a:rPr>
              <a:t>is connected by a ligament to the posterior wall of the tympanic cavity</a:t>
            </a:r>
            <a:endParaRPr lang="en-GB" sz="2000" b="1" dirty="0">
              <a:latin typeface="Candar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" y="152400"/>
            <a:ext cx="3200400" cy="584775"/>
          </a:xfrm>
          <a:prstGeom prst="rect">
            <a:avLst/>
          </a:prstGeom>
          <a:ln w="57150"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r>
              <a:rPr lang="en-GB" sz="3200" b="1" dirty="0" smtClean="0">
                <a:solidFill>
                  <a:srgbClr val="FF0000"/>
                </a:solidFill>
              </a:rPr>
              <a:t>Auditory Ossicles </a:t>
            </a:r>
            <a:endParaRPr lang="en-GB" sz="3200" b="1" dirty="0">
              <a:solidFill>
                <a:srgbClr val="FF00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19327" t="35417" r="42020" b="14583"/>
          <a:stretch>
            <a:fillRect/>
          </a:stretch>
        </p:blipFill>
        <p:spPr bwMode="auto">
          <a:xfrm>
            <a:off x="4114800" y="228600"/>
            <a:ext cx="4400550" cy="3200400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70195" t="25000" r="16837" b="50000"/>
          <a:stretch>
            <a:fillRect/>
          </a:stretch>
        </p:blipFill>
        <p:spPr bwMode="auto">
          <a:xfrm>
            <a:off x="5105400" y="3657600"/>
            <a:ext cx="2771775" cy="3004246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smtClean="0">
                <a:solidFill>
                  <a:schemeClr val="tx1"/>
                </a:solidFill>
              </a:rPr>
              <a:t>Wednesday 9 March 2021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chemeClr val="tx1"/>
                </a:solidFill>
              </a:rPr>
              <a:pPr/>
              <a:t>18</a:t>
            </a:fld>
            <a:endParaRPr lang="en-US" b="1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838200"/>
            <a:ext cx="43434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 smtClean="0">
                <a:solidFill>
                  <a:srgbClr val="FF0000"/>
                </a:solidFill>
                <a:latin typeface="Candara" pitchFamily="34" charset="0"/>
              </a:rPr>
              <a:t>The stapes (L. stirrup) is the smallest </a:t>
            </a:r>
            <a:r>
              <a:rPr lang="en-GB" sz="2000" b="1" dirty="0" err="1" smtClean="0">
                <a:solidFill>
                  <a:srgbClr val="FF0000"/>
                </a:solidFill>
                <a:latin typeface="Candara" pitchFamily="34" charset="0"/>
              </a:rPr>
              <a:t>ossicle</a:t>
            </a:r>
            <a:r>
              <a:rPr lang="en-GB" sz="2000" b="1" dirty="0" smtClean="0">
                <a:solidFill>
                  <a:srgbClr val="FF0000"/>
                </a:solidFill>
                <a:latin typeface="Candara" pitchFamily="34" charset="0"/>
              </a:rPr>
              <a:t> </a:t>
            </a:r>
          </a:p>
          <a:p>
            <a:endParaRPr lang="en-GB" sz="2000" dirty="0" smtClean="0">
              <a:latin typeface="Candara" pitchFamily="34" charset="0"/>
            </a:endParaRPr>
          </a:p>
          <a:p>
            <a:r>
              <a:rPr lang="en-GB" sz="2000" dirty="0" smtClean="0">
                <a:latin typeface="Candara" pitchFamily="34" charset="0"/>
              </a:rPr>
              <a:t>The base (footplate) of the stapes is attached to the margins of </a:t>
            </a:r>
            <a:r>
              <a:rPr lang="en-GB" sz="2000" b="1" dirty="0" smtClean="0">
                <a:solidFill>
                  <a:srgbClr val="0033CC"/>
                </a:solidFill>
                <a:latin typeface="Candara" pitchFamily="34" charset="0"/>
              </a:rPr>
              <a:t>the oval window </a:t>
            </a:r>
            <a:r>
              <a:rPr lang="en-GB" sz="2000" dirty="0" smtClean="0">
                <a:latin typeface="Candara" pitchFamily="34" charset="0"/>
              </a:rPr>
              <a:t>on the labyrinthine wall. </a:t>
            </a:r>
          </a:p>
          <a:p>
            <a:endParaRPr lang="en-GB" sz="2000" dirty="0" smtClean="0">
              <a:latin typeface="Candara" pitchFamily="34" charset="0"/>
            </a:endParaRPr>
          </a:p>
          <a:p>
            <a:r>
              <a:rPr lang="en-GB" sz="2000" dirty="0" smtClean="0">
                <a:latin typeface="Candara" pitchFamily="34" charset="0"/>
              </a:rPr>
              <a:t>The base is considerably smaller than the tympanic membrane</a:t>
            </a:r>
            <a:r>
              <a:rPr lang="en-GB" sz="2000" b="1" dirty="0" smtClean="0">
                <a:latin typeface="Candara" pitchFamily="34" charset="0"/>
              </a:rPr>
              <a:t>; as a result, the vibratory force of the stapes is increased approximately </a:t>
            </a:r>
            <a:r>
              <a:rPr lang="en-GB" sz="2000" b="1" dirty="0" smtClean="0">
                <a:solidFill>
                  <a:srgbClr val="0033CC"/>
                </a:solidFill>
                <a:latin typeface="Candara" pitchFamily="34" charset="0"/>
              </a:rPr>
              <a:t>10 times </a:t>
            </a:r>
            <a:r>
              <a:rPr lang="en-GB" sz="2000" b="1" dirty="0" smtClean="0">
                <a:latin typeface="Candara" pitchFamily="34" charset="0"/>
              </a:rPr>
              <a:t>over that of the tympanic membrane</a:t>
            </a:r>
            <a:r>
              <a:rPr lang="en-GB" sz="2000" dirty="0" smtClean="0">
                <a:latin typeface="Candara" pitchFamily="34" charset="0"/>
              </a:rPr>
              <a:t>. </a:t>
            </a:r>
          </a:p>
          <a:p>
            <a:endParaRPr lang="en-GB" sz="2000" dirty="0" smtClean="0">
              <a:latin typeface="Candara" pitchFamily="34" charset="0"/>
            </a:endParaRPr>
          </a:p>
          <a:p>
            <a:r>
              <a:rPr lang="en-GB" sz="2000" b="1" dirty="0" smtClean="0">
                <a:latin typeface="Candara" pitchFamily="34" charset="0"/>
              </a:rPr>
              <a:t>Consequently, the auditory ossicles increase the force but decrease the amplitude of the vibrations transmitted from the tympanic membrane.</a:t>
            </a:r>
            <a:endParaRPr lang="en-GB" sz="2000" b="1" dirty="0">
              <a:latin typeface="Candar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" y="152400"/>
            <a:ext cx="3200400" cy="584775"/>
          </a:xfrm>
          <a:prstGeom prst="rect">
            <a:avLst/>
          </a:prstGeom>
          <a:ln w="57150"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r>
              <a:rPr lang="en-GB" sz="3200" b="1" dirty="0" smtClean="0">
                <a:solidFill>
                  <a:srgbClr val="FF0000"/>
                </a:solidFill>
              </a:rPr>
              <a:t>Auditory Ossicles </a:t>
            </a:r>
            <a:endParaRPr lang="en-GB" sz="3200" b="1" dirty="0">
              <a:solidFill>
                <a:srgbClr val="FF00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19327" t="35417" r="42020" b="14583"/>
          <a:stretch>
            <a:fillRect/>
          </a:stretch>
        </p:blipFill>
        <p:spPr bwMode="auto">
          <a:xfrm>
            <a:off x="4438650" y="228600"/>
            <a:ext cx="4400550" cy="3200400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l="59151" t="60096" r="27965" b="22863"/>
          <a:stretch>
            <a:fillRect/>
          </a:stretch>
        </p:blipFill>
        <p:spPr bwMode="auto">
          <a:xfrm>
            <a:off x="5029200" y="3733800"/>
            <a:ext cx="3429000" cy="2549769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228600" y="6492875"/>
            <a:ext cx="2133600" cy="365125"/>
          </a:xfrm>
        </p:spPr>
        <p:txBody>
          <a:bodyPr/>
          <a:lstStyle/>
          <a:p>
            <a:r>
              <a:rPr lang="en-US" b="1" smtClean="0">
                <a:solidFill>
                  <a:schemeClr val="tx1"/>
                </a:solidFill>
              </a:rPr>
              <a:t>Wednesday 9 March 2021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chemeClr val="tx1"/>
                </a:solidFill>
              </a:rPr>
              <a:pPr/>
              <a:t>19</a:t>
            </a:fld>
            <a:endParaRPr lang="en-US" b="1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" y="685800"/>
            <a:ext cx="8915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i="1" dirty="0" smtClean="0">
                <a:latin typeface="Candara" pitchFamily="34" charset="0"/>
              </a:rPr>
              <a:t>The ear consists of the </a:t>
            </a:r>
            <a:r>
              <a:rPr lang="en-GB" sz="2000" b="1" i="1" dirty="0" smtClean="0">
                <a:latin typeface="Candara" pitchFamily="34" charset="0"/>
              </a:rPr>
              <a:t>external ear</a:t>
            </a:r>
            <a:r>
              <a:rPr lang="en-GB" sz="2000" i="1" dirty="0" smtClean="0">
                <a:latin typeface="Candara" pitchFamily="34" charset="0"/>
              </a:rPr>
              <a:t>; </a:t>
            </a:r>
            <a:r>
              <a:rPr lang="en-GB" sz="2000" b="1" i="1" dirty="0" smtClean="0">
                <a:latin typeface="Candara" pitchFamily="34" charset="0"/>
              </a:rPr>
              <a:t>the middle ear</a:t>
            </a:r>
            <a:r>
              <a:rPr lang="en-GB" sz="2000" i="1" dirty="0" smtClean="0">
                <a:latin typeface="Candara" pitchFamily="34" charset="0"/>
              </a:rPr>
              <a:t>, or </a:t>
            </a:r>
            <a:r>
              <a:rPr lang="en-GB" sz="2000" b="1" i="1" dirty="0" smtClean="0">
                <a:latin typeface="Candara" pitchFamily="34" charset="0"/>
              </a:rPr>
              <a:t>tympanic cavity</a:t>
            </a:r>
            <a:r>
              <a:rPr lang="en-GB" sz="2000" i="1" dirty="0" smtClean="0">
                <a:latin typeface="Candara" pitchFamily="34" charset="0"/>
              </a:rPr>
              <a:t>; and </a:t>
            </a:r>
            <a:r>
              <a:rPr lang="en-GB" sz="2000" b="1" i="1" dirty="0" smtClean="0">
                <a:latin typeface="Candara" pitchFamily="34" charset="0"/>
              </a:rPr>
              <a:t>the internal ear</a:t>
            </a:r>
            <a:r>
              <a:rPr lang="en-GB" sz="2000" i="1" dirty="0" smtClean="0">
                <a:latin typeface="Candara" pitchFamily="34" charset="0"/>
              </a:rPr>
              <a:t>, or </a:t>
            </a:r>
            <a:r>
              <a:rPr lang="en-GB" sz="2000" b="1" i="1" dirty="0" smtClean="0">
                <a:latin typeface="Candara" pitchFamily="34" charset="0"/>
              </a:rPr>
              <a:t>labyrinth</a:t>
            </a:r>
            <a:r>
              <a:rPr lang="en-GB" sz="2000" i="1" dirty="0" smtClean="0">
                <a:latin typeface="Candara" pitchFamily="34" charset="0"/>
              </a:rPr>
              <a:t>, which contains the organs of </a:t>
            </a:r>
            <a:r>
              <a:rPr lang="en-GB" sz="2000" b="1" i="1" dirty="0" smtClean="0">
                <a:solidFill>
                  <a:srgbClr val="0033CC"/>
                </a:solidFill>
                <a:latin typeface="Candara" pitchFamily="34" charset="0"/>
              </a:rPr>
              <a:t>hearing</a:t>
            </a:r>
            <a:r>
              <a:rPr lang="en-GB" sz="2000" i="1" dirty="0" smtClean="0">
                <a:latin typeface="Candara" pitchFamily="34" charset="0"/>
              </a:rPr>
              <a:t> and </a:t>
            </a:r>
            <a:r>
              <a:rPr lang="en-GB" sz="2000" b="1" i="1" dirty="0" smtClean="0">
                <a:solidFill>
                  <a:srgbClr val="0033CC"/>
                </a:solidFill>
                <a:latin typeface="Candara" pitchFamily="34" charset="0"/>
              </a:rPr>
              <a:t>balance.</a:t>
            </a:r>
            <a:endParaRPr lang="en-GB" sz="2000" b="1" i="1" dirty="0">
              <a:solidFill>
                <a:srgbClr val="0033CC"/>
              </a:solidFill>
              <a:latin typeface="Candar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200" y="76200"/>
            <a:ext cx="1543436" cy="584775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GB" sz="3200" b="1" dirty="0" smtClean="0">
                <a:solidFill>
                  <a:srgbClr val="FF0000"/>
                </a:solidFill>
              </a:rPr>
              <a:t>The Ear </a:t>
            </a:r>
            <a:endParaRPr lang="en-GB" sz="3200" b="1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200" y="2514600"/>
            <a:ext cx="3886200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GB" sz="2400" b="1" i="1" dirty="0" smtClean="0">
                <a:solidFill>
                  <a:srgbClr val="FF0000"/>
                </a:solidFill>
                <a:latin typeface="Candara" pitchFamily="34" charset="0"/>
              </a:rPr>
              <a:t>The auricle </a:t>
            </a:r>
            <a:r>
              <a:rPr lang="en-GB" sz="2000" i="1" dirty="0" smtClean="0">
                <a:latin typeface="Candara" pitchFamily="34" charset="0"/>
              </a:rPr>
              <a:t>has a characteristic shape and collects air vibrations.</a:t>
            </a:r>
          </a:p>
          <a:p>
            <a:pPr>
              <a:buFont typeface="Wingdings" pitchFamily="2" charset="2"/>
              <a:buChar char="v"/>
            </a:pPr>
            <a:endParaRPr lang="en-GB" sz="2000" i="1" dirty="0" smtClean="0">
              <a:latin typeface="Candara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en-GB" sz="2000" i="1" dirty="0" smtClean="0">
                <a:latin typeface="Candara" pitchFamily="34" charset="0"/>
              </a:rPr>
              <a:t> It consists of </a:t>
            </a:r>
            <a:r>
              <a:rPr lang="en-GB" sz="2000" b="1" i="1" dirty="0" smtClean="0">
                <a:latin typeface="Candara" pitchFamily="34" charset="0"/>
              </a:rPr>
              <a:t>a thin plate of elastic cartilage</a:t>
            </a:r>
            <a:r>
              <a:rPr lang="en-GB" sz="2000" i="1" dirty="0" smtClean="0">
                <a:latin typeface="Candara" pitchFamily="34" charset="0"/>
              </a:rPr>
              <a:t> covered by skin. </a:t>
            </a:r>
          </a:p>
          <a:p>
            <a:pPr>
              <a:buFont typeface="Wingdings" pitchFamily="2" charset="2"/>
              <a:buChar char="v"/>
            </a:pPr>
            <a:endParaRPr lang="en-GB" sz="2000" i="1" dirty="0" smtClean="0">
              <a:latin typeface="Candara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en-GB" sz="2000" i="1" dirty="0" smtClean="0">
                <a:latin typeface="Candara" pitchFamily="34" charset="0"/>
              </a:rPr>
              <a:t>It possesses both </a:t>
            </a:r>
            <a:r>
              <a:rPr lang="en-GB" sz="2000" b="1" i="1" dirty="0" smtClean="0">
                <a:latin typeface="Candara" pitchFamily="34" charset="0"/>
              </a:rPr>
              <a:t>extrinsic and intrinsic muscles,</a:t>
            </a:r>
            <a:r>
              <a:rPr lang="en-GB" sz="2000" i="1" dirty="0" smtClean="0">
                <a:latin typeface="Candara" pitchFamily="34" charset="0"/>
              </a:rPr>
              <a:t> which are supplied by </a:t>
            </a:r>
            <a:r>
              <a:rPr lang="en-GB" sz="2000" b="1" i="1" dirty="0" smtClean="0">
                <a:solidFill>
                  <a:schemeClr val="accent6">
                    <a:lumMod val="50000"/>
                  </a:schemeClr>
                </a:solidFill>
                <a:latin typeface="Candara" pitchFamily="34" charset="0"/>
              </a:rPr>
              <a:t>the facial nerve</a:t>
            </a:r>
            <a:r>
              <a:rPr lang="en-GB" sz="2000" i="1" dirty="0" smtClean="0">
                <a:latin typeface="Candara" pitchFamily="34" charset="0"/>
              </a:rPr>
              <a:t>. </a:t>
            </a:r>
          </a:p>
        </p:txBody>
      </p:sp>
      <p:sp>
        <p:nvSpPr>
          <p:cNvPr id="5" name="Rectangle 4"/>
          <p:cNvSpPr/>
          <p:nvPr/>
        </p:nvSpPr>
        <p:spPr>
          <a:xfrm>
            <a:off x="122510" y="1371600"/>
            <a:ext cx="2315890" cy="584775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GB" sz="3200" b="1" dirty="0" smtClean="0">
                <a:solidFill>
                  <a:srgbClr val="FF0000"/>
                </a:solidFill>
              </a:rPr>
              <a:t>External Ear </a:t>
            </a:r>
            <a:endParaRPr lang="en-GB" sz="3200" b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400" y="2038290"/>
            <a:ext cx="5562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i="1" dirty="0" smtClean="0">
                <a:latin typeface="Candara" pitchFamily="34" charset="0"/>
              </a:rPr>
              <a:t>It has </a:t>
            </a:r>
            <a:r>
              <a:rPr lang="en-GB" sz="2000" b="1" i="1" dirty="0" smtClean="0">
                <a:solidFill>
                  <a:srgbClr val="0033CC"/>
                </a:solidFill>
                <a:latin typeface="Candara" pitchFamily="34" charset="0"/>
              </a:rPr>
              <a:t>an auricle </a:t>
            </a:r>
            <a:r>
              <a:rPr lang="en-GB" sz="2000" i="1" dirty="0" smtClean="0">
                <a:latin typeface="Candara" pitchFamily="34" charset="0"/>
              </a:rPr>
              <a:t>and an </a:t>
            </a:r>
            <a:r>
              <a:rPr lang="en-GB" sz="2000" b="1" i="1" dirty="0" smtClean="0">
                <a:solidFill>
                  <a:srgbClr val="0033CC"/>
                </a:solidFill>
                <a:latin typeface="Candara" pitchFamily="34" charset="0"/>
              </a:rPr>
              <a:t>external auditory meatus</a:t>
            </a:r>
            <a:r>
              <a:rPr lang="en-GB" sz="2000" i="1" dirty="0" smtClean="0">
                <a:latin typeface="Candara" pitchFamily="34" charset="0"/>
              </a:rPr>
              <a:t>. </a:t>
            </a:r>
          </a:p>
        </p:txBody>
      </p:sp>
      <p:pic>
        <p:nvPicPr>
          <p:cNvPr id="8196" name="Picture 4" descr="https://classconnection.s3.amazonaws.com/844/flashcards/2475844/png/auricle135595069976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53600" y="4724400"/>
            <a:ext cx="1477618" cy="1063835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</p:pic>
      <p:pic>
        <p:nvPicPr>
          <p:cNvPr id="8198" name="Picture 6" descr="http://www.shahfacialplastics.com/themes/sfp/Ea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438400"/>
            <a:ext cx="4191000" cy="4191000"/>
          </a:xfrm>
          <a:prstGeom prst="rect">
            <a:avLst/>
          </a:prstGeom>
          <a:noFill/>
          <a:ln w="76200">
            <a:solidFill>
              <a:srgbClr val="00FF00"/>
            </a:solidFill>
          </a:ln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smtClean="0">
                <a:solidFill>
                  <a:srgbClr val="0033CC"/>
                </a:solidFill>
              </a:rPr>
              <a:t>Wednesday 9 March 2021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752600" y="624840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2</a:t>
            </a:fld>
            <a:endParaRPr lang="en-US" b="1" dirty="0">
              <a:solidFill>
                <a:srgbClr val="0033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152400"/>
            <a:ext cx="5048562" cy="584775"/>
          </a:xfrm>
          <a:prstGeom prst="rect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GB" sz="3200" b="1" dirty="0" smtClean="0">
                <a:solidFill>
                  <a:srgbClr val="FF0000"/>
                </a:solidFill>
              </a:rPr>
              <a:t>PHARYNGOTYMPANIC TUBE </a:t>
            </a:r>
            <a:endParaRPr lang="en-GB" sz="3200" b="1" dirty="0">
              <a:solidFill>
                <a:srgbClr val="FF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18741" t="17708" r="52562" b="20833"/>
          <a:stretch>
            <a:fillRect/>
          </a:stretch>
        </p:blipFill>
        <p:spPr bwMode="auto">
          <a:xfrm>
            <a:off x="4876800" y="1066800"/>
            <a:ext cx="4038600" cy="4862804"/>
          </a:xfrm>
          <a:prstGeom prst="rect">
            <a:avLst/>
          </a:prstGeom>
          <a:noFill/>
          <a:ln w="76200">
            <a:solidFill>
              <a:srgbClr val="0033CC"/>
            </a:solidFill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52400" y="1219200"/>
            <a:ext cx="4572000" cy="409342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GB" sz="2000" b="1" dirty="0" smtClean="0">
                <a:solidFill>
                  <a:srgbClr val="FF0000"/>
                </a:solidFill>
                <a:latin typeface="Candara" pitchFamily="34" charset="0"/>
              </a:rPr>
              <a:t>The auditory tube </a:t>
            </a:r>
            <a:r>
              <a:rPr lang="en-GB" sz="2000" dirty="0" smtClean="0">
                <a:latin typeface="Candara" pitchFamily="34" charset="0"/>
              </a:rPr>
              <a:t>connects the anterior wall of </a:t>
            </a:r>
            <a:r>
              <a:rPr lang="en-GB" sz="2000" b="1" dirty="0" smtClean="0">
                <a:latin typeface="Candara" pitchFamily="34" charset="0"/>
              </a:rPr>
              <a:t>the tympanic cavity </a:t>
            </a:r>
            <a:r>
              <a:rPr lang="en-GB" sz="2000" dirty="0" smtClean="0">
                <a:latin typeface="Candara" pitchFamily="34" charset="0"/>
              </a:rPr>
              <a:t>to the </a:t>
            </a:r>
            <a:r>
              <a:rPr lang="en-GB" sz="2000" b="1" dirty="0" smtClean="0">
                <a:latin typeface="Candara" pitchFamily="34" charset="0"/>
              </a:rPr>
              <a:t>nasal pharynx </a:t>
            </a:r>
          </a:p>
          <a:p>
            <a:pPr>
              <a:buFont typeface="Wingdings" pitchFamily="2" charset="2"/>
              <a:buChar char="v"/>
            </a:pPr>
            <a:r>
              <a:rPr lang="en-GB" sz="2000" dirty="0" smtClean="0">
                <a:latin typeface="Candara" pitchFamily="34" charset="0"/>
              </a:rPr>
              <a:t>Its </a:t>
            </a:r>
            <a:r>
              <a:rPr lang="en-GB" sz="2000" b="1" dirty="0" smtClean="0">
                <a:solidFill>
                  <a:srgbClr val="7030A0"/>
                </a:solidFill>
                <a:latin typeface="Candara" pitchFamily="34" charset="0"/>
              </a:rPr>
              <a:t>posterior third is bony</a:t>
            </a:r>
            <a:r>
              <a:rPr lang="en-GB" sz="2000" dirty="0" smtClean="0">
                <a:latin typeface="Candara" pitchFamily="34" charset="0"/>
              </a:rPr>
              <a:t>, and its </a:t>
            </a:r>
            <a:r>
              <a:rPr lang="en-GB" sz="2000" b="1" dirty="0" smtClean="0">
                <a:solidFill>
                  <a:srgbClr val="7030A0"/>
                </a:solidFill>
                <a:latin typeface="Candara" pitchFamily="34" charset="0"/>
              </a:rPr>
              <a:t>anterior two thirds is cartilaginous</a:t>
            </a:r>
            <a:r>
              <a:rPr lang="en-GB" sz="2000" dirty="0" smtClean="0">
                <a:latin typeface="Candara" pitchFamily="34" charset="0"/>
              </a:rPr>
              <a:t>. </a:t>
            </a:r>
          </a:p>
          <a:p>
            <a:pPr>
              <a:buFont typeface="Wingdings" pitchFamily="2" charset="2"/>
              <a:buChar char="v"/>
            </a:pPr>
            <a:endParaRPr lang="en-GB" sz="2000" dirty="0" smtClean="0">
              <a:latin typeface="Candara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en-GB" sz="2000" dirty="0" smtClean="0">
                <a:latin typeface="Candara" pitchFamily="34" charset="0"/>
              </a:rPr>
              <a:t>As the tube descends, it passes over the upper border of </a:t>
            </a:r>
            <a:r>
              <a:rPr lang="en-GB" sz="2000" b="1" dirty="0" smtClean="0">
                <a:latin typeface="Candara" pitchFamily="34" charset="0"/>
              </a:rPr>
              <a:t>the superior constrictor muscle </a:t>
            </a:r>
          </a:p>
          <a:p>
            <a:pPr>
              <a:buFont typeface="Wingdings" pitchFamily="2" charset="2"/>
              <a:buChar char="v"/>
            </a:pPr>
            <a:endParaRPr lang="en-GB" sz="2000" dirty="0" smtClean="0">
              <a:latin typeface="Candara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en-GB" sz="2000" b="1" dirty="0" smtClean="0">
                <a:solidFill>
                  <a:srgbClr val="7030A0"/>
                </a:solidFill>
                <a:latin typeface="Candara" pitchFamily="34" charset="0"/>
              </a:rPr>
              <a:t>It serves to equalize air pressures in the tympanic cavity and the nasal pharynx</a:t>
            </a:r>
            <a:r>
              <a:rPr lang="en-GB" sz="2000" dirty="0" smtClean="0">
                <a:latin typeface="Candara" pitchFamily="34" charset="0"/>
              </a:rPr>
              <a:t>. </a:t>
            </a:r>
            <a:endParaRPr lang="en-GB" sz="2000" dirty="0">
              <a:latin typeface="Candara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smtClean="0">
                <a:solidFill>
                  <a:schemeClr val="tx1"/>
                </a:solidFill>
              </a:rPr>
              <a:t>Wednesday 9 March 2021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3400" y="6356350"/>
            <a:ext cx="5334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chemeClr val="tx1"/>
                </a:solidFill>
              </a:rPr>
              <a:pPr/>
              <a:t>20</a:t>
            </a:fld>
            <a:endParaRPr lang="en-US" b="1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419600" y="6492875"/>
            <a:ext cx="2133600" cy="365125"/>
          </a:xfrm>
        </p:spPr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Wednesday 9 March 2021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400" y="0"/>
            <a:ext cx="9245600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ooter Placeholder 6"/>
          <p:cNvSpPr txBox="1">
            <a:spLocks/>
          </p:cNvSpPr>
          <p:nvPr/>
        </p:nvSpPr>
        <p:spPr>
          <a:xfrm>
            <a:off x="155448" y="527939"/>
            <a:ext cx="381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ndara" pitchFamily="34" charset="0"/>
              </a:rPr>
              <a:t>Dr. Aiman 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ndara" pitchFamily="34" charset="0"/>
              </a:rPr>
              <a:t>Qais 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ndara" pitchFamily="34" charset="0"/>
              </a:rPr>
              <a:t>Afar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ndara" pitchFamily="34" charset="0"/>
            </a:endParaRPr>
          </a:p>
        </p:txBody>
      </p:sp>
      <p:sp>
        <p:nvSpPr>
          <p:cNvPr id="9" name="Date Placeholder 5"/>
          <p:cNvSpPr txBox="1">
            <a:spLocks/>
          </p:cNvSpPr>
          <p:nvPr/>
        </p:nvSpPr>
        <p:spPr>
          <a:xfrm>
            <a:off x="0" y="1010157"/>
            <a:ext cx="518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i="1" dirty="0" smtClean="0">
                <a:solidFill>
                  <a:schemeClr val="tx1"/>
                </a:solidFill>
                <a:latin typeface="Candara" pitchFamily="34" charset="0"/>
              </a:rPr>
              <a:t>Wednesday 9 March 2021</a:t>
            </a:r>
            <a:endParaRPr lang="en-US" sz="3200" b="1" i="1" dirty="0">
              <a:solidFill>
                <a:schemeClr val="tx1"/>
              </a:solidFill>
              <a:latin typeface="Candar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" y="762000"/>
            <a:ext cx="883920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GB" sz="2400" b="1" i="1" dirty="0" smtClean="0">
                <a:solidFill>
                  <a:srgbClr val="FF0000"/>
                </a:solidFill>
                <a:latin typeface="Candara" pitchFamily="34" charset="0"/>
              </a:rPr>
              <a:t>The external auditory meatus </a:t>
            </a:r>
            <a:r>
              <a:rPr lang="en-GB" sz="2000" i="1" dirty="0" smtClean="0">
                <a:latin typeface="Candara" pitchFamily="34" charset="0"/>
              </a:rPr>
              <a:t>is a </a:t>
            </a:r>
            <a:r>
              <a:rPr lang="en-GB" sz="2000" b="1" i="1" dirty="0" smtClean="0">
                <a:latin typeface="Candara" pitchFamily="34" charset="0"/>
              </a:rPr>
              <a:t>curved tube </a:t>
            </a:r>
            <a:r>
              <a:rPr lang="en-GB" sz="2000" i="1" dirty="0" smtClean="0">
                <a:latin typeface="Candara" pitchFamily="34" charset="0"/>
              </a:rPr>
              <a:t>that leads from the </a:t>
            </a:r>
            <a:r>
              <a:rPr lang="en-GB" sz="2000" b="1" i="1" dirty="0" smtClean="0">
                <a:solidFill>
                  <a:srgbClr val="0033CC"/>
                </a:solidFill>
                <a:latin typeface="Candara" pitchFamily="34" charset="0"/>
              </a:rPr>
              <a:t>auricle</a:t>
            </a:r>
            <a:r>
              <a:rPr lang="en-GB" sz="2000" i="1" dirty="0" smtClean="0">
                <a:latin typeface="Candara" pitchFamily="34" charset="0"/>
              </a:rPr>
              <a:t> to </a:t>
            </a:r>
            <a:r>
              <a:rPr lang="en-GB" sz="2000" b="1" i="1" dirty="0" smtClean="0">
                <a:solidFill>
                  <a:srgbClr val="0033CC"/>
                </a:solidFill>
                <a:latin typeface="Candara" pitchFamily="34" charset="0"/>
              </a:rPr>
              <a:t>the tympanic membrane  </a:t>
            </a:r>
          </a:p>
          <a:p>
            <a:endParaRPr lang="en-GB" sz="2000" i="1" dirty="0" smtClean="0">
              <a:latin typeface="Candara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en-GB" sz="2000" i="1" dirty="0" smtClean="0">
                <a:latin typeface="Candara" pitchFamily="34" charset="0"/>
              </a:rPr>
              <a:t>The framework of the </a:t>
            </a:r>
            <a:r>
              <a:rPr lang="en-GB" sz="2000" b="1" i="1" dirty="0" smtClean="0">
                <a:latin typeface="Candara" pitchFamily="34" charset="0"/>
              </a:rPr>
              <a:t>outer third </a:t>
            </a:r>
            <a:r>
              <a:rPr lang="en-GB" sz="2000" i="1" dirty="0" smtClean="0">
                <a:latin typeface="Candara" pitchFamily="34" charset="0"/>
              </a:rPr>
              <a:t>of the meatus is </a:t>
            </a:r>
            <a:r>
              <a:rPr lang="en-GB" sz="2000" b="1" i="1" dirty="0" smtClean="0">
                <a:solidFill>
                  <a:srgbClr val="0033CC"/>
                </a:solidFill>
                <a:latin typeface="Candara" pitchFamily="34" charset="0"/>
              </a:rPr>
              <a:t>elastic cartilage</a:t>
            </a:r>
            <a:r>
              <a:rPr lang="en-GB" sz="2000" i="1" dirty="0" smtClean="0">
                <a:latin typeface="Candara" pitchFamily="34" charset="0"/>
              </a:rPr>
              <a:t>, and the </a:t>
            </a:r>
            <a:r>
              <a:rPr lang="en-GB" sz="2000" b="1" i="1" dirty="0" smtClean="0">
                <a:latin typeface="Candara" pitchFamily="34" charset="0"/>
              </a:rPr>
              <a:t>inner two thirds </a:t>
            </a:r>
            <a:r>
              <a:rPr lang="en-GB" sz="2000" i="1" dirty="0" smtClean="0">
                <a:latin typeface="Candara" pitchFamily="34" charset="0"/>
              </a:rPr>
              <a:t>is </a:t>
            </a:r>
            <a:r>
              <a:rPr lang="en-GB" sz="2000" b="1" i="1" dirty="0" smtClean="0">
                <a:solidFill>
                  <a:srgbClr val="0033CC"/>
                </a:solidFill>
                <a:latin typeface="Candara" pitchFamily="34" charset="0"/>
              </a:rPr>
              <a:t>bone</a:t>
            </a:r>
            <a:r>
              <a:rPr lang="en-GB" sz="2000" i="1" dirty="0" smtClean="0">
                <a:solidFill>
                  <a:srgbClr val="0033CC"/>
                </a:solidFill>
                <a:latin typeface="Candara" pitchFamily="34" charset="0"/>
              </a:rPr>
              <a:t>,</a:t>
            </a:r>
            <a:r>
              <a:rPr lang="en-GB" sz="2000" i="1" dirty="0" smtClean="0">
                <a:latin typeface="Candara" pitchFamily="34" charset="0"/>
              </a:rPr>
              <a:t> formed by </a:t>
            </a:r>
            <a:r>
              <a:rPr lang="en-GB" sz="2000" b="1" i="1" dirty="0" smtClean="0">
                <a:solidFill>
                  <a:srgbClr val="0033CC"/>
                </a:solidFill>
                <a:latin typeface="Candara" pitchFamily="34" charset="0"/>
              </a:rPr>
              <a:t>the</a:t>
            </a:r>
            <a:r>
              <a:rPr lang="en-GB" sz="2000" i="1" dirty="0" smtClean="0">
                <a:latin typeface="Candara" pitchFamily="34" charset="0"/>
              </a:rPr>
              <a:t> </a:t>
            </a:r>
            <a:r>
              <a:rPr lang="en-GB" sz="2000" b="1" i="1" dirty="0" smtClean="0">
                <a:solidFill>
                  <a:srgbClr val="0033CC"/>
                </a:solidFill>
                <a:latin typeface="Candara" pitchFamily="34" charset="0"/>
              </a:rPr>
              <a:t>tympanic plate</a:t>
            </a:r>
            <a:r>
              <a:rPr lang="en-GB" sz="2000" b="1" i="1" dirty="0" smtClean="0">
                <a:latin typeface="Candara" pitchFamily="34" charset="0"/>
              </a:rPr>
              <a:t>. </a:t>
            </a:r>
          </a:p>
        </p:txBody>
      </p:sp>
      <p:sp>
        <p:nvSpPr>
          <p:cNvPr id="3" name="Rectangle 2"/>
          <p:cNvSpPr/>
          <p:nvPr/>
        </p:nvSpPr>
        <p:spPr>
          <a:xfrm>
            <a:off x="76200" y="76200"/>
            <a:ext cx="2315890" cy="584775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GB" sz="3200" b="1" dirty="0" smtClean="0">
                <a:solidFill>
                  <a:srgbClr val="FF0000"/>
                </a:solidFill>
              </a:rPr>
              <a:t>External Ear </a:t>
            </a:r>
            <a:endParaRPr lang="en-GB" sz="3200" b="1" dirty="0">
              <a:solidFill>
                <a:srgbClr val="FF0000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28600" y="6324600"/>
            <a:ext cx="2133600" cy="365125"/>
          </a:xfrm>
        </p:spPr>
        <p:txBody>
          <a:bodyPr/>
          <a:lstStyle/>
          <a:p>
            <a:r>
              <a:rPr lang="en-US" b="1" smtClean="0">
                <a:solidFill>
                  <a:srgbClr val="0033CC"/>
                </a:solidFill>
              </a:rPr>
              <a:t>Wednesday 9 March 2021</a:t>
            </a:r>
            <a:endParaRPr lang="en-US" b="1">
              <a:solidFill>
                <a:srgbClr val="0033C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34200" y="457200"/>
            <a:ext cx="4572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3</a:t>
            </a:fld>
            <a:endParaRPr lang="en-US" b="1">
              <a:solidFill>
                <a:srgbClr val="0033CC"/>
              </a:solidFill>
            </a:endParaRPr>
          </a:p>
        </p:txBody>
      </p:sp>
      <p:pic>
        <p:nvPicPr>
          <p:cNvPr id="30722" name="Picture 2" descr="Image result for the external auditory meatus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5200" y="2590800"/>
            <a:ext cx="5162550" cy="3876676"/>
          </a:xfrm>
          <a:prstGeom prst="rect">
            <a:avLst/>
          </a:prstGeom>
          <a:noFill/>
          <a:ln w="76200">
            <a:solidFill>
              <a:srgbClr val="00FF00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152400" y="3200400"/>
            <a:ext cx="3048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GB" sz="2000" i="1" dirty="0" smtClean="0">
                <a:latin typeface="Candara" pitchFamily="34" charset="0"/>
              </a:rPr>
              <a:t>The meatus is lined </a:t>
            </a:r>
            <a:r>
              <a:rPr lang="en-GB" sz="2000" b="1" i="1" dirty="0" smtClean="0">
                <a:latin typeface="Candara" pitchFamily="34" charset="0"/>
              </a:rPr>
              <a:t>by skin</a:t>
            </a:r>
            <a:r>
              <a:rPr lang="en-GB" sz="2000" i="1" dirty="0" smtClean="0">
                <a:latin typeface="Candara" pitchFamily="34" charset="0"/>
              </a:rPr>
              <a:t>, and its </a:t>
            </a:r>
            <a:r>
              <a:rPr lang="en-GB" sz="2000" b="1" i="1" dirty="0" smtClean="0">
                <a:latin typeface="Candara" pitchFamily="34" charset="0"/>
              </a:rPr>
              <a:t>outer third </a:t>
            </a:r>
            <a:r>
              <a:rPr lang="en-GB" sz="2000" i="1" dirty="0" smtClean="0">
                <a:latin typeface="Candara" pitchFamily="34" charset="0"/>
              </a:rPr>
              <a:t>is provided with </a:t>
            </a:r>
            <a:r>
              <a:rPr lang="en-GB" sz="2000" b="1" i="1" dirty="0" smtClean="0">
                <a:latin typeface="Candara" pitchFamily="34" charset="0"/>
              </a:rPr>
              <a:t>hairs and sebaceous and </a:t>
            </a:r>
            <a:r>
              <a:rPr lang="en-GB" sz="2000" b="1" i="1" dirty="0" err="1" smtClean="0">
                <a:latin typeface="Candara" pitchFamily="34" charset="0"/>
              </a:rPr>
              <a:t>ceruminous</a:t>
            </a:r>
            <a:r>
              <a:rPr lang="en-GB" sz="2000" b="1" i="1" dirty="0" smtClean="0">
                <a:latin typeface="Candara" pitchFamily="34" charset="0"/>
              </a:rPr>
              <a:t> glands. </a:t>
            </a:r>
            <a:endParaRPr lang="en-GB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" y="807184"/>
            <a:ext cx="41910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GB" sz="2000" i="1" dirty="0" smtClean="0">
                <a:latin typeface="Candara" pitchFamily="34" charset="0"/>
              </a:rPr>
              <a:t>The latter are </a:t>
            </a:r>
            <a:r>
              <a:rPr lang="en-GB" sz="2000" b="1" i="1" dirty="0" smtClean="0">
                <a:latin typeface="Candara" pitchFamily="34" charset="0"/>
              </a:rPr>
              <a:t>modified</a:t>
            </a:r>
            <a:r>
              <a:rPr lang="en-GB" sz="2000" i="1" dirty="0" smtClean="0">
                <a:latin typeface="Candara" pitchFamily="34" charset="0"/>
              </a:rPr>
              <a:t> </a:t>
            </a:r>
            <a:r>
              <a:rPr lang="en-GB" sz="2000" b="1" i="1" dirty="0" smtClean="0">
                <a:latin typeface="Candara" pitchFamily="34" charset="0"/>
              </a:rPr>
              <a:t>sweat glands </a:t>
            </a:r>
            <a:r>
              <a:rPr lang="en-GB" sz="2000" i="1" dirty="0" smtClean="0">
                <a:latin typeface="Candara" pitchFamily="34" charset="0"/>
              </a:rPr>
              <a:t>that secrete a </a:t>
            </a:r>
            <a:r>
              <a:rPr lang="en-GB" sz="2000" b="1" i="1" dirty="0" smtClean="0">
                <a:solidFill>
                  <a:srgbClr val="7030A0"/>
                </a:solidFill>
                <a:latin typeface="Candara" pitchFamily="34" charset="0"/>
              </a:rPr>
              <a:t>yellowish brown wax. </a:t>
            </a:r>
            <a:endParaRPr lang="en-US" sz="2000" i="1" dirty="0" smtClean="0">
              <a:latin typeface="Candara" pitchFamily="34" charset="0"/>
            </a:endParaRPr>
          </a:p>
          <a:p>
            <a:endParaRPr lang="en-GB" sz="2000" i="1" dirty="0" smtClean="0">
              <a:latin typeface="Candara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en-GB" sz="2000" b="1" i="1" dirty="0" smtClean="0">
                <a:latin typeface="Candara" pitchFamily="34" charset="0"/>
              </a:rPr>
              <a:t>The hairs </a:t>
            </a:r>
            <a:r>
              <a:rPr lang="en-GB" sz="2000" i="1" dirty="0" smtClean="0">
                <a:latin typeface="Candara" pitchFamily="34" charset="0"/>
              </a:rPr>
              <a:t>and </a:t>
            </a:r>
            <a:r>
              <a:rPr lang="en-GB" sz="2000" b="1" i="1" dirty="0" smtClean="0">
                <a:latin typeface="Candara" pitchFamily="34" charset="0"/>
              </a:rPr>
              <a:t>the wax </a:t>
            </a:r>
            <a:r>
              <a:rPr lang="en-GB" sz="2000" i="1" dirty="0" smtClean="0">
                <a:latin typeface="Candara" pitchFamily="34" charset="0"/>
              </a:rPr>
              <a:t>provide a </a:t>
            </a:r>
            <a:r>
              <a:rPr lang="en-GB" sz="2000" b="1" i="1" dirty="0" smtClean="0">
                <a:solidFill>
                  <a:srgbClr val="7030A0"/>
                </a:solidFill>
                <a:latin typeface="Candara" pitchFamily="34" charset="0"/>
              </a:rPr>
              <a:t>sticky barrier </a:t>
            </a:r>
            <a:r>
              <a:rPr lang="en-GB" sz="2000" i="1" dirty="0" smtClean="0">
                <a:latin typeface="Candara" pitchFamily="34" charset="0"/>
              </a:rPr>
              <a:t>that </a:t>
            </a:r>
            <a:r>
              <a:rPr lang="en-GB" sz="2000" b="1" i="1" dirty="0" smtClean="0">
                <a:latin typeface="Candara" pitchFamily="34" charset="0"/>
              </a:rPr>
              <a:t>prevents the entrance of foreign bodies</a:t>
            </a:r>
            <a:r>
              <a:rPr lang="en-GB" sz="2000" i="1" dirty="0" smtClean="0">
                <a:latin typeface="Candara" pitchFamily="34" charset="0"/>
              </a:rPr>
              <a:t>. </a:t>
            </a:r>
          </a:p>
          <a:p>
            <a:endParaRPr lang="en-GB" sz="2000" i="1" dirty="0" smtClean="0">
              <a:latin typeface="Candara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en-GB" sz="2000" b="1" i="1" dirty="0" smtClean="0">
                <a:latin typeface="Candara" pitchFamily="34" charset="0"/>
              </a:rPr>
              <a:t>The sensory nerve </a:t>
            </a:r>
            <a:r>
              <a:rPr lang="en-GB" sz="2000" i="1" dirty="0" smtClean="0">
                <a:latin typeface="Candara" pitchFamily="34" charset="0"/>
              </a:rPr>
              <a:t>supply of the lining skin is derived from the </a:t>
            </a:r>
            <a:r>
              <a:rPr lang="en-GB" sz="2000" b="1" i="1" dirty="0" smtClean="0">
                <a:solidFill>
                  <a:schemeClr val="accent6">
                    <a:lumMod val="75000"/>
                  </a:schemeClr>
                </a:solidFill>
                <a:latin typeface="Candara" pitchFamily="34" charset="0"/>
              </a:rPr>
              <a:t>auriculotemporal nerve </a:t>
            </a:r>
            <a:r>
              <a:rPr lang="en-GB" sz="2000" i="1" dirty="0" smtClean="0">
                <a:latin typeface="Candara" pitchFamily="34" charset="0"/>
              </a:rPr>
              <a:t>and the </a:t>
            </a:r>
            <a:r>
              <a:rPr lang="en-GB" sz="2000" b="1" i="1" dirty="0" smtClean="0">
                <a:solidFill>
                  <a:schemeClr val="accent6">
                    <a:lumMod val="75000"/>
                  </a:schemeClr>
                </a:solidFill>
                <a:latin typeface="Candara" pitchFamily="34" charset="0"/>
              </a:rPr>
              <a:t>auricular branch of the vagus nerve</a:t>
            </a:r>
            <a:r>
              <a:rPr lang="en-GB" sz="2000" i="1" dirty="0" smtClean="0">
                <a:latin typeface="Candara" pitchFamily="34" charset="0"/>
              </a:rPr>
              <a:t>. </a:t>
            </a:r>
          </a:p>
          <a:p>
            <a:endParaRPr lang="en-GB" sz="2000" i="1" dirty="0" smtClean="0">
              <a:latin typeface="Candara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en-GB" sz="2000" b="1" i="1" dirty="0" smtClean="0">
                <a:latin typeface="Candara" pitchFamily="34" charset="0"/>
              </a:rPr>
              <a:t>The lymph drainage </a:t>
            </a:r>
            <a:r>
              <a:rPr lang="en-GB" sz="2000" i="1" dirty="0" smtClean="0">
                <a:latin typeface="Candara" pitchFamily="34" charset="0"/>
              </a:rPr>
              <a:t>is to the </a:t>
            </a:r>
            <a:r>
              <a:rPr lang="en-GB" sz="2000" b="1" i="1" dirty="0" smtClean="0">
                <a:solidFill>
                  <a:srgbClr val="00FF00"/>
                </a:solidFill>
                <a:latin typeface="Candara" pitchFamily="34" charset="0"/>
              </a:rPr>
              <a:t>superficial parotid, mastoid, and superficial cervical lymph nodes.</a:t>
            </a:r>
            <a:endParaRPr lang="en-GB" sz="2000" b="1" i="1" dirty="0">
              <a:solidFill>
                <a:srgbClr val="00FF00"/>
              </a:solidFill>
              <a:latin typeface="Candar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200" y="76200"/>
            <a:ext cx="2315890" cy="584775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GB" sz="3200" b="1" dirty="0" smtClean="0">
                <a:solidFill>
                  <a:srgbClr val="FF0000"/>
                </a:solidFill>
              </a:rPr>
              <a:t>External Ear </a:t>
            </a:r>
            <a:endParaRPr lang="en-GB" sz="3200" b="1" dirty="0">
              <a:solidFill>
                <a:srgbClr val="FF0000"/>
              </a:solidFill>
            </a:endParaRPr>
          </a:p>
        </p:txBody>
      </p:sp>
      <p:pic>
        <p:nvPicPr>
          <p:cNvPr id="6146" name="Picture 2" descr="صورة ذات صلة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381000"/>
            <a:ext cx="4114800" cy="27432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</p:pic>
      <p:sp>
        <p:nvSpPr>
          <p:cNvPr id="6148" name="AutoShape 4" descr="نتيجة بحث الصور عن ‪The hairs and the wax of ear‬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6150" name="Picture 6" descr="نتيجة بحث الصور عن ‪The hairs and the wax of ear‬‏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3276600"/>
            <a:ext cx="3886200" cy="3375443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228600" y="6248400"/>
            <a:ext cx="2133600" cy="365125"/>
          </a:xfrm>
        </p:spPr>
        <p:txBody>
          <a:bodyPr/>
          <a:lstStyle/>
          <a:p>
            <a:r>
              <a:rPr lang="en-US" b="1" smtClean="0">
                <a:solidFill>
                  <a:srgbClr val="0033CC"/>
                </a:solidFill>
              </a:rPr>
              <a:t>Wednesday 9 March 2021</a:t>
            </a:r>
            <a:endParaRPr lang="en-US" b="1">
              <a:solidFill>
                <a:srgbClr val="0033CC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4114800" y="6324600"/>
            <a:ext cx="3810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4</a:t>
            </a:fld>
            <a:endParaRPr lang="en-US" b="1" dirty="0">
              <a:solidFill>
                <a:srgbClr val="0033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3463" y="101025"/>
            <a:ext cx="5240537" cy="584775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GB" sz="3200" b="1" dirty="0" smtClean="0">
                <a:solidFill>
                  <a:srgbClr val="FF0000"/>
                </a:solidFill>
              </a:rPr>
              <a:t>Middle Ear (Tympanic Cavity) </a:t>
            </a:r>
            <a:endParaRPr lang="en-GB" sz="3200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400" y="914400"/>
            <a:ext cx="33528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GB" sz="2000" i="1" dirty="0" smtClean="0">
                <a:latin typeface="Candara" pitchFamily="34" charset="0"/>
              </a:rPr>
              <a:t>Is an </a:t>
            </a:r>
            <a:r>
              <a:rPr lang="en-GB" sz="2000" b="1" i="1" dirty="0" smtClean="0">
                <a:solidFill>
                  <a:srgbClr val="0033CC"/>
                </a:solidFill>
                <a:latin typeface="Candara" pitchFamily="34" charset="0"/>
              </a:rPr>
              <a:t>air-containing cavity in the petrous part of the temporal bone </a:t>
            </a:r>
            <a:r>
              <a:rPr lang="en-GB" sz="2000" i="1" dirty="0" smtClean="0">
                <a:latin typeface="Candara" pitchFamily="34" charset="0"/>
              </a:rPr>
              <a:t>and is lined with mucous membrane.</a:t>
            </a:r>
            <a:endParaRPr lang="en-US" sz="2000" i="1" dirty="0" smtClean="0">
              <a:latin typeface="Candara" pitchFamily="34" charset="0"/>
            </a:endParaRPr>
          </a:p>
          <a:p>
            <a:pPr>
              <a:buFont typeface="Wingdings" pitchFamily="2" charset="2"/>
              <a:buChar char="ü"/>
            </a:pPr>
            <a:endParaRPr lang="en-GB" sz="2000" i="1" dirty="0" smtClean="0">
              <a:latin typeface="Candara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en-GB" sz="2000" i="1" dirty="0" smtClean="0">
                <a:latin typeface="Candara" pitchFamily="34" charset="0"/>
              </a:rPr>
              <a:t> It contains </a:t>
            </a:r>
            <a:r>
              <a:rPr lang="en-GB" sz="2000" b="1" i="1" dirty="0" smtClean="0">
                <a:solidFill>
                  <a:srgbClr val="0033CC"/>
                </a:solidFill>
                <a:latin typeface="Candara" pitchFamily="34" charset="0"/>
              </a:rPr>
              <a:t>the auditory ossicles</a:t>
            </a:r>
            <a:r>
              <a:rPr lang="en-GB" sz="2000" i="1" dirty="0" smtClean="0">
                <a:latin typeface="Candara" pitchFamily="34" charset="0"/>
              </a:rPr>
              <a:t>, whose function is to </a:t>
            </a:r>
            <a:r>
              <a:rPr lang="en-GB" sz="2000" b="1" i="1" dirty="0" smtClean="0">
                <a:solidFill>
                  <a:srgbClr val="0033CC"/>
                </a:solidFill>
                <a:latin typeface="Candara" pitchFamily="34" charset="0"/>
              </a:rPr>
              <a:t>transmit the vibrations of the tympanic membrane </a:t>
            </a:r>
            <a:r>
              <a:rPr lang="en-GB" sz="2000" b="1" i="1" dirty="0" smtClean="0">
                <a:latin typeface="Candara" pitchFamily="34" charset="0"/>
              </a:rPr>
              <a:t>(eardrum) </a:t>
            </a:r>
            <a:r>
              <a:rPr lang="en-GB" sz="2000" i="1" dirty="0" smtClean="0">
                <a:latin typeface="Candara" pitchFamily="34" charset="0"/>
              </a:rPr>
              <a:t>to </a:t>
            </a:r>
            <a:r>
              <a:rPr lang="en-GB" sz="2000" b="1" i="1" dirty="0" smtClean="0">
                <a:latin typeface="Candara" pitchFamily="34" charset="0"/>
              </a:rPr>
              <a:t>the perilymph of the internal ear.</a:t>
            </a:r>
          </a:p>
        </p:txBody>
      </p:sp>
      <p:pic>
        <p:nvPicPr>
          <p:cNvPr id="5122" name="Picture 2" descr="نتيجة بحث الصور عن ‪(Tympanic Cavity)‬‏"/>
          <p:cNvPicPr>
            <a:picLocks noChangeAspect="1" noChangeArrowheads="1"/>
          </p:cNvPicPr>
          <p:nvPr/>
        </p:nvPicPr>
        <p:blipFill>
          <a:blip r:embed="rId2" cstate="print"/>
          <a:srcRect l="9167" t="13333" r="7500" b="3333"/>
          <a:stretch>
            <a:fillRect/>
          </a:stretch>
        </p:blipFill>
        <p:spPr bwMode="auto">
          <a:xfrm>
            <a:off x="3657600" y="971550"/>
            <a:ext cx="5257800" cy="3943350"/>
          </a:xfrm>
          <a:prstGeom prst="rect">
            <a:avLst/>
          </a:prstGeom>
          <a:noFill/>
          <a:ln w="76200">
            <a:solidFill>
              <a:srgbClr val="00FF00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152400" y="5983069"/>
            <a:ext cx="8458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GB" sz="2000" i="1" dirty="0" smtClean="0">
                <a:latin typeface="Candara" pitchFamily="34" charset="0"/>
              </a:rPr>
              <a:t>It communicates in front through the </a:t>
            </a:r>
            <a:r>
              <a:rPr lang="en-GB" sz="2000" b="1" i="1" dirty="0" smtClean="0">
                <a:solidFill>
                  <a:srgbClr val="7030A0"/>
                </a:solidFill>
                <a:latin typeface="Candara" pitchFamily="34" charset="0"/>
              </a:rPr>
              <a:t>auditory tube with the nasopharynx </a:t>
            </a:r>
            <a:r>
              <a:rPr lang="en-GB" sz="2000" i="1" dirty="0" smtClean="0">
                <a:latin typeface="Candara" pitchFamily="34" charset="0"/>
              </a:rPr>
              <a:t>and behind with </a:t>
            </a:r>
            <a:r>
              <a:rPr lang="en-GB" sz="2000" b="1" i="1" dirty="0" smtClean="0">
                <a:solidFill>
                  <a:srgbClr val="7030A0"/>
                </a:solidFill>
                <a:latin typeface="Candara" pitchFamily="34" charset="0"/>
              </a:rPr>
              <a:t>the mastoid antrum</a:t>
            </a:r>
            <a:r>
              <a:rPr lang="en-GB" sz="2000" i="1" dirty="0" smtClean="0">
                <a:latin typeface="Candara" pitchFamily="34" charset="0"/>
              </a:rPr>
              <a:t>. </a:t>
            </a:r>
            <a:endParaRPr lang="en-GB" sz="2000" i="1" dirty="0">
              <a:latin typeface="Candara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400" y="5221069"/>
            <a:ext cx="8534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GB" sz="2000" i="1" dirty="0" smtClean="0">
                <a:latin typeface="Candara" pitchFamily="34" charset="0"/>
              </a:rPr>
              <a:t> It is a </a:t>
            </a:r>
            <a:r>
              <a:rPr lang="en-GB" sz="2000" b="1" i="1" dirty="0" smtClean="0">
                <a:latin typeface="Candara" pitchFamily="34" charset="0"/>
              </a:rPr>
              <a:t>narrow, oblique, slitlike cavity </a:t>
            </a:r>
            <a:r>
              <a:rPr lang="en-GB" sz="2000" i="1" dirty="0" smtClean="0">
                <a:latin typeface="Candara" pitchFamily="34" charset="0"/>
              </a:rPr>
              <a:t>whose long axis lies approximately </a:t>
            </a:r>
            <a:r>
              <a:rPr lang="en-GB" sz="2000" b="1" i="1" dirty="0" smtClean="0">
                <a:solidFill>
                  <a:srgbClr val="0033CC"/>
                </a:solidFill>
                <a:latin typeface="Candara" pitchFamily="34" charset="0"/>
              </a:rPr>
              <a:t>parallel to the plane of the tympanic membrane</a:t>
            </a:r>
            <a:r>
              <a:rPr lang="en-GB" sz="2000" i="1" dirty="0" smtClean="0">
                <a:solidFill>
                  <a:srgbClr val="0033CC"/>
                </a:solidFill>
                <a:latin typeface="Candara" pitchFamily="34" charset="0"/>
              </a:rPr>
              <a:t>.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629400" y="152400"/>
            <a:ext cx="2133600" cy="365125"/>
          </a:xfrm>
        </p:spPr>
        <p:txBody>
          <a:bodyPr/>
          <a:lstStyle/>
          <a:p>
            <a:r>
              <a:rPr lang="en-US" b="1" smtClean="0">
                <a:solidFill>
                  <a:srgbClr val="00FF00"/>
                </a:solidFill>
              </a:rPr>
              <a:t>Wednesday 9 March 2021</a:t>
            </a:r>
            <a:endParaRPr lang="en-US" b="1">
              <a:solidFill>
                <a:srgbClr val="00FF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FF00"/>
                </a:solidFill>
              </a:rPr>
              <a:pPr/>
              <a:t>5</a:t>
            </a:fld>
            <a:endParaRPr lang="en-US" b="1" dirty="0">
              <a:solidFill>
                <a:srgbClr val="00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3463" y="101025"/>
            <a:ext cx="5240537" cy="584775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GB" sz="3200" b="1" dirty="0" smtClean="0">
                <a:solidFill>
                  <a:srgbClr val="FF0000"/>
                </a:solidFill>
              </a:rPr>
              <a:t>Middle Ear (Tympanic Cavity) </a:t>
            </a:r>
            <a:endParaRPr lang="en-GB" sz="3200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053405"/>
            <a:ext cx="89916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GB" sz="2400" b="1" i="1" u="sng" dirty="0" smtClean="0">
                <a:solidFill>
                  <a:schemeClr val="accent6">
                    <a:lumMod val="75000"/>
                  </a:schemeClr>
                </a:solidFill>
                <a:latin typeface="Candara" pitchFamily="34" charset="0"/>
              </a:rPr>
              <a:t>The roof  </a:t>
            </a:r>
            <a:r>
              <a:rPr lang="en-GB" i="1" dirty="0" smtClean="0">
                <a:latin typeface="Candara" pitchFamily="34" charset="0"/>
              </a:rPr>
              <a:t>formed by </a:t>
            </a:r>
            <a:r>
              <a:rPr lang="en-GB" sz="2000" b="1" i="1" dirty="0" smtClean="0">
                <a:latin typeface="Candara" pitchFamily="34" charset="0"/>
              </a:rPr>
              <a:t>the </a:t>
            </a:r>
            <a:r>
              <a:rPr lang="en-GB" sz="2000" b="1" i="1" dirty="0" err="1" smtClean="0">
                <a:latin typeface="Candara" pitchFamily="34" charset="0"/>
              </a:rPr>
              <a:t>tegmen</a:t>
            </a:r>
            <a:r>
              <a:rPr lang="en-GB" sz="2000" b="1" i="1" dirty="0" smtClean="0">
                <a:latin typeface="Candara" pitchFamily="34" charset="0"/>
              </a:rPr>
              <a:t> tympani,</a:t>
            </a:r>
            <a:r>
              <a:rPr lang="en-GB" sz="2000" i="1" dirty="0" smtClean="0">
                <a:latin typeface="Candara" pitchFamily="34" charset="0"/>
              </a:rPr>
              <a:t> which is </a:t>
            </a:r>
            <a:r>
              <a:rPr lang="en-GB" sz="2000" b="1" i="1" dirty="0" smtClean="0">
                <a:solidFill>
                  <a:srgbClr val="0033CC"/>
                </a:solidFill>
                <a:latin typeface="Candara" pitchFamily="34" charset="0"/>
              </a:rPr>
              <a:t>part of the petrous temporal bone  </a:t>
            </a:r>
            <a:endParaRPr lang="en-GB" sz="2000" i="1" dirty="0" smtClean="0">
              <a:latin typeface="Candara" pitchFamily="34" charset="0"/>
            </a:endParaRPr>
          </a:p>
          <a:p>
            <a:r>
              <a:rPr lang="en-GB" sz="2000" i="1" dirty="0" smtClean="0">
                <a:latin typeface="Candara" pitchFamily="34" charset="0"/>
              </a:rPr>
              <a:t>It separates </a:t>
            </a:r>
            <a:r>
              <a:rPr lang="en-GB" sz="2000" b="1" i="1" dirty="0" smtClean="0">
                <a:latin typeface="Candara" pitchFamily="34" charset="0"/>
              </a:rPr>
              <a:t>the tympanic cavity </a:t>
            </a:r>
            <a:r>
              <a:rPr lang="en-GB" sz="2000" i="1" dirty="0" smtClean="0">
                <a:latin typeface="Candara" pitchFamily="34" charset="0"/>
              </a:rPr>
              <a:t>from </a:t>
            </a:r>
            <a:r>
              <a:rPr lang="en-GB" sz="2000" b="1" i="1" dirty="0" smtClean="0">
                <a:solidFill>
                  <a:srgbClr val="FF0000"/>
                </a:solidFill>
                <a:latin typeface="Candara" pitchFamily="34" charset="0"/>
              </a:rPr>
              <a:t>the</a:t>
            </a:r>
            <a:r>
              <a:rPr lang="en-GB" sz="2000" i="1" dirty="0" smtClean="0">
                <a:latin typeface="Candara" pitchFamily="34" charset="0"/>
              </a:rPr>
              <a:t> </a:t>
            </a:r>
            <a:r>
              <a:rPr lang="en-GB" sz="2000" b="1" i="1" dirty="0" smtClean="0">
                <a:solidFill>
                  <a:srgbClr val="FF0000"/>
                </a:solidFill>
                <a:latin typeface="Candara" pitchFamily="34" charset="0"/>
              </a:rPr>
              <a:t>meninges</a:t>
            </a:r>
            <a:r>
              <a:rPr lang="en-GB" sz="2000" i="1" dirty="0" smtClean="0">
                <a:latin typeface="Candara" pitchFamily="34" charset="0"/>
              </a:rPr>
              <a:t> and the </a:t>
            </a:r>
            <a:r>
              <a:rPr lang="en-GB" sz="2000" b="1" i="1" dirty="0" smtClean="0">
                <a:solidFill>
                  <a:srgbClr val="FF0000"/>
                </a:solidFill>
                <a:latin typeface="Candara" pitchFamily="34" charset="0"/>
              </a:rPr>
              <a:t>temporal lobe of the brain </a:t>
            </a:r>
            <a:r>
              <a:rPr lang="en-GB" sz="2000" i="1" dirty="0" smtClean="0">
                <a:latin typeface="Candara" pitchFamily="34" charset="0"/>
              </a:rPr>
              <a:t>in the middle cranial fossa. </a:t>
            </a:r>
          </a:p>
        </p:txBody>
      </p:sp>
      <p:sp>
        <p:nvSpPr>
          <p:cNvPr id="4" name="Rectangle 3"/>
          <p:cNvSpPr/>
          <p:nvPr/>
        </p:nvSpPr>
        <p:spPr>
          <a:xfrm>
            <a:off x="76200" y="666690"/>
            <a:ext cx="8915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i="1" dirty="0" smtClean="0">
                <a:latin typeface="Candara" pitchFamily="34" charset="0"/>
              </a:rPr>
              <a:t>It  has a </a:t>
            </a:r>
            <a:r>
              <a:rPr lang="en-GB" sz="2000" b="1" i="1" dirty="0" smtClean="0">
                <a:latin typeface="Candara" pitchFamily="34" charset="0"/>
              </a:rPr>
              <a:t>roof,</a:t>
            </a:r>
            <a:r>
              <a:rPr lang="en-GB" sz="2000" i="1" dirty="0" smtClean="0">
                <a:latin typeface="Candara" pitchFamily="34" charset="0"/>
              </a:rPr>
              <a:t> </a:t>
            </a:r>
            <a:r>
              <a:rPr lang="en-GB" sz="2000" b="1" i="1" dirty="0" smtClean="0">
                <a:latin typeface="Candara" pitchFamily="34" charset="0"/>
              </a:rPr>
              <a:t>floor, anterior wall, posterior wall, lateral wall, and medial wall.</a:t>
            </a:r>
            <a:endParaRPr lang="en-GB" sz="2000" b="1" i="1" dirty="0">
              <a:latin typeface="Candara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6200" y="5704582"/>
            <a:ext cx="8915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GB" sz="2400" b="1" i="1" u="sng" dirty="0" smtClean="0">
                <a:solidFill>
                  <a:schemeClr val="accent6">
                    <a:lumMod val="75000"/>
                  </a:schemeClr>
                </a:solidFill>
                <a:latin typeface="Candara" pitchFamily="34" charset="0"/>
              </a:rPr>
              <a:t>The floor </a:t>
            </a:r>
            <a:r>
              <a:rPr lang="en-GB" sz="2000" i="1" dirty="0" smtClean="0">
                <a:latin typeface="Candara" pitchFamily="34" charset="0"/>
              </a:rPr>
              <a:t>is formed by a thin plate of bone, which may be partly replaced by fibrous tissue.</a:t>
            </a:r>
          </a:p>
          <a:p>
            <a:r>
              <a:rPr lang="en-GB" sz="2000" i="1" dirty="0" smtClean="0">
                <a:latin typeface="Candara" pitchFamily="34" charset="0"/>
              </a:rPr>
              <a:t> It separates </a:t>
            </a:r>
            <a:r>
              <a:rPr lang="en-GB" sz="2000" b="1" i="1" dirty="0" smtClean="0">
                <a:latin typeface="Candara" pitchFamily="34" charset="0"/>
              </a:rPr>
              <a:t>the tympanic cavity </a:t>
            </a:r>
            <a:r>
              <a:rPr lang="en-GB" sz="2000" i="1" dirty="0" smtClean="0">
                <a:latin typeface="Candara" pitchFamily="34" charset="0"/>
              </a:rPr>
              <a:t>from the </a:t>
            </a:r>
            <a:r>
              <a:rPr lang="en-GB" sz="2000" b="1" i="1" dirty="0" smtClean="0">
                <a:solidFill>
                  <a:srgbClr val="0033CC"/>
                </a:solidFill>
                <a:latin typeface="Candara" pitchFamily="34" charset="0"/>
              </a:rPr>
              <a:t>superior bulb of the internal jugular vein</a:t>
            </a:r>
            <a:endParaRPr lang="en-GB" sz="2000" b="1" i="1" dirty="0">
              <a:solidFill>
                <a:srgbClr val="0033CC"/>
              </a:solidFill>
              <a:latin typeface="Candara" pitchFamily="34" charset="0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7010400" y="304800"/>
            <a:ext cx="2133600" cy="365125"/>
          </a:xfrm>
        </p:spPr>
        <p:txBody>
          <a:bodyPr/>
          <a:lstStyle/>
          <a:p>
            <a:r>
              <a:rPr lang="en-US" b="1" smtClean="0">
                <a:solidFill>
                  <a:schemeClr val="tx1"/>
                </a:solidFill>
              </a:rPr>
              <a:t>Wednesday 9 March 2021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705600" y="457200"/>
            <a:ext cx="12192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chemeClr val="tx1"/>
                </a:solidFill>
              </a:rPr>
              <a:pPr/>
              <a:t>6</a:t>
            </a:fld>
            <a:endParaRPr lang="en-US" b="1">
              <a:solidFill>
                <a:schemeClr val="tx1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17570" t="37500" r="16837" b="15625"/>
          <a:stretch>
            <a:fillRect/>
          </a:stretch>
        </p:blipFill>
        <p:spPr bwMode="auto">
          <a:xfrm>
            <a:off x="609600" y="2500312"/>
            <a:ext cx="8001000" cy="3214688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3463" y="101025"/>
            <a:ext cx="5240537" cy="584775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GB" sz="3200" b="1" dirty="0" smtClean="0">
                <a:solidFill>
                  <a:srgbClr val="FF0000"/>
                </a:solidFill>
              </a:rPr>
              <a:t>Middle Ear (Tympanic Cavity) </a:t>
            </a:r>
            <a:endParaRPr lang="en-GB" sz="3200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200" y="762000"/>
            <a:ext cx="89154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GB" sz="2400" b="1" i="1" u="sng" dirty="0" smtClean="0">
                <a:solidFill>
                  <a:schemeClr val="accent6">
                    <a:lumMod val="75000"/>
                  </a:schemeClr>
                </a:solidFill>
                <a:latin typeface="Candara" pitchFamily="34" charset="0"/>
              </a:rPr>
              <a:t>The anterior wall </a:t>
            </a:r>
            <a:r>
              <a:rPr lang="en-GB" sz="2000" i="1" dirty="0" smtClean="0">
                <a:latin typeface="Candara" pitchFamily="34" charset="0"/>
              </a:rPr>
              <a:t>is formed below by a thin plate of bone that separates the </a:t>
            </a:r>
            <a:r>
              <a:rPr lang="en-GB" sz="2000" b="1" i="1" dirty="0" smtClean="0">
                <a:latin typeface="Candara" pitchFamily="34" charset="0"/>
              </a:rPr>
              <a:t>tympanic cavity </a:t>
            </a:r>
            <a:r>
              <a:rPr lang="en-GB" sz="2000" i="1" dirty="0" smtClean="0">
                <a:latin typeface="Candara" pitchFamily="34" charset="0"/>
              </a:rPr>
              <a:t>from </a:t>
            </a:r>
            <a:r>
              <a:rPr lang="en-GB" sz="2000" b="1" i="1" dirty="0" smtClean="0">
                <a:solidFill>
                  <a:srgbClr val="FF0000"/>
                </a:solidFill>
                <a:latin typeface="Candara" pitchFamily="34" charset="0"/>
              </a:rPr>
              <a:t>the internal carotid artery</a:t>
            </a:r>
          </a:p>
          <a:p>
            <a:endParaRPr lang="en-GB" sz="2000" b="1" i="1" dirty="0" smtClean="0">
              <a:solidFill>
                <a:srgbClr val="FF0000"/>
              </a:solidFill>
              <a:latin typeface="Candara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en-GB" sz="2000" i="1" dirty="0" smtClean="0">
                <a:latin typeface="Candara" pitchFamily="34" charset="0"/>
              </a:rPr>
              <a:t>At the upper part of the anterior wall are the openings into </a:t>
            </a:r>
            <a:r>
              <a:rPr lang="en-GB" sz="2000" b="1" i="1" dirty="0" smtClean="0">
                <a:latin typeface="Candara" pitchFamily="34" charset="0"/>
              </a:rPr>
              <a:t>two canals</a:t>
            </a:r>
            <a:r>
              <a:rPr lang="en-GB" sz="2000" i="1" dirty="0" smtClean="0">
                <a:latin typeface="Candara" pitchFamily="34" charset="0"/>
              </a:rPr>
              <a:t>. </a:t>
            </a:r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2" cstate="print"/>
          <a:srcRect l="31625" t="16667" r="29722" b="29167"/>
          <a:stretch>
            <a:fillRect/>
          </a:stretch>
        </p:blipFill>
        <p:spPr bwMode="auto">
          <a:xfrm>
            <a:off x="3519854" y="2209800"/>
            <a:ext cx="5319346" cy="4191000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52400" y="3090208"/>
            <a:ext cx="32766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GB" sz="2000" i="1" dirty="0" smtClean="0">
                <a:latin typeface="Candara" pitchFamily="34" charset="0"/>
              </a:rPr>
              <a:t>The lower and larger of these leads into </a:t>
            </a:r>
            <a:r>
              <a:rPr lang="en-GB" sz="2000" b="1" i="1" dirty="0" smtClean="0">
                <a:solidFill>
                  <a:srgbClr val="0033CC"/>
                </a:solidFill>
                <a:latin typeface="Candara" pitchFamily="34" charset="0"/>
              </a:rPr>
              <a:t>the auditory tube</a:t>
            </a:r>
            <a:r>
              <a:rPr lang="en-GB" sz="2000" i="1" dirty="0" smtClean="0">
                <a:latin typeface="Candara" pitchFamily="34" charset="0"/>
              </a:rPr>
              <a:t>, </a:t>
            </a:r>
          </a:p>
          <a:p>
            <a:pPr>
              <a:buFont typeface="Wingdings" pitchFamily="2" charset="2"/>
              <a:buChar char="ü"/>
            </a:pPr>
            <a:endParaRPr lang="en-GB" sz="2000" i="1" dirty="0" smtClean="0">
              <a:latin typeface="Candara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en-GB" sz="2000" i="1" dirty="0" smtClean="0">
                <a:latin typeface="Candara" pitchFamily="34" charset="0"/>
              </a:rPr>
              <a:t>and the upper and smaller is the entrance into the </a:t>
            </a:r>
            <a:r>
              <a:rPr lang="en-GB" sz="2000" b="1" i="1" dirty="0" smtClean="0">
                <a:solidFill>
                  <a:srgbClr val="0033CC"/>
                </a:solidFill>
                <a:latin typeface="Candara" pitchFamily="34" charset="0"/>
              </a:rPr>
              <a:t>canal for the tensor tympani muscle </a:t>
            </a:r>
            <a:r>
              <a:rPr lang="en-GB" sz="2000" i="1" dirty="0" smtClean="0">
                <a:latin typeface="Candara" pitchFamily="34" charset="0"/>
              </a:rPr>
              <a:t> </a:t>
            </a:r>
            <a:endParaRPr lang="en-GB" sz="2000" i="1" dirty="0">
              <a:latin typeface="Candara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smtClean="0">
                <a:solidFill>
                  <a:schemeClr val="tx1"/>
                </a:solidFill>
              </a:rPr>
              <a:t>Wednesday 9 March 2021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92875"/>
            <a:ext cx="4572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chemeClr val="tx1"/>
                </a:solidFill>
              </a:rPr>
              <a:pPr/>
              <a:t>7</a:t>
            </a:fld>
            <a:endParaRPr lang="en-US" b="1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3463" y="101025"/>
            <a:ext cx="5240537" cy="584775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GB" sz="3200" b="1" dirty="0" smtClean="0">
                <a:solidFill>
                  <a:srgbClr val="FF0000"/>
                </a:solidFill>
              </a:rPr>
              <a:t>Middle Ear (Tympanic Cavity) </a:t>
            </a:r>
            <a:endParaRPr lang="en-GB" sz="3200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200" y="1187708"/>
            <a:ext cx="32004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GB" sz="2400" b="1" i="1" u="sng" dirty="0" smtClean="0">
                <a:solidFill>
                  <a:schemeClr val="accent6">
                    <a:lumMod val="75000"/>
                  </a:schemeClr>
                </a:solidFill>
                <a:latin typeface="Candara" pitchFamily="34" charset="0"/>
              </a:rPr>
              <a:t>The posterior wall </a:t>
            </a:r>
            <a:r>
              <a:rPr lang="en-GB" sz="2000" i="1" dirty="0" smtClean="0">
                <a:latin typeface="Candara" pitchFamily="34" charset="0"/>
              </a:rPr>
              <a:t>has in its upper part a large, irregular opening, </a:t>
            </a:r>
            <a:r>
              <a:rPr lang="en-GB" sz="2000" b="1" i="1" dirty="0" smtClean="0">
                <a:latin typeface="Candara" pitchFamily="34" charset="0"/>
              </a:rPr>
              <a:t>the </a:t>
            </a:r>
            <a:r>
              <a:rPr lang="en-GB" sz="2000" b="1" i="1" dirty="0" err="1" smtClean="0">
                <a:latin typeface="Candara" pitchFamily="34" charset="0"/>
              </a:rPr>
              <a:t>aditus</a:t>
            </a:r>
            <a:r>
              <a:rPr lang="en-GB" sz="2000" b="1" i="1" dirty="0" smtClean="0">
                <a:latin typeface="Candara" pitchFamily="34" charset="0"/>
              </a:rPr>
              <a:t> to the mastoid antrum</a:t>
            </a:r>
          </a:p>
          <a:p>
            <a:pPr>
              <a:buFont typeface="Wingdings" pitchFamily="2" charset="2"/>
              <a:buChar char="q"/>
            </a:pPr>
            <a:endParaRPr lang="en-GB" sz="2000" i="1" dirty="0" smtClean="0">
              <a:latin typeface="Candara" pitchFamily="34" charset="0"/>
            </a:endParaRPr>
          </a:p>
          <a:p>
            <a:r>
              <a:rPr lang="en-GB" sz="2000" i="1" dirty="0" smtClean="0">
                <a:latin typeface="Candara" pitchFamily="34" charset="0"/>
              </a:rPr>
              <a:t>Below this is a small, hollow, conical projection, </a:t>
            </a:r>
            <a:r>
              <a:rPr lang="en-GB" sz="2000" b="1" i="1" dirty="0" smtClean="0">
                <a:latin typeface="Candara" pitchFamily="34" charset="0"/>
              </a:rPr>
              <a:t>the pyramid</a:t>
            </a:r>
            <a:r>
              <a:rPr lang="en-GB" sz="2000" i="1" dirty="0" smtClean="0">
                <a:latin typeface="Candara" pitchFamily="34" charset="0"/>
              </a:rPr>
              <a:t>, from whose apex emerges </a:t>
            </a:r>
            <a:r>
              <a:rPr lang="en-GB" sz="2000" b="1" i="1" dirty="0" smtClean="0">
                <a:latin typeface="Candara" pitchFamily="34" charset="0"/>
              </a:rPr>
              <a:t>the tendon of the </a:t>
            </a:r>
            <a:r>
              <a:rPr lang="en-GB" sz="2000" b="1" i="1" dirty="0" err="1" smtClean="0">
                <a:latin typeface="Candara" pitchFamily="34" charset="0"/>
              </a:rPr>
              <a:t>stapedius</a:t>
            </a:r>
            <a:r>
              <a:rPr lang="en-GB" sz="2000" b="1" i="1" dirty="0" smtClean="0">
                <a:latin typeface="Candara" pitchFamily="34" charset="0"/>
              </a:rPr>
              <a:t> muscle</a:t>
            </a:r>
          </a:p>
          <a:p>
            <a:endParaRPr lang="en-GB" sz="2000" i="1" dirty="0" smtClean="0">
              <a:latin typeface="Candara" pitchFamily="34" charset="0"/>
            </a:endParaRPr>
          </a:p>
          <a:p>
            <a:endParaRPr lang="en-GB" sz="2000" i="1" dirty="0" smtClean="0">
              <a:latin typeface="Candara" pitchFamily="34" charset="0"/>
            </a:endParaRPr>
          </a:p>
          <a:p>
            <a:pPr>
              <a:buFont typeface="Wingdings" pitchFamily="2" charset="2"/>
              <a:buChar char="q"/>
            </a:pPr>
            <a:r>
              <a:rPr lang="en-GB" sz="2400" b="1" i="1" u="sng" dirty="0" smtClean="0">
                <a:solidFill>
                  <a:schemeClr val="accent6">
                    <a:lumMod val="75000"/>
                  </a:schemeClr>
                </a:solidFill>
                <a:latin typeface="Candara" pitchFamily="34" charset="0"/>
              </a:rPr>
              <a:t>The lateral wall </a:t>
            </a:r>
            <a:r>
              <a:rPr lang="en-GB" sz="2000" i="1" dirty="0" smtClean="0">
                <a:latin typeface="Candara" pitchFamily="34" charset="0"/>
              </a:rPr>
              <a:t>is largely formed by </a:t>
            </a:r>
            <a:r>
              <a:rPr lang="en-GB" sz="2000" b="1" i="1" dirty="0" smtClean="0">
                <a:solidFill>
                  <a:srgbClr val="00FF00"/>
                </a:solidFill>
                <a:latin typeface="Candara" pitchFamily="34" charset="0"/>
              </a:rPr>
              <a:t>the tympanic  membrane </a:t>
            </a:r>
            <a:endParaRPr lang="en-GB" sz="2000" b="1" i="1" dirty="0">
              <a:solidFill>
                <a:srgbClr val="00FF00"/>
              </a:solidFill>
              <a:latin typeface="Candara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2039600" y="3962400"/>
            <a:ext cx="1447800" cy="2523530"/>
            <a:chOff x="3352800" y="1447800"/>
            <a:chExt cx="5638800" cy="4885730"/>
          </a:xfrm>
        </p:grpSpPr>
        <p:pic>
          <p:nvPicPr>
            <p:cNvPr id="2049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 l="24597" t="21875" r="23865" b="12500"/>
            <a:stretch>
              <a:fillRect/>
            </a:stretch>
          </p:blipFill>
          <p:spPr bwMode="auto">
            <a:xfrm>
              <a:off x="3429000" y="1447800"/>
              <a:ext cx="5486400" cy="3927764"/>
            </a:xfrm>
            <a:prstGeom prst="rect">
              <a:avLst/>
            </a:prstGeom>
            <a:noFill/>
            <a:ln w="76200">
              <a:solidFill>
                <a:srgbClr val="00FF00"/>
              </a:solidFill>
              <a:miter lim="800000"/>
              <a:headEnd/>
              <a:tailEnd/>
            </a:ln>
          </p:spPr>
        </p:pic>
        <p:sp>
          <p:nvSpPr>
            <p:cNvPr id="5" name="Rectangle 4"/>
            <p:cNvSpPr/>
            <p:nvPr/>
          </p:nvSpPr>
          <p:spPr>
            <a:xfrm>
              <a:off x="3352800" y="5410200"/>
              <a:ext cx="5638800" cy="923330"/>
            </a:xfrm>
            <a:prstGeom prst="rect">
              <a:avLst/>
            </a:prstGeom>
            <a:ln w="76200">
              <a:solidFill>
                <a:srgbClr val="00FF00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GB" b="1" i="1" dirty="0" smtClean="0">
                  <a:solidFill>
                    <a:srgbClr val="0033CC"/>
                  </a:solidFill>
                  <a:latin typeface="Candara" pitchFamily="34" charset="0"/>
                </a:rPr>
                <a:t>Lateral wall of the right middle ear viewed from the medial side. Note the position of the ossicles and the mastoid antrum</a:t>
              </a:r>
              <a:r>
                <a:rPr lang="en-GB" i="1" dirty="0" smtClean="0">
                  <a:latin typeface="Candara" pitchFamily="34" charset="0"/>
                </a:rPr>
                <a:t>.</a:t>
              </a:r>
              <a:endParaRPr lang="en-GB" i="1" dirty="0">
                <a:latin typeface="Candara" pitchFamily="34" charset="0"/>
              </a:endParaRPr>
            </a:p>
          </p:txBody>
        </p:sp>
      </p:grp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smtClean="0">
                <a:solidFill>
                  <a:schemeClr val="tx1"/>
                </a:solidFill>
              </a:rPr>
              <a:t>Wednesday 9 March 2021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153400" y="6356350"/>
            <a:ext cx="5334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chemeClr val="tx1"/>
                </a:solidFill>
              </a:rPr>
              <a:pPr/>
              <a:t>8</a:t>
            </a:fld>
            <a:endParaRPr lang="en-US" b="1">
              <a:solidFill>
                <a:schemeClr val="tx1"/>
              </a:solidFill>
            </a:endParaRPr>
          </a:p>
        </p:txBody>
      </p:sp>
      <p:pic>
        <p:nvPicPr>
          <p:cNvPr id="24578" name="Picture 2" descr="Image result for The posterior wall of middle ear&quot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67349" y="1447800"/>
            <a:ext cx="5588383" cy="4648200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3463" y="101025"/>
            <a:ext cx="5240537" cy="584775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GB" sz="3200" b="1" dirty="0" smtClean="0">
                <a:solidFill>
                  <a:srgbClr val="FF0000"/>
                </a:solidFill>
              </a:rPr>
              <a:t>Middle Ear (Tympanic Cavity) </a:t>
            </a:r>
            <a:endParaRPr lang="en-GB" sz="3200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200" y="685800"/>
            <a:ext cx="8839200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GB" sz="2400" b="1" i="1" u="sng" dirty="0" smtClean="0">
                <a:solidFill>
                  <a:schemeClr val="accent6">
                    <a:lumMod val="75000"/>
                  </a:schemeClr>
                </a:solidFill>
                <a:latin typeface="Candara" pitchFamily="34" charset="0"/>
              </a:rPr>
              <a:t>The medial wall </a:t>
            </a:r>
            <a:r>
              <a:rPr lang="en-GB" sz="2000" i="1" dirty="0" smtClean="0">
                <a:latin typeface="Candara" pitchFamily="34" charset="0"/>
              </a:rPr>
              <a:t>is formed by the lateral wall of the inner ear. Which shows a rounded projection, called </a:t>
            </a:r>
            <a:r>
              <a:rPr lang="en-GB" sz="2000" b="1" i="1" dirty="0" smtClean="0">
                <a:solidFill>
                  <a:srgbClr val="0033CC"/>
                </a:solidFill>
                <a:latin typeface="Candara" pitchFamily="34" charset="0"/>
              </a:rPr>
              <a:t>the promontory</a:t>
            </a:r>
            <a:r>
              <a:rPr lang="en-GB" sz="2000" i="1" dirty="0" smtClean="0">
                <a:latin typeface="Candara" pitchFamily="34" charset="0"/>
              </a:rPr>
              <a:t>, which results from the underlying </a:t>
            </a:r>
            <a:r>
              <a:rPr lang="en-GB" sz="2000" b="1" i="1" dirty="0" smtClean="0">
                <a:latin typeface="Candara" pitchFamily="34" charset="0"/>
              </a:rPr>
              <a:t>first turn of the cochlea </a:t>
            </a:r>
          </a:p>
          <a:p>
            <a:pPr>
              <a:buFont typeface="Wingdings" pitchFamily="2" charset="2"/>
              <a:buChar char="q"/>
            </a:pPr>
            <a:endParaRPr lang="en-GB" sz="2000" i="1" dirty="0" smtClean="0">
              <a:latin typeface="Candara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en-GB" sz="2000" i="1" dirty="0" smtClean="0">
                <a:latin typeface="Candara" pitchFamily="34" charset="0"/>
              </a:rPr>
              <a:t>Above and behind the promontory lies </a:t>
            </a:r>
            <a:r>
              <a:rPr lang="en-GB" sz="2000" b="1" i="1" dirty="0" smtClean="0">
                <a:solidFill>
                  <a:srgbClr val="0033CC"/>
                </a:solidFill>
                <a:latin typeface="Candara" pitchFamily="34" charset="0"/>
              </a:rPr>
              <a:t>the </a:t>
            </a:r>
            <a:r>
              <a:rPr lang="en-GB" sz="2000" b="1" i="1" dirty="0" err="1" smtClean="0">
                <a:solidFill>
                  <a:srgbClr val="0033CC"/>
                </a:solidFill>
                <a:latin typeface="Candara" pitchFamily="34" charset="0"/>
              </a:rPr>
              <a:t>fenestra</a:t>
            </a:r>
            <a:r>
              <a:rPr lang="en-GB" sz="2000" b="1" i="1" dirty="0" smtClean="0">
                <a:solidFill>
                  <a:srgbClr val="0033CC"/>
                </a:solidFill>
                <a:latin typeface="Candara" pitchFamily="34" charset="0"/>
              </a:rPr>
              <a:t> </a:t>
            </a:r>
            <a:r>
              <a:rPr lang="en-GB" sz="2000" b="1" i="1" dirty="0" err="1" smtClean="0">
                <a:solidFill>
                  <a:srgbClr val="0033CC"/>
                </a:solidFill>
                <a:latin typeface="Candara" pitchFamily="34" charset="0"/>
              </a:rPr>
              <a:t>vestibuli</a:t>
            </a:r>
            <a:r>
              <a:rPr lang="en-GB" sz="2000" i="1" dirty="0" smtClean="0">
                <a:latin typeface="Candara" pitchFamily="34" charset="0"/>
              </a:rPr>
              <a:t>, which is </a:t>
            </a:r>
            <a:r>
              <a:rPr lang="en-GB" sz="2000" b="1" i="1" dirty="0" smtClean="0">
                <a:solidFill>
                  <a:srgbClr val="0033CC"/>
                </a:solidFill>
                <a:latin typeface="Candara" pitchFamily="34" charset="0"/>
              </a:rPr>
              <a:t>oval </a:t>
            </a:r>
            <a:r>
              <a:rPr lang="en-GB" sz="2000" i="1" dirty="0" smtClean="0">
                <a:latin typeface="Candara" pitchFamily="34" charset="0"/>
              </a:rPr>
              <a:t>shaped and closed by </a:t>
            </a:r>
            <a:r>
              <a:rPr lang="en-GB" sz="2000" b="1" i="1" dirty="0" smtClean="0">
                <a:solidFill>
                  <a:srgbClr val="FF3399"/>
                </a:solidFill>
                <a:latin typeface="Candara" pitchFamily="34" charset="0"/>
              </a:rPr>
              <a:t>the base of the stapes</a:t>
            </a:r>
            <a:r>
              <a:rPr lang="en-GB" sz="2000" i="1" dirty="0" smtClean="0">
                <a:latin typeface="Candara" pitchFamily="34" charset="0"/>
              </a:rPr>
              <a:t>.</a:t>
            </a:r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3" cstate="print"/>
          <a:srcRect l="24597" t="20833" r="24451" b="9375"/>
          <a:stretch>
            <a:fillRect/>
          </a:stretch>
        </p:blipFill>
        <p:spPr bwMode="auto">
          <a:xfrm>
            <a:off x="9677400" y="1676400"/>
            <a:ext cx="2869442" cy="2209800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76200" y="2682419"/>
            <a:ext cx="8763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GB" sz="2000" i="1" dirty="0" smtClean="0">
                <a:latin typeface="Candara" pitchFamily="34" charset="0"/>
              </a:rPr>
              <a:t>On the medial side of the window is the </a:t>
            </a:r>
            <a:r>
              <a:rPr lang="en-GB" sz="2000" b="1" i="1" dirty="0" smtClean="0">
                <a:solidFill>
                  <a:srgbClr val="0033CC"/>
                </a:solidFill>
                <a:latin typeface="Candara" pitchFamily="34" charset="0"/>
              </a:rPr>
              <a:t>perilymph of the </a:t>
            </a:r>
            <a:r>
              <a:rPr lang="en-GB" sz="2000" b="1" i="1" dirty="0" err="1" smtClean="0">
                <a:solidFill>
                  <a:srgbClr val="0033CC"/>
                </a:solidFill>
                <a:latin typeface="Candara" pitchFamily="34" charset="0"/>
              </a:rPr>
              <a:t>scala</a:t>
            </a:r>
            <a:r>
              <a:rPr lang="en-GB" sz="2000" b="1" i="1" dirty="0" smtClean="0">
                <a:solidFill>
                  <a:srgbClr val="0033CC"/>
                </a:solidFill>
                <a:latin typeface="Candara" pitchFamily="34" charset="0"/>
              </a:rPr>
              <a:t> vestibuli </a:t>
            </a:r>
            <a:r>
              <a:rPr lang="en-GB" sz="2000" i="1" dirty="0" smtClean="0">
                <a:latin typeface="Candara" pitchFamily="34" charset="0"/>
              </a:rPr>
              <a:t>of the internal ear. 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172200" y="0"/>
            <a:ext cx="2133600" cy="365125"/>
          </a:xfrm>
        </p:spPr>
        <p:txBody>
          <a:bodyPr/>
          <a:lstStyle/>
          <a:p>
            <a:r>
              <a:rPr lang="en-US" b="1" smtClean="0">
                <a:solidFill>
                  <a:schemeClr val="tx1"/>
                </a:solidFill>
              </a:rPr>
              <a:t>Wednesday 9 March 2021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2460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chemeClr val="tx1"/>
                </a:solidFill>
              </a:rPr>
              <a:pPr/>
              <a:t>9</a:t>
            </a:fld>
            <a:endParaRPr lang="en-US" b="1">
              <a:solidFill>
                <a:schemeClr val="tx1"/>
              </a:solidFill>
            </a:endParaRPr>
          </a:p>
        </p:txBody>
      </p:sp>
      <p:pic>
        <p:nvPicPr>
          <p:cNvPr id="22530" name="Picture 2" descr="Image result for The medail wall of middle ear&quot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6400" y="3215121"/>
            <a:ext cx="6629400" cy="3480956"/>
          </a:xfrm>
          <a:prstGeom prst="rect">
            <a:avLst/>
          </a:prstGeom>
          <a:noFill/>
          <a:ln w="76200">
            <a:solidFill>
              <a:srgbClr val="00FF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E3F62F58E31954599AF5D7BF24514D4" ma:contentTypeVersion="2" ma:contentTypeDescription="Create a new document." ma:contentTypeScope="" ma:versionID="1f97733726474c944a67f50e0a8bd811">
  <xsd:schema xmlns:xsd="http://www.w3.org/2001/XMLSchema" xmlns:xs="http://www.w3.org/2001/XMLSchema" xmlns:p="http://schemas.microsoft.com/office/2006/metadata/properties" xmlns:ns2="d04b26b9-50b7-4329-ba0b-d0dc18387505" targetNamespace="http://schemas.microsoft.com/office/2006/metadata/properties" ma:root="true" ma:fieldsID="1fc3081d13638dbfc9427cb62a769f1c" ns2:_="">
    <xsd:import namespace="d04b26b9-50b7-4329-ba0b-d0dc1838750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4b26b9-50b7-4329-ba0b-d0dc1838750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3DB1159-E086-42D6-8FBB-EFA6099C3CCC}"/>
</file>

<file path=customXml/itemProps2.xml><?xml version="1.0" encoding="utf-8"?>
<ds:datastoreItem xmlns:ds="http://schemas.openxmlformats.org/officeDocument/2006/customXml" ds:itemID="{8C08B5BF-0AC7-44BD-A4D3-F1C273817F5A}"/>
</file>

<file path=customXml/itemProps3.xml><?xml version="1.0" encoding="utf-8"?>
<ds:datastoreItem xmlns:ds="http://schemas.openxmlformats.org/officeDocument/2006/customXml" ds:itemID="{A2472094-F8D5-45BD-83A6-CC15249DB58B}"/>
</file>

<file path=docProps/app.xml><?xml version="1.0" encoding="utf-8"?>
<Properties xmlns="http://schemas.openxmlformats.org/officeDocument/2006/extended-properties" xmlns:vt="http://schemas.openxmlformats.org/officeDocument/2006/docPropsVTypes">
  <TotalTime>1119</TotalTime>
  <Words>1623</Words>
  <Application>Microsoft Office PowerPoint</Application>
  <PresentationFormat>On-screen Show (4:3)</PresentationFormat>
  <Paragraphs>173</Paragraphs>
  <Slides>21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Dr. Ayman</dc:creator>
  <cp:lastModifiedBy>Maher</cp:lastModifiedBy>
  <cp:revision>28</cp:revision>
  <dcterms:created xsi:type="dcterms:W3CDTF">2006-08-16T00:00:00Z</dcterms:created>
  <dcterms:modified xsi:type="dcterms:W3CDTF">2021-03-08T17:53:35Z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0x0101004E3F62F58E31954599AF5D7BF24514D4</vt:lpwstr>
  </property>
</Properties>
</file>