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2"/>
  </p:notesMasterIdLst>
  <p:sldIdLst>
    <p:sldId id="285" r:id="rId2"/>
    <p:sldId id="286" r:id="rId3"/>
    <p:sldId id="289" r:id="rId4"/>
    <p:sldId id="290" r:id="rId5"/>
    <p:sldId id="291" r:id="rId6"/>
    <p:sldId id="295" r:id="rId7"/>
    <p:sldId id="307" r:id="rId8"/>
    <p:sldId id="296" r:id="rId9"/>
    <p:sldId id="297" r:id="rId10"/>
    <p:sldId id="298" r:id="rId11"/>
    <p:sldId id="299" r:id="rId12"/>
    <p:sldId id="303" r:id="rId13"/>
    <p:sldId id="302" r:id="rId14"/>
    <p:sldId id="300" r:id="rId15"/>
    <p:sldId id="306" r:id="rId16"/>
    <p:sldId id="308" r:id="rId17"/>
    <p:sldId id="309" r:id="rId18"/>
    <p:sldId id="331" r:id="rId19"/>
    <p:sldId id="310" r:id="rId20"/>
    <p:sldId id="312" r:id="rId21"/>
    <p:sldId id="313" r:id="rId22"/>
    <p:sldId id="314" r:id="rId23"/>
    <p:sldId id="316" r:id="rId24"/>
    <p:sldId id="317" r:id="rId25"/>
    <p:sldId id="330" r:id="rId26"/>
    <p:sldId id="354" r:id="rId27"/>
    <p:sldId id="355" r:id="rId28"/>
    <p:sldId id="325" r:id="rId29"/>
    <p:sldId id="326" r:id="rId30"/>
    <p:sldId id="327" r:id="rId31"/>
    <p:sldId id="328" r:id="rId32"/>
    <p:sldId id="329" r:id="rId33"/>
    <p:sldId id="256" r:id="rId34"/>
    <p:sldId id="332" r:id="rId35"/>
    <p:sldId id="333" r:id="rId36"/>
    <p:sldId id="283" r:id="rId37"/>
    <p:sldId id="259" r:id="rId38"/>
    <p:sldId id="334" r:id="rId39"/>
    <p:sldId id="335" r:id="rId40"/>
    <p:sldId id="336" r:id="rId41"/>
    <p:sldId id="337" r:id="rId42"/>
    <p:sldId id="263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273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28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B5A072-28B5-4BE2-9B06-92B2BD8BD110}">
          <p14:sldIdLst>
            <p14:sldId id="285"/>
            <p14:sldId id="286"/>
            <p14:sldId id="289"/>
            <p14:sldId id="290"/>
            <p14:sldId id="291"/>
            <p14:sldId id="295"/>
            <p14:sldId id="307"/>
            <p14:sldId id="296"/>
            <p14:sldId id="297"/>
            <p14:sldId id="298"/>
            <p14:sldId id="299"/>
            <p14:sldId id="303"/>
            <p14:sldId id="302"/>
            <p14:sldId id="300"/>
            <p14:sldId id="306"/>
            <p14:sldId id="308"/>
            <p14:sldId id="309"/>
            <p14:sldId id="331"/>
            <p14:sldId id="310"/>
            <p14:sldId id="312"/>
            <p14:sldId id="313"/>
            <p14:sldId id="314"/>
            <p14:sldId id="316"/>
            <p14:sldId id="317"/>
            <p14:sldId id="330"/>
            <p14:sldId id="354"/>
            <p14:sldId id="355"/>
            <p14:sldId id="325"/>
            <p14:sldId id="326"/>
            <p14:sldId id="327"/>
            <p14:sldId id="328"/>
            <p14:sldId id="329"/>
            <p14:sldId id="256"/>
            <p14:sldId id="332"/>
            <p14:sldId id="333"/>
            <p14:sldId id="283"/>
            <p14:sldId id="259"/>
            <p14:sldId id="334"/>
            <p14:sldId id="335"/>
            <p14:sldId id="336"/>
            <p14:sldId id="337"/>
            <p14:sldId id="263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27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F2A01-569E-48C3-9AE9-9CF4834E09B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46C660-E58F-4DAB-AF80-F4EEA8D69747}">
      <dgm:prSet custT="1"/>
      <dgm:spPr/>
      <dgm:t>
        <a:bodyPr/>
        <a:lstStyle/>
        <a:p>
          <a:r>
            <a:rPr lang="en-GB" sz="2000" b="1" dirty="0">
              <a:solidFill>
                <a:srgbClr val="FF0000"/>
              </a:solidFill>
            </a:rPr>
            <a:t>Close-ended</a:t>
          </a:r>
          <a:r>
            <a:rPr lang="en-GB" sz="2000" b="1" dirty="0"/>
            <a:t> </a:t>
          </a:r>
          <a:r>
            <a:rPr lang="en-GB" sz="2000" b="1" dirty="0">
              <a:solidFill>
                <a:srgbClr val="FF0000"/>
              </a:solidFill>
            </a:rPr>
            <a:t>pouch</a:t>
          </a:r>
          <a:r>
            <a:rPr lang="en-GB" sz="2000" dirty="0"/>
            <a:t>: This type of pouch is removed and </a:t>
          </a:r>
          <a:r>
            <a:rPr lang="en-GB" sz="2000" dirty="0">
              <a:solidFill>
                <a:srgbClr val="FF0000"/>
              </a:solidFill>
            </a:rPr>
            <a:t>thrown</a:t>
          </a:r>
          <a:r>
            <a:rPr lang="en-GB" sz="2000" dirty="0"/>
            <a:t> away when the pouch is filled. </a:t>
          </a:r>
          <a:endParaRPr lang="en-US" sz="2000" dirty="0"/>
        </a:p>
      </dgm:t>
    </dgm:pt>
    <dgm:pt modelId="{F74CA622-94C7-4269-9496-6A2703E9D051}" type="parTrans" cxnId="{47F1EF9F-EC38-4ED2-9483-3CA022D73FDF}">
      <dgm:prSet/>
      <dgm:spPr/>
      <dgm:t>
        <a:bodyPr/>
        <a:lstStyle/>
        <a:p>
          <a:endParaRPr lang="en-US"/>
        </a:p>
      </dgm:t>
    </dgm:pt>
    <dgm:pt modelId="{500D3DED-7A1D-4D89-94BE-13BE2EFBDB91}" type="sibTrans" cxnId="{47F1EF9F-EC38-4ED2-9483-3CA022D73FDF}">
      <dgm:prSet/>
      <dgm:spPr/>
      <dgm:t>
        <a:bodyPr/>
        <a:lstStyle/>
        <a:p>
          <a:endParaRPr lang="en-US"/>
        </a:p>
      </dgm:t>
    </dgm:pt>
    <dgm:pt modelId="{ABFB699C-FF4E-4765-B60D-7EBA5095F08B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One-piece</a:t>
          </a:r>
          <a:r>
            <a:rPr lang="en-GB" dirty="0"/>
            <a:t>: A one-piece pouch contains the pouch and adhesive skin barrier together as one unit. </a:t>
          </a:r>
          <a:endParaRPr lang="en-US" dirty="0"/>
        </a:p>
      </dgm:t>
    </dgm:pt>
    <dgm:pt modelId="{B7244E82-EABA-42A0-A8CD-FAA0D178027B}" type="parTrans" cxnId="{7FD99606-14A5-4AE3-9FA8-22B282D6CD16}">
      <dgm:prSet/>
      <dgm:spPr/>
      <dgm:t>
        <a:bodyPr/>
        <a:lstStyle/>
        <a:p>
          <a:endParaRPr lang="en-US"/>
        </a:p>
      </dgm:t>
    </dgm:pt>
    <dgm:pt modelId="{2E7DEA73-8460-4A61-A572-F6422B431E36}" type="sibTrans" cxnId="{7FD99606-14A5-4AE3-9FA8-22B282D6CD16}">
      <dgm:prSet/>
      <dgm:spPr/>
      <dgm:t>
        <a:bodyPr/>
        <a:lstStyle/>
        <a:p>
          <a:endParaRPr lang="en-US"/>
        </a:p>
      </dgm:t>
    </dgm:pt>
    <dgm:pt modelId="{13E57E8B-9A8C-49D5-A4F7-3212871A446D}" type="pres">
      <dgm:prSet presAssocID="{BD1F2A01-569E-48C3-9AE9-9CF4834E09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A96E89-68A1-4303-8C9C-8DD46134E9AF}" type="pres">
      <dgm:prSet presAssocID="{BE46C660-E58F-4DAB-AF80-F4EEA8D69747}" presName="hierRoot1" presStyleCnt="0"/>
      <dgm:spPr/>
    </dgm:pt>
    <dgm:pt modelId="{C697E94E-6722-4386-ACF8-AD13A0EEB116}" type="pres">
      <dgm:prSet presAssocID="{BE46C660-E58F-4DAB-AF80-F4EEA8D69747}" presName="composite" presStyleCnt="0"/>
      <dgm:spPr/>
    </dgm:pt>
    <dgm:pt modelId="{697FC555-A869-4415-980F-4EE6B6CA631F}" type="pres">
      <dgm:prSet presAssocID="{BE46C660-E58F-4DAB-AF80-F4EEA8D69747}" presName="background" presStyleLbl="node0" presStyleIdx="0" presStyleCnt="2"/>
      <dgm:spPr/>
    </dgm:pt>
    <dgm:pt modelId="{BE2EE597-E64E-46CE-A68D-B12AFA670435}" type="pres">
      <dgm:prSet presAssocID="{BE46C660-E58F-4DAB-AF80-F4EEA8D69747}" presName="text" presStyleLbl="fgAcc0" presStyleIdx="0" presStyleCnt="2" custLinFactNeighborX="-2496" custLinFactNeighborY="-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915B3-F678-47B4-9106-A7A4533410A5}" type="pres">
      <dgm:prSet presAssocID="{BE46C660-E58F-4DAB-AF80-F4EEA8D69747}" presName="hierChild2" presStyleCnt="0"/>
      <dgm:spPr/>
    </dgm:pt>
    <dgm:pt modelId="{C1F96D96-CAA0-49B5-BAAE-F88D9C9EA18D}" type="pres">
      <dgm:prSet presAssocID="{ABFB699C-FF4E-4765-B60D-7EBA5095F08B}" presName="hierRoot1" presStyleCnt="0"/>
      <dgm:spPr/>
    </dgm:pt>
    <dgm:pt modelId="{0077D3A3-04E4-4774-8CB6-E571A3EDAE31}" type="pres">
      <dgm:prSet presAssocID="{ABFB699C-FF4E-4765-B60D-7EBA5095F08B}" presName="composite" presStyleCnt="0"/>
      <dgm:spPr/>
    </dgm:pt>
    <dgm:pt modelId="{EE829481-A4A3-40C0-9394-1472DEC0A03C}" type="pres">
      <dgm:prSet presAssocID="{ABFB699C-FF4E-4765-B60D-7EBA5095F08B}" presName="background" presStyleLbl="node0" presStyleIdx="1" presStyleCnt="2"/>
      <dgm:spPr/>
    </dgm:pt>
    <dgm:pt modelId="{2314258B-27A6-4167-AC3F-5B950044F8F4}" type="pres">
      <dgm:prSet presAssocID="{ABFB699C-FF4E-4765-B60D-7EBA5095F08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36B28-3DAF-41F1-862F-818CEC8005E8}" type="pres">
      <dgm:prSet presAssocID="{ABFB699C-FF4E-4765-B60D-7EBA5095F08B}" presName="hierChild2" presStyleCnt="0"/>
      <dgm:spPr/>
    </dgm:pt>
  </dgm:ptLst>
  <dgm:cxnLst>
    <dgm:cxn modelId="{47F1EF9F-EC38-4ED2-9483-3CA022D73FDF}" srcId="{BD1F2A01-569E-48C3-9AE9-9CF4834E09B4}" destId="{BE46C660-E58F-4DAB-AF80-F4EEA8D69747}" srcOrd="0" destOrd="0" parTransId="{F74CA622-94C7-4269-9496-6A2703E9D051}" sibTransId="{500D3DED-7A1D-4D89-94BE-13BE2EFBDB91}"/>
    <dgm:cxn modelId="{7FD99606-14A5-4AE3-9FA8-22B282D6CD16}" srcId="{BD1F2A01-569E-48C3-9AE9-9CF4834E09B4}" destId="{ABFB699C-FF4E-4765-B60D-7EBA5095F08B}" srcOrd="1" destOrd="0" parTransId="{B7244E82-EABA-42A0-A8CD-FAA0D178027B}" sibTransId="{2E7DEA73-8460-4A61-A572-F6422B431E36}"/>
    <dgm:cxn modelId="{3257B761-DC3C-4AA6-B9CE-190A5ACA1F17}" type="presOf" srcId="{BE46C660-E58F-4DAB-AF80-F4EEA8D69747}" destId="{BE2EE597-E64E-46CE-A68D-B12AFA670435}" srcOrd="0" destOrd="0" presId="urn:microsoft.com/office/officeart/2005/8/layout/hierarchy1"/>
    <dgm:cxn modelId="{E2E5AC35-A467-433C-A4CE-8442FC404254}" type="presOf" srcId="{ABFB699C-FF4E-4765-B60D-7EBA5095F08B}" destId="{2314258B-27A6-4167-AC3F-5B950044F8F4}" srcOrd="0" destOrd="0" presId="urn:microsoft.com/office/officeart/2005/8/layout/hierarchy1"/>
    <dgm:cxn modelId="{D93BFDE9-2CA4-4842-B313-50F4577831F8}" type="presOf" srcId="{BD1F2A01-569E-48C3-9AE9-9CF4834E09B4}" destId="{13E57E8B-9A8C-49D5-A4F7-3212871A446D}" srcOrd="0" destOrd="0" presId="urn:microsoft.com/office/officeart/2005/8/layout/hierarchy1"/>
    <dgm:cxn modelId="{B903516B-F68E-4007-B280-3F3137FB5EC0}" type="presParOf" srcId="{13E57E8B-9A8C-49D5-A4F7-3212871A446D}" destId="{55A96E89-68A1-4303-8C9C-8DD46134E9AF}" srcOrd="0" destOrd="0" presId="urn:microsoft.com/office/officeart/2005/8/layout/hierarchy1"/>
    <dgm:cxn modelId="{BF364E51-A7EB-4EB8-B02C-ABCB492FD59C}" type="presParOf" srcId="{55A96E89-68A1-4303-8C9C-8DD46134E9AF}" destId="{C697E94E-6722-4386-ACF8-AD13A0EEB116}" srcOrd="0" destOrd="0" presId="urn:microsoft.com/office/officeart/2005/8/layout/hierarchy1"/>
    <dgm:cxn modelId="{C20174D5-8E26-4E4A-B922-0D3F5FA672F5}" type="presParOf" srcId="{C697E94E-6722-4386-ACF8-AD13A0EEB116}" destId="{697FC555-A869-4415-980F-4EE6B6CA631F}" srcOrd="0" destOrd="0" presId="urn:microsoft.com/office/officeart/2005/8/layout/hierarchy1"/>
    <dgm:cxn modelId="{235FF83B-5D9C-4A91-9FE7-A6FBE953D165}" type="presParOf" srcId="{C697E94E-6722-4386-ACF8-AD13A0EEB116}" destId="{BE2EE597-E64E-46CE-A68D-B12AFA670435}" srcOrd="1" destOrd="0" presId="urn:microsoft.com/office/officeart/2005/8/layout/hierarchy1"/>
    <dgm:cxn modelId="{815B136F-EFBD-4C66-838C-C188AF309B54}" type="presParOf" srcId="{55A96E89-68A1-4303-8C9C-8DD46134E9AF}" destId="{09C915B3-F678-47B4-9106-A7A4533410A5}" srcOrd="1" destOrd="0" presId="urn:microsoft.com/office/officeart/2005/8/layout/hierarchy1"/>
    <dgm:cxn modelId="{89BD388D-86BB-40A0-B999-01950F2CACF7}" type="presParOf" srcId="{13E57E8B-9A8C-49D5-A4F7-3212871A446D}" destId="{C1F96D96-CAA0-49B5-BAAE-F88D9C9EA18D}" srcOrd="1" destOrd="0" presId="urn:microsoft.com/office/officeart/2005/8/layout/hierarchy1"/>
    <dgm:cxn modelId="{12C0DD2D-7BA5-4062-A928-E0F8E304F5C3}" type="presParOf" srcId="{C1F96D96-CAA0-49B5-BAAE-F88D9C9EA18D}" destId="{0077D3A3-04E4-4774-8CB6-E571A3EDAE31}" srcOrd="0" destOrd="0" presId="urn:microsoft.com/office/officeart/2005/8/layout/hierarchy1"/>
    <dgm:cxn modelId="{005F19C7-FBEC-4A7D-926C-302B405AE5C1}" type="presParOf" srcId="{0077D3A3-04E4-4774-8CB6-E571A3EDAE31}" destId="{EE829481-A4A3-40C0-9394-1472DEC0A03C}" srcOrd="0" destOrd="0" presId="urn:microsoft.com/office/officeart/2005/8/layout/hierarchy1"/>
    <dgm:cxn modelId="{98E9FD67-46E3-4EB6-B8D2-0A9FBC39A5BB}" type="presParOf" srcId="{0077D3A3-04E4-4774-8CB6-E571A3EDAE31}" destId="{2314258B-27A6-4167-AC3F-5B950044F8F4}" srcOrd="1" destOrd="0" presId="urn:microsoft.com/office/officeart/2005/8/layout/hierarchy1"/>
    <dgm:cxn modelId="{97B37359-4E9E-4966-877A-A9A00D194BD0}" type="presParOf" srcId="{C1F96D96-CAA0-49B5-BAAE-F88D9C9EA18D}" destId="{F4836B28-3DAF-41F1-862F-818CEC8005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FC555-A869-4415-980F-4EE6B6CA631F}">
      <dsp:nvSpPr>
        <dsp:cNvPr id="0" name=""/>
        <dsp:cNvSpPr/>
      </dsp:nvSpPr>
      <dsp:spPr>
        <a:xfrm>
          <a:off x="-87007" y="389805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EE597-E64E-46CE-A68D-B12AFA670435}">
      <dsp:nvSpPr>
        <dsp:cNvPr id="0" name=""/>
        <dsp:cNvSpPr/>
      </dsp:nvSpPr>
      <dsp:spPr>
        <a:xfrm>
          <a:off x="304782" y="762005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FF0000"/>
              </a:solidFill>
            </a:rPr>
            <a:t>Close-ended</a:t>
          </a:r>
          <a:r>
            <a:rPr lang="en-GB" sz="2000" b="1" kern="1200" dirty="0"/>
            <a:t> </a:t>
          </a:r>
          <a:r>
            <a:rPr lang="en-GB" sz="2000" b="1" kern="1200" dirty="0">
              <a:solidFill>
                <a:srgbClr val="FF0000"/>
              </a:solidFill>
            </a:rPr>
            <a:t>pouch</a:t>
          </a:r>
          <a:r>
            <a:rPr lang="en-GB" sz="2000" kern="1200" dirty="0"/>
            <a:t>: This type of pouch is removed and </a:t>
          </a:r>
          <a:r>
            <a:rPr lang="en-GB" sz="2000" kern="1200" dirty="0">
              <a:solidFill>
                <a:srgbClr val="FF0000"/>
              </a:solidFill>
            </a:rPr>
            <a:t>thrown</a:t>
          </a:r>
          <a:r>
            <a:rPr lang="en-GB" sz="2000" kern="1200" dirty="0"/>
            <a:t> away when the pouch is filled. </a:t>
          </a:r>
          <a:endParaRPr lang="en-US" sz="2000" kern="1200" dirty="0"/>
        </a:p>
      </dsp:txBody>
      <dsp:txXfrm>
        <a:off x="370362" y="827585"/>
        <a:ext cx="3394950" cy="2107920"/>
      </dsp:txXfrm>
    </dsp:sp>
    <dsp:sp modelId="{EE829481-A4A3-40C0-9394-1472DEC0A03C}">
      <dsp:nvSpPr>
        <dsp:cNvPr id="0" name=""/>
        <dsp:cNvSpPr/>
      </dsp:nvSpPr>
      <dsp:spPr>
        <a:xfrm>
          <a:off x="4310695" y="408859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4258B-27A6-4167-AC3F-5B950044F8F4}">
      <dsp:nvSpPr>
        <dsp:cNvPr id="0" name=""/>
        <dsp:cNvSpPr/>
      </dsp:nvSpPr>
      <dsp:spPr>
        <a:xfrm>
          <a:off x="4702485" y="78106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rgbClr val="FF0000"/>
              </a:solidFill>
            </a:rPr>
            <a:t>One-piece</a:t>
          </a:r>
          <a:r>
            <a:rPr lang="en-GB" sz="2800" kern="1200" dirty="0"/>
            <a:t>: A one-piece pouch contains the pouch and adhesive skin barrier together as one unit. </a:t>
          </a:r>
          <a:endParaRPr lang="en-US" sz="2800" kern="1200" dirty="0"/>
        </a:p>
      </dsp:txBody>
      <dsp:txXfrm>
        <a:off x="4768065" y="846640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3868234-ED23-4327-A97F-3A1A00FE94D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2A13C7F-3700-4CD1-8BD2-6C7D9553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3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2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9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0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1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2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0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7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osigmoid_colon" TargetMode="External"/><Relationship Id="rId2" Type="http://schemas.openxmlformats.org/officeDocument/2006/relationships/hyperlink" Target="https://en.wikipedia.org/wiki/Segmental_res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olostom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5723468" cy="1828090"/>
          </a:xfrm>
        </p:spPr>
        <p:txBody>
          <a:bodyPr>
            <a:normAutofit/>
          </a:bodyPr>
          <a:lstStyle/>
          <a:p>
            <a:r>
              <a:rPr lang="en-US" sz="5400" b="1" dirty="0"/>
              <a:t>Colostomy </a:t>
            </a:r>
            <a:endParaRPr lang="ar-JO" sz="5400" b="1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C8FEF43F-16AE-3C10-0644-CEEEA58FD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28948"/>
            <a:ext cx="5101209" cy="1239894"/>
          </a:xfrm>
        </p:spPr>
        <p:txBody>
          <a:bodyPr/>
          <a:lstStyle/>
          <a:p>
            <a:pPr algn="l"/>
            <a:r>
              <a:rPr lang="en-US" dirty="0"/>
              <a:t>Jude </a:t>
            </a:r>
            <a:r>
              <a:rPr lang="en-US" dirty="0" err="1"/>
              <a:t>alshawabkeh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Lana </a:t>
            </a:r>
            <a:r>
              <a:rPr lang="en-US" dirty="0" err="1"/>
              <a:t>alhusban</a:t>
            </a:r>
            <a:endParaRPr lang="x-none" dirty="0"/>
          </a:p>
        </p:txBody>
      </p:sp>
      <p:pic>
        <p:nvPicPr>
          <p:cNvPr id="4" name="Picture 2" descr="C:\Users\Mr.Computer\Desktop\ةةةةةة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0"/>
            <a:ext cx="2514600" cy="265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1 - According to anatomical location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65281" y="2902683"/>
            <a:ext cx="7010400" cy="3603812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1- end sigmoid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2- end descending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3 – transverse colostomy : above and right to umbilicus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4 – caecostomy : right iliac fossa  </a:t>
            </a:r>
          </a:p>
          <a:p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7800" y="318552"/>
            <a:ext cx="5937755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– according to duration  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4321" y="1805339"/>
            <a:ext cx="8274012" cy="4812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>
                <a:latin typeface="Arial Rounded MT Bold" pitchFamily="34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Arial Rounded MT Bold" pitchFamily="34" charset="0"/>
              </a:rPr>
              <a:t>Temporary colostomy:</a:t>
            </a:r>
            <a:r>
              <a:rPr lang="en-US" sz="1800" b="1" dirty="0">
                <a:latin typeface="Arial Rounded MT Bold" pitchFamily="34" charset="0"/>
              </a:rPr>
              <a:t> May be required to give a portion of the bowel a chance to rest and heal. When healing has occurred, the colostomy can be reversed and normal </a:t>
            </a:r>
            <a:r>
              <a:rPr lang="en-US" sz="1800" b="1">
                <a:latin typeface="Arial Rounded MT Bold" pitchFamily="34" charset="0"/>
              </a:rPr>
              <a:t>bowel function restored.</a:t>
            </a:r>
          </a:p>
          <a:p>
            <a:pPr>
              <a:buNone/>
            </a:pPr>
            <a:endParaRPr lang="en-US" b="1">
              <a:latin typeface="Arial Rounded MT Bold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 Rounded MT Bold" pitchFamily="34" charset="0"/>
              </a:rPr>
              <a:t/>
            </a:r>
            <a:br>
              <a:rPr lang="en-US" sz="1800" b="1" dirty="0">
                <a:latin typeface="Arial Rounded MT Bold" pitchFamily="34" charset="0"/>
              </a:rPr>
            </a:br>
            <a:r>
              <a:rPr lang="ar-JO" sz="1800" b="1" dirty="0">
                <a:latin typeface="Arial Rounded MT Bold" pitchFamily="34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Arial Rounded MT Bold" pitchFamily="34" charset="0"/>
              </a:rPr>
              <a:t>Permanent colostomy:</a:t>
            </a:r>
            <a:r>
              <a:rPr lang="en-US" sz="1800" b="1" dirty="0">
                <a:latin typeface="Arial Rounded MT Bold" pitchFamily="34" charset="0"/>
              </a:rPr>
              <a:t> May be required when a disease affects the end part of the colon or </a:t>
            </a:r>
            <a:r>
              <a:rPr lang="en-US" sz="1800" b="1">
                <a:latin typeface="Arial Rounded MT Bold" pitchFamily="34" charset="0"/>
              </a:rPr>
              <a:t>rectum .</a:t>
            </a:r>
            <a:endParaRPr lang="en-US" sz="1800" b="1" dirty="0">
              <a:latin typeface="Arial Rounded MT Bold" pitchFamily="34" charset="0"/>
            </a:endParaRPr>
          </a:p>
          <a:p>
            <a:r>
              <a:rPr lang="en-US" sz="1800" b="1">
                <a:latin typeface="Arial Rounded MT Bold" pitchFamily="34" charset="0"/>
              </a:rPr>
              <a:t>patients  with  distal  rectal  cancers  who  require  anabdominoperineal resection.</a:t>
            </a:r>
          </a:p>
          <a:p>
            <a:r>
              <a:rPr lang="en-US" sz="1800" b="1">
                <a:latin typeface="Arial Rounded MT Bold" pitchFamily="34" charset="0"/>
              </a:rPr>
              <a:t>Severe  “inflammatory  bowel  disease”  with  involvement  of  thesphincter mechanisms</a:t>
            </a:r>
          </a:p>
          <a:p>
            <a:r>
              <a:rPr lang="en-US" sz="1800" b="1">
                <a:latin typeface="Arial Rounded MT Bold" pitchFamily="34" charset="0"/>
              </a:rPr>
              <a:t> Weak  sphincter  muscles  and/or  fecal  incontinence  that’s  notresponding to other treatments.</a:t>
            </a:r>
            <a:endParaRPr lang="ar-JO" sz="1800" b="1" dirty="0">
              <a:latin typeface="Arial Rounded MT Bold" pitchFamily="34" charset="0"/>
            </a:endParaRPr>
          </a:p>
          <a:p>
            <a:endParaRPr lang="ar-JO" sz="1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3122" y="329692"/>
            <a:ext cx="5937755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3- according to morphology: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7972" y="1771097"/>
            <a:ext cx="4938609" cy="43003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– end colostomy :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The proximal end of transected colon brought to the skin for stool drainage.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Single opening (permanent usually)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The site usually in the left iliac </a:t>
            </a:r>
            <a:r>
              <a:rPr lang="en-US" b="1">
                <a:solidFill>
                  <a:schemeClr val="tx1"/>
                </a:solidFill>
                <a:cs typeface="Times New Roman" pitchFamily="18" charset="0"/>
              </a:rPr>
              <a:t>fossa.</a:t>
            </a:r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Smaller and easier to manage.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Lower incidence of parastomal hernia formation andprolapse. 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81022" cy="276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8533" y="463376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2) Double barrel colostomy :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6451" y="2373497"/>
            <a:ext cx="3870960" cy="3603812"/>
          </a:xfrm>
        </p:spPr>
        <p:txBody>
          <a:bodyPr>
            <a:normAutofit lnSpcReduction="10000"/>
          </a:bodyPr>
          <a:lstStyle/>
          <a:p>
            <a:pPr marL="365760" indent="-365760" algn="ctr">
              <a:defRPr/>
            </a:pPr>
            <a:r>
              <a:rPr lang="en-US" b="1" dirty="0">
                <a:solidFill>
                  <a:schemeClr val="tx1"/>
                </a:solidFill>
              </a:rPr>
              <a:t>Has two ends are brought out into the abdomen as 2 separate stoma  :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    1 - (proximal end) : functional stoma 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    2 -(distal end) : non- functioning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( mucus </a:t>
            </a:r>
            <a:r>
              <a:rPr lang="en-US" b="1">
                <a:solidFill>
                  <a:schemeClr val="tx1"/>
                </a:solidFill>
              </a:rPr>
              <a:t>fistula )</a:t>
            </a:r>
          </a:p>
          <a:p>
            <a:pPr marL="0" indent="0" algn="ctr"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US" b="1">
                <a:solidFill>
                  <a:schemeClr val="tx1"/>
                </a:solidFill>
              </a:rPr>
              <a:t>Used in temporary diversion – cases where resection is required dueto perforation or necrosis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ar-JO" b="1" dirty="0">
              <a:solidFill>
                <a:schemeClr val="tx1"/>
              </a:solidFill>
            </a:endParaRPr>
          </a:p>
          <a:p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4200" cy="34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3122" y="134273"/>
            <a:ext cx="5937755" cy="11887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3) Loop Colostomy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797" y="1322993"/>
            <a:ext cx="5937755" cy="36038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Loop of large bowel is brought up to the abdominal wall skin and aplastic rod is placed underneath the loop, then opened and sutured to the skin.</a:t>
            </a:r>
          </a:p>
          <a:p>
            <a:pPr algn="ctr">
              <a:buNone/>
            </a:pPr>
            <a:r>
              <a:rPr lang="en-US" b="1">
                <a:solidFill>
                  <a:schemeClr val="tx1"/>
                </a:solidFill>
              </a:rPr>
              <a:t>Mostly Done on the transverse colon       (Temporary) Done in emergencies</a:t>
            </a:r>
          </a:p>
          <a:p>
            <a:r>
              <a:rPr lang="en-US" b="1">
                <a:solidFill>
                  <a:schemeClr val="tx1"/>
                </a:solidFill>
              </a:rPr>
              <a:t>Advantages:  Easy reversal </a:t>
            </a:r>
          </a:p>
          <a:p>
            <a:r>
              <a:rPr lang="en-US" b="1">
                <a:solidFill>
                  <a:schemeClr val="tx1"/>
                </a:solidFill>
              </a:rPr>
              <a:t>Disadvantages: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</a:rPr>
              <a:t>Larger abdominal wall defect, and stoma opening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</a:rPr>
              <a:t>More prone to develop parastomal hernias, prolapse and peristomal sepsis.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21" y="1322993"/>
            <a:ext cx="2551581" cy="322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لمحتوى 2">
            <a:extLst>
              <a:ext uri="{FF2B5EF4-FFF2-40B4-BE49-F238E27FC236}">
                <a16:creationId xmlns="" xmlns:a16="http://schemas.microsoft.com/office/drawing/2014/main" id="{FBA866A6-0936-35CA-DFA2-CE07E4AF9C4A}"/>
              </a:ext>
            </a:extLst>
          </p:cNvPr>
          <p:cNvSpPr txBox="1">
            <a:spLocks/>
          </p:cNvSpPr>
          <p:nvPr/>
        </p:nvSpPr>
        <p:spPr>
          <a:xfrm>
            <a:off x="200797" y="4721291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It is now </a:t>
            </a:r>
            <a:r>
              <a:rPr lang="en-US" b="1">
                <a:solidFill>
                  <a:srgbClr val="FF0000"/>
                </a:solidFill>
              </a:rPr>
              <a:t>less commonly employed</a:t>
            </a:r>
            <a:r>
              <a:rPr lang="en-US" b="1"/>
              <a:t>, as it is difficult to manage and potentially disrupts the marginal arterial supply to the anastomosis.</a:t>
            </a:r>
          </a:p>
          <a:p>
            <a:pPr algn="ctr"/>
            <a:r>
              <a:rPr lang="en-US" b="1"/>
              <a:t> A loop ileostomy is now </a:t>
            </a:r>
            <a:r>
              <a:rPr lang="en-US" b="1">
                <a:solidFill>
                  <a:srgbClr val="FF0000"/>
                </a:solidFill>
              </a:rPr>
              <a:t>more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commonly</a:t>
            </a:r>
            <a:r>
              <a:rPr lang="en-US" b="1"/>
              <a:t> used.</a:t>
            </a:r>
            <a:endParaRPr lang="ar-JO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Content Placeholder 2" descr="C:\Users\PC\Desktop\baraaaaaa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DA2FA58-7C57-426E-8EDE-4C2857A93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Indications for colostomy.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DB1DFF8B-CD3F-39CA-125D-F40AE54ED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757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4FF844A-419A-4976-9DEF-EA9CD543D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46" y="5499895"/>
            <a:ext cx="7228833" cy="4846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167985-D6E9-40FF-97C0-4B6D373E8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0051" y="640080"/>
            <a:ext cx="8183898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801362-349C-44BE-BEF6-8E926E1D3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256063E-0982-4A8C-AC56-7D2B4585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46" y="1289303"/>
            <a:ext cx="7228833" cy="3339303"/>
          </a:xfrm>
          <a:ln>
            <a:noFill/>
          </a:ln>
        </p:spPr>
        <p:txBody>
          <a:bodyPr vert="horz" lIns="68580" tIns="34290" rIns="68580" bIns="34290" rtlCol="0">
            <a:normAutofit/>
          </a:bodyPr>
          <a:lstStyle/>
          <a:p>
            <a:r>
              <a:rPr lang="en-US" sz="4400"/>
              <a:t>A colostomy is created as a mean to treat various disorders of the large intestine.</a:t>
            </a:r>
          </a:p>
        </p:txBody>
      </p:sp>
    </p:spTree>
    <p:extLst>
      <p:ext uri="{BB962C8B-B14F-4D97-AF65-F5344CB8AC3E}">
        <p14:creationId xmlns:p14="http://schemas.microsoft.com/office/powerpoint/2010/main" val="24823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8BCD521-5387-4CA8-8105-DBE4B2E0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Colostomy goals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B14AC22-55B3-4AC2-B955-34F8B204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12" y="2571203"/>
            <a:ext cx="7339657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to relive a distal obstruction of the sigmoid colon due to any cause</a:t>
            </a:r>
            <a:endParaRPr lang="ar-JO" dirty="0"/>
          </a:p>
          <a:p>
            <a:pPr marL="0" indent="0">
              <a:buNone/>
            </a:pPr>
            <a:r>
              <a:rPr lang="en-US" dirty="0"/>
              <a:t>2. to defunction the distal colon</a:t>
            </a:r>
            <a:endParaRPr lang="ar-JO" dirty="0"/>
          </a:p>
          <a:p>
            <a:pPr marL="0" indent="0">
              <a:buNone/>
            </a:pPr>
            <a:r>
              <a:rPr lang="en-US" dirty="0"/>
              <a:t>3. to prevent fecal peritonitis </a:t>
            </a:r>
          </a:p>
          <a:p>
            <a:pPr marL="0" indent="0">
              <a:buNone/>
            </a:pPr>
            <a:r>
              <a:rPr lang="en-US" dirty="0"/>
              <a:t>4. to facilitate the operative repair of high fistula in </a:t>
            </a:r>
            <a:r>
              <a:rPr lang="en-US" dirty="0" err="1"/>
              <a:t>ano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to prevent spoiling of the urinary bladder in </a:t>
            </a:r>
            <a:r>
              <a:rPr lang="en-US" dirty="0" err="1"/>
              <a:t>vesico</a:t>
            </a:r>
            <a:r>
              <a:rPr lang="en-US" dirty="0"/>
              <a:t>-colic fistula or vagina in vagino-colic fistula.</a:t>
            </a:r>
          </a:p>
        </p:txBody>
      </p:sp>
    </p:spTree>
    <p:extLst>
      <p:ext uri="{BB962C8B-B14F-4D97-AF65-F5344CB8AC3E}">
        <p14:creationId xmlns:p14="http://schemas.microsoft.com/office/powerpoint/2010/main" val="411972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5CCD131-9976-4B98-8995-AA141527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40" y="285131"/>
            <a:ext cx="5937755" cy="118872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1800" b="1"/>
              <a:t> Some of the most common conditions that</a:t>
            </a:r>
            <a:br>
              <a:rPr lang="en-GB" sz="1800" b="1"/>
            </a:br>
            <a:r>
              <a:rPr lang="en-GB" sz="1800" b="1"/>
              <a:t>might necessitate a stoma are:</a:t>
            </a:r>
            <a:br>
              <a:rPr lang="en-GB" sz="1800" b="1"/>
            </a:br>
            <a:endParaRPr lang="en-US" sz="1800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5481D49-AAA1-48F6-8831-7529A059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940" y="1646554"/>
            <a:ext cx="5937755" cy="3101983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b="1" dirty="0"/>
              <a:t>- </a:t>
            </a:r>
            <a:r>
              <a:rPr lang="en-GB" sz="2800" b="1" dirty="0">
                <a:solidFill>
                  <a:srgbClr val="FF0000"/>
                </a:solidFill>
              </a:rPr>
              <a:t>Imperforate anus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b="1" dirty="0"/>
              <a:t>- </a:t>
            </a:r>
            <a:r>
              <a:rPr lang="en-GB" sz="2800" b="1" dirty="0" err="1">
                <a:solidFill>
                  <a:srgbClr val="FF0000"/>
                </a:solidFill>
              </a:rPr>
              <a:t>Hirschsprungs</a:t>
            </a:r>
            <a:r>
              <a:rPr lang="en-GB" sz="2800" b="1" dirty="0">
                <a:solidFill>
                  <a:srgbClr val="FF0000"/>
                </a:solidFill>
              </a:rPr>
              <a:t> disease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b="1" dirty="0"/>
              <a:t>- </a:t>
            </a:r>
            <a:r>
              <a:rPr lang="en-GB" sz="2800" b="1" dirty="0">
                <a:solidFill>
                  <a:srgbClr val="FF0000"/>
                </a:solidFill>
              </a:rPr>
              <a:t>Inflammatory bowel disease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b="1"/>
              <a:t>- </a:t>
            </a:r>
            <a:r>
              <a:rPr lang="en-GB" sz="2800" b="1">
                <a:solidFill>
                  <a:srgbClr val="FF0000"/>
                </a:solidFill>
              </a:rPr>
              <a:t>Colitis</a:t>
            </a:r>
            <a:endParaRPr lang="en-US" sz="28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</a:rPr>
              <a:t>-</a:t>
            </a:r>
            <a:r>
              <a:rPr lang="en-GB" sz="2800" b="1">
                <a:solidFill>
                  <a:srgbClr val="FF0000"/>
                </a:solidFill>
              </a:rPr>
              <a:t>Neonatal necrotising enterocolitis</a:t>
            </a:r>
          </a:p>
          <a:p>
            <a:pPr marL="0" indent="0">
              <a:buNone/>
            </a:pPr>
            <a:endParaRPr lang="en-GB" sz="2800" b="1"/>
          </a:p>
          <a:p>
            <a:pPr marL="0" indent="0">
              <a:buNone/>
            </a:pPr>
            <a:r>
              <a:rPr lang="en-GB" sz="2800" b="1"/>
              <a:t>- </a:t>
            </a:r>
            <a:r>
              <a:rPr lang="en-GB" sz="2800" b="1">
                <a:solidFill>
                  <a:srgbClr val="FF0000"/>
                </a:solidFill>
              </a:rPr>
              <a:t>Spina bifida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802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0428" y="835972"/>
            <a:ext cx="6248399" cy="27432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A colostomy </a:t>
            </a:r>
            <a:r>
              <a:rPr lang="en-US" b="1" dirty="0">
                <a:latin typeface="Arial Rounded MT Bold" pitchFamily="34" charset="0"/>
              </a:rPr>
              <a:t>: </a:t>
            </a:r>
          </a:p>
          <a:p>
            <a:pPr>
              <a:buNone/>
            </a:pPr>
            <a:r>
              <a:rPr lang="en-US" b="1" dirty="0"/>
              <a:t>   is an artificial opening made in the colon to divert faeces and flatus outside the abdomen where they can be collected in an external appliance</a:t>
            </a:r>
            <a:endParaRPr lang="ar-JO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91F9DB-2CB3-61C6-983E-BF2236CE1BB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173" y="2769127"/>
            <a:ext cx="4493559" cy="37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603AE53-A58B-4F90-A681-EA68F68C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A.Obstructions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B26CBD3-0F5D-41A8-9E33-E1EBE38DE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0339" y="2411055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1. </a:t>
            </a:r>
            <a:r>
              <a:rPr lang="en-US" b="1" dirty="0">
                <a:solidFill>
                  <a:srgbClr val="FF0000"/>
                </a:solidFill>
              </a:rPr>
              <a:t>congenital</a:t>
            </a:r>
            <a:r>
              <a:rPr lang="en-US" b="1" dirty="0"/>
              <a:t>: </a:t>
            </a:r>
          </a:p>
          <a:p>
            <a:pPr>
              <a:lnSpc>
                <a:spcPct val="90000"/>
              </a:lnSpc>
            </a:pPr>
            <a:r>
              <a:rPr lang="en-US" dirty="0"/>
              <a:t>rectovesical/rectovaginal fistula.</a:t>
            </a:r>
          </a:p>
          <a:p>
            <a:pPr>
              <a:lnSpc>
                <a:spcPct val="90000"/>
              </a:lnSpc>
            </a:pPr>
            <a:r>
              <a:rPr lang="en-US" dirty="0"/>
              <a:t>-cloacal exstrophy.</a:t>
            </a:r>
          </a:p>
          <a:p>
            <a:pPr>
              <a:lnSpc>
                <a:spcPct val="90000"/>
              </a:lnSpc>
            </a:pPr>
            <a:r>
              <a:rPr lang="en-US" dirty="0"/>
              <a:t>-colonic atresia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2.</a:t>
            </a:r>
            <a:r>
              <a:rPr lang="en-US" b="1" i="1" dirty="0">
                <a:solidFill>
                  <a:srgbClr val="FF0000"/>
                </a:solidFill>
              </a:rPr>
              <a:t>colon tumors</a:t>
            </a:r>
          </a:p>
          <a:p>
            <a:pPr>
              <a:lnSpc>
                <a:spcPct val="90000"/>
              </a:lnSpc>
            </a:pPr>
            <a:r>
              <a:rPr lang="en-US" dirty="0"/>
              <a:t>-colorectal/anorectal tumors.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3.</a:t>
            </a:r>
            <a:r>
              <a:rPr lang="en-US" b="1" i="1" dirty="0">
                <a:solidFill>
                  <a:srgbClr val="FF0000"/>
                </a:solidFill>
              </a:rPr>
              <a:t>gangrenous sigmoid volvulus </a:t>
            </a:r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FADB9DF6-6128-4F7C-9633-11E9BC2DFA8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36708" y="2743790"/>
            <a:ext cx="2857500" cy="2421731"/>
          </a:xfrm>
        </p:spPr>
      </p:pic>
    </p:spTree>
    <p:extLst>
      <p:ext uri="{BB962C8B-B14F-4D97-AF65-F5344CB8AC3E}">
        <p14:creationId xmlns:p14="http://schemas.microsoft.com/office/powerpoint/2010/main" val="268935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شخص, رضيع&#10;&#10;تم إنشاء الوصف تلقائياً">
            <a:extLst>
              <a:ext uri="{FF2B5EF4-FFF2-40B4-BE49-F238E27FC236}">
                <a16:creationId xmlns="" xmlns:a16="http://schemas.microsoft.com/office/drawing/2014/main" id="{504BCD32-39C2-449C-AE27-892CA901B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1" r="35625" b="-1"/>
          <a:stretch/>
        </p:blipFill>
        <p:spPr>
          <a:xfrm>
            <a:off x="4685223" y="2077974"/>
            <a:ext cx="1662823" cy="27020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CC8B052B-388A-44A2-976D-5B029F8B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9" r="21429"/>
          <a:stretch/>
        </p:blipFill>
        <p:spPr>
          <a:xfrm>
            <a:off x="784370" y="2077974"/>
            <a:ext cx="1665159" cy="2702052"/>
          </a:xfrm>
          <a:prstGeom prst="rect">
            <a:avLst/>
          </a:prstGeom>
        </p:spPr>
      </p:pic>
      <p:pic>
        <p:nvPicPr>
          <p:cNvPr id="11" name="صورة 10" descr="صورة تحتوي على صورة بالأشعة السينية, سلحفاة&#10;&#10;تم إنشاء الوصف تلقائياً">
            <a:extLst>
              <a:ext uri="{FF2B5EF4-FFF2-40B4-BE49-F238E27FC236}">
                <a16:creationId xmlns="" xmlns:a16="http://schemas.microsoft.com/office/drawing/2014/main" id="{E18E70C3-8814-4690-8051-40C3C6481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021" r="15345" b="-4"/>
          <a:stretch/>
        </p:blipFill>
        <p:spPr>
          <a:xfrm>
            <a:off x="2697020" y="2077974"/>
            <a:ext cx="1665317" cy="27020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0EB5C82C-2879-47B9-A237-0DAA2396E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6" r="27234"/>
          <a:stretch/>
        </p:blipFill>
        <p:spPr>
          <a:xfrm>
            <a:off x="6694473" y="2077974"/>
            <a:ext cx="1665167" cy="27020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77D52E2D-FEF9-40CA-92F7-57B3CD6B5F1B}"/>
              </a:ext>
            </a:extLst>
          </p:cNvPr>
          <p:cNvSpPr txBox="1"/>
          <p:nvPr/>
        </p:nvSpPr>
        <p:spPr>
          <a:xfrm>
            <a:off x="7086600" y="4953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 tumor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E4B3208F-BEC8-4782-B577-0D0F8ACA1606}"/>
              </a:ext>
            </a:extLst>
          </p:cNvPr>
          <p:cNvSpPr txBox="1"/>
          <p:nvPr/>
        </p:nvSpPr>
        <p:spPr>
          <a:xfrm>
            <a:off x="4702156" y="4953000"/>
            <a:ext cx="18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Imperforate anus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B45BD44E-B519-42FD-B997-A7519B7B82AF}"/>
              </a:ext>
            </a:extLst>
          </p:cNvPr>
          <p:cNvSpPr txBox="1"/>
          <p:nvPr/>
        </p:nvSpPr>
        <p:spPr>
          <a:xfrm>
            <a:off x="3083210" y="4953000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Volvuls</a:t>
            </a:r>
            <a:r>
              <a:rPr lang="en-US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D461FCF3-388C-45A4-9695-9AB05545827D}"/>
              </a:ext>
            </a:extLst>
          </p:cNvPr>
          <p:cNvSpPr txBox="1"/>
          <p:nvPr/>
        </p:nvSpPr>
        <p:spPr>
          <a:xfrm>
            <a:off x="868903" y="4953000"/>
            <a:ext cx="158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/>
              <a:t>Hirschsprungs</a:t>
            </a:r>
            <a:endParaRPr lang="en-GB" sz="1800" dirty="0"/>
          </a:p>
          <a:p>
            <a:pPr algn="ctr"/>
            <a:r>
              <a:rPr lang="en-GB" sz="1800" dirty="0"/>
              <a:t>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2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1B5236C-795B-41D7-8C1A-C03D3880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922" y="296271"/>
            <a:ext cx="5937755" cy="1188720"/>
          </a:xfrm>
        </p:spPr>
        <p:txBody>
          <a:bodyPr anchor="ctr">
            <a:normAutofit/>
          </a:bodyPr>
          <a:lstStyle/>
          <a:p>
            <a:r>
              <a:rPr lang="en-US" dirty="0" err="1"/>
              <a:t>B.Inflammation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E801279-1CC5-40CA-AB21-A7884115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921" y="1713397"/>
            <a:ext cx="5937755" cy="130647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1.</a:t>
            </a:r>
            <a:r>
              <a:rPr lang="en-US" b="1" dirty="0">
                <a:solidFill>
                  <a:srgbClr val="FF0000"/>
                </a:solidFill>
              </a:rPr>
              <a:t>Crohn’s</a:t>
            </a:r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r>
              <a:rPr lang="en-GB" b="1" dirty="0"/>
              <a:t>2. </a:t>
            </a:r>
            <a:r>
              <a:rPr lang="en-GB" b="1" dirty="0">
                <a:solidFill>
                  <a:srgbClr val="FF0000"/>
                </a:solidFill>
              </a:rPr>
              <a:t>ulcerative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colitis</a:t>
            </a:r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r>
              <a:rPr lang="en-GB" b="1" dirty="0"/>
              <a:t>3</a:t>
            </a:r>
            <a:r>
              <a:rPr lang="en-GB" b="1"/>
              <a:t>. </a:t>
            </a:r>
            <a:r>
              <a:rPr lang="en-GB"/>
              <a:t> </a:t>
            </a:r>
            <a:r>
              <a:rPr lang="en-GB" b="1" dirty="0">
                <a:solidFill>
                  <a:srgbClr val="FF0000"/>
                </a:solidFill>
              </a:rPr>
              <a:t>diverticulitis.</a:t>
            </a:r>
            <a:endParaRPr lang="en-US" b="1" dirty="0"/>
          </a:p>
        </p:txBody>
      </p:sp>
      <p:pic>
        <p:nvPicPr>
          <p:cNvPr id="5" name="صورة 83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2337D0B3-022D-77A3-A25A-2DF183D32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343" y="3889870"/>
            <a:ext cx="2484588" cy="1851017"/>
          </a:xfrm>
          <a:prstGeom prst="rect">
            <a:avLst/>
          </a:prstGeom>
        </p:spPr>
      </p:pic>
      <p:pic>
        <p:nvPicPr>
          <p:cNvPr id="7" name="عنصر نائب للمحتوى 53">
            <a:extLst>
              <a:ext uri="{FF2B5EF4-FFF2-40B4-BE49-F238E27FC236}">
                <a16:creationId xmlns="" xmlns:a16="http://schemas.microsoft.com/office/drawing/2014/main" id="{B43824A0-3F7B-43C6-1D39-DB070B34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018" y="3970618"/>
            <a:ext cx="2484589" cy="1689520"/>
          </a:xfrm>
          <a:prstGeom prst="rect">
            <a:avLst/>
          </a:prstGeom>
        </p:spPr>
      </p:pic>
      <p:pic>
        <p:nvPicPr>
          <p:cNvPr id="9" name="صورة 81" descr="صورة تحتوي على صورة بالأشعة السينية&#10;&#10;تم إنشاء الوصف تلقائياً">
            <a:extLst>
              <a:ext uri="{FF2B5EF4-FFF2-40B4-BE49-F238E27FC236}">
                <a16:creationId xmlns="" xmlns:a16="http://schemas.microsoft.com/office/drawing/2014/main" id="{38708892-9EFF-B9B9-48C8-CEA5C8C22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94" y="3958196"/>
            <a:ext cx="2484588" cy="1701942"/>
          </a:xfrm>
          <a:prstGeom prst="rect">
            <a:avLst/>
          </a:prstGeom>
        </p:spPr>
      </p:pic>
      <p:sp>
        <p:nvSpPr>
          <p:cNvPr id="11" name="مربع نص 3">
            <a:extLst>
              <a:ext uri="{FF2B5EF4-FFF2-40B4-BE49-F238E27FC236}">
                <a16:creationId xmlns="" xmlns:a16="http://schemas.microsoft.com/office/drawing/2014/main" id="{2733E23C-ABBC-7CAE-AF6D-70F24D1AAD3E}"/>
              </a:ext>
            </a:extLst>
          </p:cNvPr>
          <p:cNvSpPr txBox="1"/>
          <p:nvPr/>
        </p:nvSpPr>
        <p:spPr>
          <a:xfrm>
            <a:off x="6468577" y="5740887"/>
            <a:ext cx="230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Uclerative</a:t>
            </a:r>
            <a:r>
              <a:rPr lang="en-US" sz="2400" b="1" dirty="0"/>
              <a:t> colitis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507639-5FA3-BBF9-ED79-AC8087439970}"/>
              </a:ext>
            </a:extLst>
          </p:cNvPr>
          <p:cNvSpPr txBox="1"/>
          <p:nvPr/>
        </p:nvSpPr>
        <p:spPr>
          <a:xfrm>
            <a:off x="4196221" y="5787053"/>
            <a:ext cx="457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diverticulitis</a:t>
            </a:r>
            <a:endParaRPr lang="x-none"/>
          </a:p>
        </p:txBody>
      </p: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95F2348C-5AA6-42C9-740E-19B8F0967F75}"/>
              </a:ext>
            </a:extLst>
          </p:cNvPr>
          <p:cNvSpPr txBox="1"/>
          <p:nvPr/>
        </p:nvSpPr>
        <p:spPr>
          <a:xfrm>
            <a:off x="1078385" y="5730733"/>
            <a:ext cx="213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Crohn’s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8526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A3605F4-8330-4938-87AD-40954089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C.operative</a:t>
            </a:r>
            <a:endParaRPr lang="en-US" dirty="0"/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="" xmlns:a16="http://schemas.microsoft.com/office/drawing/2014/main" id="{AF8D5E74-D99B-4F7B-8DDA-03D306FAE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500179"/>
            <a:ext cx="4078214" cy="3602736"/>
          </a:xfrm>
        </p:spPr>
        <p:txBody>
          <a:bodyPr anchor="t">
            <a:noAutofit/>
          </a:bodyPr>
          <a:lstStyle/>
          <a:p>
            <a:r>
              <a:rPr lang="en-US" sz="3200" dirty="0"/>
              <a:t>1.</a:t>
            </a:r>
            <a:r>
              <a:rPr lang="en-US" sz="3200" dirty="0">
                <a:solidFill>
                  <a:srgbClr val="FF0000"/>
                </a:solidFill>
              </a:rPr>
              <a:t>distal anastomosis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2.</a:t>
            </a:r>
            <a:r>
              <a:rPr lang="en-US" sz="3200" dirty="0">
                <a:solidFill>
                  <a:srgbClr val="FF0000"/>
                </a:solidFill>
              </a:rPr>
              <a:t>distal repair</a:t>
            </a:r>
            <a:endParaRPr lang="en-US" sz="3200" dirty="0"/>
          </a:p>
          <a:p>
            <a:r>
              <a:rPr lang="en-US" sz="3200" dirty="0"/>
              <a:t>3. </a:t>
            </a:r>
            <a:r>
              <a:rPr lang="en-US" sz="3200" dirty="0">
                <a:solidFill>
                  <a:srgbClr val="FF0000"/>
                </a:solidFill>
              </a:rPr>
              <a:t>Hartmann's operation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="" xmlns:a16="http://schemas.microsoft.com/office/drawing/2014/main" id="{205E12E5-D164-48F6-8030-C54B5A556D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76662" y="2609969"/>
            <a:ext cx="3200400" cy="2131516"/>
          </a:xfrm>
        </p:spPr>
      </p:pic>
    </p:spTree>
    <p:extLst>
      <p:ext uri="{BB962C8B-B14F-4D97-AF65-F5344CB8AC3E}">
        <p14:creationId xmlns:p14="http://schemas.microsoft.com/office/powerpoint/2010/main" val="3153010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53AA743-CE87-491A-9ADF-AE9D7DE9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308" y="285131"/>
            <a:ext cx="5937755" cy="1188720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Hartmann's operation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7B0961CE-E20D-4E0F-A112-5F2A316E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7" y="1635413"/>
            <a:ext cx="7017975" cy="2174587"/>
          </a:xfrm>
        </p:spPr>
        <p:txBody>
          <a:bodyPr>
            <a:normAutofit/>
          </a:bodyPr>
          <a:lstStyle/>
          <a:p>
            <a:pPr algn="l"/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proctosigmoidectomy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operation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procedure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the surgical 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Segmental rese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resection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 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rectosigmoid</a:t>
            </a:r>
            <a:r>
              <a:rPr lang="en-GB" sz="2400" b="0" i="0" u="none" strike="noStrike" dirty="0">
                <a:solidFill>
                  <a:srgbClr val="D83E2C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colon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with closure of the anorectal stump and formation of an end 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Colostomy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colostomy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="" xmlns:a16="http://schemas.microsoft.com/office/drawing/2014/main" id="{019D5C2F-8E54-C5EF-1547-961BA8CA12F1}"/>
              </a:ext>
            </a:extLst>
          </p:cNvPr>
          <p:cNvSpPr txBox="1">
            <a:spLocks/>
          </p:cNvSpPr>
          <p:nvPr/>
        </p:nvSpPr>
        <p:spPr>
          <a:xfrm>
            <a:off x="1338677" y="4320237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/>
          </a:p>
          <a:p>
            <a:r>
              <a:rPr lang="en-GB" sz="2400"/>
              <a:t>a. </a:t>
            </a:r>
            <a:r>
              <a:rPr lang="en-GB" sz="2400">
                <a:solidFill>
                  <a:srgbClr val="FF0000"/>
                </a:solidFill>
              </a:rPr>
              <a:t>Localized or generalized peritonitis</a:t>
            </a:r>
            <a:endParaRPr lang="en-GB" sz="2400"/>
          </a:p>
          <a:p>
            <a:r>
              <a:rPr lang="en-GB" sz="2400"/>
              <a:t>b. </a:t>
            </a:r>
            <a:r>
              <a:rPr lang="en-GB" sz="2400">
                <a:solidFill>
                  <a:srgbClr val="FF0000"/>
                </a:solidFill>
              </a:rPr>
              <a:t>Viable</a:t>
            </a:r>
            <a:r>
              <a:rPr lang="en-GB" sz="2400"/>
              <a:t> but </a:t>
            </a:r>
            <a:r>
              <a:rPr lang="en-GB" sz="2400">
                <a:solidFill>
                  <a:srgbClr val="FF0000"/>
                </a:solidFill>
              </a:rPr>
              <a:t>injured</a:t>
            </a:r>
            <a:r>
              <a:rPr lang="en-GB" sz="2400"/>
              <a:t> proximal bowel.</a:t>
            </a:r>
          </a:p>
          <a:p>
            <a:r>
              <a:rPr lang="en-GB" sz="2400"/>
              <a:t>c. </a:t>
            </a:r>
            <a:r>
              <a:rPr lang="en-GB" sz="2400">
                <a:solidFill>
                  <a:srgbClr val="FF0000"/>
                </a:solidFill>
              </a:rPr>
              <a:t>Complicated diverticulitis.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7F40BE41-F648-CC9F-5CEF-82456C9ECDBF}"/>
              </a:ext>
            </a:extLst>
          </p:cNvPr>
          <p:cNvSpPr txBox="1">
            <a:spLocks/>
          </p:cNvSpPr>
          <p:nvPr/>
        </p:nvSpPr>
        <p:spPr bwMode="black">
          <a:xfrm>
            <a:off x="1338678" y="4077368"/>
            <a:ext cx="6938604" cy="114521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/>
              <a:t>The indications for this procedure include: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37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BFEA44F-805C-478B-94B9-A0E30382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D.others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A98F646-6864-40C6-87A3-98A98917E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0202" y="2544741"/>
            <a:ext cx="3904095" cy="3602736"/>
          </a:xfrm>
        </p:spPr>
        <p:txBody>
          <a:bodyPr anchor="t">
            <a:normAutofit/>
          </a:bodyPr>
          <a:lstStyle/>
          <a:p>
            <a:r>
              <a:rPr lang="en-US" dirty="0"/>
              <a:t>1. penetrating trauma to the colon</a:t>
            </a:r>
          </a:p>
          <a:p>
            <a:r>
              <a:rPr lang="en-US" dirty="0"/>
              <a:t>2.perineal trauma</a:t>
            </a:r>
          </a:p>
          <a:p>
            <a:r>
              <a:rPr lang="en-US" dirty="0"/>
              <a:t>3.perineal infection</a:t>
            </a:r>
          </a:p>
          <a:p>
            <a:r>
              <a:rPr lang="en-US" dirty="0"/>
              <a:t>4.radiation injury</a:t>
            </a:r>
          </a:p>
          <a:p>
            <a:r>
              <a:rPr lang="en-US" dirty="0"/>
              <a:t>5.incontinence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="" xmlns:a16="http://schemas.microsoft.com/office/drawing/2014/main" id="{16BEF42D-1247-4780-A10A-AE856CE5DD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24297" y="2544741"/>
            <a:ext cx="3200400" cy="2594698"/>
          </a:xfrm>
        </p:spPr>
      </p:pic>
    </p:spTree>
    <p:extLst>
      <p:ext uri="{BB962C8B-B14F-4D97-AF65-F5344CB8AC3E}">
        <p14:creationId xmlns:p14="http://schemas.microsoft.com/office/powerpoint/2010/main" val="421515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977AD5-0393-BA02-5B54-BB3B853A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712" y="196008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Helvetica" pitchFamily="2" charset="0"/>
              </a:rPr>
              <a:t>MANAGEMENT OF A PATIENT WITH</a:t>
            </a:r>
            <a:r>
              <a:rPr lang="en-US" dirty="0">
                <a:effectLst/>
                <a:latin typeface="Helvetica" pitchFamily="2" charset="0"/>
              </a:rPr>
              <a:t/>
            </a:r>
            <a:br>
              <a:rPr lang="en-US" dirty="0">
                <a:effectLst/>
                <a:latin typeface="Helvetica" pitchFamily="2" charset="0"/>
              </a:rPr>
            </a:br>
            <a:r>
              <a:rPr lang="en-US" b="0" i="0" dirty="0">
                <a:effectLst/>
                <a:latin typeface="Helvetica" pitchFamily="2" charset="0"/>
              </a:rPr>
              <a:t>COLOSTOMY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FBECA3-B648-4541-BAFE-D49928FA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66" y="1590852"/>
            <a:ext cx="8631938" cy="3101983"/>
          </a:xfrm>
        </p:spPr>
        <p:txBody>
          <a:bodyPr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>
                <a:effectLst/>
                <a:latin typeface="Helvetica" pitchFamily="2" charset="0"/>
              </a:rPr>
              <a:t>PRE-OPERATIVE NURSING CARE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>
                <a:effectLst/>
                <a:latin typeface="Helvetica" pitchFamily="2" charset="0"/>
              </a:rPr>
              <a:t>Psychological preparation: Assure the patient that '</a:t>
            </a:r>
            <a:r>
              <a:rPr lang="en-US" b="0" i="0" dirty="0" err="1">
                <a:effectLst/>
                <a:latin typeface="Helvetica" pitchFamily="2" charset="0"/>
              </a:rPr>
              <a:t>Ostomy</a:t>
            </a:r>
            <a:r>
              <a:rPr lang="en-US" b="0" i="0" dirty="0">
                <a:effectLst/>
                <a:latin typeface="Helvetica" pitchFamily="2" charset="0"/>
              </a:rPr>
              <a:t>' can be cared for without it interfering with daily activities and social life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>
                <a:effectLst/>
                <a:latin typeface="Helvetica" pitchFamily="2" charset="0"/>
              </a:rPr>
              <a:t>Nutrition: A low residue diet is given for at least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b="0" i="0" dirty="0">
                <a:effectLst/>
                <a:latin typeface="Helvetica" pitchFamily="2" charset="0"/>
              </a:rPr>
              <a:t>1-2 days prior to the surgery.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0737B0B-1E13-E777-CE57-49A2C08B2BCD}"/>
              </a:ext>
            </a:extLst>
          </p:cNvPr>
          <p:cNvSpPr txBox="1">
            <a:spLocks/>
          </p:cNvSpPr>
          <p:nvPr/>
        </p:nvSpPr>
        <p:spPr>
          <a:xfrm>
            <a:off x="369466" y="3852343"/>
            <a:ext cx="840506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2" charset="0"/>
              </a:rPr>
              <a:t>Care of the Bowel: "Sterilization" of the bowel prior to surgery to reduce bacterial flora can be achieved through administration of poorly absorbed antibiotics such as neomycin </a:t>
            </a:r>
            <a:r>
              <a:rPr lang="en-US" dirty="0" err="1">
                <a:latin typeface="Helvetica" pitchFamily="2" charset="0"/>
              </a:rPr>
              <a:t>1grm</a:t>
            </a:r>
            <a:r>
              <a:rPr lang="en-US" dirty="0">
                <a:latin typeface="Helvetica" pitchFamily="2" charset="0"/>
              </a:rPr>
              <a:t> 4 hourly for 1-3 days;</a:t>
            </a:r>
          </a:p>
          <a:p>
            <a:r>
              <a:rPr lang="en-US" dirty="0">
                <a:latin typeface="Helvetica" pitchFamily="2" charset="0"/>
              </a:rPr>
              <a:t>Laxatives and enema may be done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179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AB647-C9BB-9D21-69DF-2F62F17C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449" y="418815"/>
            <a:ext cx="5937755" cy="1188720"/>
          </a:xfrm>
        </p:spPr>
        <p:txBody>
          <a:bodyPr/>
          <a:lstStyle/>
          <a:p>
            <a:r>
              <a:rPr lang="en-US" b="0" i="0" dirty="0">
                <a:effectLst/>
                <a:latin typeface="Helvetica" pitchFamily="2" charset="0"/>
              </a:rPr>
              <a:t>POST-OPERATIVE NURSING CARE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FC97113-BF85-2BAA-3347-ADEDBE21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449" y="1791379"/>
            <a:ext cx="6651878" cy="3101983"/>
          </a:xfrm>
        </p:spPr>
        <p:txBody>
          <a:bodyPr/>
          <a:lstStyle/>
          <a:p>
            <a:r>
              <a:rPr lang="en-US" b="0" i="0" dirty="0">
                <a:effectLst/>
                <a:latin typeface="Helvetica" pitchFamily="2" charset="0"/>
              </a:rPr>
              <a:t>Skin Care: Access skin for sign of irritation or breakdown; apply skin barrier paste.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819C99-3E7E-C1B8-5105-AB895631472E}"/>
              </a:ext>
            </a:extLst>
          </p:cNvPr>
          <p:cNvSpPr txBox="1"/>
          <p:nvPr/>
        </p:nvSpPr>
        <p:spPr>
          <a:xfrm>
            <a:off x="1717449" y="2665598"/>
            <a:ext cx="6909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itchFamily="2" charset="0"/>
              </a:rPr>
              <a:t>Control of Odor: control odor by a clean odor free, well-fitting appliance; regular change of bag, cleaning</a:t>
            </a:r>
            <a:endParaRPr lang="en-US" dirty="0"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itchFamily="2" charset="0"/>
              </a:rPr>
              <a:t>Applying an </a:t>
            </a:r>
            <a:r>
              <a:rPr lang="en-US" b="0" i="0" dirty="0" err="1">
                <a:effectLst/>
                <a:latin typeface="Helvetica" pitchFamily="2" charset="0"/>
              </a:rPr>
              <a:t>ostomy</a:t>
            </a:r>
            <a:r>
              <a:rPr lang="en-US" b="0" i="0" dirty="0">
                <a:effectLst/>
                <a:latin typeface="Helvetica" pitchFamily="2" charset="0"/>
              </a:rPr>
              <a:t> appliance: The stoma must be measured so that the right size appliance can be chosen. The pouch attaches over the stoma and is fastened unto the faceplate.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C948522-2ADB-C5AD-87E6-5EA9826354F2}"/>
              </a:ext>
            </a:extLst>
          </p:cNvPr>
          <p:cNvSpPr txBox="1">
            <a:spLocks/>
          </p:cNvSpPr>
          <p:nvPr/>
        </p:nvSpPr>
        <p:spPr>
          <a:xfrm>
            <a:off x="1717449" y="4693143"/>
            <a:ext cx="673807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2" charset="0"/>
              </a:rPr>
              <a:t>Medications: Some medications or nutritional supplements may change the color, odor, or consistency of stool just like before surgery. Patient education and post-medication observation are therefore necessary.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818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DE22587-2C1E-42ED-B33E-55B59F31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01" y="811219"/>
            <a:ext cx="6965245" cy="90186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775" dirty="0"/>
              <a:t>What types of products are used for colostomies?</a:t>
            </a:r>
            <a:endParaRPr lang="en-US" sz="2775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E6E60AF-C0DD-4AEC-AF84-29DBAEA9B8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660648" cy="324535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Pouch</a:t>
            </a:r>
            <a:r>
              <a:rPr lang="en-GB" sz="2400" b="1" dirty="0"/>
              <a:t>: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 There are a variety of </a:t>
            </a:r>
            <a:r>
              <a:rPr lang="en-GB" sz="2400" dirty="0">
                <a:solidFill>
                  <a:srgbClr val="FF0000"/>
                </a:solidFill>
              </a:rPr>
              <a:t>sizes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0000"/>
                </a:solidFill>
              </a:rPr>
              <a:t>styles</a:t>
            </a:r>
            <a:r>
              <a:rPr lang="en-GB" sz="2400" dirty="0"/>
              <a:t> of colostomy pouches. 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Pouches </a:t>
            </a:r>
            <a:r>
              <a:rPr lang="en-GB" sz="2400" dirty="0"/>
              <a:t>are </a:t>
            </a:r>
            <a:r>
              <a:rPr lang="en-GB" sz="2400" dirty="0">
                <a:solidFill>
                  <a:srgbClr val="FF0000"/>
                </a:solidFill>
              </a:rPr>
              <a:t>lightweight</a:t>
            </a:r>
            <a:r>
              <a:rPr lang="en-GB" sz="2400" dirty="0"/>
              <a:t> and </a:t>
            </a:r>
            <a:r>
              <a:rPr lang="en-GB" sz="2400" dirty="0" err="1">
                <a:solidFill>
                  <a:srgbClr val="FF0000"/>
                </a:solidFill>
              </a:rPr>
              <a:t>odor</a:t>
            </a:r>
            <a:r>
              <a:rPr lang="en-GB" sz="2400" dirty="0">
                <a:solidFill>
                  <a:srgbClr val="FF0000"/>
                </a:solidFill>
              </a:rPr>
              <a:t>-proof</a:t>
            </a:r>
            <a:r>
              <a:rPr lang="en-GB" sz="2400" dirty="0"/>
              <a:t>. </a:t>
            </a:r>
          </a:p>
        </p:txBody>
      </p:sp>
      <p:pic>
        <p:nvPicPr>
          <p:cNvPr id="5" name="عنصر نائب للمحتوى 4" descr="صورة تحتوي على ثياب&#10;&#10;تم إنشاء الوصف تلقائياً">
            <a:extLst>
              <a:ext uri="{FF2B5EF4-FFF2-40B4-BE49-F238E27FC236}">
                <a16:creationId xmlns="" xmlns:a16="http://schemas.microsoft.com/office/drawing/2014/main" id="{11A0A61F-553D-4A15-ADAD-FB7685E7976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38775" y="2684265"/>
            <a:ext cx="2265760" cy="2265760"/>
          </a:xfrm>
        </p:spPr>
      </p:pic>
    </p:spTree>
    <p:extLst>
      <p:ext uri="{BB962C8B-B14F-4D97-AF65-F5344CB8AC3E}">
        <p14:creationId xmlns:p14="http://schemas.microsoft.com/office/powerpoint/2010/main" val="334351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وان 20">
            <a:extLst>
              <a:ext uri="{FF2B5EF4-FFF2-40B4-BE49-F238E27FC236}">
                <a16:creationId xmlns="" xmlns:a16="http://schemas.microsoft.com/office/drawing/2014/main" id="{E9A5B923-60B0-44DD-A408-3A3822A1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types </a:t>
            </a:r>
            <a:r>
              <a:rPr lang="en-GB" dirty="0"/>
              <a:t>of colostomy pouches:</a:t>
            </a:r>
            <a:endParaRPr lang="en-US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="" xmlns:a16="http://schemas.microsoft.com/office/drawing/2014/main" id="{6D507030-2CD1-46F1-A9D6-BD4214C0D67C}"/>
              </a:ext>
            </a:extLst>
          </p:cNvPr>
          <p:cNvGrpSpPr/>
          <p:nvPr/>
        </p:nvGrpSpPr>
        <p:grpSpPr>
          <a:xfrm>
            <a:off x="2362200" y="2590800"/>
            <a:ext cx="4174067" cy="2691009"/>
            <a:chOff x="2446074" y="740374"/>
            <a:chExt cx="4309690" cy="2736653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="" xmlns:a16="http://schemas.microsoft.com/office/drawing/2014/main" id="{04812E3D-18EC-4C76-9839-C067A8777716}"/>
                </a:ext>
              </a:extLst>
            </p:cNvPr>
            <p:cNvSpPr/>
            <p:nvPr/>
          </p:nvSpPr>
          <p:spPr>
            <a:xfrm>
              <a:off x="2446074" y="740374"/>
              <a:ext cx="4309690" cy="2736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مستطيل: زوايا مستديرة 4">
              <a:extLst>
                <a:ext uri="{FF2B5EF4-FFF2-40B4-BE49-F238E27FC236}">
                  <a16:creationId xmlns="" xmlns:a16="http://schemas.microsoft.com/office/drawing/2014/main" id="{F59D6D55-3F6A-4B33-B0F7-7364C66B81AB}"/>
                </a:ext>
              </a:extLst>
            </p:cNvPr>
            <p:cNvSpPr txBox="1"/>
            <p:nvPr/>
          </p:nvSpPr>
          <p:spPr>
            <a:xfrm>
              <a:off x="2526227" y="832198"/>
              <a:ext cx="4149382" cy="257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68580" indent="-68580" defTabSz="6858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Char char=" "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Open-ended pouch</a:t>
              </a: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: This type of pouch allows you to open the bottom of the pouch to drain the output. The open end is usually closed with a clamp. 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9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1447800"/>
            <a:ext cx="6196405" cy="3603812"/>
          </a:xfrm>
        </p:spPr>
        <p:txBody>
          <a:bodyPr>
            <a:normAutofit fontScale="70000" lnSpcReduction="20000"/>
          </a:bodyPr>
          <a:lstStyle/>
          <a:p>
            <a:pPr marL="274320" lvl="1">
              <a:buNone/>
            </a:pPr>
            <a:r>
              <a:rPr lang="en-US" sz="4000" b="1" dirty="0">
                <a:solidFill>
                  <a:srgbClr val="C00000"/>
                </a:solidFill>
                <a:latin typeface="Kristen ITC" panose="03050502040202030202" pitchFamily="66" charset="0"/>
              </a:rPr>
              <a:t>Normal stoma </a:t>
            </a:r>
            <a:r>
              <a:rPr lang="en-US" sz="2800" b="1" dirty="0">
                <a:solidFill>
                  <a:srgbClr val="C00000"/>
                </a:solidFill>
                <a:latin typeface="Kristen ITC" panose="03050502040202030202" pitchFamily="66" charset="0"/>
              </a:rPr>
              <a:t>:</a:t>
            </a:r>
          </a:p>
          <a:p>
            <a:pPr marL="274320" lvl="1">
              <a:buNone/>
            </a:pPr>
            <a:endParaRPr lang="en-US" sz="2800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Above the skin level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Red and moist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Normal surrounding skin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It has no nerve endings,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 so it is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not painful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to touch.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/>
          </a:p>
          <a:p>
            <a:pPr lvl="1"/>
            <a:endParaRPr lang="en-US" sz="2000" b="1" dirty="0"/>
          </a:p>
          <a:p>
            <a:endParaRPr lang="ar-JO" dirty="0"/>
          </a:p>
        </p:txBody>
      </p:sp>
      <p:pic>
        <p:nvPicPr>
          <p:cNvPr id="4" name="Picture 2" descr="ÙØªÙØ¬Ø© Ø¨Ø­Ø« Ø§ÙØµÙØ± Ø¹Ù âªnormal stomaâ¬â">
            <a:extLst>
              <a:ext uri="{FF2B5EF4-FFF2-40B4-BE49-F238E27FC236}">
                <a16:creationId xmlns="" xmlns:a16="http://schemas.microsoft.com/office/drawing/2014/main" id="{08DD9767-FE23-4B11-88A5-59AF5DF2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9007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C685ABE-F2CB-41DD-B10D-D8316231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="" xmlns:a16="http://schemas.microsoft.com/office/drawing/2014/main" id="{2595E7C8-BD16-494B-95FA-69DE03092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826028"/>
              </p:ext>
            </p:extLst>
          </p:nvPr>
        </p:nvGraphicFramePr>
        <p:xfrm>
          <a:off x="457200" y="25146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246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8B351FC-5F87-46AE-B6E0-695E6144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مجموعة 3">
            <a:extLst>
              <a:ext uri="{FF2B5EF4-FFF2-40B4-BE49-F238E27FC236}">
                <a16:creationId xmlns="" xmlns:a16="http://schemas.microsoft.com/office/drawing/2014/main" id="{9EF4C9C2-0727-481C-8082-66591855361F}"/>
              </a:ext>
            </a:extLst>
          </p:cNvPr>
          <p:cNvGrpSpPr/>
          <p:nvPr/>
        </p:nvGrpSpPr>
        <p:grpSpPr>
          <a:xfrm>
            <a:off x="457200" y="2924622"/>
            <a:ext cx="4039397" cy="2584449"/>
            <a:chOff x="559331" y="950119"/>
            <a:chExt cx="4309690" cy="2736653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="" xmlns:a16="http://schemas.microsoft.com/office/drawing/2014/main" id="{734251DB-7C99-4791-B5B0-631F04F2650B}"/>
                </a:ext>
              </a:extLst>
            </p:cNvPr>
            <p:cNvSpPr/>
            <p:nvPr/>
          </p:nvSpPr>
          <p:spPr>
            <a:xfrm>
              <a:off x="559331" y="950119"/>
              <a:ext cx="4309690" cy="2736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مستطيل: زوايا مستديرة 4">
              <a:extLst>
                <a:ext uri="{FF2B5EF4-FFF2-40B4-BE49-F238E27FC236}">
                  <a16:creationId xmlns="" xmlns:a16="http://schemas.microsoft.com/office/drawing/2014/main" id="{4B250E15-144A-45EA-A1F2-035395B41034}"/>
                </a:ext>
              </a:extLst>
            </p:cNvPr>
            <p:cNvSpPr txBox="1"/>
            <p:nvPr/>
          </p:nvSpPr>
          <p:spPr>
            <a:xfrm>
              <a:off x="639485" y="1060307"/>
              <a:ext cx="4149382" cy="2470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68580" indent="-68580" defTabSz="6858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Char char=" "/>
                <a:defRPr/>
              </a:pPr>
              <a:r>
                <a:rPr lang="en-GB" b="1" dirty="0">
                  <a:solidFill>
                    <a:srgbClr val="FF0000"/>
                  </a:solidFill>
                  <a:latin typeface="Calibri" panose="020F0502020204030204"/>
                </a:rPr>
                <a:t>Two-piece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: The two-piece pouch has two parts: an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adhesive flange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and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pouch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. The adhesive flange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stays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in place while the pouch is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removed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and new pouch is attached to the flange.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="" xmlns:a16="http://schemas.microsoft.com/office/drawing/2014/main" id="{B1EC4234-5239-4C71-BD40-463D4E7A5E14}"/>
              </a:ext>
            </a:extLst>
          </p:cNvPr>
          <p:cNvGrpSpPr/>
          <p:nvPr/>
        </p:nvGrpSpPr>
        <p:grpSpPr>
          <a:xfrm>
            <a:off x="4797056" y="2903358"/>
            <a:ext cx="4346944" cy="2605714"/>
            <a:chOff x="475411" y="740374"/>
            <a:chExt cx="4471639" cy="2789490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="" xmlns:a16="http://schemas.microsoft.com/office/drawing/2014/main" id="{E5012BC2-005F-4998-BF7E-13CD717598C1}"/>
                </a:ext>
              </a:extLst>
            </p:cNvPr>
            <p:cNvSpPr/>
            <p:nvPr/>
          </p:nvSpPr>
          <p:spPr>
            <a:xfrm>
              <a:off x="479177" y="740374"/>
              <a:ext cx="4309690" cy="2736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مستطيل: زوايا مستديرة 4">
              <a:extLst>
                <a:ext uri="{FF2B5EF4-FFF2-40B4-BE49-F238E27FC236}">
                  <a16:creationId xmlns="" xmlns:a16="http://schemas.microsoft.com/office/drawing/2014/main" id="{915D2BEE-2425-41D2-820F-0BD2667204B5}"/>
                </a:ext>
              </a:extLst>
            </p:cNvPr>
            <p:cNvSpPr txBox="1"/>
            <p:nvPr/>
          </p:nvSpPr>
          <p:spPr>
            <a:xfrm>
              <a:off x="475411" y="762237"/>
              <a:ext cx="4471639" cy="2767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68580" indent="-68580" defTabSz="6858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Char char=" "/>
                <a:defRPr/>
              </a:pPr>
              <a:r>
                <a:rPr lang="en-GB" sz="13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</a:t>
              </a: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Pre-cut or cut-to-fit pouches</a:t>
              </a: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: Some pouches have pre-cut holes so you do not have to cut the </a:t>
              </a:r>
              <a:r>
                <a:rPr lang="en-GB" sz="2000" dirty="0">
                  <a:solidFill>
                    <a:srgbClr val="FF0000"/>
                  </a:solidFill>
                  <a:latin typeface="Calibri" panose="020F0502020204030204"/>
                </a:rPr>
                <a:t>opening yourself</a:t>
              </a: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. Other pouches can be cut to fit the size and shape of your stoma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8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5FCCD8A-2EBB-4AD4-B33B-8E1D4212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3000"/>
            <a:ext cx="8181805" cy="79324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Colostomy pouches</a:t>
            </a:r>
          </a:p>
        </p:txBody>
      </p:sp>
      <p:pic>
        <p:nvPicPr>
          <p:cNvPr id="5" name="عنصر نائب للمحتوى 4" descr="صورة تحتوي على ضمادة&#10;&#10;تم إنشاء الوصف تلقائياً">
            <a:extLst>
              <a:ext uri="{FF2B5EF4-FFF2-40B4-BE49-F238E27FC236}">
                <a16:creationId xmlns="" xmlns:a16="http://schemas.microsoft.com/office/drawing/2014/main" id="{D35D2F6F-C1B5-401E-BE03-D64DF2E55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771" y="2524716"/>
            <a:ext cx="2484589" cy="12422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41CA6E1E-2D04-4941-9B54-3D0C9D38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0" y="1794837"/>
            <a:ext cx="2458867" cy="2702052"/>
          </a:xfrm>
          <a:prstGeom prst="rect">
            <a:avLst/>
          </a:prstGeom>
        </p:spPr>
      </p:pic>
      <p:pic>
        <p:nvPicPr>
          <p:cNvPr id="7" name="صورة 6" descr="صورة تحتوي على مختلف, العديد&#10;&#10;تم إنشاء الوصف تلقائياً">
            <a:extLst>
              <a:ext uri="{FF2B5EF4-FFF2-40B4-BE49-F238E27FC236}">
                <a16:creationId xmlns="" xmlns:a16="http://schemas.microsoft.com/office/drawing/2014/main" id="{6B7B4728-EE74-4CF6-8BEE-62691857E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14" y="1903569"/>
            <a:ext cx="2484588" cy="24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2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Intraoperative—</a:t>
            </a:r>
            <a:r>
              <a:rPr lang="en-US" dirty="0"/>
              <a:t>occurring immediately in the operative room.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II. Early—</a:t>
            </a:r>
            <a:r>
              <a:rPr lang="en-US" dirty="0"/>
              <a:t>occur 1–30 days after surgery.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III. Late—</a:t>
            </a:r>
            <a:r>
              <a:rPr lang="en-US" dirty="0"/>
              <a:t>occur after more than 1 month of surgery. </a:t>
            </a:r>
          </a:p>
        </p:txBody>
      </p:sp>
    </p:spTree>
    <p:extLst>
      <p:ext uri="{BB962C8B-B14F-4D97-AF65-F5344CB8AC3E}">
        <p14:creationId xmlns:p14="http://schemas.microsoft.com/office/powerpoint/2010/main" val="4108842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743200"/>
            <a:ext cx="6196405" cy="3581399"/>
          </a:xfrm>
        </p:spPr>
        <p:txBody>
          <a:bodyPr>
            <a:normAutofit/>
          </a:bodyPr>
          <a:lstStyle/>
          <a:p>
            <a:r>
              <a:rPr lang="en-US" sz="2800" dirty="0"/>
              <a:t>It is the most common stoma complication. It is characterized by skin irritation around the stoma.</a:t>
            </a:r>
          </a:p>
          <a:p>
            <a:pPr marL="0" indent="0">
              <a:buNone/>
            </a:pPr>
            <a:r>
              <a:rPr 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9281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 err="1"/>
              <a:t>Peristomal</a:t>
            </a:r>
            <a:r>
              <a:rPr lang="en-US" dirty="0"/>
              <a:t> dermatitis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5937755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1- </a:t>
            </a:r>
            <a:r>
              <a:rPr lang="en-US" sz="2000" b="1" dirty="0">
                <a:solidFill>
                  <a:srgbClr val="FF0000"/>
                </a:solidFill>
              </a:rPr>
              <a:t>Irritation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2- </a:t>
            </a:r>
            <a:r>
              <a:rPr lang="en-US" sz="2000" b="1" dirty="0">
                <a:solidFill>
                  <a:srgbClr val="FF0000"/>
                </a:solidFill>
              </a:rPr>
              <a:t>Contact with the products used in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colostomy.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3- </a:t>
            </a:r>
            <a:r>
              <a:rPr lang="en-US" sz="2000" b="1" dirty="0">
                <a:solidFill>
                  <a:srgbClr val="FF0000"/>
                </a:solidFill>
              </a:rPr>
              <a:t>Contact allergy.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4- </a:t>
            </a:r>
            <a:r>
              <a:rPr lang="en-US" sz="2000" b="1" dirty="0">
                <a:solidFill>
                  <a:srgbClr val="FF0000"/>
                </a:solidFill>
              </a:rPr>
              <a:t>Mechanical trauma.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5- </a:t>
            </a:r>
            <a:r>
              <a:rPr lang="en-US" sz="2000" b="1" dirty="0">
                <a:solidFill>
                  <a:srgbClr val="FF0000"/>
                </a:solidFill>
              </a:rPr>
              <a:t>Bacterial or fungal skin infection.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7711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10" y="533400"/>
            <a:ext cx="5937755" cy="1188720"/>
          </a:xfrm>
        </p:spPr>
        <p:txBody>
          <a:bodyPr/>
          <a:lstStyle/>
          <a:p>
            <a:r>
              <a:rPr lang="en-US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496" y="2057400"/>
            <a:ext cx="5937755" cy="3101983"/>
          </a:xfrm>
        </p:spPr>
        <p:txBody>
          <a:bodyPr/>
          <a:lstStyle/>
          <a:p>
            <a:r>
              <a:rPr lang="en-US" dirty="0"/>
              <a:t>The most common symptoms are </a:t>
            </a:r>
            <a:r>
              <a:rPr lang="en-US" b="1" dirty="0">
                <a:solidFill>
                  <a:srgbClr val="FF0000"/>
                </a:solidFill>
              </a:rPr>
              <a:t>itching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burning sensation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46310"/>
            <a:ext cx="5744065" cy="33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0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Peristomal dermatitis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use of </a:t>
            </a:r>
            <a:r>
              <a:rPr lang="en-US" sz="2800" b="1" dirty="0">
                <a:solidFill>
                  <a:srgbClr val="FF0000"/>
                </a:solidFill>
              </a:rPr>
              <a:t>azoles</a:t>
            </a:r>
            <a:r>
              <a:rPr lang="en-US" sz="2800" dirty="0"/>
              <a:t> is the best first-line treatment.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 If antifungal treatment does not clear the problem, it is likely to be bacterial and an </a:t>
            </a:r>
            <a:r>
              <a:rPr lang="en-US" sz="2800" b="1" dirty="0">
                <a:solidFill>
                  <a:srgbClr val="FF0000"/>
                </a:solidFill>
              </a:rPr>
              <a:t>antibacterial powder</a:t>
            </a:r>
            <a:r>
              <a:rPr lang="en-US" sz="2800" dirty="0"/>
              <a:t> is indicated such as </a:t>
            </a:r>
            <a:r>
              <a:rPr lang="en-US" sz="2800" dirty="0" err="1"/>
              <a:t>sucralfate</a:t>
            </a:r>
            <a:r>
              <a:rPr lang="en-US" sz="2800" dirty="0"/>
              <a:t> powder.</a:t>
            </a:r>
          </a:p>
        </p:txBody>
      </p:sp>
    </p:spTree>
    <p:extLst>
      <p:ext uri="{BB962C8B-B14F-4D97-AF65-F5344CB8AC3E}">
        <p14:creationId xmlns:p14="http://schemas.microsoft.com/office/powerpoint/2010/main" val="3240147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5937755" cy="1188720"/>
          </a:xfrm>
        </p:spPr>
        <p:txBody>
          <a:bodyPr/>
          <a:lstStyle/>
          <a:p>
            <a:r>
              <a:rPr lang="en-US" dirty="0"/>
              <a:t>Necrosis/Ischemia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5937755" cy="3101983"/>
          </a:xfrm>
        </p:spPr>
        <p:txBody>
          <a:bodyPr>
            <a:noAutofit/>
          </a:bodyPr>
          <a:lstStyle/>
          <a:p>
            <a:r>
              <a:rPr lang="en-US" sz="2400" dirty="0"/>
              <a:t>Necrosis may occur when the </a:t>
            </a:r>
            <a:r>
              <a:rPr lang="en-US" sz="2400" b="1" dirty="0">
                <a:solidFill>
                  <a:srgbClr val="FF0000"/>
                </a:solidFill>
              </a:rPr>
              <a:t>blood flow </a:t>
            </a:r>
            <a:r>
              <a:rPr lang="en-US" sz="2400" dirty="0"/>
              <a:t>to or from the stoma </a:t>
            </a:r>
            <a:r>
              <a:rPr lang="en-US" sz="2400" b="1" dirty="0">
                <a:solidFill>
                  <a:srgbClr val="FF0000"/>
                </a:solidFill>
              </a:rPr>
              <a:t>is impaired or interrupted</a:t>
            </a:r>
            <a:r>
              <a:rPr lang="en-US" sz="2400" dirty="0"/>
              <a:t>, resulting in severe tissue ischemia with </a:t>
            </a:r>
            <a:r>
              <a:rPr lang="en-US" sz="2400" b="1" dirty="0">
                <a:solidFill>
                  <a:srgbClr val="FF0000"/>
                </a:solidFill>
              </a:rPr>
              <a:t>impairment of stoma </a:t>
            </a:r>
            <a:r>
              <a:rPr lang="en-US" sz="2400" dirty="0"/>
              <a:t>viability or </a:t>
            </a:r>
            <a:r>
              <a:rPr lang="en-US" sz="2400" b="1" dirty="0">
                <a:solidFill>
                  <a:srgbClr val="FF0000"/>
                </a:solidFill>
              </a:rPr>
              <a:t>tissue death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Initially the mucosa turns pale evolving to a purple, brown, and black color. The consistency becomes soft or hard and dry with loss of the characteristic brightness of a normal mucosa.</a:t>
            </a:r>
          </a:p>
        </p:txBody>
      </p:sp>
    </p:spTree>
    <p:extLst>
      <p:ext uri="{BB962C8B-B14F-4D97-AF65-F5344CB8AC3E}">
        <p14:creationId xmlns:p14="http://schemas.microsoft.com/office/powerpoint/2010/main" val="49669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Choosing a stoma site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26483" y="2649186"/>
            <a:ext cx="7562464" cy="3101983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optimum site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of stoma </a:t>
            </a:r>
            <a:r>
              <a:rPr lang="en-US" b="1" dirty="0"/>
              <a:t> will depend on the type of stoma, previous incisions, scars, the patient’s build, and clothing </a:t>
            </a:r>
            <a:r>
              <a:rPr lang="ar-JO" b="1" dirty="0"/>
              <a:t> </a:t>
            </a:r>
            <a:r>
              <a:rPr lang="en-US" b="1" dirty="0"/>
              <a:t> habits</a:t>
            </a:r>
          </a:p>
          <a:p>
            <a:pPr>
              <a:buNone/>
            </a:pPr>
            <a:endParaRPr lang="ar-JO" b="1" dirty="0"/>
          </a:p>
          <a:p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optimum stoma site </a:t>
            </a:r>
            <a:r>
              <a:rPr lang="en-US" b="1" dirty="0"/>
              <a:t>must be accessible, visible, and comfortable to the patient. </a:t>
            </a:r>
          </a:p>
          <a:p>
            <a:pPr>
              <a:buNone/>
            </a:pPr>
            <a:endParaRPr lang="en-US" b="1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tension or stripping 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Sutures too </a:t>
            </a:r>
            <a:r>
              <a:rPr lang="en-US" sz="2000" b="1" dirty="0">
                <a:solidFill>
                  <a:srgbClr val="FF0000"/>
                </a:solidFill>
              </a:rPr>
              <a:t>narrowly spaced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rgbClr val="FF0000"/>
                </a:solidFill>
              </a:rPr>
              <a:t>constricting </a:t>
            </a:r>
            <a:r>
              <a:rPr lang="en-US" sz="2000" dirty="0"/>
              <a:t>sutures.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embolization.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Abdominal structure anomalies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97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cases of </a:t>
            </a:r>
            <a:r>
              <a:rPr lang="en-US" sz="2400" b="1" dirty="0">
                <a:solidFill>
                  <a:srgbClr val="FF0000"/>
                </a:solidFill>
              </a:rPr>
              <a:t>superficial or partial  </a:t>
            </a:r>
            <a:r>
              <a:rPr lang="en-US" sz="2400" dirty="0"/>
              <a:t>mucosal necrosis </a:t>
            </a:r>
            <a:r>
              <a:rPr lang="en-US" sz="2400" b="1" dirty="0">
                <a:solidFill>
                  <a:srgbClr val="FF0000"/>
                </a:solidFill>
              </a:rPr>
              <a:t>observation</a:t>
            </a:r>
            <a:r>
              <a:rPr lang="en-US" sz="2400" dirty="0"/>
              <a:t> is the best approach.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 In cases of </a:t>
            </a:r>
            <a:r>
              <a:rPr lang="en-US" sz="2400" b="1" dirty="0">
                <a:solidFill>
                  <a:srgbClr val="FF0000"/>
                </a:solidFill>
              </a:rPr>
              <a:t>deep mucosal necrosis</a:t>
            </a:r>
            <a:r>
              <a:rPr lang="en-US" sz="2400" dirty="0"/>
              <a:t>, a </a:t>
            </a:r>
            <a:r>
              <a:rPr lang="en-US" sz="2400" b="1" dirty="0">
                <a:solidFill>
                  <a:srgbClr val="FF0000"/>
                </a:solidFill>
              </a:rPr>
              <a:t>surgical intervention</a:t>
            </a:r>
            <a:r>
              <a:rPr lang="en-US" sz="2400" dirty="0"/>
              <a:t> is indicated.</a:t>
            </a:r>
          </a:p>
        </p:txBody>
      </p:sp>
    </p:spTree>
    <p:extLst>
      <p:ext uri="{BB962C8B-B14F-4D97-AF65-F5344CB8AC3E}">
        <p14:creationId xmlns:p14="http://schemas.microsoft.com/office/powerpoint/2010/main" val="1282668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3186112"/>
            <a:ext cx="4902200" cy="2006600"/>
          </a:xfrm>
        </p:spPr>
      </p:pic>
      <p:sp>
        <p:nvSpPr>
          <p:cNvPr id="7" name="TextBox 6"/>
          <p:cNvSpPr txBox="1"/>
          <p:nvPr/>
        </p:nvSpPr>
        <p:spPr>
          <a:xfrm>
            <a:off x="12954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Partial necrosis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Extensive necrosis </a:t>
            </a:r>
          </a:p>
        </p:txBody>
      </p:sp>
    </p:spTree>
    <p:extLst>
      <p:ext uri="{BB962C8B-B14F-4D97-AF65-F5344CB8AC3E}">
        <p14:creationId xmlns:p14="http://schemas.microsoft.com/office/powerpoint/2010/main" val="268518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5937755" cy="3101983"/>
          </a:xfrm>
        </p:spPr>
        <p:txBody>
          <a:bodyPr>
            <a:noAutofit/>
          </a:bodyPr>
          <a:lstStyle/>
          <a:p>
            <a:r>
              <a:rPr lang="en-US" sz="2800" dirty="0"/>
              <a:t>A retraction of the stoma occurs when the stoma lays flat to the skin or below the skin surface level.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Can be </a:t>
            </a:r>
            <a:r>
              <a:rPr lang="en-US" sz="2800" b="1" dirty="0">
                <a:solidFill>
                  <a:srgbClr val="FF0000"/>
                </a:solidFill>
              </a:rPr>
              <a:t>partial</a:t>
            </a:r>
            <a:r>
              <a:rPr lang="en-US" sz="2800" dirty="0"/>
              <a:t>  or </a:t>
            </a:r>
            <a:r>
              <a:rPr lang="en-US" sz="2800" b="1" dirty="0">
                <a:solidFill>
                  <a:srgbClr val="FF0000"/>
                </a:solidFill>
              </a:rPr>
              <a:t>complete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can occur </a:t>
            </a:r>
            <a:r>
              <a:rPr lang="en-US" sz="2800" b="1" dirty="0">
                <a:solidFill>
                  <a:srgbClr val="FF0000"/>
                </a:solidFill>
              </a:rPr>
              <a:t>early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FF0000"/>
                </a:solidFill>
              </a:rPr>
              <a:t>late.</a:t>
            </a:r>
          </a:p>
        </p:txBody>
      </p:sp>
    </p:spTree>
    <p:extLst>
      <p:ext uri="{BB962C8B-B14F-4D97-AF65-F5344CB8AC3E}">
        <p14:creationId xmlns:p14="http://schemas.microsoft.com/office/powerpoint/2010/main" val="33223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937755" cy="1188720"/>
          </a:xfrm>
        </p:spPr>
        <p:txBody>
          <a:bodyPr/>
          <a:lstStyle/>
          <a:p>
            <a:r>
              <a:rPr lang="en-US" dirty="0"/>
              <a:t>Retraction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209801"/>
            <a:ext cx="7467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sz="2600" dirty="0"/>
              <a:t>Exteriorization of intestinal loop under </a:t>
            </a:r>
            <a:r>
              <a:rPr lang="en-US" sz="2600" b="1" dirty="0">
                <a:solidFill>
                  <a:srgbClr val="FF0000"/>
                </a:solidFill>
              </a:rPr>
              <a:t>tension</a:t>
            </a:r>
            <a:r>
              <a:rPr lang="en-US" sz="2600" dirty="0"/>
              <a:t>, </a:t>
            </a:r>
            <a:r>
              <a:rPr lang="en-US" sz="2600" b="1" dirty="0">
                <a:solidFill>
                  <a:srgbClr val="FF0000"/>
                </a:solidFill>
              </a:rPr>
              <a:t>insufficient stomal length</a:t>
            </a:r>
            <a:r>
              <a:rPr lang="en-US" sz="2600" dirty="0"/>
              <a:t>, </a:t>
            </a:r>
            <a:r>
              <a:rPr lang="en-US" sz="2600" b="1" dirty="0">
                <a:solidFill>
                  <a:srgbClr val="FF0000"/>
                </a:solidFill>
              </a:rPr>
              <a:t>poor fixation of the loop to the abdominal wall</a:t>
            </a:r>
            <a:r>
              <a:rPr lang="en-US" sz="2600" dirty="0"/>
              <a:t>, or </a:t>
            </a:r>
            <a:r>
              <a:rPr lang="en-US" sz="2600" b="1" dirty="0">
                <a:solidFill>
                  <a:srgbClr val="FF0000"/>
                </a:solidFill>
              </a:rPr>
              <a:t>lack of stoma support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Secondary to </a:t>
            </a:r>
            <a:r>
              <a:rPr lang="en-US" sz="2600" b="1" dirty="0">
                <a:solidFill>
                  <a:srgbClr val="FF0000"/>
                </a:solidFill>
              </a:rPr>
              <a:t>abdominal structure anomalies.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dirty="0"/>
              <a:t>The </a:t>
            </a:r>
            <a:r>
              <a:rPr lang="en-US" sz="2600" b="1" dirty="0">
                <a:solidFill>
                  <a:srgbClr val="FF0000"/>
                </a:solidFill>
              </a:rPr>
              <a:t>premature removal </a:t>
            </a:r>
            <a:r>
              <a:rPr lang="en-US" sz="2600" dirty="0"/>
              <a:t>of the loop device to support the intestine outside the abdominal wall.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>
                <a:solidFill>
                  <a:srgbClr val="FF0000"/>
                </a:solidFill>
              </a:rPr>
              <a:t>later scar formation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10605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(consequences)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retracted stomas present with </a:t>
            </a:r>
            <a:r>
              <a:rPr lang="en-US" b="1" dirty="0">
                <a:solidFill>
                  <a:srgbClr val="FF0000"/>
                </a:solidFill>
              </a:rPr>
              <a:t>effluent undermining the pouching system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persistent leakage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shortened pouch wear time</a:t>
            </a:r>
            <a:r>
              <a:rPr lang="en-US" dirty="0"/>
              <a:t>, and resultant </a:t>
            </a:r>
            <a:r>
              <a:rPr lang="en-US" b="1" dirty="0">
                <a:solidFill>
                  <a:srgbClr val="FF0000"/>
                </a:solidFill>
              </a:rPr>
              <a:t>peristomal irritant dermatitis.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4" y="3886200"/>
            <a:ext cx="3571755" cy="2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5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Conservative treatment </a:t>
            </a:r>
            <a:r>
              <a:rPr lang="en-US" sz="2400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convex devices </a:t>
            </a:r>
            <a:r>
              <a:rPr lang="en-US" sz="2400" dirty="0"/>
              <a:t>attached to the belt and </a:t>
            </a:r>
            <a:r>
              <a:rPr lang="en-US" sz="2400" b="1" dirty="0">
                <a:solidFill>
                  <a:srgbClr val="FF0000"/>
                </a:solidFill>
              </a:rPr>
              <a:t>protective skin pastes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Surgical intervention (stoma revision).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580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5937755" cy="1188720"/>
          </a:xfrm>
        </p:spPr>
        <p:txBody>
          <a:bodyPr/>
          <a:lstStyle/>
          <a:p>
            <a:r>
              <a:rPr lang="en-US" dirty="0"/>
              <a:t>Prolapse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5937755" cy="3101983"/>
          </a:xfrm>
        </p:spPr>
        <p:txBody>
          <a:bodyPr>
            <a:noAutofit/>
          </a:bodyPr>
          <a:lstStyle/>
          <a:p>
            <a:r>
              <a:rPr lang="en-US" sz="2400" dirty="0"/>
              <a:t>Is the </a:t>
            </a:r>
            <a:r>
              <a:rPr lang="en-US" sz="2400" b="1" dirty="0">
                <a:solidFill>
                  <a:srgbClr val="FF0000"/>
                </a:solidFill>
              </a:rPr>
              <a:t>telescoping</a:t>
            </a:r>
            <a:r>
              <a:rPr lang="en-US" sz="2400" dirty="0"/>
              <a:t>  of the bowel out through the stoma.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Prolapse can be </a:t>
            </a:r>
            <a:r>
              <a:rPr lang="en-US" sz="2400" b="1" dirty="0">
                <a:solidFill>
                  <a:srgbClr val="FF0000"/>
                </a:solidFill>
              </a:rPr>
              <a:t>partial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complete</a:t>
            </a:r>
            <a:r>
              <a:rPr lang="en-US" sz="2400" dirty="0"/>
              <a:t>, and either the </a:t>
            </a:r>
            <a:r>
              <a:rPr lang="en-US" sz="2400" b="1" dirty="0">
                <a:solidFill>
                  <a:srgbClr val="FF0000"/>
                </a:solidFill>
              </a:rPr>
              <a:t>distal</a:t>
            </a:r>
            <a:r>
              <a:rPr lang="en-US" sz="2400" dirty="0"/>
              <a:t> or the </a:t>
            </a:r>
            <a:r>
              <a:rPr lang="en-US" sz="2400" b="1" dirty="0">
                <a:solidFill>
                  <a:srgbClr val="FF0000"/>
                </a:solidFill>
              </a:rPr>
              <a:t>proximal</a:t>
            </a:r>
            <a:r>
              <a:rPr lang="en-US" sz="2400" dirty="0"/>
              <a:t> segment of the loop ostomy may prolapse.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Can be classified as </a:t>
            </a:r>
            <a:r>
              <a:rPr lang="en-US" sz="2400" b="1" dirty="0">
                <a:solidFill>
                  <a:srgbClr val="FF0000"/>
                </a:solidFill>
              </a:rPr>
              <a:t>sliding</a:t>
            </a:r>
            <a:r>
              <a:rPr lang="en-US" sz="2400" dirty="0"/>
              <a:t>  or </a:t>
            </a:r>
            <a:r>
              <a:rPr lang="en-US" sz="2400" b="1" dirty="0">
                <a:solidFill>
                  <a:srgbClr val="FF0000"/>
                </a:solidFill>
              </a:rPr>
              <a:t>fixed.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020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937755" cy="1188720"/>
          </a:xfrm>
        </p:spPr>
        <p:txBody>
          <a:bodyPr/>
          <a:lstStyle/>
          <a:p>
            <a:r>
              <a:rPr lang="en-US" dirty="0"/>
              <a:t>Prolapse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010400" cy="310198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Weak abdominal wall </a:t>
            </a:r>
          </a:p>
          <a:p>
            <a:endParaRPr lang="en-US" sz="2400" dirty="0"/>
          </a:p>
          <a:p>
            <a:r>
              <a:rPr lang="en-US" sz="2400" dirty="0"/>
              <a:t>Creation of excessively </a:t>
            </a:r>
            <a:r>
              <a:rPr lang="en-US" sz="2400" b="1" dirty="0">
                <a:solidFill>
                  <a:srgbClr val="FF0000"/>
                </a:solidFill>
              </a:rPr>
              <a:t>large opening </a:t>
            </a:r>
            <a:r>
              <a:rPr lang="en-US" sz="2400" dirty="0"/>
              <a:t>in the abdominal wall.</a:t>
            </a:r>
          </a:p>
          <a:p>
            <a:endParaRPr lang="en-US" sz="2400" dirty="0"/>
          </a:p>
          <a:p>
            <a:r>
              <a:rPr lang="en-US" sz="2400" dirty="0"/>
              <a:t>Positioning the stoma </a:t>
            </a:r>
            <a:r>
              <a:rPr lang="en-US" sz="2400" b="1" dirty="0">
                <a:solidFill>
                  <a:srgbClr val="FF0000"/>
                </a:solidFill>
              </a:rPr>
              <a:t>out of the rectus abdominal muscle.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Postoperative </a:t>
            </a:r>
            <a:r>
              <a:rPr lang="en-US" sz="2400" b="1" dirty="0">
                <a:solidFill>
                  <a:srgbClr val="FF0000"/>
                </a:solidFill>
              </a:rPr>
              <a:t>increase of the abdominal pressure.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Bowel edema.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Inadequate fixation.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33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Prolapse (clinical manifestation)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38045"/>
            <a:ext cx="6248400" cy="3101983"/>
          </a:xfrm>
        </p:spPr>
        <p:txBody>
          <a:bodyPr>
            <a:noAutofit/>
          </a:bodyPr>
          <a:lstStyle/>
          <a:p>
            <a:r>
              <a:rPr lang="en-US" sz="2400" dirty="0"/>
              <a:t>Makes the stoma </a:t>
            </a:r>
            <a:r>
              <a:rPr lang="en-US" sz="2400" b="1" dirty="0">
                <a:solidFill>
                  <a:srgbClr val="FF0000"/>
                </a:solidFill>
              </a:rPr>
              <a:t>longer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and more susceptible to abrasion or infection</a:t>
            </a:r>
            <a:r>
              <a:rPr lang="en-US" sz="2400" dirty="0"/>
              <a:t>.</a:t>
            </a:r>
          </a:p>
          <a:p>
            <a:r>
              <a:rPr lang="en-US" sz="2400" dirty="0"/>
              <a:t>Makes the patient’s ability to </a:t>
            </a:r>
            <a:r>
              <a:rPr lang="en-US" sz="2400" b="1" dirty="0">
                <a:solidFill>
                  <a:srgbClr val="FF0000"/>
                </a:solidFill>
              </a:rPr>
              <a:t>conceal the stoma beneath clothing difficult.</a:t>
            </a:r>
          </a:p>
          <a:p>
            <a:r>
              <a:rPr lang="en-US" sz="2400" dirty="0"/>
              <a:t>Makes the stoma </a:t>
            </a:r>
            <a:r>
              <a:rPr lang="en-US" sz="2400" b="1" dirty="0">
                <a:solidFill>
                  <a:srgbClr val="FF0000"/>
                </a:solidFill>
              </a:rPr>
              <a:t>more susceptible to bleeding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more prone to trauma.</a:t>
            </a:r>
          </a:p>
          <a:p>
            <a:r>
              <a:rPr lang="en-US" sz="2400" dirty="0"/>
              <a:t> A prolapsed stoma could also become </a:t>
            </a:r>
            <a:r>
              <a:rPr lang="en-US" sz="2400" b="1" dirty="0">
                <a:solidFill>
                  <a:srgbClr val="FF0000"/>
                </a:solidFill>
              </a:rPr>
              <a:t>obstructed.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83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44177" cy="120248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 stoma site should have the following criteria: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ar-JO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2415988"/>
            <a:ext cx="7533847" cy="3603812"/>
          </a:xfrm>
        </p:spPr>
        <p:txBody>
          <a:bodyPr>
            <a:normAutofit/>
          </a:bodyPr>
          <a:lstStyle/>
          <a:p>
            <a:r>
              <a:rPr lang="en-US" b="1" dirty="0"/>
              <a:t>It should be at least 5 cm away from the planned incision line  </a:t>
            </a:r>
            <a:r>
              <a:rPr lang="en-US" b="1" dirty="0">
                <a:solidFill>
                  <a:srgbClr val="FF0000"/>
                </a:solidFill>
              </a:rPr>
              <a:t>to reduce the risk of prolapse, hernia, and stoma retraction .</a:t>
            </a:r>
            <a:r>
              <a:rPr lang="en-US" b="1" dirty="0"/>
              <a:t> 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The stoma site should be </a:t>
            </a:r>
            <a:r>
              <a:rPr lang="en-US" b="1" dirty="0">
                <a:solidFill>
                  <a:srgbClr val="FF0000"/>
                </a:solidFill>
              </a:rPr>
              <a:t>away from creases, scars, the umbilicus, and bony prominences . </a:t>
            </a:r>
            <a:endParaRPr lang="en-US" b="1" dirty="0"/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Conservative management.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Surgical correction </a:t>
            </a:r>
            <a:r>
              <a:rPr lang="en-US" sz="2400" dirty="0"/>
              <a:t>of prolapse.</a:t>
            </a:r>
          </a:p>
        </p:txBody>
      </p:sp>
    </p:spTree>
    <p:extLst>
      <p:ext uri="{BB962C8B-B14F-4D97-AF65-F5344CB8AC3E}">
        <p14:creationId xmlns:p14="http://schemas.microsoft.com/office/powerpoint/2010/main" val="2018407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2971800" cy="3555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3200400"/>
            <a:ext cx="415824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937755" cy="1188720"/>
          </a:xfrm>
        </p:spPr>
        <p:txBody>
          <a:bodyPr/>
          <a:lstStyle/>
          <a:p>
            <a:r>
              <a:rPr lang="en-US" dirty="0"/>
              <a:t>Parastomal hernia (PSH)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086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protrusion</a:t>
            </a:r>
            <a:r>
              <a:rPr lang="en-US" sz="2400" dirty="0"/>
              <a:t> of the bowel or loops of intestine through the fascial opening into the </a:t>
            </a:r>
            <a:r>
              <a:rPr lang="en-US" sz="2400" b="1" dirty="0">
                <a:solidFill>
                  <a:srgbClr val="FF0000"/>
                </a:solidFill>
              </a:rPr>
              <a:t>subcutaneous tissue around the stoma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may be </a:t>
            </a:r>
            <a:r>
              <a:rPr lang="en-US" sz="2400" b="1" dirty="0">
                <a:solidFill>
                  <a:srgbClr val="FF0000"/>
                </a:solidFill>
              </a:rPr>
              <a:t>partial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circumferential.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The hernia change in position.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Occurs </a:t>
            </a:r>
            <a:r>
              <a:rPr lang="en-US" sz="2400" b="1" dirty="0">
                <a:solidFill>
                  <a:srgbClr val="FF0000"/>
                </a:solidFill>
              </a:rPr>
              <a:t>months to years</a:t>
            </a:r>
            <a:r>
              <a:rPr lang="en-US" sz="2400" dirty="0"/>
              <a:t> after surgery because of </a:t>
            </a:r>
            <a:r>
              <a:rPr lang="en-US" sz="2400" b="1" dirty="0">
                <a:solidFill>
                  <a:srgbClr val="FF0000"/>
                </a:solidFill>
              </a:rPr>
              <a:t>surgical technical error </a:t>
            </a:r>
            <a:r>
              <a:rPr lang="en-US" sz="2400" dirty="0"/>
              <a:t>or following </a:t>
            </a:r>
            <a:r>
              <a:rPr lang="en-US" sz="2400" b="1" dirty="0">
                <a:solidFill>
                  <a:srgbClr val="FF0000"/>
                </a:solidFill>
              </a:rPr>
              <a:t>gradual enlargement of the fascial defect.</a:t>
            </a:r>
          </a:p>
        </p:txBody>
      </p:sp>
    </p:spTree>
    <p:extLst>
      <p:ext uri="{BB962C8B-B14F-4D97-AF65-F5344CB8AC3E}">
        <p14:creationId xmlns:p14="http://schemas.microsoft.com/office/powerpoint/2010/main" val="2169221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937755" cy="1188720"/>
          </a:xfrm>
        </p:spPr>
        <p:txBody>
          <a:bodyPr/>
          <a:lstStyle/>
          <a:p>
            <a:r>
              <a:rPr lang="en-US" dirty="0"/>
              <a:t>PSH (risk factors)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5937755" cy="3101983"/>
          </a:xfrm>
        </p:spPr>
        <p:txBody>
          <a:bodyPr>
            <a:noAutofit/>
          </a:bodyPr>
          <a:lstStyle/>
          <a:p>
            <a:r>
              <a:rPr lang="en-US" sz="2400" dirty="0"/>
              <a:t>Intra-abdominal pressure.</a:t>
            </a:r>
          </a:p>
          <a:p>
            <a:endParaRPr lang="en-US" sz="2400" dirty="0"/>
          </a:p>
          <a:p>
            <a:r>
              <a:rPr lang="en-US" sz="2400" dirty="0"/>
              <a:t>Advanced age.</a:t>
            </a:r>
          </a:p>
          <a:p>
            <a:endParaRPr lang="en-US" sz="2400" dirty="0"/>
          </a:p>
          <a:p>
            <a:r>
              <a:rPr lang="en-US" sz="2400" dirty="0"/>
              <a:t>Obesity.</a:t>
            </a:r>
          </a:p>
          <a:p>
            <a:endParaRPr lang="en-US" sz="2400" dirty="0"/>
          </a:p>
          <a:p>
            <a:r>
              <a:rPr lang="en-US" sz="2400" dirty="0"/>
              <a:t>Chronic cough.</a:t>
            </a:r>
          </a:p>
          <a:p>
            <a:endParaRPr lang="en-US" sz="2400" dirty="0"/>
          </a:p>
          <a:p>
            <a:r>
              <a:rPr lang="en-US" sz="2400" dirty="0"/>
              <a:t>Long-term use of corticosteroids. </a:t>
            </a:r>
          </a:p>
        </p:txBody>
      </p:sp>
    </p:spTree>
    <p:extLst>
      <p:ext uri="{BB962C8B-B14F-4D97-AF65-F5344CB8AC3E}">
        <p14:creationId xmlns:p14="http://schemas.microsoft.com/office/powerpoint/2010/main" val="1779277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PSH (clinical manifestation)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patients are </a:t>
            </a:r>
            <a:r>
              <a:rPr lang="en-US" sz="2400" b="1" dirty="0">
                <a:solidFill>
                  <a:srgbClr val="FF0000"/>
                </a:solidFill>
              </a:rPr>
              <a:t>asymptomatic.</a:t>
            </a:r>
          </a:p>
          <a:p>
            <a:r>
              <a:rPr lang="en-US" sz="2400" dirty="0"/>
              <a:t>Symptoms include </a:t>
            </a:r>
            <a:r>
              <a:rPr lang="en-US" sz="2400" b="1" dirty="0">
                <a:solidFill>
                  <a:srgbClr val="FF0000"/>
                </a:solidFill>
              </a:rPr>
              <a:t>mild peristomal discomfort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stoma appliance issues </a:t>
            </a:r>
            <a:r>
              <a:rPr lang="en-US" sz="2400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leaks and skin irritation 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obstruction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strangulation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618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CT scan with oral contrast </a:t>
            </a:r>
            <a:r>
              <a:rPr lang="en-US" sz="2000" dirty="0"/>
              <a:t>confirms the diagnosis.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Asymptomatic</a:t>
            </a:r>
            <a:r>
              <a:rPr lang="en-US" sz="2000" dirty="0"/>
              <a:t> patients can be treated </a:t>
            </a:r>
            <a:r>
              <a:rPr lang="en-US" sz="2000" b="1" dirty="0">
                <a:solidFill>
                  <a:srgbClr val="FF0000"/>
                </a:solidFill>
              </a:rPr>
              <a:t>conservatively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If signs of obstruction, incarceration, perforation, or recurrent pouching difficulties are present, the patient should be referred to a surgeon.</a:t>
            </a:r>
          </a:p>
        </p:txBody>
      </p:sp>
    </p:spTree>
    <p:extLst>
      <p:ext uri="{BB962C8B-B14F-4D97-AF65-F5344CB8AC3E}">
        <p14:creationId xmlns:p14="http://schemas.microsoft.com/office/powerpoint/2010/main" val="3517944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repair of parastomal hernia can be done by </a:t>
            </a:r>
            <a:r>
              <a:rPr lang="en-US" b="1" dirty="0">
                <a:solidFill>
                  <a:srgbClr val="FF0000"/>
                </a:solidFill>
              </a:rPr>
              <a:t>fascial repair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prosthetic mesh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stoma relocation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8999"/>
            <a:ext cx="5860473" cy="27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7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a </a:t>
            </a:r>
            <a:r>
              <a:rPr lang="en-US" sz="2400" b="1" dirty="0">
                <a:solidFill>
                  <a:srgbClr val="FF0000"/>
                </a:solidFill>
              </a:rPr>
              <a:t>stricture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retraction</a:t>
            </a:r>
            <a:r>
              <a:rPr lang="en-US" sz="2400" dirty="0"/>
              <a:t> of the </a:t>
            </a:r>
            <a:r>
              <a:rPr lang="en-US" sz="2400" dirty="0" err="1"/>
              <a:t>stomal</a:t>
            </a:r>
            <a:r>
              <a:rPr lang="en-US" sz="2400" dirty="0"/>
              <a:t> opening.</a:t>
            </a:r>
          </a:p>
          <a:p>
            <a:endParaRPr lang="en-US" sz="2400" dirty="0"/>
          </a:p>
          <a:p>
            <a:r>
              <a:rPr lang="en-US" sz="2400" dirty="0"/>
              <a:t>The symptoms include </a:t>
            </a:r>
            <a:r>
              <a:rPr lang="en-US" sz="2400" b="1" dirty="0">
                <a:solidFill>
                  <a:srgbClr val="FF0000"/>
                </a:solidFill>
              </a:rPr>
              <a:t>abdominal excess of gases</a:t>
            </a:r>
            <a:r>
              <a:rPr lang="en-US" sz="2400" dirty="0"/>
              <a:t>, frequent </a:t>
            </a:r>
            <a:r>
              <a:rPr lang="en-US" sz="2400" b="1" dirty="0">
                <a:solidFill>
                  <a:srgbClr val="FF0000"/>
                </a:solidFill>
              </a:rPr>
              <a:t>cramps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diarrhea</a:t>
            </a:r>
            <a:r>
              <a:rPr lang="en-US" sz="2400" dirty="0"/>
              <a:t>, as well as </a:t>
            </a:r>
            <a:r>
              <a:rPr lang="en-US" sz="2400" b="1" dirty="0">
                <a:solidFill>
                  <a:srgbClr val="FF0000"/>
                </a:solidFill>
              </a:rPr>
              <a:t>thin feces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5818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937755" cy="1188720"/>
          </a:xfrm>
        </p:spPr>
        <p:txBody>
          <a:bodyPr/>
          <a:lstStyle/>
          <a:p>
            <a:r>
              <a:rPr lang="en-US" dirty="0"/>
              <a:t>Stenosis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162800" cy="2971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Inadequate excision </a:t>
            </a:r>
            <a:r>
              <a:rPr lang="en-US" dirty="0"/>
              <a:t>of the skin during construction of a stoma or poor stoma site.</a:t>
            </a:r>
          </a:p>
          <a:p>
            <a:endParaRPr lang="en-US" dirty="0"/>
          </a:p>
          <a:p>
            <a:r>
              <a:rPr lang="en-US" dirty="0"/>
              <a:t>Stomal </a:t>
            </a:r>
            <a:r>
              <a:rPr lang="en-US" b="1" dirty="0">
                <a:solidFill>
                  <a:srgbClr val="FF0000"/>
                </a:solidFill>
              </a:rPr>
              <a:t>ischemia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necrosis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retraction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Recurrent disease.</a:t>
            </a:r>
          </a:p>
          <a:p>
            <a:endParaRPr lang="en-US" dirty="0"/>
          </a:p>
          <a:p>
            <a:r>
              <a:rPr lang="en-US" dirty="0"/>
              <a:t>Recurrent episodes of </a:t>
            </a:r>
            <a:r>
              <a:rPr lang="en-US" b="1" dirty="0">
                <a:solidFill>
                  <a:srgbClr val="FF0000"/>
                </a:solidFill>
              </a:rPr>
              <a:t>skin irritation.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Weight gain.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Radiotherapy.</a:t>
            </a:r>
          </a:p>
        </p:txBody>
      </p:sp>
    </p:spTree>
    <p:extLst>
      <p:ext uri="{BB962C8B-B14F-4D97-AF65-F5344CB8AC3E}">
        <p14:creationId xmlns:p14="http://schemas.microsoft.com/office/powerpoint/2010/main" val="3258515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option for the treatment of this complication is </a:t>
            </a:r>
            <a:r>
              <a:rPr lang="en-US" b="1" dirty="0">
                <a:solidFill>
                  <a:srgbClr val="FF0000"/>
                </a:solidFill>
              </a:rPr>
              <a:t>surgery.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91364"/>
            <a:ext cx="6013595" cy="22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562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Examination of patient presenting with intestinal stoma </a:t>
            </a:r>
            <a:endParaRPr lang="ar-JO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57887" y="2276197"/>
            <a:ext cx="6196405" cy="3603812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1 – Inspection :</a:t>
            </a:r>
          </a:p>
          <a:p>
            <a:pPr>
              <a:buNone/>
            </a:pP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1800" b="1" dirty="0"/>
              <a:t> site  : RIF , LIF </a:t>
            </a:r>
          </a:p>
          <a:p>
            <a:r>
              <a:rPr lang="en-US" sz="1800" b="1" dirty="0"/>
              <a:t>Number  of opening </a:t>
            </a:r>
          </a:p>
          <a:p>
            <a:r>
              <a:rPr lang="en-US" sz="1800" b="1" dirty="0"/>
              <a:t>Color : Red , black </a:t>
            </a:r>
          </a:p>
          <a:p>
            <a:r>
              <a:rPr lang="en-US" sz="1800" b="1" dirty="0"/>
              <a:t>Output  :  volume </a:t>
            </a:r>
            <a:r>
              <a:rPr lang="en-US" b="1" dirty="0"/>
              <a:t>+ consistency</a:t>
            </a:r>
            <a:endParaRPr lang="en-US" sz="1800" b="1" dirty="0"/>
          </a:p>
          <a:p>
            <a:r>
              <a:rPr lang="en-US" sz="1800" b="1" dirty="0"/>
              <a:t>Surrounding skin  : clean and dry </a:t>
            </a:r>
          </a:p>
          <a:p>
            <a:r>
              <a:rPr lang="en-US" sz="1800" b="1" dirty="0"/>
              <a:t>Spout  : present or not </a:t>
            </a:r>
          </a:p>
          <a:p>
            <a:r>
              <a:rPr lang="en-US" sz="1800" b="1" dirty="0"/>
              <a:t>Any evidence of complication  : hernia, prolapse ,,,</a:t>
            </a:r>
          </a:p>
          <a:p>
            <a:pPr>
              <a:buNone/>
            </a:pPr>
            <a:r>
              <a:rPr lang="en-US" sz="1800" b="1" dirty="0"/>
              <a:t>  </a:t>
            </a:r>
          </a:p>
          <a:p>
            <a:endParaRPr lang="ar-JO" sz="1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5988" y="2967335"/>
            <a:ext cx="34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5891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2 – palpation :</a:t>
            </a:r>
          </a:p>
          <a:p>
            <a:r>
              <a:rPr lang="en-US" b="1" dirty="0"/>
              <a:t>Feel around the stoma site for any tenderness </a:t>
            </a:r>
          </a:p>
          <a:p>
            <a:r>
              <a:rPr lang="en-US" b="1" dirty="0"/>
              <a:t>Ask patient to cough and feel for a cough impulse for any </a:t>
            </a:r>
            <a:r>
              <a:rPr lang="en-US" b="1" dirty="0" err="1" smtClean="0"/>
              <a:t>parastomal</a:t>
            </a:r>
            <a:r>
              <a:rPr lang="en-US" b="1" dirty="0" smtClean="0"/>
              <a:t> </a:t>
            </a:r>
            <a:r>
              <a:rPr lang="en-US" b="1" dirty="0"/>
              <a:t>hernia</a:t>
            </a:r>
          </a:p>
          <a:p>
            <a:pPr>
              <a:buNone/>
            </a:pPr>
            <a:endParaRPr lang="en-US" b="1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3 – Auscultation : </a:t>
            </a:r>
          </a:p>
          <a:p>
            <a:r>
              <a:rPr lang="en-US" b="1" dirty="0" err="1"/>
              <a:t>Auscultate</a:t>
            </a:r>
            <a:r>
              <a:rPr lang="en-US" b="1" dirty="0"/>
              <a:t> for bowel sound   </a:t>
            </a:r>
          </a:p>
          <a:p>
            <a:pPr>
              <a:buNone/>
            </a:pPr>
            <a:r>
              <a:rPr lang="en-US" b="1" dirty="0"/>
              <a:t>  </a:t>
            </a:r>
          </a:p>
          <a:p>
            <a:endParaRPr lang="ar-JO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48977" cy="1202485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Digital examination of stoma </a:t>
            </a:r>
            <a:endParaRPr lang="ar-JO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82449" y="2236992"/>
            <a:ext cx="7584744" cy="31019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 It includes the insertion of a gloved lubricated index finger into the </a:t>
            </a:r>
            <a:r>
              <a:rPr lang="en-US" b="1" dirty="0">
                <a:solidFill>
                  <a:srgbClr val="FF0000"/>
                </a:solidFill>
                <a:latin typeface="Bahnschrift" pitchFamily="34" charset="0"/>
              </a:rPr>
              <a:t>stoma lumen.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  At times, this may be all that is needed to </a:t>
            </a:r>
            <a:r>
              <a:rPr lang="en-US" b="1" dirty="0">
                <a:solidFill>
                  <a:srgbClr val="FF0000"/>
                </a:solidFill>
                <a:latin typeface="Bahnschrift" pitchFamily="34" charset="0"/>
              </a:rPr>
              <a:t>relieve an obstruction</a:t>
            </a:r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 due to adhesions or fibrosis. 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 The removed gloved finger is then inspected for feces, blood or mucus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ar-JO" b="1" dirty="0">
              <a:solidFill>
                <a:srgbClr val="002060"/>
              </a:solidFill>
            </a:endParaRPr>
          </a:p>
          <a:p>
            <a:pPr algn="ctr"/>
            <a:endParaRPr lang="ar-JO" b="1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colostomy 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1- according to anatomical location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2- according to function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3- according to appearance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4- according to duration </a:t>
            </a:r>
            <a:endParaRPr lang="ar-JO" b="1" dirty="0">
              <a:latin typeface="Arial Rounded MT Bold" pitchFamily="34" charset="0"/>
            </a:endParaRPr>
          </a:p>
          <a:p>
            <a:pPr>
              <a:buNone/>
            </a:pPr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1033</TotalTime>
  <Words>1940</Words>
  <Application>Microsoft Office PowerPoint</Application>
  <PresentationFormat>On-screen Show (4:3)</PresentationFormat>
  <Paragraphs>312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Parcel</vt:lpstr>
      <vt:lpstr>Colostomy </vt:lpstr>
      <vt:lpstr>PowerPoint Presentation</vt:lpstr>
      <vt:lpstr>PowerPoint Presentation</vt:lpstr>
      <vt:lpstr>Choosing a stoma site</vt:lpstr>
      <vt:lpstr> A stoma site should have the following criteria: </vt:lpstr>
      <vt:lpstr>Examination of patient presenting with intestinal stoma </vt:lpstr>
      <vt:lpstr>PowerPoint Presentation</vt:lpstr>
      <vt:lpstr>Digital examination of stoma </vt:lpstr>
      <vt:lpstr>Types of colostomy : </vt:lpstr>
      <vt:lpstr>1 - According to anatomical location :</vt:lpstr>
      <vt:lpstr>2 – according to duration  : </vt:lpstr>
      <vt:lpstr>3- according to morphology:</vt:lpstr>
      <vt:lpstr>2) Double barrel colostomy :</vt:lpstr>
      <vt:lpstr> 3) Loop Colostomy :</vt:lpstr>
      <vt:lpstr>PowerPoint Presentation</vt:lpstr>
      <vt:lpstr>Indications for colostomy.</vt:lpstr>
      <vt:lpstr>A colostomy is created as a mean to treat various disorders of the large intestine.</vt:lpstr>
      <vt:lpstr>Colostomy goals</vt:lpstr>
      <vt:lpstr> Some of the most common conditions that might necessitate a stoma are: </vt:lpstr>
      <vt:lpstr>A.Obstructions</vt:lpstr>
      <vt:lpstr>PowerPoint Presentation</vt:lpstr>
      <vt:lpstr>B.Inflammation</vt:lpstr>
      <vt:lpstr>C.operative</vt:lpstr>
      <vt:lpstr>Hartmann's operation</vt:lpstr>
      <vt:lpstr>D.others</vt:lpstr>
      <vt:lpstr>MANAGEMENT OF A PATIENT WITH COLOSTOMY</vt:lpstr>
      <vt:lpstr>POST-OPERATIVE NURSING CARE</vt:lpstr>
      <vt:lpstr>What types of products are used for colostomies?</vt:lpstr>
      <vt:lpstr>types of colostomy pouches:</vt:lpstr>
      <vt:lpstr>PowerPoint Presentation</vt:lpstr>
      <vt:lpstr>PowerPoint Presentation</vt:lpstr>
      <vt:lpstr>Colostomy pouches</vt:lpstr>
      <vt:lpstr>Complications </vt:lpstr>
      <vt:lpstr>Complications </vt:lpstr>
      <vt:lpstr>Peristomal dermatitis </vt:lpstr>
      <vt:lpstr>Peristomal dermatitis (causes)</vt:lpstr>
      <vt:lpstr>Peristomal dermatitis </vt:lpstr>
      <vt:lpstr>Peristomal dermatitis (management)</vt:lpstr>
      <vt:lpstr>Necrosis/Ischemia </vt:lpstr>
      <vt:lpstr>Necrosis (causes)</vt:lpstr>
      <vt:lpstr>Necrosis (management)</vt:lpstr>
      <vt:lpstr>Necrosis </vt:lpstr>
      <vt:lpstr>Retraction </vt:lpstr>
      <vt:lpstr>Retraction (causes)</vt:lpstr>
      <vt:lpstr>Retraction (consequences)</vt:lpstr>
      <vt:lpstr>Retraction (management)</vt:lpstr>
      <vt:lpstr>Prolapse </vt:lpstr>
      <vt:lpstr>Prolapse (causes)</vt:lpstr>
      <vt:lpstr>Prolapse (clinical manifestation)</vt:lpstr>
      <vt:lpstr>Prolapse (management)</vt:lpstr>
      <vt:lpstr>Prolapse</vt:lpstr>
      <vt:lpstr>Parastomal hernia (PSH)</vt:lpstr>
      <vt:lpstr>PSH (risk factors)</vt:lpstr>
      <vt:lpstr>PSH (clinical manifestation)</vt:lpstr>
      <vt:lpstr>PSH (management)</vt:lpstr>
      <vt:lpstr>PSH (management)</vt:lpstr>
      <vt:lpstr>stenosis</vt:lpstr>
      <vt:lpstr>Stenosis (causes)</vt:lpstr>
      <vt:lpstr>Stenosis (management)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FDC</dc:creator>
  <cp:lastModifiedBy>Lana Al_husban</cp:lastModifiedBy>
  <cp:revision>63</cp:revision>
  <dcterms:created xsi:type="dcterms:W3CDTF">2021-02-17T14:23:42Z</dcterms:created>
  <dcterms:modified xsi:type="dcterms:W3CDTF">2023-09-27T16:01:24Z</dcterms:modified>
</cp:coreProperties>
</file>