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9" r:id="rId3"/>
    <p:sldId id="295" r:id="rId4"/>
    <p:sldId id="297" r:id="rId5"/>
    <p:sldId id="298" r:id="rId6"/>
    <p:sldId id="299" r:id="rId7"/>
    <p:sldId id="300" r:id="rId8"/>
    <p:sldId id="302" r:id="rId9"/>
    <p:sldId id="304" r:id="rId10"/>
    <p:sldId id="306" r:id="rId11"/>
    <p:sldId id="312" r:id="rId12"/>
    <p:sldId id="313" r:id="rId13"/>
    <p:sldId id="314" r:id="rId14"/>
    <p:sldId id="287" r:id="rId15"/>
    <p:sldId id="260" r:id="rId16"/>
    <p:sldId id="315" r:id="rId17"/>
    <p:sldId id="317" r:id="rId18"/>
    <p:sldId id="292" r:id="rId19"/>
    <p:sldId id="318" r:id="rId20"/>
    <p:sldId id="316" r:id="rId21"/>
    <p:sldId id="268" r:id="rId22"/>
    <p:sldId id="293" r:id="rId23"/>
    <p:sldId id="269" r:id="rId24"/>
    <p:sldId id="270" r:id="rId25"/>
    <p:sldId id="271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2" r:id="rId35"/>
    <p:sldId id="283" r:id="rId36"/>
    <p:sldId id="294" r:id="rId37"/>
    <p:sldId id="286" r:id="rId38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5C2A"/>
    <a:srgbClr val="9900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19E6DC6-41C9-4071-B46E-F05029886E3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8CA5163-2C35-4722-960F-DA0B349795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018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altLang="ar-JO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591C3-2876-4697-8DC8-CF67456E7D84}" type="slidenum">
              <a:rPr lang="en-MY" altLang="ar-JO"/>
              <a:pPr eaLnBrk="1" hangingPunct="1"/>
              <a:t>2</a:t>
            </a:fld>
            <a:endParaRPr lang="en-MY" altLang="ar-JO"/>
          </a:p>
        </p:txBody>
      </p:sp>
    </p:spTree>
    <p:extLst>
      <p:ext uri="{BB962C8B-B14F-4D97-AF65-F5344CB8AC3E}">
        <p14:creationId xmlns:p14="http://schemas.microsoft.com/office/powerpoint/2010/main" val="365144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1BDB12-BE80-4132-A5E4-B832128CC3A0}" type="slidenum">
              <a:rPr lang="en-US" altLang="en-US">
                <a:latin typeface="Arial" panose="020B0604020202020204" pitchFamily="34" charset="0"/>
              </a:rPr>
              <a:pPr eaLnBrk="1" hangingPunct="1"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486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3646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672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7786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4638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956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7207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793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933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583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553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647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D4E0-45FE-482B-B5B3-182DAE5059D5}" type="datetimeFigureOut">
              <a:rPr lang="ar-JO" smtClean="0"/>
              <a:t>28/01/1445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6C61B-AB64-4BA8-8ECC-969F9E0EA0D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61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47625" y="3680972"/>
            <a:ext cx="9096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3600" b="1" dirty="0"/>
              <a:t>Epidemiological and Research  Studies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3986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1789847"/>
            <a:ext cx="26892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27170" y="522630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541862-FBBF-4AA9-A773-0D3376114D84}" type="slidenum">
              <a:rPr lang="ar-SA" altLang="ar-JO"/>
              <a:pPr eaLnBrk="1" hangingPunct="1"/>
              <a:t>1</a:t>
            </a:fld>
            <a:endParaRPr lang="en-US" altLang="ar-JO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746112" y="4327085"/>
            <a:ext cx="2119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4000" b="1" dirty="0" smtClean="0"/>
              <a:t>Part I</a:t>
            </a:r>
            <a:endParaRPr lang="en-US" altLang="ar-JO" sz="4000" b="1" dirty="0"/>
          </a:p>
        </p:txBody>
      </p:sp>
      <p:sp>
        <p:nvSpPr>
          <p:cNvPr id="9224" name="WordArt 3"/>
          <p:cNvSpPr>
            <a:spLocks noChangeArrowheads="1" noChangeShapeType="1" noTextEdit="1"/>
          </p:cNvSpPr>
          <p:nvPr/>
        </p:nvSpPr>
        <p:spPr bwMode="auto">
          <a:xfrm>
            <a:off x="1449387" y="339786"/>
            <a:ext cx="6037263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JO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</a:rPr>
              <a:t>بسم الله الرحمن الرحيم</a:t>
            </a:r>
          </a:p>
        </p:txBody>
      </p:sp>
      <p:sp>
        <p:nvSpPr>
          <p:cNvPr id="922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BB4F9A-04EC-4772-BC37-1F050AEC1B41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sp>
        <p:nvSpPr>
          <p:cNvPr id="10" name="Rectangle 9"/>
          <p:cNvSpPr/>
          <p:nvPr/>
        </p:nvSpPr>
        <p:spPr>
          <a:xfrm>
            <a:off x="3181802" y="2330380"/>
            <a:ext cx="1678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200" b="1" smtClean="0">
                <a:solidFill>
                  <a:srgbClr val="000099"/>
                </a:solidFill>
              </a:rPr>
              <a:t>LXVIII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763238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778131"/>
            <a:ext cx="6732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Numerator &amp; Denominator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in incidence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4943" y="1577117"/>
            <a:ext cx="88451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Numerator</a:t>
            </a:r>
            <a:endParaRPr lang="en-US" sz="2800" dirty="0">
              <a:solidFill>
                <a:srgbClr val="C00000"/>
              </a:solidFill>
              <a:latin typeface="Garamond" pitchFamily="18" charset="0"/>
            </a:endParaRPr>
          </a:p>
          <a:p>
            <a:pPr algn="l"/>
            <a:r>
              <a:rPr lang="en-US" sz="2800" b="1" dirty="0">
                <a:latin typeface="Garamond" pitchFamily="18" charset="0"/>
              </a:rPr>
              <a:t>Is the No. of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new cases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within a time period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. 8 cases 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86700" y="2554838"/>
            <a:ext cx="8686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Denominator </a:t>
            </a:r>
          </a:p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the number of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under study in the group or population.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1500 </a:t>
            </a:r>
            <a:endParaRPr lang="en-US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580" y="4235336"/>
            <a:ext cx="86519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New cases   </a:t>
            </a:r>
            <a:r>
              <a:rPr lang="en-US" sz="2800" b="1" dirty="0">
                <a:latin typeface="Garamond" pitchFamily="18" charset="0"/>
              </a:rPr>
              <a:t>were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8 </a:t>
            </a:r>
            <a:r>
              <a:rPr lang="en-US" sz="2800" b="1" dirty="0">
                <a:latin typeface="Garamond" pitchFamily="18" charset="0"/>
              </a:rPr>
              <a:t>   =  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28-20= 8</a:t>
            </a:r>
          </a:p>
          <a:p>
            <a:pPr algn="l" rtl="0">
              <a:buClr>
                <a:srgbClr val="FF3300"/>
              </a:buClr>
            </a:pPr>
            <a:r>
              <a:rPr lang="en-US" sz="2800" b="1" dirty="0">
                <a:latin typeface="Garamond" pitchFamily="18" charset="0"/>
              </a:rPr>
              <a:t>Incidence  new cases only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= 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8/1500</a:t>
            </a:r>
            <a:r>
              <a:rPr lang="en-US" sz="2800" b="1" dirty="0" smtClean="0">
                <a:latin typeface="Garamond" pitchFamily="18" charset="0"/>
              </a:rPr>
              <a:t>x 1000</a:t>
            </a: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</a:pPr>
            <a:r>
              <a:rPr lang="en-US" sz="2800" b="1" dirty="0">
                <a:latin typeface="Garamond" pitchFamily="18" charset="0"/>
              </a:rPr>
              <a:t>Incidence </a:t>
            </a:r>
            <a:r>
              <a:rPr lang="en-US" sz="2800" b="1" dirty="0" smtClean="0">
                <a:latin typeface="Garamond" pitchFamily="18" charset="0"/>
              </a:rPr>
              <a:t>=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5.33/1000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population/year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0776" y="0"/>
            <a:ext cx="3518448" cy="1107996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A </a:t>
            </a:r>
            <a:r>
              <a:rPr lang="en-US" sz="1600" b="1" dirty="0"/>
              <a:t>study done on  </a:t>
            </a:r>
            <a:r>
              <a:rPr lang="en-US" sz="1600" b="1" dirty="0" smtClean="0">
                <a:solidFill>
                  <a:srgbClr val="FF0000"/>
                </a:solidFill>
              </a:rPr>
              <a:t>1500</a:t>
            </a:r>
            <a:r>
              <a:rPr lang="en-US" sz="1600" b="1" dirty="0" smtClean="0"/>
              <a:t> </a:t>
            </a:r>
            <a:r>
              <a:rPr lang="en-US" sz="1600" b="1" dirty="0"/>
              <a:t>school children  during </a:t>
            </a:r>
            <a:r>
              <a:rPr lang="en-US" sz="1600" b="1" dirty="0" smtClean="0">
                <a:solidFill>
                  <a:srgbClr val="0070C0"/>
                </a:solidFill>
              </a:rPr>
              <a:t>2020</a:t>
            </a:r>
            <a:r>
              <a:rPr lang="en-US" sz="1600" b="1" dirty="0" smtClean="0"/>
              <a:t> </a:t>
            </a:r>
            <a:r>
              <a:rPr lang="en-US" sz="1600" b="1" dirty="0"/>
              <a:t>found  </a:t>
            </a:r>
            <a:r>
              <a:rPr lang="en-US" sz="1600" b="1" dirty="0">
                <a:solidFill>
                  <a:srgbClr val="FF0000"/>
                </a:solidFill>
              </a:rPr>
              <a:t>20</a:t>
            </a:r>
            <a:r>
              <a:rPr lang="en-US" sz="1600" b="1" dirty="0"/>
              <a:t> with TB.  </a:t>
            </a:r>
            <a:endParaRPr lang="en-US" sz="1600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sz="1600" b="1" dirty="0" smtClean="0"/>
              <a:t>By </a:t>
            </a:r>
            <a:r>
              <a:rPr lang="en-US" sz="1600" b="1" dirty="0"/>
              <a:t>follow up during </a:t>
            </a:r>
            <a:r>
              <a:rPr lang="en-US" sz="1600" b="1" dirty="0" smtClean="0">
                <a:solidFill>
                  <a:srgbClr val="0070C0"/>
                </a:solidFill>
              </a:rPr>
              <a:t>2021</a:t>
            </a:r>
            <a:r>
              <a:rPr lang="en-US" sz="1600" b="1" dirty="0" smtClean="0"/>
              <a:t>  </a:t>
            </a:r>
            <a:r>
              <a:rPr lang="en-US" sz="1600" b="1" dirty="0"/>
              <a:t>the number </a:t>
            </a:r>
            <a:endParaRPr lang="en-US" sz="1600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sz="1600" b="1" dirty="0" smtClean="0"/>
              <a:t>of </a:t>
            </a:r>
            <a:r>
              <a:rPr lang="en-US" sz="1600" b="1" dirty="0"/>
              <a:t>students with </a:t>
            </a:r>
            <a:r>
              <a:rPr lang="en-US" sz="1600" b="1" dirty="0">
                <a:solidFill>
                  <a:srgbClr val="FF0000"/>
                </a:solidFill>
              </a:rPr>
              <a:t>TB 28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AE56-194D-458C-B252-B7B1A0EC4250}" type="datetime1">
              <a:rPr lang="en-US" smtClean="0"/>
              <a:t>8/14/2023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10</a:t>
            </a:fld>
            <a:endParaRPr lang="en-MY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8815" y="44624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98516" y="0"/>
            <a:ext cx="297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05" y="270687"/>
            <a:ext cx="8839200" cy="18774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800" b="1" u="sng" dirty="0">
                <a:solidFill>
                  <a:srgbClr val="C00000"/>
                </a:solidFill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2800" b="1" dirty="0">
                <a:cs typeface="Times New Roman" pitchFamily="18" charset="0"/>
              </a:rPr>
              <a:t>is the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cs typeface="Times New Roman" pitchFamily="18" charset="0"/>
              </a:rPr>
              <a:t>of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All cases </a:t>
            </a:r>
            <a:r>
              <a:rPr lang="en-US" sz="2800" b="1" dirty="0">
                <a:cs typeface="Times New Roman" pitchFamily="18" charset="0"/>
              </a:rPr>
              <a:t>of disease,, or condition, present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at</a:t>
            </a:r>
            <a:r>
              <a:rPr lang="en-US" sz="2800" b="1" dirty="0">
                <a:cs typeface="Times New Roman" pitchFamily="18" charset="0"/>
              </a:rPr>
              <a:t> a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particular time </a:t>
            </a:r>
            <a:r>
              <a:rPr lang="en-US" sz="2800" b="1" dirty="0">
                <a:cs typeface="Times New Roman" pitchFamily="18" charset="0"/>
              </a:rPr>
              <a:t>, in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relation </a:t>
            </a: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to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size of population </a:t>
            </a: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from which it is drown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Prevalence</a:t>
            </a:r>
            <a:endParaRPr lang="en-US" sz="1200" b="1" dirty="0">
              <a:solidFill>
                <a:srgbClr val="FF0000"/>
              </a:solidFill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4255" y="2418811"/>
            <a:ext cx="6715796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means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2800" b="1" dirty="0">
                <a:latin typeface="Garamond" pitchFamily="18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28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3090997"/>
            <a:ext cx="8509296" cy="144655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population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05" y="5131400"/>
            <a:ext cx="8646709" cy="1224951"/>
          </a:xfrm>
          <a:prstGeom prst="rect">
            <a:avLst/>
          </a:prstGeom>
          <a:ln w="25400">
            <a:solidFill>
              <a:srgbClr val="CE9EC5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b="1" u="sng" dirty="0">
                <a:solidFill>
                  <a:srgbClr val="9900CC"/>
                </a:solidFill>
                <a:latin typeface="Garamond" pitchFamily="18" charset="0"/>
              </a:rPr>
              <a:t>Prevalence</a:t>
            </a:r>
            <a:r>
              <a:rPr lang="en-GB" sz="3200" b="1" dirty="0">
                <a:solidFill>
                  <a:srgbClr val="9900CC"/>
                </a:solidFill>
                <a:latin typeface="Garamond" pitchFamily="18" charset="0"/>
              </a:rPr>
              <a:t>: </a:t>
            </a:r>
            <a:r>
              <a:rPr lang="en-GB" sz="2800" dirty="0">
                <a:latin typeface="Garamond" pitchFamily="18" charset="0"/>
              </a:rPr>
              <a:t>in the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28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2800" dirty="0">
                <a:latin typeface="Garamond" pitchFamily="18" charset="0"/>
              </a:rPr>
              <a:t>a disease present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28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2800" dirty="0">
                <a:latin typeface="Garamond" pitchFamily="18" charset="0"/>
              </a:rPr>
              <a:t>at a given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endParaRPr lang="en-GB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8/14/2023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997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314" y="127000"/>
            <a:ext cx="884546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800" dirty="0"/>
              <a:t>A study done on  </a:t>
            </a:r>
            <a:r>
              <a:rPr lang="en-US" sz="2800" dirty="0" smtClean="0"/>
              <a:t>1500 </a:t>
            </a:r>
            <a:r>
              <a:rPr lang="en-US" sz="2800" dirty="0"/>
              <a:t>school children </a:t>
            </a:r>
            <a:r>
              <a:rPr lang="en-US" sz="2800" dirty="0" smtClean="0"/>
              <a:t> at  Al-</a:t>
            </a:r>
            <a:r>
              <a:rPr lang="en-US" sz="2800" dirty="0" err="1" smtClean="0"/>
              <a:t>Karak</a:t>
            </a:r>
            <a:r>
              <a:rPr lang="en-US" sz="2800" dirty="0" smtClean="0"/>
              <a:t> , </a:t>
            </a:r>
            <a:r>
              <a:rPr lang="en-US" sz="2800" dirty="0"/>
              <a:t>during </a:t>
            </a:r>
            <a:r>
              <a:rPr lang="en-US" sz="2800" dirty="0" smtClean="0">
                <a:solidFill>
                  <a:srgbClr val="0070C0"/>
                </a:solidFill>
              </a:rPr>
              <a:t>2020 f</a:t>
            </a:r>
            <a:r>
              <a:rPr lang="en-US" sz="2800" dirty="0" smtClean="0"/>
              <a:t>ound  </a:t>
            </a:r>
            <a:r>
              <a:rPr lang="en-US" sz="2800" dirty="0">
                <a:solidFill>
                  <a:srgbClr val="0070C0"/>
                </a:solidFill>
              </a:rPr>
              <a:t>20</a:t>
            </a:r>
            <a:r>
              <a:rPr lang="en-US" sz="2800" dirty="0"/>
              <a:t> with TB.  By follow up during </a:t>
            </a:r>
            <a:r>
              <a:rPr lang="en-US" sz="2800" dirty="0" smtClean="0">
                <a:solidFill>
                  <a:srgbClr val="0070C0"/>
                </a:solidFill>
              </a:rPr>
              <a:t>2021</a:t>
            </a:r>
            <a:r>
              <a:rPr lang="en-US" sz="2800" dirty="0" smtClean="0"/>
              <a:t> </a:t>
            </a:r>
            <a:r>
              <a:rPr lang="en-US" sz="2800" dirty="0"/>
              <a:t>the number </a:t>
            </a:r>
            <a:r>
              <a:rPr lang="en-US" sz="2800" dirty="0" smtClean="0"/>
              <a:t>of students </a:t>
            </a:r>
            <a:r>
              <a:rPr lang="en-US" sz="2800" dirty="0"/>
              <a:t>with TB </a:t>
            </a:r>
            <a:r>
              <a:rPr lang="en-US" sz="2800" dirty="0" smtClean="0">
                <a:solidFill>
                  <a:srgbClr val="0070C0"/>
                </a:solidFill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/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0070C0"/>
                </a:solidFill>
              </a:rPr>
              <a:t>Incidence</a:t>
            </a:r>
            <a:r>
              <a:rPr lang="en-US" sz="2800" b="1" dirty="0"/>
              <a:t>  </a:t>
            </a:r>
            <a:r>
              <a:rPr lang="en-US" sz="2800" b="1" dirty="0">
                <a:solidFill>
                  <a:srgbClr val="008000"/>
                </a:solidFill>
              </a:rPr>
              <a:t>new cases </a:t>
            </a:r>
            <a:r>
              <a:rPr lang="en-US" sz="2800" b="1" dirty="0"/>
              <a:t>only </a:t>
            </a:r>
            <a:r>
              <a:rPr lang="en-US" sz="2800" b="1" dirty="0" smtClean="0">
                <a:solidFill>
                  <a:srgbClr val="0070C0"/>
                </a:solidFill>
              </a:rPr>
              <a:t>2021</a:t>
            </a:r>
            <a:r>
              <a:rPr lang="en-US" sz="2800" b="1" dirty="0" smtClean="0"/>
              <a:t>  </a:t>
            </a:r>
            <a:r>
              <a:rPr lang="en-US" sz="2800" b="1" dirty="0"/>
              <a:t>=  </a:t>
            </a:r>
            <a:r>
              <a:rPr lang="en-US" sz="2800" b="1" dirty="0">
                <a:solidFill>
                  <a:srgbClr val="0070C0"/>
                </a:solidFill>
              </a:rPr>
              <a:t>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prevalence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??  </a:t>
            </a:r>
            <a:r>
              <a:rPr lang="en-US" sz="2800" b="1" dirty="0"/>
              <a:t>        </a:t>
            </a:r>
            <a:r>
              <a:rPr lang="en-US" sz="2800" b="1" dirty="0" smtClean="0">
                <a:solidFill>
                  <a:schemeClr val="accent1"/>
                </a:solidFill>
              </a:rPr>
              <a:t>2020</a:t>
            </a:r>
            <a:endParaRPr lang="en-US" sz="2800" b="1" dirty="0">
              <a:solidFill>
                <a:schemeClr val="accent1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prevalence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?? </a:t>
            </a:r>
            <a:r>
              <a:rPr lang="en-US" sz="2800" b="1" dirty="0"/>
              <a:t>        </a:t>
            </a:r>
            <a:r>
              <a:rPr lang="en-US" sz="2800" b="1" dirty="0" smtClean="0">
                <a:solidFill>
                  <a:schemeClr val="accent1"/>
                </a:solidFill>
              </a:rPr>
              <a:t>2021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Prevalence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2020</a:t>
            </a:r>
            <a:r>
              <a:rPr lang="en-US" sz="2800" b="1" dirty="0" smtClean="0"/>
              <a:t>  </a:t>
            </a:r>
            <a:r>
              <a:rPr lang="en-US" sz="2800" b="1" dirty="0"/>
              <a:t>= </a:t>
            </a:r>
            <a:r>
              <a:rPr lang="en-US" sz="2800" b="1" dirty="0" smtClean="0">
                <a:solidFill>
                  <a:schemeClr val="accent1"/>
                </a:solidFill>
              </a:rPr>
              <a:t>20/1500</a:t>
            </a:r>
            <a:r>
              <a:rPr lang="en-US" sz="2800" b="1" dirty="0" smtClean="0"/>
              <a:t>x1000=13.33/1000population/year</a:t>
            </a: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endParaRPr lang="en-US" sz="2800" b="1" dirty="0"/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</a:rPr>
              <a:t>Prevalence </a:t>
            </a:r>
            <a:r>
              <a:rPr lang="en-US" sz="2800" b="1" dirty="0" smtClean="0">
                <a:solidFill>
                  <a:srgbClr val="0070C0"/>
                </a:solidFill>
              </a:rPr>
              <a:t>2021  </a:t>
            </a:r>
            <a:r>
              <a:rPr lang="en-US" sz="2800" b="1" dirty="0"/>
              <a:t>=</a:t>
            </a:r>
            <a:r>
              <a:rPr lang="en-US" sz="2800" b="1" dirty="0" smtClean="0">
                <a:solidFill>
                  <a:schemeClr val="accent1"/>
                </a:solidFill>
              </a:rPr>
              <a:t>28/1500</a:t>
            </a:r>
            <a:r>
              <a:rPr lang="en-US" sz="2800" b="1" dirty="0" smtClean="0"/>
              <a:t>X1000=18.66/1000population/year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99A-9BDA-45A2-9320-2BB55BF354C3}" type="datetime1">
              <a:rPr lang="en-US" smtClean="0"/>
              <a:t>8/14/2023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4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2857" y="137537"/>
            <a:ext cx="8915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visual examination survey conducted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Al </a:t>
            </a:r>
            <a:r>
              <a:rPr lang="en-US" sz="2800" b="1" dirty="0" err="1" smtClean="0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individuals , 52 - 85 years of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age,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2021</a:t>
            </a:r>
            <a:endParaRPr lang="en-US" sz="2800" b="1" dirty="0">
              <a:latin typeface="Garamond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28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during  2021</a:t>
            </a:r>
            <a:endParaRPr lang="en-US" sz="28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857" y="3068960"/>
            <a:ext cx="8655496" cy="954107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=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8/14/2023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49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23850" y="476250"/>
            <a:ext cx="84963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of the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determinants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health- related states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specified population  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AND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application of this study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 of this health problem</a:t>
            </a:r>
          </a:p>
          <a:p>
            <a:pPr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Epi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=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Demo=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Logy=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23850" y="4868863"/>
            <a:ext cx="84248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essence (core)of epidemiology is </a:t>
            </a:r>
            <a:r>
              <a:rPr lang="en-MY" altLang="ar-JO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MY" altLang="ar-JO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ar-JO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disease </a:t>
            </a:r>
            <a:r>
              <a:rPr lang="en-MY" altLang="ar-JO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occurrence and </a:t>
            </a:r>
            <a:r>
              <a:rPr lang="en-MY" altLang="ar-JO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comparisons </a:t>
            </a:r>
            <a:r>
              <a:rPr lang="en-MY" altLang="ar-JO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between population groups</a:t>
            </a:r>
            <a:r>
              <a:rPr lang="en-MY" altLang="ar-JO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44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2205038"/>
            <a:ext cx="25209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5CA58-98A9-4215-9194-2917063333AF}" type="slidenum">
              <a:rPr lang="ar-SA" altLang="ar-JO"/>
              <a:pPr eaLnBrk="1" hangingPunct="1"/>
              <a:t>14</a:t>
            </a:fld>
            <a:endParaRPr lang="en-US" altLang="ar-JO"/>
          </a:p>
        </p:txBody>
      </p:sp>
      <p:sp>
        <p:nvSpPr>
          <p:cNvPr id="1024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953A0E-D70B-43E5-88EA-40AE299D4C04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42537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56288" y="188913"/>
            <a:ext cx="3179762" cy="30241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/>
              <a:t>Target population</a:t>
            </a:r>
          </a:p>
        </p:txBody>
      </p:sp>
      <p:sp>
        <p:nvSpPr>
          <p:cNvPr id="3" name="Oval Callout 2"/>
          <p:cNvSpPr/>
          <p:nvPr/>
        </p:nvSpPr>
        <p:spPr>
          <a:xfrm rot="14306022">
            <a:off x="171450" y="3884613"/>
            <a:ext cx="2071688" cy="2220912"/>
          </a:xfrm>
          <a:prstGeom prst="wedgeEllipseCallout">
            <a:avLst>
              <a:gd name="adj1" fmla="val -30953"/>
              <a:gd name="adj2" fmla="val 27796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74925" y="2182813"/>
            <a:ext cx="3941763" cy="1589087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70175" y="3068638"/>
            <a:ext cx="3743325" cy="1884362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617538" y="1252538"/>
            <a:ext cx="367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b="1"/>
              <a:t>Basic concept on research</a:t>
            </a:r>
          </a:p>
        </p:txBody>
      </p:sp>
      <p:sp>
        <p:nvSpPr>
          <p:cNvPr id="12295" name="Rectangle 14"/>
          <p:cNvSpPr>
            <a:spLocks noChangeArrowheads="1"/>
          </p:cNvSpPr>
          <p:nvPr/>
        </p:nvSpPr>
        <p:spPr bwMode="auto">
          <a:xfrm>
            <a:off x="85725" y="4487863"/>
            <a:ext cx="2119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>
                <a:solidFill>
                  <a:schemeClr val="bg1"/>
                </a:solidFill>
              </a:rPr>
              <a:t>Study </a:t>
            </a:r>
          </a:p>
          <a:p>
            <a:pPr eaLnBrk="1" hangingPunct="1"/>
            <a:r>
              <a:rPr lang="en-MY" altLang="ar-JO" sz="2800" b="1">
                <a:solidFill>
                  <a:schemeClr val="bg1"/>
                </a:solidFill>
              </a:rPr>
              <a:t>population</a:t>
            </a:r>
          </a:p>
        </p:txBody>
      </p:sp>
      <p:sp>
        <p:nvSpPr>
          <p:cNvPr id="12296" name="Rectangle 15"/>
          <p:cNvSpPr>
            <a:spLocks noChangeArrowheads="1"/>
          </p:cNvSpPr>
          <p:nvPr/>
        </p:nvSpPr>
        <p:spPr bwMode="auto">
          <a:xfrm rot="-1533885">
            <a:off x="2151063" y="2325688"/>
            <a:ext cx="337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/>
              <a:t>conduct research</a:t>
            </a: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 rot="-1829111">
            <a:off x="3937000" y="3797300"/>
            <a:ext cx="2763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/>
              <a:t>Inference</a:t>
            </a:r>
          </a:p>
        </p:txBody>
      </p:sp>
      <p:sp>
        <p:nvSpPr>
          <p:cNvPr id="12298" name="Rectangle 17"/>
          <p:cNvSpPr>
            <a:spLocks noChangeArrowheads="1"/>
          </p:cNvSpPr>
          <p:nvPr/>
        </p:nvSpPr>
        <p:spPr bwMode="auto">
          <a:xfrm>
            <a:off x="4291013" y="2460625"/>
            <a:ext cx="56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/>
              <a:t> </a:t>
            </a:r>
            <a:r>
              <a:rPr lang="en-MY" altLang="ar-JO" sz="2800"/>
              <a:t>1 </a:t>
            </a:r>
          </a:p>
        </p:txBody>
      </p:sp>
      <p:sp>
        <p:nvSpPr>
          <p:cNvPr id="12299" name="Rectangle 18"/>
          <p:cNvSpPr>
            <a:spLocks noChangeArrowheads="1"/>
          </p:cNvSpPr>
          <p:nvPr/>
        </p:nvSpPr>
        <p:spPr bwMode="auto">
          <a:xfrm>
            <a:off x="5556250" y="4532313"/>
            <a:ext cx="600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/>
              <a:t>2</a:t>
            </a:r>
          </a:p>
        </p:txBody>
      </p:sp>
      <p:sp>
        <p:nvSpPr>
          <p:cNvPr id="12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111836-92A7-46A1-B774-DFE5078140B0}" type="slidenum">
              <a:rPr lang="ar-SA" altLang="ar-JO"/>
              <a:pPr eaLnBrk="1" hangingPunct="1"/>
              <a:t>15</a:t>
            </a:fld>
            <a:endParaRPr lang="en-US" altLang="ar-JO"/>
          </a:p>
        </p:txBody>
      </p:sp>
      <p:pic>
        <p:nvPicPr>
          <p:cNvPr id="12301" name="Picture 12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95250"/>
            <a:ext cx="144938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395B67-9A46-40DE-986E-914AFEE00E3E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9885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476375" y="1020763"/>
            <a:ext cx="52816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/>
              <a:t>  </a:t>
            </a:r>
            <a:r>
              <a:rPr lang="en-MY" altLang="ar-JO" sz="2800" b="1">
                <a:solidFill>
                  <a:srgbClr val="C00000"/>
                </a:solidFill>
              </a:rPr>
              <a:t>Types of   study  Designs</a:t>
            </a:r>
          </a:p>
          <a:p>
            <a:pPr eaLnBrk="1" hangingPunct="1"/>
            <a:endParaRPr lang="en-MY" altLang="ar-JO" sz="2800" b="1">
              <a:solidFill>
                <a:srgbClr val="C00000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50825" y="2276475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and sub-classifications may differ in  different references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50825" y="3292475"/>
            <a:ext cx="381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studies</a:t>
            </a:r>
            <a:endParaRPr lang="en-MY" altLang="ar-JO" sz="3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4579938" y="4302125"/>
            <a:ext cx="3705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2ED3F2-EE7B-4ECC-A01A-C6011FDF9CE2}" type="slidenum">
              <a:rPr lang="ar-SA" altLang="ar-JO"/>
              <a:pPr eaLnBrk="1" hangingPunct="1"/>
              <a:t>16</a:t>
            </a:fld>
            <a:endParaRPr lang="en-US" altLang="ar-JO"/>
          </a:p>
        </p:txBody>
      </p:sp>
      <p:pic>
        <p:nvPicPr>
          <p:cNvPr id="14343" name="Picture 6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144938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12FD9E-E318-49F1-816D-10FF582F5C20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1794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056" y="3672194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TYPES OF STUDY DESIGNS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 Systematic review &amp; meta analysis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 Intervention(experimental) studies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Observational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studies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:</a:t>
            </a:r>
            <a:endParaRPr lang="en-MY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7A8CDC-926B-4D3D-B5D9-A85E73A55E71}" type="slidenum">
              <a:rPr lang="ar-SA" altLang="ar-JO"/>
              <a:pPr eaLnBrk="1" hangingPunct="1"/>
              <a:t>17</a:t>
            </a:fld>
            <a:endParaRPr lang="en-US" altLang="ar-JO"/>
          </a:p>
        </p:txBody>
      </p:sp>
      <p:pic>
        <p:nvPicPr>
          <p:cNvPr id="15364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171450"/>
            <a:ext cx="144938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9FF597-690E-463E-B332-7B2BF3291797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sp>
        <p:nvSpPr>
          <p:cNvPr id="4" name="Rectangle 3"/>
          <p:cNvSpPr/>
          <p:nvPr/>
        </p:nvSpPr>
        <p:spPr>
          <a:xfrm>
            <a:off x="214771" y="750094"/>
            <a:ext cx="78806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B- 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Quantitative studies</a:t>
            </a:r>
            <a:r>
              <a:rPr lang="en-MY" sz="2800" b="1" dirty="0"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800" b="1" dirty="0">
                <a:cs typeface="Times New Roman" pitchFamily="18" charset="0"/>
              </a:rPr>
              <a:t>These are the studies we </a:t>
            </a: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use in medicine</a:t>
            </a:r>
            <a:r>
              <a:rPr lang="en-MY" sz="2800" b="1" dirty="0">
                <a:cs typeface="Times New Roman" pitchFamily="18" charset="0"/>
              </a:rPr>
              <a:t>, and </a:t>
            </a: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public health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800" b="1" dirty="0">
                <a:cs typeface="Times New Roman" pitchFamily="18" charset="0"/>
              </a:rPr>
              <a:t>Involving formal , objective  information about the world, </a:t>
            </a: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mathematical quantification</a:t>
            </a:r>
          </a:p>
          <a:p>
            <a:pPr>
              <a:defRPr/>
            </a:pPr>
            <a:endParaRPr lang="en-MY" sz="28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31" y="377498"/>
            <a:ext cx="86877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was introduced </a:t>
            </a:r>
            <a:r>
              <a:rPr lang="en-MY" sz="2800" b="1" dirty="0">
                <a:solidFill>
                  <a:srgbClr val="CC0099"/>
                </a:solidFill>
                <a:latin typeface="Garamond" pitchFamily="18" charset="0"/>
                <a:cs typeface="Times New Roman" pitchFamily="18" charset="0"/>
              </a:rPr>
              <a:t>from social sciences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Difficult to define 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But it does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depend on mathematical quantification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and relies on researcher(s)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observation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opinion</a:t>
            </a:r>
            <a:endParaRPr lang="en-MY" sz="2800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is used to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gain an 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nderstanding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of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underlying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reasons,</a:t>
            </a:r>
            <a:r>
              <a:rPr lang="en-MY" sz="28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opinions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motivations. </a:t>
            </a:r>
            <a:endParaRPr lang="en-MY" sz="28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MY" sz="28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provides insights into the problem or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helps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to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develop ideas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hypotheses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for potential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quantitative research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Qualitative Research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is also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used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uncover trends in thought 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opinions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,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dive deeper into the problem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411413" y="115888"/>
            <a:ext cx="496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Qualitative </a:t>
            </a:r>
            <a:r>
              <a:rPr lang="en-MY" altLang="ar-JO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studies: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E604CD-E22C-42D8-A08F-278FD7282737}" type="slidenum">
              <a:rPr lang="ar-SA" altLang="ar-JO"/>
              <a:pPr eaLnBrk="1" hangingPunct="1"/>
              <a:t>18</a:t>
            </a:fld>
            <a:endParaRPr lang="en-US" altLang="ar-JO" dirty="0"/>
          </a:p>
        </p:txBody>
      </p:sp>
      <p:pic>
        <p:nvPicPr>
          <p:cNvPr id="18437" name="Picture 4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9350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B4AC53-403A-451B-91FE-2CE32404C473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1551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835150" y="260350"/>
            <a:ext cx="479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1-Quantitative </a:t>
            </a:r>
            <a:r>
              <a:rPr lang="en-MY" altLang="ar-JO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628650" y="658278"/>
            <a:ext cx="731219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I. Observational </a:t>
            </a:r>
            <a:r>
              <a:rPr lang="en-MY" altLang="ar-JO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studies</a:t>
            </a:r>
          </a:p>
          <a:p>
            <a:pPr eaLnBrk="1" hangingPunct="1"/>
            <a:r>
              <a:rPr lang="en-MY" altLang="ar-JO" sz="2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</a:t>
            </a:r>
            <a:r>
              <a:rPr lang="en-MY" altLang="ar-JO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A-  </a:t>
            </a:r>
            <a:r>
              <a:rPr lang="en-MY" altLang="ar-JO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Case series</a:t>
            </a: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Epidemiological reports</a:t>
            </a: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</a:t>
            </a:r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Cross-sectional </a:t>
            </a:r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</a:t>
            </a:r>
            <a:endParaRPr lang="en-MY" altLang="ar-JO" sz="28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B-   </a:t>
            </a:r>
            <a:r>
              <a:rPr lang="en-MY" altLang="ar-JO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eaLnBrk="1" hangingPunct="1"/>
            <a:r>
              <a:rPr lang="en-MY" altLang="ar-JO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</a:t>
            </a:r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Cross-sectional </a:t>
            </a:r>
          </a:p>
          <a:p>
            <a:pPr eaLnBrk="1" hangingPunct="1"/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Case-control</a:t>
            </a:r>
          </a:p>
          <a:p>
            <a:pPr eaLnBrk="1" hangingPunct="1"/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Cohort</a:t>
            </a:r>
            <a:endParaRPr lang="en-MY" altLang="ar-JO" sz="28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II. Experimental</a:t>
            </a:r>
            <a:r>
              <a:rPr lang="en-MY" altLang="ar-JO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Clinical trials</a:t>
            </a:r>
          </a:p>
          <a:p>
            <a:pPr eaLnBrk="1" hangingPunct="1"/>
            <a:r>
              <a:rPr lang="en-MY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Community trials</a:t>
            </a:r>
          </a:p>
          <a:p>
            <a:pPr eaLnBrk="1" hangingPunct="1"/>
            <a:endParaRPr lang="en-MY" altLang="ar-JO" sz="2400" b="1" dirty="0">
              <a:solidFill>
                <a:srgbClr val="FF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53D1C2-467A-4462-91FE-911856A1768F}" type="slidenum">
              <a:rPr lang="ar-SA" altLang="ar-JO"/>
              <a:pPr eaLnBrk="1" hangingPunct="1"/>
              <a:t>19</a:t>
            </a:fld>
            <a:endParaRPr lang="en-US" altLang="ar-JO"/>
          </a:p>
        </p:txBody>
      </p:sp>
      <p:sp>
        <p:nvSpPr>
          <p:cNvPr id="1946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3BF04C-CC94-4926-B46C-3E7BEB01CDCA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86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46050" y="1198563"/>
            <a:ext cx="89646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Learning objectives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You will learn about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Commonly used 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 studies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measurements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describe the occurrence of disease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that facilitate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of distribution of disease in a given population.</a:t>
            </a:r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16B737-50CF-464C-A33B-BCC4927CEFCB}" type="slidenum">
              <a:rPr lang="ar-SA" altLang="ar-JO"/>
              <a:pPr eaLnBrk="1" hangingPunct="1"/>
              <a:t>2</a:t>
            </a:fld>
            <a:endParaRPr lang="en-US" altLang="ar-JO"/>
          </a:p>
        </p:txBody>
      </p:sp>
      <p:pic>
        <p:nvPicPr>
          <p:cNvPr id="11268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3375"/>
            <a:ext cx="144938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4976A2-4628-4053-8015-D42F518D471A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8902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653512-8EA9-4ADF-AD8B-71C0413B8F91}" type="slidenum">
              <a:rPr lang="ar-SA" altLang="ar-JO"/>
              <a:pPr eaLnBrk="1" hangingPunct="1"/>
              <a:t>20</a:t>
            </a:fld>
            <a:endParaRPr lang="en-US" altLang="ar-JO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43765" y="488366"/>
            <a:ext cx="871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forms of epidemiologic methods to investigate the pattern of a disease</a:t>
            </a:r>
            <a:endParaRPr lang="en-MY" altLang="ar-JO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258888" y="1700213"/>
            <a:ext cx="668195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altLang="ar-JO" sz="2800" b="1" u="sng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I    Observational epidemiology</a:t>
            </a:r>
            <a:r>
              <a:rPr lang="en-US" altLang="ar-JO" sz="2800" b="1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:-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         It falls into two main categories </a:t>
            </a:r>
          </a:p>
          <a:p>
            <a:pPr eaLnBrk="1" hangingPunct="1"/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  </a:t>
            </a:r>
          </a:p>
          <a:p>
            <a:pPr eaLnBrk="1" hangingPunct="1"/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en-US" altLang="ar-JO" sz="2800" b="1" dirty="0">
                <a:solidFill>
                  <a:srgbClr val="FF3399"/>
                </a:solidFill>
                <a:latin typeface="+mn-lt"/>
                <a:cs typeface="Times New Roman" panose="02020603050405020304" pitchFamily="18" charset="0"/>
              </a:rPr>
              <a:t>A-Descriptive study </a:t>
            </a:r>
            <a:endParaRPr lang="en-US" altLang="ar-JO" sz="28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800" b="1" dirty="0">
                <a:solidFill>
                  <a:srgbClr val="FF3399"/>
                </a:solidFill>
                <a:latin typeface="+mn-lt"/>
                <a:cs typeface="Times New Roman" panose="02020603050405020304" pitchFamily="18" charset="0"/>
              </a:rPr>
              <a:t>   B-   Analytic study</a:t>
            </a:r>
          </a:p>
          <a:p>
            <a:pPr lvl="1" algn="ctr" eaLnBrk="1" hangingPunct="1"/>
            <a:r>
              <a:rPr lang="en-US" altLang="ar-JO" sz="2800" b="1" dirty="0">
                <a:solidFill>
                  <a:srgbClr val="FF3399"/>
                </a:solidFill>
                <a:latin typeface="+mn-lt"/>
                <a:cs typeface="Times New Roman" panose="02020603050405020304" pitchFamily="18" charset="0"/>
              </a:rPr>
              <a:t>               </a:t>
            </a:r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-Cross-sectional study</a:t>
            </a:r>
            <a:endParaRPr lang="en-US" altLang="ar-JO" sz="28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  <a:p>
            <a:pPr lvl="1" algn="ctr" eaLnBrk="1" hangingPunct="1"/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              -Retrospective study</a:t>
            </a:r>
            <a:endParaRPr lang="en-US" altLang="ar-JO" sz="28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  <a:p>
            <a:pPr lvl="1" algn="ctr" eaLnBrk="1" hangingPunct="1"/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               -Prospective study</a:t>
            </a:r>
            <a:r>
              <a:rPr lang="en-US" altLang="ar-JO" sz="28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pPr lvl="1" algn="ctr" eaLnBrk="1" hangingPunct="1"/>
            <a:endParaRPr lang="en-US" altLang="ar-JO" sz="2800" dirty="0">
              <a:solidFill>
                <a:srgbClr val="FF3399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800" b="1" u="sng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II    Experimental epidemiology</a:t>
            </a:r>
            <a:r>
              <a:rPr lang="en-US" altLang="ar-JO" sz="2800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B3CF19-27D6-4AEA-8F3B-E45AE1A5A05D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06441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32347" y="662485"/>
            <a:ext cx="88913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en-MY" altLang="ar-JO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Observational </a:t>
            </a:r>
            <a:r>
              <a:rPr lang="en-MY" altLang="ar-JO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studies </a:t>
            </a:r>
            <a:endParaRPr lang="en-MY" altLang="ar-JO" sz="2800" b="1" dirty="0" smtClean="0">
              <a:solidFill>
                <a:srgbClr val="FF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</a:t>
            </a: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Allow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nature to take its </a:t>
            </a: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course</a:t>
            </a:r>
            <a:endParaRPr lang="en-MY" sz="2800" dirty="0">
              <a:latin typeface="Garamond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the investigator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measures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but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does not intervene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They include studies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called :</a:t>
            </a:r>
          </a:p>
          <a:p>
            <a:pPr marL="0" indent="0">
              <a:defRPr/>
            </a:pP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MY" sz="28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Descriptive &amp;</a:t>
            </a:r>
            <a:r>
              <a:rPr lang="en-MY" altLang="ar-JO" sz="28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Analytical </a:t>
            </a:r>
            <a:r>
              <a:rPr lang="en-MY" altLang="ar-JO" sz="28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studies</a:t>
            </a:r>
          </a:p>
          <a:p>
            <a:pPr marL="0" indent="0">
              <a:defRPr/>
            </a:pPr>
            <a:endParaRPr lang="en-MY" altLang="ar-JO" sz="28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A-Descriptive: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MY" sz="2800" dirty="0">
                <a:latin typeface="+mn-lt"/>
                <a:cs typeface="Times New Roman" pitchFamily="18" charset="0"/>
              </a:rPr>
              <a:t>descriptive study is limited to a </a:t>
            </a:r>
            <a:r>
              <a:rPr lang="en-MY" sz="2800" b="1" dirty="0">
                <a:latin typeface="+mn-lt"/>
                <a:cs typeface="Times New Roman" pitchFamily="18" charset="0"/>
              </a:rPr>
              <a:t>description of </a:t>
            </a:r>
            <a:r>
              <a:rPr lang="en-MY" sz="2800" b="1" dirty="0" smtClean="0">
                <a:latin typeface="+mn-lt"/>
                <a:cs typeface="Times New Roman" pitchFamily="18" charset="0"/>
              </a:rPr>
              <a:t>the occurrence </a:t>
            </a:r>
            <a:r>
              <a:rPr lang="en-MY" sz="2800" b="1" dirty="0">
                <a:latin typeface="+mn-lt"/>
                <a:cs typeface="Times New Roman" pitchFamily="18" charset="0"/>
              </a:rPr>
              <a:t>of a disease </a:t>
            </a:r>
            <a:r>
              <a:rPr lang="en-MY" sz="2800" dirty="0">
                <a:latin typeface="+mn-lt"/>
                <a:cs typeface="Times New Roman" pitchFamily="18" charset="0"/>
              </a:rPr>
              <a:t>(health problem) in a </a:t>
            </a:r>
            <a:r>
              <a:rPr lang="en-MY" sz="2800" dirty="0" smtClean="0">
                <a:latin typeface="+mn-lt"/>
                <a:cs typeface="Times New Roman" pitchFamily="18" charset="0"/>
              </a:rPr>
              <a:t>population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MY" sz="2800" dirty="0" smtClean="0">
                <a:latin typeface="+mn-lt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to </a:t>
            </a:r>
            <a:r>
              <a:rPr lang="en-US" sz="2800" b="1" dirty="0">
                <a:latin typeface="+mn-lt"/>
                <a:cs typeface="Times New Roman" pitchFamily="18" charset="0"/>
              </a:rPr>
              <a:t>describe the occurrence of a disease in relation </a:t>
            </a:r>
            <a:r>
              <a:rPr lang="en-US" sz="2800" b="1" dirty="0">
                <a:solidFill>
                  <a:srgbClr val="990099"/>
                </a:solidFill>
                <a:latin typeface="+mn-lt"/>
                <a:cs typeface="Times New Roman" pitchFamily="18" charset="0"/>
              </a:rPr>
              <a:t>Person,  Place </a:t>
            </a:r>
            <a:r>
              <a:rPr lang="en-US" sz="2800" b="1" dirty="0">
                <a:latin typeface="+mn-lt"/>
                <a:cs typeface="Times New Roman" pitchFamily="18" charset="0"/>
              </a:rPr>
              <a:t> and </a:t>
            </a:r>
            <a:r>
              <a:rPr lang="en-US" sz="2800" b="1" dirty="0">
                <a:solidFill>
                  <a:srgbClr val="990099"/>
                </a:solidFill>
                <a:latin typeface="+mn-lt"/>
                <a:cs typeface="Times New Roman" pitchFamily="18" charset="0"/>
              </a:rPr>
              <a:t>Time. </a:t>
            </a:r>
            <a:r>
              <a:rPr lang="en-MY" sz="2800" b="1" dirty="0" smtClean="0">
                <a:latin typeface="+mn-lt"/>
                <a:cs typeface="Times New Roman" pitchFamily="18" charset="0"/>
              </a:rPr>
              <a:t>And 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often </a:t>
            </a:r>
            <a:endParaRPr lang="en-MY" sz="2800" dirty="0" smtClean="0">
              <a:latin typeface="Garamond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first step in an epidemiological </a:t>
            </a:r>
            <a:r>
              <a:rPr lang="en-MY" sz="28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investigation</a:t>
            </a:r>
            <a:endParaRPr lang="en-MY" altLang="ar-JO" sz="2600" b="1" dirty="0" smtClean="0">
              <a:solidFill>
                <a:srgbClr val="FF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6955256" y="198772"/>
            <a:ext cx="1871663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MY" altLang="ar-J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Observational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Analytical studies</a:t>
            </a:r>
            <a:endParaRPr lang="en-MY" altLang="ar-JO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Experimental</a:t>
            </a:r>
            <a:endParaRPr lang="en-MY" altLang="ar-JO" sz="1400" dirty="0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1971675" y="198772"/>
            <a:ext cx="2933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204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B8719D-A19D-4993-8A03-C9E5538C1E9B}" type="slidenum">
              <a:rPr lang="ar-SA" altLang="ar-JO"/>
              <a:pPr eaLnBrk="1" hangingPunct="1"/>
              <a:t>21</a:t>
            </a:fld>
            <a:endParaRPr lang="en-US" altLang="ar-JO"/>
          </a:p>
        </p:txBody>
      </p:sp>
      <p:sp>
        <p:nvSpPr>
          <p:cNvPr id="204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D1E49-734F-41E8-9B3A-84511B84EAD8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sp>
        <p:nvSpPr>
          <p:cNvPr id="4" name="Right Arrow 3"/>
          <p:cNvSpPr/>
          <p:nvPr/>
        </p:nvSpPr>
        <p:spPr>
          <a:xfrm>
            <a:off x="6997446" y="62368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003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868466"/>
            <a:ext cx="8964612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MY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B- Analytical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An analytical study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goes further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by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analysing </a:t>
            </a:r>
            <a:endParaRPr lang="en-MY" sz="2800" b="1" dirty="0" smtClean="0">
              <a:solidFill>
                <a:schemeClr val="bg2">
                  <a:lumMod val="2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n-MY" sz="28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relationships   </a:t>
            </a:r>
            <a:r>
              <a:rPr lang="en-MY" sz="28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between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health status </a:t>
            </a:r>
            <a:r>
              <a:rPr lang="en-MY" sz="28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and other </a:t>
            </a:r>
            <a:r>
              <a:rPr lang="en-MY" sz="2800" b="1" dirty="0" smtClean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variables</a:t>
            </a:r>
          </a:p>
          <a:p>
            <a:pPr algn="ctr">
              <a:defRPr/>
            </a:pPr>
            <a:endParaRPr lang="en-MY" sz="2800" b="1" dirty="0" smtClean="0">
              <a:solidFill>
                <a:srgbClr val="0099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Almost all epidemiological studies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 analytical in character</a:t>
            </a:r>
            <a:r>
              <a:rPr lang="en-MY" sz="28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endParaRPr lang="en-MY" sz="28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Pure descriptive studies are </a:t>
            </a: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rare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but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descriptive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data in reports of health statistics are a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useful source of ideas for epidemiological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studies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507331" y="498578"/>
            <a:ext cx="47718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MY" altLang="ar-JO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Cont.  ..Observational </a:t>
            </a:r>
            <a:r>
              <a:rPr lang="en-MY" altLang="ar-JO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studies </a:t>
            </a: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4257675" y="0"/>
            <a:ext cx="2933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studies</a:t>
            </a:r>
          </a:p>
        </p:txBody>
      </p:sp>
      <p:sp>
        <p:nvSpPr>
          <p:cNvPr id="204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B8719D-A19D-4993-8A03-C9E5538C1E9B}" type="slidenum">
              <a:rPr lang="ar-SA" altLang="ar-JO"/>
              <a:pPr eaLnBrk="1" hangingPunct="1"/>
              <a:t>22</a:t>
            </a:fld>
            <a:endParaRPr lang="en-US" altLang="ar-JO"/>
          </a:p>
        </p:txBody>
      </p:sp>
      <p:sp>
        <p:nvSpPr>
          <p:cNvPr id="204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D1E49-734F-41E8-9B3A-84511B84EAD8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72337" y="241698"/>
            <a:ext cx="1871663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MY" altLang="ar-J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Observational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Analytical studies</a:t>
            </a:r>
            <a:endParaRPr lang="en-MY" altLang="ar-JO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Experimental</a:t>
            </a:r>
            <a:endParaRPr lang="en-MY" altLang="ar-JO" sz="1400" dirty="0"/>
          </a:p>
        </p:txBody>
      </p:sp>
    </p:spTree>
    <p:extLst>
      <p:ext uri="{BB962C8B-B14F-4D97-AF65-F5344CB8AC3E}">
        <p14:creationId xmlns:p14="http://schemas.microsoft.com/office/powerpoint/2010/main" val="15759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187450" y="188913"/>
            <a:ext cx="388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MY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250825" y="790575"/>
            <a:ext cx="87709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Experimental or </a:t>
            </a:r>
            <a:r>
              <a:rPr lang="en-MY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intervention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studies </a:t>
            </a:r>
            <a:r>
              <a:rPr lang="en-MY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involve</a:t>
            </a:r>
          </a:p>
          <a:p>
            <a:pPr>
              <a:defRPr/>
            </a:pPr>
            <a:r>
              <a:rPr lang="en-MY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an active attempt to  </a:t>
            </a:r>
            <a:r>
              <a:rPr lang="en-MY" sz="2800" b="1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change a disease determinant</a:t>
            </a:r>
            <a:r>
              <a:rPr lang="en-MY" sz="28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– such as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chemeClr val="accent5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 exposure or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a behaviour –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or the progress of a disease </a:t>
            </a:r>
            <a:r>
              <a:rPr lang="en-MY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through treatment, </a:t>
            </a:r>
          </a:p>
        </p:txBody>
      </p:sp>
      <p:sp>
        <p:nvSpPr>
          <p:cNvPr id="4" name="Rectangle 3"/>
          <p:cNvSpPr/>
          <p:nvPr/>
        </p:nvSpPr>
        <p:spPr>
          <a:xfrm>
            <a:off x="-43656" y="3546018"/>
            <a:ext cx="91876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Major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experimental study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designs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include the following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Randomized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controlled trials 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using patients 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as subjects </a:t>
            </a:r>
            <a:r>
              <a:rPr lang="en-MY" sz="2800" b="1" dirty="0" smtClean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(clinical </a:t>
            </a:r>
            <a:r>
              <a:rPr lang="en-MY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trials),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MY" sz="2800" b="1" dirty="0" smtClean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Field </a:t>
            </a:r>
            <a:r>
              <a:rPr lang="en-MY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trials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in which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the participants are 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healthy people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                                               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and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MY" sz="2800" b="1" dirty="0" smtClean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Community </a:t>
            </a:r>
            <a:r>
              <a:rPr lang="en-MY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trials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in which the participants are the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communities themselves</a:t>
            </a:r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F43622-951B-47A2-89AD-997860E20564}" type="slidenum">
              <a:rPr lang="ar-SA" altLang="ar-JO"/>
              <a:pPr eaLnBrk="1" hangingPunct="1"/>
              <a:t>23</a:t>
            </a:fld>
            <a:endParaRPr lang="en-US" altLang="ar-JO"/>
          </a:p>
        </p:txBody>
      </p:sp>
      <p:sp>
        <p:nvSpPr>
          <p:cNvPr id="2151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3DDD03-E4D3-4311-AA74-64F8078A9E14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72337" y="37525"/>
            <a:ext cx="1871663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MY" altLang="ar-J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Observational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1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Analytical studies</a:t>
            </a:r>
            <a:endParaRPr lang="en-MY" altLang="ar-JO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Experimental</a:t>
            </a:r>
            <a:endParaRPr lang="en-MY" altLang="ar-JO" sz="1400" dirty="0"/>
          </a:p>
        </p:txBody>
      </p:sp>
    </p:spTree>
    <p:extLst>
      <p:ext uri="{BB962C8B-B14F-4D97-AF65-F5344CB8AC3E}">
        <p14:creationId xmlns:p14="http://schemas.microsoft.com/office/powerpoint/2010/main" val="3096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011863" y="7938"/>
            <a:ext cx="2879725" cy="2462212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studies</a:t>
            </a:r>
          </a:p>
          <a:p>
            <a:pPr eaLnBrk="1" hangingPunct="1"/>
            <a:r>
              <a:rPr lang="en-MY" altLang="ar-JO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MY" altLang="ar-JO"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1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Case series</a:t>
            </a:r>
          </a:p>
          <a:p>
            <a:pPr eaLnBrk="1" hangingPunct="1"/>
            <a:r>
              <a:rPr lang="en-US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Epidemiological reports</a:t>
            </a:r>
          </a:p>
          <a:p>
            <a:pPr eaLnBrk="1" hangingPunct="1"/>
            <a:r>
              <a:rPr lang="en-MY" altLang="ar-JO" sz="1400" b="1">
                <a:latin typeface="Garamond" panose="02020404030301010803" pitchFamily="18" charset="0"/>
                <a:cs typeface="Times New Roman" panose="02020603050405020304" pitchFamily="18" charset="0"/>
              </a:rPr>
              <a:t>                  Cross-sectional </a:t>
            </a:r>
            <a:endParaRPr lang="en-MY" altLang="ar-JO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1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Analytical studies</a:t>
            </a:r>
          </a:p>
          <a:p>
            <a:pPr eaLnBrk="1" hangingPunct="1"/>
            <a:r>
              <a:rPr lang="en-MY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Cross-sectional </a:t>
            </a:r>
          </a:p>
          <a:p>
            <a:pPr eaLnBrk="1" hangingPunct="1"/>
            <a:r>
              <a:rPr lang="en-MY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Case-control</a:t>
            </a:r>
          </a:p>
          <a:p>
            <a:pPr eaLnBrk="1" hangingPunct="1"/>
            <a:r>
              <a:rPr lang="en-MY" altLang="ar-JO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Cohort</a:t>
            </a:r>
            <a:endParaRPr lang="en-MY" altLang="ar-JO" sz="1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MY" altLang="ar-JO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62013" y="2912143"/>
            <a:ext cx="51498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ar-JO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Case series</a:t>
            </a: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Epidemiological reports</a:t>
            </a:r>
            <a:endParaRPr lang="en-MY" altLang="ar-JO" sz="2800" dirty="0">
              <a:latin typeface="Garamond" panose="02020404030301010803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33308" y="1611938"/>
            <a:ext cx="4244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sz="32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Observational studies</a:t>
            </a:r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15C3F0-03ED-42AE-A16E-65A13394F824}" type="slidenum">
              <a:rPr lang="ar-SA" altLang="ar-JO"/>
              <a:pPr eaLnBrk="1" hangingPunct="1"/>
              <a:t>24</a:t>
            </a:fld>
            <a:endParaRPr lang="en-US" altLang="ar-JO"/>
          </a:p>
        </p:txBody>
      </p:sp>
      <p:sp>
        <p:nvSpPr>
          <p:cNvPr id="2253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93C56F-83FD-45DE-96E1-34129AC514EB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7" name="Picture 6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0825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883047" y="500718"/>
            <a:ext cx="195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Descriptive</a:t>
            </a:r>
            <a:endParaRPr lang="en-MY" altLang="ar-JO" sz="28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400800" y="69850"/>
            <a:ext cx="2736850" cy="95408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Observational studies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MY" sz="1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FF0000"/>
                </a:solidFill>
                <a:cs typeface="Arial" charset="0"/>
              </a:rPr>
              <a:t>Case report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cs typeface="Arial" charset="0"/>
              </a:rPr>
              <a:t>Case series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400" b="1" dirty="0">
                <a:cs typeface="Arial" charset="0"/>
              </a:rPr>
              <a:t>Epidemiological reports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74612" y="941440"/>
            <a:ext cx="94932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   Case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report:</a:t>
            </a:r>
            <a:endParaRPr lang="en-US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thorough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description of a case,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whether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a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new discovered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findings, </a:t>
            </a:r>
            <a:endParaRPr lang="en-US" sz="2800" b="1" dirty="0" smtClean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description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signs and symptoms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or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response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to new mode of treatment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(descriptive or intervention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03" y="3619096"/>
            <a:ext cx="4497388" cy="2677656"/>
          </a:xfrm>
          <a:prstGeom prst="rect">
            <a:avLst/>
          </a:prstGeom>
          <a:ln w="15875">
            <a:solidFill>
              <a:srgbClr val="C00000"/>
            </a:solidFill>
            <a:prstDash val="dash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Case report uses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Detectin</a:t>
            </a:r>
            <a:r>
              <a:rPr lang="en-US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g novelties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,</a:t>
            </a:r>
            <a:r>
              <a:rPr lang="ar-JO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ar-JO" sz="2400" dirty="0">
                <a:latin typeface="Garamond" pitchFamily="18" charset="0"/>
                <a:cs typeface="Times New Roman" pitchFamily="18" charset="0"/>
              </a:rPr>
              <a:t>ابتكار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generating   hypotheses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applicability when other research designs are not possible to carry out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3495985"/>
            <a:ext cx="4537075" cy="2831544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major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limitations were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Lack of ability to generalize</a:t>
            </a:r>
            <a:r>
              <a:rPr lang="en-US" sz="26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no</a:t>
            </a:r>
            <a:r>
              <a:rPr lang="en-US" sz="2600" dirty="0">
                <a:latin typeface="Garamond" pitchFamily="18" charset="0"/>
                <a:cs typeface="Times New Roman" pitchFamily="18" charset="0"/>
              </a:rPr>
              <a:t> possibility to establish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cause-effect relationship,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600" dirty="0">
                <a:latin typeface="Garamond" pitchFamily="18" charset="0"/>
                <a:cs typeface="Times New Roman" pitchFamily="18" charset="0"/>
              </a:rPr>
              <a:t>danger of over-interpretation,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publication bias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(not reporting negative findings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3559" name="Rectangle 1"/>
          <p:cNvSpPr>
            <a:spLocks noChangeArrowheads="1"/>
          </p:cNvSpPr>
          <p:nvPr/>
        </p:nvSpPr>
        <p:spPr bwMode="auto">
          <a:xfrm>
            <a:off x="2833897" y="127850"/>
            <a:ext cx="3455988" cy="5238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Observational studies </a:t>
            </a:r>
            <a:endParaRPr lang="en-MY" altLang="ar-JO" sz="28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35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EE76B3-FF70-4B46-A9B9-882918485632}" type="slidenum">
              <a:rPr lang="ar-SA" altLang="ar-JO"/>
              <a:pPr eaLnBrk="1" hangingPunct="1"/>
              <a:t>25</a:t>
            </a:fld>
            <a:endParaRPr lang="en-US" altLang="ar-JO"/>
          </a:p>
        </p:txBody>
      </p:sp>
      <p:sp>
        <p:nvSpPr>
          <p:cNvPr id="2356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671005-343D-49DE-BC26-2263480ED91B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10" name="Picture 9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6" y="850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7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50" y="474663"/>
            <a:ext cx="913163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reports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A simple description of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the health status of a community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based</a:t>
            </a:r>
            <a:r>
              <a:rPr lang="en-US" sz="2600" b="1" dirty="0">
                <a:solidFill>
                  <a:srgbClr val="00B050"/>
                </a:solidFill>
                <a:cs typeface="Times New Roman" pitchFamily="18" charset="0"/>
              </a:rPr>
              <a:t>  </a:t>
            </a:r>
            <a:r>
              <a:rPr lang="en-US" sz="2600" b="1" dirty="0" smtClean="0">
                <a:solidFill>
                  <a:srgbClr val="00B050"/>
                </a:solidFill>
                <a:cs typeface="Times New Roman" pitchFamily="18" charset="0"/>
              </a:rPr>
              <a:t>on </a:t>
            </a:r>
            <a:r>
              <a:rPr lang="en-US" sz="2600" b="1" dirty="0">
                <a:cs typeface="Times New Roman" pitchFamily="18" charset="0"/>
              </a:rPr>
              <a:t>routinely available data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dirty="0" smtClean="0">
                <a:cs typeface="Times New Roman" pitchFamily="18" charset="0"/>
              </a:rPr>
              <a:t>or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 smtClean="0">
                <a:cs typeface="Times New Roman" pitchFamily="18" charset="0"/>
              </a:rPr>
              <a:t> on </a:t>
            </a:r>
            <a:r>
              <a:rPr lang="en-US" sz="2600" b="1" dirty="0">
                <a:cs typeface="Times New Roman" pitchFamily="18" charset="0"/>
              </a:rPr>
              <a:t>data obtained in special surveys </a:t>
            </a:r>
            <a:r>
              <a:rPr lang="en-US" sz="2600" dirty="0"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dirty="0">
                <a:cs typeface="Times New Roman" pitchFamily="18" charset="0"/>
              </a:rPr>
              <a:t>is often the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first step in an epidemiological investigation</a:t>
            </a:r>
            <a:r>
              <a:rPr lang="en-US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In many countries this type of study is undertaken by a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national Centre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for health statistics.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Pure descriptive studies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make no attempt to analyze </a:t>
            </a:r>
            <a:r>
              <a:rPr lang="en-US" sz="2600" b="1" dirty="0">
                <a:cs typeface="Times New Roman" pitchFamily="18" charset="0"/>
              </a:rPr>
              <a:t>the links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between exposure and effect</a:t>
            </a:r>
            <a:r>
              <a:rPr lang="en-US" sz="2600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dirty="0">
                <a:cs typeface="Times New Roman" pitchFamily="18" charset="0"/>
              </a:rPr>
              <a:t>They are usually </a:t>
            </a:r>
            <a:r>
              <a:rPr lang="en-US" sz="2600" b="1" dirty="0">
                <a:cs typeface="Times New Roman" pitchFamily="18" charset="0"/>
              </a:rPr>
              <a:t>based on mortality statistics  </a:t>
            </a:r>
            <a:r>
              <a:rPr lang="en-US" sz="2600" dirty="0">
                <a:cs typeface="Times New Roman" pitchFamily="18" charset="0"/>
              </a:rPr>
              <a:t>(life events) and may examine patterns of death by age, sex or ethnicity during specified time periods or in various countries.</a:t>
            </a:r>
          </a:p>
          <a:p>
            <a:pPr lvl="1">
              <a:defRPr/>
            </a:pPr>
            <a:r>
              <a:rPr lang="en-US" sz="2600" b="1" dirty="0">
                <a:cs typeface="Times New Roman" pitchFamily="18" charset="0"/>
              </a:rPr>
              <a:t>Example: reporting data of child mortality rate </a:t>
            </a:r>
            <a:r>
              <a:rPr lang="en-US" sz="2600" dirty="0">
                <a:cs typeface="Times New Roman" pitchFamily="18" charset="0"/>
              </a:rPr>
              <a:t>in Jordan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732838" y="59164"/>
            <a:ext cx="2411162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en-MY" sz="1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Observational --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1200" dirty="0">
              <a:cs typeface="Arial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200" dirty="0">
                <a:cs typeface="Arial" charset="0"/>
              </a:rPr>
              <a:t>Case report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200" dirty="0">
                <a:cs typeface="Arial" charset="0"/>
              </a:rPr>
              <a:t>Case series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200" dirty="0">
                <a:solidFill>
                  <a:srgbClr val="C00000"/>
                </a:solidFill>
                <a:cs typeface="Arial" charset="0"/>
              </a:rPr>
              <a:t>Epidemiological reports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9838" y="104775"/>
            <a:ext cx="21621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3A8963-0116-46FE-9EA1-FEC4D77FB983}" type="slidenum">
              <a:rPr lang="ar-SA" altLang="ar-JO"/>
              <a:pPr eaLnBrk="1" hangingPunct="1"/>
              <a:t>26</a:t>
            </a:fld>
            <a:endParaRPr lang="en-US" altLang="ar-JO"/>
          </a:p>
        </p:txBody>
      </p:sp>
      <p:sp>
        <p:nvSpPr>
          <p:cNvPr id="256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8C8520-A8EA-4DBF-957E-86406336BAFD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4705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200612" y="166762"/>
            <a:ext cx="3671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dirty="0">
                <a:solidFill>
                  <a:srgbClr val="C00000"/>
                </a:solidFill>
              </a:rPr>
              <a:t>Analytical studies</a:t>
            </a:r>
            <a:endParaRPr lang="en-MY" altLang="ar-JO" sz="2800" dirty="0">
              <a:solidFill>
                <a:srgbClr val="C00000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993106" y="4412554"/>
            <a:ext cx="31079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Cross-sectional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Case-control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MY" altLang="ar-JO" sz="2800" b="1" dirty="0">
                <a:latin typeface="+mn-lt"/>
                <a:cs typeface="Times New Roman" panose="02020603050405020304" pitchFamily="18" charset="0"/>
              </a:rPr>
              <a:t>Cohort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7593806" y="8592"/>
            <a:ext cx="1801813" cy="1546577"/>
          </a:xfrm>
          <a:prstGeom prst="rect">
            <a:avLst/>
          </a:prstGeom>
          <a:noFill/>
          <a:ln w="158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MY" altLang="ar-JO" sz="105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studies</a:t>
            </a:r>
          </a:p>
          <a:p>
            <a:pPr algn="just" eaLnBrk="1" hangingPunct="1"/>
            <a:r>
              <a:rPr lang="en-MY" altLang="ar-JO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</a:p>
          <a:p>
            <a:pPr eaLnBrk="1" hangingPunct="1"/>
            <a:r>
              <a:rPr lang="en-MY" altLang="ar-JO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report</a:t>
            </a:r>
          </a:p>
          <a:p>
            <a:pPr eaLnBrk="1" hangingPunct="1"/>
            <a:r>
              <a:rPr lang="en-US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Case series</a:t>
            </a:r>
          </a:p>
          <a:p>
            <a:pPr eaLnBrk="1" hangingPunct="1"/>
            <a:r>
              <a:rPr lang="en-US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Epidemiological reports</a:t>
            </a:r>
          </a:p>
          <a:p>
            <a:pPr eaLnBrk="1" hangingPunct="1"/>
            <a:r>
              <a:rPr lang="en-MY" altLang="ar-JO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MY" altLang="ar-JO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algn="just" eaLnBrk="1" hangingPunct="1"/>
            <a:r>
              <a:rPr lang="en-MY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Cross-sectional </a:t>
            </a:r>
          </a:p>
          <a:p>
            <a:pPr algn="just" eaLnBrk="1" hangingPunct="1"/>
            <a:r>
              <a:rPr lang="en-MY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Case-control</a:t>
            </a:r>
          </a:p>
          <a:p>
            <a:pPr algn="just" eaLnBrk="1" hangingPunct="1"/>
            <a:r>
              <a:rPr lang="en-MY" altLang="ar-JO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Cohort</a:t>
            </a:r>
            <a:endParaRPr lang="en-MY" altLang="ar-JO" sz="105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481763" y="223838"/>
            <a:ext cx="2012950" cy="504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75463" y="263525"/>
            <a:ext cx="122555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14A5F6-E7CC-4377-A770-C3DCE74DCBCC}" type="slidenum">
              <a:rPr lang="ar-SA" altLang="ar-JO"/>
              <a:pPr eaLnBrk="1" hangingPunct="1"/>
              <a:t>27</a:t>
            </a:fld>
            <a:endParaRPr lang="en-US" altLang="ar-JO"/>
          </a:p>
        </p:txBody>
      </p:sp>
      <p:sp>
        <p:nvSpPr>
          <p:cNvPr id="26633" name="Rectangle 3"/>
          <p:cNvSpPr>
            <a:spLocks noChangeArrowheads="1"/>
          </p:cNvSpPr>
          <p:nvPr/>
        </p:nvSpPr>
        <p:spPr bwMode="auto">
          <a:xfrm>
            <a:off x="285751" y="873124"/>
            <a:ext cx="82089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Study the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relationship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of                              </a:t>
            </a:r>
          </a:p>
          <a:p>
            <a:pPr eaLnBrk="1" hangingPunct="1"/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one type of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event</a:t>
            </a:r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or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characteristic</a:t>
            </a:r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or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variable</a:t>
            </a:r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'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CC9900"/>
                </a:solidFill>
                <a:latin typeface="+mn-lt"/>
                <a:cs typeface="Times New Roman" panose="02020603050405020304" pitchFamily="18" charset="0"/>
              </a:rPr>
              <a:t>to </a:t>
            </a:r>
            <a:r>
              <a:rPr lang="en-US" altLang="ar-JO" sz="2800" b="1" dirty="0" smtClean="0">
                <a:solidFill>
                  <a:srgbClr val="CC9900"/>
                </a:solidFill>
                <a:latin typeface="+mn-lt"/>
                <a:cs typeface="Times New Roman" panose="02020603050405020304" pitchFamily="18" charset="0"/>
              </a:rPr>
              <a:t>another</a:t>
            </a:r>
            <a:r>
              <a:rPr lang="en-US" altLang="ar-JO" sz="28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ar-JO" sz="2800" b="1" dirty="0" err="1" smtClean="0">
                <a:latin typeface="+mn-lt"/>
                <a:cs typeface="Times New Roman" panose="02020603050405020304" pitchFamily="18" charset="0"/>
              </a:rPr>
              <a:t>e.g</a:t>
            </a:r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relationship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of obesity </a:t>
            </a:r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independent variable     and </a:t>
            </a:r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occurrence of DM </a:t>
            </a:r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dependent variable). </a:t>
            </a:r>
            <a:endParaRPr lang="en-US" altLang="ar-JO" sz="2800" dirty="0">
              <a:latin typeface="+mn-lt"/>
              <a:cs typeface="Times New Roman" panose="02020603050405020304" pitchFamily="18" charset="0"/>
            </a:endParaRPr>
          </a:p>
          <a:p>
            <a:pPr eaLnBrk="1" hangingPunct="1"/>
            <a:endParaRPr lang="en-US" altLang="ar-JO" sz="28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To study these relations there are </a:t>
            </a:r>
            <a:r>
              <a:rPr lang="en-US" altLang="ar-JO" sz="2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three methods of analytic studies</a:t>
            </a:r>
            <a:endParaRPr lang="en-MY" altLang="ar-JO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635" name="Date Placeholder 1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F2653D-9460-4F17-9456-089F2F957A91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12" name="Picture 11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0825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0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F66190-33A1-4A5F-BC98-3518B62C3297}" type="slidenum">
              <a:rPr lang="ar-SA" altLang="ar-JO"/>
              <a:pPr eaLnBrk="1" hangingPunct="1"/>
              <a:t>28</a:t>
            </a:fld>
            <a:endParaRPr lang="en-US" altLang="ar-JO"/>
          </a:p>
        </p:txBody>
      </p:sp>
      <p:sp>
        <p:nvSpPr>
          <p:cNvPr id="3" name="Rectangle 2"/>
          <p:cNvSpPr/>
          <p:nvPr/>
        </p:nvSpPr>
        <p:spPr>
          <a:xfrm>
            <a:off x="-156411" y="930832"/>
            <a:ext cx="91418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600" dirty="0">
                <a:cs typeface="Times New Roman" pitchFamily="18" charset="0"/>
              </a:rPr>
              <a:t>Health data which are routinely available are usually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restricted to people </a:t>
            </a:r>
            <a:r>
              <a:rPr lang="en-US" sz="2600" dirty="0">
                <a:cs typeface="Times New Roman" pitchFamily="18" charset="0"/>
              </a:rPr>
              <a:t>who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are in contact with health services</a:t>
            </a:r>
            <a:r>
              <a:rPr lang="en-US" sz="2600" dirty="0">
                <a:cs typeface="Times New Roman" pitchFamily="18" charset="0"/>
              </a:rPr>
              <a:t>.          However,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>
                <a:cs typeface="Times New Roman" pitchFamily="18" charset="0"/>
              </a:rPr>
              <a:t>they give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incomplete picture </a:t>
            </a:r>
            <a:r>
              <a:rPr lang="en-US" sz="2600" dirty="0">
                <a:cs typeface="Times New Roman" pitchFamily="18" charset="0"/>
              </a:rPr>
              <a:t>of the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frequency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 and distribution </a:t>
            </a:r>
            <a:r>
              <a:rPr lang="en-US" sz="2600" dirty="0">
                <a:cs typeface="Times New Roman" pitchFamily="18" charset="0"/>
              </a:rPr>
              <a:t>of the disease in a population,   </a:t>
            </a:r>
            <a:r>
              <a:rPr lang="en-US" sz="2600" b="1" dirty="0">
                <a:cs typeface="Times New Roman" pitchFamily="18" charset="0"/>
              </a:rPr>
              <a:t>           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because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>
                <a:cs typeface="Times New Roman" pitchFamily="18" charset="0"/>
              </a:rPr>
              <a:t> they cannot give data about people who have the disease but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do not seek treatment</a:t>
            </a:r>
            <a:r>
              <a:rPr lang="en-US" sz="2600" b="1" dirty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US" sz="2600" b="1" dirty="0" smtClean="0">
                <a:cs typeface="Times New Roman" pitchFamily="18" charset="0"/>
              </a:rPr>
              <a:t>In </a:t>
            </a:r>
            <a:r>
              <a:rPr lang="en-US" sz="2600" b="1" dirty="0">
                <a:cs typeface="Times New Roman" pitchFamily="18" charset="0"/>
              </a:rPr>
              <a:t>order to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plan services or </a:t>
            </a:r>
            <a:r>
              <a:rPr lang="en-US" sz="2600" b="1" dirty="0">
                <a:cs typeface="Times New Roman" pitchFamily="18" charset="0"/>
              </a:rPr>
              <a:t>identify disease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among population </a:t>
            </a:r>
            <a:r>
              <a:rPr lang="en-US" sz="2600" b="1" dirty="0" smtClean="0">
                <a:cs typeface="Times New Roman" pitchFamily="18" charset="0"/>
              </a:rPr>
              <a:t>it </a:t>
            </a:r>
            <a:r>
              <a:rPr lang="en-US" sz="2600" b="1" dirty="0">
                <a:cs typeface="Times New Roman" pitchFamily="18" charset="0"/>
              </a:rPr>
              <a:t>is necessary to conduct the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cross sectional study. </a:t>
            </a:r>
          </a:p>
          <a:p>
            <a:pPr>
              <a:defRPr/>
            </a:pP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00FF"/>
                </a:solidFill>
                <a:cs typeface="Times New Roman" pitchFamily="18" charset="0"/>
              </a:rPr>
              <a:t>                                            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this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the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disease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 and the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possible factors 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for it, are measured simultaneously. </a:t>
            </a:r>
            <a:r>
              <a:rPr lang="en-US" sz="2600" b="1" dirty="0" smtClean="0">
                <a:solidFill>
                  <a:srgbClr val="0000FF"/>
                </a:solidFill>
                <a:cs typeface="Times New Roman" pitchFamily="18" charset="0"/>
              </a:rPr>
              <a:t>                      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So 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it is difficult 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to determine which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came before </a:t>
            </a:r>
            <a:r>
              <a:rPr lang="en-US" sz="2600" b="1" dirty="0">
                <a:solidFill>
                  <a:srgbClr val="0000FF"/>
                </a:solidFill>
                <a:cs typeface="Times New Roman" pitchFamily="18" charset="0"/>
              </a:rPr>
              <a:t>the other.</a:t>
            </a:r>
            <a:endParaRPr lang="en-US" sz="26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286461" y="46748"/>
            <a:ext cx="3024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 studies</a:t>
            </a:r>
          </a:p>
          <a:p>
            <a:pPr eaLnBrk="1" hangingPunct="1"/>
            <a:r>
              <a:rPr lang="en-MY" altLang="ar-JO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</a:t>
            </a: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6254750" y="0"/>
            <a:ext cx="2870200" cy="769938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Issues in the design of cross-sectional studies</a:t>
            </a:r>
            <a:endParaRPr lang="en-MY" altLang="ar-JO" sz="1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1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ar-JO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1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ar-JO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1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ar-JO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308850" y="6308725"/>
            <a:ext cx="16256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7655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4BFB4F-5056-400A-A511-44232A8DA9BA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8" name="Picture 7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0825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01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6254750" y="0"/>
            <a:ext cx="2870200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Issues in the design of cross-sectional studies</a:t>
            </a:r>
            <a:endParaRPr lang="en-MY" altLang="ar-JO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Analysis of cross-sectional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-26987" y="822553"/>
            <a:ext cx="9504279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>
                <a:cs typeface="Times New Roman" pitchFamily="18" charset="0"/>
              </a:rPr>
              <a:t>A cross-sectional study  (CSS) </a:t>
            </a:r>
            <a:endParaRPr lang="en-US" sz="26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examines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the relationship </a:t>
            </a:r>
            <a:endParaRPr lang="en-US" sz="2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C00000"/>
                </a:solidFill>
                <a:cs typeface="Times New Roman" pitchFamily="18" charset="0"/>
              </a:rPr>
              <a:t>Between disease </a:t>
            </a:r>
            <a:r>
              <a:rPr lang="en-US" sz="2400" dirty="0">
                <a:cs typeface="Times New Roman" pitchFamily="18" charset="0"/>
              </a:rPr>
              <a:t>(or other health related state) </a:t>
            </a:r>
            <a:r>
              <a:rPr lang="en-US" sz="2600" b="1" dirty="0">
                <a:solidFill>
                  <a:srgbClr val="009900"/>
                </a:solidFill>
                <a:cs typeface="Times New Roman" pitchFamily="18" charset="0"/>
              </a:rPr>
              <a:t>and other </a:t>
            </a:r>
            <a:endParaRPr lang="en-US" sz="2600" b="1" dirty="0" smtClean="0">
              <a:solidFill>
                <a:srgbClr val="0099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 smtClean="0">
                <a:solidFill>
                  <a:srgbClr val="009900"/>
                </a:solidFill>
                <a:cs typeface="Times New Roman" pitchFamily="18" charset="0"/>
              </a:rPr>
              <a:t>variables </a:t>
            </a:r>
            <a:r>
              <a:rPr lang="en-US" sz="2600" b="1" dirty="0">
                <a:solidFill>
                  <a:srgbClr val="009900"/>
                </a:solidFill>
                <a:cs typeface="Times New Roman" pitchFamily="18" charset="0"/>
              </a:rPr>
              <a:t>of </a:t>
            </a:r>
            <a:r>
              <a:rPr lang="en-US" sz="2600" b="1" dirty="0" smtClean="0">
                <a:solidFill>
                  <a:srgbClr val="009900"/>
                </a:solidFill>
                <a:cs typeface="Times New Roman" pitchFamily="18" charset="0"/>
              </a:rPr>
              <a:t>interest </a:t>
            </a:r>
            <a:r>
              <a:rPr lang="en-US" sz="2600" dirty="0">
                <a:cs typeface="Times New Roman" pitchFamily="18" charset="0"/>
              </a:rPr>
              <a:t>as they </a:t>
            </a:r>
            <a:r>
              <a:rPr lang="en-US" sz="2600" b="1" dirty="0">
                <a:cs typeface="Times New Roman" pitchFamily="18" charset="0"/>
              </a:rPr>
              <a:t>exist in a defined population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at a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single point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in time </a:t>
            </a:r>
            <a:r>
              <a:rPr lang="en-US" sz="2600" b="1" dirty="0">
                <a:cs typeface="Times New Roman" pitchFamily="18" charset="0"/>
              </a:rPr>
              <a:t>or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over a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short period of time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(e.g. calendar year).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???</a:t>
            </a:r>
            <a:endParaRPr lang="en-MY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endParaRPr lang="en-MY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CSS </a:t>
            </a:r>
            <a:r>
              <a:rPr lang="en-MY" sz="2600" dirty="0">
                <a:cs typeface="Times New Roman" pitchFamily="18" charset="0"/>
              </a:rPr>
              <a:t>measure 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the prevalence of disease </a:t>
            </a:r>
            <a:r>
              <a:rPr lang="en-MY" sz="2600" dirty="0">
                <a:cs typeface="Times New Roman" pitchFamily="18" charset="0"/>
              </a:rPr>
              <a:t>and thus are </a:t>
            </a:r>
            <a:r>
              <a:rPr lang="en-MY" sz="2600" dirty="0" smtClean="0">
                <a:cs typeface="Times New Roman" pitchFamily="18" charset="0"/>
              </a:rPr>
              <a:t>often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 smtClean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called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prevalence studies.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A CSS measures the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prevalence</a:t>
            </a:r>
            <a:r>
              <a:rPr lang="en-MY" sz="2600" b="1" dirty="0">
                <a:cs typeface="Times New Roman" pitchFamily="18" charset="0"/>
              </a:rPr>
              <a:t>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health outcomes</a:t>
            </a:r>
            <a:r>
              <a:rPr lang="en-MY" sz="2600" b="1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determinants</a:t>
            </a:r>
            <a:r>
              <a:rPr lang="en-MY" sz="2600" b="1" dirty="0">
                <a:solidFill>
                  <a:srgbClr val="009900"/>
                </a:solidFill>
                <a:cs typeface="Times New Roman" pitchFamily="18" charset="0"/>
              </a:rPr>
              <a:t> of health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both</a:t>
            </a:r>
            <a:r>
              <a:rPr lang="en-MY" sz="2600" b="1" dirty="0">
                <a:solidFill>
                  <a:srgbClr val="009900"/>
                </a:solidFill>
                <a:cs typeface="Times New Roman" pitchFamily="18" charset="0"/>
              </a:rPr>
              <a:t>,</a:t>
            </a:r>
            <a:r>
              <a:rPr lang="en-MY" sz="2600" b="1" dirty="0">
                <a:cs typeface="Times New Roman" pitchFamily="18" charset="0"/>
              </a:rPr>
              <a:t> in a population </a:t>
            </a:r>
            <a:r>
              <a:rPr lang="en-MY" sz="2600" dirty="0">
                <a:cs typeface="Times New Roman" pitchFamily="18" charset="0"/>
              </a:rPr>
              <a:t>at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a point in time </a:t>
            </a:r>
            <a:r>
              <a:rPr lang="en-MY" sz="2600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over a short period. 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Such information can be 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used to explore aetiology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Data is collected from a </a:t>
            </a:r>
            <a:r>
              <a:rPr lang="en-MY" sz="2600" b="1" dirty="0">
                <a:cs typeface="Times New Roman" pitchFamily="18" charset="0"/>
              </a:rPr>
              <a:t>sample of population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at a point in time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US" sz="26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308850" y="6308725"/>
            <a:ext cx="16256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7493000" y="6367463"/>
            <a:ext cx="60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MY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endParaRPr lang="en-MY" altLang="ar-JO"/>
          </a:p>
        </p:txBody>
      </p:sp>
      <p:sp>
        <p:nvSpPr>
          <p:cNvPr id="286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49E545-869D-4B9D-92B3-E15721255434}" type="slidenum">
              <a:rPr lang="ar-SA" altLang="ar-JO"/>
              <a:pPr eaLnBrk="1" hangingPunct="1"/>
              <a:t>29</a:t>
            </a:fld>
            <a:endParaRPr lang="en-US" altLang="ar-JO"/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838200" y="0"/>
            <a:ext cx="343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ar-JO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ar-JO" b="1"/>
          </a:p>
        </p:txBody>
      </p:sp>
      <p:sp>
        <p:nvSpPr>
          <p:cNvPr id="28680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3AD87C-D275-4F01-8152-D8AE46D98447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9" name="Picture 8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7" y="-42863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67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38912"/>
            <a:ext cx="2133600" cy="365125"/>
          </a:xfrm>
        </p:spPr>
        <p:txBody>
          <a:bodyPr/>
          <a:lstStyle/>
          <a:p>
            <a:fld id="{17629B43-BA3E-423C-BEC0-193BBF6367B5}" type="datetime1">
              <a:rPr lang="en-US" smtClean="0"/>
              <a:t>8/14/2023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26840" y="1205482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</a:rPr>
              <a:t>The study of </a:t>
            </a:r>
            <a:r>
              <a:rPr lang="en-US" sz="2800" b="1" dirty="0" smtClean="0">
                <a:solidFill>
                  <a:srgbClr val="FF0000"/>
                </a:solidFill>
              </a:rPr>
              <a:t>distribution </a:t>
            </a:r>
            <a:r>
              <a:rPr lang="en-US" sz="2800" dirty="0" smtClean="0">
                <a:solidFill>
                  <a:srgbClr val="000000"/>
                </a:solidFill>
              </a:rPr>
              <a:t>and determinants of health-related states or events </a:t>
            </a:r>
            <a:r>
              <a:rPr lang="en-US" sz="2800" dirty="0" smtClean="0"/>
              <a:t>in specified populations, and the application of this study </a:t>
            </a:r>
            <a:r>
              <a:rPr lang="en-US" sz="2800" dirty="0" smtClean="0">
                <a:solidFill>
                  <a:srgbClr val="660033"/>
                </a:solidFill>
              </a:rPr>
              <a:t>to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660033"/>
                </a:solidFill>
              </a:rPr>
              <a:t>control health </a:t>
            </a:r>
            <a:r>
              <a:rPr lang="en-MY" sz="2800" b="1" dirty="0" smtClean="0">
                <a:solidFill>
                  <a:srgbClr val="660033"/>
                </a:solidFill>
              </a:rPr>
              <a:t>problems”</a:t>
            </a:r>
            <a:endParaRPr lang="ar-JO" sz="2800" b="1" dirty="0">
              <a:solidFill>
                <a:srgbClr val="66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550" y="538650"/>
            <a:ext cx="60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C00000"/>
                </a:solidFill>
                <a:latin typeface="Calibri" panose="020F0502020204030204" pitchFamily="34" charset="0"/>
              </a:rPr>
              <a:t>Epidemiology:  </a:t>
            </a:r>
            <a:r>
              <a:rPr lang="en-MY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       </a:t>
            </a:r>
            <a:r>
              <a:rPr lang="en-MY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Definition</a:t>
            </a:r>
            <a:endParaRPr lang="ar-JO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2704319"/>
            <a:ext cx="81468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Study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000000"/>
                </a:solidFill>
              </a:rPr>
              <a:t>includes surveillance, observation, analytic </a:t>
            </a:r>
            <a:r>
              <a:rPr lang="en-US" sz="2800" dirty="0" smtClean="0">
                <a:solidFill>
                  <a:srgbClr val="000000"/>
                </a:solidFill>
              </a:rPr>
              <a:t>research, and</a:t>
            </a:r>
            <a:r>
              <a:rPr lang="en-US" sz="2800" dirty="0" smtClean="0"/>
              <a:t>   </a:t>
            </a:r>
            <a:r>
              <a:rPr lang="en-MY" sz="2800" dirty="0" smtClean="0"/>
              <a:t>experiments.</a:t>
            </a:r>
            <a:endParaRPr lang="en-MY" sz="2800" dirty="0"/>
          </a:p>
        </p:txBody>
      </p:sp>
      <p:sp>
        <p:nvSpPr>
          <p:cNvPr id="7" name="Rectangle 6"/>
          <p:cNvSpPr/>
          <p:nvPr/>
        </p:nvSpPr>
        <p:spPr>
          <a:xfrm>
            <a:off x="124272" y="4024610"/>
            <a:ext cx="88392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Distribution: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Refers to analysis by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time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place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, and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classes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of persons affected.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827" y="5218621"/>
            <a:ext cx="886232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Determinants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</a:rPr>
              <a:t>All the </a:t>
            </a:r>
            <a:r>
              <a:rPr lang="en-US" sz="2800" b="1" dirty="0">
                <a:solidFill>
                  <a:srgbClr val="000000"/>
                </a:solidFill>
              </a:rPr>
              <a:t>physical, biological, social, cultural, and behavioral factors </a:t>
            </a:r>
            <a:r>
              <a:rPr lang="en-US" sz="2800" b="1" dirty="0" smtClean="0">
                <a:solidFill>
                  <a:srgbClr val="000000"/>
                </a:solidFill>
              </a:rPr>
              <a:t>that</a:t>
            </a: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MY" sz="2800" b="1" dirty="0" smtClean="0"/>
              <a:t>influence </a:t>
            </a:r>
            <a:r>
              <a:rPr lang="en-MY" sz="2800" b="1" dirty="0"/>
              <a:t>health</a:t>
            </a:r>
            <a:r>
              <a:rPr lang="en-MY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1970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0525" y="1225550"/>
            <a:ext cx="8753475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CSS are used </a:t>
            </a:r>
            <a:r>
              <a:rPr lang="en-US" sz="2800" dirty="0">
                <a:cs typeface="Times New Roman" pitchFamily="18" charset="0"/>
              </a:rPr>
              <a:t>to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assess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the burden </a:t>
            </a:r>
            <a:r>
              <a:rPr lang="en-US" sz="2800" dirty="0">
                <a:cs typeface="Times New Roman" pitchFamily="18" charset="0"/>
              </a:rPr>
              <a:t>of disease or 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800" b="1" dirty="0">
                <a:cs typeface="Times New Roman" pitchFamily="18" charset="0"/>
              </a:rPr>
              <a:t>health needs </a:t>
            </a:r>
            <a:r>
              <a:rPr lang="en-US" sz="2800" dirty="0">
                <a:cs typeface="Times New Roman" pitchFamily="18" charset="0"/>
              </a:rPr>
              <a:t>of a population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dirty="0">
                <a:cs typeface="Times New Roman" pitchFamily="18" charset="0"/>
              </a:rPr>
              <a:t> are particularly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useful in informing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the planning </a:t>
            </a:r>
            <a:r>
              <a:rPr lang="en-US" sz="28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chemeClr val="accent4"/>
                </a:solidFill>
                <a:cs typeface="Times New Roman" pitchFamily="18" charset="0"/>
              </a:rPr>
              <a:t>                           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allocation of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health resources</a:t>
            </a:r>
            <a:r>
              <a:rPr lang="en-US" sz="2800" dirty="0">
                <a:cs typeface="Times New Roman" pitchFamily="18" charset="0"/>
              </a:rPr>
              <a:t>.</a:t>
            </a:r>
            <a:endParaRPr lang="en-MY" sz="2800" dirty="0">
              <a:cs typeface="Times New Roman" pitchFamily="18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141119" y="49422"/>
            <a:ext cx="343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ar-JO" b="1" dirty="0"/>
          </a:p>
        </p:txBody>
      </p:sp>
      <p:sp>
        <p:nvSpPr>
          <p:cNvPr id="9" name="Rectangle 8"/>
          <p:cNvSpPr/>
          <p:nvPr/>
        </p:nvSpPr>
        <p:spPr>
          <a:xfrm>
            <a:off x="-1" y="3880769"/>
            <a:ext cx="88312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In sudden outbreaks of disease</a:t>
            </a:r>
            <a:r>
              <a:rPr lang="en-MY" sz="2800" dirty="0">
                <a:cs typeface="Times New Roman" pitchFamily="18" charset="0"/>
              </a:rPr>
              <a:t>, a </a:t>
            </a:r>
            <a:r>
              <a:rPr lang="en-MY" sz="2800" b="1" dirty="0">
                <a:cs typeface="Times New Roman" pitchFamily="18" charset="0"/>
              </a:rPr>
              <a:t>CSS</a:t>
            </a:r>
            <a:r>
              <a:rPr lang="en-MY" sz="2800" dirty="0">
                <a:cs typeface="Times New Roman" pitchFamily="18" charset="0"/>
              </a:rPr>
              <a:t> to </a:t>
            </a:r>
            <a:r>
              <a:rPr lang="en-MY" sz="28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measure</a:t>
            </a:r>
            <a:r>
              <a:rPr lang="en-MY" sz="2800" b="1" dirty="0">
                <a:solidFill>
                  <a:schemeClr val="accent4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several exposures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can be the </a:t>
            </a:r>
            <a:r>
              <a:rPr lang="en-MY" sz="2800" b="1" dirty="0">
                <a:cs typeface="Times New Roman" pitchFamily="18" charset="0"/>
              </a:rPr>
              <a:t>most convenient 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first step in investigating the cause</a:t>
            </a:r>
          </a:p>
        </p:txBody>
      </p:sp>
      <p:sp>
        <p:nvSpPr>
          <p:cNvPr id="2" name="Right Arrow 1"/>
          <p:cNvSpPr/>
          <p:nvPr/>
        </p:nvSpPr>
        <p:spPr>
          <a:xfrm>
            <a:off x="6875463" y="6283325"/>
            <a:ext cx="19558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CSS</a:t>
            </a:r>
            <a:endParaRPr lang="en-MY" dirty="0"/>
          </a:p>
        </p:txBody>
      </p:sp>
      <p:sp>
        <p:nvSpPr>
          <p:cNvPr id="297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172325-A1C0-4245-937F-AB13FBBAC7E4}" type="slidenum">
              <a:rPr lang="ar-SA" altLang="ar-JO"/>
              <a:pPr eaLnBrk="1" hangingPunct="1"/>
              <a:t>30</a:t>
            </a:fld>
            <a:endParaRPr lang="en-US" altLang="ar-JO"/>
          </a:p>
        </p:txBody>
      </p:sp>
      <p:sp>
        <p:nvSpPr>
          <p:cNvPr id="2970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5263D7-3589-48C1-B518-D149633128E1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10" name="Picture 9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4"/>
            <a:ext cx="6286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4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03350" y="247650"/>
            <a:ext cx="5329238" cy="587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Observation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2913063" y="1138238"/>
            <a:ext cx="2020887" cy="5762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ound Same Side Corner Rectangle 3"/>
          <p:cNvSpPr/>
          <p:nvPr/>
        </p:nvSpPr>
        <p:spPr>
          <a:xfrm>
            <a:off x="3162300" y="1946275"/>
            <a:ext cx="1492250" cy="5095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600" b="1" dirty="0">
                <a:latin typeface="Times New Roman" pitchFamily="18" charset="0"/>
                <a:cs typeface="Times New Roman" pitchFamily="18" charset="0"/>
              </a:rPr>
              <a:t>Sample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60775" y="2438400"/>
            <a:ext cx="68263" cy="2646363"/>
          </a:xfrm>
          <a:prstGeom prst="straightConnector1">
            <a:avLst/>
          </a:prstGeom>
          <a:ln w="698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3200" y="2039938"/>
            <a:ext cx="1763713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Disease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56325" y="3522663"/>
            <a:ext cx="1728788" cy="914400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No disease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185738" y="2168525"/>
            <a:ext cx="1722437" cy="727075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12" name="Hexagon 11"/>
          <p:cNvSpPr/>
          <p:nvPr/>
        </p:nvSpPr>
        <p:spPr>
          <a:xfrm>
            <a:off x="142875" y="3548063"/>
            <a:ext cx="1655763" cy="8826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Not exposed 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2906713" y="2808288"/>
            <a:ext cx="1508125" cy="8604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08175" y="2333625"/>
            <a:ext cx="1093788" cy="576263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533525" y="3213100"/>
            <a:ext cx="1377950" cy="776288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9774">
            <a:off x="4651375" y="2589213"/>
            <a:ext cx="17383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58391">
            <a:off x="4686300" y="3160713"/>
            <a:ext cx="16684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 descr="G:\downloa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250825"/>
            <a:ext cx="863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G:\downloa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835025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18"/>
          <p:cNvSpPr>
            <a:spLocks noChangeArrowheads="1"/>
          </p:cNvSpPr>
          <p:nvPr/>
        </p:nvSpPr>
        <p:spPr bwMode="auto">
          <a:xfrm>
            <a:off x="2519363" y="5354638"/>
            <a:ext cx="3570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ar-JO" sz="280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0338" y="5922963"/>
            <a:ext cx="6443662" cy="831850"/>
          </a:xfrm>
          <a:prstGeom prst="rect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measurements 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 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made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the same time</a:t>
            </a:r>
            <a:endParaRPr lang="en-MY" sz="2400" dirty="0">
              <a:cs typeface="Arial" charset="0"/>
            </a:endParaRPr>
          </a:p>
        </p:txBody>
      </p:sp>
      <p:sp>
        <p:nvSpPr>
          <p:cNvPr id="307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0DC412-81BA-4C40-9FAC-2ABE9A4F9615}" type="slidenum">
              <a:rPr lang="ar-SA" altLang="ar-JO"/>
              <a:pPr eaLnBrk="1" hangingPunct="1"/>
              <a:t>31</a:t>
            </a:fld>
            <a:endParaRPr lang="en-US" altLang="ar-JO"/>
          </a:p>
        </p:txBody>
      </p:sp>
      <p:sp>
        <p:nvSpPr>
          <p:cNvPr id="30740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10A5DD-17CC-4084-A2C9-9B0196F8E409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950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318D1E-5CCD-4900-8046-866BB8C5B294}" type="slidenum">
              <a:rPr lang="ar-SA" altLang="ar-JO"/>
              <a:pPr eaLnBrk="1" hangingPunct="1"/>
              <a:t>32</a:t>
            </a:fld>
            <a:endParaRPr lang="en-US" altLang="ar-JO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154697" y="637381"/>
            <a:ext cx="504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Types of cross-sectional study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090319" y="1315619"/>
            <a:ext cx="27352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1-Descriptive</a:t>
            </a:r>
          </a:p>
          <a:p>
            <a:pPr eaLnBrk="1" hangingPunct="1"/>
            <a:r>
              <a:rPr lang="en-US" altLang="ar-JO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2-Analytical</a:t>
            </a:r>
            <a:endParaRPr lang="en-MY" altLang="ar-JO" sz="28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07950" y="2562181"/>
            <a:ext cx="86029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4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1-Descriptive</a:t>
            </a:r>
            <a:endParaRPr lang="en-MY" altLang="ar-JO" sz="24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 CSS </a:t>
            </a:r>
            <a:r>
              <a:rPr lang="en-US" altLang="ar-JO" sz="2800" b="1" dirty="0">
                <a:solidFill>
                  <a:srgbClr val="9900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may be purely descriptive and used to assess the burden of  a particular </a:t>
            </a:r>
            <a:r>
              <a:rPr lang="en-US" altLang="ar-JO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disease in a defined population. </a:t>
            </a:r>
          </a:p>
          <a:p>
            <a:pPr eaLnBrk="1" hangingPunct="1"/>
            <a:endParaRPr lang="en-US" altLang="ar-JO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For example a random sample of schools across Jordan may be used to assess the prevalence of asthma among 12-14 y olds</a:t>
            </a:r>
            <a:endParaRPr lang="en-MY" altLang="ar-JO" sz="2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5495925" y="38100"/>
            <a:ext cx="343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ar-JO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ar-JO" b="1"/>
          </a:p>
        </p:txBody>
      </p:sp>
      <p:sp>
        <p:nvSpPr>
          <p:cNvPr id="3175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081606-35A9-4AD2-A8C8-88EC9C5E69AA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8" name="Picture 7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5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2025859" y="143491"/>
            <a:ext cx="414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Types of cross-sectional study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06668" y="537548"/>
            <a:ext cx="901382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2-Analytical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</a:t>
            </a:r>
            <a:r>
              <a:rPr lang="en-US" sz="2600" b="1" dirty="0">
                <a:cs typeface="Times New Roman" pitchFamily="18" charset="0"/>
              </a:rPr>
              <a:t>Analytical CSS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may also be used to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investigate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Association  </a:t>
            </a:r>
            <a:r>
              <a:rPr lang="en-US" sz="2600" b="1" dirty="0">
                <a:cs typeface="Times New Roman" pitchFamily="18" charset="0"/>
              </a:rPr>
              <a:t>between</a:t>
            </a:r>
            <a:r>
              <a:rPr lang="en-US" sz="2600" b="1" dirty="0">
                <a:solidFill>
                  <a:schemeClr val="accent4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a supposed (hypothetical) 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          risk factor and</a:t>
            </a:r>
            <a:r>
              <a:rPr lang="en-US" sz="2600" b="1" dirty="0">
                <a:solidFill>
                  <a:schemeClr val="accent4"/>
                </a:solidFill>
                <a:cs typeface="Times New Roman" pitchFamily="18" charset="0"/>
              </a:rPr>
              <a:t>  </a:t>
            </a:r>
            <a:r>
              <a:rPr lang="en-US" sz="2600" dirty="0">
                <a:solidFill>
                  <a:srgbClr val="9900FF"/>
                </a:solidFill>
                <a:cs typeface="Times New Roman" pitchFamily="18" charset="0"/>
              </a:rPr>
              <a:t>a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health outcome</a:t>
            </a:r>
            <a:r>
              <a:rPr lang="en-US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dirty="0">
                <a:cs typeface="Times New Roman" pitchFamily="18" charset="0"/>
              </a:rPr>
              <a:t>However this type of study is</a:t>
            </a:r>
          </a:p>
          <a:p>
            <a:pPr algn="ctr">
              <a:defRPr/>
            </a:pPr>
            <a:r>
              <a:rPr lang="en-US" sz="2600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9900"/>
                </a:solidFill>
                <a:cs typeface="Times New Roman" pitchFamily="18" charset="0"/>
              </a:rPr>
              <a:t>limited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in its ability to draw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valid conclusions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as to the  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association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between a </a:t>
            </a:r>
            <a:r>
              <a:rPr lang="en-US" sz="2600" b="1" dirty="0">
                <a:solidFill>
                  <a:srgbClr val="C00000"/>
                </a:solidFill>
                <a:cs typeface="Times New Roman" pitchFamily="18" charset="0"/>
              </a:rPr>
              <a:t>risk factor </a:t>
            </a:r>
            <a:r>
              <a:rPr lang="en-US" sz="2600" b="1" dirty="0">
                <a:cs typeface="Times New Roman" pitchFamily="18" charset="0"/>
              </a:rPr>
              <a:t>and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health outcome</a:t>
            </a:r>
            <a:r>
              <a:rPr lang="en-US" sz="26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600" dirty="0">
              <a:cs typeface="Times New Roman" pitchFamily="18" charset="0"/>
            </a:endParaRPr>
          </a:p>
          <a:p>
            <a:pPr>
              <a:defRPr/>
            </a:pPr>
            <a:r>
              <a:rPr lang="en-US" sz="2600" dirty="0">
                <a:cs typeface="Times New Roman" pitchFamily="18" charset="0"/>
              </a:rPr>
              <a:t>In a CSS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the risk factors and outcome </a:t>
            </a:r>
            <a:r>
              <a:rPr lang="en-US" sz="2600" b="1" dirty="0">
                <a:cs typeface="Times New Roman" pitchFamily="18" charset="0"/>
              </a:rPr>
              <a:t>are measured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simultaneously</a:t>
            </a:r>
            <a:r>
              <a:rPr lang="en-US" sz="2600" dirty="0">
                <a:solidFill>
                  <a:srgbClr val="9900FF"/>
                </a:solidFill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US" sz="2600" dirty="0">
                <a:solidFill>
                  <a:srgbClr val="9900FF"/>
                </a:solidFill>
                <a:cs typeface="Times New Roman" pitchFamily="18" charset="0"/>
              </a:rPr>
              <a:t>   </a:t>
            </a:r>
            <a:r>
              <a:rPr lang="en-US" sz="2600" dirty="0">
                <a:cs typeface="Times New Roman" pitchFamily="18" charset="0"/>
              </a:rPr>
              <a:t>and therefore </a:t>
            </a:r>
            <a:r>
              <a:rPr lang="en-US" sz="2600" dirty="0">
                <a:solidFill>
                  <a:srgbClr val="CC0099"/>
                </a:solidFill>
                <a:cs typeface="Times New Roman" pitchFamily="18" charset="0"/>
              </a:rPr>
              <a:t>it  </a:t>
            </a:r>
            <a:r>
              <a:rPr lang="en-US" sz="2600" b="1" dirty="0">
                <a:solidFill>
                  <a:srgbClr val="CC0099"/>
                </a:solidFill>
                <a:cs typeface="Times New Roman" pitchFamily="18" charset="0"/>
              </a:rPr>
              <a:t>may be difficult to determine  whether the    exposure preceded</a:t>
            </a:r>
            <a:r>
              <a:rPr lang="en-US" sz="2600" b="1" dirty="0">
                <a:solidFill>
                  <a:srgbClr val="9900FF"/>
                </a:solidFill>
                <a:cs typeface="Times New Roman" pitchFamily="18" charset="0"/>
              </a:rPr>
              <a:t>  or followed </a:t>
            </a:r>
            <a:r>
              <a:rPr lang="en-US" sz="2600" b="1" dirty="0">
                <a:cs typeface="Times New Roman" pitchFamily="18" charset="0"/>
              </a:rPr>
              <a:t>the disease.</a:t>
            </a:r>
            <a:endParaRPr lang="en-MY" sz="2600" b="1" dirty="0">
              <a:cs typeface="Times New Roman" pitchFamily="18" charset="0"/>
            </a:endParaRPr>
          </a:p>
        </p:txBody>
      </p:sp>
      <p:sp>
        <p:nvSpPr>
          <p:cNvPr id="36870" name="Rectangle 1"/>
          <p:cNvSpPr>
            <a:spLocks noChangeArrowheads="1"/>
          </p:cNvSpPr>
          <p:nvPr/>
        </p:nvSpPr>
        <p:spPr bwMode="auto">
          <a:xfrm>
            <a:off x="431800" y="5544555"/>
            <a:ext cx="8410073" cy="892552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>
                <a:cs typeface="Times New Roman" pitchFamily="18" charset="0"/>
              </a:rPr>
              <a:t>In practice, CSS will include an element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of </a:t>
            </a:r>
          </a:p>
          <a:p>
            <a:pPr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                both types of design</a:t>
            </a:r>
            <a:endParaRPr lang="en-MY" sz="2600" dirty="0">
              <a:cs typeface="Arial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451725" y="6356351"/>
            <a:ext cx="14827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277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170822" y="6376343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2BBCC8-FFE2-46C1-8F96-E0AB3F8F27B8}" type="slidenum">
              <a:rPr lang="ar-SA" altLang="ar-JO"/>
              <a:pPr eaLnBrk="1" hangingPunct="1"/>
              <a:t>33</a:t>
            </a:fld>
            <a:endParaRPr lang="en-US" altLang="ar-JO" dirty="0"/>
          </a:p>
        </p:txBody>
      </p:sp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5735638" y="-30163"/>
            <a:ext cx="3432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ar-JO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en-MY" altLang="ar-JO" b="1"/>
          </a:p>
        </p:txBody>
      </p:sp>
      <p:sp>
        <p:nvSpPr>
          <p:cNvPr id="3277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431441-9413-485C-BBBA-ED7B32D4F80E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9" name="Picture 8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893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9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4741"/>
            <a:ext cx="9288463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Analysis of cross-sectional studies</a:t>
            </a:r>
            <a:endParaRPr lang="en-MY" sz="2800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dirty="0">
                <a:cs typeface="Times New Roman" pitchFamily="18" charset="0"/>
              </a:rPr>
              <a:t>In a cross-sectional study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all factors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(exposure, and </a:t>
            </a:r>
            <a:r>
              <a:rPr lang="en-US" sz="2800" b="1" dirty="0" smtClean="0">
                <a:solidFill>
                  <a:srgbClr val="0070C0"/>
                </a:solidFill>
                <a:cs typeface="Times New Roman" pitchFamily="18" charset="0"/>
              </a:rPr>
              <a:t>outcome,) </a:t>
            </a:r>
            <a:r>
              <a:rPr lang="en-US" sz="2800" b="1" dirty="0">
                <a:cs typeface="Times New Roman" pitchFamily="18" charset="0"/>
              </a:rPr>
              <a:t>are measured simultaneously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main outcome measure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obtained from a 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cross-sectional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study is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prevalence</a:t>
            </a:r>
            <a:r>
              <a:rPr lang="en-US" sz="2800" dirty="0">
                <a:cs typeface="Times New Roman" pitchFamily="18" charset="0"/>
              </a:rPr>
              <a:t>, that is:</a:t>
            </a:r>
            <a:endParaRPr lang="en-MY" sz="2800" dirty="0">
              <a:cs typeface="Times New Roman" pitchFamily="18" charset="0"/>
            </a:endParaRPr>
          </a:p>
        </p:txBody>
      </p:sp>
      <p:pic>
        <p:nvPicPr>
          <p:cNvPr id="34819" name="Picture 3" descr="https://www.healthknowledge.org.uk/sites/default/files/documents/elearning/epidemiologyp/isdcss/Preva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3879"/>
            <a:ext cx="8712200" cy="241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6554788" y="44450"/>
            <a:ext cx="2592387" cy="708025"/>
          </a:xfrm>
          <a:prstGeom prst="rect">
            <a:avLst/>
          </a:prstGeom>
          <a:noFill/>
          <a:ln w="19050">
            <a:solidFill>
              <a:srgbClr val="CC00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1.Issues in the design of cross-sectional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bias in cross-sectional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ar-JO" sz="1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cross-sectional studies</a:t>
            </a:r>
            <a:endParaRPr lang="en-MY" altLang="ar-JO" sz="1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1000">
                <a:latin typeface="Times New Roman" panose="02020603050405020304" pitchFamily="18" charset="0"/>
                <a:cs typeface="Times New Roman" panose="02020603050405020304" pitchFamily="18" charset="0"/>
              </a:rPr>
              <a:t>4. Strengths and weaknesses of CSS studies</a:t>
            </a:r>
            <a:endParaRPr lang="en-MY" altLang="ar-JO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042988" y="163513"/>
            <a:ext cx="314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b="1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r>
              <a:rPr lang="en-US" altLang="ar-JO">
                <a:latin typeface="Times New Roman" panose="02020603050405020304" pitchFamily="18" charset="0"/>
                <a:cs typeface="Times New Roman" panose="02020603050405020304" pitchFamily="18" charset="0"/>
              </a:rPr>
              <a:t>…Cross-sectional studies </a:t>
            </a:r>
            <a:endParaRPr lang="en-MY" altLang="ar-JO"/>
          </a:p>
        </p:txBody>
      </p:sp>
      <p:sp>
        <p:nvSpPr>
          <p:cNvPr id="348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28E550-63C9-4D13-A02A-FDD1614FD2F4}" type="slidenum">
              <a:rPr lang="ar-SA" altLang="ar-JO"/>
              <a:pPr eaLnBrk="1" hangingPunct="1"/>
              <a:t>34</a:t>
            </a:fld>
            <a:endParaRPr lang="en-US" altLang="ar-JO"/>
          </a:p>
        </p:txBody>
      </p:sp>
      <p:sp>
        <p:nvSpPr>
          <p:cNvPr id="34823" name="Rectangle 3"/>
          <p:cNvSpPr>
            <a:spLocks noChangeArrowheads="1"/>
          </p:cNvSpPr>
          <p:nvPr/>
        </p:nvSpPr>
        <p:spPr bwMode="auto">
          <a:xfrm>
            <a:off x="1404896" y="5249862"/>
            <a:ext cx="555950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2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</a:t>
            </a:r>
            <a:r>
              <a:rPr lang="en-US" altLang="ar-JO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among </a:t>
            </a:r>
            <a:r>
              <a:rPr lang="en-US" altLang="ar-JO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</a:t>
            </a:r>
          </a:p>
          <a:p>
            <a:pPr eaLnBrk="1" hangingPunct="1"/>
            <a:r>
              <a:rPr lang="en-US" altLang="ar-JO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ar-JO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2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</a:t>
            </a:r>
            <a:r>
              <a:rPr lang="en-US" altLang="ar-JO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</a:t>
            </a:r>
            <a:r>
              <a:rPr lang="en-US" altLang="ar-JO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 </a:t>
            </a:r>
            <a:r>
              <a:rPr lang="en-US" altLang="ar-J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altLang="ar-JO" sz="22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</a:t>
            </a:r>
            <a:endParaRPr lang="en-MY" altLang="ar-JO" sz="2200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71E385-D729-40CA-9835-F322DE595415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9" name="Picture 8" descr="G:\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9" y="-29369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04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6AAF5C-F995-4722-B317-199660D8C057}" type="slidenum">
              <a:rPr lang="ar-SA" altLang="ar-JO"/>
              <a:pPr eaLnBrk="1" hangingPunct="1"/>
              <a:t>35</a:t>
            </a:fld>
            <a:endParaRPr lang="en-US" altLang="ar-JO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-1" y="1338124"/>
            <a:ext cx="89884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200" b="1" dirty="0">
                <a:solidFill>
                  <a:srgbClr val="CC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Prevalence  =  </a:t>
            </a:r>
            <a:r>
              <a:rPr lang="en-US" altLang="ar-JO" sz="2600" b="1" u="sng" dirty="0">
                <a:latin typeface="Garamond" panose="02020404030301010803" pitchFamily="18" charset="0"/>
                <a:cs typeface="Times New Roman" panose="02020603050405020304" pitchFamily="18" charset="0"/>
              </a:rPr>
              <a:t>№ of diseased person among </a:t>
            </a:r>
            <a:r>
              <a:rPr lang="en-US" altLang="ar-JO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exposed  </a:t>
            </a:r>
            <a:r>
              <a:rPr lang="en-US" altLang="ar-JO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2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X100</a:t>
            </a:r>
            <a:endParaRPr lang="en-US" altLang="ar-JO" sz="22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200" b="1" dirty="0">
                <a:solidFill>
                  <a:srgbClr val="003399"/>
                </a:solidFill>
                <a:latin typeface="Garamond" panose="02020404030301010803" pitchFamily="18" charset="0"/>
              </a:rPr>
              <a:t>                     </a:t>
            </a:r>
            <a:r>
              <a:rPr lang="en-US" altLang="ar-JO" sz="2400" b="1" dirty="0">
                <a:solidFill>
                  <a:srgbClr val="003399"/>
                </a:solidFill>
                <a:latin typeface="Garamond" panose="02020404030301010803" pitchFamily="18" charset="0"/>
              </a:rPr>
              <a:t>total exposed population at a given point in time</a:t>
            </a:r>
            <a:endParaRPr lang="en-MY" altLang="ar-JO" sz="2400" dirty="0">
              <a:solidFill>
                <a:srgbClr val="009900"/>
              </a:solidFill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96983" y="3847237"/>
            <a:ext cx="858950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400" b="1" dirty="0">
                <a:solidFill>
                  <a:srgbClr val="CC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Prevalence= </a:t>
            </a:r>
            <a:r>
              <a:rPr lang="en-US" altLang="ar-JO" sz="2600" b="1" u="sng" dirty="0">
                <a:latin typeface="Garamond" panose="02020404030301010803" pitchFamily="18" charset="0"/>
                <a:cs typeface="Times New Roman" panose="02020603050405020304" pitchFamily="18" charset="0"/>
              </a:rPr>
              <a:t>№ of diseased among  non </a:t>
            </a:r>
            <a:r>
              <a:rPr lang="en-US" altLang="ar-JO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exposed </a:t>
            </a:r>
            <a:r>
              <a:rPr lang="en-US" altLang="ar-JO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ar-JO" sz="26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2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X100</a:t>
            </a:r>
            <a:endParaRPr lang="en-US" altLang="ar-JO" sz="22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ar-JO" sz="2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ar-JO" sz="2400" b="1" dirty="0">
                <a:solidFill>
                  <a:srgbClr val="003399"/>
                </a:solidFill>
                <a:latin typeface="Garamond" panose="02020404030301010803" pitchFamily="18" charset="0"/>
              </a:rPr>
              <a:t>total unexposed population at a given point in time</a:t>
            </a:r>
            <a:endParaRPr lang="en-MY" altLang="ar-JO" sz="2400" dirty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73029" y="636588"/>
            <a:ext cx="7237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</a:t>
            </a:r>
            <a:r>
              <a:rPr lang="en-US" altLang="ar-J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among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</a:t>
            </a:r>
          </a:p>
        </p:txBody>
      </p:sp>
      <p:sp>
        <p:nvSpPr>
          <p:cNvPr id="35846" name="Rectangle 1"/>
          <p:cNvSpPr>
            <a:spLocks noChangeArrowheads="1"/>
          </p:cNvSpPr>
          <p:nvPr/>
        </p:nvSpPr>
        <p:spPr bwMode="auto">
          <a:xfrm>
            <a:off x="773029" y="2921051"/>
            <a:ext cx="67909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 </a:t>
            </a:r>
            <a:r>
              <a:rPr lang="en-US" altLang="ar-J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 among 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altLang="ar-JO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</a:t>
            </a:r>
            <a:endParaRPr lang="en-MY" altLang="ar-JO" sz="2800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48121B-9CBB-4271-ADF4-EC33A80CE69C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  <p:pic>
        <p:nvPicPr>
          <p:cNvPr id="8" name="Picture 7" descr="G: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91281"/>
            <a:ext cx="863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9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8065" y="104092"/>
            <a:ext cx="3463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ar-J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weaknesses of CSS</a:t>
            </a:r>
            <a:endParaRPr lang="en-MY" altLang="ar-J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0790" y="473424"/>
            <a:ext cx="7146758" cy="2369880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JO" sz="2800" b="1" dirty="0" smtClean="0">
                <a:solidFill>
                  <a:srgbClr val="0099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  Strengths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Able to measure prevalence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outcomes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exposures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be studied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assessing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burden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 disease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specified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allocating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resources</a:t>
            </a:r>
            <a:endParaRPr lang="en-MY" altLang="ar-JO" sz="2400" b="1" dirty="0">
              <a:solidFill>
                <a:srgbClr val="0099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675" y="2936081"/>
            <a:ext cx="8569325" cy="3693319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Weaknesses</a:t>
            </a:r>
            <a:endParaRPr lang="en-MY" sz="26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Difficult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to determine </a:t>
            </a:r>
            <a:r>
              <a:rPr lang="en-US" sz="2600" b="1" dirty="0">
                <a:cs typeface="Times New Roman" pitchFamily="18" charset="0"/>
              </a:rPr>
              <a:t>whether the outcome followed exposure in time or exposure resulted from the outcome.</a:t>
            </a:r>
            <a:endParaRPr lang="en-MY" sz="2600" b="1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cs typeface="Times New Roman" pitchFamily="18" charset="0"/>
              </a:rPr>
              <a:t>No</a:t>
            </a:r>
            <a:r>
              <a:rPr lang="en-US" sz="2600" dirty="0" smtClean="0">
                <a:cs typeface="Times New Roman" pitchFamily="18" charset="0"/>
              </a:rPr>
              <a:t>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suitable for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studying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rare diseases</a:t>
            </a:r>
            <a:r>
              <a:rPr lang="en-US" sz="2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or </a:t>
            </a:r>
            <a:endParaRPr lang="en-US" sz="2600" dirty="0" smtClean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diseases with a short duration</a:t>
            </a: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</a:t>
            </a:r>
            <a:r>
              <a:rPr lang="en-US" sz="2600" dirty="0" smtClean="0">
                <a:cs typeface="Times New Roman" pitchFamily="18" charset="0"/>
              </a:rPr>
              <a:t>..</a:t>
            </a:r>
            <a:endParaRPr lang="en-MY" sz="2600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cs typeface="Times New Roman" pitchFamily="18" charset="0"/>
              </a:rPr>
              <a:t>Associations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identified may be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difficult to interpret</a:t>
            </a:r>
            <a:r>
              <a:rPr lang="en-US" sz="2600" dirty="0">
                <a:cs typeface="Times New Roman" pitchFamily="18" charset="0"/>
              </a:rPr>
              <a:t>.</a:t>
            </a:r>
            <a:endParaRPr lang="en-MY" sz="2600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Susceptible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to bias due to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low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response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misclassificatio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n</a:t>
            </a:r>
            <a:r>
              <a:rPr lang="en-US" sz="2600" dirty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4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38915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6161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349500"/>
            <a:ext cx="17113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CE1516-63B8-4D5B-B2FF-F95429DB211E}" type="slidenum">
              <a:rPr lang="ar-SA" altLang="ar-JO"/>
              <a:pPr eaLnBrk="1" hangingPunct="1"/>
              <a:t>37</a:t>
            </a:fld>
            <a:endParaRPr lang="en-US" altLang="ar-JO"/>
          </a:p>
        </p:txBody>
      </p:sp>
      <p:sp>
        <p:nvSpPr>
          <p:cNvPr id="7" name="Horizontal Scroll 6"/>
          <p:cNvSpPr/>
          <p:nvPr/>
        </p:nvSpPr>
        <p:spPr>
          <a:xfrm>
            <a:off x="4859338" y="955675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010335" y="1257190"/>
            <a:ext cx="2071503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MY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892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1367FD-4450-4D19-A780-5144A49CD09F}" type="datetime1">
              <a:rPr lang="en-US" altLang="ar-JO"/>
              <a:pPr eaLnBrk="1" hangingPunct="1"/>
              <a:t>8/14/2023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672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C6-C4FF-4C5F-8B07-383D7A9BCAEE}" type="datetime1">
              <a:rPr lang="en-US" smtClean="0"/>
              <a:t>8/14/2023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92506" y="875108"/>
            <a:ext cx="8588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</a:pP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                     </a:t>
            </a:r>
            <a:r>
              <a:rPr lang="en-US" sz="3200" b="1" u="sng" dirty="0" smtClean="0">
                <a:solidFill>
                  <a:srgbClr val="C00000"/>
                </a:solidFill>
                <a:latin typeface="Garamond" pitchFamily="18" charset="0"/>
              </a:rPr>
              <a:t>Uses </a:t>
            </a:r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</a:rPr>
              <a:t>of Epidemiology:-</a:t>
            </a:r>
            <a:endParaRPr lang="en-US" sz="3200" dirty="0">
              <a:solidFill>
                <a:srgbClr val="C00000"/>
              </a:solidFill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800" b="1" dirty="0">
                <a:latin typeface="Garamond" pitchFamily="18" charset="0"/>
              </a:rPr>
              <a:t>1-To Describe the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distribution</a:t>
            </a:r>
            <a:r>
              <a:rPr lang="en-US" sz="2800" b="1" u="sng" dirty="0">
                <a:latin typeface="Garamond" pitchFamily="18" charset="0"/>
              </a:rPr>
              <a:t> &amp;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800" b="1" dirty="0">
                <a:latin typeface="Garamond" pitchFamily="18" charset="0"/>
              </a:rPr>
              <a:t> of diseases </a:t>
            </a:r>
            <a:r>
              <a:rPr lang="en-US" sz="2800" b="1" dirty="0" smtClean="0">
                <a:latin typeface="Garamond" pitchFamily="18" charset="0"/>
              </a:rPr>
              <a:t>  </a:t>
            </a:r>
            <a:r>
              <a:rPr lang="en-US" sz="2800" b="1" dirty="0">
                <a:latin typeface="Garamond" pitchFamily="18" charset="0"/>
              </a:rPr>
              <a:t>in human population. Age, sex social class…..</a:t>
            </a:r>
          </a:p>
          <a:p>
            <a:pPr>
              <a:buClr>
                <a:srgbClr val="66FF33"/>
              </a:buClr>
            </a:pPr>
            <a:endParaRPr lang="en-US" sz="2800" b="1" dirty="0"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800" b="1" dirty="0">
                <a:latin typeface="Garamond" pitchFamily="18" charset="0"/>
              </a:rPr>
              <a:t>2- To Identify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etiological factors </a:t>
            </a:r>
            <a:r>
              <a:rPr lang="en-US" sz="2800" b="1" dirty="0">
                <a:latin typeface="Garamond" pitchFamily="18" charset="0"/>
              </a:rPr>
              <a:t>in the </a:t>
            </a:r>
            <a:r>
              <a:rPr lang="en-US" sz="2800" b="1" dirty="0" smtClean="0">
                <a:latin typeface="Garamond" pitchFamily="18" charset="0"/>
              </a:rPr>
              <a:t>  pathogenesis of </a:t>
            </a:r>
            <a:r>
              <a:rPr lang="en-US" sz="2800" b="1" dirty="0">
                <a:latin typeface="Garamond" pitchFamily="18" charset="0"/>
              </a:rPr>
              <a:t>disease</a:t>
            </a:r>
          </a:p>
          <a:p>
            <a:pPr>
              <a:buClr>
                <a:srgbClr val="66FF33"/>
              </a:buClr>
            </a:pPr>
            <a:endParaRPr lang="en-US" sz="28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800" b="1" dirty="0">
                <a:latin typeface="Garamond" pitchFamily="18" charset="0"/>
              </a:rPr>
              <a:t>3-To Provide the data essential for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management</a:t>
            </a:r>
            <a:r>
              <a:rPr lang="en-US" sz="2800" b="1" dirty="0">
                <a:latin typeface="Garamond" pitchFamily="18" charset="0"/>
              </a:rPr>
              <a:t>.</a:t>
            </a:r>
          </a:p>
          <a:p>
            <a:pPr>
              <a:buClr>
                <a:srgbClr val="66FF33"/>
              </a:buClr>
            </a:pPr>
            <a:endParaRPr lang="en-US" sz="2800" b="1" dirty="0"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800" b="1" dirty="0">
                <a:latin typeface="Garamond" pitchFamily="18" charset="0"/>
              </a:rPr>
              <a:t>4- To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Evaluation </a:t>
            </a:r>
            <a:r>
              <a:rPr lang="en-US" sz="2800" b="1" dirty="0">
                <a:latin typeface="Garamond" pitchFamily="18" charset="0"/>
              </a:rPr>
              <a:t>and planning of services for </a:t>
            </a:r>
            <a:r>
              <a:rPr lang="en-US" sz="2800" b="1" dirty="0" smtClean="0">
                <a:latin typeface="Garamond" pitchFamily="18" charset="0"/>
              </a:rPr>
              <a:t>the prevention </a:t>
            </a:r>
            <a:r>
              <a:rPr lang="en-US" sz="2800" b="1" dirty="0">
                <a:latin typeface="Garamond" pitchFamily="18" charset="0"/>
              </a:rPr>
              <a:t>&amp; control and treatment of </a:t>
            </a:r>
            <a:r>
              <a:rPr lang="en-US" sz="3200" b="1" dirty="0">
                <a:latin typeface="Garamond" pitchFamily="18" charset="0"/>
              </a:rPr>
              <a:t>disease</a:t>
            </a:r>
            <a:endParaRPr lang="en-MY" sz="3200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328881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03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276554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Measures of Disease Frequency</a:t>
            </a:r>
            <a:endParaRPr lang="en-US" sz="28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800" dirty="0" smtClean="0"/>
              <a:t>A </a:t>
            </a:r>
            <a:r>
              <a:rPr lang="en-US" sz="2800" dirty="0"/>
              <a:t>prerequisite for any epidemiologic  </a:t>
            </a:r>
            <a:r>
              <a:rPr lang="en-US" sz="2800" dirty="0" smtClean="0"/>
              <a:t> investigation </a:t>
            </a:r>
            <a:r>
              <a:rPr lang="en-US" sz="2800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quantify</a:t>
            </a:r>
            <a:r>
              <a:rPr lang="en-US" sz="2800" dirty="0"/>
              <a:t> the occurrence of disease. </a:t>
            </a:r>
          </a:p>
          <a:p>
            <a:pPr algn="ctr">
              <a:defRPr/>
            </a:pPr>
            <a:r>
              <a:rPr lang="en-US" sz="2800" dirty="0"/>
              <a:t>The most basic &amp;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simplest method of expressing disease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r>
              <a:rPr lang="en-US" sz="2800" dirty="0" smtClean="0"/>
              <a:t>     simple </a:t>
            </a:r>
            <a:r>
              <a:rPr lang="en-US" sz="2800" dirty="0"/>
              <a:t>count.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♀</a:t>
            </a:r>
            <a:r>
              <a:rPr lang="en-US" sz="2800" dirty="0" smtClean="0">
                <a:solidFill>
                  <a:srgbClr val="99FF33"/>
                </a:solidFill>
              </a:rPr>
              <a:t> </a:t>
            </a:r>
            <a:r>
              <a:rPr lang="en-US" sz="2800" dirty="0" smtClean="0"/>
              <a:t>25        </a:t>
            </a:r>
            <a:r>
              <a:rPr lang="en-US" sz="2800" dirty="0"/>
              <a:t>♂</a:t>
            </a:r>
            <a:r>
              <a:rPr lang="en-US" sz="2800" dirty="0" smtClean="0"/>
              <a:t> 10</a:t>
            </a:r>
            <a:endParaRPr lang="en-US" sz="2800" dirty="0"/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        However 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800" dirty="0"/>
              <a:t>count data alone have </a:t>
            </a:r>
            <a:r>
              <a:rPr lang="en-US" sz="2800" dirty="0">
                <a:solidFill>
                  <a:srgbClr val="FF0000"/>
                </a:solidFill>
              </a:rPr>
              <a:t>very limited </a:t>
            </a:r>
            <a:r>
              <a:rPr lang="en-US" sz="2800" dirty="0"/>
              <a:t>utility </a:t>
            </a:r>
            <a:r>
              <a:rPr lang="en-US" sz="2800" dirty="0" smtClean="0"/>
              <a:t>for epidemiologists</a:t>
            </a:r>
            <a:r>
              <a:rPr lang="en-US" sz="2800" dirty="0"/>
              <a:t>.</a:t>
            </a:r>
            <a:endParaRPr lang="en-MY" sz="2800" dirty="0"/>
          </a:p>
        </p:txBody>
      </p:sp>
      <p:sp>
        <p:nvSpPr>
          <p:cNvPr id="4" name="Rectangle 3"/>
          <p:cNvSpPr/>
          <p:nvPr/>
        </p:nvSpPr>
        <p:spPr>
          <a:xfrm>
            <a:off x="464800" y="4393670"/>
            <a:ext cx="61405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No. of student </a:t>
            </a:r>
            <a:r>
              <a:rPr lang="en-US" sz="2800" b="1" dirty="0" smtClean="0">
                <a:latin typeface="Garamond" pitchFamily="18" charset="0"/>
              </a:rPr>
              <a:t>with Tuberculosis(TB</a:t>
            </a:r>
            <a:r>
              <a:rPr lang="en-US" sz="2800" b="1" dirty="0">
                <a:latin typeface="Garamond" pitchFamily="18" charset="0"/>
              </a:rPr>
              <a:t>)  </a:t>
            </a:r>
          </a:p>
          <a:p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=20 City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</a:p>
          <a:p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          =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30 City B 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????????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740352" y="6398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8CEA-0146-44B5-AF1A-F05075157B8B}" type="datetime1">
              <a:rPr lang="en-US" smtClean="0"/>
              <a:t>8/14/2023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21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8/14/2023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839627" y="345337"/>
            <a:ext cx="57606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it is also necessary to know</a:t>
            </a:r>
          </a:p>
          <a:p>
            <a:pPr algn="ctr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latin typeface="Garamond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of the population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7400" y="1829233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FF"/>
                </a:solidFill>
                <a:latin typeface="Garamond" pitchFamily="18" charset="0"/>
              </a:rPr>
              <a:t>♀</a:t>
            </a:r>
            <a:r>
              <a:rPr lang="en-US" sz="32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25        ♂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1960" y="1865118"/>
            <a:ext cx="408810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</a:rPr>
              <a:t>♀  200           ♂ 50</a:t>
            </a:r>
          </a:p>
        </p:txBody>
      </p:sp>
      <p:sp>
        <p:nvSpPr>
          <p:cNvPr id="8" name="Rectangle 7"/>
          <p:cNvSpPr/>
          <p:nvPr/>
        </p:nvSpPr>
        <p:spPr>
          <a:xfrm>
            <a:off x="329533" y="2805101"/>
            <a:ext cx="3914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TB=20 City  A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TB=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30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City </a:t>
            </a:r>
            <a:endParaRPr lang="en-MY" sz="2800" dirty="0"/>
          </a:p>
        </p:txBody>
      </p:sp>
      <p:sp>
        <p:nvSpPr>
          <p:cNvPr id="9" name="Rectangle 8"/>
          <p:cNvSpPr/>
          <p:nvPr/>
        </p:nvSpPr>
        <p:spPr>
          <a:xfrm>
            <a:off x="3892298" y="2812633"/>
            <a:ext cx="4440414" cy="1077218"/>
          </a:xfrm>
          <a:prstGeom prst="rect">
            <a:avLst/>
          </a:prstGeom>
          <a:ln w="15875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100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City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    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A         </a:t>
            </a:r>
          </a:p>
          <a:p>
            <a:pPr>
              <a:buClr>
                <a:srgbClr val="CC3300"/>
              </a:buClr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200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City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    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87978"/>
            <a:ext cx="8686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The time period during which the data were collected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rgbClr val="FF0000"/>
              </a:solidFill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q"/>
              <a:defRPr/>
            </a:pPr>
            <a:r>
              <a:rPr lang="en-US" sz="2800" b="1" dirty="0">
                <a:latin typeface="Garamond" pitchFamily="18" charset="0"/>
              </a:rPr>
              <a:t>Such measures allows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comparisons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of disease  frequencies </a:t>
            </a:r>
            <a:r>
              <a:rPr lang="en-US" sz="2800" b="1" dirty="0">
                <a:latin typeface="Garamond" pitchFamily="18" charset="0"/>
              </a:rPr>
              <a:t>in two or more </a:t>
            </a:r>
            <a:r>
              <a:rPr lang="en-US" sz="2800" b="1" dirty="0" smtClean="0">
                <a:latin typeface="Garamond" pitchFamily="18" charset="0"/>
              </a:rPr>
              <a:t>groups </a:t>
            </a:r>
            <a:r>
              <a:rPr lang="en-US" sz="2800" b="1" dirty="0">
                <a:latin typeface="Garamond" pitchFamily="18" charset="0"/>
              </a:rPr>
              <a:t>of individuals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.     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67250" y="4584582"/>
            <a:ext cx="420774" cy="6446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ight Arrow 11"/>
          <p:cNvSpPr/>
          <p:nvPr/>
        </p:nvSpPr>
        <p:spPr>
          <a:xfrm>
            <a:off x="6600266" y="6356350"/>
            <a:ext cx="1732446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613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5010" y="379630"/>
            <a:ext cx="80032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Garamond" pitchFamily="18" charset="0"/>
              </a:rPr>
              <a:t>Measurements of disease frequency </a:t>
            </a:r>
            <a:endParaRPr lang="en-MY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062" y="919359"/>
            <a:ext cx="8569128" cy="161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There are </a:t>
            </a:r>
            <a:r>
              <a:rPr lang="en-US" sz="2800" dirty="0">
                <a:solidFill>
                  <a:srgbClr val="0070C0"/>
                </a:solidFill>
              </a:rPr>
              <a:t>two types of rates: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morbidity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(frequency of illness)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(frequency of deaths)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474" y="2655537"/>
            <a:ext cx="50131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0070C0"/>
                </a:solidFill>
              </a:rPr>
              <a:t>Sickness </a:t>
            </a:r>
            <a:r>
              <a:rPr lang="en-US" sz="2800" dirty="0"/>
              <a:t>-</a:t>
            </a:r>
            <a:r>
              <a:rPr lang="en-US" sz="2800" b="1" dirty="0"/>
              <a:t>Morbidity  rates</a:t>
            </a:r>
          </a:p>
          <a:p>
            <a:pPr algn="l" rtl="0">
              <a:defRPr/>
            </a:pPr>
            <a:r>
              <a:rPr lang="en-US" sz="2800" b="1" dirty="0">
                <a:solidFill>
                  <a:srgbClr val="0070C0"/>
                </a:solidFill>
              </a:rPr>
              <a:t>Death</a:t>
            </a:r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/>
              <a:t>-</a:t>
            </a:r>
            <a:r>
              <a:rPr lang="en-US" sz="2800" b="1" dirty="0"/>
              <a:t>Mortality rates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92685" y="2506224"/>
            <a:ext cx="3295558" cy="954107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/>
              <a:t>are used as H. status </a:t>
            </a:r>
          </a:p>
          <a:p>
            <a:pPr algn="l"/>
            <a:r>
              <a:rPr lang="en-US" sz="2800" b="1" dirty="0"/>
              <a:t>indicator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3880058" y="2655537"/>
            <a:ext cx="1412022" cy="810071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7EAA-CEC6-48AD-A554-9C1FD622F262}" type="datetime1">
              <a:rPr lang="en-US" smtClean="0"/>
              <a:t>8/14/2023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200024" y="3460331"/>
            <a:ext cx="91124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Morbidity Rate</a:t>
            </a:r>
            <a:endParaRPr lang="en-US" sz="2800" dirty="0">
              <a:solidFill>
                <a:srgbClr val="C00000"/>
              </a:solidFill>
              <a:latin typeface="Garamond" pitchFamily="18" charset="0"/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Morbidity is the extend of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illness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, injuries, or disability in  a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defined population</a:t>
            </a:r>
            <a:r>
              <a:rPr lang="en-US" sz="28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during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specific period of time</a:t>
            </a:r>
            <a:endParaRPr lang="en-US" sz="28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5652" y="5083103"/>
            <a:ext cx="8435538" cy="138499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latin typeface="Garamond" pitchFamily="18" charset="0"/>
              </a:rPr>
              <a:t>In epidemiology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key morbidity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     1 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2-Prevalence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196005"/>
            <a:ext cx="3744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800" dirty="0"/>
              <a:t> </a:t>
            </a:r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</a:rPr>
              <a:t>Incidence</a:t>
            </a:r>
            <a:r>
              <a:rPr lang="en-US" sz="3200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884368" y="-138301"/>
            <a:ext cx="1190678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Prevalence</a:t>
            </a:r>
            <a:endParaRPr lang="en-US" sz="1200" b="1" dirty="0"/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699" y="638174"/>
            <a:ext cx="909630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Incidence is the No. of </a:t>
            </a:r>
            <a:r>
              <a:rPr lang="en-US" sz="2800" b="1" u="sng" dirty="0">
                <a:solidFill>
                  <a:srgbClr val="005C2A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800" b="1" dirty="0">
                <a:solidFill>
                  <a:srgbClr val="005C2A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disease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which came into existence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within a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certain period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time </a:t>
            </a:r>
            <a:endParaRPr lang="en-US" sz="2800" b="1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 per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unit of population</a:t>
            </a:r>
            <a:r>
              <a:rPr lang="en-US" sz="2800" b="1" dirty="0">
                <a:solidFill>
                  <a:srgbClr val="1FE1CF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504" y="2122403"/>
            <a:ext cx="8228846" cy="954107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it is the No. of </a:t>
            </a:r>
            <a:r>
              <a:rPr lang="en-US" sz="2800" b="1" u="sng" dirty="0">
                <a:solidFill>
                  <a:srgbClr val="005C2A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2800" b="1" dirty="0">
                <a:solidFill>
                  <a:srgbClr val="005C2A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occurring  in a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population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in a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99" y="3825682"/>
            <a:ext cx="8727332" cy="14773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22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 rate </a:t>
            </a:r>
            <a:r>
              <a:rPr lang="en-US" sz="2800" b="1" dirty="0" smtClean="0">
                <a:solidFill>
                  <a:schemeClr val="accent5"/>
                </a:solidFill>
                <a:latin typeface="Garamond" pitchFamily="18" charset="0"/>
              </a:rPr>
              <a:t>=</a:t>
            </a:r>
            <a:r>
              <a:rPr lang="en-US" sz="2800" b="1" dirty="0" smtClean="0">
                <a:latin typeface="Garamond" pitchFamily="18" charset="0"/>
              </a:rPr>
              <a:t>number </a:t>
            </a:r>
            <a:r>
              <a:rPr lang="en-US" sz="2800" b="1" dirty="0">
                <a:latin typeface="Garamond" pitchFamily="18" charset="0"/>
              </a:rPr>
              <a:t>of persons </a:t>
            </a:r>
            <a:r>
              <a:rPr lang="en-US" sz="2800" b="1" dirty="0" smtClean="0">
                <a:latin typeface="Garamond" pitchFamily="18" charset="0"/>
              </a:rPr>
              <a:t>developing a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u="sng" dirty="0" smtClean="0">
                <a:latin typeface="Garamond" pitchFamily="18" charset="0"/>
              </a:rPr>
              <a:t>disease(new </a:t>
            </a:r>
            <a:r>
              <a:rPr lang="en-US" sz="2800" b="1" u="sng" dirty="0">
                <a:latin typeface="Garamond" pitchFamily="18" charset="0"/>
              </a:rPr>
              <a:t>cases) in a specific time and locality </a:t>
            </a:r>
            <a:r>
              <a:rPr lang="en-US" sz="2800" b="1" dirty="0">
                <a:latin typeface="Garamond" pitchFamily="18" charset="0"/>
              </a:rPr>
              <a:t>X100</a:t>
            </a:r>
            <a:r>
              <a:rPr lang="en-US" sz="3000" b="1" dirty="0">
                <a:latin typeface="Garamond" pitchFamily="18" charset="0"/>
              </a:rPr>
              <a:t>0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      total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population  at risk</a:t>
            </a:r>
            <a:endParaRPr lang="ar-EG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DAB-8296-428C-BA5A-DACE86C9E2EB}" type="datetime1">
              <a:rPr lang="en-US" smtClean="0"/>
              <a:t>8/14/2023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32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9163" y="31750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800" b="1" dirty="0"/>
              <a:t>Example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555625"/>
            <a:ext cx="87849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A study done on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1500 </a:t>
            </a:r>
            <a:r>
              <a:rPr lang="en-US" sz="2400" b="1" dirty="0">
                <a:latin typeface="Garamond" pitchFamily="18" charset="0"/>
              </a:rPr>
              <a:t>school children 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2020 </a:t>
            </a:r>
            <a:r>
              <a:rPr lang="en-US" sz="2400" b="1" dirty="0">
                <a:latin typeface="Garamond" pitchFamily="18" charset="0"/>
              </a:rPr>
              <a:t>found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</a:t>
            </a:r>
            <a:r>
              <a:rPr lang="en-US" sz="2400" b="1" dirty="0">
                <a:latin typeface="Garamond" pitchFamily="18" charset="0"/>
              </a:rPr>
              <a:t>with TB.  By follow up the school children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28</a:t>
            </a:r>
            <a:endParaRPr lang="en-US" sz="2400" b="1" dirty="0" smtClean="0"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New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cases   </a:t>
            </a:r>
            <a:r>
              <a:rPr lang="en-US" sz="2800" b="1" dirty="0">
                <a:latin typeface="Garamond" pitchFamily="18" charset="0"/>
              </a:rPr>
              <a:t>were 8    =  28-20= 8</a:t>
            </a:r>
          </a:p>
          <a:p>
            <a:pPr>
              <a:buClr>
                <a:srgbClr val="FF3300"/>
              </a:buClr>
            </a:pPr>
            <a:r>
              <a:rPr lang="en-US" sz="2800" b="1" dirty="0">
                <a:latin typeface="Garamond" pitchFamily="18" charset="0"/>
              </a:rPr>
              <a:t>Incidence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new cases </a:t>
            </a:r>
            <a:r>
              <a:rPr lang="en-US" sz="2800" b="1" dirty="0">
                <a:latin typeface="Garamond" pitchFamily="18" charset="0"/>
              </a:rPr>
              <a:t>only </a:t>
            </a:r>
            <a:r>
              <a:rPr lang="en-US" sz="2800" b="1" dirty="0" smtClean="0">
                <a:latin typeface="Garamond" pitchFamily="18" charset="0"/>
              </a:rPr>
              <a:t>2021 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=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8/1500 X 1000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800" b="1" dirty="0">
                <a:latin typeface="Garamond" pitchFamily="18" charset="0"/>
              </a:rPr>
              <a:t>Incidence =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5.33/1000 population/year 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5749" y="4181351"/>
            <a:ext cx="8384117" cy="16743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 rate =      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cs typeface="Times New Roman" pitchFamily="18" charset="0"/>
              </a:rPr>
              <a:t>№  </a:t>
            </a:r>
            <a:r>
              <a:rPr lang="en-US" sz="2800" b="1" dirty="0"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009900"/>
                </a:solidFill>
                <a:cs typeface="Times New Roman" pitchFamily="18" charset="0"/>
              </a:rPr>
              <a:t>new cases </a:t>
            </a:r>
            <a:r>
              <a:rPr lang="en-US" sz="2800" b="1" dirty="0">
                <a:cs typeface="Times New Roman" pitchFamily="18" charset="0"/>
              </a:rPr>
              <a:t>of a disease within a </a:t>
            </a:r>
            <a:r>
              <a:rPr lang="en-US" sz="2800" b="1" dirty="0" smtClean="0">
                <a:cs typeface="Times New Roman" pitchFamily="18" charset="0"/>
              </a:rPr>
              <a:t>population</a:t>
            </a:r>
            <a:r>
              <a:rPr lang="en-US" sz="2800" b="1" u="sng" dirty="0" smtClean="0">
                <a:cs typeface="Times New Roman" pitchFamily="18" charset="0"/>
              </a:rPr>
              <a:t> </a:t>
            </a:r>
            <a:r>
              <a:rPr lang="en-US" sz="2800" b="1" u="sng" dirty="0">
                <a:cs typeface="Times New Roman" pitchFamily="18" charset="0"/>
              </a:rPr>
              <a:t>in a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given time </a:t>
            </a:r>
            <a:r>
              <a:rPr lang="en-US" sz="2800" b="1" u="sng" dirty="0" smtClean="0">
                <a:cs typeface="Times New Roman" pitchFamily="18" charset="0"/>
              </a:rPr>
              <a:t>period                                        </a:t>
            </a:r>
            <a:r>
              <a:rPr lang="en-US" sz="2800" b="1" dirty="0" smtClean="0">
                <a:solidFill>
                  <a:schemeClr val="hlink"/>
                </a:solidFill>
              </a:rPr>
              <a:t>X </a:t>
            </a:r>
            <a:r>
              <a:rPr lang="en-US" sz="2800" b="1" dirty="0">
                <a:solidFill>
                  <a:schemeClr val="hlink"/>
                </a:solidFill>
              </a:rPr>
              <a:t>1000</a:t>
            </a:r>
            <a:endParaRPr lang="en-US" sz="2800" b="1" dirty="0"/>
          </a:p>
          <a:p>
            <a:pPr>
              <a:lnSpc>
                <a:spcPct val="65000"/>
              </a:lnSpc>
              <a:defRPr/>
            </a:pPr>
            <a:r>
              <a:rPr lang="en-US" sz="2800" b="1" dirty="0"/>
              <a:t>     </a:t>
            </a:r>
            <a:r>
              <a:rPr lang="en-US" sz="2800" b="1" dirty="0">
                <a:cs typeface="Times New Roman" pitchFamily="18" charset="0"/>
              </a:rPr>
              <a:t>№ of </a:t>
            </a:r>
            <a:r>
              <a:rPr lang="en-US" sz="2800" b="1" dirty="0"/>
              <a:t>persons </a:t>
            </a:r>
            <a:r>
              <a:rPr lang="en-US" sz="2800" b="1" dirty="0">
                <a:solidFill>
                  <a:srgbClr val="FF0000"/>
                </a:solidFill>
              </a:rPr>
              <a:t>exposed to </a:t>
            </a:r>
            <a:r>
              <a:rPr lang="en-US" sz="2800" b="1" dirty="0" smtClean="0">
                <a:solidFill>
                  <a:srgbClr val="FF0000"/>
                </a:solidFill>
              </a:rPr>
              <a:t>risk </a:t>
            </a:r>
            <a:r>
              <a:rPr lang="en-US" sz="2800" b="1" dirty="0"/>
              <a:t>of developing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/>
              <a:t>          the disease in the </a:t>
            </a:r>
            <a:r>
              <a:rPr lang="en-US" sz="2800" b="1" dirty="0">
                <a:solidFill>
                  <a:srgbClr val="FF0000"/>
                </a:solidFill>
              </a:rPr>
              <a:t>same time period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94CC-CE84-428C-AE30-3CC83379A052}" type="datetime1">
              <a:rPr lang="en-US" smtClean="0"/>
              <a:t>8/14/2023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9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6016" y="31750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2599</Words>
  <Application>Microsoft Office PowerPoint</Application>
  <PresentationFormat>On-screen Show (4:3)</PresentationFormat>
  <Paragraphs>481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Garamond</vt:lpstr>
      <vt:lpstr>Tahoma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98</cp:revision>
  <dcterms:created xsi:type="dcterms:W3CDTF">2023-08-12T17:56:30Z</dcterms:created>
  <dcterms:modified xsi:type="dcterms:W3CDTF">2023-08-14T15:10:57Z</dcterms:modified>
</cp:coreProperties>
</file>