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61" r:id="rId4"/>
    <p:sldId id="277" r:id="rId5"/>
    <p:sldId id="278" r:id="rId6"/>
    <p:sldId id="279" r:id="rId7"/>
    <p:sldId id="263" r:id="rId8"/>
    <p:sldId id="262" r:id="rId9"/>
    <p:sldId id="280" r:id="rId10"/>
    <p:sldId id="259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ECD8-A5AC-45C2-9BC2-1965E6FE5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D01DE-9A10-4058-A7F9-705383B1B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6677C-A9E0-43EF-9F9B-153DA80B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05B-6DE0-4510-9088-22D7D85E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5C12D-29B9-4F83-B11F-ADA3D0FF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0E2F-468B-404E-B357-15D0CE88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3FD5F-CD8D-4EB1-9F7E-6241575C0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6108-DA68-48F1-A992-705AECDC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BCE3-B58D-4DBD-89A0-C58EACEB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948D-70F9-473C-B54A-114F3B59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1A940-D0BC-4168-AC30-DD8E6EE85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B77E3-3868-43C8-8EB6-B26953180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BA52-F30F-4193-A998-24919E03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4E740-2E20-4FEF-BEE6-925A3CF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8246-D9E3-47BD-BD62-0852CDD5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54420C-8F63-44AF-9AC2-8163027D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1610FF-FD2A-4F0C-B80F-5264A61E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C3EF00-4B71-4124-B647-B803F00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C24E0C6-1387-4A86-88FD-0984AF5BDF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30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02A0-58C8-437C-8E12-0D6314B2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6ABC-11E5-4EB5-9615-C19C01B5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E86D5-95AA-4B65-9973-A31CA811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C0F-FAFF-497B-BF61-08295FC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7E10-AC64-44BB-95F6-8E1DBAB9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E4E5-E72A-4471-A115-B3D4769E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12B69-09E7-4748-BEC7-1E2DD1C02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4E28-F72A-4A6C-B3DE-EF67516D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BF96B-4AAD-4AE6-9A8B-EB94E324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2450-6E98-4775-B008-A50B1F34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0604-4451-44D4-AA63-EB6449F6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828A-9D11-4509-BFFD-2D5DC00E8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4979A-49C7-478A-94E6-056F96D5C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F3E39-FC26-4F4E-AA05-EF530AF7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26572-AE0C-4C51-9467-17310FF1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89809-CA61-4FB2-98EE-E288AA0B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BEAC-B8E2-46D8-A97A-26B45C16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2C05-5A65-4B53-B5FD-C861B4B61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7F948-49D9-4879-BB9A-C4436790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D55E2-1DDB-4A2D-87F9-009A471A0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5E787-D265-4A99-A3A3-BA4C71C59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61686-49B4-4230-9335-34CBEBAA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288A9-5D32-4B15-A0FB-BEA73823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04A74-CA67-4130-85C9-74615564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1616-A3BD-45CF-849E-A633FDC1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D8F4F-60F9-4D86-B2F4-8459C9D6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23E01-70FC-4098-9700-EECE144A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B8172-74E1-44B2-B609-C573C0DB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7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D4580-9B9D-4038-AB66-74C3CEF6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C550D-C16E-4DDA-9751-631F50A1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6F68A-7342-4DEC-8413-8452F844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C181-52BF-4B0F-A2CA-09BC680D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D553-5802-480A-B37A-8E73F975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87E55-953C-4673-A39B-4D6BA0C3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D3952-3481-453D-97E9-2923D2B9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FEB11-4A6F-4562-8974-57C3824B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154B3-7C7B-4808-8709-2A3683F2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658A-C1D1-4AA4-A9F8-E7AB389C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6E59C-9D69-4D86-B06A-96FD56789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2706E-58C7-4197-BE46-6D666C68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0995-6CA6-4D36-80C9-5B0022AB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8C66C-2530-430C-9DC2-3434407F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A6CCD-5FC9-4F63-BBB6-A72FC2DB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4CBD7-BCA9-4AAC-933C-8F344DFF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DDC41-FBF2-4161-BB4A-46B0DE88C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A187B-BC6C-4F9A-9312-8DF33DB5F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9711-0154-4D20-BB40-97ED57F5F75C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D4C8-1B53-4A59-BDA6-E27290797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6171-2878-43B0-B195-DA330AD01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6F71-579D-44C5-8264-FF704081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EA9D9-B6E5-4F24-9368-97E6119D3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Excitation contraction coupling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21E30-AA66-48F0-BFDA-91C76429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DR. Arwa Rawashdeh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9" name="Rectangle 71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70CE3F0-E7FA-4A01-9EFE-E0336F1AA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800"/>
              <a:t>The mechanism of force generation in muscle </a:t>
            </a:r>
          </a:p>
        </p:txBody>
      </p:sp>
      <p:sp>
        <p:nvSpPr>
          <p:cNvPr id="6150" name="Rectangle 7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Rectangle 7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6">
            <a:extLst>
              <a:ext uri="{FF2B5EF4-FFF2-40B4-BE49-F238E27FC236}">
                <a16:creationId xmlns:a16="http://schemas.microsoft.com/office/drawing/2014/main" id="{DD3DFE20-98DA-4D6A-B2E8-4D9EEFF30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-2" b="-2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152" name="Rectangle 7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3" name="Rectangle 8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8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86319A6E-B383-4DC5-BD38-92049BC2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825" y="643467"/>
            <a:ext cx="73303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D3B0D2D-2E4A-4895-B7D3-6688D3703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17600" indent="-1117600"/>
            <a:r>
              <a:rPr lang="en-US" alt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Skeletal Muscle Structure </a:t>
            </a:r>
            <a:br>
              <a:rPr lang="en-US" alt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5F0705B0-7146-4815-9B11-A4FF4A184A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8930" y="2251587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 indent="0">
              <a:buNone/>
            </a:pPr>
            <a:r>
              <a:rPr lang="en-US" altLang="en-US" sz="2000" dirty="0"/>
              <a:t>Muscle = group of fascicles</a:t>
            </a:r>
          </a:p>
          <a:p>
            <a:pPr marL="0"/>
            <a:endParaRPr lang="en-US" alt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5899A89A-C72B-4379-BB68-43D2D2651371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b="6386"/>
          <a:stretch>
            <a:fillRect/>
          </a:stretch>
        </p:blipFill>
        <p:spPr>
          <a:xfrm>
            <a:off x="5405862" y="1575338"/>
            <a:ext cx="6019331" cy="370407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EC417284-1DB8-4E10-B59F-A11A2D2A1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Muscle fiber components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CCB48729-9892-482D-8419-49ECFDC57D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1600" dirty="0"/>
              <a:t>Sarcolemma: muscle cell membrane</a:t>
            </a:r>
          </a:p>
          <a:p>
            <a:r>
              <a:rPr lang="en-US" altLang="en-US" sz="1600" dirty="0" err="1"/>
              <a:t>Sarcoplasma</a:t>
            </a:r>
            <a:r>
              <a:rPr lang="en-US" altLang="en-US" sz="1600" dirty="0"/>
              <a:t>: muscle cell cytoplasm</a:t>
            </a:r>
          </a:p>
          <a:p>
            <a:r>
              <a:rPr lang="en-US" altLang="en-US" sz="1600" dirty="0"/>
              <a:t>Motor end plate: contact surface with axon terminal</a:t>
            </a:r>
          </a:p>
          <a:p>
            <a:r>
              <a:rPr lang="en-US" altLang="en-US" sz="1600" dirty="0"/>
              <a:t>T tubule: cell membrane extension into the sarcoplasm (to reach the myofibrils)</a:t>
            </a:r>
          </a:p>
          <a:p>
            <a:r>
              <a:rPr lang="en-US" altLang="en-US" sz="1600" dirty="0"/>
              <a:t>Cisternae: areas of the endoplasmic reticulum  dedicated to Ca++ storage (located on each side of the T-tubules)</a:t>
            </a:r>
          </a:p>
          <a:p>
            <a:r>
              <a:rPr lang="en-US" altLang="en-US" sz="1600" dirty="0"/>
              <a:t>Myofibrils: organized into sarcomeres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E7760991-6F01-4106-A5DF-6AB5770609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313087"/>
            <a:ext cx="6019331" cy="4228580"/>
          </a:xfrm>
          <a:prstGeom prst="rect">
            <a:avLst/>
          </a:prstGeom>
          <a:noFill/>
          <a:effectLst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>
            <a:extLst>
              <a:ext uri="{FF2B5EF4-FFF2-40B4-BE49-F238E27FC236}">
                <a16:creationId xmlns:a16="http://schemas.microsoft.com/office/drawing/2014/main" id="{C35015F2-2064-4811-A690-36EFE3D29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Muscle contraction: Cell events </a:t>
            </a:r>
            <a:br>
              <a:rPr lang="en-US" alt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Myosin structure </a:t>
            </a:r>
          </a:p>
        </p:txBody>
      </p:sp>
      <p:sp>
        <p:nvSpPr>
          <p:cNvPr id="26627" name="Rectangle 14">
            <a:extLst>
              <a:ext uri="{FF2B5EF4-FFF2-40B4-BE49-F238E27FC236}">
                <a16:creationId xmlns:a16="http://schemas.microsoft.com/office/drawing/2014/main" id="{4891FB03-C471-418C-B20D-4FED46DF9F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/>
              <a:t>Many myosin molecules per filament, golf club shape</a:t>
            </a:r>
          </a:p>
          <a:p>
            <a:endParaRPr lang="en-US" altLang="en-US" sz="2000"/>
          </a:p>
          <a:p>
            <a:r>
              <a:rPr lang="en-US" altLang="en-US" sz="2000"/>
              <a:t>Long tail topped by a thickening: the head </a:t>
            </a:r>
            <a:r>
              <a:rPr lang="en-US" altLang="en-US" sz="2000">
                <a:sym typeface="Wingdings" panose="05000000000000000000" pitchFamily="2" charset="2"/>
              </a:rPr>
              <a:t> forms crossbridges with the thin filament</a:t>
            </a:r>
          </a:p>
          <a:p>
            <a:endParaRPr lang="en-US" altLang="en-US" sz="2000">
              <a:sym typeface="Wingdings" panose="05000000000000000000" pitchFamily="2" charset="2"/>
            </a:endParaRPr>
          </a:p>
          <a:p>
            <a:r>
              <a:rPr lang="en-US" altLang="en-US" sz="2000">
                <a:sym typeface="Wingdings" panose="05000000000000000000" pitchFamily="2" charset="2"/>
              </a:rPr>
              <a:t>Presence of the enzyme, ATPase in the head  release energy for contraction </a:t>
            </a:r>
            <a:endParaRPr lang="en-US" altLang="en-US" sz="2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8">
            <a:extLst>
              <a:ext uri="{FF2B5EF4-FFF2-40B4-BE49-F238E27FC236}">
                <a16:creationId xmlns:a16="http://schemas.microsoft.com/office/drawing/2014/main" id="{0AD9880E-8F04-4336-9940-A1E4BE72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46336"/>
            <a:ext cx="6019331" cy="37620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EA47AD85-9B07-4C00-908C-2BB1025C7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Actin structure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95D85822-9389-48A8-B667-8C128C8F3D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1500" dirty="0"/>
              <a:t>Formed by 3 different proteins:</a:t>
            </a:r>
          </a:p>
          <a:p>
            <a:endParaRPr lang="en-US" altLang="en-US" sz="1500" dirty="0"/>
          </a:p>
          <a:p>
            <a:r>
              <a:rPr lang="en-US" altLang="en-US" sz="1500" dirty="0"/>
              <a:t>globular (G) actins: bind to myosin heads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 tropomyosin: long, fibrous molecule, extending over actin, and preventing interaction between actin and myosin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r>
              <a:rPr lang="en-US" altLang="en-US" sz="1500" dirty="0"/>
              <a:t> troponin: binds reversibly to calcium and able to move tropomyosin away from the actin active site</a:t>
            </a:r>
          </a:p>
        </p:txBody>
      </p:sp>
      <p:sp>
        <p:nvSpPr>
          <p:cNvPr id="27654" name="Rectangle 7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06584EDE-63EA-4F07-B247-7BB0CC14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840364"/>
            <a:ext cx="4475531" cy="5174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D22626C4-68C6-4937-80C9-CCFA678E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677" y="643466"/>
            <a:ext cx="940264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3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6">
            <a:extLst>
              <a:ext uri="{FF2B5EF4-FFF2-40B4-BE49-F238E27FC236}">
                <a16:creationId xmlns:a16="http://schemas.microsoft.com/office/drawing/2014/main" id="{A27F5DFE-B751-46A5-AED8-EC17370A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16255"/>
            <a:ext cx="10905066" cy="48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0106738-B156-4023-A4E2-22DCAC7FE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/>
              <a:t>The sarcomere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83B3F942-B2D0-47DE-8BA6-9D0E76001F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000"/>
              <a:t>The myofibrils are organized into a repetitive pattern, the sarcomere</a:t>
            </a:r>
          </a:p>
          <a:p>
            <a:r>
              <a:rPr lang="en-US" altLang="en-US" sz="2000"/>
              <a:t>Myosin: thick filament</a:t>
            </a:r>
          </a:p>
          <a:p>
            <a:r>
              <a:rPr lang="en-US" altLang="en-US" sz="2000"/>
              <a:t>Actin: thin filament</a:t>
            </a:r>
          </a:p>
          <a:p>
            <a:r>
              <a:rPr lang="en-US" altLang="en-US" sz="2000"/>
              <a:t>Bands formed by pattern: A and I and H bands</a:t>
            </a:r>
          </a:p>
          <a:p>
            <a:r>
              <a:rPr lang="en-US" altLang="en-US" sz="2000"/>
              <a:t>Z line: area of attachment of the actin fibers</a:t>
            </a:r>
          </a:p>
          <a:p>
            <a:r>
              <a:rPr lang="en-US" altLang="en-US" sz="2000"/>
              <a:t>M line: Myosin fiber centers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9633735F-4379-4CC0-B04F-069B143A6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3108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>
            <a:extLst>
              <a:ext uri="{FF2B5EF4-FFF2-40B4-BE49-F238E27FC236}">
                <a16:creationId xmlns:a16="http://schemas.microsoft.com/office/drawing/2014/main" id="{C8B7B5B5-5E0C-4164-8ADB-F7E73ED1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59" y="579120"/>
            <a:ext cx="487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2_2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4_l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5d_l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12_jpegs\1\figure_12_07_l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D7E897-0EC1-4290-9158-760FF4CC5246}"/>
</file>

<file path=customXml/itemProps2.xml><?xml version="1.0" encoding="utf-8"?>
<ds:datastoreItem xmlns:ds="http://schemas.openxmlformats.org/officeDocument/2006/customXml" ds:itemID="{BE0D3AE8-D683-4C48-A18C-6F54A0A66786}"/>
</file>

<file path=customXml/itemProps3.xml><?xml version="1.0" encoding="utf-8"?>
<ds:datastoreItem xmlns:ds="http://schemas.openxmlformats.org/officeDocument/2006/customXml" ds:itemID="{0F0A1B99-932D-4D1D-B87A-F7A6A3766CCA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237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Excitation contraction coupling </vt:lpstr>
      <vt:lpstr>Skeletal Muscle Structure  </vt:lpstr>
      <vt:lpstr>Muscle fiber components</vt:lpstr>
      <vt:lpstr> Muscle contraction: Cell events  Myosin structure </vt:lpstr>
      <vt:lpstr>Actin structure</vt:lpstr>
      <vt:lpstr>PowerPoint Presentation</vt:lpstr>
      <vt:lpstr>PowerPoint Presentation</vt:lpstr>
      <vt:lpstr>The sarcomere</vt:lpstr>
      <vt:lpstr>PowerPoint Presentation</vt:lpstr>
      <vt:lpstr>The mechanism of force generation in muscle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Muscle Structure  </dc:title>
  <dc:creator>arwa rawashdeh</dc:creator>
  <cp:lastModifiedBy>arwa rawashdeh</cp:lastModifiedBy>
  <cp:revision>4</cp:revision>
  <dcterms:created xsi:type="dcterms:W3CDTF">2021-04-03T11:33:27Z</dcterms:created>
  <dcterms:modified xsi:type="dcterms:W3CDTF">2021-04-03T12:48:50Z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