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048688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48689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28" name="Straight Connector 18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9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7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8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0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7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1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 rotWithShape="1">
          <a:blip r:embed="rId19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/>
          </p:cNvPicPr>
          <p:nvPr/>
        </p:nvPicPr>
        <p:blipFill rotWithShape="1">
          <a:blip r:embed="rId20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857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4" name="Picture 8"/>
          <p:cNvPicPr>
            <a:picLocks noChangeAspect="1"/>
          </p:cNvPicPr>
          <p:nvPr/>
        </p:nvPicPr>
        <p:blipFill rotWithShape="1">
          <a:blip r:embed="rId21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97155" name="Picture 9"/>
          <p:cNvPicPr>
            <a:picLocks noChangeAspect="1"/>
          </p:cNvPicPr>
          <p:nvPr/>
        </p:nvPicPr>
        <p:blipFill rotWithShape="1">
          <a:blip r:embed="rId22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8577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12/9/2022</a:t>
            </a:fld>
            <a:endParaRPr 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EBEBEB"/>
                </a:solidFill>
              </a:rPr>
              <a:t>Foley's catheter</a:t>
            </a:r>
            <a:endParaRPr lang="zh-CN" altLang="en-US"/>
          </a:p>
        </p:txBody>
      </p:sp>
      <p:sp>
        <p:nvSpPr>
          <p:cNvPr id="1048590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591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8592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6" name="Picture 4" descr="Diagram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4" y="1398640"/>
            <a:ext cx="6270662" cy="4060254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Thank you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3995225" y="7301131"/>
            <a:ext cx="6054628" cy="140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1448369" y="-1905168"/>
            <a:ext cx="8947522" cy="1127361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743879" y="721936"/>
            <a:ext cx="11189408" cy="600091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4800" b="1" dirty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en-US" sz="4800" b="1" dirty="0" err="1">
                <a:solidFill>
                  <a:schemeClr val="tx1">
                    <a:lumMod val="95000"/>
                  </a:schemeClr>
                </a:solidFill>
              </a:rPr>
              <a:t>foley's</a:t>
            </a:r>
            <a:r>
              <a:rPr lang="en-US" sz="4800" b="1" dirty="0">
                <a:solidFill>
                  <a:schemeClr val="tx1">
                    <a:lumMod val="95000"/>
                  </a:schemeClr>
                </a:solidFill>
              </a:rPr>
              <a:t> catheter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is a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</a:rPr>
              <a:t>flexable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 tube that is passed through the urethra and into bladder.</a:t>
            </a:r>
            <a:endParaRPr lang="zh-CN" altLang="en-US" dirty="0"/>
          </a:p>
          <a:p>
            <a:pPr>
              <a:buClr>
                <a:srgbClr val="F7F7F7"/>
              </a:buClr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Clr>
                <a:srgbClr val="F7F7F7"/>
              </a:buClr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Foley catheter (named for Frederic Foley, who produced the original design in 1929)</a:t>
            </a:r>
          </a:p>
          <a:p>
            <a:pPr marL="0" indent="0">
              <a:buClr>
                <a:srgbClr val="F7F7F7"/>
              </a:buClr>
              <a:buNone/>
            </a:pPr>
            <a:r>
              <a:rPr lang="en-US" sz="3600" dirty="0"/>
              <a:t>  The tube has two separated lumen. One lumen is open at both </a:t>
            </a:r>
            <a:r>
              <a:rPr lang="en-US" sz="3600" dirty="0" err="1"/>
              <a:t>ends,and</a:t>
            </a:r>
            <a:r>
              <a:rPr lang="en-US" sz="3600" dirty="0"/>
              <a:t> allows urine to drain out into a collection bag.</a:t>
            </a:r>
          </a:p>
          <a:p>
            <a:pPr>
              <a:buClr>
                <a:srgbClr val="F7F7F7"/>
              </a:buClr>
            </a:pPr>
            <a:endParaRPr lang="en-US" sz="3600" dirty="0"/>
          </a:p>
          <a:p>
            <a:pPr>
              <a:buClr>
                <a:srgbClr val="F7F7F7"/>
              </a:buClr>
            </a:pPr>
            <a:r>
              <a:rPr lang="en-US" sz="3600" dirty="0"/>
              <a:t>The other lumen has a valve on the outside end and connects to a </a:t>
            </a:r>
            <a:r>
              <a:rPr lang="en-US" sz="3600" dirty="0" err="1"/>
              <a:t>ballon</a:t>
            </a:r>
            <a:r>
              <a:rPr lang="en-US" sz="3600" dirty="0"/>
              <a:t> at the tip . The balloon is inflated with sterile saline when it lies inside the bladder, in order to stop it from slipping out.</a:t>
            </a:r>
          </a:p>
          <a:p>
            <a:pPr>
              <a:buClr>
                <a:srgbClr val="F7F7F7"/>
              </a:buClr>
            </a:pPr>
            <a:endParaRPr lang="en-US" sz="3600" dirty="0"/>
          </a:p>
          <a:p>
            <a:pPr>
              <a:buClr>
                <a:srgbClr val="F7F7F7"/>
              </a:buClr>
            </a:pPr>
            <a:r>
              <a:rPr lang="en-US" sz="3600" dirty="0" err="1"/>
              <a:t>Foly</a:t>
            </a:r>
            <a:r>
              <a:rPr lang="en-US" sz="3600" dirty="0"/>
              <a:t> catheters are commonly made from </a:t>
            </a:r>
            <a:r>
              <a:rPr lang="en-US" sz="3600" dirty="0" err="1"/>
              <a:t>sillicone</a:t>
            </a:r>
            <a:r>
              <a:rPr lang="en-US" sz="3600" dirty="0"/>
              <a:t> rubber or natural rubber.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8601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2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48603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1103312" y="1944011"/>
            <a:ext cx="8946541" cy="5224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>
                <a:ea typeface="+mj-lt"/>
                <a:cs typeface="+mj-lt"/>
              </a:rPr>
              <a:t>The size of a Foley's catheter is described using French unit(F). The most common size are 10F to 28F. F=0.33mm</a:t>
            </a:r>
            <a:endParaRPr lang="en-US" sz="3200"/>
          </a:p>
        </p:txBody>
      </p:sp>
      <p:pic>
        <p:nvPicPr>
          <p:cNvPr id="2097157" name="Picture 4" descr="Diagram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88" y="3526515"/>
            <a:ext cx="6222519" cy="3169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Foley's catheters are used</a:t>
            </a:r>
            <a:endParaRPr lang="zh-CN" alt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-On patients who are anesthesized or sedated for surgery or in management of immobilized patients( e.g. pelvic fracture).</a:t>
            </a:r>
          </a:p>
          <a:p>
            <a:r>
              <a:rPr lang="en-US" dirty="0"/>
              <a:t>- On some urine incontinent patients.</a:t>
            </a:r>
          </a:p>
          <a:p>
            <a:r>
              <a:rPr lang="en-US" dirty="0"/>
              <a:t>- On patients whose prostate is enlarged to the point that urine flow from the bladder is cut off. The catheter is kept in until the problem is resolved.</a:t>
            </a:r>
          </a:p>
          <a:p>
            <a:r>
              <a:rPr lang="en-US" dirty="0"/>
              <a:t>-On patients with acute urinary retention with or without bladder outlet obstruction</a:t>
            </a:r>
          </a:p>
          <a:p>
            <a:r>
              <a:rPr lang="en-US" dirty="0"/>
              <a:t>-On patients with kidney disease and critically ill </a:t>
            </a:r>
            <a:r>
              <a:rPr lang="en-US" dirty="0" err="1"/>
              <a:t>patiants</a:t>
            </a:r>
            <a:r>
              <a:rPr lang="en-US" dirty="0"/>
              <a:t> whose urine output must be constantly and accurately measured hourly.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4860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0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48611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Risks</a:t>
            </a:r>
            <a:endParaRPr lang="en-US" sz="4800"/>
          </a:p>
        </p:txBody>
      </p:sp>
      <p:sp>
        <p:nvSpPr>
          <p:cNvPr id="1048613" name="Content Placeholder 4"/>
          <p:cNvSpPr>
            <a:spLocks noGrp="1"/>
          </p:cNvSpPr>
          <p:nvPr>
            <p:ph idx="1"/>
          </p:nvPr>
        </p:nvSpPr>
        <p:spPr>
          <a:xfrm>
            <a:off x="-3744" y="1535333"/>
            <a:ext cx="12023295" cy="4526160"/>
          </a:xfrm>
        </p:spPr>
        <p:txBody>
          <a:bodyPr vert="horz" lIns="91440" tIns="45720" rIns="91440" bIns="45720" rtlCol="0" anchor="t">
            <a:normAutofit fontScale="87500" lnSpcReduction="20000"/>
          </a:bodyPr>
          <a:lstStyle/>
          <a:p>
            <a:r>
              <a:rPr lang="en-US" sz="3200" dirty="0">
                <a:ea typeface="+mj-lt"/>
                <a:cs typeface="+mj-lt"/>
              </a:rPr>
              <a:t>-A major problem with Foley's catheter is that they have a </a:t>
            </a:r>
            <a:r>
              <a:rPr lang="en-US" sz="3200" dirty="0" err="1">
                <a:ea typeface="+mj-lt"/>
                <a:cs typeface="+mj-lt"/>
              </a:rPr>
              <a:t>tendancy</a:t>
            </a:r>
            <a:r>
              <a:rPr lang="en-US" sz="3200" dirty="0">
                <a:ea typeface="+mj-lt"/>
                <a:cs typeface="+mj-lt"/>
              </a:rPr>
              <a:t> to contribute to urinary tract infections(UTI) Approximately, 80% of health care-associated UTIs are related to the use of indwelling urinary catheters. This occurs because bacteria can travel up from catheter to bladder where the urine can become infected.</a:t>
            </a:r>
            <a:endParaRPr lang="zh-CN" altLang="en-US" dirty="0"/>
          </a:p>
          <a:p>
            <a:pPr>
              <a:buClr>
                <a:srgbClr val="F7F7F7"/>
              </a:buClr>
            </a:pPr>
            <a:r>
              <a:rPr lang="en-US" sz="3200" dirty="0"/>
              <a:t>-</a:t>
            </a:r>
            <a:r>
              <a:rPr lang="en-US" sz="3200" dirty="0">
                <a:ea typeface="+mj-lt"/>
                <a:cs typeface="+mj-lt"/>
              </a:rPr>
              <a:t>If the balloon is opened before the Foley</a:t>
            </a:r>
            <a:r>
              <a:rPr lang="ar-JO" sz="3200" dirty="0">
                <a:ea typeface="+mj-lt"/>
                <a:cs typeface="+mj-lt"/>
              </a:rPr>
              <a:t>’</a:t>
            </a:r>
            <a:r>
              <a:rPr lang="en-US" sz="3200" dirty="0">
                <a:ea typeface="+mj-lt"/>
                <a:cs typeface="+mj-lt"/>
              </a:rPr>
              <a:t>s catheter is completely inserted in to the bladder .bleeding ; damage and even rupture of the urethra can occur.</a:t>
            </a:r>
          </a:p>
          <a:p>
            <a:pPr>
              <a:buClr>
                <a:srgbClr val="F7F7F7"/>
              </a:buClr>
            </a:pPr>
            <a:r>
              <a:rPr lang="en-US" sz="3200" dirty="0"/>
              <a:t>-</a:t>
            </a:r>
            <a:r>
              <a:rPr lang="en-US" sz="3200" dirty="0">
                <a:ea typeface="+mj-lt"/>
                <a:cs typeface="+mj-lt"/>
              </a:rPr>
              <a:t>In some individuals, </a:t>
            </a:r>
            <a:r>
              <a:rPr lang="en-US" sz="3200" dirty="0" err="1">
                <a:ea typeface="+mj-lt"/>
                <a:cs typeface="+mj-lt"/>
              </a:rPr>
              <a:t>long_term</a:t>
            </a:r>
            <a:r>
              <a:rPr lang="en-US" sz="3200" dirty="0">
                <a:ea typeface="+mj-lt"/>
                <a:cs typeface="+mj-lt"/>
              </a:rPr>
              <a:t> permanent scarring and strictures of the urethra could occur.</a:t>
            </a:r>
            <a:endParaRPr 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The procedure</a:t>
            </a:r>
          </a:p>
        </p:txBody>
      </p:sp>
      <p:sp>
        <p:nvSpPr>
          <p:cNvPr id="1048616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17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048618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  <a:p>
            <a:pPr>
              <a:buClr>
                <a:srgbClr val="F7F7F7"/>
              </a:buClr>
            </a:pPr>
            <a:endParaRPr lang="en-US" sz="1400">
              <a:solidFill>
                <a:srgbClr val="FFFFFF"/>
              </a:solidFill>
            </a:endParaRPr>
          </a:p>
          <a:p>
            <a:pPr>
              <a:buClr>
                <a:srgbClr val="F7F7F7"/>
              </a:buClr>
            </a:pPr>
            <a:endParaRPr lang="en-US" sz="1400">
              <a:solidFill>
                <a:srgbClr val="FFFFFF"/>
              </a:solidFill>
            </a:endParaRPr>
          </a:p>
          <a:p>
            <a:pPr>
              <a:buClr>
                <a:srgbClr val="F7F7F7"/>
              </a:buClr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097158" name="Picture 4" descr="Text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698" y="398252"/>
            <a:ext cx="7197542" cy="5937849"/>
          </a:xfrm>
          <a:prstGeom prst="rect">
            <a:avLst/>
          </a:prstGeom>
          <a:effectLst/>
        </p:spPr>
      </p:pic>
      <p:pic>
        <p:nvPicPr>
          <p:cNvPr id="2097159" name="Picture 5" descr="Diagram  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8" y="3261709"/>
            <a:ext cx="2944483" cy="30087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doctor or medical assistant will insert the </a:t>
            </a:r>
            <a:r>
              <a:rPr lang="en-US" dirty="0" err="1"/>
              <a:t>foly</a:t>
            </a:r>
            <a:r>
              <a:rPr lang="en-US" dirty="0"/>
              <a:t> catheter in this manner: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1103312" y="1161522"/>
            <a:ext cx="8946541" cy="50868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the urethra and the surrounding areas are cleaned with a cotton ball dipped in antiseptic solution. Beginning at the </a:t>
            </a:r>
            <a:r>
              <a:rPr lang="en-US" dirty="0" err="1"/>
              <a:t>urethra,the</a:t>
            </a:r>
            <a:r>
              <a:rPr lang="en-US" dirty="0"/>
              <a:t> cleansing is performed in a circular </a:t>
            </a:r>
            <a:r>
              <a:rPr lang="en-US" dirty="0" err="1"/>
              <a:t>motion,moving</a:t>
            </a:r>
            <a:r>
              <a:rPr lang="en-US" dirty="0"/>
              <a:t> outward to the surrounding areas.</a:t>
            </a:r>
          </a:p>
          <a:p>
            <a:pPr>
              <a:buClr>
                <a:srgbClr val="8AD0D6"/>
              </a:buClr>
            </a:pPr>
            <a:r>
              <a:rPr lang="en-US" dirty="0"/>
              <a:t>.a Foley </a:t>
            </a:r>
            <a:r>
              <a:rPr lang="en-US" dirty="0" err="1"/>
              <a:t>catheter,lubricated</a:t>
            </a:r>
            <a:r>
              <a:rPr lang="en-US" dirty="0"/>
              <a:t> with water soluble </a:t>
            </a:r>
            <a:r>
              <a:rPr lang="en-US" dirty="0" err="1"/>
              <a:t>jelly,is</a:t>
            </a:r>
            <a:r>
              <a:rPr lang="en-US" dirty="0"/>
              <a:t> inserted into the bladder through the urethra. .once the catheter is </a:t>
            </a:r>
            <a:r>
              <a:rPr lang="en-US" dirty="0" err="1"/>
              <a:t>passed,the</a:t>
            </a:r>
            <a:r>
              <a:rPr lang="en-US" dirty="0"/>
              <a:t> balloon is in the bladder. It is then slowly inflated with about 10cc of water using a syringe. Inflating the balloon should not be painful. .at this </a:t>
            </a:r>
            <a:r>
              <a:rPr lang="en-US" dirty="0" err="1"/>
              <a:t>time,urine</a:t>
            </a:r>
            <a:r>
              <a:rPr lang="en-US" dirty="0"/>
              <a:t> if present in the bladder should flow back through the catheter and into the sterile drainage bag.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bag</a:t>
            </a:r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at the hospital the urinary drainage bag will be hung to the bedside rail by a hook on the bag ..if you need to be discharged  from the hospital and sent home wearing the Foley catheter the drainage bag will be replaced with a portable drainage bag (leg bag).Adhesive tape will be used to hold the bag to the calf area. .removal of the catheter and bag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catheter balloon is deflated by inserting a syringe into the catheter valve and pulling back on the syringe. .the pressure in the balloon will cause the water to flow into the </a:t>
            </a:r>
            <a:r>
              <a:rPr lang="en-US" dirty="0" err="1"/>
              <a:t>syringe.once</a:t>
            </a:r>
            <a:r>
              <a:rPr lang="en-US" dirty="0"/>
              <a:t> the balloon is empty the Foley catheter can be pulled out.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Century Gothic</vt:lpstr>
      <vt:lpstr>Wingdings 3</vt:lpstr>
      <vt:lpstr>Ion</vt:lpstr>
      <vt:lpstr>Foley's catheter</vt:lpstr>
      <vt:lpstr>PowerPoint Presentation</vt:lpstr>
      <vt:lpstr>PowerPoint Presentation</vt:lpstr>
      <vt:lpstr>When Foley's catheters are used</vt:lpstr>
      <vt:lpstr>Risks</vt:lpstr>
      <vt:lpstr>The procedure</vt:lpstr>
      <vt:lpstr>The doctor or medical assistant will insert the foly catheter in this manner:  </vt:lpstr>
      <vt:lpstr>Drainage bag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Salam Alheh</cp:lastModifiedBy>
  <cp:revision>2</cp:revision>
  <dcterms:created xsi:type="dcterms:W3CDTF">2022-12-07T12:10:17Z</dcterms:created>
  <dcterms:modified xsi:type="dcterms:W3CDTF">2022-12-09T20:06:02Z</dcterms:modified>
</cp:coreProperties>
</file>