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4" r:id="rId2"/>
    <p:sldMasterId id="2147483692" r:id="rId3"/>
    <p:sldMasterId id="2147483728" r:id="rId4"/>
    <p:sldMasterId id="2147483763" r:id="rId5"/>
  </p:sldMasterIdLst>
  <p:notesMasterIdLst>
    <p:notesMasterId r:id="rId62"/>
  </p:notesMasterIdLst>
  <p:sldIdLst>
    <p:sldId id="322" r:id="rId6"/>
    <p:sldId id="259" r:id="rId7"/>
    <p:sldId id="260" r:id="rId8"/>
    <p:sldId id="261" r:id="rId9"/>
    <p:sldId id="262" r:id="rId10"/>
    <p:sldId id="307" r:id="rId11"/>
    <p:sldId id="263" r:id="rId12"/>
    <p:sldId id="309" r:id="rId13"/>
    <p:sldId id="308" r:id="rId14"/>
    <p:sldId id="310" r:id="rId15"/>
    <p:sldId id="267" r:id="rId16"/>
    <p:sldId id="268" r:id="rId17"/>
    <p:sldId id="269" r:id="rId18"/>
    <p:sldId id="270" r:id="rId19"/>
    <p:sldId id="311" r:id="rId20"/>
    <p:sldId id="271" r:id="rId21"/>
    <p:sldId id="272" r:id="rId22"/>
    <p:sldId id="273" r:id="rId23"/>
    <p:sldId id="274" r:id="rId24"/>
    <p:sldId id="276" r:id="rId25"/>
    <p:sldId id="277" r:id="rId26"/>
    <p:sldId id="278" r:id="rId27"/>
    <p:sldId id="279" r:id="rId28"/>
    <p:sldId id="280" r:id="rId29"/>
    <p:sldId id="281" r:id="rId30"/>
    <p:sldId id="282" r:id="rId31"/>
    <p:sldId id="284" r:id="rId32"/>
    <p:sldId id="285" r:id="rId33"/>
    <p:sldId id="286" r:id="rId34"/>
    <p:sldId id="287" r:id="rId35"/>
    <p:sldId id="288" r:id="rId36"/>
    <p:sldId id="289" r:id="rId37"/>
    <p:sldId id="290" r:id="rId38"/>
    <p:sldId id="291" r:id="rId39"/>
    <p:sldId id="292" r:id="rId40"/>
    <p:sldId id="294" r:id="rId41"/>
    <p:sldId id="312" r:id="rId42"/>
    <p:sldId id="296" r:id="rId43"/>
    <p:sldId id="319" r:id="rId44"/>
    <p:sldId id="315" r:id="rId45"/>
    <p:sldId id="321" r:id="rId46"/>
    <p:sldId id="314" r:id="rId47"/>
    <p:sldId id="323" r:id="rId48"/>
    <p:sldId id="324" r:id="rId49"/>
    <p:sldId id="326" r:id="rId50"/>
    <p:sldId id="325" r:id="rId51"/>
    <p:sldId id="327" r:id="rId52"/>
    <p:sldId id="313" r:id="rId53"/>
    <p:sldId id="299" r:id="rId54"/>
    <p:sldId id="300" r:id="rId55"/>
    <p:sldId id="316" r:id="rId56"/>
    <p:sldId id="301" r:id="rId57"/>
    <p:sldId id="302" r:id="rId58"/>
    <p:sldId id="317" r:id="rId59"/>
    <p:sldId id="318" r:id="rId60"/>
    <p:sldId id="30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8484"/>
    <a:srgbClr val="884752"/>
    <a:srgbClr val="686868"/>
    <a:srgbClr val="E4B3B9"/>
    <a:srgbClr val="A4A4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5300" autoAdjust="0"/>
  </p:normalViewPr>
  <p:slideViewPr>
    <p:cSldViewPr snapToGrid="0">
      <p:cViewPr>
        <p:scale>
          <a:sx n="60" d="100"/>
          <a:sy n="60" d="100"/>
        </p:scale>
        <p:origin x="-1502" y="-59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973"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1048974"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3733B7-9A12-4532-8499-8FDBA8D44753}" type="datetimeFigureOut">
              <a:rPr lang="en-US" smtClean="0"/>
              <a:t>10/8/2022</a:t>
            </a:fld>
            <a:endParaRPr lang="en-US"/>
          </a:p>
        </p:txBody>
      </p:sp>
      <p:sp>
        <p:nvSpPr>
          <p:cNvPr id="1048975"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48976"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977"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1048978"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A343ED-32DD-4935-A61B-7371C564A71F}" type="slidenum">
              <a:rPr lang="en-US" smtClean="0"/>
              <a:t>‹#›</a:t>
            </a:fld>
            <a:endParaRPr lang="en-US"/>
          </a:p>
        </p:txBody>
      </p:sp>
    </p:spTree>
    <p:extLst>
      <p:ext uri="{BB962C8B-B14F-4D97-AF65-F5344CB8AC3E}">
        <p14:creationId xmlns:p14="http://schemas.microsoft.com/office/powerpoint/2010/main" val="3816994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343ED-32DD-4935-A61B-7371C564A71F}" type="slidenum">
              <a:rPr lang="en-US" smtClean="0"/>
              <a:t>2</a:t>
            </a:fld>
            <a:endParaRPr lang="en-US"/>
          </a:p>
        </p:txBody>
      </p:sp>
    </p:spTree>
    <p:extLst>
      <p:ext uri="{BB962C8B-B14F-4D97-AF65-F5344CB8AC3E}">
        <p14:creationId xmlns:p14="http://schemas.microsoft.com/office/powerpoint/2010/main" val="1051911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10"/>
          </p:nvPr>
        </p:nvSpPr>
        <p:spPr/>
        <p:txBody>
          <a:bodyPr/>
          <a:lstStyle/>
          <a:p>
            <a:fld id="{13A343ED-32DD-4935-A61B-7371C564A71F}" type="slidenum">
              <a:rPr lang="en-US" smtClean="0"/>
              <a:t>14</a:t>
            </a:fld>
            <a:endParaRPr lang="en-US"/>
          </a:p>
        </p:txBody>
      </p:sp>
    </p:spTree>
    <p:extLst>
      <p:ext uri="{BB962C8B-B14F-4D97-AF65-F5344CB8AC3E}">
        <p14:creationId xmlns:p14="http://schemas.microsoft.com/office/powerpoint/2010/main" val="262806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5" name="Slide Image Placeholder 1"/>
          <p:cNvSpPr>
            <a:spLocks noGrp="1" noRot="1" noChangeAspect="1"/>
          </p:cNvSpPr>
          <p:nvPr>
            <p:ph type="sldImg"/>
          </p:nvPr>
        </p:nvSpPr>
        <p:spPr/>
      </p:sp>
      <p:sp>
        <p:nvSpPr>
          <p:cNvPr id="1048826" name="Notes Placeholder 2"/>
          <p:cNvSpPr>
            <a:spLocks noGrp="1"/>
          </p:cNvSpPr>
          <p:nvPr>
            <p:ph type="body" idx="1"/>
          </p:nvPr>
        </p:nvSpPr>
        <p:spPr/>
        <p:txBody>
          <a:bodyPr/>
          <a:lstStyle/>
          <a:p>
            <a:endParaRPr lang="en-US" dirty="0"/>
          </a:p>
        </p:txBody>
      </p:sp>
      <p:sp>
        <p:nvSpPr>
          <p:cNvPr id="1048827" name="Slide Number Placeholder 3"/>
          <p:cNvSpPr>
            <a:spLocks noGrp="1"/>
          </p:cNvSpPr>
          <p:nvPr>
            <p:ph type="sldNum" sz="quarter" idx="10"/>
          </p:nvPr>
        </p:nvSpPr>
        <p:spPr/>
        <p:txBody>
          <a:bodyPr/>
          <a:lstStyle/>
          <a:p>
            <a:fld id="{13A343ED-32DD-4935-A61B-7371C564A71F}" type="slidenum">
              <a:rPr lang="en-US" smtClean="0"/>
              <a:t>34</a:t>
            </a:fld>
            <a:endParaRPr lang="en-US"/>
          </a:p>
        </p:txBody>
      </p:sp>
    </p:spTree>
    <p:extLst>
      <p:ext uri="{BB962C8B-B14F-4D97-AF65-F5344CB8AC3E}">
        <p14:creationId xmlns:p14="http://schemas.microsoft.com/office/powerpoint/2010/main" val="331235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4" name="Slide Image Placeholder 1"/>
          <p:cNvSpPr>
            <a:spLocks noGrp="1" noRot="1" noChangeAspect="1"/>
          </p:cNvSpPr>
          <p:nvPr>
            <p:ph type="sldImg"/>
          </p:nvPr>
        </p:nvSpPr>
        <p:spPr/>
      </p:sp>
      <p:sp>
        <p:nvSpPr>
          <p:cNvPr id="1048915" name="Notes Placeholder 2"/>
          <p:cNvSpPr>
            <a:spLocks noGrp="1"/>
          </p:cNvSpPr>
          <p:nvPr>
            <p:ph type="body" idx="1"/>
          </p:nvPr>
        </p:nvSpPr>
        <p:spPr/>
        <p:txBody>
          <a:bodyPr/>
          <a:lstStyle/>
          <a:p>
            <a:endParaRPr lang="en-US"/>
          </a:p>
        </p:txBody>
      </p:sp>
      <p:sp>
        <p:nvSpPr>
          <p:cNvPr id="1048916" name="Slide Number Placeholder 3"/>
          <p:cNvSpPr>
            <a:spLocks noGrp="1"/>
          </p:cNvSpPr>
          <p:nvPr>
            <p:ph type="sldNum" sz="quarter" idx="10"/>
          </p:nvPr>
        </p:nvSpPr>
        <p:spPr/>
        <p:txBody>
          <a:bodyPr/>
          <a:lstStyle/>
          <a:p>
            <a:fld id="{13A343ED-32DD-4935-A61B-7371C564A71F}" type="slidenum">
              <a:rPr lang="en-US" smtClean="0"/>
              <a:t>56</a:t>
            </a:fld>
            <a:endParaRPr lang="en-US"/>
          </a:p>
        </p:txBody>
      </p:sp>
    </p:spTree>
    <p:extLst>
      <p:ext uri="{BB962C8B-B14F-4D97-AF65-F5344CB8AC3E}">
        <p14:creationId xmlns:p14="http://schemas.microsoft.com/office/powerpoint/2010/main" val="2973894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E2BF22-240A-CC52-4BDB-670569C2D5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D28371F-17F6-B2AE-91B5-630C2DC4A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EA95146-9C20-6B7F-6CBA-59759BA7B42D}"/>
              </a:ext>
            </a:extLst>
          </p:cNvPr>
          <p:cNvSpPr>
            <a:spLocks noGrp="1"/>
          </p:cNvSpPr>
          <p:nvPr>
            <p:ph type="dt" sz="half" idx="10"/>
          </p:nvPr>
        </p:nvSpPr>
        <p:spPr/>
        <p:txBody>
          <a:bodyPr/>
          <a:lstStyle/>
          <a:p>
            <a:fld id="{FA6BEA57-6AD0-402B-BFD4-4DEA8993D6D3}" type="datetime1">
              <a:rPr lang="en-US" smtClean="0"/>
              <a:t>10/8/2022</a:t>
            </a:fld>
            <a:endParaRPr lang="en-US" dirty="0"/>
          </a:p>
        </p:txBody>
      </p:sp>
      <p:sp>
        <p:nvSpPr>
          <p:cNvPr id="5" name="Footer Placeholder 4">
            <a:extLst>
              <a:ext uri="{FF2B5EF4-FFF2-40B4-BE49-F238E27FC236}">
                <a16:creationId xmlns="" xmlns:a16="http://schemas.microsoft.com/office/drawing/2014/main" id="{2D47377A-98CD-E9EC-F63B-4E1EA42CC4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A5BF2D65-26D1-8A27-2F17-2F09866EC226}"/>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86984096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87F35D-7914-4FD6-4505-A628918DCA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EE97DDE-E206-CF22-3E1E-6B9F2869B4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815AE7-F6DA-EEB1-0526-17BA71AE1AE2}"/>
              </a:ext>
            </a:extLst>
          </p:cNvPr>
          <p:cNvSpPr>
            <a:spLocks noGrp="1"/>
          </p:cNvSpPr>
          <p:nvPr>
            <p:ph type="dt" sz="half" idx="10"/>
          </p:nvPr>
        </p:nvSpPr>
        <p:spPr/>
        <p:txBody>
          <a:bodyPr/>
          <a:lstStyle/>
          <a:p>
            <a:fld id="{C370C768-36A4-47D9-8A76-67B0C06AC1DE}" type="datetime1">
              <a:rPr lang="en-US" smtClean="0"/>
              <a:t>10/8/2022</a:t>
            </a:fld>
            <a:endParaRPr lang="en-US"/>
          </a:p>
        </p:txBody>
      </p:sp>
      <p:sp>
        <p:nvSpPr>
          <p:cNvPr id="5" name="Footer Placeholder 4">
            <a:extLst>
              <a:ext uri="{FF2B5EF4-FFF2-40B4-BE49-F238E27FC236}">
                <a16:creationId xmlns="" xmlns:a16="http://schemas.microsoft.com/office/drawing/2014/main" id="{AED1FB2F-B571-2FAB-984B-47B40EEF3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6B8FF98-7815-BAF9-92E8-D94E31068FC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7026153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6F8F5E5-0E7B-638A-D36A-8DD819F4A4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4F75765-099A-EC66-AA4E-9B177FC06D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0CBCBC-1FFF-2874-79CC-5A6246BEEB5B}"/>
              </a:ext>
            </a:extLst>
          </p:cNvPr>
          <p:cNvSpPr>
            <a:spLocks noGrp="1"/>
          </p:cNvSpPr>
          <p:nvPr>
            <p:ph type="dt" sz="half" idx="10"/>
          </p:nvPr>
        </p:nvSpPr>
        <p:spPr/>
        <p:txBody>
          <a:bodyPr/>
          <a:lstStyle/>
          <a:p>
            <a:fld id="{B0DA4E8E-2823-48DA-B84A-35144E0A5785}" type="datetime1">
              <a:rPr lang="en-US" smtClean="0"/>
              <a:t>10/8/2022</a:t>
            </a:fld>
            <a:endParaRPr lang="en-US"/>
          </a:p>
        </p:txBody>
      </p:sp>
      <p:sp>
        <p:nvSpPr>
          <p:cNvPr id="5" name="Footer Placeholder 4">
            <a:extLst>
              <a:ext uri="{FF2B5EF4-FFF2-40B4-BE49-F238E27FC236}">
                <a16:creationId xmlns="" xmlns:a16="http://schemas.microsoft.com/office/drawing/2014/main" id="{6308C293-36DE-4B9F-EEFC-352B15BD0D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F895296-CB17-5439-219A-82EB04643F3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3575458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mages and Contents Layout">
    <p:spTree>
      <p:nvGrpSpPr>
        <p:cNvPr id="1" name=""/>
        <p:cNvGrpSpPr/>
        <p:nvPr/>
      </p:nvGrpSpPr>
      <p:grpSpPr>
        <a:xfrm>
          <a:off x="0" y="0"/>
          <a:ext cx="0" cy="0"/>
          <a:chOff x="0" y="0"/>
          <a:chExt cx="0" cy="0"/>
        </a:xfrm>
      </p:grpSpPr>
      <p:sp>
        <p:nvSpPr>
          <p:cNvPr id="7" name="Rectangle 6"/>
          <p:cNvSpPr/>
          <p:nvPr userDrawn="1"/>
        </p:nvSpPr>
        <p:spPr>
          <a:xfrm>
            <a:off x="0" y="3909485"/>
            <a:ext cx="12192000" cy="294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7701" y="1508787"/>
            <a:ext cx="9640360" cy="4903243"/>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6017974" y="2168343"/>
            <a:ext cx="4620289" cy="341680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Rectangle 2"/>
          <p:cNvSpPr/>
          <p:nvPr userDrawn="1"/>
        </p:nvSpPr>
        <p:spPr>
          <a:xfrm>
            <a:off x="623392" y="4485118"/>
            <a:ext cx="4032448" cy="134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Tree>
    <p:extLst>
      <p:ext uri="{BB962C8B-B14F-4D97-AF65-F5344CB8AC3E}">
        <p14:creationId xmlns:p14="http://schemas.microsoft.com/office/powerpoint/2010/main" val="2703072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6BEA57-6AD0-402B-BFD4-4DEA8993D6D3}" type="datetime1">
              <a:rPr lang="en-US" smtClean="0"/>
              <a:t>10/8/2022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897845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81539A-3741-4C92-BC68-96A2E5990DF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6169468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17F83D-2D44-49F6-BA1B-684E4075F3F3}"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4587897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0409FF-3227-448D-83D8-139FA3A053C8}" type="datetime1">
              <a:rPr lang="en-US" smtClean="0"/>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4942288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9D9727-8D80-44DE-B184-3D49153E4F93}" type="datetime1">
              <a:rPr lang="en-US" smtClean="0"/>
              <a:t>10/8/2022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0699246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22EA1-F296-470D-99A8-BB7C3DEDB807}" type="datetime1">
              <a:rPr lang="en-US" smtClean="0"/>
              <a:t>10/8/2022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8434643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78E5E-BF14-418C-8A76-0E1B8D4305E2}" type="datetime1">
              <a:rPr lang="en-US" smtClean="0"/>
              <a:t>10/8/2022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4194869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E86AE4-0E47-43B4-2E75-A353F09B6F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D37445-8602-D201-D6B0-F720E2C92A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5F82D4-C600-F722-699C-BDD30014AB07}"/>
              </a:ext>
            </a:extLst>
          </p:cNvPr>
          <p:cNvSpPr>
            <a:spLocks noGrp="1"/>
          </p:cNvSpPr>
          <p:nvPr>
            <p:ph type="dt" sz="half" idx="10"/>
          </p:nvPr>
        </p:nvSpPr>
        <p:spPr/>
        <p:txBody>
          <a:bodyPr/>
          <a:lstStyle/>
          <a:p>
            <a:fld id="{2A81539A-3741-4C92-BC68-96A2E5990DF1}" type="datetime1">
              <a:rPr lang="en-US" smtClean="0"/>
              <a:t>10/8/2022</a:t>
            </a:fld>
            <a:endParaRPr lang="en-US"/>
          </a:p>
        </p:txBody>
      </p:sp>
      <p:sp>
        <p:nvSpPr>
          <p:cNvPr id="5" name="Footer Placeholder 4">
            <a:extLst>
              <a:ext uri="{FF2B5EF4-FFF2-40B4-BE49-F238E27FC236}">
                <a16:creationId xmlns="" xmlns:a16="http://schemas.microsoft.com/office/drawing/2014/main" id="{AE0CFB42-FBA1-3183-FCC7-FB1180124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688D8A6-961F-C061-8441-6B6703DAAA72}"/>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9862956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118C5-AD41-4F90-B7A7-873A406BC0D9}" type="datetime1">
              <a:rPr lang="en-US" smtClean="0"/>
              <a:t>10/8/2022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213336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EC26A7-2FFC-4834-8A0B-5BD422182629}" type="datetime1">
              <a:rPr lang="en-US" smtClean="0"/>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0652587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5F71194B-F10A-47CE-B167-38F42F789FA1}" type="datetime1">
              <a:rPr lang="en-US" smtClean="0"/>
              <a:t>10/8/2022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5163784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1194B-F10A-47CE-B167-38F42F789FA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2963894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1194B-F10A-47CE-B167-38F42F789FA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6069801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1194B-F10A-47CE-B167-38F42F789FA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8543946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1194B-F10A-47CE-B167-38F42F789FA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8938284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1194B-F10A-47CE-B167-38F42F789FA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656267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0C768-36A4-47D9-8A76-67B0C06AC1DE}"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79936016"/>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A4E8E-2823-48DA-B84A-35144E0A5785}"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8058347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04A4F2-2515-7D38-C8C3-351338B98E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1AB6BCC-703F-C84E-DD19-396E287BE0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B66B483-F598-F2E7-8F18-1DA1A320EF8E}"/>
              </a:ext>
            </a:extLst>
          </p:cNvPr>
          <p:cNvSpPr>
            <a:spLocks noGrp="1"/>
          </p:cNvSpPr>
          <p:nvPr>
            <p:ph type="dt" sz="half" idx="10"/>
          </p:nvPr>
        </p:nvSpPr>
        <p:spPr/>
        <p:txBody>
          <a:bodyPr/>
          <a:lstStyle/>
          <a:p>
            <a:fld id="{9217F83D-2D44-49F6-BA1B-684E4075F3F3}" type="datetime1">
              <a:rPr lang="en-US" smtClean="0"/>
              <a:t>10/8/2022</a:t>
            </a:fld>
            <a:endParaRPr lang="en-US"/>
          </a:p>
        </p:txBody>
      </p:sp>
      <p:sp>
        <p:nvSpPr>
          <p:cNvPr id="5" name="Footer Placeholder 4">
            <a:extLst>
              <a:ext uri="{FF2B5EF4-FFF2-40B4-BE49-F238E27FC236}">
                <a16:creationId xmlns="" xmlns:a16="http://schemas.microsoft.com/office/drawing/2014/main" id="{BF2AC6DC-007B-C553-3F7B-B7FB2DEE1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7CB4273-D46F-431D-AFCA-B647BD84F41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6940269"/>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6BEA57-6AD0-402B-BFD4-4DEA8993D6D3}" type="datetime1">
              <a:rPr lang="en-US" smtClean="0"/>
              <a:t>10/8/2022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169242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81539A-3741-4C92-BC68-96A2E5990DF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8163847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17F83D-2D44-49F6-BA1B-684E4075F3F3}"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9794600"/>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0409FF-3227-448D-83D8-139FA3A053C8}" type="datetime1">
              <a:rPr lang="en-US" smtClean="0"/>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0078896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9D9727-8D80-44DE-B184-3D49153E4F93}" type="datetime1">
              <a:rPr lang="en-US" smtClean="0"/>
              <a:t>10/8/2022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85103818"/>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22EA1-F296-470D-99A8-BB7C3DEDB807}" type="datetime1">
              <a:rPr lang="en-US" smtClean="0"/>
              <a:t>10/8/2022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94045156"/>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78E5E-BF14-418C-8A76-0E1B8D4305E2}" type="datetime1">
              <a:rPr lang="en-US" smtClean="0"/>
              <a:t>10/8/2022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793237"/>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118C5-AD41-4F90-B7A7-873A406BC0D9}" type="datetime1">
              <a:rPr lang="en-US" smtClean="0"/>
              <a:t>10/8/2022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09053244"/>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EC26A7-2FFC-4834-8A0B-5BD422182629}" type="datetime1">
              <a:rPr lang="en-US" smtClean="0"/>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3536648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5F71194B-F10A-47CE-B167-38F42F789FA1}" type="datetime1">
              <a:rPr lang="en-US" smtClean="0"/>
              <a:t>10/8/2022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8727290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6720B4-C43C-1286-5776-91A46DD89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6582B3D-930D-5502-7F58-6C54C3D4CB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EB06AFD-551C-D12C-13EA-013A597954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040B726-AF0C-5ABC-24DA-38C89873BAF0}"/>
              </a:ext>
            </a:extLst>
          </p:cNvPr>
          <p:cNvSpPr>
            <a:spLocks noGrp="1"/>
          </p:cNvSpPr>
          <p:nvPr>
            <p:ph type="dt" sz="half" idx="10"/>
          </p:nvPr>
        </p:nvSpPr>
        <p:spPr/>
        <p:txBody>
          <a:bodyPr/>
          <a:lstStyle/>
          <a:p>
            <a:fld id="{7B0409FF-3227-448D-83D8-139FA3A053C8}" type="datetime1">
              <a:rPr lang="en-US" smtClean="0"/>
              <a:t>10/8/2022</a:t>
            </a:fld>
            <a:endParaRPr lang="en-US"/>
          </a:p>
        </p:txBody>
      </p:sp>
      <p:sp>
        <p:nvSpPr>
          <p:cNvPr id="6" name="Footer Placeholder 5">
            <a:extLst>
              <a:ext uri="{FF2B5EF4-FFF2-40B4-BE49-F238E27FC236}">
                <a16:creationId xmlns="" xmlns:a16="http://schemas.microsoft.com/office/drawing/2014/main" id="{106C4AB4-1DE9-6D73-B598-452AB10736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16A2637-4332-6DD8-BDB1-ADD418C9327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40613779"/>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1194B-F10A-47CE-B167-38F42F789FA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28904480"/>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1194B-F10A-47CE-B167-38F42F789FA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79092372"/>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1194B-F10A-47CE-B167-38F42F789FA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70913211"/>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1194B-F10A-47CE-B167-38F42F789FA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99074075"/>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1194B-F10A-47CE-B167-38F42F789FA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24561500"/>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0C768-36A4-47D9-8A76-67B0C06AC1DE}"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13030000"/>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A4E8E-2823-48DA-B84A-35144E0A5785}"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1795362"/>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6BEA57-6AD0-402B-BFD4-4DEA8993D6D3}" type="datetime1">
              <a:rPr lang="en-US" smtClean="0"/>
              <a:t>10/8/2022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172831"/>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81539A-3741-4C92-BC68-96A2E5990DF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39245230"/>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17F83D-2D44-49F6-BA1B-684E4075F3F3}"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2943677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DD4249-C5C0-0785-C2D6-69C48B75B1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2409143-D492-E1E4-16C7-B61B242B23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0B43257-5EA4-7CB7-91EC-15A3066DE9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2CAE5A9-ADCB-73FF-AC7E-DB592D975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18B7DB9-CEDC-B130-A8DB-B33CF17040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FC403BC-17AA-11CC-DA8E-978E6BDFF4D4}"/>
              </a:ext>
            </a:extLst>
          </p:cNvPr>
          <p:cNvSpPr>
            <a:spLocks noGrp="1"/>
          </p:cNvSpPr>
          <p:nvPr>
            <p:ph type="dt" sz="half" idx="10"/>
          </p:nvPr>
        </p:nvSpPr>
        <p:spPr/>
        <p:txBody>
          <a:bodyPr/>
          <a:lstStyle/>
          <a:p>
            <a:fld id="{689D9727-8D80-44DE-B184-3D49153E4F93}" type="datetime1">
              <a:rPr lang="en-US" smtClean="0"/>
              <a:t>10/8/2022</a:t>
            </a:fld>
            <a:endParaRPr lang="en-US"/>
          </a:p>
        </p:txBody>
      </p:sp>
      <p:sp>
        <p:nvSpPr>
          <p:cNvPr id="8" name="Footer Placeholder 7">
            <a:extLst>
              <a:ext uri="{FF2B5EF4-FFF2-40B4-BE49-F238E27FC236}">
                <a16:creationId xmlns="" xmlns:a16="http://schemas.microsoft.com/office/drawing/2014/main" id="{2A4189FC-8680-0BD6-6AE7-D5C053A53C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31ADB5A-2E80-969B-A919-D8F1CC594694}"/>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71194750"/>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0409FF-3227-448D-83D8-139FA3A053C8}" type="datetime1">
              <a:rPr lang="en-US" smtClean="0"/>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52736493"/>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9D9727-8D80-44DE-B184-3D49153E4F93}" type="datetime1">
              <a:rPr lang="en-US" smtClean="0"/>
              <a:t>10/8/2022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74608985"/>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22EA1-F296-470D-99A8-BB7C3DEDB807}" type="datetime1">
              <a:rPr lang="en-US" smtClean="0"/>
              <a:t>10/8/2022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5600749"/>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78E5E-BF14-418C-8A76-0E1B8D4305E2}" type="datetime1">
              <a:rPr lang="en-US" smtClean="0"/>
              <a:t>10/8/2022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27953304"/>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118C5-AD41-4F90-B7A7-873A406BC0D9}" type="datetime1">
              <a:rPr lang="en-US" smtClean="0"/>
              <a:t>10/8/2022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0860304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EC26A7-2FFC-4834-8A0B-5BD422182629}" type="datetime1">
              <a:rPr lang="en-US" smtClean="0"/>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46947414"/>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5F71194B-F10A-47CE-B167-38F42F789FA1}" type="datetime1">
              <a:rPr lang="en-US" smtClean="0"/>
              <a:t>10/8/2022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64112313"/>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1194B-F10A-47CE-B167-38F42F789FA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50582112"/>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1194B-F10A-47CE-B167-38F42F789FA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75504583"/>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1194B-F10A-47CE-B167-38F42F789FA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9937062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6FBB20-2339-EF45-AC10-1694E2B2AD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C69FC51-0BDB-7BBD-3E37-ED1FBD0623CA}"/>
              </a:ext>
            </a:extLst>
          </p:cNvPr>
          <p:cNvSpPr>
            <a:spLocks noGrp="1"/>
          </p:cNvSpPr>
          <p:nvPr>
            <p:ph type="dt" sz="half" idx="10"/>
          </p:nvPr>
        </p:nvSpPr>
        <p:spPr/>
        <p:txBody>
          <a:bodyPr/>
          <a:lstStyle/>
          <a:p>
            <a:fld id="{32D22EA1-F296-470D-99A8-BB7C3DEDB807}" type="datetime1">
              <a:rPr lang="en-US" smtClean="0"/>
              <a:t>10/8/2022</a:t>
            </a:fld>
            <a:endParaRPr lang="en-US"/>
          </a:p>
        </p:txBody>
      </p:sp>
      <p:sp>
        <p:nvSpPr>
          <p:cNvPr id="4" name="Footer Placeholder 3">
            <a:extLst>
              <a:ext uri="{FF2B5EF4-FFF2-40B4-BE49-F238E27FC236}">
                <a16:creationId xmlns="" xmlns:a16="http://schemas.microsoft.com/office/drawing/2014/main" id="{A2AAD9EE-12DA-DAE1-79E8-6AAE68F661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B0A3F6F-D17E-D03E-A93E-77F5E681393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93429177"/>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1194B-F10A-47CE-B167-38F42F789FA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39943123"/>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1194B-F10A-47CE-B167-38F42F789FA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02510694"/>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0C768-36A4-47D9-8A76-67B0C06AC1DE}"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98037540"/>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A4E8E-2823-48DA-B84A-35144E0A5785}"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78577960"/>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A6BEA57-6AD0-402B-BFD4-4DEA8993D6D3}" type="datetime1">
              <a:rPr lang="en-US" smtClean="0"/>
              <a:t>10/8/2022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295095"/>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81539A-3741-4C92-BC68-96A2E5990DF1}"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98064851"/>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17F83D-2D44-49F6-BA1B-684E4075F3F3}"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836961"/>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0409FF-3227-448D-83D8-139FA3A053C8}" type="datetime1">
              <a:rPr lang="en-US" smtClean="0"/>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56445657"/>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9D9727-8D80-44DE-B184-3D49153E4F93}" type="datetime1">
              <a:rPr lang="en-US" smtClean="0"/>
              <a:t>10/8/2022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49495639"/>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22EA1-F296-470D-99A8-BB7C3DEDB807}" type="datetime1">
              <a:rPr lang="en-US" smtClean="0"/>
              <a:t>10/8/2022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792727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17789CA-AFEE-5FE7-2F6A-3010364EE7B7}"/>
              </a:ext>
            </a:extLst>
          </p:cNvPr>
          <p:cNvSpPr>
            <a:spLocks noGrp="1"/>
          </p:cNvSpPr>
          <p:nvPr>
            <p:ph type="dt" sz="half" idx="10"/>
          </p:nvPr>
        </p:nvSpPr>
        <p:spPr/>
        <p:txBody>
          <a:bodyPr/>
          <a:lstStyle/>
          <a:p>
            <a:fld id="{3A278E5E-BF14-418C-8A76-0E1B8D4305E2}" type="datetime1">
              <a:rPr lang="en-US" smtClean="0"/>
              <a:t>10/8/2022</a:t>
            </a:fld>
            <a:endParaRPr lang="en-US"/>
          </a:p>
        </p:txBody>
      </p:sp>
      <p:sp>
        <p:nvSpPr>
          <p:cNvPr id="3" name="Footer Placeholder 2">
            <a:extLst>
              <a:ext uri="{FF2B5EF4-FFF2-40B4-BE49-F238E27FC236}">
                <a16:creationId xmlns="" xmlns:a16="http://schemas.microsoft.com/office/drawing/2014/main" id="{EC5880F4-CF94-8BA3-4846-4F74979A05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DB1FE95-C398-E56C-7D50-5D13B3306CEA}"/>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23173260"/>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78E5E-BF14-418C-8A76-0E1B8D4305E2}" type="datetime1">
              <a:rPr lang="en-US" smtClean="0"/>
              <a:t>10/8/2022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10001008"/>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118C5-AD41-4F90-B7A7-873A406BC0D9}" type="datetime1">
              <a:rPr lang="en-US" smtClean="0"/>
              <a:t>10/8/2022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92537336"/>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C26A7-2FFC-4834-8A0B-5BD422182629}" type="datetime1">
              <a:rPr lang="en-US" smtClean="0"/>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458742"/>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0C768-36A4-47D9-8A76-67B0C06AC1DE}"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19161121"/>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A4E8E-2823-48DA-B84A-35144E0A5785}" type="datetime1">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06357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A663FB-2CEE-BD88-30C3-13740EE8C4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4E8AC05-C2F8-A39F-D020-739C6DA1C0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E536D7C-107B-675E-41C7-F8452FE6B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61A6F26-FC56-8071-A4CB-C25B3ED04564}"/>
              </a:ext>
            </a:extLst>
          </p:cNvPr>
          <p:cNvSpPr>
            <a:spLocks noGrp="1"/>
          </p:cNvSpPr>
          <p:nvPr>
            <p:ph type="dt" sz="half" idx="10"/>
          </p:nvPr>
        </p:nvSpPr>
        <p:spPr/>
        <p:txBody>
          <a:bodyPr/>
          <a:lstStyle/>
          <a:p>
            <a:fld id="{465118C5-AD41-4F90-B7A7-873A406BC0D9}" type="datetime1">
              <a:rPr lang="en-US" smtClean="0"/>
              <a:t>10/8/2022</a:t>
            </a:fld>
            <a:endParaRPr lang="en-US" dirty="0"/>
          </a:p>
        </p:txBody>
      </p:sp>
      <p:sp>
        <p:nvSpPr>
          <p:cNvPr id="6" name="Footer Placeholder 5">
            <a:extLst>
              <a:ext uri="{FF2B5EF4-FFF2-40B4-BE49-F238E27FC236}">
                <a16:creationId xmlns="" xmlns:a16="http://schemas.microsoft.com/office/drawing/2014/main" id="{617F2E43-0EBE-B183-7154-A10DD22492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5098411-7FC8-AE08-749F-377B8719785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1517559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0460BF-4D52-2C9F-FFFF-AB63F1986E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CC08BAC-5748-AF00-4A23-C96CAE7D3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5DADB59-6C06-6555-887A-125044F14F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E23D13F-D30A-E6F8-C662-1A647765A1FB}"/>
              </a:ext>
            </a:extLst>
          </p:cNvPr>
          <p:cNvSpPr>
            <a:spLocks noGrp="1"/>
          </p:cNvSpPr>
          <p:nvPr>
            <p:ph type="dt" sz="half" idx="10"/>
          </p:nvPr>
        </p:nvSpPr>
        <p:spPr/>
        <p:txBody>
          <a:bodyPr/>
          <a:lstStyle/>
          <a:p>
            <a:fld id="{EAEC26A7-2FFC-4834-8A0B-5BD422182629}" type="datetime1">
              <a:rPr lang="en-US" smtClean="0"/>
              <a:t>10/8/2022</a:t>
            </a:fld>
            <a:endParaRPr lang="en-US"/>
          </a:p>
        </p:txBody>
      </p:sp>
      <p:sp>
        <p:nvSpPr>
          <p:cNvPr id="6" name="Footer Placeholder 5">
            <a:extLst>
              <a:ext uri="{FF2B5EF4-FFF2-40B4-BE49-F238E27FC236}">
                <a16:creationId xmlns="" xmlns:a16="http://schemas.microsoft.com/office/drawing/2014/main" id="{5AE932CB-F653-4F40-DF2F-DD60B28CE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4735075-6C8A-8FEC-0F6F-C06CE740A8F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676738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F6EAF73-7DB2-6B1E-3221-D0707A4D14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1F97B0F-A320-6D2A-A787-E9E1194FC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3B48AA-B292-6B54-F1EB-6DF39E737B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71194B-F10A-47CE-B167-38F42F789FA1}" type="datetime1">
              <a:rPr lang="en-US" smtClean="0"/>
              <a:t>10/8/2022</a:t>
            </a:fld>
            <a:endParaRPr lang="en-US"/>
          </a:p>
        </p:txBody>
      </p:sp>
      <p:sp>
        <p:nvSpPr>
          <p:cNvPr id="5" name="Footer Placeholder 4">
            <a:extLst>
              <a:ext uri="{FF2B5EF4-FFF2-40B4-BE49-F238E27FC236}">
                <a16:creationId xmlns="" xmlns:a16="http://schemas.microsoft.com/office/drawing/2014/main" id="{810187FF-357B-AF19-2DF8-147BCF7B4E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5B8EA36-7437-4196-DAD7-B4AD5ED2B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71359747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F71194B-F10A-47CE-B167-38F42F789FA1}" type="datetime1">
              <a:rPr lang="en-US" smtClean="0"/>
              <a:t>10/8/2022</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437287093"/>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F71194B-F10A-47CE-B167-38F42F789FA1}" type="datetime1">
              <a:rPr lang="en-US" smtClean="0"/>
              <a:t>10/8/2022</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751321916"/>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F71194B-F10A-47CE-B167-38F42F789FA1}" type="datetime1">
              <a:rPr lang="en-US" smtClean="0"/>
              <a:t>10/8/2022</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787146537"/>
      </p:ext>
    </p:extLst>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F71194B-F10A-47CE-B167-38F42F789FA1}" type="datetime1">
              <a:rPr lang="en-US" smtClean="0"/>
              <a:t>10/8/2022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2DC25EE-239B-4C5F-AAD1-255A7D5F1EE2}"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56690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verywellhealth.com/how-do-you-know-when-your-bowel-prep-is-complete-79761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verywellhealth.com/what-is-the-colon-796819"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radiopaedia.org/articles/iodinated-contrast-media-adverse-reactions?lang=u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s://www.uptodate.com/contents/sodium-chloride-preparations-saline-and-oral-salt-tablets-drug-information?search=injection%20of%20epinephrine%20lower%20gi%20bleeding&amp;topicRef=2573&amp;source=see_link" TargetMode="External"/><Relationship Id="rId2" Type="http://schemas.openxmlformats.org/officeDocument/2006/relationships/hyperlink" Target="https://www.uptodate.com/contents/epinephrine-adrenaline-drug-information?search=injection%20of%20epinephrine%20lower%20gi%20bleeding&amp;topicRef=2573&amp;source=see_link" TargetMode="Externa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4.xml"/><Relationship Id="rId4" Type="http://schemas.openxmlformats.org/officeDocument/2006/relationships/image" Target="../media/image20.jpg"/></Relationships>
</file>

<file path=ppt/slides/_rels/slide46.xml.rels><?xml version="1.0" encoding="UTF-8" standalone="yes"?>
<Relationships xmlns="http://schemas.openxmlformats.org/package/2006/relationships"><Relationship Id="rId2" Type="http://schemas.openxmlformats.org/officeDocument/2006/relationships/hyperlink" Target="https://www.uptodate.com/contents/sodium-tetradecyl-sulfate-drug-information?search=lower%20gi%20bleed&amp;topicRef=2557&amp;source=see_link" TargetMode="Externa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hyperlink" Target="https://radiopaedia.org/articles/technetium-agents?lang=us" TargetMode="External"/><Relationship Id="rId2" Type="http://schemas.openxmlformats.org/officeDocument/2006/relationships/hyperlink" Target="https://radiopaedia.org/articles/red-blood-cell?lang=us" TargetMode="External"/><Relationship Id="rId1" Type="http://schemas.openxmlformats.org/officeDocument/2006/relationships/slideLayout" Target="../slideLayouts/slideLayout14.xml"/><Relationship Id="rId4" Type="http://schemas.openxmlformats.org/officeDocument/2006/relationships/hyperlink" Target="https://radiopaedia.org/articles/gastrointestinal-bleeding?lang=u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1" i="1" u="sng" dirty="0">
                <a:solidFill>
                  <a:schemeClr val="accent1"/>
                </a:solidFill>
              </a:rPr>
              <a:t>Massive Lower GI Bleeding</a:t>
            </a:r>
            <a:endParaRPr lang="ko-KR" altLang="en-US" b="1" u="sng" dirty="0">
              <a:solidFill>
                <a:schemeClr val="accent1"/>
              </a:solidFill>
            </a:endParaRPr>
          </a:p>
        </p:txBody>
      </p:sp>
      <p:pic>
        <p:nvPicPr>
          <p:cNvPr id="9" name="Picture Placeholder 8" descr="Diagram&#10;&#10;Description automatically generated">
            <a:extLst>
              <a:ext uri="{FF2B5EF4-FFF2-40B4-BE49-F238E27FC236}">
                <a16:creationId xmlns="" xmlns:a16="http://schemas.microsoft.com/office/drawing/2014/main" id="{8A7F115E-5B59-9AB0-A095-67B68A16FD0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18" r="418"/>
          <a:stretch>
            <a:fillRect/>
          </a:stretch>
        </p:blipFill>
        <p:spPr/>
      </p:pic>
      <p:sp>
        <p:nvSpPr>
          <p:cNvPr id="5" name="Oval 4"/>
          <p:cNvSpPr/>
          <p:nvPr/>
        </p:nvSpPr>
        <p:spPr>
          <a:xfrm>
            <a:off x="9264352" y="397038"/>
            <a:ext cx="1632181" cy="1632181"/>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2" name="TextBox 11"/>
          <p:cNvSpPr txBox="1"/>
          <p:nvPr/>
        </p:nvSpPr>
        <p:spPr>
          <a:xfrm>
            <a:off x="815414" y="4620141"/>
            <a:ext cx="3648405" cy="1077218"/>
          </a:xfrm>
          <a:prstGeom prst="rect">
            <a:avLst/>
          </a:prstGeom>
          <a:noFill/>
        </p:spPr>
        <p:txBody>
          <a:bodyPr wrap="square" rtlCol="0">
            <a:spAutoFit/>
          </a:bodyPr>
          <a:lstStyle/>
          <a:p>
            <a:r>
              <a:rPr lang="en-US" sz="2400" b="1" i="1" dirty="0">
                <a:solidFill>
                  <a:schemeClr val="accent1"/>
                </a:solidFill>
              </a:rPr>
              <a:t>Supervised by Dr. Emad </a:t>
            </a:r>
            <a:r>
              <a:rPr lang="en-US" sz="2400" b="1" i="1" dirty="0" err="1">
                <a:solidFill>
                  <a:schemeClr val="accent1"/>
                </a:solidFill>
              </a:rPr>
              <a:t>Aburajooh</a:t>
            </a:r>
            <a:endParaRPr lang="en-US" sz="2400" b="1" i="1" dirty="0">
              <a:solidFill>
                <a:schemeClr val="accent1"/>
              </a:solidFill>
            </a:endParaRPr>
          </a:p>
          <a:p>
            <a:endParaRPr lang="en-US" altLang="ko-KR" sz="1600" dirty="0">
              <a:solidFill>
                <a:schemeClr val="tx1">
                  <a:lumMod val="75000"/>
                  <a:lumOff val="25000"/>
                </a:schemeClr>
              </a:solidFill>
              <a:cs typeface="Arial" pitchFamily="34" charset="0"/>
            </a:endParaRPr>
          </a:p>
        </p:txBody>
      </p:sp>
      <p:sp>
        <p:nvSpPr>
          <p:cNvPr id="10" name="Oval 10">
            <a:extLst>
              <a:ext uri="{FF2B5EF4-FFF2-40B4-BE49-F238E27FC236}">
                <a16:creationId xmlns="" xmlns:a16="http://schemas.microsoft.com/office/drawing/2014/main" id="{4C35A65B-BA4D-39DD-CB39-9B197B29CE41}"/>
              </a:ext>
            </a:extLst>
          </p:cNvPr>
          <p:cNvSpPr/>
          <p:nvPr/>
        </p:nvSpPr>
        <p:spPr>
          <a:xfrm>
            <a:off x="9754194" y="930147"/>
            <a:ext cx="652497" cy="685407"/>
          </a:xfrm>
          <a:custGeom>
            <a:avLst/>
            <a:gdLst/>
            <a:ahLst/>
            <a:cxnLst/>
            <a:rect l="l" t="t" r="r" b="b"/>
            <a:pathLst>
              <a:path w="3229769" h="3214867">
                <a:moveTo>
                  <a:pt x="388922" y="0"/>
                </a:moveTo>
                <a:cubicBezTo>
                  <a:pt x="481031" y="0"/>
                  <a:pt x="564991" y="34887"/>
                  <a:pt x="627459" y="93109"/>
                </a:cubicBezTo>
                <a:cubicBezTo>
                  <a:pt x="689927" y="34887"/>
                  <a:pt x="773888" y="0"/>
                  <a:pt x="865996" y="0"/>
                </a:cubicBezTo>
                <a:cubicBezTo>
                  <a:pt x="958105" y="0"/>
                  <a:pt x="1042065" y="34887"/>
                  <a:pt x="1104533" y="93109"/>
                </a:cubicBezTo>
                <a:cubicBezTo>
                  <a:pt x="1167001" y="34887"/>
                  <a:pt x="1250962" y="0"/>
                  <a:pt x="1343070" y="0"/>
                </a:cubicBezTo>
                <a:cubicBezTo>
                  <a:pt x="1435179" y="0"/>
                  <a:pt x="1519139" y="34887"/>
                  <a:pt x="1581607" y="93109"/>
                </a:cubicBezTo>
                <a:cubicBezTo>
                  <a:pt x="1644075" y="34887"/>
                  <a:pt x="1728036" y="0"/>
                  <a:pt x="1820144" y="0"/>
                </a:cubicBezTo>
                <a:cubicBezTo>
                  <a:pt x="1912253" y="0"/>
                  <a:pt x="1996213" y="34887"/>
                  <a:pt x="2058681" y="93109"/>
                </a:cubicBezTo>
                <a:cubicBezTo>
                  <a:pt x="2121149" y="34887"/>
                  <a:pt x="2205110" y="0"/>
                  <a:pt x="2297218" y="0"/>
                </a:cubicBezTo>
                <a:cubicBezTo>
                  <a:pt x="2389326" y="0"/>
                  <a:pt x="2473286" y="34887"/>
                  <a:pt x="2535755" y="93108"/>
                </a:cubicBezTo>
                <a:cubicBezTo>
                  <a:pt x="2598223" y="34887"/>
                  <a:pt x="2682183" y="0"/>
                  <a:pt x="2774291" y="0"/>
                </a:cubicBezTo>
                <a:cubicBezTo>
                  <a:pt x="2971429" y="0"/>
                  <a:pt x="3131241" y="159812"/>
                  <a:pt x="3131241" y="356950"/>
                </a:cubicBezTo>
                <a:cubicBezTo>
                  <a:pt x="3131241" y="414550"/>
                  <a:pt x="3117598" y="468963"/>
                  <a:pt x="3092026" y="516460"/>
                </a:cubicBezTo>
                <a:cubicBezTo>
                  <a:pt x="3176259" y="580602"/>
                  <a:pt x="3229769" y="682177"/>
                  <a:pt x="3229769" y="796250"/>
                </a:cubicBezTo>
                <a:cubicBezTo>
                  <a:pt x="3229769" y="902465"/>
                  <a:pt x="3183377" y="997845"/>
                  <a:pt x="3108820" y="1062184"/>
                </a:cubicBezTo>
                <a:cubicBezTo>
                  <a:pt x="3183377" y="1126523"/>
                  <a:pt x="3229769" y="1221903"/>
                  <a:pt x="3229769" y="1328118"/>
                </a:cubicBezTo>
                <a:cubicBezTo>
                  <a:pt x="3229769" y="1434333"/>
                  <a:pt x="3183377" y="1529713"/>
                  <a:pt x="3108820" y="1594052"/>
                </a:cubicBezTo>
                <a:cubicBezTo>
                  <a:pt x="3183377" y="1658391"/>
                  <a:pt x="3229769" y="1753771"/>
                  <a:pt x="3229769" y="1859986"/>
                </a:cubicBezTo>
                <a:cubicBezTo>
                  <a:pt x="3229769" y="2057124"/>
                  <a:pt x="3069957" y="2216936"/>
                  <a:pt x="2872819" y="2216936"/>
                </a:cubicBezTo>
                <a:lnTo>
                  <a:pt x="2849067" y="2214542"/>
                </a:lnTo>
                <a:cubicBezTo>
                  <a:pt x="2790894" y="2329236"/>
                  <a:pt x="2671548" y="2406987"/>
                  <a:pt x="2534043" y="2406987"/>
                </a:cubicBezTo>
                <a:cubicBezTo>
                  <a:pt x="2483158" y="2406987"/>
                  <a:pt x="2434760" y="2396340"/>
                  <a:pt x="2391120" y="2376775"/>
                </a:cubicBezTo>
                <a:cubicBezTo>
                  <a:pt x="2326908" y="2456876"/>
                  <a:pt x="2228003" y="2507238"/>
                  <a:pt x="2117336" y="2507238"/>
                </a:cubicBezTo>
                <a:lnTo>
                  <a:pt x="2081608" y="2503636"/>
                </a:lnTo>
                <a:cubicBezTo>
                  <a:pt x="2058765" y="2546355"/>
                  <a:pt x="2027330" y="2583686"/>
                  <a:pt x="1987704" y="2611019"/>
                </a:cubicBezTo>
                <a:cubicBezTo>
                  <a:pt x="2049806" y="2674751"/>
                  <a:pt x="2087711" y="2761907"/>
                  <a:pt x="2087711" y="2857917"/>
                </a:cubicBezTo>
                <a:cubicBezTo>
                  <a:pt x="2087711" y="3055055"/>
                  <a:pt x="1927899" y="3214867"/>
                  <a:pt x="1730761" y="3214867"/>
                </a:cubicBezTo>
                <a:cubicBezTo>
                  <a:pt x="1533623" y="3214867"/>
                  <a:pt x="1373811" y="3055055"/>
                  <a:pt x="1373811" y="2857917"/>
                </a:cubicBezTo>
                <a:cubicBezTo>
                  <a:pt x="1373811" y="2743560"/>
                  <a:pt x="1427588" y="2641764"/>
                  <a:pt x="1512161" y="2577627"/>
                </a:cubicBezTo>
                <a:cubicBezTo>
                  <a:pt x="1450743" y="2514125"/>
                  <a:pt x="1413385" y="2427536"/>
                  <a:pt x="1413385" y="2332221"/>
                </a:cubicBezTo>
                <a:cubicBezTo>
                  <a:pt x="1413385" y="2135083"/>
                  <a:pt x="1573197" y="1975271"/>
                  <a:pt x="1770335" y="1975271"/>
                </a:cubicBezTo>
                <a:lnTo>
                  <a:pt x="1806063" y="1978873"/>
                </a:lnTo>
                <a:cubicBezTo>
                  <a:pt x="1865384" y="1867935"/>
                  <a:pt x="1982649" y="1793338"/>
                  <a:pt x="2117336" y="1793338"/>
                </a:cubicBezTo>
                <a:cubicBezTo>
                  <a:pt x="2168221" y="1793338"/>
                  <a:pt x="2216619" y="1803986"/>
                  <a:pt x="2260259" y="1823550"/>
                </a:cubicBezTo>
                <a:cubicBezTo>
                  <a:pt x="2324471" y="1743450"/>
                  <a:pt x="2423376" y="1693087"/>
                  <a:pt x="2534043" y="1693087"/>
                </a:cubicBezTo>
                <a:lnTo>
                  <a:pt x="2557875" y="1695490"/>
                </a:lnTo>
                <a:cubicBezTo>
                  <a:pt x="2576891" y="1656391"/>
                  <a:pt x="2604151" y="1622242"/>
                  <a:pt x="2636819" y="1594052"/>
                </a:cubicBezTo>
                <a:cubicBezTo>
                  <a:pt x="2562261" y="1529713"/>
                  <a:pt x="2515869" y="1434333"/>
                  <a:pt x="2515869" y="1328118"/>
                </a:cubicBezTo>
                <a:cubicBezTo>
                  <a:pt x="2515869" y="1221903"/>
                  <a:pt x="2562261" y="1126523"/>
                  <a:pt x="2636819" y="1062184"/>
                </a:cubicBezTo>
                <a:cubicBezTo>
                  <a:pt x="2562261" y="997845"/>
                  <a:pt x="2515869" y="902465"/>
                  <a:pt x="2515869" y="796250"/>
                </a:cubicBezTo>
                <a:cubicBezTo>
                  <a:pt x="2515869" y="738650"/>
                  <a:pt x="2529512" y="684237"/>
                  <a:pt x="2555084" y="636740"/>
                </a:cubicBezTo>
                <a:lnTo>
                  <a:pt x="2537209" y="619592"/>
                </a:lnTo>
                <a:cubicBezTo>
                  <a:pt x="2474524" y="678496"/>
                  <a:pt x="2390006" y="713900"/>
                  <a:pt x="2297218" y="713900"/>
                </a:cubicBezTo>
                <a:cubicBezTo>
                  <a:pt x="2205110" y="713900"/>
                  <a:pt x="2121149" y="679013"/>
                  <a:pt x="2058681" y="620791"/>
                </a:cubicBezTo>
                <a:cubicBezTo>
                  <a:pt x="1996213" y="679013"/>
                  <a:pt x="1912253" y="713900"/>
                  <a:pt x="1820144" y="713900"/>
                </a:cubicBezTo>
                <a:cubicBezTo>
                  <a:pt x="1728036" y="713900"/>
                  <a:pt x="1644075" y="679013"/>
                  <a:pt x="1581607" y="620791"/>
                </a:cubicBezTo>
                <a:cubicBezTo>
                  <a:pt x="1519139" y="679013"/>
                  <a:pt x="1435179" y="713900"/>
                  <a:pt x="1343070" y="713900"/>
                </a:cubicBezTo>
                <a:cubicBezTo>
                  <a:pt x="1250962" y="713900"/>
                  <a:pt x="1167001" y="679013"/>
                  <a:pt x="1104533" y="620791"/>
                </a:cubicBezTo>
                <a:cubicBezTo>
                  <a:pt x="1042065" y="679013"/>
                  <a:pt x="958105" y="713900"/>
                  <a:pt x="865996" y="713900"/>
                </a:cubicBezTo>
                <a:cubicBezTo>
                  <a:pt x="773370" y="713900"/>
                  <a:pt x="688985" y="678620"/>
                  <a:pt x="626352" y="619878"/>
                </a:cubicBezTo>
                <a:cubicBezTo>
                  <a:pt x="623659" y="623930"/>
                  <a:pt x="620064" y="626957"/>
                  <a:pt x="616405" y="629911"/>
                </a:cubicBezTo>
                <a:cubicBezTo>
                  <a:pt x="686492" y="694366"/>
                  <a:pt x="729886" y="786957"/>
                  <a:pt x="729886" y="889683"/>
                </a:cubicBezTo>
                <a:cubicBezTo>
                  <a:pt x="729886" y="993972"/>
                  <a:pt x="685162" y="1087815"/>
                  <a:pt x="613058" y="1152216"/>
                </a:cubicBezTo>
                <a:cubicBezTo>
                  <a:pt x="675622" y="1216104"/>
                  <a:pt x="713900" y="1303645"/>
                  <a:pt x="713900" y="1400126"/>
                </a:cubicBezTo>
                <a:cubicBezTo>
                  <a:pt x="713900" y="1487795"/>
                  <a:pt x="682295" y="1568081"/>
                  <a:pt x="628622" y="1629172"/>
                </a:cubicBezTo>
                <a:cubicBezTo>
                  <a:pt x="691419" y="1693140"/>
                  <a:pt x="729886" y="1780874"/>
                  <a:pt x="729886" y="1877593"/>
                </a:cubicBezTo>
                <a:cubicBezTo>
                  <a:pt x="729886" y="2034043"/>
                  <a:pt x="629234" y="2166985"/>
                  <a:pt x="488639" y="2213706"/>
                </a:cubicBezTo>
                <a:lnTo>
                  <a:pt x="488639" y="2375547"/>
                </a:lnTo>
                <a:cubicBezTo>
                  <a:pt x="488639" y="2448277"/>
                  <a:pt x="429679" y="2507237"/>
                  <a:pt x="356949" y="2507237"/>
                </a:cubicBezTo>
                <a:cubicBezTo>
                  <a:pt x="284219" y="2507237"/>
                  <a:pt x="225259" y="2448277"/>
                  <a:pt x="225259" y="2375547"/>
                </a:cubicBezTo>
                <a:lnTo>
                  <a:pt x="225259" y="2201750"/>
                </a:lnTo>
                <a:cubicBezTo>
                  <a:pt x="101654" y="2146256"/>
                  <a:pt x="15986" y="2021929"/>
                  <a:pt x="15986" y="1877593"/>
                </a:cubicBezTo>
                <a:cubicBezTo>
                  <a:pt x="15986" y="1789924"/>
                  <a:pt x="47591" y="1709638"/>
                  <a:pt x="101264" y="1648547"/>
                </a:cubicBezTo>
                <a:cubicBezTo>
                  <a:pt x="38467" y="1584579"/>
                  <a:pt x="0" y="1496845"/>
                  <a:pt x="0" y="1400126"/>
                </a:cubicBezTo>
                <a:cubicBezTo>
                  <a:pt x="0" y="1295837"/>
                  <a:pt x="44724" y="1201994"/>
                  <a:pt x="116828" y="1137593"/>
                </a:cubicBezTo>
                <a:cubicBezTo>
                  <a:pt x="54264" y="1073704"/>
                  <a:pt x="15986" y="986164"/>
                  <a:pt x="15986" y="889683"/>
                </a:cubicBezTo>
                <a:cubicBezTo>
                  <a:pt x="15986" y="779482"/>
                  <a:pt x="65925" y="680945"/>
                  <a:pt x="145453" y="616722"/>
                </a:cubicBezTo>
                <a:cubicBezTo>
                  <a:pt x="75366" y="552267"/>
                  <a:pt x="31972" y="459676"/>
                  <a:pt x="31972" y="356950"/>
                </a:cubicBezTo>
                <a:cubicBezTo>
                  <a:pt x="31972" y="159812"/>
                  <a:pt x="191784" y="0"/>
                  <a:pt x="38892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3" name="مربع نص 2"/>
          <p:cNvSpPr txBox="1"/>
          <p:nvPr/>
        </p:nvSpPr>
        <p:spPr>
          <a:xfrm>
            <a:off x="457200" y="1213128"/>
            <a:ext cx="3505200" cy="1631216"/>
          </a:xfrm>
          <a:prstGeom prst="rect">
            <a:avLst/>
          </a:prstGeom>
          <a:noFill/>
        </p:spPr>
        <p:txBody>
          <a:bodyPr wrap="square" rtlCol="0">
            <a:spAutoFit/>
          </a:bodyPr>
          <a:lstStyle/>
          <a:p>
            <a:r>
              <a:rPr lang="en-US" sz="2000" b="1" dirty="0" err="1" smtClean="0">
                <a:solidFill>
                  <a:schemeClr val="accent1"/>
                </a:solidFill>
              </a:rPr>
              <a:t>Abdallah</a:t>
            </a:r>
            <a:r>
              <a:rPr lang="en-US" sz="2000" b="1" dirty="0" smtClean="0">
                <a:solidFill>
                  <a:schemeClr val="accent1"/>
                </a:solidFill>
              </a:rPr>
              <a:t> </a:t>
            </a:r>
            <a:r>
              <a:rPr lang="en-US" sz="2000" b="1" dirty="0" err="1" smtClean="0">
                <a:solidFill>
                  <a:schemeClr val="accent1"/>
                </a:solidFill>
              </a:rPr>
              <a:t>sarayreh</a:t>
            </a:r>
            <a:r>
              <a:rPr lang="en-US" sz="2000" b="1" dirty="0" smtClean="0">
                <a:solidFill>
                  <a:schemeClr val="accent1"/>
                </a:solidFill>
              </a:rPr>
              <a:t> </a:t>
            </a:r>
          </a:p>
          <a:p>
            <a:r>
              <a:rPr lang="en-US" sz="2000" b="1" dirty="0" smtClean="0">
                <a:solidFill>
                  <a:schemeClr val="accent1"/>
                </a:solidFill>
              </a:rPr>
              <a:t>Ahmad </a:t>
            </a:r>
            <a:r>
              <a:rPr lang="en-US" sz="2000" b="1" dirty="0" err="1" smtClean="0">
                <a:solidFill>
                  <a:schemeClr val="accent1"/>
                </a:solidFill>
              </a:rPr>
              <a:t>dahamsheh</a:t>
            </a:r>
            <a:endParaRPr lang="en-US" sz="2000" b="1" dirty="0" smtClean="0">
              <a:solidFill>
                <a:schemeClr val="accent1"/>
              </a:solidFill>
            </a:endParaRPr>
          </a:p>
          <a:p>
            <a:r>
              <a:rPr lang="en-US" sz="2000" b="1" dirty="0" smtClean="0">
                <a:solidFill>
                  <a:schemeClr val="accent1"/>
                </a:solidFill>
              </a:rPr>
              <a:t>Mohammad </a:t>
            </a:r>
            <a:r>
              <a:rPr lang="en-US" sz="2000" b="1" dirty="0" err="1" smtClean="0">
                <a:solidFill>
                  <a:schemeClr val="accent1"/>
                </a:solidFill>
              </a:rPr>
              <a:t>nawafleh</a:t>
            </a:r>
            <a:endParaRPr lang="en-US" sz="2000" b="1" dirty="0" smtClean="0">
              <a:solidFill>
                <a:schemeClr val="accent1"/>
              </a:solidFill>
            </a:endParaRPr>
          </a:p>
          <a:p>
            <a:r>
              <a:rPr lang="en-US" sz="2000" b="1" dirty="0" err="1" smtClean="0">
                <a:solidFill>
                  <a:schemeClr val="accent1"/>
                </a:solidFill>
              </a:rPr>
              <a:t>Yousf</a:t>
            </a:r>
            <a:r>
              <a:rPr lang="en-US" sz="2000" b="1" dirty="0" smtClean="0">
                <a:solidFill>
                  <a:schemeClr val="accent1"/>
                </a:solidFill>
              </a:rPr>
              <a:t> </a:t>
            </a:r>
            <a:r>
              <a:rPr lang="en-US" sz="2000" b="1" dirty="0" err="1" smtClean="0">
                <a:solidFill>
                  <a:schemeClr val="accent1"/>
                </a:solidFill>
              </a:rPr>
              <a:t>sarayreh</a:t>
            </a:r>
            <a:endParaRPr lang="en-US" sz="2000" b="1" dirty="0" smtClean="0">
              <a:solidFill>
                <a:schemeClr val="accent1"/>
              </a:solidFill>
            </a:endParaRPr>
          </a:p>
          <a:p>
            <a:r>
              <a:rPr lang="en-US" sz="2000" b="1" dirty="0" smtClean="0">
                <a:solidFill>
                  <a:schemeClr val="accent1"/>
                </a:solidFill>
              </a:rPr>
              <a:t>Mohammad al-</a:t>
            </a:r>
            <a:r>
              <a:rPr lang="en-US" sz="2000" b="1" dirty="0" err="1" smtClean="0">
                <a:solidFill>
                  <a:schemeClr val="accent1"/>
                </a:solidFill>
              </a:rPr>
              <a:t>khalde</a:t>
            </a:r>
            <a:endParaRPr lang="en-US" sz="2000" b="1" dirty="0" smtClean="0">
              <a:solidFill>
                <a:schemeClr val="accent1"/>
              </a:solidFill>
            </a:endParaRPr>
          </a:p>
        </p:txBody>
      </p:sp>
    </p:spTree>
    <p:extLst>
      <p:ext uri="{BB962C8B-B14F-4D97-AF65-F5344CB8AC3E}">
        <p14:creationId xmlns:p14="http://schemas.microsoft.com/office/powerpoint/2010/main" val="2311712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4200" u="sng"/>
              <a:t>Physical examination:</a:t>
            </a:r>
            <a:br>
              <a:rPr lang="en-US" sz="4200" u="sng"/>
            </a:br>
            <a:endParaRPr lang="en-US" sz="4200"/>
          </a:p>
        </p:txBody>
      </p:sp>
      <p:sp>
        <p:nvSpPr>
          <p:cNvPr id="3" name="عنصر نائب للمحتوى 2"/>
          <p:cNvSpPr>
            <a:spLocks noGrp="1"/>
          </p:cNvSpPr>
          <p:nvPr>
            <p:ph idx="1"/>
          </p:nvPr>
        </p:nvSpPr>
        <p:spPr>
          <a:xfrm>
            <a:off x="838200" y="1929384"/>
            <a:ext cx="10515600" cy="425196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a:normAutofit/>
          </a:bodyPr>
          <a:lstStyle/>
          <a:p>
            <a:r>
              <a:rPr lang="en-US" sz="1700" dirty="0"/>
              <a:t>should include measurement of orthostatic vital signs in patients without overt shock. </a:t>
            </a:r>
          </a:p>
          <a:p>
            <a:r>
              <a:rPr lang="en-US" sz="1700" dirty="0"/>
              <a:t> Pertinent findings on physical examination may include:</a:t>
            </a:r>
          </a:p>
          <a:p>
            <a:pPr marL="0" indent="0">
              <a:buNone/>
            </a:pPr>
            <a:r>
              <a:rPr lang="en-US" sz="1700" dirty="0"/>
              <a:t> 1- The presence of abdominal masses, or skin and oral lesions suggestive of polyposis syndromes.</a:t>
            </a:r>
          </a:p>
          <a:p>
            <a:pPr marL="0" indent="0">
              <a:buNone/>
            </a:pPr>
            <a:r>
              <a:rPr lang="en-US" sz="1700" dirty="0"/>
              <a:t> 2- Stigmata of cirrhosis suggestive of bleeding from hemorrhoids or varices secondary to portal hypertension should be considered.</a:t>
            </a:r>
          </a:p>
          <a:p>
            <a:pPr marL="0" indent="0">
              <a:buNone/>
            </a:pPr>
            <a:r>
              <a:rPr lang="en-US" sz="1700" dirty="0"/>
              <a:t> 3- The anal and perianal region should be inspected thoroughly for the presence of masses that indicate external hemorrhoids, the presence of skin tags on the posterior anoderm indicates the presence anal fissures.</a:t>
            </a:r>
          </a:p>
          <a:p>
            <a:pPr marL="0" indent="0">
              <a:buNone/>
            </a:pPr>
            <a:r>
              <a:rPr lang="en-US" sz="1700" dirty="0"/>
              <a:t> 4- The rectal exam should follow inspection of the anus for any skin tags, internal hemorrhoids, protruding piles, or any other apparent abnormalities that could be causing the bleed</a:t>
            </a:r>
          </a:p>
          <a:p>
            <a:pPr marL="0" indent="0">
              <a:buNone/>
            </a:pPr>
            <a:r>
              <a:rPr lang="en-US" sz="1700" dirty="0"/>
              <a:t> 5- . A </a:t>
            </a:r>
            <a:r>
              <a:rPr lang="en-US" sz="1700" dirty="0" err="1"/>
              <a:t>nosogastric</a:t>
            </a:r>
            <a:r>
              <a:rPr lang="en-US" sz="1700" dirty="0"/>
              <a:t> tube should be inserted to look for blood or coffee ground-like material to exclude an upper gastrointestinal source</a:t>
            </a:r>
          </a:p>
          <a:p>
            <a:pPr marL="0" indent="0">
              <a:buNone/>
            </a:pPr>
            <a:r>
              <a:rPr lang="en-US" sz="1700" dirty="0"/>
              <a:t> 6- </a:t>
            </a:r>
            <a:r>
              <a:rPr lang="en-US" sz="1700" dirty="0" err="1"/>
              <a:t>Anoscopic</a:t>
            </a:r>
            <a:r>
              <a:rPr lang="en-US" sz="1700" dirty="0"/>
              <a:t> examination to exclude hemorrhage from hemorrhoids should be completed.</a:t>
            </a:r>
          </a:p>
          <a:p>
            <a:pPr marL="0" indent="0">
              <a:buNone/>
            </a:pPr>
            <a:endParaRPr lang="en-US" sz="1700" dirty="0"/>
          </a:p>
          <a:p>
            <a:endParaRPr lang="en-US" sz="1700" dirty="0"/>
          </a:p>
        </p:txBody>
      </p:sp>
      <p:sp>
        <p:nvSpPr>
          <p:cNvPr id="4" name="عنصر نائب لرقم الشريحة 3"/>
          <p:cNvSpPr>
            <a:spLocks noGrp="1"/>
          </p:cNvSpPr>
          <p:nvPr>
            <p:ph type="sldNum" sz="quarter" idx="12"/>
          </p:nvPr>
        </p:nvSpPr>
        <p:spPr/>
        <p:txBody>
          <a:bodyPr>
            <a:normAutofit/>
          </a:bodyPr>
          <a:lstStyle/>
          <a:p>
            <a:pPr>
              <a:spcAft>
                <a:spcPts val="600"/>
              </a:spcAft>
            </a:pPr>
            <a:fld id="{B2DC25EE-239B-4C5F-AAD1-255A7D5F1EE2}" type="slidenum">
              <a:rPr lang="en-US" smtClean="0"/>
              <a:pPr>
                <a:spcAft>
                  <a:spcPts val="600"/>
                </a:spcAft>
              </a:pPr>
              <a:t>10</a:t>
            </a:fld>
            <a:endParaRPr lang="en-US"/>
          </a:p>
        </p:txBody>
      </p:sp>
    </p:spTree>
    <p:extLst>
      <p:ext uri="{BB962C8B-B14F-4D97-AF65-F5344CB8AC3E}">
        <p14:creationId xmlns:p14="http://schemas.microsoft.com/office/powerpoint/2010/main" val="755926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048660"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661"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662"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663" name="Title 1"/>
          <p:cNvSpPr>
            <a:spLocks noGrp="1"/>
          </p:cNvSpPr>
          <p:nvPr>
            <p:ph type="title"/>
          </p:nvPr>
        </p:nvSpPr>
        <p:spPr>
          <a:xfrm>
            <a:off x="836676" y="352518"/>
            <a:ext cx="10515600" cy="1273233"/>
          </a:xfrm>
        </p:spPr>
        <p:txBody>
          <a:bodyPr>
            <a:normAutofit fontScale="90000"/>
          </a:bodyPr>
          <a:lstStyle/>
          <a:p>
            <a:r>
              <a:rPr lang="en-US" dirty="0"/>
              <a:t>INVESTIGATIONS</a:t>
            </a:r>
            <a:br>
              <a:rPr lang="en-US" dirty="0"/>
            </a:br>
            <a:r>
              <a:rPr lang="en-US" dirty="0"/>
              <a:t>Lab tests: </a:t>
            </a:r>
          </a:p>
        </p:txBody>
      </p:sp>
      <p:sp>
        <p:nvSpPr>
          <p:cNvPr id="1048665" name="object 3"/>
          <p:cNvSpPr txBox="1">
            <a:spLocks noGrp="1"/>
          </p:cNvSpPr>
          <p:nvPr>
            <p:ph idx="1"/>
          </p:nvPr>
        </p:nvSpPr>
        <p:spPr>
          <a:xfrm>
            <a:off x="768096" y="2144119"/>
            <a:ext cx="10515600" cy="3093154"/>
          </a:xfrm>
          <a:prstGeom prst="rect">
            <a:avLst/>
          </a:prstGeom>
        </p:spPr>
        <p:txBody>
          <a:bodyPr vert="horz" wrap="square" lIns="0" tIns="12700" rIns="0" bIns="0" rtlCol="0" anchor="t">
            <a:spAutoFit/>
          </a:bodyPr>
          <a:lstStyle/>
          <a:p>
            <a:pPr marL="514350" indent="-502920">
              <a:lnSpc>
                <a:spcPct val="100000"/>
              </a:lnSpc>
              <a:spcBef>
                <a:spcPts val="100"/>
              </a:spcBef>
              <a:buSzPct val="125000"/>
              <a:buFont typeface="+mj-lt"/>
              <a:buAutoNum type="romanUcPeriod"/>
              <a:tabLst>
                <a:tab pos="514984" algn="l"/>
                <a:tab pos="515620" algn="l"/>
              </a:tabLst>
            </a:pPr>
            <a:r>
              <a:rPr lang="en-US" dirty="0"/>
              <a:t>CBC: </a:t>
            </a:r>
            <a:r>
              <a:rPr lang="en-US" dirty="0" err="1"/>
              <a:t>Hb,Hct,Platelet</a:t>
            </a:r>
            <a:r>
              <a:rPr lang="en-US" dirty="0"/>
              <a:t> </a:t>
            </a:r>
            <a:r>
              <a:rPr lang="en-US" dirty="0" err="1" smtClean="0"/>
              <a:t>count,MCV</a:t>
            </a:r>
            <a:r>
              <a:rPr lang="en-US" dirty="0" smtClean="0"/>
              <a:t>.</a:t>
            </a:r>
            <a:endParaRPr lang="en-US" dirty="0"/>
          </a:p>
          <a:p>
            <a:pPr marL="514350" indent="-502920">
              <a:lnSpc>
                <a:spcPct val="100000"/>
              </a:lnSpc>
              <a:spcBef>
                <a:spcPts val="100"/>
              </a:spcBef>
              <a:buSzPct val="125000"/>
              <a:buFont typeface="+mj-lt"/>
              <a:buAutoNum type="romanUcPeriod"/>
              <a:tabLst>
                <a:tab pos="514984" algn="l"/>
                <a:tab pos="515620" algn="l"/>
              </a:tabLst>
            </a:pPr>
            <a:r>
              <a:rPr lang="en-US" dirty="0"/>
              <a:t>Coagulation tests : ( PT, APTT, INR ).</a:t>
            </a:r>
          </a:p>
          <a:p>
            <a:pPr marL="514350" indent="-502920">
              <a:lnSpc>
                <a:spcPct val="100000"/>
              </a:lnSpc>
              <a:spcBef>
                <a:spcPts val="100"/>
              </a:spcBef>
              <a:buSzPct val="125000"/>
              <a:buFont typeface="+mj-lt"/>
              <a:buAutoNum type="romanUcPeriod"/>
              <a:tabLst>
                <a:tab pos="514984" algn="l"/>
                <a:tab pos="515620" algn="l"/>
              </a:tabLst>
            </a:pPr>
            <a:r>
              <a:rPr spc="-5" dirty="0">
                <a:latin typeface="Arial"/>
                <a:cs typeface="Arial"/>
              </a:rPr>
              <a:t>Blood </a:t>
            </a:r>
            <a:r>
              <a:rPr dirty="0">
                <a:latin typeface="Arial"/>
                <a:cs typeface="Arial"/>
              </a:rPr>
              <a:t>group </a:t>
            </a:r>
            <a:r>
              <a:rPr spc="-5" dirty="0">
                <a:latin typeface="Arial"/>
                <a:cs typeface="Arial"/>
              </a:rPr>
              <a:t>and </a:t>
            </a:r>
            <a:r>
              <a:rPr dirty="0">
                <a:latin typeface="Arial"/>
                <a:cs typeface="Arial"/>
              </a:rPr>
              <a:t>cross</a:t>
            </a:r>
            <a:r>
              <a:rPr spc="-25" dirty="0">
                <a:latin typeface="Arial"/>
                <a:cs typeface="Arial"/>
              </a:rPr>
              <a:t> </a:t>
            </a:r>
            <a:r>
              <a:rPr dirty="0">
                <a:latin typeface="Arial"/>
                <a:cs typeface="Arial"/>
              </a:rPr>
              <a:t>match</a:t>
            </a:r>
            <a:endParaRPr lang="en-US" dirty="0">
              <a:latin typeface="Arial"/>
              <a:cs typeface="Arial"/>
            </a:endParaRPr>
          </a:p>
          <a:p>
            <a:pPr marL="514350" indent="-502920">
              <a:lnSpc>
                <a:spcPct val="100000"/>
              </a:lnSpc>
              <a:spcBef>
                <a:spcPts val="100"/>
              </a:spcBef>
              <a:buSzPct val="125000"/>
              <a:buFont typeface="+mj-lt"/>
              <a:buAutoNum type="romanUcPeriod"/>
              <a:tabLst>
                <a:tab pos="514984" algn="l"/>
                <a:tab pos="515620" algn="l"/>
              </a:tabLst>
            </a:pPr>
            <a:r>
              <a:rPr dirty="0">
                <a:latin typeface="Arial"/>
                <a:cs typeface="Arial"/>
              </a:rPr>
              <a:t> BUN/creatinine </a:t>
            </a:r>
            <a:r>
              <a:rPr spc="-5" dirty="0">
                <a:latin typeface="Arial"/>
                <a:cs typeface="Arial"/>
              </a:rPr>
              <a:t>-&gt;30:1 </a:t>
            </a:r>
            <a:r>
              <a:rPr dirty="0">
                <a:latin typeface="Arial"/>
                <a:cs typeface="Arial"/>
              </a:rPr>
              <a:t>,urea/creatinine </a:t>
            </a:r>
            <a:r>
              <a:rPr spc="-5" dirty="0">
                <a:latin typeface="Arial"/>
                <a:cs typeface="Arial"/>
              </a:rPr>
              <a:t>ratio </a:t>
            </a:r>
            <a:r>
              <a:rPr dirty="0">
                <a:latin typeface="Arial"/>
                <a:cs typeface="Arial"/>
              </a:rPr>
              <a:t>-</a:t>
            </a:r>
            <a:r>
              <a:rPr spc="-105" dirty="0">
                <a:latin typeface="Arial"/>
                <a:cs typeface="Arial"/>
              </a:rPr>
              <a:t> </a:t>
            </a:r>
            <a:r>
              <a:rPr dirty="0">
                <a:latin typeface="Arial"/>
                <a:cs typeface="Arial"/>
              </a:rPr>
              <a:t>100:1</a:t>
            </a:r>
            <a:endParaRPr lang="en-US" dirty="0">
              <a:latin typeface="Arial"/>
              <a:cs typeface="Arial"/>
            </a:endParaRPr>
          </a:p>
          <a:p>
            <a:pPr marL="514350" indent="-502920">
              <a:lnSpc>
                <a:spcPct val="100000"/>
              </a:lnSpc>
              <a:spcBef>
                <a:spcPts val="100"/>
              </a:spcBef>
              <a:buSzPct val="125000"/>
              <a:buFont typeface="+mj-lt"/>
              <a:buAutoNum type="romanUcPeriod"/>
              <a:tabLst>
                <a:tab pos="514984" algn="l"/>
                <a:tab pos="515620" algn="l"/>
              </a:tabLst>
            </a:pPr>
            <a:r>
              <a:rPr dirty="0">
                <a:latin typeface="Arial"/>
                <a:cs typeface="Arial"/>
              </a:rPr>
              <a:t>Shock</a:t>
            </a:r>
            <a:r>
              <a:rPr lang="ar-JO" dirty="0">
                <a:latin typeface="Arial"/>
                <a:cs typeface="Arial"/>
              </a:rPr>
              <a:t> </a:t>
            </a:r>
            <a:r>
              <a:rPr dirty="0">
                <a:latin typeface="Arial"/>
                <a:cs typeface="Arial"/>
              </a:rPr>
              <a:t>- </a:t>
            </a:r>
            <a:r>
              <a:rPr spc="-5" dirty="0">
                <a:latin typeface="Arial"/>
                <a:cs typeface="Arial"/>
              </a:rPr>
              <a:t>base </a:t>
            </a:r>
            <a:r>
              <a:rPr dirty="0">
                <a:latin typeface="Arial"/>
                <a:cs typeface="Arial"/>
              </a:rPr>
              <a:t>deficit, anion gap, </a:t>
            </a:r>
            <a:r>
              <a:rPr spc="-5" dirty="0">
                <a:latin typeface="Arial"/>
                <a:cs typeface="Arial"/>
              </a:rPr>
              <a:t>serum</a:t>
            </a:r>
            <a:r>
              <a:rPr spc="-135" dirty="0">
                <a:latin typeface="Arial"/>
                <a:cs typeface="Arial"/>
              </a:rPr>
              <a:t> </a:t>
            </a:r>
            <a:r>
              <a:rPr dirty="0">
                <a:latin typeface="Arial"/>
                <a:cs typeface="Arial"/>
              </a:rPr>
              <a:t>lactate</a:t>
            </a:r>
            <a:endParaRPr lang="en-US" dirty="0">
              <a:latin typeface="Arial"/>
              <a:cs typeface="Arial"/>
            </a:endParaRPr>
          </a:p>
          <a:p>
            <a:pPr marL="514350" indent="-502920">
              <a:lnSpc>
                <a:spcPct val="100000"/>
              </a:lnSpc>
              <a:spcBef>
                <a:spcPts val="100"/>
              </a:spcBef>
              <a:buSzPct val="125000"/>
              <a:buFont typeface="+mj-lt"/>
              <a:buAutoNum type="romanUcPeriod"/>
              <a:tabLst>
                <a:tab pos="514984" algn="l"/>
                <a:tab pos="515620" algn="l"/>
              </a:tabLst>
            </a:pPr>
            <a:r>
              <a:rPr lang="en-US" dirty="0">
                <a:latin typeface="Arial"/>
                <a:cs typeface="Arial"/>
              </a:rPr>
              <a:t>Liver Function Tests: in suspected esophageal variceal hemorrhage</a:t>
            </a:r>
          </a:p>
        </p:txBody>
      </p:sp>
      <p:sp>
        <p:nvSpPr>
          <p:cNvPr id="1048666" name="Slide Number Placeholder 1"/>
          <p:cNvSpPr>
            <a:spLocks noGrp="1"/>
          </p:cNvSpPr>
          <p:nvPr>
            <p:ph type="sldNum" sz="quarter" idx="12"/>
          </p:nvPr>
        </p:nvSpPr>
        <p:spPr/>
        <p:txBody>
          <a:bodyPr/>
          <a:lstStyle/>
          <a:p>
            <a:fld id="{B2DC25EE-239B-4C5F-AAD1-255A7D5F1EE2}" type="slidenum">
              <a:rPr lang="en-US" sz="2000" dirty="0" smtClean="0">
                <a:solidFill>
                  <a:srgbClr val="FF0000"/>
                </a:solidFill>
              </a:rPr>
              <a:t>11</a:t>
            </a:fld>
            <a:endParaRPr lang="en-US" sz="2000">
              <a:solidFill>
                <a:srgbClr val="FF0000"/>
              </a:solidFill>
            </a:endParaRPr>
          </a:p>
        </p:txBody>
      </p:sp>
      <p:sp>
        <p:nvSpPr>
          <p:cNvPr id="1048664"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667"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668"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669"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670" name="Title 1"/>
          <p:cNvSpPr>
            <a:spLocks noGrp="1"/>
          </p:cNvSpPr>
          <p:nvPr>
            <p:ph type="title"/>
          </p:nvPr>
        </p:nvSpPr>
        <p:spPr>
          <a:xfrm>
            <a:off x="838200" y="253397"/>
            <a:ext cx="10515600" cy="1273233"/>
          </a:xfrm>
        </p:spPr>
        <p:txBody>
          <a:bodyPr>
            <a:normAutofit/>
          </a:bodyPr>
          <a:lstStyle/>
          <a:p>
            <a:r>
              <a:rPr lang="en-US" dirty="0"/>
              <a:t>DIAGNOSTIC INVESTIGATION</a:t>
            </a:r>
          </a:p>
        </p:txBody>
      </p:sp>
      <p:sp>
        <p:nvSpPr>
          <p:cNvPr id="1048672" name="object 3"/>
          <p:cNvSpPr txBox="1">
            <a:spLocks noGrp="1"/>
          </p:cNvSpPr>
          <p:nvPr>
            <p:ph idx="1"/>
          </p:nvPr>
        </p:nvSpPr>
        <p:spPr>
          <a:xfrm>
            <a:off x="838200" y="2078038"/>
            <a:ext cx="10515600" cy="4011930"/>
          </a:xfrm>
          <a:prstGeom prst="rect">
            <a:avLst/>
          </a:prstGeom>
        </p:spPr>
        <p:txBody>
          <a:bodyPr vert="horz" wrap="square" lIns="0" tIns="13335" rIns="0" bIns="0" rtlCol="0" anchor="t">
            <a:spAutoFit/>
          </a:bodyPr>
          <a:lstStyle/>
          <a:p>
            <a:pPr marL="536575" indent="-524510">
              <a:lnSpc>
                <a:spcPct val="100000"/>
              </a:lnSpc>
              <a:spcBef>
                <a:spcPts val="105"/>
              </a:spcBef>
              <a:buSzPct val="125316"/>
              <a:buChar char="•"/>
              <a:tabLst>
                <a:tab pos="536575" algn="l"/>
                <a:tab pos="537210" algn="l"/>
              </a:tabLst>
            </a:pPr>
            <a:r>
              <a:rPr dirty="0">
                <a:latin typeface="Arial"/>
                <a:cs typeface="Arial"/>
              </a:rPr>
              <a:t>Aim is to identify and</a:t>
            </a:r>
            <a:r>
              <a:rPr spc="30" dirty="0">
                <a:latin typeface="Arial"/>
                <a:cs typeface="Arial"/>
              </a:rPr>
              <a:t> </a:t>
            </a:r>
            <a:r>
              <a:rPr dirty="0">
                <a:latin typeface="Arial"/>
                <a:cs typeface="Arial"/>
              </a:rPr>
              <a:t>localize</a:t>
            </a:r>
          </a:p>
          <a:p>
            <a:pPr marL="536575" marR="868680" indent="-524510">
              <a:lnSpc>
                <a:spcPct val="100200"/>
              </a:lnSpc>
              <a:spcBef>
                <a:spcPts val="4870"/>
              </a:spcBef>
              <a:buSzPct val="125316"/>
              <a:buChar char="•"/>
              <a:tabLst>
                <a:tab pos="536575" algn="l"/>
                <a:tab pos="537210" algn="l"/>
              </a:tabLst>
            </a:pPr>
            <a:r>
              <a:rPr dirty="0">
                <a:latin typeface="Arial"/>
                <a:cs typeface="Arial"/>
              </a:rPr>
              <a:t>Sequence </a:t>
            </a:r>
            <a:r>
              <a:rPr spc="-5" dirty="0">
                <a:latin typeface="Arial"/>
                <a:cs typeface="Arial"/>
              </a:rPr>
              <a:t>depends </a:t>
            </a:r>
            <a:r>
              <a:rPr dirty="0">
                <a:latin typeface="Arial"/>
                <a:cs typeface="Arial"/>
              </a:rPr>
              <a:t>on such factors as rate of bleeding, Hemodynamic  status of the patient, success at localization of the</a:t>
            </a:r>
            <a:r>
              <a:rPr spc="145" dirty="0">
                <a:latin typeface="Arial"/>
                <a:cs typeface="Arial"/>
              </a:rPr>
              <a:t> </a:t>
            </a:r>
            <a:r>
              <a:rPr dirty="0">
                <a:latin typeface="Arial"/>
                <a:cs typeface="Arial"/>
              </a:rPr>
              <a:t>lesion</a:t>
            </a:r>
          </a:p>
          <a:p>
            <a:pPr>
              <a:lnSpc>
                <a:spcPct val="100000"/>
              </a:lnSpc>
              <a:spcBef>
                <a:spcPts val="35"/>
              </a:spcBef>
              <a:buFont typeface="Arial"/>
              <a:buChar char="•"/>
            </a:pPr>
            <a:endParaRPr sz="2800" dirty="0">
              <a:latin typeface="Arial"/>
              <a:cs typeface="Arial"/>
            </a:endParaRPr>
          </a:p>
          <a:p>
            <a:pPr marL="536575" indent="-524510">
              <a:lnSpc>
                <a:spcPct val="100000"/>
              </a:lnSpc>
              <a:buSzPct val="125316"/>
              <a:buChar char="•"/>
              <a:tabLst>
                <a:tab pos="536575" algn="l"/>
                <a:tab pos="537210" algn="l"/>
              </a:tabLst>
            </a:pPr>
            <a:r>
              <a:rPr dirty="0">
                <a:latin typeface="Arial"/>
                <a:cs typeface="Arial"/>
              </a:rPr>
              <a:t>Most of these overlap as diagnostic and therapeutic</a:t>
            </a:r>
            <a:r>
              <a:rPr spc="165" dirty="0">
                <a:latin typeface="Arial"/>
                <a:cs typeface="Arial"/>
              </a:rPr>
              <a:t> </a:t>
            </a:r>
            <a:r>
              <a:rPr dirty="0">
                <a:latin typeface="Arial"/>
                <a:cs typeface="Arial"/>
              </a:rPr>
              <a:t>measures</a:t>
            </a:r>
          </a:p>
          <a:p>
            <a:pPr marL="536575" marR="5080" indent="-524510">
              <a:spcBef>
                <a:spcPts val="4880"/>
              </a:spcBef>
              <a:buSzPct val="125316"/>
              <a:buChar char="•"/>
              <a:tabLst>
                <a:tab pos="536575" algn="l"/>
                <a:tab pos="537210" algn="l"/>
                <a:tab pos="8481695" algn="l"/>
              </a:tabLst>
            </a:pPr>
            <a:r>
              <a:rPr dirty="0">
                <a:latin typeface="Arial"/>
                <a:cs typeface="Arial"/>
              </a:rPr>
              <a:t>They include Computed tomography, Colonoscopy, angiography, </a:t>
            </a:r>
            <a:r>
              <a:rPr spc="10" dirty="0">
                <a:latin typeface="Arial"/>
                <a:cs typeface="Arial"/>
              </a:rPr>
              <a:t>CT-</a:t>
            </a:r>
            <a:r>
              <a:rPr lang="en-GB" spc="10" dirty="0">
                <a:latin typeface="Arial"/>
                <a:cs typeface="Arial"/>
              </a:rPr>
              <a:t> </a:t>
            </a:r>
            <a:r>
              <a:rPr spc="10" dirty="0">
                <a:latin typeface="Arial"/>
                <a:cs typeface="Arial"/>
              </a:rPr>
              <a:t> </a:t>
            </a:r>
            <a:r>
              <a:rPr dirty="0">
                <a:latin typeface="Arial"/>
                <a:cs typeface="Arial"/>
              </a:rPr>
              <a:t>angiography</a:t>
            </a:r>
          </a:p>
        </p:txBody>
      </p:sp>
      <p:sp>
        <p:nvSpPr>
          <p:cNvPr id="1048673"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12</a:t>
            </a:fld>
            <a:endParaRPr lang="en-US" sz="1800">
              <a:solidFill>
                <a:srgbClr val="FF0000"/>
              </a:solidFill>
            </a:endParaRPr>
          </a:p>
        </p:txBody>
      </p:sp>
      <p:sp>
        <p:nvSpPr>
          <p:cNvPr id="1048671"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048674"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675"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676"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677" name="Title 1"/>
          <p:cNvSpPr>
            <a:spLocks noGrp="1"/>
          </p:cNvSpPr>
          <p:nvPr>
            <p:ph type="title"/>
          </p:nvPr>
        </p:nvSpPr>
        <p:spPr>
          <a:xfrm>
            <a:off x="838200" y="253397"/>
            <a:ext cx="10515600" cy="1273233"/>
          </a:xfrm>
        </p:spPr>
        <p:txBody>
          <a:bodyPr>
            <a:normAutofit/>
          </a:bodyPr>
          <a:lstStyle/>
          <a:p>
            <a:r>
              <a:rPr lang="en-US" dirty="0"/>
              <a:t>COLONSCOPY</a:t>
            </a:r>
          </a:p>
        </p:txBody>
      </p:sp>
      <p:sp>
        <p:nvSpPr>
          <p:cNvPr id="1048679" name="object 3"/>
          <p:cNvSpPr txBox="1">
            <a:spLocks noGrp="1"/>
          </p:cNvSpPr>
          <p:nvPr>
            <p:ph idx="1"/>
          </p:nvPr>
        </p:nvSpPr>
        <p:spPr>
          <a:xfrm>
            <a:off x="768096" y="1598736"/>
            <a:ext cx="10515600" cy="5158976"/>
          </a:xfrm>
          <a:prstGeom prst="rect">
            <a:avLst/>
          </a:prstGeom>
        </p:spPr>
        <p:txBody>
          <a:bodyPr vert="horz" wrap="square" lIns="0" tIns="13335" rIns="0" bIns="0" rtlCol="0">
            <a:spAutoFit/>
          </a:bodyPr>
          <a:lstStyle/>
          <a:p>
            <a:r>
              <a:rPr lang="en-US" sz="2800" dirty="0"/>
              <a:t>Colonoscopy is currently the gold standard for imaging the mucosa of the colon to identify any concerning lesions for excision or biopsy.</a:t>
            </a:r>
            <a:endParaRPr lang="en-US" sz="2800" dirty="0">
              <a:latin typeface="Arial"/>
              <a:cs typeface="Arial"/>
            </a:endParaRPr>
          </a:p>
          <a:p>
            <a:r>
              <a:rPr lang="en-US" sz="2800" dirty="0">
                <a:latin typeface="Arial"/>
                <a:cs typeface="Arial"/>
              </a:rPr>
              <a:t>F</a:t>
            </a:r>
            <a:r>
              <a:rPr sz="2800" dirty="0">
                <a:latin typeface="Arial"/>
                <a:cs typeface="Arial"/>
              </a:rPr>
              <a:t>lexible colonoscopy is </a:t>
            </a:r>
            <a:r>
              <a:rPr lang="en-US" sz="2800" dirty="0"/>
              <a:t>first-line test after bowel preparation</a:t>
            </a:r>
          </a:p>
          <a:p>
            <a:pPr marL="12065" marR="5080" indent="0">
              <a:lnSpc>
                <a:spcPct val="100000"/>
              </a:lnSpc>
              <a:spcBef>
                <a:spcPts val="105"/>
              </a:spcBef>
              <a:buSzPct val="125316"/>
              <a:buNone/>
              <a:tabLst>
                <a:tab pos="536575" algn="l"/>
                <a:tab pos="537210" algn="l"/>
              </a:tabLst>
            </a:pPr>
            <a:r>
              <a:rPr lang="en-US" sz="2800" dirty="0">
                <a:latin typeface="Arial"/>
                <a:cs typeface="Arial"/>
              </a:rPr>
              <a:t>It’s the d</a:t>
            </a:r>
            <a:r>
              <a:rPr sz="2800" dirty="0">
                <a:latin typeface="Arial"/>
                <a:cs typeface="Arial"/>
              </a:rPr>
              <a:t>iagnostic modality of choice  for </a:t>
            </a:r>
            <a:r>
              <a:rPr lang="en-US" sz="2800" u="sng" dirty="0">
                <a:solidFill>
                  <a:schemeClr val="bg1"/>
                </a:solidFill>
                <a:latin typeface="Arial"/>
                <a:cs typeface="Arial"/>
              </a:rPr>
              <a:t>stable </a:t>
            </a:r>
            <a:r>
              <a:rPr sz="2800" u="sng" dirty="0">
                <a:solidFill>
                  <a:schemeClr val="bg1"/>
                </a:solidFill>
                <a:latin typeface="Arial"/>
                <a:cs typeface="Arial"/>
              </a:rPr>
              <a:t>patients</a:t>
            </a:r>
            <a:r>
              <a:rPr lang="en-US" sz="2800" u="sng" dirty="0">
                <a:solidFill>
                  <a:schemeClr val="bg1"/>
                </a:solidFill>
                <a:latin typeface="Arial"/>
                <a:cs typeface="Arial"/>
              </a:rPr>
              <a:t>.</a:t>
            </a:r>
            <a:endParaRPr sz="3200" dirty="0">
              <a:latin typeface="Arial"/>
              <a:cs typeface="Arial"/>
            </a:endParaRPr>
          </a:p>
          <a:p>
            <a:pPr marL="536575" indent="-524510">
              <a:lnSpc>
                <a:spcPct val="100000"/>
              </a:lnSpc>
              <a:buSzPct val="125316"/>
              <a:buChar char="•"/>
              <a:tabLst>
                <a:tab pos="536575" algn="l"/>
                <a:tab pos="537210" algn="l"/>
              </a:tabLst>
            </a:pPr>
            <a:r>
              <a:rPr sz="2800" dirty="0">
                <a:latin typeface="Arial"/>
                <a:cs typeface="Arial"/>
              </a:rPr>
              <a:t>Successfully identifies site in 80 -90</a:t>
            </a:r>
            <a:r>
              <a:rPr sz="2800" spc="60" dirty="0">
                <a:latin typeface="Arial"/>
                <a:cs typeface="Arial"/>
              </a:rPr>
              <a:t> </a:t>
            </a:r>
            <a:r>
              <a:rPr sz="2800" spc="5" dirty="0">
                <a:latin typeface="Arial"/>
                <a:cs typeface="Arial"/>
              </a:rPr>
              <a:t>%</a:t>
            </a:r>
            <a:endParaRPr sz="2800" dirty="0">
              <a:latin typeface="Arial"/>
              <a:cs typeface="Arial"/>
            </a:endParaRPr>
          </a:p>
          <a:p>
            <a:pPr marL="536575" indent="-524510">
              <a:lnSpc>
                <a:spcPct val="100000"/>
              </a:lnSpc>
              <a:spcBef>
                <a:spcPts val="4870"/>
              </a:spcBef>
              <a:buSzPct val="125316"/>
              <a:buChar char="•"/>
              <a:tabLst>
                <a:tab pos="536575" algn="l"/>
                <a:tab pos="537210" algn="l"/>
              </a:tabLst>
            </a:pPr>
            <a:r>
              <a:rPr sz="2800" dirty="0">
                <a:latin typeface="Arial"/>
                <a:cs typeface="Arial"/>
              </a:rPr>
              <a:t>Also offers opportunity of therapeutic</a:t>
            </a:r>
            <a:r>
              <a:rPr sz="2800" spc="100" dirty="0">
                <a:latin typeface="Arial"/>
                <a:cs typeface="Arial"/>
              </a:rPr>
              <a:t> </a:t>
            </a:r>
            <a:r>
              <a:rPr sz="2800" dirty="0">
                <a:latin typeface="Arial"/>
                <a:cs typeface="Arial"/>
              </a:rPr>
              <a:t>interventions</a:t>
            </a:r>
          </a:p>
          <a:p>
            <a:pPr marL="536575" indent="-524510">
              <a:lnSpc>
                <a:spcPct val="100000"/>
              </a:lnSpc>
              <a:spcBef>
                <a:spcPts val="4875"/>
              </a:spcBef>
              <a:buSzPct val="125316"/>
              <a:buChar char="•"/>
              <a:tabLst>
                <a:tab pos="536575" algn="l"/>
                <a:tab pos="537210" algn="l"/>
              </a:tabLst>
            </a:pPr>
            <a:r>
              <a:rPr sz="2800" dirty="0">
                <a:latin typeface="Arial"/>
                <a:cs typeface="Arial"/>
              </a:rPr>
              <a:t>Relatively</a:t>
            </a:r>
            <a:r>
              <a:rPr sz="2800" spc="5" dirty="0">
                <a:latin typeface="Arial"/>
                <a:cs typeface="Arial"/>
              </a:rPr>
              <a:t> </a:t>
            </a:r>
            <a:r>
              <a:rPr sz="2800" dirty="0">
                <a:latin typeface="Arial"/>
                <a:cs typeface="Arial"/>
              </a:rPr>
              <a:t>safe</a:t>
            </a:r>
          </a:p>
        </p:txBody>
      </p:sp>
      <p:sp>
        <p:nvSpPr>
          <p:cNvPr id="1048680" name="Slide Number Placeholder 1"/>
          <p:cNvSpPr>
            <a:spLocks noGrp="1"/>
          </p:cNvSpPr>
          <p:nvPr>
            <p:ph type="sldNum" sz="quarter" idx="12"/>
          </p:nvPr>
        </p:nvSpPr>
        <p:spPr/>
        <p:txBody>
          <a:bodyPr/>
          <a:lstStyle/>
          <a:p>
            <a:fld id="{B2DC25EE-239B-4C5F-AAD1-255A7D5F1EE2}" type="slidenum">
              <a:rPr lang="en-US" sz="2000" dirty="0" smtClean="0">
                <a:solidFill>
                  <a:srgbClr val="FF0000"/>
                </a:solidFill>
              </a:rPr>
              <a:t>13</a:t>
            </a:fld>
            <a:endParaRPr lang="en-US" sz="2000">
              <a:solidFill>
                <a:srgbClr val="FF0000"/>
              </a:solidFill>
            </a:endParaRPr>
          </a:p>
        </p:txBody>
      </p:sp>
      <p:sp>
        <p:nvSpPr>
          <p:cNvPr id="1048678"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048681"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48682"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683"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684"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685" name="object 3"/>
          <p:cNvSpPr txBox="1"/>
          <p:nvPr/>
        </p:nvSpPr>
        <p:spPr>
          <a:xfrm>
            <a:off x="128016" y="264356"/>
            <a:ext cx="11134090" cy="1325245"/>
          </a:xfrm>
          <a:prstGeom prst="rect">
            <a:avLst/>
          </a:prstGeom>
        </p:spPr>
        <p:txBody>
          <a:bodyPr vert="horz" wrap="square" lIns="0" tIns="16510" rIns="0" bIns="0" rtlCol="0" anchor="t">
            <a:spAutoFit/>
          </a:bodyPr>
          <a:lstStyle/>
          <a:p>
            <a:pPr marL="360680" indent="-348615">
              <a:lnSpc>
                <a:spcPct val="100000"/>
              </a:lnSpc>
              <a:spcBef>
                <a:spcPts val="130"/>
              </a:spcBef>
              <a:buSzPct val="126923"/>
              <a:buChar char="•"/>
              <a:tabLst>
                <a:tab pos="360680" algn="l"/>
                <a:tab pos="361315" algn="l"/>
              </a:tabLst>
            </a:pPr>
            <a:r>
              <a:rPr sz="2600" spc="15" dirty="0">
                <a:latin typeface="Arial"/>
                <a:cs typeface="Arial"/>
              </a:rPr>
              <a:t>PATIENT CRITERIA </a:t>
            </a:r>
            <a:r>
              <a:rPr sz="2000" dirty="0">
                <a:latin typeface="Arial"/>
                <a:cs typeface="Arial"/>
              </a:rPr>
              <a:t>-</a:t>
            </a:r>
            <a:r>
              <a:rPr sz="2400" b="1" dirty="0">
                <a:latin typeface="Arial"/>
                <a:cs typeface="Arial"/>
              </a:rPr>
              <a:t> </a:t>
            </a:r>
            <a:r>
              <a:rPr sz="2400" b="1" u="sng" dirty="0">
                <a:solidFill>
                  <a:schemeClr val="bg1"/>
                </a:solidFill>
                <a:latin typeface="Arial"/>
                <a:cs typeface="Arial"/>
              </a:rPr>
              <a:t>Hemodynamically </a:t>
            </a:r>
            <a:r>
              <a:rPr lang="en-GB" sz="2400" b="1" u="sng" dirty="0">
                <a:solidFill>
                  <a:schemeClr val="bg1"/>
                </a:solidFill>
                <a:latin typeface="Arial"/>
                <a:cs typeface="Arial"/>
              </a:rPr>
              <a:t>stable</a:t>
            </a:r>
            <a:endParaRPr lang="en-US" sz="2400" b="1" u="sng" dirty="0">
              <a:solidFill>
                <a:schemeClr val="bg1"/>
              </a:solidFill>
              <a:latin typeface="Arial"/>
              <a:cs typeface="Arial"/>
            </a:endParaRPr>
          </a:p>
          <a:p>
            <a:pPr>
              <a:lnSpc>
                <a:spcPct val="100000"/>
              </a:lnSpc>
              <a:buChar char="•"/>
            </a:pPr>
            <a:endParaRPr sz="3200" b="1" dirty="0">
              <a:latin typeface="Arial"/>
              <a:cs typeface="Arial"/>
            </a:endParaRPr>
          </a:p>
          <a:p>
            <a:pPr marL="410845" indent="-398780">
              <a:lnSpc>
                <a:spcPct val="100000"/>
              </a:lnSpc>
              <a:spcBef>
                <a:spcPts val="5"/>
              </a:spcBef>
              <a:buSzPct val="125000"/>
              <a:buChar char="•"/>
              <a:tabLst>
                <a:tab pos="410845" algn="l"/>
                <a:tab pos="411480" algn="l"/>
              </a:tabLst>
            </a:pPr>
            <a:r>
              <a:rPr sz="3000" spc="5" dirty="0">
                <a:latin typeface="Arial"/>
                <a:cs typeface="Arial"/>
              </a:rPr>
              <a:t>BOWEL</a:t>
            </a:r>
            <a:r>
              <a:rPr sz="3000" spc="-5" dirty="0">
                <a:latin typeface="Arial"/>
                <a:cs typeface="Arial"/>
              </a:rPr>
              <a:t> </a:t>
            </a:r>
            <a:r>
              <a:rPr sz="3000" spc="5" dirty="0">
                <a:latin typeface="Arial"/>
                <a:cs typeface="Arial"/>
              </a:rPr>
              <a:t>PREPARATION-</a:t>
            </a:r>
            <a:endParaRPr sz="3000" dirty="0">
              <a:latin typeface="Arial"/>
              <a:cs typeface="Arial"/>
            </a:endParaRPr>
          </a:p>
        </p:txBody>
      </p:sp>
      <p:sp>
        <p:nvSpPr>
          <p:cNvPr id="1048690"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14</a:t>
            </a:fld>
            <a:endParaRPr lang="en-US" sz="1800">
              <a:solidFill>
                <a:srgbClr val="FF0000"/>
              </a:solidFill>
            </a:endParaRPr>
          </a:p>
        </p:txBody>
      </p:sp>
      <p:sp>
        <p:nvSpPr>
          <p:cNvPr id="12" name="object 9"/>
          <p:cNvSpPr txBox="1"/>
          <p:nvPr/>
        </p:nvSpPr>
        <p:spPr>
          <a:xfrm>
            <a:off x="433190" y="1887045"/>
            <a:ext cx="11322572" cy="4016484"/>
          </a:xfrm>
          <a:prstGeom prst="rect">
            <a:avLst/>
          </a:prstGeom>
        </p:spPr>
        <p:txBody>
          <a:bodyPr vert="horz" wrap="square" lIns="0" tIns="0" rIns="0" bIns="0" rtlCol="0" anchor="t">
            <a:spAutoFit/>
          </a:bodyPr>
          <a:lstStyle/>
          <a:p>
            <a:pPr marL="410845" indent="-398780">
              <a:lnSpc>
                <a:spcPct val="100000"/>
              </a:lnSpc>
              <a:spcBef>
                <a:spcPts val="2735"/>
              </a:spcBef>
              <a:buSzPct val="125000"/>
              <a:buChar char="-"/>
              <a:tabLst>
                <a:tab pos="410845" algn="l"/>
                <a:tab pos="411480" algn="l"/>
              </a:tabLst>
            </a:pPr>
            <a:r>
              <a:rPr lang="en-US" sz="2400" dirty="0">
                <a:hlinkClick r:id="rId3"/>
              </a:rPr>
              <a:t>Bowel preparation</a:t>
            </a:r>
            <a:r>
              <a:rPr lang="en-US" sz="2400" dirty="0"/>
              <a:t>, commonly known as bowel prep, is the process of removing feces from the colon prior to a medical or surgical procedure. It is important to clean the </a:t>
            </a:r>
            <a:r>
              <a:rPr lang="en-US" sz="2400" dirty="0">
                <a:hlinkClick r:id="rId4"/>
              </a:rPr>
              <a:t>colon</a:t>
            </a:r>
            <a:r>
              <a:rPr lang="en-US" sz="2400" dirty="0"/>
              <a:t> of all stool, food particles, and any other residues that may be clinging to tissue surfaces.</a:t>
            </a:r>
          </a:p>
          <a:p>
            <a:pPr marL="410845" indent="-398780">
              <a:lnSpc>
                <a:spcPct val="100000"/>
              </a:lnSpc>
              <a:spcBef>
                <a:spcPts val="2735"/>
              </a:spcBef>
              <a:buSzPct val="125000"/>
              <a:buChar char="-"/>
              <a:tabLst>
                <a:tab pos="410845" algn="l"/>
                <a:tab pos="411480" algn="l"/>
              </a:tabLst>
            </a:pPr>
            <a:r>
              <a:rPr lang="en-US" sz="2400" dirty="0">
                <a:latin typeface="+mj-lt"/>
                <a:cs typeface="Arial"/>
              </a:rPr>
              <a:t>Rapid bowel prep: Polyethylene glycol solution “PEG” preferred for patients with acute LGIB requiring urgent colonoscopy are and stable enough to tolerate it. </a:t>
            </a:r>
            <a:r>
              <a:rPr lang="en-US" sz="2400" dirty="0"/>
              <a:t>1 L of PEG is administered every 30—45 minutes. The median volume of PEG for rapid purge is 5.5 L.</a:t>
            </a:r>
            <a:endParaRPr lang="en-US" sz="2400" dirty="0">
              <a:latin typeface="+mj-lt"/>
              <a:cs typeface="Arial"/>
            </a:endParaRPr>
          </a:p>
          <a:p>
            <a:pPr marL="410845" indent="-398780">
              <a:lnSpc>
                <a:spcPct val="100000"/>
              </a:lnSpc>
              <a:spcBef>
                <a:spcPts val="2735"/>
              </a:spcBef>
              <a:buSzPct val="125000"/>
              <a:buChar char="-"/>
              <a:tabLst>
                <a:tab pos="410845" algn="l"/>
                <a:tab pos="411480" algn="l"/>
              </a:tabLst>
            </a:pPr>
            <a:r>
              <a:rPr lang="en-US" sz="2400" dirty="0">
                <a:latin typeface="+mj-lt"/>
                <a:cs typeface="Arial"/>
              </a:rPr>
              <a:t>Standard bowel prep: for nonurgent or outpatient colonoscopy.</a:t>
            </a:r>
            <a:endParaRPr sz="2400" dirty="0">
              <a:latin typeface="+mj-lt"/>
              <a:cs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174" y="0"/>
            <a:ext cx="8534400" cy="1507067"/>
          </a:xfrm>
        </p:spPr>
        <p:txBody>
          <a:bodyPr/>
          <a:lstStyle/>
          <a:p>
            <a:r>
              <a:rPr lang="en-US" dirty="0"/>
              <a:t>When to perform colonoscopy?</a:t>
            </a:r>
            <a:endParaRPr lang="ar-JO" dirty="0"/>
          </a:p>
        </p:txBody>
      </p:sp>
      <p:sp>
        <p:nvSpPr>
          <p:cNvPr id="3" name="Content Placeholder 2"/>
          <p:cNvSpPr>
            <a:spLocks noGrp="1"/>
          </p:cNvSpPr>
          <p:nvPr>
            <p:ph idx="1"/>
          </p:nvPr>
        </p:nvSpPr>
        <p:spPr>
          <a:xfrm>
            <a:off x="526473" y="2478024"/>
            <a:ext cx="11346872" cy="2897540"/>
          </a:xfrm>
          <a:solidFill>
            <a:schemeClr val="tx1"/>
          </a:solidFill>
        </p:spPr>
        <p:txBody>
          <a:bodyPr>
            <a:normAutofit lnSpcReduction="10000"/>
          </a:bodyPr>
          <a:lstStyle/>
          <a:p>
            <a:pPr marL="0" indent="0">
              <a:buNone/>
            </a:pPr>
            <a:r>
              <a:rPr lang="en-US" sz="2200" dirty="0"/>
              <a:t>• The optimal timing of colonoscopy remains controversial.</a:t>
            </a:r>
            <a:br>
              <a:rPr lang="en-US" sz="2200" dirty="0"/>
            </a:br>
            <a:r>
              <a:rPr lang="en-US" sz="2200" dirty="0"/>
              <a:t>• The definition of early colonoscopy used in most studies was within </a:t>
            </a:r>
            <a:r>
              <a:rPr lang="en-US" sz="2200" b="1" dirty="0"/>
              <a:t>24 h </a:t>
            </a:r>
            <a:r>
              <a:rPr lang="en-US" sz="2200" dirty="0"/>
              <a:t>of presentation.</a:t>
            </a:r>
            <a:br>
              <a:rPr lang="en-US" sz="2200" dirty="0"/>
            </a:br>
            <a:r>
              <a:rPr lang="en-US" sz="2200" dirty="0"/>
              <a:t>• Studies showed that early colonoscopy had the possibility of improving identification of the bleeding source, and the rate of endoscopic intervention, compared with elective colonoscopy.</a:t>
            </a:r>
            <a:br>
              <a:rPr lang="en-US" sz="2200" dirty="0"/>
            </a:br>
            <a:r>
              <a:rPr lang="en-US" sz="2200" dirty="0"/>
              <a:t>• However, there is no clear evidence that early colonoscopy reduces important clinical outcomes, such as rebleeding or mortality.</a:t>
            </a:r>
            <a:br>
              <a:rPr lang="en-US" sz="2200" dirty="0"/>
            </a:br>
            <a:endParaRPr lang="ar-JO" sz="2200" dirty="0"/>
          </a:p>
        </p:txBody>
      </p:sp>
      <p:sp>
        <p:nvSpPr>
          <p:cNvPr id="4" name="Slide Number Placeholder 3"/>
          <p:cNvSpPr>
            <a:spLocks noGrp="1"/>
          </p:cNvSpPr>
          <p:nvPr>
            <p:ph type="sldNum" sz="quarter" idx="12"/>
          </p:nvPr>
        </p:nvSpPr>
        <p:spPr/>
        <p:txBody>
          <a:bodyPr/>
          <a:lstStyle/>
          <a:p>
            <a:fld id="{B2DC25EE-239B-4C5F-AAD1-255A7D5F1EE2}" type="slidenum">
              <a:rPr lang="en-US" smtClean="0"/>
              <a:t>15</a:t>
            </a:fld>
            <a:endParaRPr lang="en-US"/>
          </a:p>
        </p:txBody>
      </p:sp>
    </p:spTree>
    <p:extLst>
      <p:ext uri="{BB962C8B-B14F-4D97-AF65-F5344CB8AC3E}">
        <p14:creationId xmlns:p14="http://schemas.microsoft.com/office/powerpoint/2010/main" val="8645456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691"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692"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693"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694"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194304" name="Table 4"/>
          <p:cNvGraphicFramePr>
            <a:graphicFrameLocks noGrp="1"/>
          </p:cNvGraphicFramePr>
          <p:nvPr>
            <p:extLst>
              <p:ext uri="{D42A27DB-BD31-4B8C-83A1-F6EECF244321}">
                <p14:modId xmlns:p14="http://schemas.microsoft.com/office/powerpoint/2010/main" val="3716369221"/>
              </p:ext>
            </p:extLst>
          </p:nvPr>
        </p:nvGraphicFramePr>
        <p:xfrm>
          <a:off x="0" y="190500"/>
          <a:ext cx="12127992" cy="6667500"/>
        </p:xfrm>
        <a:graphic>
          <a:graphicData uri="http://schemas.openxmlformats.org/drawingml/2006/table">
            <a:tbl>
              <a:tblPr firstRow="1" bandRow="1">
                <a:solidFill>
                  <a:srgbClr val="CB4B30">
                    <a:tint val="60000"/>
                    <a:satMod val="120000"/>
                  </a:srgbClr>
                </a:solidFill>
                <a:effectLst/>
              </a:tblPr>
              <a:tblGrid>
                <a:gridCol w="6063996">
                  <a:extLst>
                    <a:ext uri="{9D8B030D-6E8A-4147-A177-3AD203B41FA5}">
                      <a16:colId xmlns="" xmlns:a16="http://schemas.microsoft.com/office/drawing/2014/main" val="20000"/>
                    </a:ext>
                  </a:extLst>
                </a:gridCol>
                <a:gridCol w="6063996">
                  <a:extLst>
                    <a:ext uri="{9D8B030D-6E8A-4147-A177-3AD203B41FA5}">
                      <a16:colId xmlns="" xmlns:a16="http://schemas.microsoft.com/office/drawing/2014/main" val="20001"/>
                    </a:ext>
                  </a:extLst>
                </a:gridCol>
              </a:tblGrid>
              <a:tr h="1246859">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r>
                        <a:rPr lang="en-GB" sz="2400" u="sng" dirty="0">
                          <a:solidFill>
                            <a:schemeClr val="tx1"/>
                          </a:solidFill>
                        </a:rPr>
                        <a:t>ADVATAGES</a:t>
                      </a:r>
                      <a:r>
                        <a:rPr lang="en-GB" dirty="0">
                          <a:solidFill>
                            <a:schemeClr val="tx1"/>
                          </a:solidFill>
                        </a:rPr>
                        <a:t> </a:t>
                      </a:r>
                    </a:p>
                  </a:txBody>
                  <a:tcPr anchor="ctr">
                    <a:lnL w="9525" cap="flat" cmpd="sng" algn="ctr">
                      <a:solidFill>
                        <a:srgbClr val="CB4B30"/>
                      </a:solidFill>
                      <a:prstDash val="solid"/>
                    </a:lnL>
                    <a:lnR>
                      <a:noFill/>
                    </a:lnR>
                    <a:lnT w="9525" cap="flat" cmpd="sng" algn="ctr">
                      <a:solidFill>
                        <a:srgbClr val="CB4B30"/>
                      </a:solidFill>
                      <a:prstDash val="solid"/>
                    </a:lnT>
                    <a:lnB w="13970" cap="flat" cmpd="sng" algn="ctr">
                      <a:solidFill>
                        <a:sysClr val="window" lastClr="FFFFFF"/>
                      </a:solidFill>
                      <a:prstDash val="solid"/>
                    </a:lnB>
                    <a:lnTlToBr w="12700" cmpd="sng">
                      <a:noFill/>
                      <a:prstDash val="solid"/>
                    </a:lnTlToBr>
                    <a:lnBlToTr w="12700" cmpd="sng">
                      <a:noFill/>
                      <a:prstDash val="solid"/>
                    </a:lnBlToTr>
                    <a:solidFill>
                      <a:schemeClr val="accent5"/>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a:r>
                        <a:rPr lang="en-GB" sz="2400" u="sng" dirty="0">
                          <a:solidFill>
                            <a:schemeClr val="tx1"/>
                          </a:solidFill>
                        </a:rPr>
                        <a:t>DISADVANTAGES</a:t>
                      </a:r>
                    </a:p>
                  </a:txBody>
                  <a:tcPr anchor="ctr">
                    <a:lnL>
                      <a:noFill/>
                    </a:lnL>
                    <a:lnR w="9525" cap="flat" cmpd="sng" algn="ctr">
                      <a:solidFill>
                        <a:srgbClr val="CB4B30"/>
                      </a:solidFill>
                      <a:prstDash val="solid"/>
                    </a:lnR>
                    <a:lnT w="9525" cap="flat" cmpd="sng" algn="ctr">
                      <a:solidFill>
                        <a:srgbClr val="CB4B30"/>
                      </a:solidFill>
                      <a:prstDash val="solid"/>
                    </a:lnT>
                    <a:lnB w="13970" cap="flat" cmpd="sng" algn="ctr">
                      <a:solidFill>
                        <a:sysClr val="window" lastClr="FFFFFF"/>
                      </a:solidFill>
                      <a:prstDash val="solid"/>
                    </a:lnB>
                    <a:lnTlToBr w="12700" cmpd="sng">
                      <a:noFill/>
                      <a:prstDash val="solid"/>
                    </a:lnTlToBr>
                    <a:lnBlToTr w="12700" cmpd="sng">
                      <a:noFill/>
                      <a:prstDash val="solid"/>
                    </a:lnBlToTr>
                    <a:solidFill>
                      <a:schemeClr val="accent5"/>
                    </a:solidFill>
                  </a:tcPr>
                </a:tc>
                <a:extLst>
                  <a:ext uri="{0D108BD9-81ED-4DB2-BD59-A6C34878D82A}">
                    <a16:rowId xmlns="" xmlns:a16="http://schemas.microsoft.com/office/drawing/2014/main" val="10000"/>
                  </a:ext>
                </a:extLst>
              </a:tr>
              <a:tr h="1275854">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r>
                        <a:rPr lang="en-GB" sz="2400" dirty="0">
                          <a:solidFill>
                            <a:schemeClr val="tx1"/>
                          </a:solidFill>
                        </a:rPr>
                        <a:t>HIGH SENITIVITY</a:t>
                      </a:r>
                    </a:p>
                  </a:txBody>
                  <a:tcPr anchor="ctr">
                    <a:lnL w="9525" cap="flat" cmpd="sng" algn="ctr">
                      <a:solidFill>
                        <a:srgbClr val="CB4B30"/>
                      </a:solidFill>
                      <a:prstDash val="solid"/>
                    </a:lnL>
                    <a:lnR w="9525" cap="flat" cmpd="sng" algn="ctr">
                      <a:solidFill>
                        <a:srgbClr val="CB4B30"/>
                      </a:solidFill>
                      <a:prstDash val="solid"/>
                    </a:lnR>
                    <a:lnT w="13970" cap="flat" cmpd="sng" algn="ctr">
                      <a:solidFill>
                        <a:sysClr val="window" lastClr="FFFFFF"/>
                      </a:solidFill>
                      <a:prstDash val="solid"/>
                    </a:lnT>
                    <a:lnB w="9525" cap="flat" cmpd="sng" algn="ctr">
                      <a:solidFill>
                        <a:srgbClr val="CB4B30"/>
                      </a:solidFill>
                      <a:prstDash val="solid"/>
                    </a:lnB>
                    <a:lnTlToBr w="12700" cmpd="sng">
                      <a:noFill/>
                      <a:prstDash val="solid"/>
                    </a:lnTlToBr>
                    <a:lnBlToTr w="12700" cmpd="sng">
                      <a:noFill/>
                      <a:prstDash val="solid"/>
                    </a:lnBlToTr>
                    <a:solidFill>
                      <a:schemeClr val="accent5"/>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r>
                        <a:rPr lang="en-GB" sz="2400" dirty="0">
                          <a:solidFill>
                            <a:schemeClr val="tx1"/>
                          </a:solidFill>
                        </a:rPr>
                        <a:t>SKILLED ENDOSCOPIST</a:t>
                      </a:r>
                    </a:p>
                  </a:txBody>
                  <a:tcPr anchor="ctr">
                    <a:lnL w="9525" cap="flat" cmpd="sng" algn="ctr">
                      <a:solidFill>
                        <a:srgbClr val="CB4B30"/>
                      </a:solidFill>
                      <a:prstDash val="solid"/>
                    </a:lnL>
                    <a:lnR w="9525" cap="flat" cmpd="sng" algn="ctr">
                      <a:solidFill>
                        <a:srgbClr val="CB4B30"/>
                      </a:solidFill>
                      <a:prstDash val="solid"/>
                    </a:lnR>
                    <a:lnT w="13970" cap="flat" cmpd="sng" algn="ctr">
                      <a:solidFill>
                        <a:sysClr val="window" lastClr="FFFFFF"/>
                      </a:solidFill>
                      <a:prstDash val="solid"/>
                    </a:lnT>
                    <a:lnB w="9525" cap="flat" cmpd="sng" algn="ctr">
                      <a:solidFill>
                        <a:srgbClr val="CB4B30"/>
                      </a:solidFill>
                      <a:prstDash val="solid"/>
                    </a:lnB>
                    <a:lnTlToBr w="12700" cmpd="sng">
                      <a:noFill/>
                      <a:prstDash val="solid"/>
                    </a:lnTlToBr>
                    <a:lnBlToTr w="12700" cmpd="sng">
                      <a:noFill/>
                      <a:prstDash val="solid"/>
                    </a:lnBlToTr>
                    <a:solidFill>
                      <a:schemeClr val="accent5"/>
                    </a:solidFill>
                  </a:tcPr>
                </a:tc>
                <a:extLst>
                  <a:ext uri="{0D108BD9-81ED-4DB2-BD59-A6C34878D82A}">
                    <a16:rowId xmlns="" xmlns:a16="http://schemas.microsoft.com/office/drawing/2014/main" val="10001"/>
                  </a:ext>
                </a:extLst>
              </a:tr>
              <a:tr h="1275854">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r>
                        <a:rPr lang="en-GB" sz="2800" dirty="0">
                          <a:solidFill>
                            <a:schemeClr val="tx1"/>
                          </a:solidFill>
                        </a:rPr>
                        <a:t>THERAPUTIC</a:t>
                      </a:r>
                    </a:p>
                  </a:txBody>
                  <a:tcPr anchor="ctr">
                    <a:lnL w="9525" cap="flat" cmpd="sng" algn="ctr">
                      <a:solidFill>
                        <a:srgbClr val="CB4B30"/>
                      </a:solidFill>
                      <a:prstDash val="solid"/>
                    </a:lnL>
                    <a:lnR w="9525" cap="flat" cmpd="sng" algn="ctr">
                      <a:solidFill>
                        <a:srgbClr val="CB4B30"/>
                      </a:solidFill>
                      <a:prstDash val="solid"/>
                    </a:lnR>
                    <a:lnT w="9525" cap="flat" cmpd="sng" algn="ctr">
                      <a:solidFill>
                        <a:srgbClr val="CB4B30"/>
                      </a:solidFill>
                      <a:prstDash val="solid"/>
                    </a:lnT>
                    <a:lnB w="9525" cap="flat" cmpd="sng" algn="ctr">
                      <a:solidFill>
                        <a:srgbClr val="CB4B30"/>
                      </a:solidFill>
                      <a:prstDash val="solid"/>
                    </a:lnB>
                    <a:lnTlToBr w="12700" cmpd="sng">
                      <a:noFill/>
                      <a:prstDash val="solid"/>
                    </a:lnTlToBr>
                    <a:lnBlToTr w="12700" cmpd="sng">
                      <a:noFill/>
                      <a:prstDash val="solid"/>
                    </a:lnBlToTr>
                    <a:solidFill>
                      <a:schemeClr val="accent5"/>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r>
                        <a:rPr lang="en-GB" sz="2400" dirty="0">
                          <a:solidFill>
                            <a:schemeClr val="tx1"/>
                          </a:solidFill>
                        </a:rPr>
                        <a:t>BOWEL PREP DELAY</a:t>
                      </a:r>
                    </a:p>
                  </a:txBody>
                  <a:tcPr anchor="ctr">
                    <a:lnL w="9525" cap="flat" cmpd="sng" algn="ctr">
                      <a:solidFill>
                        <a:srgbClr val="CB4B30"/>
                      </a:solidFill>
                      <a:prstDash val="solid"/>
                    </a:lnL>
                    <a:lnR w="9525" cap="flat" cmpd="sng" algn="ctr">
                      <a:solidFill>
                        <a:srgbClr val="CB4B30"/>
                      </a:solidFill>
                      <a:prstDash val="solid"/>
                    </a:lnR>
                    <a:lnT w="9525" cap="flat" cmpd="sng" algn="ctr">
                      <a:solidFill>
                        <a:srgbClr val="CB4B30"/>
                      </a:solidFill>
                      <a:prstDash val="solid"/>
                    </a:lnT>
                    <a:lnB w="9525" cap="flat" cmpd="sng" algn="ctr">
                      <a:solidFill>
                        <a:srgbClr val="CB4B30"/>
                      </a:solidFill>
                      <a:prstDash val="solid"/>
                    </a:lnB>
                    <a:lnTlToBr w="12700" cmpd="sng">
                      <a:noFill/>
                      <a:prstDash val="solid"/>
                    </a:lnTlToBr>
                    <a:lnBlToTr w="12700" cmpd="sng">
                      <a:noFill/>
                      <a:prstDash val="solid"/>
                    </a:lnBlToTr>
                    <a:solidFill>
                      <a:schemeClr val="accent5"/>
                    </a:solidFill>
                  </a:tcPr>
                </a:tc>
                <a:extLst>
                  <a:ext uri="{0D108BD9-81ED-4DB2-BD59-A6C34878D82A}">
                    <a16:rowId xmlns="" xmlns:a16="http://schemas.microsoft.com/office/drawing/2014/main" val="10002"/>
                  </a:ext>
                </a:extLst>
              </a:tr>
              <a:tr h="1593079">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r>
                        <a:rPr lang="en-GB" sz="2400" dirty="0">
                          <a:solidFill>
                            <a:schemeClr val="tx1"/>
                          </a:solidFill>
                        </a:rPr>
                        <a:t>COMPARATIVE ADVANTAGE IN </a:t>
                      </a:r>
                      <a:r>
                        <a:rPr lang="en-GB" sz="2400" dirty="0" smtClean="0">
                          <a:solidFill>
                            <a:schemeClr val="tx1"/>
                          </a:solidFill>
                        </a:rPr>
                        <a:t>MASSIVE </a:t>
                      </a:r>
                      <a:r>
                        <a:rPr lang="en-GB" sz="2400" dirty="0">
                          <a:solidFill>
                            <a:schemeClr val="tx1"/>
                          </a:solidFill>
                        </a:rPr>
                        <a:t>LGIB THAT HAS STOPPED</a:t>
                      </a:r>
                    </a:p>
                  </a:txBody>
                  <a:tcPr anchor="ctr">
                    <a:lnL w="9525" cap="flat" cmpd="sng" algn="ctr">
                      <a:solidFill>
                        <a:srgbClr val="CB4B30"/>
                      </a:solidFill>
                      <a:prstDash val="solid"/>
                    </a:lnL>
                    <a:lnR w="9525" cap="flat" cmpd="sng" algn="ctr">
                      <a:solidFill>
                        <a:srgbClr val="CB4B30"/>
                      </a:solidFill>
                      <a:prstDash val="solid"/>
                    </a:lnR>
                    <a:lnT w="9525" cap="flat" cmpd="sng" algn="ctr">
                      <a:solidFill>
                        <a:srgbClr val="CB4B30"/>
                      </a:solidFill>
                      <a:prstDash val="solid"/>
                    </a:lnT>
                    <a:lnB w="9525" cap="flat" cmpd="sng" algn="ctr">
                      <a:solidFill>
                        <a:srgbClr val="CB4B30"/>
                      </a:solidFill>
                      <a:prstDash val="solid"/>
                    </a:lnB>
                    <a:lnTlToBr w="12700" cmpd="sng">
                      <a:noFill/>
                      <a:prstDash val="solid"/>
                    </a:lnTlToBr>
                    <a:lnBlToTr w="12700" cmpd="sng">
                      <a:noFill/>
                      <a:prstDash val="solid"/>
                    </a:lnBlToTr>
                    <a:solidFill>
                      <a:schemeClr val="accent5"/>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r>
                        <a:rPr lang="en-GB" sz="2000" dirty="0">
                          <a:solidFill>
                            <a:schemeClr val="tx1"/>
                          </a:solidFill>
                        </a:rPr>
                        <a:t>BOWEL PERFORATION</a:t>
                      </a:r>
                    </a:p>
                  </a:txBody>
                  <a:tcPr anchor="ctr">
                    <a:lnL w="9525" cap="flat" cmpd="sng" algn="ctr">
                      <a:solidFill>
                        <a:srgbClr val="CB4B30"/>
                      </a:solidFill>
                      <a:prstDash val="solid"/>
                    </a:lnL>
                    <a:lnR w="9525" cap="flat" cmpd="sng" algn="ctr">
                      <a:solidFill>
                        <a:srgbClr val="CB4B30"/>
                      </a:solidFill>
                      <a:prstDash val="solid"/>
                    </a:lnR>
                    <a:lnT w="9525" cap="flat" cmpd="sng" algn="ctr">
                      <a:solidFill>
                        <a:srgbClr val="CB4B30"/>
                      </a:solidFill>
                      <a:prstDash val="solid"/>
                    </a:lnT>
                    <a:lnB w="9525" cap="flat" cmpd="sng" algn="ctr">
                      <a:solidFill>
                        <a:srgbClr val="CB4B30"/>
                      </a:solidFill>
                      <a:prstDash val="solid"/>
                    </a:lnB>
                    <a:lnTlToBr w="12700" cmpd="sng">
                      <a:noFill/>
                      <a:prstDash val="solid"/>
                    </a:lnTlToBr>
                    <a:lnBlToTr w="12700" cmpd="sng">
                      <a:noFill/>
                      <a:prstDash val="solid"/>
                    </a:lnBlToTr>
                    <a:solidFill>
                      <a:schemeClr val="accent5"/>
                    </a:solidFill>
                  </a:tcPr>
                </a:tc>
                <a:extLst>
                  <a:ext uri="{0D108BD9-81ED-4DB2-BD59-A6C34878D82A}">
                    <a16:rowId xmlns="" xmlns:a16="http://schemas.microsoft.com/office/drawing/2014/main" val="10003"/>
                  </a:ext>
                </a:extLst>
              </a:tr>
              <a:tr h="1275854">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r>
                        <a:rPr lang="en-GB" sz="2400" dirty="0">
                          <a:solidFill>
                            <a:schemeClr val="tx1"/>
                          </a:solidFill>
                        </a:rPr>
                        <a:t>AVAILABLE</a:t>
                      </a:r>
                    </a:p>
                  </a:txBody>
                  <a:tcPr anchor="ctr">
                    <a:lnL w="9525" cap="flat" cmpd="sng" algn="ctr">
                      <a:solidFill>
                        <a:srgbClr val="CB4B30"/>
                      </a:solidFill>
                      <a:prstDash val="solid"/>
                    </a:lnL>
                    <a:lnR w="9525" cap="flat" cmpd="sng" algn="ctr">
                      <a:solidFill>
                        <a:srgbClr val="CB4B30"/>
                      </a:solidFill>
                      <a:prstDash val="solid"/>
                    </a:lnR>
                    <a:lnT w="9525" cap="flat" cmpd="sng" algn="ctr">
                      <a:solidFill>
                        <a:srgbClr val="CB4B30"/>
                      </a:solidFill>
                      <a:prstDash val="solid"/>
                    </a:lnT>
                    <a:lnB w="9525" cap="flat" cmpd="sng" algn="ctr">
                      <a:solidFill>
                        <a:srgbClr val="CB4B30"/>
                      </a:solidFill>
                      <a:prstDash val="solid"/>
                    </a:lnB>
                    <a:lnTlToBr w="12700" cmpd="sng">
                      <a:noFill/>
                      <a:prstDash val="solid"/>
                    </a:lnTlToBr>
                    <a:lnBlToTr w="12700" cmpd="sng">
                      <a:noFill/>
                      <a:prstDash val="solid"/>
                    </a:lnBlToTr>
                    <a:solidFill>
                      <a:schemeClr val="accent5"/>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a:r>
                        <a:rPr lang="en-GB" sz="2000" dirty="0">
                          <a:solidFill>
                            <a:schemeClr val="tx1"/>
                          </a:solidFill>
                        </a:rPr>
                        <a:t>SEDATION RISK</a:t>
                      </a:r>
                    </a:p>
                  </a:txBody>
                  <a:tcPr anchor="ctr">
                    <a:lnL w="9525" cap="flat" cmpd="sng" algn="ctr">
                      <a:solidFill>
                        <a:srgbClr val="CB4B30"/>
                      </a:solidFill>
                      <a:prstDash val="solid"/>
                    </a:lnL>
                    <a:lnR w="9525" cap="flat" cmpd="sng" algn="ctr">
                      <a:solidFill>
                        <a:srgbClr val="CB4B30"/>
                      </a:solidFill>
                      <a:prstDash val="solid"/>
                    </a:lnR>
                    <a:lnT w="9525" cap="flat" cmpd="sng" algn="ctr">
                      <a:solidFill>
                        <a:srgbClr val="CB4B30"/>
                      </a:solidFill>
                      <a:prstDash val="solid"/>
                    </a:lnT>
                    <a:lnB w="9525" cap="flat" cmpd="sng" algn="ctr">
                      <a:solidFill>
                        <a:srgbClr val="CB4B30"/>
                      </a:solidFill>
                      <a:prstDash val="solid"/>
                    </a:lnB>
                    <a:lnTlToBr w="12700" cmpd="sng">
                      <a:noFill/>
                      <a:prstDash val="solid"/>
                    </a:lnTlToBr>
                    <a:lnBlToTr w="12700" cmpd="sng">
                      <a:noFill/>
                      <a:prstDash val="solid"/>
                    </a:lnBlToTr>
                    <a:solidFill>
                      <a:schemeClr val="accent5"/>
                    </a:solidFill>
                  </a:tcPr>
                </a:tc>
                <a:extLst>
                  <a:ext uri="{0D108BD9-81ED-4DB2-BD59-A6C34878D82A}">
                    <a16:rowId xmlns="" xmlns:a16="http://schemas.microsoft.com/office/drawing/2014/main" val="10004"/>
                  </a:ext>
                </a:extLst>
              </a:tr>
            </a:tbl>
          </a:graphicData>
        </a:graphic>
      </p:graphicFrame>
      <p:sp>
        <p:nvSpPr>
          <p:cNvPr id="1048695"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16</a:t>
            </a:fld>
            <a:endParaRPr lang="en-US" sz="180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696"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697"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698"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699"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00" name="object 3"/>
          <p:cNvSpPr/>
          <p:nvPr/>
        </p:nvSpPr>
        <p:spPr>
          <a:xfrm>
            <a:off x="327977" y="292683"/>
            <a:ext cx="11536045" cy="1167765"/>
          </a:xfrm>
          <a:custGeom>
            <a:avLst/>
            <a:gdLst/>
            <a:ahLst/>
            <a:cxnLst/>
            <a:rect l="l" t="t" r="r" b="b"/>
            <a:pathLst>
              <a:path w="11536044" h="1167765">
                <a:moveTo>
                  <a:pt x="0" y="1167294"/>
                </a:moveTo>
                <a:lnTo>
                  <a:pt x="11535983" y="1167294"/>
                </a:lnTo>
                <a:lnTo>
                  <a:pt x="11535983" y="0"/>
                </a:lnTo>
                <a:lnTo>
                  <a:pt x="0" y="0"/>
                </a:lnTo>
                <a:lnTo>
                  <a:pt x="0" y="1167294"/>
                </a:lnTo>
                <a:close/>
              </a:path>
            </a:pathLst>
          </a:custGeom>
          <a:solidFill>
            <a:schemeClr val="tx2">
              <a:lumMod val="10000"/>
              <a:lumOff val="90000"/>
            </a:schemeClr>
          </a:solidFill>
        </p:spPr>
        <p:txBody>
          <a:bodyPr wrap="square" lIns="0" tIns="0" rIns="0" bIns="0" rtlCol="0"/>
          <a:lstStyle/>
          <a:p>
            <a:pPr algn="ctr"/>
            <a:r>
              <a:rPr lang="en-US" sz="2800" dirty="0">
                <a:latin typeface="+mj-lt"/>
              </a:rPr>
              <a:t>NO PLACE FOR COLONOSCOPY IN ACTIVELY BLEEDING OR  HEMODYNAMICALLY UNSTABLE PATIENTS</a:t>
            </a:r>
          </a:p>
        </p:txBody>
      </p:sp>
      <p:pic>
        <p:nvPicPr>
          <p:cNvPr id="2097154" name="Picture 2"/>
          <p:cNvPicPr>
            <a:picLocks noChangeAspect="1" noChangeArrowheads="1"/>
          </p:cNvPicPr>
          <p:nvPr/>
        </p:nvPicPr>
        <p:blipFill>
          <a:blip r:embed="rId2"/>
          <a:srcRect/>
          <a:stretch>
            <a:fillRect/>
          </a:stretch>
        </p:blipFill>
        <p:spPr bwMode="auto">
          <a:xfrm>
            <a:off x="1371600" y="1665287"/>
            <a:ext cx="9448800" cy="5007898"/>
          </a:xfrm>
          <a:prstGeom prst="rect">
            <a:avLst/>
          </a:prstGeom>
          <a:noFill/>
          <a:ln>
            <a:noFill/>
          </a:ln>
          <a:effectLst/>
        </p:spPr>
      </p:pic>
      <p:sp>
        <p:nvSpPr>
          <p:cNvPr id="1048701"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17</a:t>
            </a:fld>
            <a:endParaRPr lang="en-US" sz="180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702"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703"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04"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05" name="Title 1"/>
          <p:cNvSpPr>
            <a:spLocks noGrp="1"/>
          </p:cNvSpPr>
          <p:nvPr>
            <p:ph type="title"/>
          </p:nvPr>
        </p:nvSpPr>
        <p:spPr>
          <a:xfrm>
            <a:off x="838200" y="253397"/>
            <a:ext cx="10515600" cy="1273233"/>
          </a:xfrm>
        </p:spPr>
        <p:txBody>
          <a:bodyPr>
            <a:normAutofit/>
          </a:bodyPr>
          <a:lstStyle/>
          <a:p>
            <a:r>
              <a:rPr lang="en-US" dirty="0"/>
              <a:t>ANGIOGRAPHY</a:t>
            </a:r>
          </a:p>
        </p:txBody>
      </p:sp>
      <p:sp>
        <p:nvSpPr>
          <p:cNvPr id="1048707" name="object 3"/>
          <p:cNvSpPr txBox="1">
            <a:spLocks noGrp="1"/>
          </p:cNvSpPr>
          <p:nvPr>
            <p:ph idx="1"/>
          </p:nvPr>
        </p:nvSpPr>
        <p:spPr>
          <a:xfrm>
            <a:off x="836676" y="1899601"/>
            <a:ext cx="10515600" cy="5034070"/>
          </a:xfrm>
          <a:prstGeom prst="rect">
            <a:avLst/>
          </a:prstGeom>
        </p:spPr>
        <p:txBody>
          <a:bodyPr vert="horz" wrap="square" lIns="0" tIns="17145" rIns="0" bIns="0" rtlCol="0" anchor="t">
            <a:spAutoFit/>
          </a:bodyPr>
          <a:lstStyle/>
          <a:p>
            <a:pPr marL="297815" marR="5080" indent="-285750">
              <a:lnSpc>
                <a:spcPct val="101600"/>
              </a:lnSpc>
              <a:spcBef>
                <a:spcPts val="3534"/>
              </a:spcBef>
              <a:buSzPct val="126315"/>
              <a:tabLst>
                <a:tab pos="394335" algn="l"/>
                <a:tab pos="394970" algn="l"/>
              </a:tabLst>
            </a:pPr>
            <a:r>
              <a:rPr sz="2500" spc="10" dirty="0">
                <a:latin typeface="Arial"/>
                <a:cs typeface="Arial"/>
              </a:rPr>
              <a:t>It is useful </a:t>
            </a:r>
            <a:r>
              <a:rPr sz="2500" spc="15" dirty="0">
                <a:latin typeface="Arial"/>
                <a:cs typeface="Arial"/>
              </a:rPr>
              <a:t>for patients </a:t>
            </a:r>
            <a:r>
              <a:rPr sz="2500" spc="10" dirty="0">
                <a:latin typeface="Arial"/>
                <a:cs typeface="Arial"/>
              </a:rPr>
              <a:t>in </a:t>
            </a:r>
            <a:r>
              <a:rPr sz="2500" spc="20" dirty="0">
                <a:latin typeface="Arial"/>
                <a:cs typeface="Arial"/>
              </a:rPr>
              <a:t>whom </a:t>
            </a:r>
            <a:r>
              <a:rPr sz="2500" spc="15" dirty="0">
                <a:latin typeface="Arial"/>
                <a:cs typeface="Arial"/>
              </a:rPr>
              <a:t>active bleeding precludes colonoscopy or where colonoscopy </a:t>
            </a:r>
            <a:r>
              <a:rPr sz="2500" spc="10" dirty="0">
                <a:latin typeface="Arial"/>
                <a:cs typeface="Arial"/>
              </a:rPr>
              <a:t>fails </a:t>
            </a:r>
            <a:r>
              <a:rPr sz="2500" spc="15" dirty="0">
                <a:latin typeface="Arial"/>
                <a:cs typeface="Arial"/>
              </a:rPr>
              <a:t>to  </a:t>
            </a:r>
            <a:r>
              <a:rPr sz="2500" spc="10" dirty="0">
                <a:latin typeface="Arial"/>
                <a:cs typeface="Arial"/>
              </a:rPr>
              <a:t>identify </a:t>
            </a:r>
            <a:r>
              <a:rPr sz="2500" spc="15" dirty="0">
                <a:latin typeface="Arial"/>
                <a:cs typeface="Arial"/>
              </a:rPr>
              <a:t>the bleeding site</a:t>
            </a:r>
            <a:endParaRPr lang="en-US" sz="2500" dirty="0">
              <a:latin typeface="Arial"/>
              <a:cs typeface="Arial"/>
            </a:endParaRPr>
          </a:p>
          <a:p>
            <a:pPr marL="297815" indent="-285750">
              <a:lnSpc>
                <a:spcPct val="100000"/>
              </a:lnSpc>
              <a:spcBef>
                <a:spcPts val="5"/>
              </a:spcBef>
              <a:buSzPct val="126315"/>
              <a:tabLst>
                <a:tab pos="394335" algn="l"/>
                <a:tab pos="394970" algn="l"/>
              </a:tabLst>
            </a:pPr>
            <a:r>
              <a:rPr sz="2500" spc="20" dirty="0">
                <a:latin typeface="Arial"/>
                <a:cs typeface="Arial"/>
              </a:rPr>
              <a:t>May be </a:t>
            </a:r>
            <a:r>
              <a:rPr sz="2500" spc="15" dirty="0">
                <a:latin typeface="Arial"/>
                <a:cs typeface="Arial"/>
              </a:rPr>
              <a:t>emergent or</a:t>
            </a:r>
            <a:r>
              <a:rPr sz="2500" spc="10" dirty="0">
                <a:latin typeface="Arial"/>
                <a:cs typeface="Arial"/>
              </a:rPr>
              <a:t> </a:t>
            </a:r>
            <a:r>
              <a:rPr sz="2500" spc="15" dirty="0">
                <a:latin typeface="Arial"/>
                <a:cs typeface="Arial"/>
              </a:rPr>
              <a:t>elective</a:t>
            </a:r>
            <a:endParaRPr lang="en-US" sz="2500" dirty="0">
              <a:latin typeface="Arial"/>
              <a:cs typeface="Arial"/>
            </a:endParaRPr>
          </a:p>
          <a:p>
            <a:pPr marL="297815" indent="-285750">
              <a:lnSpc>
                <a:spcPct val="100000"/>
              </a:lnSpc>
              <a:spcBef>
                <a:spcPts val="5"/>
              </a:spcBef>
              <a:buSzPct val="126315"/>
              <a:tabLst>
                <a:tab pos="394335" algn="l"/>
                <a:tab pos="394970" algn="l"/>
              </a:tabLst>
            </a:pPr>
            <a:r>
              <a:rPr sz="2500" spc="-5" dirty="0">
                <a:latin typeface="Arial"/>
                <a:cs typeface="Arial"/>
              </a:rPr>
              <a:t>Elective </a:t>
            </a:r>
            <a:r>
              <a:rPr sz="2500" spc="-10" dirty="0">
                <a:latin typeface="Arial"/>
                <a:cs typeface="Arial"/>
              </a:rPr>
              <a:t>angiography -patients </a:t>
            </a:r>
            <a:r>
              <a:rPr sz="2500" spc="-5" dirty="0">
                <a:latin typeface="Arial"/>
                <a:cs typeface="Arial"/>
              </a:rPr>
              <a:t>with </a:t>
            </a:r>
            <a:r>
              <a:rPr sz="2500" spc="-10" dirty="0">
                <a:latin typeface="Arial"/>
                <a:cs typeface="Arial"/>
              </a:rPr>
              <a:t>multiple episodes </a:t>
            </a:r>
            <a:r>
              <a:rPr sz="2500" spc="-5" dirty="0">
                <a:latin typeface="Arial"/>
                <a:cs typeface="Arial"/>
              </a:rPr>
              <a:t>of </a:t>
            </a:r>
            <a:r>
              <a:rPr sz="2500" spc="-10" dirty="0">
                <a:latin typeface="Arial"/>
                <a:cs typeface="Arial"/>
              </a:rPr>
              <a:t>LGIB without a known </a:t>
            </a:r>
            <a:r>
              <a:rPr sz="2500" spc="-5" dirty="0">
                <a:latin typeface="Arial"/>
                <a:cs typeface="Arial"/>
              </a:rPr>
              <a:t>source or</a:t>
            </a:r>
            <a:r>
              <a:rPr sz="2500" spc="150" dirty="0">
                <a:latin typeface="Arial"/>
                <a:cs typeface="Arial"/>
              </a:rPr>
              <a:t> </a:t>
            </a:r>
            <a:r>
              <a:rPr sz="2500" spc="-10" dirty="0">
                <a:latin typeface="Arial"/>
                <a:cs typeface="Arial"/>
              </a:rPr>
              <a:t>diagnosis.</a:t>
            </a:r>
            <a:endParaRPr lang="en-US" sz="2500" dirty="0">
              <a:latin typeface="Arial"/>
              <a:cs typeface="Arial"/>
            </a:endParaRPr>
          </a:p>
          <a:p>
            <a:pPr marL="297815" indent="-285750">
              <a:lnSpc>
                <a:spcPct val="100000"/>
              </a:lnSpc>
              <a:spcBef>
                <a:spcPts val="5"/>
              </a:spcBef>
              <a:buSzPct val="126315"/>
              <a:tabLst>
                <a:tab pos="394335" algn="l"/>
                <a:tab pos="394970" algn="l"/>
              </a:tabLst>
            </a:pPr>
            <a:r>
              <a:rPr sz="2500" spc="20" dirty="0">
                <a:latin typeface="Arial"/>
                <a:cs typeface="Arial"/>
              </a:rPr>
              <a:t>Emergency </a:t>
            </a:r>
            <a:r>
              <a:rPr sz="2500" spc="15" dirty="0">
                <a:latin typeface="Arial"/>
                <a:cs typeface="Arial"/>
              </a:rPr>
              <a:t>angiography </a:t>
            </a:r>
            <a:r>
              <a:rPr sz="2500" spc="10" dirty="0">
                <a:latin typeface="Arial"/>
                <a:cs typeface="Arial"/>
              </a:rPr>
              <a:t>is </a:t>
            </a:r>
            <a:r>
              <a:rPr sz="2500" spc="15" dirty="0">
                <a:latin typeface="Arial"/>
                <a:cs typeface="Arial"/>
              </a:rPr>
              <a:t>very </a:t>
            </a:r>
            <a:r>
              <a:rPr sz="2500" spc="10" dirty="0">
                <a:latin typeface="Arial"/>
                <a:cs typeface="Arial"/>
              </a:rPr>
              <a:t>useful in </a:t>
            </a:r>
            <a:r>
              <a:rPr sz="2500" spc="15" dirty="0">
                <a:latin typeface="Arial"/>
                <a:cs typeface="Arial"/>
              </a:rPr>
              <a:t>patients with massive ongoing</a:t>
            </a:r>
            <a:r>
              <a:rPr sz="2500" spc="65" dirty="0">
                <a:latin typeface="Arial"/>
                <a:cs typeface="Arial"/>
              </a:rPr>
              <a:t> </a:t>
            </a:r>
            <a:r>
              <a:rPr sz="2500" spc="15" dirty="0">
                <a:latin typeface="Arial"/>
                <a:cs typeface="Arial"/>
              </a:rPr>
              <a:t>bleeding</a:t>
            </a:r>
            <a:endParaRPr lang="en-US" sz="2500" dirty="0">
              <a:latin typeface="Arial"/>
              <a:cs typeface="Arial"/>
            </a:endParaRPr>
          </a:p>
          <a:p>
            <a:pPr marL="297815" indent="-285750">
              <a:lnSpc>
                <a:spcPct val="100000"/>
              </a:lnSpc>
              <a:spcBef>
                <a:spcPts val="5"/>
              </a:spcBef>
              <a:buSzPct val="126315"/>
              <a:tabLst>
                <a:tab pos="394335" algn="l"/>
                <a:tab pos="394970" algn="l"/>
              </a:tabLst>
            </a:pPr>
            <a:r>
              <a:rPr sz="2500" spc="15" dirty="0">
                <a:latin typeface="Arial"/>
                <a:cs typeface="Arial"/>
              </a:rPr>
              <a:t>Requires active bleeding at 0.5 </a:t>
            </a:r>
            <a:r>
              <a:rPr sz="2500" spc="10" dirty="0">
                <a:latin typeface="Arial"/>
                <a:cs typeface="Arial"/>
              </a:rPr>
              <a:t>- </a:t>
            </a:r>
            <a:r>
              <a:rPr sz="2500" spc="20" dirty="0">
                <a:latin typeface="Arial"/>
                <a:cs typeface="Arial"/>
              </a:rPr>
              <a:t>1 </a:t>
            </a:r>
            <a:r>
              <a:rPr sz="2500" spc="15" dirty="0">
                <a:latin typeface="Arial"/>
                <a:cs typeface="Arial"/>
              </a:rPr>
              <a:t>ml/min</a:t>
            </a:r>
            <a:r>
              <a:rPr lang="en-US" sz="2500" dirty="0"/>
              <a:t> to detect extravasation into the gut</a:t>
            </a:r>
            <a:r>
              <a:rPr sz="2500" spc="15" dirty="0">
                <a:latin typeface="Arial"/>
                <a:cs typeface="Arial"/>
              </a:rPr>
              <a:t> ,creatinine &lt;1.5mg/dl, GFR&gt;60ml/min/1.73m, </a:t>
            </a:r>
            <a:r>
              <a:rPr sz="2500" spc="20" dirty="0">
                <a:latin typeface="Arial"/>
                <a:cs typeface="Arial"/>
              </a:rPr>
              <a:t>INR- </a:t>
            </a:r>
            <a:r>
              <a:rPr sz="2500" spc="15" dirty="0">
                <a:latin typeface="Arial"/>
                <a:cs typeface="Arial"/>
              </a:rPr>
              <a:t>&lt;1.5,</a:t>
            </a:r>
            <a:r>
              <a:rPr lang="en-GB" sz="2500" spc="15" dirty="0">
                <a:latin typeface="Arial"/>
                <a:cs typeface="Arial"/>
              </a:rPr>
              <a:t> </a:t>
            </a:r>
            <a:r>
              <a:rPr sz="2500" spc="15" dirty="0">
                <a:latin typeface="Arial"/>
                <a:cs typeface="Arial"/>
              </a:rPr>
              <a:t> </a:t>
            </a:r>
            <a:r>
              <a:rPr sz="2500" spc="-10" dirty="0">
                <a:latin typeface="Arial"/>
                <a:cs typeface="Arial"/>
              </a:rPr>
              <a:t>platelets</a:t>
            </a:r>
            <a:r>
              <a:rPr sz="2500" spc="5" dirty="0">
                <a:latin typeface="Arial"/>
                <a:cs typeface="Arial"/>
              </a:rPr>
              <a:t> </a:t>
            </a:r>
            <a:r>
              <a:rPr sz="2500" spc="-10" dirty="0">
                <a:latin typeface="Arial"/>
                <a:cs typeface="Arial"/>
              </a:rPr>
              <a:t>&gt;50,000</a:t>
            </a:r>
            <a:endParaRPr lang="en-US" sz="2500" dirty="0">
              <a:latin typeface="Arial"/>
              <a:cs typeface="Arial"/>
            </a:endParaRPr>
          </a:p>
          <a:p>
            <a:pPr marL="297815" indent="-285750">
              <a:lnSpc>
                <a:spcPct val="100000"/>
              </a:lnSpc>
              <a:spcBef>
                <a:spcPts val="5"/>
              </a:spcBef>
              <a:buSzPct val="126315"/>
              <a:tabLst>
                <a:tab pos="394335" algn="l"/>
                <a:tab pos="394970" algn="l"/>
              </a:tabLst>
            </a:pPr>
            <a:r>
              <a:rPr sz="2500" spc="15" dirty="0">
                <a:latin typeface="Arial"/>
                <a:cs typeface="Arial"/>
              </a:rPr>
              <a:t>Evaluation begins at the superior mesenteric</a:t>
            </a:r>
            <a:r>
              <a:rPr sz="2500" spc="20" dirty="0">
                <a:latin typeface="Arial"/>
                <a:cs typeface="Arial"/>
              </a:rPr>
              <a:t> </a:t>
            </a:r>
            <a:r>
              <a:rPr sz="2500" spc="10" dirty="0">
                <a:latin typeface="Arial"/>
                <a:cs typeface="Arial"/>
              </a:rPr>
              <a:t>artery</a:t>
            </a:r>
            <a:endParaRPr lang="en-US" sz="2500" spc="10" dirty="0">
              <a:latin typeface="Arial"/>
              <a:cs typeface="Arial"/>
            </a:endParaRPr>
          </a:p>
          <a:p>
            <a:pPr marL="297815" indent="-285750">
              <a:lnSpc>
                <a:spcPct val="100000"/>
              </a:lnSpc>
              <a:spcBef>
                <a:spcPts val="5"/>
              </a:spcBef>
              <a:buSzPct val="126315"/>
              <a:tabLst>
                <a:tab pos="394335" algn="l"/>
                <a:tab pos="394970" algn="l"/>
              </a:tabLst>
            </a:pPr>
            <a:r>
              <a:rPr lang="en-US" sz="2500" dirty="0"/>
              <a:t>Additionally, certain patient factors (e.g. </a:t>
            </a:r>
            <a:r>
              <a:rPr lang="en-US" sz="2500" dirty="0">
                <a:hlinkClick r:id="rId2"/>
              </a:rPr>
              <a:t>contrast allergy</a:t>
            </a:r>
            <a:r>
              <a:rPr lang="en-US" sz="2500" dirty="0"/>
              <a:t>, acute/chronic kidney disease) are potential contraindications to angiography</a:t>
            </a:r>
            <a:endParaRPr sz="2500" dirty="0">
              <a:latin typeface="Arial"/>
              <a:cs typeface="Arial"/>
            </a:endParaRPr>
          </a:p>
        </p:txBody>
      </p:sp>
      <p:sp>
        <p:nvSpPr>
          <p:cNvPr id="1048708"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18</a:t>
            </a:fld>
            <a:endParaRPr lang="en-US" sz="1800">
              <a:solidFill>
                <a:srgbClr val="FF0000"/>
              </a:solidFill>
            </a:endParaRPr>
          </a:p>
        </p:txBody>
      </p:sp>
      <p:sp>
        <p:nvSpPr>
          <p:cNvPr id="1048706"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709"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710"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11"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12" name="Title 1"/>
          <p:cNvSpPr>
            <a:spLocks noGrp="1"/>
          </p:cNvSpPr>
          <p:nvPr>
            <p:ph type="title"/>
          </p:nvPr>
        </p:nvSpPr>
        <p:spPr>
          <a:xfrm>
            <a:off x="838200" y="253397"/>
            <a:ext cx="10515600" cy="1273233"/>
          </a:xfrm>
        </p:spPr>
        <p:txBody>
          <a:bodyPr>
            <a:normAutofit/>
          </a:bodyPr>
          <a:lstStyle/>
          <a:p>
            <a:r>
              <a:rPr lang="en-US" dirty="0"/>
              <a:t>ANGIOGRAPHY</a:t>
            </a:r>
          </a:p>
        </p:txBody>
      </p:sp>
      <p:sp>
        <p:nvSpPr>
          <p:cNvPr id="1048722"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19</a:t>
            </a:fld>
            <a:endParaRPr lang="en-US" sz="1800">
              <a:solidFill>
                <a:srgbClr val="FF0000"/>
              </a:solidFill>
            </a:endParaRPr>
          </a:p>
        </p:txBody>
      </p:sp>
      <p:sp>
        <p:nvSpPr>
          <p:cNvPr id="1048713"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14" name="object 9"/>
          <p:cNvSpPr txBox="1"/>
          <p:nvPr/>
        </p:nvSpPr>
        <p:spPr>
          <a:xfrm>
            <a:off x="-171574" y="2186229"/>
            <a:ext cx="7881942" cy="3161665"/>
          </a:xfrm>
          <a:prstGeom prst="rect">
            <a:avLst/>
          </a:prstGeom>
        </p:spPr>
        <p:txBody>
          <a:bodyPr vert="horz" wrap="square" lIns="0" tIns="11430" rIns="0" bIns="0" rtlCol="0" anchor="ctr">
            <a:spAutoFit/>
          </a:bodyPr>
          <a:lstStyle/>
          <a:p>
            <a:pPr marR="3810" algn="ctr">
              <a:spcBef>
                <a:spcPts val="90"/>
              </a:spcBef>
            </a:pPr>
            <a:r>
              <a:rPr lang="en-GB" sz="1600" b="1" spc="-5" dirty="0">
                <a:solidFill>
                  <a:srgbClr val="FFFFFF"/>
                </a:solidFill>
                <a:latin typeface="Arial"/>
                <a:cs typeface="Arial"/>
              </a:rPr>
              <a:t>FINDING</a:t>
            </a:r>
            <a:endParaRPr lang="en-GB" sz="1600" dirty="0">
              <a:solidFill>
                <a:srgbClr val="FFFFFF"/>
              </a:solidFill>
              <a:latin typeface="Arial"/>
              <a:cs typeface="Arial"/>
            </a:endParaRPr>
          </a:p>
          <a:p>
            <a:pPr marR="3810" algn="ctr">
              <a:spcBef>
                <a:spcPts val="90"/>
              </a:spcBef>
            </a:pPr>
            <a:endParaRPr lang="en-GB" sz="1600" b="1" spc="-5" dirty="0">
              <a:solidFill>
                <a:srgbClr val="FFFFFF"/>
              </a:solidFill>
              <a:latin typeface="Arial"/>
              <a:cs typeface="Arial"/>
            </a:endParaRPr>
          </a:p>
          <a:p>
            <a:pPr marR="3810" algn="ctr">
              <a:lnSpc>
                <a:spcPct val="100000"/>
              </a:lnSpc>
              <a:spcBef>
                <a:spcPts val="90"/>
              </a:spcBef>
            </a:pPr>
            <a:r>
              <a:rPr lang="en-GB" sz="1600" b="1" spc="-5" dirty="0">
                <a:solidFill>
                  <a:srgbClr val="FFFFFF"/>
                </a:solidFill>
                <a:latin typeface="Arial"/>
                <a:cs typeface="Arial"/>
              </a:rPr>
              <a:t>EXTRAVASATION </a:t>
            </a:r>
            <a:endParaRPr lang="en-GB" sz="1600" dirty="0">
              <a:solidFill>
                <a:srgbClr val="FFFFFF"/>
              </a:solidFill>
              <a:latin typeface="Arial"/>
              <a:cs typeface="Arial"/>
            </a:endParaRPr>
          </a:p>
          <a:p>
            <a:pPr marR="3810" algn="ctr">
              <a:lnSpc>
                <a:spcPct val="100000"/>
              </a:lnSpc>
              <a:spcBef>
                <a:spcPts val="90"/>
              </a:spcBef>
            </a:pPr>
            <a:endParaRPr lang="en-GB" sz="1600" b="1" spc="-5" dirty="0">
              <a:solidFill>
                <a:srgbClr val="FFFFFF"/>
              </a:solidFill>
              <a:latin typeface="Arial"/>
              <a:cs typeface="Arial"/>
            </a:endParaRPr>
          </a:p>
          <a:p>
            <a:pPr marR="3810" algn="ctr">
              <a:lnSpc>
                <a:spcPct val="100000"/>
              </a:lnSpc>
              <a:spcBef>
                <a:spcPts val="90"/>
              </a:spcBef>
            </a:pPr>
            <a:r>
              <a:rPr lang="en-GB" sz="1600" b="1" spc="-5" dirty="0">
                <a:solidFill>
                  <a:srgbClr val="FFFFFF"/>
                </a:solidFill>
                <a:latin typeface="Arial"/>
                <a:cs typeface="Arial"/>
              </a:rPr>
              <a:t> </a:t>
            </a:r>
            <a:r>
              <a:rPr sz="1600" b="1" spc="-10" dirty="0">
                <a:solidFill>
                  <a:srgbClr val="FFFFFF"/>
                </a:solidFill>
                <a:latin typeface="Arial"/>
                <a:cs typeface="Arial"/>
              </a:rPr>
              <a:t>FILLING OF SPACES</a:t>
            </a:r>
            <a:r>
              <a:rPr sz="1600" b="1" spc="-35" dirty="0">
                <a:solidFill>
                  <a:srgbClr val="FFFFFF"/>
                </a:solidFill>
                <a:latin typeface="Arial"/>
                <a:cs typeface="Arial"/>
              </a:rPr>
              <a:t> </a:t>
            </a:r>
            <a:r>
              <a:rPr sz="1600" b="1" spc="-10" dirty="0">
                <a:solidFill>
                  <a:srgbClr val="FFFFFF"/>
                </a:solidFill>
                <a:latin typeface="Arial"/>
                <a:cs typeface="Arial"/>
              </a:rPr>
              <a:t>OUTSIDE</a:t>
            </a:r>
            <a:endParaRPr sz="1600" dirty="0">
              <a:latin typeface="Arial"/>
              <a:cs typeface="Arial"/>
            </a:endParaRPr>
          </a:p>
          <a:p>
            <a:pPr marR="5080" algn="ctr">
              <a:lnSpc>
                <a:spcPts val="3165"/>
              </a:lnSpc>
            </a:pPr>
            <a:r>
              <a:rPr sz="1600" b="1" spc="-10" dirty="0">
                <a:solidFill>
                  <a:srgbClr val="FFFFFF"/>
                </a:solidFill>
                <a:latin typeface="Arial"/>
                <a:cs typeface="Arial"/>
              </a:rPr>
              <a:t>THE BOWEL</a:t>
            </a:r>
            <a:r>
              <a:rPr sz="1600" b="1" spc="-35" dirty="0">
                <a:solidFill>
                  <a:srgbClr val="FFFFFF"/>
                </a:solidFill>
                <a:latin typeface="Arial"/>
                <a:cs typeface="Arial"/>
              </a:rPr>
              <a:t> </a:t>
            </a:r>
            <a:r>
              <a:rPr sz="1600" b="1" spc="-10" dirty="0">
                <a:solidFill>
                  <a:srgbClr val="FFFFFF"/>
                </a:solidFill>
                <a:latin typeface="Arial"/>
                <a:cs typeface="Arial"/>
              </a:rPr>
              <a:t>LUMEN</a:t>
            </a:r>
            <a:endParaRPr sz="1600" dirty="0">
              <a:latin typeface="Arial"/>
              <a:cs typeface="Arial"/>
            </a:endParaRPr>
          </a:p>
          <a:p>
            <a:pPr marR="4445" algn="ctr">
              <a:lnSpc>
                <a:spcPts val="3175"/>
              </a:lnSpc>
              <a:spcBef>
                <a:spcPts val="1935"/>
              </a:spcBef>
            </a:pPr>
            <a:r>
              <a:rPr sz="1600" b="1" spc="-10" dirty="0">
                <a:solidFill>
                  <a:srgbClr val="FFFFFF"/>
                </a:solidFill>
                <a:latin typeface="Arial"/>
                <a:cs typeface="Arial"/>
              </a:rPr>
              <a:t>EARLY ARTERIAL</a:t>
            </a:r>
            <a:r>
              <a:rPr sz="1600" b="1" spc="-35" dirty="0">
                <a:solidFill>
                  <a:srgbClr val="FFFFFF"/>
                </a:solidFill>
                <a:latin typeface="Arial"/>
                <a:cs typeface="Arial"/>
              </a:rPr>
              <a:t> </a:t>
            </a:r>
            <a:r>
              <a:rPr sz="1600" b="1" spc="-10" dirty="0">
                <a:solidFill>
                  <a:srgbClr val="FFFFFF"/>
                </a:solidFill>
                <a:latin typeface="Arial"/>
                <a:cs typeface="Arial"/>
              </a:rPr>
              <a:t>FILLING</a:t>
            </a:r>
            <a:endParaRPr sz="1600" dirty="0">
              <a:latin typeface="Arial"/>
              <a:cs typeface="Arial"/>
            </a:endParaRPr>
          </a:p>
          <a:p>
            <a:pPr marR="5080" algn="ctr">
              <a:lnSpc>
                <a:spcPts val="3170"/>
              </a:lnSpc>
              <a:spcBef>
                <a:spcPts val="105"/>
              </a:spcBef>
            </a:pPr>
            <a:r>
              <a:rPr sz="1600" b="1" spc="-10" dirty="0">
                <a:solidFill>
                  <a:srgbClr val="FFFFFF"/>
                </a:solidFill>
                <a:latin typeface="Arial"/>
                <a:cs typeface="Arial"/>
              </a:rPr>
              <a:t>,ACCUMULATION</a:t>
            </a:r>
            <a:r>
              <a:rPr sz="1600" b="1" spc="-45" dirty="0">
                <a:solidFill>
                  <a:srgbClr val="FFFFFF"/>
                </a:solidFill>
                <a:latin typeface="Arial"/>
                <a:cs typeface="Arial"/>
              </a:rPr>
              <a:t> </a:t>
            </a:r>
            <a:r>
              <a:rPr sz="1600" b="1" spc="-5" dirty="0">
                <a:solidFill>
                  <a:srgbClr val="FFFFFF"/>
                </a:solidFill>
                <a:latin typeface="Arial"/>
                <a:cs typeface="Arial"/>
              </a:rPr>
              <a:t>IN</a:t>
            </a:r>
            <a:r>
              <a:rPr sz="1600" b="1" spc="-10" dirty="0">
                <a:solidFill>
                  <a:srgbClr val="FFFFFF"/>
                </a:solidFill>
                <a:latin typeface="Arial"/>
                <a:cs typeface="Arial"/>
              </a:rPr>
              <a:t> VASCULAR </a:t>
            </a:r>
            <a:r>
              <a:rPr sz="1600" b="1" spc="-5" dirty="0">
                <a:solidFill>
                  <a:srgbClr val="FFFFFF"/>
                </a:solidFill>
                <a:latin typeface="Arial"/>
                <a:cs typeface="Arial"/>
              </a:rPr>
              <a:t> TUFTS,SLOW </a:t>
            </a:r>
            <a:endParaRPr lang="en-US" sz="1600" b="1" spc="-5" dirty="0">
              <a:solidFill>
                <a:srgbClr val="FFFFFF"/>
              </a:solidFill>
              <a:latin typeface="Arial"/>
              <a:cs typeface="Arial"/>
            </a:endParaRPr>
          </a:p>
          <a:p>
            <a:pPr marR="5080" algn="ctr">
              <a:lnSpc>
                <a:spcPts val="3170"/>
              </a:lnSpc>
              <a:spcBef>
                <a:spcPts val="105"/>
              </a:spcBef>
            </a:pPr>
            <a:r>
              <a:rPr sz="1600" b="1" spc="-5" dirty="0">
                <a:solidFill>
                  <a:srgbClr val="FFFFFF"/>
                </a:solidFill>
                <a:latin typeface="Arial"/>
                <a:cs typeface="Arial"/>
              </a:rPr>
              <a:t>DRAINING  </a:t>
            </a:r>
            <a:r>
              <a:rPr sz="1600" b="1" spc="-15" dirty="0">
                <a:solidFill>
                  <a:srgbClr val="FFFFFF"/>
                </a:solidFill>
                <a:latin typeface="Arial"/>
                <a:cs typeface="Arial"/>
              </a:rPr>
              <a:t>VESSELS</a:t>
            </a:r>
            <a:endParaRPr sz="1600" dirty="0">
              <a:latin typeface="Arial"/>
              <a:cs typeface="Arial"/>
            </a:endParaRPr>
          </a:p>
        </p:txBody>
      </p:sp>
      <p:sp>
        <p:nvSpPr>
          <p:cNvPr id="1048715" name="object 12"/>
          <p:cNvSpPr txBox="1"/>
          <p:nvPr/>
        </p:nvSpPr>
        <p:spPr>
          <a:xfrm>
            <a:off x="2206344" y="5651487"/>
            <a:ext cx="3126105" cy="918211"/>
          </a:xfrm>
          <a:prstGeom prst="rect">
            <a:avLst/>
          </a:prstGeom>
        </p:spPr>
        <p:txBody>
          <a:bodyPr vert="horz" wrap="square" lIns="0" tIns="11430" rIns="0" bIns="0" rtlCol="0">
            <a:spAutoFit/>
          </a:bodyPr>
          <a:lstStyle/>
          <a:p>
            <a:pPr marR="5080" algn="ctr">
              <a:lnSpc>
                <a:spcPct val="100000"/>
              </a:lnSpc>
              <a:spcBef>
                <a:spcPts val="90"/>
              </a:spcBef>
            </a:pPr>
            <a:r>
              <a:rPr sz="1600" b="1" spc="-10" dirty="0">
                <a:solidFill>
                  <a:srgbClr val="FFFFFF"/>
                </a:solidFill>
                <a:latin typeface="Arial"/>
                <a:cs typeface="Arial"/>
              </a:rPr>
              <a:t>NEOVASC</a:t>
            </a:r>
            <a:r>
              <a:rPr sz="1600" b="1" spc="-5" dirty="0">
                <a:solidFill>
                  <a:srgbClr val="FFFFFF"/>
                </a:solidFill>
                <a:latin typeface="Arial"/>
                <a:cs typeface="Arial"/>
              </a:rPr>
              <a:t>ULARITY</a:t>
            </a:r>
            <a:endParaRPr sz="1600" dirty="0">
              <a:latin typeface="Arial"/>
              <a:cs typeface="Arial"/>
            </a:endParaRPr>
          </a:p>
          <a:p>
            <a:pPr>
              <a:lnSpc>
                <a:spcPct val="100000"/>
              </a:lnSpc>
              <a:spcBef>
                <a:spcPts val="35"/>
              </a:spcBef>
            </a:pPr>
            <a:endParaRPr sz="2800" dirty="0">
              <a:latin typeface="Arial"/>
              <a:cs typeface="Arial"/>
            </a:endParaRPr>
          </a:p>
          <a:p>
            <a:pPr marR="5080" algn="ctr">
              <a:lnSpc>
                <a:spcPct val="100000"/>
              </a:lnSpc>
              <a:spcBef>
                <a:spcPts val="5"/>
              </a:spcBef>
            </a:pPr>
            <a:r>
              <a:rPr sz="1600" b="1" spc="-10" dirty="0">
                <a:solidFill>
                  <a:srgbClr val="FFFFFF"/>
                </a:solidFill>
                <a:latin typeface="Arial"/>
                <a:cs typeface="Arial"/>
              </a:rPr>
              <a:t>HYPEREMIA</a:t>
            </a:r>
            <a:endParaRPr sz="1600" dirty="0">
              <a:latin typeface="Arial"/>
              <a:cs typeface="Arial"/>
            </a:endParaRPr>
          </a:p>
        </p:txBody>
      </p:sp>
      <p:sp>
        <p:nvSpPr>
          <p:cNvPr id="1048716" name="object 6"/>
          <p:cNvSpPr txBox="1"/>
          <p:nvPr/>
        </p:nvSpPr>
        <p:spPr>
          <a:xfrm>
            <a:off x="6823819" y="2164700"/>
            <a:ext cx="3870325" cy="257763"/>
          </a:xfrm>
          <a:prstGeom prst="rect">
            <a:avLst/>
          </a:prstGeom>
        </p:spPr>
        <p:txBody>
          <a:bodyPr vert="horz" wrap="square" lIns="0" tIns="11430" rIns="0" bIns="0" rtlCol="0">
            <a:spAutoFit/>
          </a:bodyPr>
          <a:lstStyle/>
          <a:p>
            <a:pPr>
              <a:lnSpc>
                <a:spcPct val="100000"/>
              </a:lnSpc>
              <a:spcBef>
                <a:spcPts val="90"/>
              </a:spcBef>
            </a:pPr>
            <a:r>
              <a:rPr sz="1600" b="1" spc="-10" dirty="0">
                <a:solidFill>
                  <a:srgbClr val="FFFFFF"/>
                </a:solidFill>
                <a:latin typeface="Arial"/>
                <a:cs typeface="Arial"/>
              </a:rPr>
              <a:t>PROBABLE</a:t>
            </a:r>
            <a:r>
              <a:rPr sz="1600" b="1" spc="-80" dirty="0">
                <a:solidFill>
                  <a:srgbClr val="FFFFFF"/>
                </a:solidFill>
                <a:latin typeface="Arial"/>
                <a:cs typeface="Arial"/>
              </a:rPr>
              <a:t> </a:t>
            </a:r>
            <a:r>
              <a:rPr sz="1600" b="1" spc="-5" dirty="0">
                <a:solidFill>
                  <a:srgbClr val="FFFFFF"/>
                </a:solidFill>
                <a:latin typeface="Arial"/>
                <a:cs typeface="Arial"/>
              </a:rPr>
              <a:t>DIAGNOSIS</a:t>
            </a:r>
            <a:endParaRPr sz="1600" dirty="0">
              <a:latin typeface="Arial"/>
              <a:cs typeface="Arial"/>
            </a:endParaRPr>
          </a:p>
        </p:txBody>
      </p:sp>
      <p:sp>
        <p:nvSpPr>
          <p:cNvPr id="1048717" name="object 7"/>
          <p:cNvSpPr txBox="1"/>
          <p:nvPr/>
        </p:nvSpPr>
        <p:spPr>
          <a:xfrm>
            <a:off x="7166719" y="2660068"/>
            <a:ext cx="2559685" cy="257763"/>
          </a:xfrm>
          <a:prstGeom prst="rect">
            <a:avLst/>
          </a:prstGeom>
        </p:spPr>
        <p:txBody>
          <a:bodyPr vert="horz" wrap="square" lIns="0" tIns="11430" rIns="0" bIns="0" rtlCol="0">
            <a:spAutoFit/>
          </a:bodyPr>
          <a:lstStyle/>
          <a:p>
            <a:pPr marL="12700">
              <a:lnSpc>
                <a:spcPct val="100000"/>
              </a:lnSpc>
              <a:spcBef>
                <a:spcPts val="90"/>
              </a:spcBef>
            </a:pPr>
            <a:r>
              <a:rPr sz="1600" spc="-10" dirty="0">
                <a:solidFill>
                  <a:schemeClr val="bg1"/>
                </a:solidFill>
                <a:latin typeface="Arial"/>
                <a:cs typeface="Arial"/>
              </a:rPr>
              <a:t>BLEEDING</a:t>
            </a:r>
            <a:r>
              <a:rPr sz="1600" spc="-75" dirty="0">
                <a:solidFill>
                  <a:schemeClr val="bg1"/>
                </a:solidFill>
                <a:latin typeface="Arial"/>
                <a:cs typeface="Arial"/>
              </a:rPr>
              <a:t> </a:t>
            </a:r>
            <a:r>
              <a:rPr sz="1600" spc="-5" dirty="0">
                <a:solidFill>
                  <a:schemeClr val="bg1"/>
                </a:solidFill>
                <a:latin typeface="Arial"/>
                <a:cs typeface="Arial"/>
              </a:rPr>
              <a:t>SITE</a:t>
            </a:r>
            <a:endParaRPr sz="1600" dirty="0">
              <a:solidFill>
                <a:schemeClr val="bg1"/>
              </a:solidFill>
              <a:latin typeface="Arial"/>
              <a:cs typeface="Arial"/>
            </a:endParaRPr>
          </a:p>
        </p:txBody>
      </p:sp>
      <p:sp>
        <p:nvSpPr>
          <p:cNvPr id="1048718" name="TextBox 15"/>
          <p:cNvSpPr txBox="1"/>
          <p:nvPr/>
        </p:nvSpPr>
        <p:spPr>
          <a:xfrm>
            <a:off x="6423491" y="3390347"/>
            <a:ext cx="59200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bg1"/>
                </a:solidFill>
                <a:latin typeface="Arial"/>
              </a:rPr>
              <a:t>ANEURYSM</a:t>
            </a:r>
            <a:r>
              <a:rPr lang="en-US" sz="1600" dirty="0">
                <a:solidFill>
                  <a:schemeClr val="bg1"/>
                </a:solidFill>
                <a:latin typeface="Arial"/>
              </a:rPr>
              <a:t>,</a:t>
            </a:r>
            <a:r>
              <a:rPr lang="en-US" dirty="0">
                <a:solidFill>
                  <a:schemeClr val="bg1"/>
                </a:solidFill>
                <a:latin typeface="Arial"/>
              </a:rPr>
              <a:t>PSEUDOANEURYSM</a:t>
            </a:r>
            <a:r>
              <a:rPr lang="en-US" dirty="0">
                <a:solidFill>
                  <a:schemeClr val="bg1"/>
                </a:solidFill>
                <a:latin typeface="Arial"/>
                <a:ea typeface="Arial"/>
                <a:cs typeface="Arial"/>
              </a:rPr>
              <a:t>​</a:t>
            </a:r>
            <a:endParaRPr lang="en-GB" dirty="0">
              <a:solidFill>
                <a:schemeClr val="bg1"/>
              </a:solidFill>
            </a:endParaRPr>
          </a:p>
        </p:txBody>
      </p:sp>
      <p:sp>
        <p:nvSpPr>
          <p:cNvPr id="1048719" name="object 10"/>
          <p:cNvSpPr txBox="1"/>
          <p:nvPr/>
        </p:nvSpPr>
        <p:spPr>
          <a:xfrm>
            <a:off x="7166719" y="4618473"/>
            <a:ext cx="2971800" cy="257763"/>
          </a:xfrm>
          <a:prstGeom prst="rect">
            <a:avLst/>
          </a:prstGeom>
        </p:spPr>
        <p:txBody>
          <a:bodyPr vert="horz" wrap="square" lIns="0" tIns="11430" rIns="0" bIns="0" rtlCol="0">
            <a:spAutoFit/>
          </a:bodyPr>
          <a:lstStyle/>
          <a:p>
            <a:pPr marL="12700">
              <a:lnSpc>
                <a:spcPct val="100000"/>
              </a:lnSpc>
              <a:spcBef>
                <a:spcPts val="90"/>
              </a:spcBef>
            </a:pPr>
            <a:r>
              <a:rPr sz="1600" spc="-10" dirty="0">
                <a:solidFill>
                  <a:schemeClr val="bg1"/>
                </a:solidFill>
                <a:latin typeface="Arial"/>
                <a:cs typeface="Arial"/>
              </a:rPr>
              <a:t>ANGIODYSPLASIA</a:t>
            </a:r>
            <a:endParaRPr sz="1600" dirty="0">
              <a:solidFill>
                <a:schemeClr val="bg1"/>
              </a:solidFill>
              <a:latin typeface="Arial"/>
              <a:cs typeface="Arial"/>
            </a:endParaRPr>
          </a:p>
        </p:txBody>
      </p:sp>
      <p:sp>
        <p:nvSpPr>
          <p:cNvPr id="1048720" name="TextBox 17"/>
          <p:cNvSpPr txBox="1"/>
          <p:nvPr/>
        </p:nvSpPr>
        <p:spPr>
          <a:xfrm>
            <a:off x="7493416" y="5581335"/>
            <a:ext cx="36677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bg1"/>
                </a:solidFill>
                <a:latin typeface="Arial"/>
              </a:rPr>
              <a:t>NEOPLASM</a:t>
            </a:r>
            <a:r>
              <a:rPr lang="en-US" sz="1600" dirty="0">
                <a:solidFill>
                  <a:schemeClr val="bg1"/>
                </a:solidFill>
                <a:latin typeface="Arial"/>
                <a:ea typeface="Arial"/>
                <a:cs typeface="Arial"/>
              </a:rPr>
              <a:t>​</a:t>
            </a:r>
            <a:endParaRPr lang="en-GB" sz="1600" dirty="0">
              <a:solidFill>
                <a:schemeClr val="bg1"/>
              </a:solidFill>
            </a:endParaRPr>
          </a:p>
        </p:txBody>
      </p:sp>
      <p:sp>
        <p:nvSpPr>
          <p:cNvPr id="1048721" name="object 13"/>
          <p:cNvSpPr txBox="1"/>
          <p:nvPr/>
        </p:nvSpPr>
        <p:spPr>
          <a:xfrm>
            <a:off x="7706349" y="6359373"/>
            <a:ext cx="1330960" cy="257763"/>
          </a:xfrm>
          <a:prstGeom prst="rect">
            <a:avLst/>
          </a:prstGeom>
        </p:spPr>
        <p:txBody>
          <a:bodyPr vert="horz" wrap="square" lIns="0" tIns="11430" rIns="0" bIns="0" rtlCol="0">
            <a:spAutoFit/>
          </a:bodyPr>
          <a:lstStyle/>
          <a:p>
            <a:pPr marL="12700">
              <a:lnSpc>
                <a:spcPct val="100000"/>
              </a:lnSpc>
              <a:spcBef>
                <a:spcPts val="90"/>
              </a:spcBef>
            </a:pPr>
            <a:r>
              <a:rPr sz="1600" spc="-5" dirty="0">
                <a:solidFill>
                  <a:schemeClr val="bg1"/>
                </a:solidFill>
                <a:latin typeface="Arial"/>
                <a:cs typeface="Arial"/>
              </a:rPr>
              <a:t>COLITIS</a:t>
            </a:r>
            <a:endParaRPr sz="1600" dirty="0">
              <a:solidFill>
                <a:schemeClr val="bg1"/>
              </a:solidFill>
              <a:latin typeface="Arial"/>
              <a:cs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gradFill flip="none" rotWithShape="1">
            <a:gsLst>
              <a:gs pos="0">
                <a:schemeClr val="bg2">
                  <a:lumMod val="40000"/>
                  <a:lumOff val="60000"/>
                  <a:tint val="66000"/>
                  <a:satMod val="160000"/>
                </a:schemeClr>
              </a:gs>
              <a:gs pos="50000">
                <a:schemeClr val="bg2">
                  <a:lumMod val="40000"/>
                  <a:lumOff val="60000"/>
                  <a:tint val="44500"/>
                  <a:satMod val="160000"/>
                </a:schemeClr>
              </a:gs>
              <a:gs pos="100000">
                <a:schemeClr val="bg2">
                  <a:lumMod val="40000"/>
                  <a:lumOff val="60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48612"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613"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tx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614" name="Title 1"/>
          <p:cNvSpPr>
            <a:spLocks noGrp="1"/>
          </p:cNvSpPr>
          <p:nvPr>
            <p:ph type="title"/>
          </p:nvPr>
        </p:nvSpPr>
        <p:spPr>
          <a:xfrm>
            <a:off x="838200" y="253397"/>
            <a:ext cx="10515600" cy="1273233"/>
          </a:xfrm>
        </p:spPr>
        <p:txBody>
          <a:bodyPr>
            <a:normAutofit/>
          </a:bodyPr>
          <a:lstStyle/>
          <a:p>
            <a:r>
              <a:rPr lang="en-US" b="1" dirty="0">
                <a:solidFill>
                  <a:schemeClr val="bg1"/>
                </a:solidFill>
              </a:rPr>
              <a:t>DEFINITION</a:t>
            </a:r>
          </a:p>
        </p:txBody>
      </p:sp>
      <p:sp>
        <p:nvSpPr>
          <p:cNvPr id="1048616" name="Content Placeholder 2"/>
          <p:cNvSpPr>
            <a:spLocks noGrp="1"/>
          </p:cNvSpPr>
          <p:nvPr>
            <p:ph idx="1"/>
          </p:nvPr>
        </p:nvSpPr>
        <p:spPr>
          <a:xfrm>
            <a:off x="838200" y="2478024"/>
            <a:ext cx="5256276" cy="3694176"/>
          </a:xfrm>
        </p:spPr>
        <p:txBody>
          <a:bodyPr>
            <a:normAutofit/>
          </a:bodyPr>
          <a:lstStyle/>
          <a:p>
            <a:r>
              <a:rPr lang="en-US" b="1" dirty="0">
                <a:solidFill>
                  <a:schemeClr val="bg1"/>
                </a:solidFill>
              </a:rPr>
              <a:t>Lower gastrointestinal bleeding (LGIB) is defined as bleeding derived from a source distal to the ligament of Treitz.</a:t>
            </a:r>
          </a:p>
          <a:p>
            <a:r>
              <a:rPr lang="en-US" sz="2200" b="1" dirty="0">
                <a:solidFill>
                  <a:schemeClr val="bg1"/>
                </a:solidFill>
              </a:rPr>
              <a:t>The colon is the source of hemorrhage In more than 95% of cases, with the remaining 5% arising in small bowel site.</a:t>
            </a:r>
          </a:p>
        </p:txBody>
      </p:sp>
      <p:sp>
        <p:nvSpPr>
          <p:cNvPr id="1048617" name="Slide Number Placeholder 1"/>
          <p:cNvSpPr>
            <a:spLocks noGrp="1"/>
          </p:cNvSpPr>
          <p:nvPr>
            <p:ph type="sldNum" sz="quarter" idx="12"/>
          </p:nvPr>
        </p:nvSpPr>
        <p:spPr>
          <a:xfrm>
            <a:off x="8540496" y="6270086"/>
            <a:ext cx="2541917" cy="451389"/>
          </a:xfrm>
        </p:spPr>
        <p:txBody>
          <a:bodyPr/>
          <a:lstStyle/>
          <a:p>
            <a:fld id="{B2DC25EE-239B-4C5F-AAD1-255A7D5F1EE2}" type="slidenum">
              <a:rPr lang="en-US" smtClean="0"/>
              <a:t>2</a:t>
            </a:fld>
            <a:endParaRPr lang="en-US" dirty="0"/>
          </a:p>
        </p:txBody>
      </p:sp>
      <p:sp>
        <p:nvSpPr>
          <p:cNvPr id="1048615"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97153" name="Picture 2"/>
          <p:cNvPicPr>
            <a:picLocks noChangeAspect="1" noChangeArrowheads="1"/>
          </p:cNvPicPr>
          <p:nvPr/>
        </p:nvPicPr>
        <p:blipFill>
          <a:blip r:embed="rId3"/>
          <a:srcRect/>
          <a:stretch>
            <a:fillRect/>
          </a:stretch>
        </p:blipFill>
        <p:spPr bwMode="auto">
          <a:xfrm>
            <a:off x="6932676" y="2131300"/>
            <a:ext cx="3962400" cy="4040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730"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731"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32"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33" name="Title 1"/>
          <p:cNvSpPr>
            <a:spLocks noGrp="1"/>
          </p:cNvSpPr>
          <p:nvPr>
            <p:ph type="title"/>
          </p:nvPr>
        </p:nvSpPr>
        <p:spPr>
          <a:xfrm>
            <a:off x="838200" y="253397"/>
            <a:ext cx="10515600" cy="1273233"/>
          </a:xfrm>
        </p:spPr>
        <p:txBody>
          <a:bodyPr>
            <a:normAutofit/>
          </a:bodyPr>
          <a:lstStyle/>
          <a:p>
            <a:r>
              <a:rPr lang="en-US" dirty="0"/>
              <a:t>ANGIOGRAPHY</a:t>
            </a:r>
          </a:p>
        </p:txBody>
      </p:sp>
      <p:graphicFrame>
        <p:nvGraphicFramePr>
          <p:cNvPr id="4194305" name="Content Placeholder 3"/>
          <p:cNvGraphicFramePr>
            <a:graphicFrameLocks noGrp="1"/>
          </p:cNvGraphicFramePr>
          <p:nvPr>
            <p:ph idx="1"/>
            <p:extLst>
              <p:ext uri="{D42A27DB-BD31-4B8C-83A1-F6EECF244321}">
                <p14:modId xmlns:p14="http://schemas.microsoft.com/office/powerpoint/2010/main" val="3588440994"/>
              </p:ext>
            </p:extLst>
          </p:nvPr>
        </p:nvGraphicFramePr>
        <p:xfrm>
          <a:off x="838200" y="2478088"/>
          <a:ext cx="10515600" cy="3598864"/>
        </p:xfrm>
        <a:graphic>
          <a:graphicData uri="http://schemas.openxmlformats.org/drawingml/2006/table">
            <a:tbl>
              <a:tblPr firstRow="1" bandRow="1">
                <a:tableStyleId>{5940675A-B579-460E-94D1-54222C63F5DA}</a:tableStyleId>
              </a:tblPr>
              <a:tblGrid>
                <a:gridCol w="5257800">
                  <a:extLst>
                    <a:ext uri="{9D8B030D-6E8A-4147-A177-3AD203B41FA5}">
                      <a16:colId xmlns="" xmlns:a16="http://schemas.microsoft.com/office/drawing/2014/main" val="20000"/>
                    </a:ext>
                  </a:extLst>
                </a:gridCol>
                <a:gridCol w="5257800">
                  <a:extLst>
                    <a:ext uri="{9D8B030D-6E8A-4147-A177-3AD203B41FA5}">
                      <a16:colId xmlns="" xmlns:a16="http://schemas.microsoft.com/office/drawing/2014/main" val="20001"/>
                    </a:ext>
                  </a:extLst>
                </a:gridCol>
              </a:tblGrid>
              <a:tr h="899716">
                <a:tc>
                  <a:txBody>
                    <a:bodyPr/>
                    <a:lstStyle/>
                    <a:p>
                      <a:endParaRPr lang="en-US" dirty="0"/>
                    </a:p>
                  </a:txBody>
                  <a:tcPr>
                    <a:solidFill>
                      <a:schemeClr val="tx2">
                        <a:lumMod val="10000"/>
                        <a:lumOff val="90000"/>
                      </a:schemeClr>
                    </a:solidFill>
                  </a:tcPr>
                </a:tc>
                <a:tc>
                  <a:txBody>
                    <a:bodyPr/>
                    <a:lstStyle/>
                    <a:p>
                      <a:pPr algn="ctr"/>
                      <a:endParaRPr lang="en-US" dirty="0"/>
                    </a:p>
                  </a:txBody>
                  <a:tcPr>
                    <a:solidFill>
                      <a:schemeClr val="tx2">
                        <a:lumMod val="10000"/>
                        <a:lumOff val="90000"/>
                      </a:schemeClr>
                    </a:solidFill>
                  </a:tcPr>
                </a:tc>
                <a:extLst>
                  <a:ext uri="{0D108BD9-81ED-4DB2-BD59-A6C34878D82A}">
                    <a16:rowId xmlns="" xmlns:a16="http://schemas.microsoft.com/office/drawing/2014/main" val="10000"/>
                  </a:ext>
                </a:extLst>
              </a:tr>
              <a:tr h="899716">
                <a:tc>
                  <a:txBody>
                    <a:bodyPr/>
                    <a:lstStyle/>
                    <a:p>
                      <a:endParaRPr lang="en-US"/>
                    </a:p>
                  </a:txBody>
                  <a:tcPr/>
                </a:tc>
                <a:tc>
                  <a:txBody>
                    <a:bodyPr/>
                    <a:lstStyle/>
                    <a:p>
                      <a:pPr algn="ctr"/>
                      <a:r>
                        <a:rPr lang="en-US" b="1" dirty="0"/>
                        <a:t>LOW SENSITIVITY</a:t>
                      </a:r>
                    </a:p>
                    <a:p>
                      <a:pPr algn="ctr"/>
                      <a:endParaRPr lang="en-US" dirty="0"/>
                    </a:p>
                  </a:txBody>
                  <a:tcPr/>
                </a:tc>
                <a:extLst>
                  <a:ext uri="{0D108BD9-81ED-4DB2-BD59-A6C34878D82A}">
                    <a16:rowId xmlns="" xmlns:a16="http://schemas.microsoft.com/office/drawing/2014/main" val="10001"/>
                  </a:ext>
                </a:extLst>
              </a:tr>
              <a:tr h="899716">
                <a:tc>
                  <a:txBody>
                    <a:bodyPr/>
                    <a:lstStyle/>
                    <a:p>
                      <a:endParaRPr lang="en-US" dirty="0"/>
                    </a:p>
                  </a:txBody>
                  <a:tcPr>
                    <a:solidFill>
                      <a:schemeClr val="tx2">
                        <a:lumMod val="10000"/>
                        <a:lumOff val="90000"/>
                      </a:schemeClr>
                    </a:solidFill>
                  </a:tcPr>
                </a:tc>
                <a:tc>
                  <a:txBody>
                    <a:bodyPr/>
                    <a:lstStyle/>
                    <a:p>
                      <a:pPr algn="ctr"/>
                      <a:endParaRPr lang="en-US" dirty="0"/>
                    </a:p>
                  </a:txBody>
                  <a:tcPr>
                    <a:solidFill>
                      <a:schemeClr val="tx2">
                        <a:lumMod val="10000"/>
                        <a:lumOff val="90000"/>
                      </a:schemeClr>
                    </a:solidFill>
                  </a:tcPr>
                </a:tc>
                <a:extLst>
                  <a:ext uri="{0D108BD9-81ED-4DB2-BD59-A6C34878D82A}">
                    <a16:rowId xmlns="" xmlns:a16="http://schemas.microsoft.com/office/drawing/2014/main" val="10002"/>
                  </a:ext>
                </a:extLst>
              </a:tr>
              <a:tr h="899716">
                <a:tc>
                  <a:txBody>
                    <a:bodyPr/>
                    <a:lstStyle/>
                    <a:p>
                      <a:endParaRPr lang="en-US"/>
                    </a:p>
                  </a:txBody>
                  <a:tcPr/>
                </a:tc>
                <a:tc>
                  <a:txBody>
                    <a:bodyPr/>
                    <a:lstStyle/>
                    <a:p>
                      <a:pPr algn="ctr"/>
                      <a:endParaRPr lang="en-US" dirty="0"/>
                    </a:p>
                  </a:txBody>
                  <a:tcPr/>
                </a:tc>
                <a:extLst>
                  <a:ext uri="{0D108BD9-81ED-4DB2-BD59-A6C34878D82A}">
                    <a16:rowId xmlns="" xmlns:a16="http://schemas.microsoft.com/office/drawing/2014/main" val="10003"/>
                  </a:ext>
                </a:extLst>
              </a:tr>
            </a:tbl>
          </a:graphicData>
        </a:graphic>
      </p:graphicFrame>
      <p:sp>
        <p:nvSpPr>
          <p:cNvPr id="1048738"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20</a:t>
            </a:fld>
            <a:endParaRPr lang="en-US" sz="1800">
              <a:solidFill>
                <a:srgbClr val="FF0000"/>
              </a:solidFill>
            </a:endParaRPr>
          </a:p>
        </p:txBody>
      </p:sp>
      <p:sp>
        <p:nvSpPr>
          <p:cNvPr id="1048734"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35" name="object 7"/>
          <p:cNvSpPr txBox="1"/>
          <p:nvPr/>
        </p:nvSpPr>
        <p:spPr>
          <a:xfrm>
            <a:off x="954327" y="2499636"/>
            <a:ext cx="4982210" cy="3566361"/>
          </a:xfrm>
          <a:prstGeom prst="rect">
            <a:avLst/>
          </a:prstGeom>
        </p:spPr>
        <p:txBody>
          <a:bodyPr vert="horz" wrap="square" lIns="0" tIns="11430" rIns="0" bIns="0" rtlCol="0">
            <a:spAutoFit/>
          </a:bodyPr>
          <a:lstStyle/>
          <a:p>
            <a:pPr marL="635" algn="ctr">
              <a:lnSpc>
                <a:spcPct val="100000"/>
              </a:lnSpc>
              <a:spcBef>
                <a:spcPts val="90"/>
              </a:spcBef>
            </a:pPr>
            <a:r>
              <a:rPr b="1" spc="-10" dirty="0">
                <a:latin typeface="Arial"/>
                <a:cs typeface="Arial"/>
              </a:rPr>
              <a:t>ADVANTAGES</a:t>
            </a:r>
            <a:endParaRPr b="1" dirty="0">
              <a:latin typeface="Arial"/>
              <a:cs typeface="Arial"/>
            </a:endParaRPr>
          </a:p>
          <a:p>
            <a:pPr algn="ctr">
              <a:lnSpc>
                <a:spcPct val="100000"/>
              </a:lnSpc>
            </a:pPr>
            <a:endParaRPr sz="2000" b="1" dirty="0">
              <a:latin typeface="Arial"/>
              <a:cs typeface="Arial"/>
            </a:endParaRPr>
          </a:p>
          <a:p>
            <a:pPr algn="ctr">
              <a:lnSpc>
                <a:spcPct val="100000"/>
              </a:lnSpc>
              <a:spcBef>
                <a:spcPts val="45"/>
              </a:spcBef>
            </a:pPr>
            <a:endParaRPr sz="2000" b="1" dirty="0">
              <a:latin typeface="Arial"/>
              <a:cs typeface="Arial"/>
            </a:endParaRPr>
          </a:p>
          <a:p>
            <a:pPr marL="154305" marR="144145" algn="ctr">
              <a:lnSpc>
                <a:spcPts val="3170"/>
              </a:lnSpc>
              <a:spcBef>
                <a:spcPts val="5"/>
              </a:spcBef>
            </a:pPr>
            <a:r>
              <a:rPr b="1" spc="-10" dirty="0">
                <a:latin typeface="Arial"/>
                <a:cs typeface="Arial"/>
              </a:rPr>
              <a:t>DOES NOT REQUIRE</a:t>
            </a:r>
            <a:r>
              <a:rPr b="1" spc="-40" dirty="0">
                <a:latin typeface="Arial"/>
                <a:cs typeface="Arial"/>
              </a:rPr>
              <a:t> </a:t>
            </a:r>
            <a:r>
              <a:rPr b="1" spc="-10" dirty="0">
                <a:latin typeface="Arial"/>
                <a:cs typeface="Arial"/>
              </a:rPr>
              <a:t>BOWEL  PREPARATION</a:t>
            </a:r>
            <a:endParaRPr b="1" dirty="0">
              <a:latin typeface="Arial"/>
              <a:cs typeface="Arial"/>
            </a:endParaRPr>
          </a:p>
          <a:p>
            <a:pPr algn="ctr">
              <a:lnSpc>
                <a:spcPct val="100000"/>
              </a:lnSpc>
            </a:pPr>
            <a:endParaRPr sz="2000" b="1" dirty="0">
              <a:latin typeface="Arial"/>
              <a:cs typeface="Arial"/>
            </a:endParaRPr>
          </a:p>
          <a:p>
            <a:pPr marL="12065" marR="5080" algn="ctr">
              <a:lnSpc>
                <a:spcPts val="3170"/>
              </a:lnSpc>
              <a:spcBef>
                <a:spcPts val="1800"/>
              </a:spcBef>
            </a:pPr>
            <a:r>
              <a:rPr b="1" spc="-10" dirty="0">
                <a:latin typeface="Arial"/>
                <a:cs typeface="Arial"/>
              </a:rPr>
              <a:t>CAN BE </a:t>
            </a:r>
            <a:r>
              <a:rPr b="1" spc="-5" dirty="0">
                <a:latin typeface="Arial"/>
                <a:cs typeface="Arial"/>
              </a:rPr>
              <a:t>USED IN</a:t>
            </a:r>
            <a:r>
              <a:rPr b="1" spc="-60" dirty="0">
                <a:latin typeface="Arial"/>
                <a:cs typeface="Arial"/>
              </a:rPr>
              <a:t> </a:t>
            </a:r>
            <a:r>
              <a:rPr b="1" spc="-10" dirty="0">
                <a:latin typeface="Arial"/>
                <a:cs typeface="Arial"/>
              </a:rPr>
              <a:t>EMERGENCY  </a:t>
            </a:r>
            <a:r>
              <a:rPr b="1" spc="-5" dirty="0">
                <a:latin typeface="Arial"/>
                <a:cs typeface="Arial"/>
              </a:rPr>
              <a:t>SETTING</a:t>
            </a:r>
            <a:endParaRPr b="1" dirty="0">
              <a:latin typeface="Arial"/>
              <a:cs typeface="Arial"/>
            </a:endParaRPr>
          </a:p>
          <a:p>
            <a:pPr algn="ctr">
              <a:lnSpc>
                <a:spcPct val="100000"/>
              </a:lnSpc>
            </a:pPr>
            <a:endParaRPr sz="2000" b="1" dirty="0">
              <a:latin typeface="Arial"/>
              <a:cs typeface="Arial"/>
            </a:endParaRPr>
          </a:p>
          <a:p>
            <a:pPr algn="ctr">
              <a:lnSpc>
                <a:spcPct val="100000"/>
              </a:lnSpc>
            </a:pPr>
            <a:endParaRPr sz="2000" b="1" dirty="0">
              <a:latin typeface="Arial"/>
              <a:cs typeface="Arial"/>
            </a:endParaRPr>
          </a:p>
          <a:p>
            <a:pPr algn="ctr">
              <a:lnSpc>
                <a:spcPct val="100000"/>
              </a:lnSpc>
            </a:pPr>
            <a:r>
              <a:rPr b="1" spc="-10" dirty="0">
                <a:latin typeface="Arial"/>
                <a:cs typeface="Arial"/>
              </a:rPr>
              <a:t>THERAPEUTIC</a:t>
            </a:r>
            <a:r>
              <a:rPr b="1" spc="-30" dirty="0">
                <a:latin typeface="Arial"/>
                <a:cs typeface="Arial"/>
              </a:rPr>
              <a:t> </a:t>
            </a:r>
            <a:r>
              <a:rPr b="1" spc="-10" dirty="0">
                <a:latin typeface="Arial"/>
                <a:cs typeface="Arial"/>
              </a:rPr>
              <a:t>USES</a:t>
            </a:r>
            <a:endParaRPr b="1" dirty="0">
              <a:latin typeface="Arial"/>
              <a:cs typeface="Arial"/>
            </a:endParaRPr>
          </a:p>
        </p:txBody>
      </p:sp>
      <p:sp>
        <p:nvSpPr>
          <p:cNvPr id="1048736" name="object 5"/>
          <p:cNvSpPr txBox="1"/>
          <p:nvPr/>
        </p:nvSpPr>
        <p:spPr>
          <a:xfrm>
            <a:off x="7737730" y="2499636"/>
            <a:ext cx="2877820" cy="288541"/>
          </a:xfrm>
          <a:prstGeom prst="rect">
            <a:avLst/>
          </a:prstGeom>
        </p:spPr>
        <p:txBody>
          <a:bodyPr vert="horz" wrap="square" lIns="0" tIns="11430" rIns="0" bIns="0" rtlCol="0">
            <a:spAutoFit/>
          </a:bodyPr>
          <a:lstStyle/>
          <a:p>
            <a:pPr marL="12700">
              <a:lnSpc>
                <a:spcPct val="100000"/>
              </a:lnSpc>
              <a:spcBef>
                <a:spcPts val="90"/>
              </a:spcBef>
            </a:pPr>
            <a:r>
              <a:rPr b="1" spc="-10" dirty="0">
                <a:latin typeface="Arial"/>
                <a:cs typeface="Arial"/>
              </a:rPr>
              <a:t>DISADVANTAGES</a:t>
            </a:r>
            <a:endParaRPr sz="2650" b="1" dirty="0">
              <a:latin typeface="Arial"/>
              <a:cs typeface="Arial"/>
            </a:endParaRPr>
          </a:p>
        </p:txBody>
      </p:sp>
      <p:sp>
        <p:nvSpPr>
          <p:cNvPr id="1048737" name="object 8"/>
          <p:cNvSpPr txBox="1"/>
          <p:nvPr/>
        </p:nvSpPr>
        <p:spPr>
          <a:xfrm>
            <a:off x="5995290" y="4298205"/>
            <a:ext cx="5578475" cy="1724831"/>
          </a:xfrm>
          <a:prstGeom prst="rect">
            <a:avLst/>
          </a:prstGeom>
        </p:spPr>
        <p:txBody>
          <a:bodyPr vert="horz" wrap="square" lIns="0" tIns="11430" rIns="0" bIns="0" rtlCol="0">
            <a:spAutoFit/>
          </a:bodyPr>
          <a:lstStyle/>
          <a:p>
            <a:pPr marR="3810" algn="ctr">
              <a:lnSpc>
                <a:spcPct val="100000"/>
              </a:lnSpc>
              <a:spcBef>
                <a:spcPts val="90"/>
              </a:spcBef>
            </a:pPr>
            <a:r>
              <a:rPr b="1" spc="-5" dirty="0">
                <a:latin typeface="Arial"/>
                <a:cs typeface="Arial"/>
              </a:rPr>
              <a:t>REQUIRES </a:t>
            </a:r>
            <a:r>
              <a:rPr b="1" spc="-10" dirty="0">
                <a:latin typeface="Arial"/>
                <a:cs typeface="Arial"/>
              </a:rPr>
              <a:t>ACTIVE</a:t>
            </a:r>
            <a:r>
              <a:rPr b="1" spc="-35" dirty="0">
                <a:latin typeface="Arial"/>
                <a:cs typeface="Arial"/>
              </a:rPr>
              <a:t> </a:t>
            </a:r>
            <a:r>
              <a:rPr b="1" spc="-10" dirty="0">
                <a:latin typeface="Arial"/>
                <a:cs typeface="Arial"/>
              </a:rPr>
              <a:t>BLEEDING</a:t>
            </a:r>
            <a:endParaRPr b="1" dirty="0">
              <a:latin typeface="Arial"/>
              <a:cs typeface="Arial"/>
            </a:endParaRPr>
          </a:p>
          <a:p>
            <a:pPr>
              <a:lnSpc>
                <a:spcPct val="100000"/>
              </a:lnSpc>
            </a:pPr>
            <a:endParaRPr sz="2000" b="1" dirty="0">
              <a:latin typeface="Arial"/>
              <a:cs typeface="Arial"/>
            </a:endParaRPr>
          </a:p>
          <a:p>
            <a:pPr>
              <a:lnSpc>
                <a:spcPct val="100000"/>
              </a:lnSpc>
              <a:spcBef>
                <a:spcPts val="45"/>
              </a:spcBef>
            </a:pPr>
            <a:endParaRPr sz="2000" b="1" dirty="0">
              <a:latin typeface="Arial"/>
              <a:cs typeface="Arial"/>
            </a:endParaRPr>
          </a:p>
          <a:p>
            <a:pPr marR="5080" algn="ctr">
              <a:lnSpc>
                <a:spcPts val="3170"/>
              </a:lnSpc>
              <a:spcBef>
                <a:spcPts val="5"/>
              </a:spcBef>
            </a:pPr>
            <a:r>
              <a:rPr b="1" spc="-10" dirty="0">
                <a:latin typeface="Arial"/>
                <a:cs typeface="Arial"/>
              </a:rPr>
              <a:t>COMPLICATION RATE </a:t>
            </a:r>
            <a:r>
              <a:rPr b="1" spc="-5" dirty="0">
                <a:latin typeface="Arial"/>
                <a:cs typeface="Arial"/>
              </a:rPr>
              <a:t>(</a:t>
            </a:r>
            <a:r>
              <a:rPr b="1" spc="-30" dirty="0">
                <a:latin typeface="Arial"/>
                <a:cs typeface="Arial"/>
              </a:rPr>
              <a:t> </a:t>
            </a:r>
            <a:r>
              <a:rPr b="1" spc="-10" dirty="0">
                <a:latin typeface="Arial"/>
                <a:cs typeface="Arial"/>
              </a:rPr>
              <a:t>thrombosis, </a:t>
            </a:r>
            <a:endParaRPr lang="en-US" b="1" spc="-10" dirty="0">
              <a:latin typeface="Arial"/>
              <a:cs typeface="Arial"/>
            </a:endParaRPr>
          </a:p>
          <a:p>
            <a:pPr marR="5080" algn="ctr">
              <a:lnSpc>
                <a:spcPts val="3170"/>
              </a:lnSpc>
              <a:spcBef>
                <a:spcPts val="5"/>
              </a:spcBef>
            </a:pPr>
            <a:r>
              <a:rPr b="1" spc="-10" dirty="0">
                <a:latin typeface="Arial"/>
                <a:cs typeface="Arial"/>
              </a:rPr>
              <a:t> embolization, renal</a:t>
            </a:r>
            <a:r>
              <a:rPr b="1" spc="-25" dirty="0">
                <a:latin typeface="Arial"/>
                <a:cs typeface="Arial"/>
              </a:rPr>
              <a:t> </a:t>
            </a:r>
            <a:r>
              <a:rPr b="1" spc="-10" dirty="0">
                <a:latin typeface="Arial"/>
                <a:cs typeface="Arial"/>
              </a:rPr>
              <a:t>failure)</a:t>
            </a:r>
            <a:endParaRPr b="1" dirty="0">
              <a:latin typeface="Arial"/>
              <a:cs typeface="Aria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739"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740"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741"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42"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97155" name="Picture 2"/>
          <p:cNvPicPr>
            <a:picLocks noChangeAspect="1" noChangeArrowheads="1"/>
          </p:cNvPicPr>
          <p:nvPr/>
        </p:nvPicPr>
        <p:blipFill>
          <a:blip r:embed="rId2" cstate="print"/>
          <a:srcRect/>
          <a:stretch>
            <a:fillRect/>
          </a:stretch>
        </p:blipFill>
        <p:spPr bwMode="auto">
          <a:xfrm>
            <a:off x="3856101" y="98302"/>
            <a:ext cx="4476750" cy="6661396"/>
          </a:xfrm>
          <a:prstGeom prst="rect">
            <a:avLst/>
          </a:prstGeom>
          <a:noFill/>
          <a:ln>
            <a:noFill/>
          </a:ln>
          <a:effectLst/>
        </p:spPr>
      </p:pic>
      <p:sp>
        <p:nvSpPr>
          <p:cNvPr id="1048743"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21</a:t>
            </a:fld>
            <a:endParaRPr lang="en-US" sz="180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744"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745"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46"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47" name="Title 1"/>
          <p:cNvSpPr>
            <a:spLocks noGrp="1"/>
          </p:cNvSpPr>
          <p:nvPr>
            <p:ph type="title"/>
          </p:nvPr>
        </p:nvSpPr>
        <p:spPr>
          <a:xfrm>
            <a:off x="838200" y="253397"/>
            <a:ext cx="10515600" cy="1273233"/>
          </a:xfrm>
        </p:spPr>
        <p:txBody>
          <a:bodyPr>
            <a:normAutofit/>
          </a:bodyPr>
          <a:lstStyle/>
          <a:p>
            <a:r>
              <a:rPr lang="en-US" dirty="0"/>
              <a:t>COMPUTED TOMOGRAPHY</a:t>
            </a:r>
          </a:p>
        </p:txBody>
      </p:sp>
      <p:sp>
        <p:nvSpPr>
          <p:cNvPr id="1048749" name="object 3"/>
          <p:cNvSpPr txBox="1">
            <a:spLocks noGrp="1"/>
          </p:cNvSpPr>
          <p:nvPr>
            <p:ph idx="1"/>
          </p:nvPr>
        </p:nvSpPr>
        <p:spPr>
          <a:xfrm>
            <a:off x="838200" y="2478088"/>
            <a:ext cx="10515600" cy="3873500"/>
          </a:xfrm>
          <a:prstGeom prst="rect">
            <a:avLst/>
          </a:prstGeom>
        </p:spPr>
        <p:txBody>
          <a:bodyPr vert="horz" wrap="square" lIns="0" tIns="12700" rIns="0" bIns="0" rtlCol="0" anchor="t">
            <a:spAutoFit/>
          </a:bodyPr>
          <a:lstStyle/>
          <a:p>
            <a:pPr marL="297815" marR="231775" indent="-285750">
              <a:lnSpc>
                <a:spcPct val="100200"/>
              </a:lnSpc>
              <a:spcBef>
                <a:spcPts val="100"/>
              </a:spcBef>
              <a:buSzPct val="125316"/>
              <a:tabLst>
                <a:tab pos="536575" algn="l"/>
                <a:tab pos="537210" algn="l"/>
              </a:tabLst>
            </a:pPr>
            <a:r>
              <a:rPr sz="2800" dirty="0">
                <a:latin typeface="Arial"/>
                <a:cs typeface="Arial"/>
              </a:rPr>
              <a:t> </a:t>
            </a:r>
            <a:r>
              <a:rPr sz="2800" spc="5" dirty="0">
                <a:latin typeface="Arial"/>
                <a:cs typeface="Arial"/>
              </a:rPr>
              <a:t>CT </a:t>
            </a:r>
            <a:r>
              <a:rPr sz="2800" dirty="0">
                <a:latin typeface="Arial"/>
                <a:cs typeface="Arial"/>
              </a:rPr>
              <a:t>scanning using IV contrast is safe, fast convenient</a:t>
            </a:r>
            <a:r>
              <a:rPr lang="en-GB" sz="2800" dirty="0">
                <a:latin typeface="Arial"/>
                <a:cs typeface="Arial"/>
              </a:rPr>
              <a:t> </a:t>
            </a:r>
            <a:r>
              <a:rPr sz="2800" dirty="0">
                <a:latin typeface="Arial"/>
                <a:cs typeface="Arial"/>
              </a:rPr>
              <a:t> and accurate diagnostic</a:t>
            </a:r>
            <a:r>
              <a:rPr sz="2800" spc="80" dirty="0">
                <a:latin typeface="Arial"/>
                <a:cs typeface="Arial"/>
              </a:rPr>
              <a:t> </a:t>
            </a:r>
            <a:r>
              <a:rPr sz="2800" dirty="0">
                <a:latin typeface="Arial"/>
                <a:cs typeface="Arial"/>
              </a:rPr>
              <a:t>tool</a:t>
            </a:r>
          </a:p>
          <a:p>
            <a:pPr marL="297815" indent="-285750">
              <a:lnSpc>
                <a:spcPct val="100000"/>
              </a:lnSpc>
              <a:buSzPct val="125316"/>
              <a:tabLst>
                <a:tab pos="536575" algn="l"/>
                <a:tab pos="537210" algn="l"/>
              </a:tabLst>
            </a:pPr>
            <a:r>
              <a:rPr sz="2800" dirty="0">
                <a:latin typeface="Arial"/>
                <a:cs typeface="Arial"/>
              </a:rPr>
              <a:t>Criteria for identification include</a:t>
            </a:r>
            <a:r>
              <a:rPr sz="2800" spc="65" dirty="0">
                <a:latin typeface="Arial"/>
                <a:cs typeface="Arial"/>
              </a:rPr>
              <a:t> </a:t>
            </a:r>
            <a:r>
              <a:rPr sz="2800" dirty="0">
                <a:latin typeface="Arial"/>
                <a:cs typeface="Arial"/>
              </a:rPr>
              <a:t>:</a:t>
            </a:r>
            <a:endParaRPr lang="en-US" sz="2800" dirty="0">
              <a:latin typeface="Arial"/>
              <a:cs typeface="Arial"/>
            </a:endParaRPr>
          </a:p>
          <a:p>
            <a:pPr marL="297815" indent="-285750">
              <a:lnSpc>
                <a:spcPct val="100000"/>
              </a:lnSpc>
              <a:buSzPct val="125316"/>
              <a:tabLst>
                <a:tab pos="536575" algn="l"/>
                <a:tab pos="537210" algn="l"/>
              </a:tabLst>
            </a:pPr>
            <a:r>
              <a:rPr sz="2800" dirty="0">
                <a:latin typeface="Arial"/>
                <a:cs typeface="Arial"/>
              </a:rPr>
              <a:t>vascular dilatations, vascular extravasation, spontaneous hyper density of</a:t>
            </a:r>
            <a:r>
              <a:rPr lang="en-GB" sz="2800" dirty="0">
                <a:latin typeface="Arial"/>
                <a:cs typeface="Arial"/>
              </a:rPr>
              <a:t> </a:t>
            </a:r>
            <a:r>
              <a:rPr sz="2800" dirty="0">
                <a:latin typeface="Arial"/>
                <a:cs typeface="Arial"/>
              </a:rPr>
              <a:t> the peribowel</a:t>
            </a:r>
            <a:r>
              <a:rPr sz="2800" spc="40" dirty="0">
                <a:latin typeface="Arial"/>
                <a:cs typeface="Arial"/>
              </a:rPr>
              <a:t> </a:t>
            </a:r>
            <a:r>
              <a:rPr sz="2800" dirty="0">
                <a:latin typeface="Arial"/>
                <a:cs typeface="Arial"/>
              </a:rPr>
              <a:t>fat</a:t>
            </a:r>
          </a:p>
          <a:p>
            <a:pPr marL="297815" indent="-285750">
              <a:lnSpc>
                <a:spcPct val="100000"/>
              </a:lnSpc>
              <a:buSzPct val="125316"/>
              <a:tabLst>
                <a:tab pos="536575" algn="l"/>
                <a:tab pos="537210" algn="l"/>
              </a:tabLst>
            </a:pPr>
            <a:r>
              <a:rPr sz="2800" dirty="0">
                <a:latin typeface="Arial"/>
                <a:cs typeface="Arial"/>
              </a:rPr>
              <a:t>Presence of diverticula - this alone is not enough for</a:t>
            </a:r>
            <a:r>
              <a:rPr sz="2800" spc="195" dirty="0">
                <a:latin typeface="Arial"/>
                <a:cs typeface="Arial"/>
              </a:rPr>
              <a:t> </a:t>
            </a:r>
            <a:r>
              <a:rPr sz="2800" dirty="0">
                <a:latin typeface="Arial"/>
                <a:cs typeface="Arial"/>
              </a:rPr>
              <a:t>localization</a:t>
            </a:r>
            <a:endParaRPr lang="en-US" sz="2800" dirty="0">
              <a:latin typeface="Arial"/>
              <a:cs typeface="Arial"/>
            </a:endParaRPr>
          </a:p>
          <a:p>
            <a:pPr marL="297815" indent="-285750">
              <a:lnSpc>
                <a:spcPct val="100000"/>
              </a:lnSpc>
              <a:buSzPct val="125316"/>
              <a:tabLst>
                <a:tab pos="536575" algn="l"/>
                <a:tab pos="537210" algn="l"/>
              </a:tabLst>
            </a:pPr>
            <a:r>
              <a:rPr sz="2800" dirty="0">
                <a:latin typeface="Arial"/>
                <a:cs typeface="Arial"/>
              </a:rPr>
              <a:t>Comparable identification rate to mesenteric angiography and</a:t>
            </a:r>
            <a:r>
              <a:rPr sz="2800" spc="225" dirty="0">
                <a:latin typeface="Arial"/>
                <a:cs typeface="Arial"/>
              </a:rPr>
              <a:t> </a:t>
            </a:r>
            <a:r>
              <a:rPr sz="2800" dirty="0">
                <a:latin typeface="Arial"/>
                <a:cs typeface="Arial"/>
              </a:rPr>
              <a:t>colonoscopy</a:t>
            </a:r>
          </a:p>
        </p:txBody>
      </p:sp>
      <p:sp>
        <p:nvSpPr>
          <p:cNvPr id="1048750"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22</a:t>
            </a:fld>
            <a:endParaRPr lang="en-US" sz="1800">
              <a:solidFill>
                <a:srgbClr val="FF0000"/>
              </a:solidFill>
            </a:endParaRPr>
          </a:p>
        </p:txBody>
      </p:sp>
      <p:sp>
        <p:nvSpPr>
          <p:cNvPr id="1048748"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751"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752"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753"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54"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97156" name="Picture 2"/>
          <p:cNvPicPr>
            <a:picLocks noGrp="1" noChangeAspect="1" noChangeArrowheads="1"/>
          </p:cNvPicPr>
          <p:nvPr>
            <p:ph idx="1"/>
          </p:nvPr>
        </p:nvPicPr>
        <p:blipFill>
          <a:blip r:embed="rId2"/>
          <a:srcRect/>
          <a:stretch>
            <a:fillRect/>
          </a:stretch>
        </p:blipFill>
        <p:spPr bwMode="auto">
          <a:xfrm>
            <a:off x="2514600" y="571655"/>
            <a:ext cx="7162800" cy="5714690"/>
          </a:xfrm>
          <a:prstGeom prst="rect">
            <a:avLst/>
          </a:prstGeom>
          <a:noFill/>
          <a:ln>
            <a:noFill/>
          </a:ln>
          <a:effectLst/>
        </p:spPr>
      </p:pic>
      <p:sp>
        <p:nvSpPr>
          <p:cNvPr id="1048755"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23</a:t>
            </a:fld>
            <a:endParaRPr lang="en-US" sz="180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756"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757"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58"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59" name="Title 1"/>
          <p:cNvSpPr>
            <a:spLocks noGrp="1"/>
          </p:cNvSpPr>
          <p:nvPr>
            <p:ph type="title"/>
          </p:nvPr>
        </p:nvSpPr>
        <p:spPr>
          <a:xfrm>
            <a:off x="838200" y="253397"/>
            <a:ext cx="10515600" cy="1273233"/>
          </a:xfrm>
        </p:spPr>
        <p:txBody>
          <a:bodyPr>
            <a:normAutofit/>
          </a:bodyPr>
          <a:lstStyle/>
          <a:p>
            <a:r>
              <a:rPr lang="en-US" dirty="0"/>
              <a:t>CT ANGIOGRAM</a:t>
            </a:r>
          </a:p>
        </p:txBody>
      </p:sp>
      <p:sp>
        <p:nvSpPr>
          <p:cNvPr id="1048761" name="object 3"/>
          <p:cNvSpPr txBox="1">
            <a:spLocks noGrp="1"/>
          </p:cNvSpPr>
          <p:nvPr>
            <p:ph idx="1"/>
          </p:nvPr>
        </p:nvSpPr>
        <p:spPr>
          <a:xfrm>
            <a:off x="838200" y="1890722"/>
            <a:ext cx="10515600" cy="4696670"/>
          </a:xfrm>
          <a:prstGeom prst="rect">
            <a:avLst/>
          </a:prstGeom>
        </p:spPr>
        <p:txBody>
          <a:bodyPr vert="horz" wrap="square" lIns="0" tIns="12700" rIns="0" bIns="0" rtlCol="0" anchor="t">
            <a:spAutoFit/>
          </a:bodyPr>
          <a:lstStyle/>
          <a:p>
            <a:pPr marL="582930" indent="-571500">
              <a:lnSpc>
                <a:spcPct val="100000"/>
              </a:lnSpc>
              <a:spcBef>
                <a:spcPts val="100"/>
              </a:spcBef>
              <a:buSzPct val="125000"/>
              <a:tabLst>
                <a:tab pos="514984" algn="l"/>
                <a:tab pos="515620" algn="l"/>
              </a:tabLst>
            </a:pPr>
            <a:r>
              <a:rPr sz="3600" dirty="0">
                <a:latin typeface="Arial"/>
                <a:cs typeface="Arial"/>
              </a:rPr>
              <a:t>This </a:t>
            </a:r>
            <a:r>
              <a:rPr sz="3600" spc="-15" dirty="0">
                <a:latin typeface="Arial"/>
                <a:cs typeface="Arial"/>
              </a:rPr>
              <a:t>is </a:t>
            </a:r>
            <a:r>
              <a:rPr sz="3600" dirty="0">
                <a:latin typeface="Arial"/>
                <a:cs typeface="Arial"/>
              </a:rPr>
              <a:t>different from CT </a:t>
            </a:r>
            <a:r>
              <a:rPr sz="3600" spc="-5" dirty="0">
                <a:latin typeface="Arial"/>
                <a:cs typeface="Arial"/>
              </a:rPr>
              <a:t>with </a:t>
            </a:r>
            <a:r>
              <a:rPr sz="3600" dirty="0">
                <a:latin typeface="Arial"/>
                <a:cs typeface="Arial"/>
              </a:rPr>
              <a:t>intravenous</a:t>
            </a:r>
            <a:r>
              <a:rPr sz="3600" spc="-80" dirty="0">
                <a:latin typeface="Arial"/>
                <a:cs typeface="Arial"/>
              </a:rPr>
              <a:t> </a:t>
            </a:r>
            <a:r>
              <a:rPr sz="3600" dirty="0">
                <a:latin typeface="Arial"/>
                <a:cs typeface="Arial"/>
              </a:rPr>
              <a:t>contrast</a:t>
            </a:r>
            <a:endParaRPr lang="en-US" sz="3600" dirty="0">
              <a:latin typeface="Arial"/>
              <a:cs typeface="Arial"/>
            </a:endParaRPr>
          </a:p>
          <a:p>
            <a:pPr marL="582930" indent="-571500">
              <a:lnSpc>
                <a:spcPct val="100000"/>
              </a:lnSpc>
              <a:spcBef>
                <a:spcPts val="100"/>
              </a:spcBef>
              <a:buSzPct val="125000"/>
              <a:tabLst>
                <a:tab pos="514984" algn="l"/>
                <a:tab pos="515620" algn="l"/>
              </a:tabLst>
            </a:pPr>
            <a:r>
              <a:rPr sz="3600" dirty="0">
                <a:latin typeface="Arial"/>
                <a:cs typeface="Arial"/>
              </a:rPr>
              <a:t>Cost effective accurate </a:t>
            </a:r>
            <a:r>
              <a:rPr sz="3600" spc="-5" dirty="0">
                <a:latin typeface="Arial"/>
                <a:cs typeface="Arial"/>
              </a:rPr>
              <a:t>and rapid tool in </a:t>
            </a:r>
            <a:r>
              <a:rPr sz="3600" dirty="0">
                <a:latin typeface="Arial"/>
                <a:cs typeface="Arial"/>
              </a:rPr>
              <a:t>the diagnosis of acute</a:t>
            </a:r>
            <a:r>
              <a:rPr sz="3600" spc="-165" dirty="0">
                <a:latin typeface="Arial"/>
                <a:cs typeface="Arial"/>
              </a:rPr>
              <a:t> </a:t>
            </a:r>
            <a:r>
              <a:rPr sz="3600" dirty="0">
                <a:latin typeface="Arial"/>
                <a:cs typeface="Arial"/>
              </a:rPr>
              <a:t>LGIB</a:t>
            </a:r>
          </a:p>
          <a:p>
            <a:pPr marL="582930" marR="835660" indent="-571500">
              <a:spcBef>
                <a:spcPts val="5"/>
              </a:spcBef>
              <a:buSzPct val="125000"/>
              <a:tabLst>
                <a:tab pos="514984" algn="l"/>
                <a:tab pos="515620" algn="l"/>
              </a:tabLst>
            </a:pPr>
            <a:r>
              <a:rPr sz="3600" spc="-5" dirty="0">
                <a:latin typeface="Arial"/>
                <a:cs typeface="Arial"/>
              </a:rPr>
              <a:t>When combined with visceral </a:t>
            </a:r>
            <a:r>
              <a:rPr sz="3600" dirty="0">
                <a:latin typeface="Arial"/>
                <a:cs typeface="Arial"/>
              </a:rPr>
              <a:t>arteriography it </a:t>
            </a:r>
            <a:r>
              <a:rPr sz="3600" spc="-5" dirty="0">
                <a:latin typeface="Arial"/>
                <a:cs typeface="Arial"/>
              </a:rPr>
              <a:t>increases</a:t>
            </a:r>
            <a:r>
              <a:rPr sz="3600" spc="20" dirty="0">
                <a:latin typeface="Arial"/>
                <a:cs typeface="Arial"/>
              </a:rPr>
              <a:t> </a:t>
            </a:r>
            <a:r>
              <a:rPr sz="3600" dirty="0">
                <a:latin typeface="Arial"/>
                <a:cs typeface="Arial"/>
              </a:rPr>
              <a:t>diagnostic</a:t>
            </a:r>
            <a:r>
              <a:rPr sz="3600" spc="-30" dirty="0">
                <a:latin typeface="Arial"/>
                <a:cs typeface="Arial"/>
              </a:rPr>
              <a:t> </a:t>
            </a:r>
            <a:r>
              <a:rPr sz="3600" spc="-5" dirty="0">
                <a:latin typeface="Arial"/>
                <a:cs typeface="Arial"/>
              </a:rPr>
              <a:t>and</a:t>
            </a:r>
            <a:r>
              <a:rPr lang="en-GB" sz="3600" spc="-5" dirty="0">
                <a:latin typeface="Arial"/>
                <a:cs typeface="Arial"/>
              </a:rPr>
              <a:t> </a:t>
            </a:r>
            <a:r>
              <a:rPr sz="3600" spc="-5" dirty="0">
                <a:latin typeface="Arial"/>
                <a:cs typeface="Arial"/>
              </a:rPr>
              <a:t> </a:t>
            </a:r>
            <a:r>
              <a:rPr sz="3600" dirty="0">
                <a:latin typeface="Arial"/>
                <a:cs typeface="Arial"/>
              </a:rPr>
              <a:t>localization </a:t>
            </a:r>
            <a:r>
              <a:rPr lang="en-GB" sz="3600" dirty="0">
                <a:latin typeface="Arial"/>
                <a:cs typeface="Arial"/>
              </a:rPr>
              <a:t>yield</a:t>
            </a:r>
            <a:endParaRPr sz="3600" spc="-5" dirty="0">
              <a:latin typeface="Arial"/>
              <a:cs typeface="Arial"/>
            </a:endParaRPr>
          </a:p>
          <a:p>
            <a:pPr marL="582930" indent="-571500">
              <a:lnSpc>
                <a:spcPct val="100000"/>
              </a:lnSpc>
              <a:buSzPct val="125000"/>
              <a:tabLst>
                <a:tab pos="514984" algn="l"/>
                <a:tab pos="515620" algn="l"/>
              </a:tabLst>
            </a:pPr>
            <a:r>
              <a:rPr sz="3600" dirty="0">
                <a:latin typeface="Arial"/>
                <a:cs typeface="Arial"/>
              </a:rPr>
              <a:t>Can track vessel and identify exact bleeding</a:t>
            </a:r>
            <a:r>
              <a:rPr sz="3600" spc="-140" dirty="0">
                <a:latin typeface="Arial"/>
                <a:cs typeface="Arial"/>
              </a:rPr>
              <a:t> </a:t>
            </a:r>
            <a:r>
              <a:rPr sz="3600" dirty="0">
                <a:latin typeface="Arial"/>
                <a:cs typeface="Arial"/>
              </a:rPr>
              <a:t>vessel</a:t>
            </a:r>
            <a:r>
              <a:rPr lang="ar-JO" sz="3600" dirty="0">
                <a:latin typeface="Arial"/>
                <a:cs typeface="Arial"/>
              </a:rPr>
              <a:t> </a:t>
            </a:r>
            <a:r>
              <a:rPr lang="en-US" sz="3600" dirty="0">
                <a:latin typeface="Arial"/>
                <a:cs typeface="Arial"/>
              </a:rPr>
              <a:t>r</a:t>
            </a:r>
            <a:r>
              <a:rPr sz="3600" dirty="0">
                <a:latin typeface="Arial"/>
                <a:cs typeface="Arial"/>
              </a:rPr>
              <a:t>equires bleeding at 0.3 - 0.5</a:t>
            </a:r>
            <a:r>
              <a:rPr sz="3600" spc="-65" dirty="0">
                <a:latin typeface="Arial"/>
                <a:cs typeface="Arial"/>
              </a:rPr>
              <a:t> </a:t>
            </a:r>
            <a:r>
              <a:rPr sz="3600" spc="-5" dirty="0">
                <a:latin typeface="Arial"/>
                <a:cs typeface="Arial"/>
              </a:rPr>
              <a:t>ml/min</a:t>
            </a:r>
            <a:endParaRPr sz="3600" dirty="0">
              <a:latin typeface="Arial"/>
              <a:cs typeface="Arial"/>
            </a:endParaRPr>
          </a:p>
        </p:txBody>
      </p:sp>
      <p:sp>
        <p:nvSpPr>
          <p:cNvPr id="1048762" name="Slide Number Placeholder 1"/>
          <p:cNvSpPr>
            <a:spLocks noGrp="1"/>
          </p:cNvSpPr>
          <p:nvPr>
            <p:ph type="sldNum" sz="quarter" idx="12"/>
          </p:nvPr>
        </p:nvSpPr>
        <p:spPr/>
        <p:txBody>
          <a:bodyPr/>
          <a:lstStyle/>
          <a:p>
            <a:fld id="{B2DC25EE-239B-4C5F-AAD1-255A7D5F1EE2}" type="slidenum">
              <a:rPr lang="en-US" sz="2000" dirty="0" smtClean="0">
                <a:solidFill>
                  <a:srgbClr val="FF0000"/>
                </a:solidFill>
              </a:rPr>
              <a:t>24</a:t>
            </a:fld>
            <a:endParaRPr lang="en-US" sz="2000">
              <a:solidFill>
                <a:srgbClr val="FF0000"/>
              </a:solidFill>
            </a:endParaRPr>
          </a:p>
        </p:txBody>
      </p:sp>
      <p:sp>
        <p:nvSpPr>
          <p:cNvPr id="1048760"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763"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764"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765"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66" name="Title 1"/>
          <p:cNvSpPr>
            <a:spLocks noGrp="1"/>
          </p:cNvSpPr>
          <p:nvPr>
            <p:ph type="title"/>
          </p:nvPr>
        </p:nvSpPr>
        <p:spPr>
          <a:xfrm>
            <a:off x="838200" y="253397"/>
            <a:ext cx="10515600" cy="1273233"/>
          </a:xfrm>
        </p:spPr>
        <p:txBody>
          <a:bodyPr>
            <a:normAutofit/>
          </a:bodyPr>
          <a:lstStyle/>
          <a:p>
            <a:r>
              <a:rPr lang="en-US" dirty="0"/>
              <a:t>CT ANGIOGRAM</a:t>
            </a:r>
          </a:p>
        </p:txBody>
      </p:sp>
      <p:graphicFrame>
        <p:nvGraphicFramePr>
          <p:cNvPr id="4194306" name="Content Placeholder 3"/>
          <p:cNvGraphicFramePr>
            <a:graphicFrameLocks noGrp="1"/>
          </p:cNvGraphicFramePr>
          <p:nvPr>
            <p:ph idx="1"/>
          </p:nvPr>
        </p:nvGraphicFramePr>
        <p:xfrm>
          <a:off x="838200" y="2078038"/>
          <a:ext cx="10515600" cy="4379910"/>
        </p:xfrm>
        <a:graphic>
          <a:graphicData uri="http://schemas.openxmlformats.org/drawingml/2006/table">
            <a:tbl>
              <a:tblPr firstRow="1" bandRow="1">
                <a:tableStyleId>{5940675A-B579-460E-94D1-54222C63F5DA}</a:tableStyleId>
              </a:tblPr>
              <a:tblGrid>
                <a:gridCol w="5238750">
                  <a:extLst>
                    <a:ext uri="{9D8B030D-6E8A-4147-A177-3AD203B41FA5}">
                      <a16:colId xmlns="" xmlns:a16="http://schemas.microsoft.com/office/drawing/2014/main" val="20000"/>
                    </a:ext>
                  </a:extLst>
                </a:gridCol>
                <a:gridCol w="5276850">
                  <a:extLst>
                    <a:ext uri="{9D8B030D-6E8A-4147-A177-3AD203B41FA5}">
                      <a16:colId xmlns="" xmlns:a16="http://schemas.microsoft.com/office/drawing/2014/main" val="20001"/>
                    </a:ext>
                  </a:extLst>
                </a:gridCol>
              </a:tblGrid>
              <a:tr h="875982">
                <a:tc>
                  <a:txBody>
                    <a:bodyPr/>
                    <a:lstStyle/>
                    <a:p>
                      <a:pPr algn="ctr"/>
                      <a:r>
                        <a:rPr lang="en-US" sz="3200" dirty="0"/>
                        <a:t>ADVANTAGES</a:t>
                      </a:r>
                    </a:p>
                  </a:txBody>
                  <a:tcPr>
                    <a:solidFill>
                      <a:schemeClr val="tx2">
                        <a:lumMod val="10000"/>
                        <a:lumOff val="90000"/>
                      </a:schemeClr>
                    </a:solidFill>
                  </a:tcPr>
                </a:tc>
                <a:tc>
                  <a:txBody>
                    <a:bodyPr/>
                    <a:lstStyle/>
                    <a:p>
                      <a:pPr algn="ctr"/>
                      <a:r>
                        <a:rPr lang="en-US" sz="3200" dirty="0"/>
                        <a:t>DISADVANTAGES</a:t>
                      </a:r>
                    </a:p>
                  </a:txBody>
                  <a:tcPr>
                    <a:solidFill>
                      <a:schemeClr val="tx2">
                        <a:lumMod val="10000"/>
                        <a:lumOff val="90000"/>
                      </a:schemeClr>
                    </a:solidFill>
                  </a:tcPr>
                </a:tc>
                <a:extLst>
                  <a:ext uri="{0D108BD9-81ED-4DB2-BD59-A6C34878D82A}">
                    <a16:rowId xmlns="" xmlns:a16="http://schemas.microsoft.com/office/drawing/2014/main" val="10000"/>
                  </a:ext>
                </a:extLst>
              </a:tr>
              <a:tr h="875982">
                <a:tc>
                  <a:txBody>
                    <a:bodyPr/>
                    <a:lstStyle/>
                    <a:p>
                      <a:pPr algn="ctr"/>
                      <a:r>
                        <a:rPr lang="en-US" dirty="0"/>
                        <a:t>NON-INVASIVE</a:t>
                      </a:r>
                    </a:p>
                  </a:txBody>
                  <a:tcPr/>
                </a:tc>
                <a:tc>
                  <a:txBody>
                    <a:bodyPr/>
                    <a:lstStyle/>
                    <a:p>
                      <a:pPr algn="ctr"/>
                      <a:r>
                        <a:rPr lang="en-US" dirty="0"/>
                        <a:t>REQUIRES ACTIVE</a:t>
                      </a:r>
                      <a:r>
                        <a:rPr lang="en-US" baseline="0" dirty="0"/>
                        <a:t> BLEEDING</a:t>
                      </a:r>
                      <a:endParaRPr lang="en-US" dirty="0"/>
                    </a:p>
                  </a:txBody>
                  <a:tcPr/>
                </a:tc>
                <a:extLst>
                  <a:ext uri="{0D108BD9-81ED-4DB2-BD59-A6C34878D82A}">
                    <a16:rowId xmlns="" xmlns:a16="http://schemas.microsoft.com/office/drawing/2014/main" val="10001"/>
                  </a:ext>
                </a:extLst>
              </a:tr>
              <a:tr h="875982">
                <a:tc>
                  <a:txBody>
                    <a:bodyPr/>
                    <a:lstStyle/>
                    <a:p>
                      <a:pPr algn="ctr"/>
                      <a:r>
                        <a:rPr lang="en-US" dirty="0"/>
                        <a:t>GOOD LOCALIZATION RATE</a:t>
                      </a:r>
                    </a:p>
                  </a:txBody>
                  <a:tcPr>
                    <a:solidFill>
                      <a:schemeClr val="tx2">
                        <a:lumMod val="10000"/>
                        <a:lumOff val="90000"/>
                      </a:schemeClr>
                    </a:solidFill>
                  </a:tcPr>
                </a:tc>
                <a:tc>
                  <a:txBody>
                    <a:bodyPr/>
                    <a:lstStyle/>
                    <a:p>
                      <a:pPr algn="ctr"/>
                      <a:r>
                        <a:rPr lang="en-US" dirty="0"/>
                        <a:t>NOT THERAPUTIC</a:t>
                      </a:r>
                    </a:p>
                  </a:txBody>
                  <a:tcPr>
                    <a:solidFill>
                      <a:schemeClr val="tx2">
                        <a:lumMod val="10000"/>
                        <a:lumOff val="90000"/>
                      </a:schemeClr>
                    </a:solidFill>
                  </a:tcPr>
                </a:tc>
                <a:extLst>
                  <a:ext uri="{0D108BD9-81ED-4DB2-BD59-A6C34878D82A}">
                    <a16:rowId xmlns="" xmlns:a16="http://schemas.microsoft.com/office/drawing/2014/main" val="10002"/>
                  </a:ext>
                </a:extLst>
              </a:tr>
              <a:tr h="875982">
                <a:tc>
                  <a:txBody>
                    <a:bodyPr/>
                    <a:lstStyle/>
                    <a:p>
                      <a:pPr algn="ctr"/>
                      <a:r>
                        <a:rPr lang="en-US" dirty="0"/>
                        <a:t>PROVIDES ANATOMIC DETAILS</a:t>
                      </a:r>
                      <a:r>
                        <a:rPr lang="en-US" baseline="0" dirty="0"/>
                        <a:t> </a:t>
                      </a:r>
                      <a:endParaRPr lang="en-US" dirty="0"/>
                    </a:p>
                  </a:txBody>
                  <a:tcPr/>
                </a:tc>
                <a:tc>
                  <a:txBody>
                    <a:bodyPr/>
                    <a:lstStyle/>
                    <a:p>
                      <a:pPr algn="ctr"/>
                      <a:r>
                        <a:rPr lang="en-US" dirty="0"/>
                        <a:t>RADIATION EXPOSURE</a:t>
                      </a:r>
                    </a:p>
                  </a:txBody>
                  <a:tcPr/>
                </a:tc>
                <a:extLst>
                  <a:ext uri="{0D108BD9-81ED-4DB2-BD59-A6C34878D82A}">
                    <a16:rowId xmlns="" xmlns:a16="http://schemas.microsoft.com/office/drawing/2014/main" val="10003"/>
                  </a:ext>
                </a:extLst>
              </a:tr>
              <a:tr h="875982">
                <a:tc>
                  <a:txBody>
                    <a:bodyPr/>
                    <a:lstStyle/>
                    <a:p>
                      <a:pPr algn="ctr"/>
                      <a:r>
                        <a:rPr lang="en-US" dirty="0"/>
                        <a:t>NO BOWEL PERFORATION</a:t>
                      </a:r>
                    </a:p>
                  </a:txBody>
                  <a:tcPr>
                    <a:solidFill>
                      <a:schemeClr val="tx2">
                        <a:lumMod val="10000"/>
                        <a:lumOff val="90000"/>
                      </a:schemeClr>
                    </a:solidFill>
                  </a:tcPr>
                </a:tc>
                <a:tc>
                  <a:txBody>
                    <a:bodyPr/>
                    <a:lstStyle/>
                    <a:p>
                      <a:pPr algn="ctr"/>
                      <a:r>
                        <a:rPr lang="en-US" dirty="0"/>
                        <a:t>IV CONTRAST</a:t>
                      </a:r>
                    </a:p>
                  </a:txBody>
                  <a:tcPr>
                    <a:solidFill>
                      <a:schemeClr val="tx2">
                        <a:lumMod val="10000"/>
                        <a:lumOff val="90000"/>
                      </a:schemeClr>
                    </a:solidFill>
                  </a:tcPr>
                </a:tc>
                <a:extLst>
                  <a:ext uri="{0D108BD9-81ED-4DB2-BD59-A6C34878D82A}">
                    <a16:rowId xmlns="" xmlns:a16="http://schemas.microsoft.com/office/drawing/2014/main" val="10004"/>
                  </a:ext>
                </a:extLst>
              </a:tr>
            </a:tbl>
          </a:graphicData>
        </a:graphic>
      </p:graphicFrame>
      <p:sp>
        <p:nvSpPr>
          <p:cNvPr id="1048768" name="Slide Number Placeholder 1"/>
          <p:cNvSpPr>
            <a:spLocks noGrp="1"/>
          </p:cNvSpPr>
          <p:nvPr>
            <p:ph type="sldNum" sz="quarter" idx="12"/>
          </p:nvPr>
        </p:nvSpPr>
        <p:spPr>
          <a:xfrm>
            <a:off x="8569251" y="6485746"/>
            <a:ext cx="2743200" cy="365125"/>
          </a:xfrm>
        </p:spPr>
        <p:txBody>
          <a:bodyPr/>
          <a:lstStyle/>
          <a:p>
            <a:fld id="{B2DC25EE-239B-4C5F-AAD1-255A7D5F1EE2}" type="slidenum">
              <a:rPr lang="en-US" sz="2000" dirty="0" smtClean="0">
                <a:solidFill>
                  <a:srgbClr val="FF0000"/>
                </a:solidFill>
              </a:rPr>
              <a:t>25</a:t>
            </a:fld>
            <a:endParaRPr lang="en-US" sz="2000">
              <a:solidFill>
                <a:srgbClr val="FF0000"/>
              </a:solidFill>
            </a:endParaRPr>
          </a:p>
        </p:txBody>
      </p:sp>
      <p:sp>
        <p:nvSpPr>
          <p:cNvPr id="1048767"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769"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770"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771"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72"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97157" name="Picture 2"/>
          <p:cNvPicPr>
            <a:picLocks noGrp="1" noChangeAspect="1" noChangeArrowheads="1"/>
          </p:cNvPicPr>
          <p:nvPr>
            <p:ph idx="1"/>
          </p:nvPr>
        </p:nvPicPr>
        <p:blipFill>
          <a:blip r:embed="rId2" cstate="print"/>
          <a:srcRect/>
          <a:stretch>
            <a:fillRect/>
          </a:stretch>
        </p:blipFill>
        <p:spPr bwMode="auto">
          <a:xfrm>
            <a:off x="1752600" y="524522"/>
            <a:ext cx="9147299" cy="5847710"/>
          </a:xfrm>
          <a:prstGeom prst="rect">
            <a:avLst/>
          </a:prstGeom>
          <a:noFill/>
          <a:ln>
            <a:noFill/>
          </a:ln>
          <a:effectLst/>
        </p:spPr>
      </p:pic>
      <p:sp>
        <p:nvSpPr>
          <p:cNvPr id="1048773" name="Slide Number Placeholder 1"/>
          <p:cNvSpPr>
            <a:spLocks noGrp="1"/>
          </p:cNvSpPr>
          <p:nvPr>
            <p:ph type="sldNum" sz="quarter" idx="12"/>
          </p:nvPr>
        </p:nvSpPr>
        <p:spPr/>
        <p:txBody>
          <a:bodyPr/>
          <a:lstStyle/>
          <a:p>
            <a:fld id="{B2DC25EE-239B-4C5F-AAD1-255A7D5F1EE2}" type="slidenum">
              <a:rPr lang="en-US" sz="2000" dirty="0" smtClean="0">
                <a:solidFill>
                  <a:srgbClr val="FF0000"/>
                </a:solidFill>
              </a:rPr>
              <a:t>26</a:t>
            </a:fld>
            <a:endParaRPr lang="en-US" sz="2000">
              <a:solidFill>
                <a:srgbClr val="FF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776"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777"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78"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79" name="Title 1"/>
          <p:cNvSpPr>
            <a:spLocks noGrp="1"/>
          </p:cNvSpPr>
          <p:nvPr>
            <p:ph type="title"/>
          </p:nvPr>
        </p:nvSpPr>
        <p:spPr>
          <a:xfrm>
            <a:off x="838200" y="253397"/>
            <a:ext cx="10515600" cy="1273233"/>
          </a:xfrm>
        </p:spPr>
        <p:txBody>
          <a:bodyPr>
            <a:normAutofit/>
          </a:bodyPr>
          <a:lstStyle/>
          <a:p>
            <a:r>
              <a:rPr lang="en-US" dirty="0"/>
              <a:t>ETIOLOGY</a:t>
            </a:r>
          </a:p>
        </p:txBody>
      </p:sp>
      <p:sp>
        <p:nvSpPr>
          <p:cNvPr id="1048781" name="Content Placeholder 2"/>
          <p:cNvSpPr>
            <a:spLocks noGrp="1"/>
          </p:cNvSpPr>
          <p:nvPr>
            <p:ph idx="1"/>
          </p:nvPr>
        </p:nvSpPr>
        <p:spPr>
          <a:xfrm>
            <a:off x="1104900" y="2106612"/>
            <a:ext cx="8686800" cy="4525963"/>
          </a:xfrm>
        </p:spPr>
        <p:txBody>
          <a:bodyPr>
            <a:normAutofit fontScale="88333" lnSpcReduction="10000"/>
          </a:bodyPr>
          <a:lstStyle/>
          <a:p>
            <a:pPr marL="0" indent="0">
              <a:buNone/>
            </a:pPr>
            <a:r>
              <a:rPr lang="en-US" dirty="0"/>
              <a:t>The causes of lower gastrointestinal bleeding (LGIB) may be grouped into several categories:</a:t>
            </a:r>
          </a:p>
          <a:p>
            <a:endParaRPr lang="en-US" dirty="0"/>
          </a:p>
          <a:p>
            <a:r>
              <a:rPr lang="en-US" dirty="0"/>
              <a:t>●Anatomic (diverticulosis)</a:t>
            </a:r>
          </a:p>
          <a:p>
            <a:endParaRPr lang="en-US" dirty="0"/>
          </a:p>
          <a:p>
            <a:r>
              <a:rPr lang="en-US" dirty="0"/>
              <a:t>●Vascular (angiodysplasia, ischemic, radiation-induced)</a:t>
            </a:r>
          </a:p>
          <a:p>
            <a:endParaRPr lang="en-US" dirty="0"/>
          </a:p>
          <a:p>
            <a:r>
              <a:rPr lang="en-US" dirty="0"/>
              <a:t>●Inflammatory (inflammatory bowel disease, infectious)</a:t>
            </a:r>
          </a:p>
          <a:p>
            <a:endParaRPr lang="en-US" dirty="0"/>
          </a:p>
          <a:p>
            <a:r>
              <a:rPr lang="en-US" dirty="0"/>
              <a:t>●Neoplastic</a:t>
            </a:r>
          </a:p>
        </p:txBody>
      </p:sp>
      <p:sp>
        <p:nvSpPr>
          <p:cNvPr id="1048782"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27</a:t>
            </a:fld>
            <a:endParaRPr lang="en-US" sz="1800">
              <a:solidFill>
                <a:srgbClr val="FF0000"/>
              </a:solidFill>
            </a:endParaRPr>
          </a:p>
        </p:txBody>
      </p:sp>
      <p:sp>
        <p:nvSpPr>
          <p:cNvPr id="1048780"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783"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784"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785"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86"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87" name="Content Placeholder 2"/>
          <p:cNvSpPr>
            <a:spLocks noGrp="1"/>
          </p:cNvSpPr>
          <p:nvPr>
            <p:ph idx="1"/>
          </p:nvPr>
        </p:nvSpPr>
        <p:spPr>
          <a:xfrm>
            <a:off x="710013" y="1617590"/>
            <a:ext cx="10515600" cy="4958399"/>
          </a:xfrm>
        </p:spPr>
        <p:txBody>
          <a:bodyPr>
            <a:normAutofit/>
          </a:bodyPr>
          <a:lstStyle/>
          <a:p>
            <a:r>
              <a:rPr lang="en-US" dirty="0"/>
              <a:t>Diverticulosis is the most common source of LGIB, accounting for approximately 15 to 55 percent of cases. Angiodysplasia may be the most frequent cause in patients over the age of 65 years.</a:t>
            </a:r>
          </a:p>
          <a:p>
            <a:pPr marL="0" indent="0">
              <a:buNone/>
            </a:pPr>
            <a:endParaRPr lang="en-US" dirty="0"/>
          </a:p>
          <a:p>
            <a:r>
              <a:rPr lang="en-US" dirty="0"/>
              <a:t>Hemorrhoids are the most common cause of rectal bleeding in patients under the age of 50 years. However, hemorrhoidal bleeding is usually minor. Similarly, bloody diarrhea due to inflammatory causes can sometimes be distinguished from other causes of LGIB because of the clinical setting. In general, anatomic and vascular causes of bleeding present with painless, large-volume blood loss, whereas inflammatory sources are associated with diarrhea and abdominal pain.</a:t>
            </a:r>
          </a:p>
        </p:txBody>
      </p:sp>
      <p:sp>
        <p:nvSpPr>
          <p:cNvPr id="1048788"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28</a:t>
            </a:fld>
            <a:endParaRPr lang="en-US" sz="180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789"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790"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91"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92" name="Title 1"/>
          <p:cNvSpPr>
            <a:spLocks noGrp="1"/>
          </p:cNvSpPr>
          <p:nvPr>
            <p:ph type="title"/>
          </p:nvPr>
        </p:nvSpPr>
        <p:spPr>
          <a:xfrm>
            <a:off x="838200" y="253397"/>
            <a:ext cx="10515600" cy="1273233"/>
          </a:xfrm>
        </p:spPr>
        <p:txBody>
          <a:bodyPr>
            <a:normAutofit/>
          </a:bodyPr>
          <a:lstStyle/>
          <a:p>
            <a:r>
              <a:rPr lang="en-US" dirty="0"/>
              <a:t>DIVERTICULOSIS</a:t>
            </a:r>
          </a:p>
        </p:txBody>
      </p:sp>
      <p:sp>
        <p:nvSpPr>
          <p:cNvPr id="1048794" name="Content Placeholder 2"/>
          <p:cNvSpPr>
            <a:spLocks noGrp="1"/>
          </p:cNvSpPr>
          <p:nvPr>
            <p:ph idx="1"/>
          </p:nvPr>
        </p:nvSpPr>
        <p:spPr>
          <a:xfrm>
            <a:off x="838200" y="2057400"/>
            <a:ext cx="6286500" cy="4476750"/>
          </a:xfrm>
        </p:spPr>
        <p:txBody>
          <a:bodyPr>
            <a:normAutofit fontScale="95833"/>
          </a:bodyPr>
          <a:lstStyle/>
          <a:p>
            <a:r>
              <a:rPr lang="en-US" sz="2400" dirty="0"/>
              <a:t>• Diverticulum;</a:t>
            </a:r>
          </a:p>
          <a:p>
            <a:pPr marL="0" indent="0">
              <a:buNone/>
            </a:pPr>
            <a:r>
              <a:rPr lang="en-US" sz="2400" dirty="0"/>
              <a:t>Blind pouch/sac extending out from GI tract.</a:t>
            </a:r>
          </a:p>
          <a:p>
            <a:pPr marL="0" indent="0">
              <a:buNone/>
            </a:pPr>
            <a:r>
              <a:rPr lang="en-US" sz="2400" dirty="0"/>
              <a:t> it occurs due to breakdown of the muscular layer of GI tract and protrusion of mucosa/submucosa to form the  pouch.</a:t>
            </a:r>
          </a:p>
          <a:p>
            <a:pPr marL="0" indent="0">
              <a:buNone/>
            </a:pPr>
            <a:r>
              <a:rPr lang="en-US" sz="2400" dirty="0"/>
              <a:t>It occurs where vasa recta penetrate muscularis of colon so the blood vessel is only separated from the bowel lumen by mucosa which makes it susceptible to injury and ,with time, rupture causing arteriolar bleeding. </a:t>
            </a:r>
          </a:p>
        </p:txBody>
      </p:sp>
      <p:sp>
        <p:nvSpPr>
          <p:cNvPr id="1048795"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29</a:t>
            </a:fld>
            <a:endParaRPr lang="en-US" sz="1800">
              <a:solidFill>
                <a:srgbClr val="FF0000"/>
              </a:solidFill>
            </a:endParaRPr>
          </a:p>
        </p:txBody>
      </p:sp>
      <p:sp>
        <p:nvSpPr>
          <p:cNvPr id="1048793"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4008" y="1228610"/>
            <a:ext cx="5177992" cy="5126470"/>
          </a:xfrm>
          <a:prstGeom prst="rect">
            <a:avLst/>
          </a:prstGeom>
          <a:pattFill prst="pct80">
            <a:fgClr>
              <a:schemeClr val="accent5"/>
            </a:fgClr>
            <a:bgClr>
              <a:schemeClr val="bg1"/>
            </a:bgClr>
          </a:patt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8"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gradFill flip="none" rotWithShape="1">
            <a:gsLst>
              <a:gs pos="0">
                <a:schemeClr val="bg2">
                  <a:lumMod val="40000"/>
                  <a:lumOff val="60000"/>
                  <a:tint val="66000"/>
                  <a:satMod val="160000"/>
                </a:schemeClr>
              </a:gs>
              <a:gs pos="50000">
                <a:schemeClr val="bg2">
                  <a:lumMod val="40000"/>
                  <a:lumOff val="60000"/>
                  <a:tint val="44500"/>
                  <a:satMod val="160000"/>
                </a:schemeClr>
              </a:gs>
              <a:gs pos="100000">
                <a:schemeClr val="bg2">
                  <a:lumMod val="40000"/>
                  <a:lumOff val="60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48619"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620"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tx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621" name="Title 1"/>
          <p:cNvSpPr>
            <a:spLocks noGrp="1"/>
          </p:cNvSpPr>
          <p:nvPr>
            <p:ph type="title"/>
          </p:nvPr>
        </p:nvSpPr>
        <p:spPr>
          <a:xfrm>
            <a:off x="838200" y="253397"/>
            <a:ext cx="10515600" cy="1273233"/>
          </a:xfrm>
        </p:spPr>
        <p:txBody>
          <a:bodyPr>
            <a:normAutofit/>
          </a:bodyPr>
          <a:lstStyle/>
          <a:p>
            <a:r>
              <a:rPr lang="en-US" b="1" dirty="0">
                <a:solidFill>
                  <a:schemeClr val="bg1"/>
                </a:solidFill>
              </a:rPr>
              <a:t>INCIDENCE</a:t>
            </a:r>
          </a:p>
        </p:txBody>
      </p:sp>
      <p:sp>
        <p:nvSpPr>
          <p:cNvPr id="1048623" name="Content Placeholder 2"/>
          <p:cNvSpPr>
            <a:spLocks noGrp="1"/>
          </p:cNvSpPr>
          <p:nvPr>
            <p:ph idx="1"/>
          </p:nvPr>
        </p:nvSpPr>
        <p:spPr>
          <a:xfrm>
            <a:off x="838200" y="2478088"/>
            <a:ext cx="10515600" cy="3694112"/>
          </a:xfrm>
        </p:spPr>
        <p:txBody>
          <a:bodyPr>
            <a:normAutofit/>
          </a:bodyPr>
          <a:lstStyle/>
          <a:p>
            <a:pPr marL="0" indent="0">
              <a:buNone/>
            </a:pPr>
            <a:endParaRPr lang="en-US" b="1" dirty="0">
              <a:solidFill>
                <a:schemeClr val="bg1"/>
              </a:solidFill>
            </a:endParaRPr>
          </a:p>
          <a:p>
            <a:r>
              <a:rPr lang="en-US" b="1" dirty="0">
                <a:solidFill>
                  <a:schemeClr val="bg1"/>
                </a:solidFill>
              </a:rPr>
              <a:t>20-30% of episodes of gastrointestinal hemorrhage.</a:t>
            </a:r>
          </a:p>
          <a:p>
            <a:endParaRPr lang="en-US" b="1" dirty="0">
              <a:solidFill>
                <a:schemeClr val="bg1"/>
              </a:solidFill>
            </a:endParaRPr>
          </a:p>
          <a:p>
            <a:r>
              <a:rPr lang="en-US" b="1" dirty="0">
                <a:solidFill>
                  <a:schemeClr val="bg1"/>
                </a:solidFill>
              </a:rPr>
              <a:t>The incidence rises steeply with advancing </a:t>
            </a:r>
            <a:r>
              <a:rPr lang="en-US" b="1" dirty="0" smtClean="0">
                <a:solidFill>
                  <a:schemeClr val="bg1"/>
                </a:solidFill>
              </a:rPr>
              <a:t>age(bad prognosis).</a:t>
            </a:r>
            <a:endParaRPr lang="en-US" b="1" dirty="0">
              <a:solidFill>
                <a:schemeClr val="bg1"/>
              </a:solidFill>
            </a:endParaRPr>
          </a:p>
          <a:p>
            <a:endParaRPr lang="en-US" b="1" dirty="0">
              <a:solidFill>
                <a:schemeClr val="bg1"/>
              </a:solidFill>
            </a:endParaRPr>
          </a:p>
          <a:p>
            <a:r>
              <a:rPr lang="en-US" b="1" dirty="0">
                <a:solidFill>
                  <a:schemeClr val="bg1"/>
                </a:solidFill>
              </a:rPr>
              <a:t>80% resolve spontaneously, 25% will re-bleed.</a:t>
            </a:r>
            <a:endParaRPr lang="en-AE" b="1" dirty="0">
              <a:solidFill>
                <a:schemeClr val="bg1"/>
              </a:solidFill>
            </a:endParaRPr>
          </a:p>
          <a:p>
            <a:endParaRPr lang="en-US" b="1" dirty="0">
              <a:solidFill>
                <a:schemeClr val="bg1"/>
              </a:solidFill>
            </a:endParaRPr>
          </a:p>
        </p:txBody>
      </p:sp>
      <p:sp>
        <p:nvSpPr>
          <p:cNvPr id="1048624" name="Slide Number Placeholder 1"/>
          <p:cNvSpPr>
            <a:spLocks noGrp="1"/>
          </p:cNvSpPr>
          <p:nvPr>
            <p:ph type="sldNum" sz="quarter" idx="12"/>
          </p:nvPr>
        </p:nvSpPr>
        <p:spPr/>
        <p:txBody>
          <a:bodyPr/>
          <a:lstStyle/>
          <a:p>
            <a:fld id="{B2DC25EE-239B-4C5F-AAD1-255A7D5F1EE2}" type="slidenum">
              <a:rPr lang="en-US" sz="2000" dirty="0" smtClean="0">
                <a:solidFill>
                  <a:srgbClr val="FF0000"/>
                </a:solidFill>
              </a:rPr>
              <a:t>3</a:t>
            </a:fld>
            <a:endParaRPr lang="en-US" sz="2000">
              <a:solidFill>
                <a:srgbClr val="FF0000"/>
              </a:solidFill>
            </a:endParaRPr>
          </a:p>
        </p:txBody>
      </p:sp>
      <p:sp>
        <p:nvSpPr>
          <p:cNvPr id="1048622"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796"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797"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798"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799"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00" name="Content Placeholder 2"/>
          <p:cNvSpPr>
            <a:spLocks noGrp="1"/>
          </p:cNvSpPr>
          <p:nvPr>
            <p:ph idx="1"/>
          </p:nvPr>
        </p:nvSpPr>
        <p:spPr>
          <a:xfrm>
            <a:off x="838200" y="1899601"/>
            <a:ext cx="10515600" cy="4958399"/>
          </a:xfrm>
        </p:spPr>
        <p:txBody>
          <a:bodyPr>
            <a:normAutofit fontScale="91667" lnSpcReduction="20000"/>
          </a:bodyPr>
          <a:lstStyle/>
          <a:p>
            <a:r>
              <a:rPr lang="en-US" dirty="0"/>
              <a:t>Risk factors for diverticular bleeding include aspirin and nonsteroidal anti-inflammatory drug (NSAID) use, advanced age, obesity, physical inactivity, hypertension, ischemic heart disease, chronic renal insufficiency, and hyperlipidemia. Aspirin and NSAIDs may increase the risk of LGIB by a variety of mechanisms, including local erosive topical damage and platelet dysfunction. And low fiber diet plays an important role as it predispose to straining and increased intra luminal pressure which lead to the breakdown in the bowel wall.</a:t>
            </a:r>
          </a:p>
          <a:p>
            <a:pPr marL="0" indent="0">
              <a:buNone/>
            </a:pPr>
            <a:endParaRPr lang="en-US" dirty="0"/>
          </a:p>
          <a:p>
            <a:r>
              <a:rPr lang="en-US" dirty="0"/>
              <a:t>Although diverticular disease is much more common on the left side, right-sided disease is responsible for more than half the bleeding.</a:t>
            </a:r>
          </a:p>
          <a:p>
            <a:pPr marL="0" indent="0">
              <a:buNone/>
            </a:pPr>
            <a:endParaRPr lang="en-US" dirty="0"/>
          </a:p>
          <a:p>
            <a:r>
              <a:rPr lang="en-US" dirty="0"/>
              <a:t>Of those that bleed, more than 75% stop spontaneously, although approximately 10% will </a:t>
            </a:r>
            <a:r>
              <a:rPr lang="en-US" dirty="0" err="1"/>
              <a:t>rebleed</a:t>
            </a:r>
            <a:r>
              <a:rPr lang="en-US" dirty="0"/>
              <a:t> within a year and almost 50% within 10 years.</a:t>
            </a:r>
          </a:p>
          <a:p>
            <a:endParaRPr lang="en-US" dirty="0"/>
          </a:p>
        </p:txBody>
      </p:sp>
      <p:sp>
        <p:nvSpPr>
          <p:cNvPr id="1048801" name="Slide Number Placeholder 1"/>
          <p:cNvSpPr>
            <a:spLocks noGrp="1"/>
          </p:cNvSpPr>
          <p:nvPr>
            <p:ph type="sldNum" sz="quarter" idx="12"/>
          </p:nvPr>
        </p:nvSpPr>
        <p:spPr/>
        <p:txBody>
          <a:bodyPr/>
          <a:lstStyle/>
          <a:p>
            <a:fld id="{B2DC25EE-239B-4C5F-AAD1-255A7D5F1EE2}" type="slidenum">
              <a:rPr lang="en-US" sz="2000" dirty="0" smtClean="0">
                <a:solidFill>
                  <a:srgbClr val="FF0000"/>
                </a:solidFill>
              </a:rPr>
              <a:t>30</a:t>
            </a:fld>
            <a:endParaRPr lang="en-US" sz="200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802"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803"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804"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05"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97159" name="Picture 2"/>
          <p:cNvPicPr>
            <a:picLocks noGrp="1" noChangeAspect="1" noChangeArrowheads="1"/>
          </p:cNvPicPr>
          <p:nvPr>
            <p:ph idx="1"/>
          </p:nvPr>
        </p:nvPicPr>
        <p:blipFill>
          <a:blip r:embed="rId2"/>
          <a:srcRect/>
          <a:stretch>
            <a:fillRect/>
          </a:stretch>
        </p:blipFill>
        <p:spPr bwMode="auto">
          <a:xfrm>
            <a:off x="1828799" y="342900"/>
            <a:ext cx="8437625" cy="6241531"/>
          </a:xfrm>
          <a:prstGeom prst="rect">
            <a:avLst/>
          </a:prstGeom>
          <a:noFill/>
          <a:ln>
            <a:noFill/>
          </a:ln>
          <a:effectLst/>
        </p:spPr>
      </p:pic>
      <p:sp>
        <p:nvSpPr>
          <p:cNvPr id="1048806"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31</a:t>
            </a:fld>
            <a:endParaRPr lang="en-US" sz="180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807"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808"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09"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10" name="Title 1"/>
          <p:cNvSpPr>
            <a:spLocks noGrp="1"/>
          </p:cNvSpPr>
          <p:nvPr>
            <p:ph type="title"/>
          </p:nvPr>
        </p:nvSpPr>
        <p:spPr>
          <a:xfrm>
            <a:off x="838200" y="253397"/>
            <a:ext cx="10515600" cy="1273233"/>
          </a:xfrm>
        </p:spPr>
        <p:txBody>
          <a:bodyPr>
            <a:normAutofit/>
          </a:bodyPr>
          <a:lstStyle/>
          <a:p>
            <a:r>
              <a:rPr lang="en-US" dirty="0"/>
              <a:t>ANGIODYSPLASIA</a:t>
            </a:r>
          </a:p>
        </p:txBody>
      </p:sp>
      <p:sp>
        <p:nvSpPr>
          <p:cNvPr id="1048812" name="Content Placeholder 2"/>
          <p:cNvSpPr>
            <a:spLocks noGrp="1"/>
          </p:cNvSpPr>
          <p:nvPr>
            <p:ph idx="1"/>
          </p:nvPr>
        </p:nvSpPr>
        <p:spPr>
          <a:xfrm>
            <a:off x="128016" y="2097088"/>
            <a:ext cx="8101584" cy="4341812"/>
          </a:xfrm>
        </p:spPr>
        <p:txBody>
          <a:bodyPr>
            <a:normAutofit/>
          </a:bodyPr>
          <a:lstStyle/>
          <a:p>
            <a:r>
              <a:rPr lang="en-US" sz="2400" dirty="0"/>
              <a:t>Angiodysplasia is a vascular malformation that is a cause of haemorrhage from the colon</a:t>
            </a:r>
            <a:r>
              <a:rPr lang="en-US" dirty="0"/>
              <a:t>, The malformations consist of dilated tortuous </a:t>
            </a:r>
            <a:r>
              <a:rPr lang="en-US" dirty="0" err="1"/>
              <a:t>submucosal</a:t>
            </a:r>
            <a:r>
              <a:rPr lang="en-US" dirty="0"/>
              <a:t> vessels and in severe cases the mucosa is replaced by massive dilated deformed vessels.</a:t>
            </a:r>
          </a:p>
          <a:p>
            <a:r>
              <a:rPr lang="en-US" sz="2400" dirty="0"/>
              <a:t>The lesions are also called angiomas, haemangiomas and arteriovenous malformations. Angiodysplasias occur particularly in the ascending colon and caecum of elderly </a:t>
            </a:r>
            <a:r>
              <a:rPr lang="en-US" dirty="0"/>
              <a:t>patients typically in patients over 60 years. </a:t>
            </a:r>
            <a:endParaRPr lang="en-US" sz="2400" dirty="0"/>
          </a:p>
        </p:txBody>
      </p:sp>
      <p:sp>
        <p:nvSpPr>
          <p:cNvPr id="1048813"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32</a:t>
            </a:fld>
            <a:endParaRPr lang="en-US" sz="1800">
              <a:solidFill>
                <a:srgbClr val="FF0000"/>
              </a:solidFill>
            </a:endParaRPr>
          </a:p>
        </p:txBody>
      </p:sp>
      <p:sp>
        <p:nvSpPr>
          <p:cNvPr id="1048811"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97160" name="Picture 2"/>
          <p:cNvPicPr>
            <a:picLocks noChangeAspect="1" noChangeArrowheads="1"/>
          </p:cNvPicPr>
          <p:nvPr/>
        </p:nvPicPr>
        <p:blipFill>
          <a:blip r:embed="rId2"/>
          <a:srcRect/>
          <a:stretch>
            <a:fillRect/>
          </a:stretch>
        </p:blipFill>
        <p:spPr bwMode="auto">
          <a:xfrm>
            <a:off x="8435975" y="3249613"/>
            <a:ext cx="3260725" cy="3116248"/>
          </a:xfrm>
          <a:prstGeom prst="rect">
            <a:avLst/>
          </a:prstGeom>
          <a:noFill/>
          <a:ln>
            <a:noFill/>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814"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815"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816"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17"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18" name="Content Placeholder 2"/>
          <p:cNvSpPr>
            <a:spLocks noGrp="1"/>
          </p:cNvSpPr>
          <p:nvPr>
            <p:ph idx="1"/>
          </p:nvPr>
        </p:nvSpPr>
        <p:spPr>
          <a:xfrm>
            <a:off x="838200" y="2478088"/>
            <a:ext cx="10515600" cy="3694112"/>
          </a:xfrm>
        </p:spPr>
        <p:txBody>
          <a:bodyPr>
            <a:normAutofit fontScale="88333" lnSpcReduction="10000"/>
          </a:bodyPr>
          <a:lstStyle/>
          <a:p>
            <a:r>
              <a:rPr lang="en-US" dirty="0"/>
              <a:t>several conditions have been associated with angiodysplasia, including aortic stenosis, von Willebrand disease, and chronic renal failure.</a:t>
            </a:r>
          </a:p>
          <a:p>
            <a:pPr marL="0" indent="0">
              <a:buNone/>
            </a:pPr>
            <a:endParaRPr lang="en-US" dirty="0"/>
          </a:p>
          <a:p>
            <a:r>
              <a:rPr lang="en-US" dirty="0"/>
              <a:t>The hemorrhage tends to arise from the right side of the colon, with the cecum being the most common location, although they can occur in the rest of the colon and small bowel. </a:t>
            </a:r>
          </a:p>
          <a:p>
            <a:pPr marL="0" indent="0">
              <a:buNone/>
            </a:pPr>
            <a:endParaRPr lang="en-US" dirty="0"/>
          </a:p>
          <a:p>
            <a:r>
              <a:rPr lang="en-US" dirty="0"/>
              <a:t> Most patients present with chronic bleeding, but in up to 15%, hemorrhage may be massive. Bleeding stops spontaneously in most cases, but approximately 50% will </a:t>
            </a:r>
            <a:r>
              <a:rPr lang="en-US" dirty="0" err="1"/>
              <a:t>rebleed</a:t>
            </a:r>
            <a:r>
              <a:rPr lang="en-US" dirty="0"/>
              <a:t> within 5 years.</a:t>
            </a:r>
          </a:p>
        </p:txBody>
      </p:sp>
      <p:sp>
        <p:nvSpPr>
          <p:cNvPr id="1048819" name="Slide Number Placeholder 1"/>
          <p:cNvSpPr>
            <a:spLocks noGrp="1"/>
          </p:cNvSpPr>
          <p:nvPr>
            <p:ph type="sldNum" sz="quarter" idx="12"/>
          </p:nvPr>
        </p:nvSpPr>
        <p:spPr/>
        <p:txBody>
          <a:bodyPr/>
          <a:lstStyle/>
          <a:p>
            <a:fld id="{B2DC25EE-239B-4C5F-AAD1-255A7D5F1EE2}" type="slidenum">
              <a:rPr lang="en-US" sz="1600" dirty="0" smtClean="0">
                <a:solidFill>
                  <a:srgbClr val="FF0000"/>
                </a:solidFill>
              </a:rPr>
              <a:t>33</a:t>
            </a:fld>
            <a:endParaRPr lang="en-US" sz="160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820"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821"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822"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23"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97161" name="Picture 2"/>
          <p:cNvPicPr>
            <a:picLocks noGrp="1" noChangeAspect="1" noChangeArrowheads="1"/>
          </p:cNvPicPr>
          <p:nvPr>
            <p:ph idx="1"/>
          </p:nvPr>
        </p:nvPicPr>
        <p:blipFill>
          <a:blip r:embed="rId3" cstate="print"/>
          <a:srcRect/>
          <a:stretch>
            <a:fillRect/>
          </a:stretch>
        </p:blipFill>
        <p:spPr bwMode="auto">
          <a:xfrm>
            <a:off x="2081039" y="524522"/>
            <a:ext cx="8029922" cy="5711777"/>
          </a:xfrm>
          <a:prstGeom prst="rect">
            <a:avLst/>
          </a:prstGeom>
          <a:noFill/>
          <a:ln>
            <a:noFill/>
          </a:ln>
          <a:effectLst/>
        </p:spPr>
      </p:pic>
      <p:sp>
        <p:nvSpPr>
          <p:cNvPr id="1048824"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34</a:t>
            </a:fld>
            <a:endParaRPr lang="en-US" sz="180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828"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829"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830"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31"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32" name="Content Placeholder 2"/>
          <p:cNvSpPr>
            <a:spLocks noGrp="1"/>
          </p:cNvSpPr>
          <p:nvPr>
            <p:ph idx="1"/>
          </p:nvPr>
        </p:nvSpPr>
        <p:spPr>
          <a:xfrm>
            <a:off x="836676" y="1899601"/>
            <a:ext cx="10515600" cy="3694112"/>
          </a:xfrm>
        </p:spPr>
        <p:txBody>
          <a:bodyPr/>
          <a:lstStyle/>
          <a:p>
            <a:pPr algn="ctr"/>
            <a:r>
              <a:rPr lang="en-US" sz="2800" dirty="0"/>
              <a:t>Bleeding from angiodysplasia is venous in origin (in contrast to arterial bleeding with diverticula) and therefore tends to be less massive than diverticular bleeding.</a:t>
            </a:r>
          </a:p>
          <a:p>
            <a:endParaRPr lang="en-US" dirty="0"/>
          </a:p>
        </p:txBody>
      </p:sp>
      <p:sp>
        <p:nvSpPr>
          <p:cNvPr id="1048833"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35</a:t>
            </a:fld>
            <a:endParaRPr lang="en-US" sz="1800">
              <a:solidFill>
                <a:srgbClr val="FF0000"/>
              </a:solidFill>
            </a:endParaRPr>
          </a:p>
        </p:txBody>
      </p:sp>
      <p:pic>
        <p:nvPicPr>
          <p:cNvPr id="2097162" name="Picture 2"/>
          <p:cNvPicPr>
            <a:picLocks noChangeAspect="1" noChangeArrowheads="1"/>
          </p:cNvPicPr>
          <p:nvPr/>
        </p:nvPicPr>
        <p:blipFill>
          <a:blip r:embed="rId2"/>
          <a:srcRect/>
          <a:stretch>
            <a:fillRect/>
          </a:stretch>
        </p:blipFill>
        <p:spPr bwMode="auto">
          <a:xfrm>
            <a:off x="1979676" y="3903663"/>
            <a:ext cx="8229600" cy="2670175"/>
          </a:xfrm>
          <a:prstGeom prst="rect">
            <a:avLst/>
          </a:prstGeom>
          <a:noFill/>
          <a:ln>
            <a:noFill/>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836"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837"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838"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39"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40" name="Title 1"/>
          <p:cNvSpPr>
            <a:spLocks noGrp="1"/>
          </p:cNvSpPr>
          <p:nvPr>
            <p:ph type="title"/>
          </p:nvPr>
        </p:nvSpPr>
        <p:spPr>
          <a:xfrm>
            <a:off x="836676" y="2952750"/>
            <a:ext cx="10515600" cy="1273175"/>
          </a:xfrm>
        </p:spPr>
        <p:txBody>
          <a:bodyPr>
            <a:normAutofit/>
          </a:bodyPr>
          <a:lstStyle/>
          <a:p>
            <a:pPr algn="ctr"/>
            <a:r>
              <a:rPr lang="en-US" sz="8000" dirty="0"/>
              <a:t>MANAGEMNET</a:t>
            </a:r>
            <a:endParaRPr lang="en-US" dirty="0"/>
          </a:p>
        </p:txBody>
      </p:sp>
      <p:sp>
        <p:nvSpPr>
          <p:cNvPr id="1048841"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36</a:t>
            </a:fld>
            <a:endParaRPr lang="en-US" sz="1800">
              <a:solidFill>
                <a:srgbClr val="FF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58380" y="205740"/>
            <a:ext cx="10168128" cy="1179576"/>
          </a:xfrm>
        </p:spPr>
        <p:style>
          <a:lnRef idx="2">
            <a:schemeClr val="accent2"/>
          </a:lnRef>
          <a:fillRef idx="1">
            <a:schemeClr val="lt1"/>
          </a:fillRef>
          <a:effectRef idx="0">
            <a:schemeClr val="accent2"/>
          </a:effectRef>
          <a:fontRef idx="minor">
            <a:schemeClr val="dk1"/>
          </a:fontRef>
        </p:style>
        <p:txBody>
          <a:bodyPr>
            <a:normAutofit fontScale="90000"/>
          </a:bodyPr>
          <a:lstStyle/>
          <a:p>
            <a:pPr marL="0" indent="0"/>
            <a:r>
              <a:rPr lang="en-US" sz="1800" dirty="0"/>
              <a:t> </a:t>
            </a:r>
            <a:br>
              <a:rPr lang="en-US" sz="1800" dirty="0"/>
            </a:br>
            <a:r>
              <a:rPr lang="en-US" dirty="0"/>
              <a:t>Resuscitation and Initial Assessment:</a:t>
            </a:r>
            <a:br>
              <a:rPr lang="en-US" dirty="0"/>
            </a:br>
            <a:endParaRPr lang="en-US" dirty="0"/>
          </a:p>
        </p:txBody>
      </p:sp>
      <p:sp>
        <p:nvSpPr>
          <p:cNvPr id="3" name="عنصر نائب للمحتوى 2"/>
          <p:cNvSpPr>
            <a:spLocks noGrp="1"/>
          </p:cNvSpPr>
          <p:nvPr>
            <p:ph idx="1"/>
          </p:nvPr>
        </p:nvSpPr>
        <p:spPr>
          <a:xfrm>
            <a:off x="857250" y="2063687"/>
            <a:ext cx="10297858" cy="4980051"/>
          </a:xfrm>
        </p:spPr>
        <p:txBody>
          <a:bodyPr>
            <a:normAutofit fontScale="85000" lnSpcReduction="20000"/>
          </a:bodyPr>
          <a:lstStyle/>
          <a:p>
            <a:pPr marL="228600" lvl="1">
              <a:spcBef>
                <a:spcPts val="1000"/>
              </a:spcBef>
            </a:pPr>
            <a:r>
              <a:rPr lang="en-US" sz="1800" b="1" dirty="0">
                <a:solidFill>
                  <a:schemeClr val="bg1"/>
                </a:solidFill>
              </a:rPr>
              <a:t>The first goal in evaluating and treating a patient with gastrointestinal hemorrhage is adequate resuscitation. The principles of ensuring a patent airway, supporting ventilation, and optimizing hemodynamic parameters apply, and coagulopathy and/or thrombocytopenia should be corrected.</a:t>
            </a:r>
          </a:p>
          <a:p>
            <a:pPr marL="228600" lvl="1">
              <a:spcBef>
                <a:spcPts val="1000"/>
              </a:spcBef>
            </a:pPr>
            <a:r>
              <a:rPr lang="en-US" sz="1800" b="1" dirty="0">
                <a:solidFill>
                  <a:schemeClr val="bg1"/>
                </a:solidFill>
              </a:rPr>
              <a:t>The second goal is to identify the source</a:t>
            </a:r>
            <a:r>
              <a:rPr lang="en-US" altLang="ar" sz="1800" b="1" dirty="0">
                <a:solidFill>
                  <a:schemeClr val="bg1"/>
                </a:solidFill>
              </a:rPr>
              <a:t> </a:t>
            </a:r>
            <a:r>
              <a:rPr lang="en-US" sz="1800" b="1" dirty="0">
                <a:solidFill>
                  <a:schemeClr val="bg1"/>
                </a:solidFill>
              </a:rPr>
              <a:t>of hemorrhage and stop the bleeding</a:t>
            </a:r>
          </a:p>
          <a:p>
            <a:pPr marL="228600" lvl="1">
              <a:spcBef>
                <a:spcPts val="1000"/>
              </a:spcBef>
            </a:pPr>
            <a:r>
              <a:rPr lang="en-US" sz="1800" b="1" dirty="0">
                <a:solidFill>
                  <a:schemeClr val="bg1"/>
                </a:solidFill>
              </a:rPr>
              <a:t> In order to achieve the goals of our evaluation the following must be performed :</a:t>
            </a:r>
          </a:p>
          <a:p>
            <a:pPr marL="0" lvl="1" indent="0">
              <a:spcBef>
                <a:spcPts val="1000"/>
              </a:spcBef>
              <a:buNone/>
            </a:pPr>
            <a:r>
              <a:rPr lang="en-US" sz="1800" b="1" dirty="0">
                <a:solidFill>
                  <a:schemeClr val="bg1"/>
                </a:solidFill>
                <a:sym typeface="+mn-ea"/>
              </a:rPr>
              <a:t>1-. </a:t>
            </a:r>
            <a:r>
              <a:rPr lang="en-US" sz="1800" b="1" dirty="0">
                <a:solidFill>
                  <a:schemeClr val="bg1"/>
                </a:solidFill>
              </a:rPr>
              <a:t>Vital signs should be corrected (blood pressure and heart rate).</a:t>
            </a:r>
            <a:endParaRPr lang="en-US" sz="1800" b="1" dirty="0">
              <a:solidFill>
                <a:schemeClr val="bg1"/>
              </a:solidFill>
              <a:sym typeface="+mn-ea"/>
            </a:endParaRPr>
          </a:p>
          <a:p>
            <a:pPr marL="0" lvl="1" indent="0">
              <a:spcBef>
                <a:spcPts val="1000"/>
              </a:spcBef>
              <a:buNone/>
            </a:pPr>
            <a:r>
              <a:rPr lang="en-US" sz="1800" b="1" dirty="0">
                <a:solidFill>
                  <a:schemeClr val="bg1"/>
                </a:solidFill>
                <a:sym typeface="+mn-ea"/>
              </a:rPr>
              <a:t>2- Two large-bore cannulas.</a:t>
            </a:r>
          </a:p>
          <a:p>
            <a:pPr marL="0" indent="0">
              <a:buNone/>
            </a:pPr>
            <a:r>
              <a:rPr lang="en-US" sz="1800" b="1" dirty="0">
                <a:solidFill>
                  <a:schemeClr val="bg1"/>
                </a:solidFill>
                <a:sym typeface="+mn-ea"/>
              </a:rPr>
              <a:t>3- </a:t>
            </a:r>
            <a:r>
              <a:rPr lang="en-US" sz="1800" b="1" dirty="0">
                <a:solidFill>
                  <a:schemeClr val="bg1"/>
                </a:solidFill>
              </a:rPr>
              <a:t>iv fluid </a:t>
            </a:r>
          </a:p>
          <a:p>
            <a:pPr marL="0" indent="0">
              <a:buNone/>
            </a:pPr>
            <a:r>
              <a:rPr lang="en-US" sz="1800" b="1" dirty="0">
                <a:solidFill>
                  <a:schemeClr val="bg1"/>
                </a:solidFill>
              </a:rPr>
              <a:t>4- Blood grouping and cross matching for packed RBC's and fresh frozen plasma.</a:t>
            </a:r>
          </a:p>
          <a:p>
            <a:pPr marL="0" lvl="1" indent="0">
              <a:spcBef>
                <a:spcPts val="1000"/>
              </a:spcBef>
              <a:buNone/>
            </a:pPr>
            <a:r>
              <a:rPr lang="en-US" sz="1800" b="1" dirty="0">
                <a:solidFill>
                  <a:schemeClr val="bg1"/>
                </a:solidFill>
              </a:rPr>
              <a:t>5- Foley's catheter</a:t>
            </a:r>
          </a:p>
          <a:p>
            <a:pPr marL="0" lvl="1" indent="0">
              <a:spcBef>
                <a:spcPts val="1000"/>
              </a:spcBef>
              <a:buNone/>
            </a:pPr>
            <a:r>
              <a:rPr lang="en-US" sz="1800" b="1" dirty="0">
                <a:solidFill>
                  <a:schemeClr val="bg1"/>
                </a:solidFill>
              </a:rPr>
              <a:t>6- </a:t>
            </a:r>
            <a:r>
              <a:rPr lang="en-US" sz="1800" b="1" dirty="0">
                <a:solidFill>
                  <a:schemeClr val="bg1"/>
                </a:solidFill>
                <a:sym typeface="+mn-ea"/>
              </a:rPr>
              <a:t>NG tube </a:t>
            </a:r>
            <a:endParaRPr lang="en-US" sz="1800" b="1" dirty="0">
              <a:solidFill>
                <a:schemeClr val="bg1"/>
              </a:solidFill>
            </a:endParaRPr>
          </a:p>
          <a:p>
            <a:pPr marL="0" lvl="1" indent="0">
              <a:spcBef>
                <a:spcPts val="1000"/>
              </a:spcBef>
              <a:buNone/>
            </a:pPr>
            <a:r>
              <a:rPr lang="en-US" sz="1800" b="1" dirty="0">
                <a:solidFill>
                  <a:schemeClr val="bg1"/>
                </a:solidFill>
              </a:rPr>
              <a:t>7- Central line for patients with cardiac disease.</a:t>
            </a:r>
          </a:p>
          <a:p>
            <a:pPr marL="0" lvl="1" indent="0">
              <a:spcBef>
                <a:spcPts val="1000"/>
              </a:spcBef>
              <a:buNone/>
            </a:pPr>
            <a:r>
              <a:rPr lang="en-US" sz="1800" b="1" dirty="0">
                <a:solidFill>
                  <a:schemeClr val="bg1"/>
                </a:solidFill>
              </a:rPr>
              <a:t>8- blood transfusion</a:t>
            </a:r>
            <a:endParaRPr lang="zh-CN" altLang="en-US" sz="1800" b="1" dirty="0">
              <a:solidFill>
                <a:schemeClr val="bg1"/>
              </a:solidFill>
            </a:endParaRPr>
          </a:p>
          <a:p>
            <a:pPr marL="0" lvl="1" indent="0">
              <a:spcBef>
                <a:spcPts val="1000"/>
              </a:spcBef>
              <a:buNone/>
            </a:pPr>
            <a:r>
              <a:rPr lang="en-US" sz="1800" b="1" dirty="0">
                <a:solidFill>
                  <a:schemeClr val="bg1"/>
                </a:solidFill>
              </a:rPr>
              <a:t>9- Transfer to ICU.</a:t>
            </a:r>
            <a:endParaRPr lang="zh-CN" altLang="en-US" sz="1800" b="1" dirty="0">
              <a:solidFill>
                <a:schemeClr val="bg1"/>
              </a:solidFill>
            </a:endParaRPr>
          </a:p>
          <a:p>
            <a:pPr marL="0" lvl="1" indent="0">
              <a:spcBef>
                <a:spcPts val="1000"/>
              </a:spcBef>
              <a:buNone/>
            </a:pPr>
            <a:endParaRPr lang="en-US" sz="1800" b="1" dirty="0">
              <a:solidFill>
                <a:schemeClr val="bg1"/>
              </a:solidFill>
            </a:endParaRPr>
          </a:p>
          <a:p>
            <a:pPr marL="228600" lvl="1">
              <a:spcBef>
                <a:spcPts val="1000"/>
              </a:spcBef>
            </a:pPr>
            <a:endParaRPr lang="en-US" sz="1800" b="1" dirty="0">
              <a:solidFill>
                <a:schemeClr val="bg1"/>
              </a:solidFill>
              <a:sym typeface="+mn-ea"/>
            </a:endParaRPr>
          </a:p>
          <a:p>
            <a:endParaRPr lang="en-US" b="1" dirty="0">
              <a:solidFill>
                <a:schemeClr val="bg1"/>
              </a:solidFill>
            </a:endParaRPr>
          </a:p>
        </p:txBody>
      </p:sp>
      <p:sp>
        <p:nvSpPr>
          <p:cNvPr id="4" name="عنصر نائب لرقم الشريحة 3"/>
          <p:cNvSpPr>
            <a:spLocks noGrp="1"/>
          </p:cNvSpPr>
          <p:nvPr>
            <p:ph type="sldNum" sz="quarter" idx="12"/>
          </p:nvPr>
        </p:nvSpPr>
        <p:spPr/>
        <p:txBody>
          <a:bodyPr/>
          <a:lstStyle/>
          <a:p>
            <a:fld id="{B2DC25EE-239B-4C5F-AAD1-255A7D5F1EE2}" type="slidenum">
              <a:rPr lang="en-US" smtClean="0"/>
              <a:t>37</a:t>
            </a:fld>
            <a:endParaRPr lang="en-US"/>
          </a:p>
        </p:txBody>
      </p:sp>
    </p:spTree>
    <p:extLst>
      <p:ext uri="{BB962C8B-B14F-4D97-AF65-F5344CB8AC3E}">
        <p14:creationId xmlns:p14="http://schemas.microsoft.com/office/powerpoint/2010/main" val="27686376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848"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849"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850"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51"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52" name="Content Placeholder 2"/>
          <p:cNvSpPr>
            <a:spLocks noGrp="1"/>
          </p:cNvSpPr>
          <p:nvPr>
            <p:ph idx="1"/>
          </p:nvPr>
        </p:nvSpPr>
        <p:spPr>
          <a:xfrm>
            <a:off x="1259447" y="1228610"/>
            <a:ext cx="10570880" cy="5394140"/>
          </a:xfrm>
        </p:spPr>
        <p:txBody>
          <a:bodyPr>
            <a:normAutofit fontScale="96429"/>
          </a:bodyPr>
          <a:lstStyle/>
          <a:p>
            <a:r>
              <a:rPr lang="en-US" sz="2800" dirty="0"/>
              <a:t>Nasogastric aspiration should always be performed: </a:t>
            </a:r>
            <a:endParaRPr lang="en-US" sz="2800" dirty="0" smtClean="0"/>
          </a:p>
          <a:p>
            <a:r>
              <a:rPr lang="en-US" dirty="0"/>
              <a:t>To exclude a massive upper GI bleeding in patients </a:t>
            </a:r>
            <a:r>
              <a:rPr lang="en-US" dirty="0" err="1"/>
              <a:t>pressenting</a:t>
            </a:r>
            <a:r>
              <a:rPr lang="en-US" dirty="0"/>
              <a:t> with </a:t>
            </a:r>
            <a:r>
              <a:rPr lang="en-US" dirty="0" err="1"/>
              <a:t>hematochezia</a:t>
            </a:r>
            <a:r>
              <a:rPr lang="en-US" dirty="0" smtClean="0"/>
              <a:t>.</a:t>
            </a:r>
            <a:endParaRPr lang="en-US" sz="2800" dirty="0" smtClean="0"/>
          </a:p>
          <a:p>
            <a:r>
              <a:rPr lang="en-US" sz="2800" dirty="0" smtClean="0"/>
              <a:t>When </a:t>
            </a:r>
            <a:r>
              <a:rPr lang="en-US" sz="2800" dirty="0"/>
              <a:t>blood is detected &gt;NG aspirate positive&gt; Upper GI bleeding; </a:t>
            </a:r>
            <a:r>
              <a:rPr lang="en-US" sz="2800" dirty="0" err="1"/>
              <a:t>Gastroduodenoscopy</a:t>
            </a:r>
            <a:r>
              <a:rPr lang="en-US" sz="2800" dirty="0"/>
              <a:t>+ endoscopic treatment within 4 hours of stabilization.</a:t>
            </a:r>
          </a:p>
          <a:p>
            <a:r>
              <a:rPr lang="en-US" sz="2800" dirty="0"/>
              <a:t> When clear gastric juice is detected with non-bile secretions: we can't rule out upper GI bleeding; still can be upper GI bleeding specially if symptoms suggest an upper intestinal source, </a:t>
            </a:r>
            <a:r>
              <a:rPr lang="en-US" sz="2800" dirty="0" err="1"/>
              <a:t>esophagogastro-duodenoscopy</a:t>
            </a:r>
            <a:r>
              <a:rPr lang="en-US" sz="2800" dirty="0"/>
              <a:t> should be performed.</a:t>
            </a:r>
          </a:p>
          <a:p>
            <a:r>
              <a:rPr lang="en-US" sz="2800" dirty="0"/>
              <a:t> When return of bile content is detected&gt; this suggests that the bleeding is unlikely to be upper GI bleeding, and lower GI bleeding is suspected.</a:t>
            </a:r>
          </a:p>
        </p:txBody>
      </p:sp>
      <p:sp>
        <p:nvSpPr>
          <p:cNvPr id="1048853"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38</a:t>
            </a:fld>
            <a:endParaRPr lang="en-US" sz="1800">
              <a:solidFill>
                <a:srgbClr val="FF0000"/>
              </a:solidFill>
            </a:endParaRPr>
          </a:p>
        </p:txBody>
      </p:sp>
      <p:sp>
        <p:nvSpPr>
          <p:cNvPr id="2" name="مربع نص 1"/>
          <p:cNvSpPr txBox="1"/>
          <p:nvPr/>
        </p:nvSpPr>
        <p:spPr>
          <a:xfrm>
            <a:off x="1014152" y="320048"/>
            <a:ext cx="7664335" cy="600164"/>
          </a:xfrm>
          <a:prstGeom prst="rect">
            <a:avLst/>
          </a:prstGeom>
          <a:noFill/>
        </p:spPr>
        <p:txBody>
          <a:bodyPr wrap="square" rtlCol="0">
            <a:spAutoFit/>
          </a:bodyPr>
          <a:lstStyle/>
          <a:p>
            <a:pPr marL="457200" indent="-457200">
              <a:buFont typeface="Wingdings" pitchFamily="2" charset="2"/>
              <a:buChar char="v"/>
            </a:pPr>
            <a:r>
              <a:rPr lang="en-US" sz="3300" b="1" dirty="0" smtClean="0"/>
              <a:t>NG tube :</a:t>
            </a:r>
            <a:endParaRPr lang="en-US" sz="3300"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859" y="485775"/>
            <a:ext cx="4835804" cy="5927742"/>
          </a:xfrm>
        </p:spPr>
      </p:pic>
      <p:sp>
        <p:nvSpPr>
          <p:cNvPr id="4" name="عنصر نائب لرقم الشريحة 3"/>
          <p:cNvSpPr>
            <a:spLocks noGrp="1"/>
          </p:cNvSpPr>
          <p:nvPr>
            <p:ph type="sldNum" sz="quarter" idx="12"/>
          </p:nvPr>
        </p:nvSpPr>
        <p:spPr/>
        <p:txBody>
          <a:bodyPr/>
          <a:lstStyle/>
          <a:p>
            <a:fld id="{B2DC25EE-239B-4C5F-AAD1-255A7D5F1EE2}" type="slidenum">
              <a:rPr lang="en-US" smtClean="0"/>
              <a:t>39</a:t>
            </a:fld>
            <a:endParaRPr lang="en-US"/>
          </a:p>
        </p:txBody>
      </p:sp>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036" y="147119"/>
            <a:ext cx="6545964" cy="6353694"/>
          </a:xfrm>
          <a:prstGeom prst="rect">
            <a:avLst/>
          </a:prstGeom>
        </p:spPr>
      </p:pic>
    </p:spTree>
    <p:extLst>
      <p:ext uri="{BB962C8B-B14F-4D97-AF65-F5344CB8AC3E}">
        <p14:creationId xmlns:p14="http://schemas.microsoft.com/office/powerpoint/2010/main" val="1546977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048625"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48626"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627"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628"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630" name="Title 1"/>
          <p:cNvSpPr>
            <a:spLocks noGrp="1"/>
          </p:cNvSpPr>
          <p:nvPr>
            <p:ph type="title"/>
          </p:nvPr>
        </p:nvSpPr>
        <p:spPr>
          <a:xfrm>
            <a:off x="838200" y="524522"/>
            <a:ext cx="10515600" cy="1273175"/>
          </a:xfrm>
        </p:spPr>
        <p:txBody>
          <a:bodyPr>
            <a:normAutofit fontScale="90000"/>
          </a:bodyPr>
          <a:lstStyle/>
          <a:p>
            <a:r>
              <a:rPr lang="en-US" b="1" dirty="0"/>
              <a:t>Categorization of Lower GI bleeding by intensity :</a:t>
            </a:r>
            <a:br>
              <a:rPr lang="en-US" b="1" dirty="0"/>
            </a:br>
            <a:endParaRPr lang="en-US" b="1" dirty="0"/>
          </a:p>
        </p:txBody>
      </p:sp>
      <p:sp>
        <p:nvSpPr>
          <p:cNvPr id="1048629" name="Content Placeholder 2"/>
          <p:cNvSpPr>
            <a:spLocks noGrp="1"/>
          </p:cNvSpPr>
          <p:nvPr>
            <p:ph idx="1"/>
          </p:nvPr>
        </p:nvSpPr>
        <p:spPr>
          <a:xfrm>
            <a:off x="838200" y="2478088"/>
            <a:ext cx="10515600" cy="3694112"/>
          </a:xfrm>
        </p:spPr>
        <p:txBody>
          <a:bodyPr/>
          <a:lstStyle/>
          <a:p>
            <a:endParaRPr lang="en-US" dirty="0"/>
          </a:p>
          <a:p>
            <a:r>
              <a:rPr lang="en-US" dirty="0"/>
              <a:t>Massive bleeding</a:t>
            </a:r>
          </a:p>
          <a:p>
            <a:pPr marL="0" indent="0">
              <a:buNone/>
            </a:pPr>
            <a:endParaRPr lang="en-US" dirty="0"/>
          </a:p>
          <a:p>
            <a:r>
              <a:rPr lang="en-US" dirty="0"/>
              <a:t>Moderate bleeding</a:t>
            </a:r>
          </a:p>
          <a:p>
            <a:pPr marL="0" indent="0">
              <a:buNone/>
            </a:pPr>
            <a:endParaRPr lang="en-US" dirty="0"/>
          </a:p>
          <a:p>
            <a:r>
              <a:rPr lang="en-US" dirty="0"/>
              <a:t>Occult bleeding</a:t>
            </a:r>
          </a:p>
          <a:p>
            <a:endParaRPr lang="en-US" dirty="0"/>
          </a:p>
        </p:txBody>
      </p:sp>
      <p:sp>
        <p:nvSpPr>
          <p:cNvPr id="1048631" name="Slide Number Placeholder 1"/>
          <p:cNvSpPr>
            <a:spLocks noGrp="1"/>
          </p:cNvSpPr>
          <p:nvPr>
            <p:ph type="sldNum" sz="quarter" idx="12"/>
          </p:nvPr>
        </p:nvSpPr>
        <p:spPr/>
        <p:txBody>
          <a:bodyPr/>
          <a:lstStyle/>
          <a:p>
            <a:fld id="{B2DC25EE-239B-4C5F-AAD1-255A7D5F1EE2}" type="slidenum">
              <a:rPr lang="en-US" sz="2000" dirty="0" smtClean="0">
                <a:solidFill>
                  <a:srgbClr val="FF0000"/>
                </a:solidFill>
              </a:rPr>
              <a:t>4</a:t>
            </a:fld>
            <a:endParaRPr lang="en-US" sz="200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9"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1"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عنوان 1"/>
          <p:cNvSpPr>
            <a:spLocks noGrp="1"/>
          </p:cNvSpPr>
          <p:nvPr>
            <p:ph type="title"/>
          </p:nvPr>
        </p:nvSpPr>
        <p:spPr>
          <a:xfrm>
            <a:off x="301657" y="344541"/>
            <a:ext cx="8534400" cy="1507067"/>
          </a:xfrm>
        </p:spPr>
        <p:txBody>
          <a:bodyPr>
            <a:normAutofit/>
          </a:bodyPr>
          <a:lstStyle/>
          <a:p>
            <a:r>
              <a:rPr lang="en-US" sz="4000" dirty="0">
                <a:solidFill>
                  <a:schemeClr val="tx2"/>
                </a:solidFill>
                <a:sym typeface="+mn-ea"/>
              </a:rPr>
              <a:t>Therapeutic Intervention</a:t>
            </a:r>
            <a:r>
              <a:rPr lang="en-US" sz="4000" dirty="0">
                <a:ln w="22225">
                  <a:solidFill>
                    <a:schemeClr val="accent2"/>
                  </a:solidFill>
                  <a:prstDash val="solid"/>
                </a:ln>
                <a:solidFill>
                  <a:schemeClr val="tx2"/>
                </a:solidFill>
                <a:sym typeface="+mn-ea"/>
              </a:rPr>
              <a:t> :</a:t>
            </a:r>
            <a:endParaRPr lang="en-US" sz="4000" dirty="0">
              <a:solidFill>
                <a:schemeClr val="tx2"/>
              </a:solidFill>
            </a:endParaRPr>
          </a:p>
        </p:txBody>
      </p:sp>
      <p:sp>
        <p:nvSpPr>
          <p:cNvPr id="3" name="عنصر نائب للمحتوى 2"/>
          <p:cNvSpPr>
            <a:spLocks noGrp="1"/>
          </p:cNvSpPr>
          <p:nvPr>
            <p:ph idx="1"/>
          </p:nvPr>
        </p:nvSpPr>
        <p:spPr>
          <a:xfrm>
            <a:off x="516260" y="2050054"/>
            <a:ext cx="8534400" cy="3615267"/>
          </a:xfrm>
        </p:spPr>
        <p:txBody>
          <a:bodyPr>
            <a:normAutofit/>
          </a:bodyPr>
          <a:lstStyle/>
          <a:p>
            <a:r>
              <a:rPr lang="en-US" i="1" dirty="0">
                <a:solidFill>
                  <a:schemeClr val="tx1"/>
                </a:solidFill>
              </a:rPr>
              <a:t>Fortunately, in 80% of patients, bleeding stops spontaneously.</a:t>
            </a:r>
            <a:endParaRPr lang="en-US" b="1" dirty="0">
              <a:solidFill>
                <a:schemeClr val="tx1"/>
              </a:solidFill>
            </a:endParaRPr>
          </a:p>
          <a:p>
            <a:r>
              <a:rPr lang="en-US" i="1" dirty="0">
                <a:solidFill>
                  <a:schemeClr val="tx1"/>
                </a:solidFill>
              </a:rPr>
              <a:t>Therapeutic Intervention to Stop Bleeding:</a:t>
            </a:r>
          </a:p>
          <a:p>
            <a:pPr marL="0" indent="0">
              <a:buNone/>
            </a:pPr>
            <a:r>
              <a:rPr lang="en-US" b="1" dirty="0">
                <a:solidFill>
                  <a:schemeClr val="tx1"/>
                </a:solidFill>
              </a:rPr>
              <a:t>1- Colonoscopy </a:t>
            </a:r>
          </a:p>
          <a:p>
            <a:pPr marL="0" indent="0">
              <a:buNone/>
            </a:pPr>
            <a:r>
              <a:rPr lang="en-US" b="1" dirty="0">
                <a:solidFill>
                  <a:schemeClr val="tx1"/>
                </a:solidFill>
              </a:rPr>
              <a:t>2- Angiography</a:t>
            </a:r>
            <a:r>
              <a:rPr lang="en-US" b="1" u="sng" dirty="0">
                <a:solidFill>
                  <a:schemeClr val="tx1"/>
                </a:solidFill>
              </a:rPr>
              <a:t> </a:t>
            </a:r>
            <a:endParaRPr lang="en-US" b="1" dirty="0">
              <a:solidFill>
                <a:schemeClr val="tx1"/>
              </a:solidFill>
            </a:endParaRPr>
          </a:p>
          <a:p>
            <a:pPr marL="0" indent="0">
              <a:buNone/>
            </a:pPr>
            <a:r>
              <a:rPr lang="en-US" b="1" dirty="0">
                <a:solidFill>
                  <a:schemeClr val="tx1"/>
                </a:solidFill>
              </a:rPr>
              <a:t>3- SURGERY</a:t>
            </a:r>
          </a:p>
        </p:txBody>
      </p:sp>
      <p:sp>
        <p:nvSpPr>
          <p:cNvPr id="4" name="عنصر نائب لرقم الشريحة 3"/>
          <p:cNvSpPr>
            <a:spLocks noGrp="1"/>
          </p:cNvSpPr>
          <p:nvPr>
            <p:ph type="sldNum" sz="quarter" idx="12"/>
          </p:nvPr>
        </p:nvSpPr>
        <p:spPr>
          <a:xfrm>
            <a:off x="10363200" y="5578475"/>
            <a:ext cx="1142245" cy="669925"/>
          </a:xfrm>
        </p:spPr>
        <p:txBody>
          <a:bodyPr>
            <a:normAutofit/>
          </a:bodyPr>
          <a:lstStyle/>
          <a:p>
            <a:pPr>
              <a:spcAft>
                <a:spcPts val="600"/>
              </a:spcAft>
            </a:pPr>
            <a:fld id="{B2DC25EE-239B-4C5F-AAD1-255A7D5F1EE2}" type="slidenum">
              <a:rPr lang="en-US">
                <a:solidFill>
                  <a:srgbClr val="FFFFFF"/>
                </a:solidFill>
              </a:rPr>
              <a:pPr>
                <a:spcAft>
                  <a:spcPts val="600"/>
                </a:spcAft>
              </a:pPr>
              <a:t>40</a:t>
            </a:fld>
            <a:endParaRPr lang="en-US">
              <a:solidFill>
                <a:srgbClr val="FFFFFF"/>
              </a:solidFill>
            </a:endParaRPr>
          </a:p>
        </p:txBody>
      </p:sp>
    </p:spTree>
    <p:extLst>
      <p:ext uri="{BB962C8B-B14F-4D97-AF65-F5344CB8AC3E}">
        <p14:creationId xmlns:p14="http://schemas.microsoft.com/office/powerpoint/2010/main" val="36877600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5" name="عنصر نائب للمحتوى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4" name="عنصر نائب لرقم الشريحة 3"/>
          <p:cNvSpPr>
            <a:spLocks noGrp="1"/>
          </p:cNvSpPr>
          <p:nvPr>
            <p:ph type="sldNum" sz="quarter" idx="12"/>
          </p:nvPr>
        </p:nvSpPr>
        <p:spPr/>
        <p:txBody>
          <a:bodyPr/>
          <a:lstStyle/>
          <a:p>
            <a:fld id="{B2DC25EE-239B-4C5F-AAD1-255A7D5F1EE2}" type="slidenum">
              <a:rPr lang="en-US" smtClean="0"/>
              <a:t>41</a:t>
            </a:fld>
            <a:endParaRPr lang="en-US"/>
          </a:p>
        </p:txBody>
      </p:sp>
    </p:spTree>
    <p:extLst>
      <p:ext uri="{BB962C8B-B14F-4D97-AF65-F5344CB8AC3E}">
        <p14:creationId xmlns:p14="http://schemas.microsoft.com/office/powerpoint/2010/main" val="6499004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2"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4"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7" name="مستطيل 6"/>
          <p:cNvSpPr/>
          <p:nvPr/>
        </p:nvSpPr>
        <p:spPr>
          <a:xfrm>
            <a:off x="674784" y="568474"/>
            <a:ext cx="8534400" cy="1507067"/>
          </a:xfrm>
          <a:prstGeom prst="rect">
            <a:avLst/>
          </a:prstGeom>
        </p:spPr>
        <p:txBody>
          <a:bodyPr vert="horz" lIns="91440" tIns="45720" rIns="91440" bIns="45720" rtlCol="0" anchor="ctr">
            <a:normAutofit/>
          </a:bodyPr>
          <a:lstStyle/>
          <a:p>
            <a:pPr defTabSz="457200">
              <a:spcBef>
                <a:spcPct val="0"/>
              </a:spcBef>
              <a:spcAft>
                <a:spcPts val="600"/>
              </a:spcAft>
            </a:pPr>
            <a:r>
              <a:rPr lang="en-US" sz="4000" b="1" u="sng" cap="all" dirty="0">
                <a:ln w="3175" cmpd="sng">
                  <a:noFill/>
                </a:ln>
                <a:solidFill>
                  <a:schemeClr val="tx2"/>
                </a:solidFill>
                <a:latin typeface="+mj-lt"/>
                <a:ea typeface="+mj-ea"/>
                <a:cs typeface="+mj-cs"/>
              </a:rPr>
              <a:t>1-Colonscopy:</a:t>
            </a:r>
          </a:p>
        </p:txBody>
      </p:sp>
      <p:sp>
        <p:nvSpPr>
          <p:cNvPr id="3" name="عنصر نائب للمحتوى 2"/>
          <p:cNvSpPr>
            <a:spLocks noGrp="1"/>
          </p:cNvSpPr>
          <p:nvPr>
            <p:ph idx="1"/>
          </p:nvPr>
        </p:nvSpPr>
        <p:spPr>
          <a:xfrm>
            <a:off x="674784" y="2248294"/>
            <a:ext cx="8534400" cy="3615267"/>
          </a:xfrm>
        </p:spPr>
        <p:txBody>
          <a:bodyPr vert="horz" lIns="91440" tIns="45720" rIns="91440" bIns="45720" rtlCol="0" anchor="ctr">
            <a:normAutofit/>
          </a:bodyPr>
          <a:lstStyle/>
          <a:p>
            <a:pPr>
              <a:lnSpc>
                <a:spcPct val="90000"/>
              </a:lnSpc>
            </a:pPr>
            <a:r>
              <a:rPr lang="en-US" sz="1900" dirty="0">
                <a:solidFill>
                  <a:schemeClr val="tx1"/>
                </a:solidFill>
              </a:rPr>
              <a:t>If the patient is hemodynamically stable, a rapid bowel preparation (over 4–6 hours) can be performed to allow colonoscopy. </a:t>
            </a:r>
          </a:p>
          <a:p>
            <a:pPr>
              <a:lnSpc>
                <a:spcPct val="90000"/>
              </a:lnSpc>
            </a:pPr>
            <a:r>
              <a:rPr lang="en-US" sz="1900" dirty="0">
                <a:solidFill>
                  <a:schemeClr val="tx1"/>
                </a:solidFill>
              </a:rPr>
              <a:t>If an </a:t>
            </a:r>
            <a:r>
              <a:rPr lang="en-US" sz="1900" dirty="0" smtClean="0">
                <a:solidFill>
                  <a:schemeClr val="tx1"/>
                </a:solidFill>
              </a:rPr>
              <a:t>UG </a:t>
            </a:r>
            <a:r>
              <a:rPr lang="en-US" sz="1900" dirty="0">
                <a:solidFill>
                  <a:schemeClr val="tx1"/>
                </a:solidFill>
              </a:rPr>
              <a:t>source has not already been ruled out. Colonoscopy can be both diagnostic and therapeutic.</a:t>
            </a:r>
          </a:p>
          <a:p>
            <a:pPr>
              <a:lnSpc>
                <a:spcPct val="90000"/>
              </a:lnSpc>
            </a:pPr>
            <a:r>
              <a:rPr lang="en-US" sz="1900" dirty="0">
                <a:solidFill>
                  <a:schemeClr val="tx1"/>
                </a:solidFill>
              </a:rPr>
              <a:t>In stable patients who have no evidence of bleeding on EGD or colonoscopy with persistent transfusion requirement, capsule endoscopy or small bowel (push) </a:t>
            </a:r>
            <a:r>
              <a:rPr lang="en-US" sz="1900" dirty="0" err="1">
                <a:solidFill>
                  <a:schemeClr val="tx1"/>
                </a:solidFill>
              </a:rPr>
              <a:t>enteroscopy</a:t>
            </a:r>
            <a:r>
              <a:rPr lang="en-US" sz="1900" dirty="0">
                <a:solidFill>
                  <a:schemeClr val="tx1"/>
                </a:solidFill>
              </a:rPr>
              <a:t> should be </a:t>
            </a:r>
            <a:r>
              <a:rPr lang="en-US" sz="1900" dirty="0" smtClean="0">
                <a:solidFill>
                  <a:schemeClr val="tx1"/>
                </a:solidFill>
              </a:rPr>
              <a:t>considered</a:t>
            </a:r>
            <a:endParaRPr lang="en-US" sz="1900" dirty="0">
              <a:solidFill>
                <a:schemeClr val="tx1"/>
              </a:solidFill>
            </a:endParaRPr>
          </a:p>
        </p:txBody>
      </p:sp>
      <p:sp>
        <p:nvSpPr>
          <p:cNvPr id="4" name="عنصر نائب لرقم الشريحة 3"/>
          <p:cNvSpPr>
            <a:spLocks noGrp="1"/>
          </p:cNvSpPr>
          <p:nvPr>
            <p:ph type="sldNum" sz="quarter" idx="12"/>
          </p:nvPr>
        </p:nvSpPr>
        <p:spPr>
          <a:xfrm>
            <a:off x="10363200" y="5578475"/>
            <a:ext cx="1142245" cy="669925"/>
          </a:xfrm>
        </p:spPr>
        <p:txBody>
          <a:bodyPr vert="horz" lIns="91440" tIns="45720" rIns="91440" bIns="45720" rtlCol="0" anchor="b">
            <a:normAutofit/>
          </a:bodyPr>
          <a:lstStyle/>
          <a:p>
            <a:pPr defTabSz="457200">
              <a:spcAft>
                <a:spcPts val="600"/>
              </a:spcAft>
            </a:pPr>
            <a:fld id="{B2DC25EE-239B-4C5F-AAD1-255A7D5F1EE2}" type="slidenum">
              <a:rPr lang="en-US" b="0" i="0" kern="1200">
                <a:solidFill>
                  <a:srgbClr val="FFFFFF"/>
                </a:solidFill>
                <a:effectLst/>
                <a:latin typeface="+mn-lt"/>
                <a:ea typeface="+mn-ea"/>
                <a:cs typeface="+mn-cs"/>
              </a:rPr>
              <a:pPr defTabSz="457200">
                <a:spcAft>
                  <a:spcPts val="600"/>
                </a:spcAft>
              </a:pPr>
              <a:t>42</a:t>
            </a:fld>
            <a:endParaRPr lang="en-US" b="0" i="0" kern="1200">
              <a:solidFill>
                <a:srgbClr val="FFFFFF"/>
              </a:solidFill>
              <a:effectLst/>
              <a:latin typeface="+mn-lt"/>
              <a:ea typeface="+mn-ea"/>
              <a:cs typeface="+mn-cs"/>
            </a:endParaRPr>
          </a:p>
        </p:txBody>
      </p:sp>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368301"/>
            <a:ext cx="5584825" cy="2438400"/>
          </a:xfrm>
          <a:prstGeom prst="rect">
            <a:avLst/>
          </a:prstGeom>
        </p:spPr>
      </p:pic>
    </p:spTree>
    <p:extLst>
      <p:ext uri="{BB962C8B-B14F-4D97-AF65-F5344CB8AC3E}">
        <p14:creationId xmlns:p14="http://schemas.microsoft.com/office/powerpoint/2010/main" val="30150886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34830" y="114838"/>
            <a:ext cx="8534400" cy="1507067"/>
          </a:xfrm>
        </p:spPr>
        <p:txBody>
          <a:bodyPr/>
          <a:lstStyle/>
          <a:p>
            <a:r>
              <a:rPr lang="en-US" dirty="0" smtClean="0"/>
              <a:t>Endoscopic therapy:</a:t>
            </a:r>
            <a:endParaRPr lang="en-US" dirty="0"/>
          </a:p>
        </p:txBody>
      </p:sp>
      <p:sp>
        <p:nvSpPr>
          <p:cNvPr id="3" name="عنصر نائب للمحتوى 2"/>
          <p:cNvSpPr>
            <a:spLocks noGrp="1"/>
          </p:cNvSpPr>
          <p:nvPr>
            <p:ph idx="1"/>
          </p:nvPr>
        </p:nvSpPr>
        <p:spPr>
          <a:xfrm>
            <a:off x="517958" y="1583575"/>
            <a:ext cx="8534400" cy="3615267"/>
          </a:xfrm>
        </p:spPr>
        <p:txBody>
          <a:bodyPr>
            <a:normAutofit fontScale="92500"/>
          </a:bodyPr>
          <a:lstStyle/>
          <a:p>
            <a:pPr>
              <a:buFont typeface="Wingdings" pitchFamily="2" charset="2"/>
              <a:buChar char="v"/>
            </a:pPr>
            <a:r>
              <a:rPr lang="en-US" altLang="zh-CN" sz="2200" dirty="0" smtClean="0">
                <a:solidFill>
                  <a:schemeClr val="bg1"/>
                </a:solidFill>
              </a:rPr>
              <a:t> </a:t>
            </a:r>
            <a:r>
              <a:rPr lang="en-US" sz="2200" dirty="0">
                <a:solidFill>
                  <a:schemeClr val="bg1"/>
                </a:solidFill>
              </a:rPr>
              <a:t>A variety of endoscopic treatments can be used to treat </a:t>
            </a:r>
            <a:r>
              <a:rPr lang="en-US" sz="2200" dirty="0" err="1">
                <a:solidFill>
                  <a:schemeClr val="bg1"/>
                </a:solidFill>
              </a:rPr>
              <a:t>angiodysplasia</a:t>
            </a:r>
            <a:r>
              <a:rPr lang="en-US" sz="2200" dirty="0">
                <a:solidFill>
                  <a:schemeClr val="bg1"/>
                </a:solidFill>
              </a:rPr>
              <a:t> and diverticular bleeding </a:t>
            </a:r>
            <a:r>
              <a:rPr lang="en-US" sz="2200" dirty="0" smtClean="0">
                <a:solidFill>
                  <a:schemeClr val="bg1"/>
                </a:solidFill>
              </a:rPr>
              <a:t>including :</a:t>
            </a:r>
          </a:p>
          <a:p>
            <a:pPr>
              <a:buFont typeface="Wingdings" pitchFamily="2" charset="2"/>
              <a:buChar char="q"/>
            </a:pPr>
            <a:r>
              <a:rPr lang="en-US" sz="2500" b="1" dirty="0" smtClean="0">
                <a:solidFill>
                  <a:schemeClr val="bg1"/>
                </a:solidFill>
              </a:rPr>
              <a:t>Injection therapy: </a:t>
            </a:r>
            <a:r>
              <a:rPr lang="en-US" dirty="0">
                <a:solidFill>
                  <a:schemeClr val="bg1"/>
                </a:solidFill>
              </a:rPr>
              <a:t>Injection therapy with dilute </a:t>
            </a:r>
            <a:r>
              <a:rPr lang="en-US" dirty="0">
                <a:solidFill>
                  <a:schemeClr val="bg1"/>
                </a:solidFill>
                <a:hlinkClick r:id="rId2"/>
              </a:rPr>
              <a:t>epinephrine</a:t>
            </a:r>
            <a:r>
              <a:rPr lang="en-US" dirty="0">
                <a:solidFill>
                  <a:schemeClr val="bg1"/>
                </a:solidFill>
              </a:rPr>
              <a:t> results in local </a:t>
            </a:r>
            <a:r>
              <a:rPr lang="en-US" dirty="0" err="1">
                <a:solidFill>
                  <a:schemeClr val="bg1"/>
                </a:solidFill>
              </a:rPr>
              <a:t>tamponade</a:t>
            </a:r>
            <a:r>
              <a:rPr lang="en-US" dirty="0">
                <a:solidFill>
                  <a:schemeClr val="bg1"/>
                </a:solidFill>
              </a:rPr>
              <a:t> and </a:t>
            </a:r>
            <a:r>
              <a:rPr lang="en-US" dirty="0" smtClean="0">
                <a:solidFill>
                  <a:schemeClr val="bg1"/>
                </a:solidFill>
              </a:rPr>
              <a:t>vasospasm. </a:t>
            </a:r>
            <a:r>
              <a:rPr lang="en-US" dirty="0">
                <a:solidFill>
                  <a:schemeClr val="bg1"/>
                </a:solidFill>
              </a:rPr>
              <a:t>The technique is inexpensive and effective for temporary </a:t>
            </a:r>
            <a:r>
              <a:rPr lang="en-US" dirty="0" smtClean="0">
                <a:solidFill>
                  <a:schemeClr val="bg1"/>
                </a:solidFill>
              </a:rPr>
              <a:t>hemostasis, </a:t>
            </a:r>
            <a:r>
              <a:rPr lang="en-US" dirty="0">
                <a:solidFill>
                  <a:schemeClr val="bg1"/>
                </a:solidFill>
              </a:rPr>
              <a:t> Epinephrine diluted with </a:t>
            </a:r>
            <a:r>
              <a:rPr lang="en-US" dirty="0">
                <a:solidFill>
                  <a:schemeClr val="bg1"/>
                </a:solidFill>
                <a:hlinkClick r:id="rId3"/>
              </a:rPr>
              <a:t>saline</a:t>
            </a:r>
            <a:r>
              <a:rPr lang="en-US" dirty="0">
                <a:solidFill>
                  <a:schemeClr val="bg1"/>
                </a:solidFill>
              </a:rPr>
              <a:t> to 1:10,000 to 1:20,000 is </a:t>
            </a:r>
            <a:r>
              <a:rPr lang="en-US" dirty="0" smtClean="0">
                <a:solidFill>
                  <a:schemeClr val="bg1"/>
                </a:solidFill>
              </a:rPr>
              <a:t>injected,</a:t>
            </a:r>
            <a:r>
              <a:rPr lang="en-US" dirty="0">
                <a:solidFill>
                  <a:schemeClr val="bg1"/>
                </a:solidFill>
              </a:rPr>
              <a:t> In patients who are at increased risk of having an adverse event with epinephrine injection, such as those with significant cardiac disease or those with lesions close to the </a:t>
            </a:r>
            <a:r>
              <a:rPr lang="en-US" dirty="0" err="1">
                <a:solidFill>
                  <a:schemeClr val="bg1"/>
                </a:solidFill>
              </a:rPr>
              <a:t>esophagogastric</a:t>
            </a:r>
            <a:r>
              <a:rPr lang="en-US" dirty="0">
                <a:solidFill>
                  <a:schemeClr val="bg1"/>
                </a:solidFill>
              </a:rPr>
              <a:t> junction (epinephrine injected into this area may enter the systemic circulation without a first pass through the liver), a dilution of 1:100,000 can be </a:t>
            </a:r>
            <a:r>
              <a:rPr lang="en-US" dirty="0" smtClean="0">
                <a:solidFill>
                  <a:schemeClr val="bg1"/>
                </a:solidFill>
              </a:rPr>
              <a:t>used</a:t>
            </a:r>
          </a:p>
        </p:txBody>
      </p:sp>
      <p:sp>
        <p:nvSpPr>
          <p:cNvPr id="4" name="عنصر نائب لرقم الشريحة 3"/>
          <p:cNvSpPr>
            <a:spLocks noGrp="1"/>
          </p:cNvSpPr>
          <p:nvPr>
            <p:ph type="sldNum" sz="quarter" idx="12"/>
          </p:nvPr>
        </p:nvSpPr>
        <p:spPr/>
        <p:txBody>
          <a:bodyPr/>
          <a:lstStyle/>
          <a:p>
            <a:fld id="{B2DC25EE-239B-4C5F-AAD1-255A7D5F1EE2}" type="slidenum">
              <a:rPr lang="en-US" smtClean="0"/>
              <a:t>43</a:t>
            </a:fld>
            <a:endParaRPr lang="en-US"/>
          </a:p>
        </p:txBody>
      </p:sp>
    </p:spTree>
    <p:extLst>
      <p:ext uri="{BB962C8B-B14F-4D97-AF65-F5344CB8AC3E}">
        <p14:creationId xmlns:p14="http://schemas.microsoft.com/office/powerpoint/2010/main" val="2000922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34831" y="0"/>
            <a:ext cx="11507788" cy="6172200"/>
          </a:xfrm>
        </p:spPr>
        <p:txBody>
          <a:bodyPr>
            <a:normAutofit/>
          </a:bodyPr>
          <a:lstStyle/>
          <a:p>
            <a:pPr>
              <a:buFont typeface="Wingdings" pitchFamily="2" charset="2"/>
              <a:buChar char="q"/>
            </a:pPr>
            <a:r>
              <a:rPr lang="en-US" sz="2500" b="1" dirty="0" smtClean="0">
                <a:solidFill>
                  <a:schemeClr val="bg1"/>
                </a:solidFill>
              </a:rPr>
              <a:t> Argon </a:t>
            </a:r>
            <a:r>
              <a:rPr lang="en-US" sz="2500" b="1" dirty="0">
                <a:solidFill>
                  <a:schemeClr val="bg1"/>
                </a:solidFill>
              </a:rPr>
              <a:t>plasma </a:t>
            </a:r>
            <a:r>
              <a:rPr lang="en-US" sz="2500" b="1" dirty="0" smtClean="0">
                <a:solidFill>
                  <a:schemeClr val="bg1"/>
                </a:solidFill>
              </a:rPr>
              <a:t>coagulation: </a:t>
            </a:r>
            <a:r>
              <a:rPr lang="en-US" sz="2500" dirty="0"/>
              <a:t> </a:t>
            </a:r>
            <a:r>
              <a:rPr lang="en-US" sz="2500" dirty="0">
                <a:solidFill>
                  <a:schemeClr val="bg1"/>
                </a:solidFill>
              </a:rPr>
              <a:t>Argon plasma coagulation (APC) uses high-frequency energy transmitted to tissue by ionized gas. This technique has been used for a variety of bleeding lesions, including </a:t>
            </a:r>
            <a:r>
              <a:rPr lang="en-US" sz="2500" dirty="0" err="1">
                <a:solidFill>
                  <a:schemeClr val="bg1"/>
                </a:solidFill>
              </a:rPr>
              <a:t>angiodysplasia</a:t>
            </a:r>
            <a:r>
              <a:rPr lang="en-US" sz="2500" dirty="0">
                <a:solidFill>
                  <a:schemeClr val="bg1"/>
                </a:solidFill>
              </a:rPr>
              <a:t> </a:t>
            </a:r>
            <a:r>
              <a:rPr lang="en-US" sz="2500" dirty="0" smtClean="0">
                <a:solidFill>
                  <a:schemeClr val="bg1"/>
                </a:solidFill>
              </a:rPr>
              <a:t>. </a:t>
            </a:r>
            <a:r>
              <a:rPr lang="en-US" sz="2500" dirty="0">
                <a:solidFill>
                  <a:schemeClr val="bg1"/>
                </a:solidFill>
              </a:rPr>
              <a:t>APC is safe with proper noncontact technique and is the most common and most successful method used to treat </a:t>
            </a:r>
            <a:r>
              <a:rPr lang="en-US" sz="2500" dirty="0" err="1" smtClean="0">
                <a:solidFill>
                  <a:schemeClr val="bg1"/>
                </a:solidFill>
              </a:rPr>
              <a:t>angiodysplasia</a:t>
            </a:r>
            <a:r>
              <a:rPr lang="en-US" sz="2500" dirty="0" smtClean="0">
                <a:solidFill>
                  <a:schemeClr val="bg1"/>
                </a:solidFill>
              </a:rPr>
              <a:t>.</a:t>
            </a:r>
          </a:p>
          <a:p>
            <a:pPr>
              <a:buFont typeface="Wingdings" pitchFamily="2" charset="2"/>
              <a:buChar char="q"/>
            </a:pPr>
            <a:r>
              <a:rPr lang="en-US" sz="2500" b="1" dirty="0" smtClean="0">
                <a:solidFill>
                  <a:schemeClr val="bg1"/>
                </a:solidFill>
              </a:rPr>
              <a:t> Electrocoagulation: </a:t>
            </a:r>
            <a:r>
              <a:rPr lang="en-US" sz="2500" dirty="0">
                <a:solidFill>
                  <a:schemeClr val="bg1"/>
                </a:solidFill>
              </a:rPr>
              <a:t>Bipolar or heater probe coagulation is effective for treatment of </a:t>
            </a:r>
            <a:r>
              <a:rPr lang="en-US" sz="2500" dirty="0" err="1">
                <a:solidFill>
                  <a:schemeClr val="bg1"/>
                </a:solidFill>
              </a:rPr>
              <a:t>angiodysplasia</a:t>
            </a:r>
            <a:r>
              <a:rPr lang="en-US" sz="2500" dirty="0">
                <a:solidFill>
                  <a:schemeClr val="bg1"/>
                </a:solidFill>
              </a:rPr>
              <a:t> in the colon or upper GI </a:t>
            </a:r>
            <a:r>
              <a:rPr lang="en-US" sz="2500" dirty="0" smtClean="0">
                <a:solidFill>
                  <a:schemeClr val="bg1"/>
                </a:solidFill>
              </a:rPr>
              <a:t>tract, but The </a:t>
            </a:r>
            <a:r>
              <a:rPr lang="en-US" sz="2500" dirty="0">
                <a:solidFill>
                  <a:schemeClr val="bg1"/>
                </a:solidFill>
              </a:rPr>
              <a:t>risk of perforation with heater probe coagulation may be increased in the colon and small bowel beyond the </a:t>
            </a:r>
            <a:r>
              <a:rPr lang="en-US" sz="2500" dirty="0" smtClean="0">
                <a:solidFill>
                  <a:schemeClr val="bg1"/>
                </a:solidFill>
              </a:rPr>
              <a:t>duodenum.</a:t>
            </a:r>
            <a:endParaRPr lang="en-US" sz="2500" b="1" dirty="0">
              <a:solidFill>
                <a:schemeClr val="bg1"/>
              </a:solidFill>
            </a:endParaRPr>
          </a:p>
        </p:txBody>
      </p:sp>
      <p:sp>
        <p:nvSpPr>
          <p:cNvPr id="4" name="عنصر نائب لرقم الشريحة 3"/>
          <p:cNvSpPr>
            <a:spLocks noGrp="1"/>
          </p:cNvSpPr>
          <p:nvPr>
            <p:ph type="sldNum" sz="quarter" idx="12"/>
          </p:nvPr>
        </p:nvSpPr>
        <p:spPr/>
        <p:txBody>
          <a:bodyPr/>
          <a:lstStyle/>
          <a:p>
            <a:fld id="{B2DC25EE-239B-4C5F-AAD1-255A7D5F1EE2}" type="slidenum">
              <a:rPr lang="en-US" smtClean="0"/>
              <a:t>44</a:t>
            </a:fld>
            <a:endParaRPr lang="en-US"/>
          </a:p>
        </p:txBody>
      </p:sp>
    </p:spTree>
    <p:extLst>
      <p:ext uri="{BB962C8B-B14F-4D97-AF65-F5344CB8AC3E}">
        <p14:creationId xmlns:p14="http://schemas.microsoft.com/office/powerpoint/2010/main" val="11049666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3912" y="281346"/>
            <a:ext cx="4294187" cy="4047331"/>
          </a:xfrm>
        </p:spPr>
      </p:pic>
      <p:sp>
        <p:nvSpPr>
          <p:cNvPr id="4" name="عنصر نائب لرقم الشريحة 3"/>
          <p:cNvSpPr>
            <a:spLocks noGrp="1"/>
          </p:cNvSpPr>
          <p:nvPr>
            <p:ph type="sldNum" sz="quarter" idx="12"/>
          </p:nvPr>
        </p:nvSpPr>
        <p:spPr/>
        <p:txBody>
          <a:bodyPr/>
          <a:lstStyle/>
          <a:p>
            <a:fld id="{B2DC25EE-239B-4C5F-AAD1-255A7D5F1EE2}" type="slidenum">
              <a:rPr lang="en-US" smtClean="0"/>
              <a:t>45</a:t>
            </a:fld>
            <a:endParaRPr lang="en-US"/>
          </a:p>
        </p:txBody>
      </p:sp>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722" y="139701"/>
            <a:ext cx="4976377" cy="2590799"/>
          </a:xfrm>
          <a:prstGeom prst="rect">
            <a:avLst/>
          </a:prstGeom>
        </p:spPr>
      </p:pic>
      <p:pic>
        <p:nvPicPr>
          <p:cNvPr id="7" name="صورة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9800" y="2921000"/>
            <a:ext cx="3568700" cy="3568700"/>
          </a:xfrm>
          <a:prstGeom prst="rect">
            <a:avLst/>
          </a:prstGeom>
        </p:spPr>
      </p:pic>
    </p:spTree>
    <p:extLst>
      <p:ext uri="{BB962C8B-B14F-4D97-AF65-F5344CB8AC3E}">
        <p14:creationId xmlns:p14="http://schemas.microsoft.com/office/powerpoint/2010/main" val="2618040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84211" y="685800"/>
            <a:ext cx="11236239" cy="5897880"/>
          </a:xfrm>
        </p:spPr>
        <p:txBody>
          <a:bodyPr>
            <a:normAutofit/>
          </a:bodyPr>
          <a:lstStyle/>
          <a:p>
            <a:pPr>
              <a:buFont typeface="Wingdings" pitchFamily="2" charset="2"/>
              <a:buChar char="q"/>
            </a:pPr>
            <a:r>
              <a:rPr lang="en-US" sz="2500" b="1" dirty="0">
                <a:solidFill>
                  <a:schemeClr val="bg1"/>
                </a:solidFill>
              </a:rPr>
              <a:t>Mechanical </a:t>
            </a:r>
            <a:r>
              <a:rPr lang="en-US" sz="2500" b="1" dirty="0" smtClean="0">
                <a:solidFill>
                  <a:schemeClr val="bg1"/>
                </a:solidFill>
              </a:rPr>
              <a:t>hemostasis: </a:t>
            </a:r>
            <a:r>
              <a:rPr lang="en-US" sz="2500" dirty="0">
                <a:solidFill>
                  <a:schemeClr val="bg1"/>
                </a:solidFill>
              </a:rPr>
              <a:t>Mechanical hemostatic methods such as endoscopic clips have been described for the treatment of localized lesions. These methods have the advantage of avoiding tissue </a:t>
            </a:r>
            <a:r>
              <a:rPr lang="en-US" sz="2500" dirty="0" smtClean="0">
                <a:solidFill>
                  <a:schemeClr val="bg1"/>
                </a:solidFill>
              </a:rPr>
              <a:t>injury, Endoscopic </a:t>
            </a:r>
            <a:r>
              <a:rPr lang="en-US" sz="2500" dirty="0">
                <a:solidFill>
                  <a:schemeClr val="bg1"/>
                </a:solidFill>
              </a:rPr>
              <a:t>clips may be </a:t>
            </a:r>
            <a:r>
              <a:rPr lang="en-US" sz="2500" dirty="0" smtClean="0">
                <a:solidFill>
                  <a:schemeClr val="bg1"/>
                </a:solidFill>
              </a:rPr>
              <a:t>used </a:t>
            </a:r>
            <a:r>
              <a:rPr lang="en-US" sz="2500" dirty="0">
                <a:solidFill>
                  <a:schemeClr val="bg1"/>
                </a:solidFill>
              </a:rPr>
              <a:t>in cases of persistent bleeding after therapy using cautery methods to avoid further use of cautery and deeper extension of cautery injury</a:t>
            </a:r>
            <a:r>
              <a:rPr lang="en-US" sz="2500" dirty="0" smtClean="0">
                <a:solidFill>
                  <a:schemeClr val="bg1"/>
                </a:solidFill>
              </a:rPr>
              <a:t>.</a:t>
            </a:r>
          </a:p>
          <a:p>
            <a:pPr>
              <a:buFont typeface="Wingdings" pitchFamily="2" charset="2"/>
              <a:buChar char="§"/>
            </a:pPr>
            <a:r>
              <a:rPr lang="en-US" sz="2500" dirty="0">
                <a:solidFill>
                  <a:schemeClr val="bg1"/>
                </a:solidFill>
              </a:rPr>
              <a:t>Band ligation is another mechanical method that has been described in case reports. It has been used to treat </a:t>
            </a:r>
            <a:r>
              <a:rPr lang="en-US" sz="2500" dirty="0" err="1">
                <a:solidFill>
                  <a:schemeClr val="bg1"/>
                </a:solidFill>
              </a:rPr>
              <a:t>angiodysplasia</a:t>
            </a:r>
            <a:r>
              <a:rPr lang="en-US" sz="2500" dirty="0">
                <a:solidFill>
                  <a:schemeClr val="bg1"/>
                </a:solidFill>
              </a:rPr>
              <a:t> of the stomach and small </a:t>
            </a:r>
            <a:r>
              <a:rPr lang="en-US" sz="2500" dirty="0" smtClean="0">
                <a:solidFill>
                  <a:schemeClr val="bg1"/>
                </a:solidFill>
              </a:rPr>
              <a:t>bowel and colonic </a:t>
            </a:r>
            <a:r>
              <a:rPr lang="en-US" sz="2500" dirty="0">
                <a:solidFill>
                  <a:schemeClr val="bg1"/>
                </a:solidFill>
              </a:rPr>
              <a:t>diverticular bleeding </a:t>
            </a:r>
            <a:r>
              <a:rPr lang="en-US" sz="2500" dirty="0" smtClean="0">
                <a:solidFill>
                  <a:schemeClr val="bg1"/>
                </a:solidFill>
              </a:rPr>
              <a:t>.</a:t>
            </a:r>
          </a:p>
          <a:p>
            <a:pPr>
              <a:buFont typeface="Wingdings" pitchFamily="2" charset="2"/>
              <a:buChar char="q"/>
            </a:pPr>
            <a:r>
              <a:rPr lang="en-US" sz="2500" b="1" dirty="0">
                <a:solidFill>
                  <a:schemeClr val="bg1"/>
                </a:solidFill>
              </a:rPr>
              <a:t>Injection </a:t>
            </a:r>
            <a:r>
              <a:rPr lang="en-US" sz="2500" b="1" dirty="0" err="1" smtClean="0">
                <a:solidFill>
                  <a:schemeClr val="bg1"/>
                </a:solidFill>
              </a:rPr>
              <a:t>sclerotherapy</a:t>
            </a:r>
            <a:r>
              <a:rPr lang="en-US" sz="2500" b="1" dirty="0" smtClean="0">
                <a:solidFill>
                  <a:schemeClr val="bg1"/>
                </a:solidFill>
              </a:rPr>
              <a:t>: </a:t>
            </a:r>
            <a:r>
              <a:rPr lang="en-US" sz="2800" dirty="0"/>
              <a:t> </a:t>
            </a:r>
            <a:r>
              <a:rPr lang="en-US" sz="2500" dirty="0">
                <a:solidFill>
                  <a:schemeClr val="bg1"/>
                </a:solidFill>
              </a:rPr>
              <a:t>Injection </a:t>
            </a:r>
            <a:r>
              <a:rPr lang="en-US" sz="2500" dirty="0" err="1">
                <a:solidFill>
                  <a:schemeClr val="bg1"/>
                </a:solidFill>
              </a:rPr>
              <a:t>sclerotherapy</a:t>
            </a:r>
            <a:r>
              <a:rPr lang="en-US" sz="2500" dirty="0">
                <a:solidFill>
                  <a:schemeClr val="bg1"/>
                </a:solidFill>
              </a:rPr>
              <a:t> is another therapy for </a:t>
            </a:r>
            <a:r>
              <a:rPr lang="en-US" sz="2500" dirty="0" err="1">
                <a:solidFill>
                  <a:schemeClr val="bg1"/>
                </a:solidFill>
              </a:rPr>
              <a:t>angiodysplasia</a:t>
            </a:r>
            <a:r>
              <a:rPr lang="en-US" sz="2500" dirty="0">
                <a:solidFill>
                  <a:schemeClr val="bg1"/>
                </a:solidFill>
              </a:rPr>
              <a:t> that is infrequently </a:t>
            </a:r>
            <a:r>
              <a:rPr lang="en-US" sz="2500" dirty="0" smtClean="0">
                <a:solidFill>
                  <a:schemeClr val="bg1"/>
                </a:solidFill>
              </a:rPr>
              <a:t>used. Injection </a:t>
            </a:r>
            <a:r>
              <a:rPr lang="en-US" sz="2500" dirty="0">
                <a:solidFill>
                  <a:schemeClr val="bg1"/>
                </a:solidFill>
              </a:rPr>
              <a:t>of a </a:t>
            </a:r>
            <a:r>
              <a:rPr lang="en-US" sz="2500" dirty="0" err="1">
                <a:solidFill>
                  <a:schemeClr val="bg1"/>
                </a:solidFill>
              </a:rPr>
              <a:t>sclerosant</a:t>
            </a:r>
            <a:r>
              <a:rPr lang="en-US" sz="2500" dirty="0">
                <a:solidFill>
                  <a:schemeClr val="bg1"/>
                </a:solidFill>
              </a:rPr>
              <a:t> (such as </a:t>
            </a:r>
            <a:r>
              <a:rPr lang="en-US" sz="2500" dirty="0">
                <a:solidFill>
                  <a:schemeClr val="bg1"/>
                </a:solidFill>
                <a:hlinkClick r:id="rId2"/>
              </a:rPr>
              <a:t>sodium </a:t>
            </a:r>
            <a:r>
              <a:rPr lang="en-US" sz="2500" dirty="0" err="1">
                <a:solidFill>
                  <a:schemeClr val="bg1"/>
                </a:solidFill>
                <a:hlinkClick r:id="rId2"/>
              </a:rPr>
              <a:t>tetradecyl</a:t>
            </a:r>
            <a:r>
              <a:rPr lang="en-US" sz="2500" dirty="0">
                <a:solidFill>
                  <a:schemeClr val="bg1"/>
                </a:solidFill>
                <a:hlinkClick r:id="rId2"/>
              </a:rPr>
              <a:t> sulfate</a:t>
            </a:r>
            <a:r>
              <a:rPr lang="en-US" sz="2500" dirty="0">
                <a:solidFill>
                  <a:schemeClr val="bg1"/>
                </a:solidFill>
              </a:rPr>
              <a:t> or ethanolamine) has been used to obliterate lesions in the upper digestive tract and the colon</a:t>
            </a:r>
          </a:p>
          <a:p>
            <a:pPr>
              <a:buFont typeface="Wingdings" pitchFamily="2" charset="2"/>
              <a:buChar char="q"/>
            </a:pPr>
            <a:endParaRPr lang="en-US" sz="2500" b="1" dirty="0">
              <a:solidFill>
                <a:schemeClr val="bg1"/>
              </a:solidFill>
            </a:endParaRPr>
          </a:p>
        </p:txBody>
      </p:sp>
      <p:sp>
        <p:nvSpPr>
          <p:cNvPr id="4" name="عنصر نائب لرقم الشريحة 3"/>
          <p:cNvSpPr>
            <a:spLocks noGrp="1"/>
          </p:cNvSpPr>
          <p:nvPr>
            <p:ph type="sldNum" sz="quarter" idx="12"/>
          </p:nvPr>
        </p:nvSpPr>
        <p:spPr/>
        <p:txBody>
          <a:bodyPr/>
          <a:lstStyle/>
          <a:p>
            <a:fld id="{B2DC25EE-239B-4C5F-AAD1-255A7D5F1EE2}" type="slidenum">
              <a:rPr lang="en-US" smtClean="0"/>
              <a:t>46</a:t>
            </a:fld>
            <a:endParaRPr lang="en-US"/>
          </a:p>
        </p:txBody>
      </p:sp>
    </p:spTree>
    <p:extLst>
      <p:ext uri="{BB962C8B-B14F-4D97-AF65-F5344CB8AC3E}">
        <p14:creationId xmlns:p14="http://schemas.microsoft.com/office/powerpoint/2010/main" val="40090827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عنصر نائب للمحتوى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5900" y="0"/>
            <a:ext cx="8496300" cy="3321265"/>
          </a:xfrm>
        </p:spPr>
      </p:pic>
      <p:sp>
        <p:nvSpPr>
          <p:cNvPr id="4" name="عنصر نائب لرقم الشريحة 3"/>
          <p:cNvSpPr>
            <a:spLocks noGrp="1"/>
          </p:cNvSpPr>
          <p:nvPr>
            <p:ph type="sldNum" sz="quarter" idx="12"/>
          </p:nvPr>
        </p:nvSpPr>
        <p:spPr/>
        <p:txBody>
          <a:bodyPr/>
          <a:lstStyle/>
          <a:p>
            <a:fld id="{B2DC25EE-239B-4C5F-AAD1-255A7D5F1EE2}" type="slidenum">
              <a:rPr lang="en-US" smtClean="0"/>
              <a:t>47</a:t>
            </a:fld>
            <a:endParaRPr lang="en-US"/>
          </a:p>
        </p:txBody>
      </p:sp>
      <p:pic>
        <p:nvPicPr>
          <p:cNvPr id="6" name="صورة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900" y="3492500"/>
            <a:ext cx="8585200" cy="3365500"/>
          </a:xfrm>
          <a:prstGeom prst="rect">
            <a:avLst/>
          </a:prstGeom>
        </p:spPr>
      </p:pic>
    </p:spTree>
    <p:extLst>
      <p:ext uri="{BB962C8B-B14F-4D97-AF65-F5344CB8AC3E}">
        <p14:creationId xmlns:p14="http://schemas.microsoft.com/office/powerpoint/2010/main" val="33802786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9"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1"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عنوان 1"/>
          <p:cNvSpPr>
            <a:spLocks noGrp="1"/>
          </p:cNvSpPr>
          <p:nvPr>
            <p:ph type="title"/>
          </p:nvPr>
        </p:nvSpPr>
        <p:spPr>
          <a:xfrm>
            <a:off x="684212" y="419185"/>
            <a:ext cx="8534400" cy="1507067"/>
          </a:xfrm>
        </p:spPr>
        <p:txBody>
          <a:bodyPr>
            <a:normAutofit/>
          </a:bodyPr>
          <a:lstStyle/>
          <a:p>
            <a:r>
              <a:rPr lang="en-US" sz="4000" u="sng" dirty="0">
                <a:solidFill>
                  <a:schemeClr val="tx2"/>
                </a:solidFill>
              </a:rPr>
              <a:t>Tagged RBC Scan-Nuclear Medicine Study:</a:t>
            </a:r>
            <a:endParaRPr lang="en-US" sz="4000" dirty="0">
              <a:solidFill>
                <a:schemeClr val="tx2"/>
              </a:solidFill>
            </a:endParaRPr>
          </a:p>
        </p:txBody>
      </p:sp>
      <p:sp>
        <p:nvSpPr>
          <p:cNvPr id="3" name="عنصر نائب للمحتوى 2"/>
          <p:cNvSpPr>
            <a:spLocks noGrp="1"/>
          </p:cNvSpPr>
          <p:nvPr>
            <p:ph idx="1"/>
          </p:nvPr>
        </p:nvSpPr>
        <p:spPr>
          <a:xfrm>
            <a:off x="684212" y="2188028"/>
            <a:ext cx="8534400" cy="3615267"/>
          </a:xfrm>
        </p:spPr>
        <p:txBody>
          <a:bodyPr>
            <a:normAutofit/>
          </a:bodyPr>
          <a:lstStyle/>
          <a:p>
            <a:pPr marL="0" indent="0">
              <a:buNone/>
            </a:pPr>
            <a:r>
              <a:rPr lang="en-US" b="1" dirty="0">
                <a:solidFill>
                  <a:schemeClr val="tx1"/>
                </a:solidFill>
              </a:rPr>
              <a:t>Tc-99m labeled RBCs</a:t>
            </a:r>
            <a:r>
              <a:rPr lang="en-US" dirty="0">
                <a:solidFill>
                  <a:schemeClr val="tx1"/>
                </a:solidFill>
              </a:rPr>
              <a:t> - with </a:t>
            </a:r>
            <a:r>
              <a:rPr lang="en-US" dirty="0" err="1">
                <a:solidFill>
                  <a:schemeClr val="tx1"/>
                </a:solidFill>
              </a:rPr>
              <a:t>radiolabelling</a:t>
            </a:r>
            <a:r>
              <a:rPr lang="en-US" dirty="0">
                <a:solidFill>
                  <a:schemeClr val="tx1"/>
                </a:solidFill>
              </a:rPr>
              <a:t> technique in vivo or in vitro of </a:t>
            </a:r>
            <a:r>
              <a:rPr lang="en-US" dirty="0">
                <a:solidFill>
                  <a:schemeClr val="tx1"/>
                </a:solidFill>
                <a:hlinkClick r:id="rId2" tooltip="Red cells"/>
              </a:rPr>
              <a:t>red cells</a:t>
            </a:r>
            <a:r>
              <a:rPr lang="en-US" baseline="30000" dirty="0">
                <a:solidFill>
                  <a:schemeClr val="tx1"/>
                </a:solidFill>
              </a:rPr>
              <a:t> 3 </a:t>
            </a:r>
            <a:r>
              <a:rPr lang="en-US" dirty="0">
                <a:solidFill>
                  <a:schemeClr val="tx1"/>
                </a:solidFill>
              </a:rPr>
              <a:t>- is one of the </a:t>
            </a:r>
            <a:r>
              <a:rPr lang="en-US" dirty="0">
                <a:solidFill>
                  <a:schemeClr val="tx1"/>
                </a:solidFill>
                <a:hlinkClick r:id="rId3"/>
              </a:rPr>
              <a:t>technetium radiopharmaceuticals</a:t>
            </a:r>
            <a:r>
              <a:rPr lang="en-US" dirty="0">
                <a:solidFill>
                  <a:schemeClr val="tx1"/>
                </a:solidFill>
              </a:rPr>
              <a:t> used in the non-invasive assessment of </a:t>
            </a:r>
            <a:r>
              <a:rPr lang="en-US" dirty="0">
                <a:solidFill>
                  <a:schemeClr val="tx1"/>
                </a:solidFill>
                <a:hlinkClick r:id="rId4" tooltip="Gastrointestinal bleeding"/>
              </a:rPr>
              <a:t>gastrointestinal (GI) bleeding</a:t>
            </a:r>
            <a:r>
              <a:rPr lang="en-US" dirty="0">
                <a:solidFill>
                  <a:schemeClr val="tx1"/>
                </a:solidFill>
              </a:rPr>
              <a:t> , characterized by high sensitivity (93%) and specificity (95%) . It is capable, in fact, of targeting intestinal hemorrhages of a few milliliters immediately after the injection of the radioactive tracer or in the following 12-24 hours</a:t>
            </a:r>
            <a:endParaRPr lang="en-US" b="1" u="sng" dirty="0">
              <a:solidFill>
                <a:schemeClr val="tx1"/>
              </a:solidFill>
            </a:endParaRPr>
          </a:p>
          <a:p>
            <a:endParaRPr lang="en-US" dirty="0">
              <a:solidFill>
                <a:schemeClr val="tx1"/>
              </a:solidFill>
            </a:endParaRPr>
          </a:p>
        </p:txBody>
      </p:sp>
      <p:sp>
        <p:nvSpPr>
          <p:cNvPr id="4" name="عنصر نائب لرقم الشريحة 3"/>
          <p:cNvSpPr>
            <a:spLocks noGrp="1"/>
          </p:cNvSpPr>
          <p:nvPr>
            <p:ph type="sldNum" sz="quarter" idx="12"/>
          </p:nvPr>
        </p:nvSpPr>
        <p:spPr>
          <a:xfrm>
            <a:off x="10363200" y="5578475"/>
            <a:ext cx="1142245" cy="669925"/>
          </a:xfrm>
        </p:spPr>
        <p:txBody>
          <a:bodyPr>
            <a:normAutofit/>
          </a:bodyPr>
          <a:lstStyle/>
          <a:p>
            <a:pPr>
              <a:spcAft>
                <a:spcPts val="600"/>
              </a:spcAft>
            </a:pPr>
            <a:fld id="{B2DC25EE-239B-4C5F-AAD1-255A7D5F1EE2}" type="slidenum">
              <a:rPr lang="en-US">
                <a:solidFill>
                  <a:srgbClr val="FFFFFF"/>
                </a:solidFill>
              </a:rPr>
              <a:pPr>
                <a:spcAft>
                  <a:spcPts val="600"/>
                </a:spcAft>
              </a:pPr>
              <a:t>48</a:t>
            </a:fld>
            <a:endParaRPr lang="en-US">
              <a:solidFill>
                <a:srgbClr val="FFFFFF"/>
              </a:solidFill>
            </a:endParaRPr>
          </a:p>
        </p:txBody>
      </p:sp>
    </p:spTree>
    <p:extLst>
      <p:ext uri="{BB962C8B-B14F-4D97-AF65-F5344CB8AC3E}">
        <p14:creationId xmlns:p14="http://schemas.microsoft.com/office/powerpoint/2010/main" val="223794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865"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866"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67"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68"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69" name="Content Placeholder 2"/>
          <p:cNvSpPr>
            <a:spLocks noGrp="1"/>
          </p:cNvSpPr>
          <p:nvPr>
            <p:ph idx="1"/>
          </p:nvPr>
        </p:nvSpPr>
        <p:spPr>
          <a:xfrm>
            <a:off x="838200" y="896814"/>
            <a:ext cx="10515600" cy="5704363"/>
          </a:xfrm>
        </p:spPr>
        <p:txBody>
          <a:bodyPr>
            <a:normAutofit fontScale="34167" lnSpcReduction="20000"/>
          </a:bodyPr>
          <a:lstStyle/>
          <a:p>
            <a:pPr marL="0" indent="0">
              <a:buNone/>
            </a:pPr>
            <a:r>
              <a:rPr lang="ar-JO" sz="9000" b="1" u="sng" dirty="0"/>
              <a:t>2</a:t>
            </a:r>
            <a:r>
              <a:rPr lang="en-US" sz="9000" b="1" u="sng" dirty="0"/>
              <a:t>-Angiography:</a:t>
            </a:r>
          </a:p>
          <a:p>
            <a:pPr marL="0" indent="0">
              <a:buNone/>
            </a:pPr>
            <a:endParaRPr lang="en-US" sz="11000" b="1" u="sng" dirty="0"/>
          </a:p>
          <a:p>
            <a:pPr marL="0" indent="0">
              <a:buNone/>
            </a:pPr>
            <a:r>
              <a:rPr lang="en-US" sz="6000" dirty="0"/>
              <a:t>*In patients in whom the bleeding site cannot be determined with the use of colonoscopy and in patients with active, brisk lower gastrointestinal bleeding (LGIB), angiography with or without a preceding radionuclide scan should be performed  to locate the bleeding site as well as to intervene therapeutically.</a:t>
            </a:r>
          </a:p>
          <a:p>
            <a:endParaRPr lang="en-US" sz="5000" u="sng" dirty="0"/>
          </a:p>
          <a:p>
            <a:pPr marL="0" indent="0">
              <a:buNone/>
            </a:pPr>
            <a:r>
              <a:rPr lang="en-US" sz="5900" u="sng" dirty="0"/>
              <a:t>1- Vasoconstrictive Therapy</a:t>
            </a:r>
          </a:p>
          <a:p>
            <a:r>
              <a:rPr lang="en-US" sz="5900" dirty="0"/>
              <a:t>Vasoconstrictive agents, such as vasopressin can be used.</a:t>
            </a:r>
          </a:p>
          <a:p>
            <a:r>
              <a:rPr lang="en-US" sz="5900" dirty="0"/>
              <a:t>Vasopressin infusions are more effective in diverticular bleeding, which is arterial, as opposed to </a:t>
            </a:r>
            <a:r>
              <a:rPr lang="en-US" sz="5900" dirty="0" err="1"/>
              <a:t>angiodysplastic</a:t>
            </a:r>
            <a:r>
              <a:rPr lang="en-US" sz="5900" dirty="0"/>
              <a:t> bleeding, which is of the </a:t>
            </a:r>
            <a:r>
              <a:rPr lang="en-US" sz="5900" dirty="0" err="1"/>
              <a:t>venocapillary</a:t>
            </a:r>
            <a:r>
              <a:rPr lang="en-US" sz="5900" dirty="0"/>
              <a:t> type.</a:t>
            </a:r>
          </a:p>
          <a:p>
            <a:endParaRPr lang="en-US" sz="5900" dirty="0"/>
          </a:p>
          <a:p>
            <a:r>
              <a:rPr lang="en-US" sz="5900" dirty="0"/>
              <a:t>Intra-arterial vasopressin infusions begin at a rate of 0.2 U/min, with repeat angiography performed after 20 minutes.</a:t>
            </a:r>
          </a:p>
          <a:p>
            <a:r>
              <a:rPr lang="en-US" sz="5900" dirty="0"/>
              <a:t> The bleeding stops in about 91% of patients receiving intra-arterial vasopressin but recurs in up to 50% of patients when the infusion is stopped.</a:t>
            </a:r>
          </a:p>
          <a:p>
            <a:endParaRPr lang="en-US" dirty="0"/>
          </a:p>
          <a:p>
            <a:endParaRPr lang="en-US" dirty="0"/>
          </a:p>
        </p:txBody>
      </p:sp>
      <p:sp>
        <p:nvSpPr>
          <p:cNvPr id="1048870"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49</a:t>
            </a:fld>
            <a:endParaRPr lang="en-US" sz="180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048632"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48633"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634"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635"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636" name="Title 1"/>
          <p:cNvSpPr>
            <a:spLocks noGrp="1"/>
          </p:cNvSpPr>
          <p:nvPr>
            <p:ph type="title"/>
          </p:nvPr>
        </p:nvSpPr>
        <p:spPr>
          <a:xfrm>
            <a:off x="838200" y="626426"/>
            <a:ext cx="10515600" cy="1273175"/>
          </a:xfrm>
        </p:spPr>
        <p:txBody>
          <a:bodyPr>
            <a:normAutofit fontScale="90000"/>
          </a:bodyPr>
          <a:lstStyle/>
          <a:p>
            <a:r>
              <a:rPr lang="en-US" dirty="0"/>
              <a:t>MASSIVE LOWER GI BLEED IS:</a:t>
            </a:r>
            <a:br>
              <a:rPr lang="en-US" dirty="0"/>
            </a:br>
            <a:endParaRPr lang="en-US" dirty="0"/>
          </a:p>
        </p:txBody>
      </p:sp>
      <p:sp>
        <p:nvSpPr>
          <p:cNvPr id="1048637" name="Content Placeholder 2"/>
          <p:cNvSpPr>
            <a:spLocks noGrp="1"/>
          </p:cNvSpPr>
          <p:nvPr>
            <p:ph idx="1"/>
          </p:nvPr>
        </p:nvSpPr>
        <p:spPr>
          <a:xfrm>
            <a:off x="838200" y="2095500"/>
            <a:ext cx="10515600" cy="4076700"/>
          </a:xfrm>
        </p:spPr>
        <p:txBody>
          <a:bodyPr/>
          <a:lstStyle/>
          <a:p>
            <a:endParaRPr lang="en-US" dirty="0"/>
          </a:p>
          <a:p>
            <a:r>
              <a:rPr lang="en-US" dirty="0"/>
              <a:t>A Lower GI bleeding that is enough to cause hemodynamic instability,</a:t>
            </a:r>
          </a:p>
          <a:p>
            <a:r>
              <a:rPr lang="en-US" dirty="0"/>
              <a:t>It Presents as a large volume of bright red blood cells</a:t>
            </a:r>
          </a:p>
          <a:p>
            <a:endParaRPr lang="en-US" dirty="0"/>
          </a:p>
        </p:txBody>
      </p:sp>
      <p:sp>
        <p:nvSpPr>
          <p:cNvPr id="1048638" name="Slide Number Placeholder 1"/>
          <p:cNvSpPr>
            <a:spLocks noGrp="1"/>
          </p:cNvSpPr>
          <p:nvPr>
            <p:ph type="sldNum" sz="quarter" idx="12"/>
          </p:nvPr>
        </p:nvSpPr>
        <p:spPr/>
        <p:txBody>
          <a:bodyPr/>
          <a:lstStyle/>
          <a:p>
            <a:fld id="{B2DC25EE-239B-4C5F-AAD1-255A7D5F1EE2}" type="slidenum">
              <a:rPr lang="en-US" sz="2000" dirty="0" smtClean="0">
                <a:solidFill>
                  <a:srgbClr val="FF0000"/>
                </a:solidFill>
              </a:rPr>
              <a:t>5</a:t>
            </a:fld>
            <a:endParaRPr lang="en-US" sz="2000">
              <a:solidFill>
                <a:srgbClr val="FF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871"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872"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873"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74"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75" name="Content Placeholder 2"/>
          <p:cNvSpPr>
            <a:spLocks noGrp="1"/>
          </p:cNvSpPr>
          <p:nvPr>
            <p:ph idx="1"/>
          </p:nvPr>
        </p:nvSpPr>
        <p:spPr>
          <a:xfrm>
            <a:off x="838200" y="1899601"/>
            <a:ext cx="10515600" cy="4958399"/>
          </a:xfrm>
        </p:spPr>
        <p:txBody>
          <a:bodyPr>
            <a:normAutofit fontScale="95833" lnSpcReduction="10000"/>
          </a:bodyPr>
          <a:lstStyle/>
          <a:p>
            <a:pPr marL="0" indent="0">
              <a:buNone/>
            </a:pPr>
            <a:r>
              <a:rPr lang="en-US" u="sng" dirty="0"/>
              <a:t> </a:t>
            </a:r>
            <a:r>
              <a:rPr lang="en-US" dirty="0"/>
              <a:t>If the bleeding persists, the rate of the infusion is increased to 0.4-0.6 U/min. Once the bleeding is controlled, the infusion is continued in an intensive care setting for 12-48 hours and then tapered over the next 24 hours. In patients with rebleeding, surgery should be considered.</a:t>
            </a:r>
            <a:endParaRPr lang="ar-JO" dirty="0"/>
          </a:p>
          <a:p>
            <a:r>
              <a:rPr lang="en-US" dirty="0">
                <a:sym typeface="+mn-ea"/>
              </a:rPr>
              <a:t>Side effects</a:t>
            </a:r>
          </a:p>
          <a:p>
            <a:pPr>
              <a:buNone/>
            </a:pPr>
            <a:r>
              <a:rPr lang="en-US" dirty="0">
                <a:sym typeface="+mn-ea"/>
              </a:rPr>
              <a:t>     - myocardial ischemia</a:t>
            </a:r>
          </a:p>
          <a:p>
            <a:pPr>
              <a:buNone/>
            </a:pPr>
            <a:r>
              <a:rPr lang="en-US" dirty="0">
                <a:sym typeface="+mn-ea"/>
              </a:rPr>
              <a:t>     - peripheral ischemia</a:t>
            </a:r>
          </a:p>
          <a:p>
            <a:pPr>
              <a:buNone/>
            </a:pPr>
            <a:r>
              <a:rPr lang="en-US" dirty="0">
                <a:sym typeface="+mn-ea"/>
              </a:rPr>
              <a:t>     - hypertension</a:t>
            </a:r>
          </a:p>
          <a:p>
            <a:pPr>
              <a:buNone/>
            </a:pPr>
            <a:r>
              <a:rPr lang="en-US" dirty="0">
                <a:sym typeface="+mn-ea"/>
              </a:rPr>
              <a:t>     - dysrhythmias</a:t>
            </a:r>
          </a:p>
          <a:p>
            <a:pPr>
              <a:buNone/>
            </a:pPr>
            <a:r>
              <a:rPr lang="en-US" dirty="0">
                <a:sym typeface="+mn-ea"/>
              </a:rPr>
              <a:t>     - </a:t>
            </a:r>
            <a:r>
              <a:rPr lang="en-US" dirty="0" err="1">
                <a:sym typeface="+mn-ea"/>
              </a:rPr>
              <a:t>mesentric</a:t>
            </a:r>
            <a:r>
              <a:rPr lang="en-US" dirty="0">
                <a:sym typeface="+mn-ea"/>
              </a:rPr>
              <a:t> thrombosis</a:t>
            </a:r>
          </a:p>
          <a:p>
            <a:pPr>
              <a:buNone/>
            </a:pPr>
            <a:r>
              <a:rPr lang="en-US" dirty="0">
                <a:sym typeface="+mn-ea"/>
              </a:rPr>
              <a:t>     - intestinal infarction</a:t>
            </a:r>
          </a:p>
          <a:p>
            <a:pPr marL="0" indent="0">
              <a:buNone/>
            </a:pPr>
            <a:endParaRPr lang="ar-JO" u="sng" dirty="0"/>
          </a:p>
        </p:txBody>
      </p:sp>
      <p:sp>
        <p:nvSpPr>
          <p:cNvPr id="1048876"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50</a:t>
            </a:fld>
            <a:endParaRPr lang="en-US" sz="1800">
              <a:solidFill>
                <a:srgbClr val="FF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9"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1"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عنوان 1"/>
          <p:cNvSpPr>
            <a:spLocks noGrp="1"/>
          </p:cNvSpPr>
          <p:nvPr>
            <p:ph type="title"/>
          </p:nvPr>
        </p:nvSpPr>
        <p:spPr>
          <a:xfrm>
            <a:off x="404293" y="512491"/>
            <a:ext cx="8534400" cy="1507067"/>
          </a:xfrm>
        </p:spPr>
        <p:txBody>
          <a:bodyPr>
            <a:normAutofit/>
          </a:bodyPr>
          <a:lstStyle/>
          <a:p>
            <a:r>
              <a:rPr lang="en-US" sz="4000" b="1" u="sng" dirty="0">
                <a:solidFill>
                  <a:schemeClr val="tx2"/>
                </a:solidFill>
              </a:rPr>
              <a:t>2- </a:t>
            </a:r>
            <a:r>
              <a:rPr lang="en-US" sz="4000" b="1" u="sng" dirty="0" err="1">
                <a:solidFill>
                  <a:schemeClr val="tx2"/>
                </a:solidFill>
              </a:rPr>
              <a:t>Superselective</a:t>
            </a:r>
            <a:r>
              <a:rPr lang="en-US" sz="4000" b="1" u="sng" dirty="0">
                <a:solidFill>
                  <a:schemeClr val="tx2"/>
                </a:solidFill>
              </a:rPr>
              <a:t> Embolization</a:t>
            </a:r>
            <a:endParaRPr lang="en-US" sz="4000" b="1" dirty="0">
              <a:solidFill>
                <a:schemeClr val="tx2"/>
              </a:solidFill>
            </a:endParaRPr>
          </a:p>
        </p:txBody>
      </p:sp>
      <p:sp>
        <p:nvSpPr>
          <p:cNvPr id="3" name="عنصر نائب للمحتوى 2"/>
          <p:cNvSpPr>
            <a:spLocks noGrp="1"/>
          </p:cNvSpPr>
          <p:nvPr>
            <p:ph idx="1"/>
          </p:nvPr>
        </p:nvSpPr>
        <p:spPr>
          <a:xfrm>
            <a:off x="559836" y="2246852"/>
            <a:ext cx="8528147" cy="3666585"/>
          </a:xfrm>
        </p:spPr>
        <p:txBody>
          <a:bodyPr>
            <a:normAutofit/>
          </a:bodyPr>
          <a:lstStyle/>
          <a:p>
            <a:pPr>
              <a:lnSpc>
                <a:spcPct val="90000"/>
              </a:lnSpc>
            </a:pPr>
            <a:r>
              <a:rPr lang="en-US" sz="1900" b="1" dirty="0">
                <a:solidFill>
                  <a:schemeClr val="tx1"/>
                </a:solidFill>
              </a:rPr>
              <a:t>An alternative to vasopressin infusion is embolization with agents such as gelatin sponges, coil springs, polyvinyl alcohol, and oxidized cellulose. </a:t>
            </a:r>
          </a:p>
          <a:p>
            <a:pPr>
              <a:lnSpc>
                <a:spcPct val="90000"/>
              </a:lnSpc>
            </a:pPr>
            <a:r>
              <a:rPr lang="en-US" sz="1900" b="1" dirty="0" err="1">
                <a:solidFill>
                  <a:schemeClr val="tx1"/>
                </a:solidFill>
              </a:rPr>
              <a:t>Superselective</a:t>
            </a:r>
            <a:r>
              <a:rPr lang="en-US" sz="1900" b="1" dirty="0">
                <a:solidFill>
                  <a:schemeClr val="tx1"/>
                </a:solidFill>
              </a:rPr>
              <a:t> embolization of the bleeding colonic vessel has gained popularity with high success rates (&gt;90%)</a:t>
            </a:r>
          </a:p>
          <a:p>
            <a:pPr>
              <a:lnSpc>
                <a:spcPct val="90000"/>
              </a:lnSpc>
            </a:pPr>
            <a:r>
              <a:rPr lang="en-US" sz="1900" b="1" dirty="0">
                <a:solidFill>
                  <a:schemeClr val="tx1"/>
                </a:solidFill>
                <a:sym typeface="+mn-ea"/>
              </a:rPr>
              <a:t>rebleeding in the short term after </a:t>
            </a:r>
            <a:r>
              <a:rPr lang="en-US" sz="1900" b="1" dirty="0" err="1">
                <a:solidFill>
                  <a:schemeClr val="tx1"/>
                </a:solidFill>
                <a:sym typeface="+mn-ea"/>
              </a:rPr>
              <a:t>embolisation</a:t>
            </a:r>
            <a:r>
              <a:rPr lang="en-US" sz="1900" b="1" dirty="0">
                <a:solidFill>
                  <a:schemeClr val="tx1"/>
                </a:solidFill>
                <a:sym typeface="+mn-ea"/>
              </a:rPr>
              <a:t> varies from 10% to 50%.</a:t>
            </a:r>
          </a:p>
          <a:p>
            <a:pPr>
              <a:lnSpc>
                <a:spcPct val="90000"/>
              </a:lnSpc>
            </a:pPr>
            <a:r>
              <a:rPr lang="en-US" sz="1900" b="1" dirty="0">
                <a:solidFill>
                  <a:schemeClr val="tx1"/>
                </a:solidFill>
                <a:sym typeface="+mn-ea"/>
              </a:rPr>
              <a:t> There is a paucity of data on long-term rebleeding rates, but this was reported to be 25% at 2 years in one retrospective study .</a:t>
            </a:r>
          </a:p>
          <a:p>
            <a:pPr>
              <a:lnSpc>
                <a:spcPct val="90000"/>
              </a:lnSpc>
            </a:pPr>
            <a:r>
              <a:rPr lang="en-US" sz="1900" b="1" dirty="0">
                <a:solidFill>
                  <a:schemeClr val="tx1"/>
                </a:solidFill>
                <a:sym typeface="+mn-ea"/>
              </a:rPr>
              <a:t>Bowel </a:t>
            </a:r>
            <a:r>
              <a:rPr lang="en-US" sz="1900" b="1" dirty="0" err="1">
                <a:solidFill>
                  <a:schemeClr val="tx1"/>
                </a:solidFill>
                <a:sym typeface="+mn-ea"/>
              </a:rPr>
              <a:t>ischaemia</a:t>
            </a:r>
            <a:r>
              <a:rPr lang="en-US" sz="1900" b="1" dirty="0">
                <a:solidFill>
                  <a:schemeClr val="tx1"/>
                </a:solidFill>
                <a:sym typeface="+mn-ea"/>
              </a:rPr>
              <a:t> is the most commonly reported major complication .</a:t>
            </a:r>
          </a:p>
          <a:p>
            <a:pPr>
              <a:lnSpc>
                <a:spcPct val="90000"/>
              </a:lnSpc>
            </a:pPr>
            <a:endParaRPr lang="en-US" sz="1900" b="1" dirty="0">
              <a:solidFill>
                <a:schemeClr val="tx1"/>
              </a:solidFill>
            </a:endParaRPr>
          </a:p>
        </p:txBody>
      </p:sp>
      <p:sp>
        <p:nvSpPr>
          <p:cNvPr id="4" name="عنصر نائب لرقم الشريحة 3"/>
          <p:cNvSpPr>
            <a:spLocks noGrp="1"/>
          </p:cNvSpPr>
          <p:nvPr>
            <p:ph type="sldNum" sz="quarter" idx="12"/>
          </p:nvPr>
        </p:nvSpPr>
        <p:spPr>
          <a:xfrm>
            <a:off x="10363200" y="5578475"/>
            <a:ext cx="1142245" cy="669925"/>
          </a:xfrm>
        </p:spPr>
        <p:txBody>
          <a:bodyPr>
            <a:normAutofit/>
          </a:bodyPr>
          <a:lstStyle/>
          <a:p>
            <a:pPr>
              <a:spcAft>
                <a:spcPts val="600"/>
              </a:spcAft>
            </a:pPr>
            <a:fld id="{B2DC25EE-239B-4C5F-AAD1-255A7D5F1EE2}" type="slidenum">
              <a:rPr lang="en-US">
                <a:solidFill>
                  <a:srgbClr val="FFFFFF"/>
                </a:solidFill>
              </a:rPr>
              <a:pPr>
                <a:spcAft>
                  <a:spcPts val="600"/>
                </a:spcAft>
              </a:pPr>
              <a:t>51</a:t>
            </a:fld>
            <a:endParaRPr lang="en-US">
              <a:solidFill>
                <a:srgbClr val="FFFFFF"/>
              </a:solidFill>
            </a:endParaRPr>
          </a:p>
        </p:txBody>
      </p:sp>
    </p:spTree>
    <p:extLst>
      <p:ext uri="{BB962C8B-B14F-4D97-AF65-F5344CB8AC3E}">
        <p14:creationId xmlns:p14="http://schemas.microsoft.com/office/powerpoint/2010/main" val="39440445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877"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878"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79"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80"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81" name="Content Placeholder 2"/>
          <p:cNvSpPr>
            <a:spLocks noGrp="1"/>
          </p:cNvSpPr>
          <p:nvPr>
            <p:ph idx="1"/>
          </p:nvPr>
        </p:nvSpPr>
        <p:spPr>
          <a:xfrm>
            <a:off x="838200" y="524522"/>
            <a:ext cx="10515600" cy="6648450"/>
          </a:xfrm>
        </p:spPr>
        <p:txBody>
          <a:bodyPr>
            <a:normAutofit/>
          </a:bodyPr>
          <a:lstStyle/>
          <a:p>
            <a:pPr marL="0" indent="0">
              <a:buNone/>
            </a:pPr>
            <a:r>
              <a:rPr lang="ar-JO" sz="5100" b="1" u="sng" dirty="0"/>
              <a:t>3</a:t>
            </a:r>
            <a:r>
              <a:rPr lang="en-US" sz="5100" b="1" u="sng" dirty="0"/>
              <a:t>- SURGERY</a:t>
            </a:r>
          </a:p>
          <a:p>
            <a:pPr marL="0" indent="0">
              <a:buNone/>
            </a:pPr>
            <a:endParaRPr lang="en-US" sz="5100" b="1" u="sng" dirty="0"/>
          </a:p>
          <a:p>
            <a:r>
              <a:rPr lang="en-US" b="1" dirty="0"/>
              <a:t>Indications for Surgery in Gastrointestinal Hemorrhage:</a:t>
            </a:r>
          </a:p>
          <a:p>
            <a:pPr marL="457200" indent="-457200">
              <a:buFont typeface="+mj-lt"/>
              <a:buAutoNum type="arabicPeriod"/>
            </a:pPr>
            <a:r>
              <a:rPr lang="en-US" dirty="0"/>
              <a:t> Hemodynamic instability despite vigorous resuscitation (&gt;6-unit transfusion) </a:t>
            </a:r>
          </a:p>
          <a:p>
            <a:pPr marL="457200" indent="-457200">
              <a:buFont typeface="+mj-lt"/>
              <a:buAutoNum type="arabicPeriod"/>
            </a:pPr>
            <a:r>
              <a:rPr lang="en-US" dirty="0"/>
              <a:t>Failure of endoscopic techniques to arrest hemorrhage </a:t>
            </a:r>
          </a:p>
          <a:p>
            <a:pPr marL="457200" indent="-457200">
              <a:buFont typeface="+mj-lt"/>
              <a:buAutoNum type="arabicPeriod"/>
            </a:pPr>
            <a:r>
              <a:rPr lang="en-US" dirty="0"/>
              <a:t>Recurrent hemorrhage after initial stabilization (with up to two attempts at obtaining endoscopic hemostasis)</a:t>
            </a:r>
          </a:p>
          <a:p>
            <a:pPr marL="457200" indent="-457200">
              <a:buFont typeface="+mj-lt"/>
              <a:buAutoNum type="arabicPeriod"/>
            </a:pPr>
            <a:r>
              <a:rPr lang="en-US" dirty="0"/>
              <a:t>Shock associated with recurrent hemorrhage </a:t>
            </a:r>
          </a:p>
          <a:p>
            <a:pPr marL="457200" indent="-457200">
              <a:buFont typeface="+mj-lt"/>
              <a:buAutoNum type="arabicPeriod"/>
            </a:pPr>
            <a:r>
              <a:rPr lang="en-US" dirty="0"/>
              <a:t>Continued slow bleeding with a transfusion requirement exceeding 3 units/day.</a:t>
            </a:r>
          </a:p>
        </p:txBody>
      </p:sp>
      <p:sp>
        <p:nvSpPr>
          <p:cNvPr id="1048882"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52</a:t>
            </a:fld>
            <a:endParaRPr lang="en-US" sz="1800">
              <a:solidFill>
                <a:srgbClr val="FF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883" name="Rectangle 7"/>
          <p:cNvSpPr>
            <a:spLocks noGrp="1" noRot="1" noChangeAspect="1" noMove="1" noResize="1" noEditPoints="1" noAdjustHandles="1" noChangeArrowheads="1" noChangeShapeType="1" noTextEdit="1"/>
          </p:cNvSpPr>
          <p:nvPr/>
        </p:nvSpPr>
        <p:spPr>
          <a:xfrm>
            <a:off x="0" y="-1382362"/>
            <a:ext cx="12188952" cy="51431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884"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885"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86"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887" name="Content Placeholder 2"/>
          <p:cNvSpPr>
            <a:spLocks noGrp="1"/>
          </p:cNvSpPr>
          <p:nvPr>
            <p:ph idx="1"/>
          </p:nvPr>
        </p:nvSpPr>
        <p:spPr>
          <a:xfrm>
            <a:off x="927100" y="-176204"/>
            <a:ext cx="10515600" cy="6411903"/>
          </a:xfrm>
        </p:spPr>
        <p:txBody>
          <a:bodyPr>
            <a:noAutofit/>
          </a:bodyPr>
          <a:lstStyle/>
          <a:p>
            <a:r>
              <a:rPr lang="en-US" sz="2500" dirty="0"/>
              <a:t>The procedure of choice when continued bleeding cannot be localized despite multiple different tests begins with an exploratory laparotomy. At the time of the operation, the entire small bowel should be examined to ensure lack of a palpable lesion that may be responsible for the bleed</a:t>
            </a:r>
            <a:r>
              <a:rPr lang="en-US" sz="2500" dirty="0" smtClean="0"/>
              <a:t>.</a:t>
            </a:r>
            <a:endParaRPr lang="en-US" sz="2500" dirty="0"/>
          </a:p>
          <a:p>
            <a:r>
              <a:rPr lang="en-US" sz="2500" dirty="0"/>
              <a:t>Additionally, during exploration, a colonoscopy and/or </a:t>
            </a:r>
            <a:r>
              <a:rPr lang="en-US" sz="2500" dirty="0" err="1"/>
              <a:t>enteroscopy</a:t>
            </a:r>
            <a:r>
              <a:rPr lang="en-US" sz="2500" dirty="0"/>
              <a:t> can be performed, and if a bleeding lesion is found, may allow for a targeted resection</a:t>
            </a:r>
            <a:r>
              <a:rPr lang="en-US" sz="2500" dirty="0" smtClean="0"/>
              <a:t>.</a:t>
            </a:r>
            <a:endParaRPr lang="en-US" sz="2500" dirty="0"/>
          </a:p>
          <a:p>
            <a:r>
              <a:rPr lang="en-US" sz="2500" dirty="0"/>
              <a:t> Very rarely if the source of bleeding is not identified despite these measures and is suspected to be colonic in origin, then a “blind” subtotal colectomy with ileostomy or </a:t>
            </a:r>
            <a:r>
              <a:rPr lang="en-US" sz="2500" dirty="0" err="1"/>
              <a:t>ileoproctostomy</a:t>
            </a:r>
            <a:r>
              <a:rPr lang="en-US" sz="2500" dirty="0"/>
              <a:t> should be performed</a:t>
            </a:r>
            <a:r>
              <a:rPr lang="en-US" sz="2500" dirty="0" smtClean="0"/>
              <a:t>.</a:t>
            </a:r>
            <a:endParaRPr lang="zh-CN" altLang="en-US" sz="2500" dirty="0"/>
          </a:p>
          <a:p>
            <a:r>
              <a:rPr lang="en-US" sz="2500" dirty="0"/>
              <a:t>In this setting, just prior to proceeding with a “blind” subtotal colectomy, it is crucial to irrigate the </a:t>
            </a:r>
            <a:r>
              <a:rPr lang="en-US" sz="2500" dirty="0" err="1"/>
              <a:t>rectosigmoid</a:t>
            </a:r>
            <a:r>
              <a:rPr lang="en-US" sz="2500" dirty="0"/>
              <a:t> and reexamine the mucosa of the anal canal and rectum by </a:t>
            </a:r>
            <a:r>
              <a:rPr lang="en-US" sz="2500" dirty="0" err="1"/>
              <a:t>anoscopy</a:t>
            </a:r>
            <a:r>
              <a:rPr lang="en-US" sz="2500" dirty="0"/>
              <a:t> and proctoscopy to ensure the source of ongoing bleeding is not distal to the planned resection margin</a:t>
            </a:r>
            <a:r>
              <a:rPr lang="en-US" sz="2500" dirty="0" smtClean="0"/>
              <a:t>.</a:t>
            </a:r>
            <a:endParaRPr lang="en-US" sz="2500" dirty="0"/>
          </a:p>
          <a:p>
            <a:r>
              <a:rPr lang="en-US" sz="2500" dirty="0"/>
              <a:t>aortic valve surgery may reduce bleeding in patients with </a:t>
            </a:r>
            <a:r>
              <a:rPr lang="en-US" sz="2500" dirty="0" err="1"/>
              <a:t>angiodysplasia</a:t>
            </a:r>
            <a:r>
              <a:rPr lang="en-US" sz="2500" dirty="0"/>
              <a:t> and aortic </a:t>
            </a:r>
            <a:r>
              <a:rPr lang="en-US" sz="2500" dirty="0" smtClean="0"/>
              <a:t>stenosis(</a:t>
            </a:r>
            <a:r>
              <a:rPr lang="en-US" sz="2400" dirty="0" smtClean="0"/>
              <a:t>Acquired </a:t>
            </a:r>
            <a:r>
              <a:rPr lang="en-US" sz="2400" dirty="0"/>
              <a:t>von </a:t>
            </a:r>
            <a:r>
              <a:rPr lang="en-US" sz="2400" dirty="0" err="1"/>
              <a:t>Willebrand</a:t>
            </a:r>
            <a:r>
              <a:rPr lang="en-US" sz="2400" dirty="0"/>
              <a:t> </a:t>
            </a:r>
            <a:r>
              <a:rPr lang="en-US" sz="2400" dirty="0" smtClean="0"/>
              <a:t>disease).</a:t>
            </a:r>
            <a:endParaRPr lang="en-US" sz="2500" dirty="0" smtClean="0"/>
          </a:p>
        </p:txBody>
      </p:sp>
      <p:sp>
        <p:nvSpPr>
          <p:cNvPr id="1048888"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53</a:t>
            </a:fld>
            <a:endParaRPr lang="en-US" sz="1800">
              <a:solidFill>
                <a:srgbClr val="FF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D6F819BF-BEC4-454B-82CF-C7F1926407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عنوان 1"/>
          <p:cNvSpPr>
            <a:spLocks noGrp="1"/>
          </p:cNvSpPr>
          <p:nvPr>
            <p:ph type="title"/>
          </p:nvPr>
        </p:nvSpPr>
        <p:spPr>
          <a:xfrm>
            <a:off x="7532710" y="620722"/>
            <a:ext cx="3972735" cy="1824558"/>
          </a:xfrm>
        </p:spPr>
        <p:txBody>
          <a:bodyPr anchor="b">
            <a:normAutofit/>
          </a:bodyPr>
          <a:lstStyle/>
          <a:p>
            <a:r>
              <a:rPr lang="en-US" sz="3000" b="1" dirty="0">
                <a:solidFill>
                  <a:srgbClr val="FFFFFF"/>
                </a:solidFill>
              </a:rPr>
              <a:t>ILEOPROCTOSTOMY</a:t>
            </a:r>
          </a:p>
        </p:txBody>
      </p:sp>
      <p:sp useBgFill="1">
        <p:nvSpPr>
          <p:cNvPr id="14" name="Snip Diagonal Corner Rectangle 21">
            <a:extLst>
              <a:ext uri="{FF2B5EF4-FFF2-40B4-BE49-F238E27FC236}">
                <a16:creationId xmlns="" xmlns:a16="http://schemas.microsoft.com/office/drawing/2014/main" id="{79D5C3D0-88DD-405B-A549-4B5C3712E1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84212" y="641648"/>
            <a:ext cx="6575496" cy="5286838"/>
          </a:xfrm>
          <a:prstGeom prst="snip2DiagRect">
            <a:avLst>
              <a:gd name="adj1" fmla="val 8741"/>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a:stretch>
            <a:fillRect/>
          </a:stretch>
        </p:blipFill>
        <p:spPr bwMode="auto">
          <a:xfrm>
            <a:off x="1101217" y="1543616"/>
            <a:ext cx="5641063" cy="3441049"/>
          </a:xfrm>
          <a:prstGeom prst="rect">
            <a:avLst/>
          </a:prstGeom>
          <a:noFill/>
        </p:spPr>
      </p:pic>
      <p:sp>
        <p:nvSpPr>
          <p:cNvPr id="4" name="عنصر نائب لرقم الشريحة 3"/>
          <p:cNvSpPr>
            <a:spLocks noGrp="1"/>
          </p:cNvSpPr>
          <p:nvPr>
            <p:ph type="sldNum" sz="quarter" idx="12"/>
          </p:nvPr>
        </p:nvSpPr>
        <p:spPr>
          <a:xfrm>
            <a:off x="10363200" y="5578475"/>
            <a:ext cx="1142245" cy="669925"/>
          </a:xfrm>
        </p:spPr>
        <p:txBody>
          <a:bodyPr>
            <a:normAutofit/>
          </a:bodyPr>
          <a:lstStyle/>
          <a:p>
            <a:pPr>
              <a:spcAft>
                <a:spcPts val="600"/>
              </a:spcAft>
            </a:pPr>
            <a:fld id="{B2DC25EE-239B-4C5F-AAD1-255A7D5F1EE2}" type="slidenum">
              <a:rPr lang="en-US">
                <a:solidFill>
                  <a:srgbClr val="0A304A"/>
                </a:solidFill>
              </a:rPr>
              <a:pPr>
                <a:spcAft>
                  <a:spcPts val="600"/>
                </a:spcAft>
              </a:pPr>
              <a:t>54</a:t>
            </a:fld>
            <a:endParaRPr lang="en-US">
              <a:solidFill>
                <a:srgbClr val="0A304A"/>
              </a:solidFill>
            </a:endParaRPr>
          </a:p>
        </p:txBody>
      </p:sp>
      <p:grpSp>
        <p:nvGrpSpPr>
          <p:cNvPr id="16" name="Group 15">
            <a:extLst>
              <a:ext uri="{FF2B5EF4-FFF2-40B4-BE49-F238E27FC236}">
                <a16:creationId xmlns="" xmlns:a16="http://schemas.microsoft.com/office/drawing/2014/main" id="{B29E1950-A366-48B7-8DAB-726C0DE5807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17" name="Straight Connector 16">
              <a:extLst>
                <a:ext uri="{FF2B5EF4-FFF2-40B4-BE49-F238E27FC236}">
                  <a16:creationId xmlns="" xmlns:a16="http://schemas.microsoft.com/office/drawing/2014/main" id="{624123CD-2156-4134-A3FB-C82036B5FAEB}"/>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 xmlns:a16="http://schemas.microsoft.com/office/drawing/2014/main" id="{282DAEA8-4DC7-4972-8972-06976C61D518}"/>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 xmlns:a16="http://schemas.microsoft.com/office/drawing/2014/main" id="{C33B16A3-1C35-4E6B-88DA-2A2550F94147}"/>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 xmlns:a16="http://schemas.microsoft.com/office/drawing/2014/main" id="{106381D1-240B-4A28-88D3-6ACC575DCF15}"/>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 xmlns:a16="http://schemas.microsoft.com/office/drawing/2014/main" id="{7C8CFC7B-B818-47F0-AE87-6B34B07D14D2}"/>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55530306"/>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 xmlns:a16="http://schemas.microsoft.com/office/drawing/2014/main" id="{8FD48FB1-66D8-4676-B0AA-C139A1DB78D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 xmlns:a16="http://schemas.microsoft.com/office/drawing/2014/main" id="{F033F5AE-6728-4F19-8DED-658E674B31B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 xmlns:a16="http://schemas.microsoft.com/office/drawing/2014/main" id="{82C7D74A-18BA-4709-A808-44E8815C443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 xmlns:a16="http://schemas.microsoft.com/office/drawing/2014/main" id="{B5164A3F-1561-4039-8185-AB0EEB713EA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 xmlns:a16="http://schemas.microsoft.com/office/drawing/2014/main" id="{2A35DB53-42BE-460E-9CA1-1294C98463C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 xmlns:a16="http://schemas.microsoft.com/office/drawing/2014/main" id="{D067A139-86EB-480F-AE6B-AF8092F215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p:cNvSpPr>
            <a:spLocks noGrp="1"/>
          </p:cNvSpPr>
          <p:nvPr>
            <p:ph type="title"/>
          </p:nvPr>
        </p:nvSpPr>
        <p:spPr>
          <a:xfrm>
            <a:off x="6095999" y="628617"/>
            <a:ext cx="5408613" cy="3028983"/>
          </a:xfrm>
        </p:spPr>
        <p:txBody>
          <a:bodyPr vert="horz" lIns="91440" tIns="45720" rIns="91440" bIns="45720" rtlCol="0" anchor="b">
            <a:normAutofit/>
          </a:bodyPr>
          <a:lstStyle/>
          <a:p>
            <a:r>
              <a:rPr lang="en-US" sz="4800"/>
              <a:t>ILEOSTOMY</a:t>
            </a:r>
          </a:p>
        </p:txBody>
      </p:sp>
      <p:sp>
        <p:nvSpPr>
          <p:cNvPr id="22" name="Snip Diagonal Corner Rectangle 6">
            <a:extLst>
              <a:ext uri="{FF2B5EF4-FFF2-40B4-BE49-F238E27FC236}">
                <a16:creationId xmlns="" xmlns:a16="http://schemas.microsoft.com/office/drawing/2014/main" id="{4E252378-AA68-427C-BF69-E4434E447D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Grp="1" noChangeAspect="1" noChangeArrowheads="1"/>
          </p:cNvPicPr>
          <p:nvPr>
            <p:ph idx="1"/>
          </p:nvPr>
        </p:nvPicPr>
        <p:blipFill rotWithShape="1">
          <a:blip r:embed="rId2"/>
          <a:srcRect l="10217" r="12872" b="-1"/>
          <a:stretch/>
        </p:blipFill>
        <p:spPr bwMode="auto">
          <a:xfrm>
            <a:off x="797205" y="786117"/>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a:noFill/>
        </p:spPr>
      </p:pic>
      <p:sp>
        <p:nvSpPr>
          <p:cNvPr id="4" name="عنصر نائب لرقم الشريحة 3"/>
          <p:cNvSpPr>
            <a:spLocks noGrp="1"/>
          </p:cNvSpPr>
          <p:nvPr>
            <p:ph type="sldNum" sz="quarter" idx="12"/>
          </p:nvPr>
        </p:nvSpPr>
        <p:spPr>
          <a:xfrm>
            <a:off x="10363200" y="5578475"/>
            <a:ext cx="1142245" cy="669925"/>
          </a:xfrm>
        </p:spPr>
        <p:txBody>
          <a:bodyPr vert="horz" lIns="91440" tIns="45720" rIns="91440" bIns="45720" rtlCol="0" anchor="b">
            <a:normAutofit/>
          </a:bodyPr>
          <a:lstStyle/>
          <a:p>
            <a:pPr>
              <a:spcAft>
                <a:spcPts val="600"/>
              </a:spcAft>
            </a:pPr>
            <a:fld id="{B2DC25EE-239B-4C5F-AAD1-255A7D5F1EE2}" type="slidenum">
              <a:rPr lang="en-US" smtClean="0"/>
              <a:pPr>
                <a:spcAft>
                  <a:spcPts val="600"/>
                </a:spcAft>
              </a:pPr>
              <a:t>55</a:t>
            </a:fld>
            <a:endParaRPr lang="en-US"/>
          </a:p>
        </p:txBody>
      </p:sp>
      <p:grpSp>
        <p:nvGrpSpPr>
          <p:cNvPr id="24" name="Group 23">
            <a:extLst>
              <a:ext uri="{FF2B5EF4-FFF2-40B4-BE49-F238E27FC236}">
                <a16:creationId xmlns="" xmlns:a16="http://schemas.microsoft.com/office/drawing/2014/main" id="{65E8C853-59EA-4FCB-BB4E-1B0AEEA408E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206969" y="2963333"/>
            <a:ext cx="2981858" cy="3208867"/>
            <a:chOff x="9206969" y="2963333"/>
            <a:chExt cx="2981858" cy="3208867"/>
          </a:xfrm>
        </p:grpSpPr>
        <p:cxnSp>
          <p:nvCxnSpPr>
            <p:cNvPr id="25" name="Straight Connector 24">
              <a:extLst>
                <a:ext uri="{FF2B5EF4-FFF2-40B4-BE49-F238E27FC236}">
                  <a16:creationId xmlns="" xmlns:a16="http://schemas.microsoft.com/office/drawing/2014/main" id="{C58D8A51-1FB2-4FA0-A860-D57179B52AF7}"/>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 xmlns:a16="http://schemas.microsoft.com/office/drawing/2014/main" id="{75C2F33D-5361-48D8-899D-50A713699D51}"/>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 xmlns:a16="http://schemas.microsoft.com/office/drawing/2014/main" id="{30608EC6-04A0-4D53-B4C8-57F06AF1417D}"/>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 xmlns:a16="http://schemas.microsoft.com/office/drawing/2014/main" id="{C9C42FEC-C8F1-465B-900B-C7F552326DEF}"/>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 xmlns:a16="http://schemas.microsoft.com/office/drawing/2014/main" id="{84CDCA4C-0922-4330-AF15-394E8C6DDE17}"/>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813949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useBgFill="1">
        <p:nvSpPr>
          <p:cNvPr id="1048908"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8909"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8910"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911" name="Title 1"/>
          <p:cNvSpPr>
            <a:spLocks noGrp="1"/>
          </p:cNvSpPr>
          <p:nvPr>
            <p:ph type="title"/>
          </p:nvPr>
        </p:nvSpPr>
        <p:spPr>
          <a:xfrm>
            <a:off x="836676" y="415905"/>
            <a:ext cx="10515600" cy="1273233"/>
          </a:xfrm>
        </p:spPr>
        <p:txBody>
          <a:bodyPr>
            <a:normAutofit/>
          </a:bodyPr>
          <a:lstStyle/>
          <a:p>
            <a:pPr algn="ctr"/>
            <a:r>
              <a:rPr lang="en-US" sz="8000" dirty="0">
                <a:solidFill>
                  <a:schemeClr val="bg1"/>
                </a:solidFill>
              </a:rPr>
              <a:t>THANK YOU!</a:t>
            </a:r>
          </a:p>
        </p:txBody>
      </p:sp>
      <p:sp>
        <p:nvSpPr>
          <p:cNvPr id="1048913"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56</a:t>
            </a:fld>
            <a:endParaRPr lang="en-US" sz="1800">
              <a:solidFill>
                <a:srgbClr val="FF0000"/>
              </a:solidFill>
            </a:endParaRPr>
          </a:p>
        </p:txBody>
      </p:sp>
      <p:sp>
        <p:nvSpPr>
          <p:cNvPr id="1048912"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485900"/>
            <a:ext cx="5384800" cy="5384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عنصر نائب للمحتوى 4"/>
          <p:cNvGraphicFramePr>
            <a:graphicFrameLocks noGrp="1"/>
          </p:cNvGraphicFramePr>
          <p:nvPr>
            <p:ph idx="1"/>
            <p:extLst>
              <p:ext uri="{D42A27DB-BD31-4B8C-83A1-F6EECF244321}">
                <p14:modId xmlns:p14="http://schemas.microsoft.com/office/powerpoint/2010/main" val="378885884"/>
              </p:ext>
            </p:extLst>
          </p:nvPr>
        </p:nvGraphicFramePr>
        <p:xfrm>
          <a:off x="2057400" y="807720"/>
          <a:ext cx="8351520" cy="5371862"/>
        </p:xfrm>
        <a:graphic>
          <a:graphicData uri="http://schemas.openxmlformats.org/drawingml/2006/table">
            <a:tbl>
              <a:tblPr firstRow="1" bandRow="1">
                <a:tableStyleId>{5C22544A-7EE6-4342-B048-85BDC9FD1C3A}</a:tableStyleId>
              </a:tblPr>
              <a:tblGrid>
                <a:gridCol w="4452563">
                  <a:extLst>
                    <a:ext uri="{9D8B030D-6E8A-4147-A177-3AD203B41FA5}">
                      <a16:colId xmlns="" xmlns:a16="http://schemas.microsoft.com/office/drawing/2014/main" val="20000"/>
                    </a:ext>
                  </a:extLst>
                </a:gridCol>
                <a:gridCol w="3898957">
                  <a:extLst>
                    <a:ext uri="{9D8B030D-6E8A-4147-A177-3AD203B41FA5}">
                      <a16:colId xmlns="" xmlns:a16="http://schemas.microsoft.com/office/drawing/2014/main" val="20001"/>
                    </a:ext>
                  </a:extLst>
                </a:gridCol>
              </a:tblGrid>
              <a:tr h="1205022">
                <a:tc>
                  <a:txBody>
                    <a:bodyPr/>
                    <a:lstStyle/>
                    <a:p>
                      <a:endParaRPr lang="en-US" dirty="0"/>
                    </a:p>
                    <a:p>
                      <a:pPr algn="ctr"/>
                      <a:r>
                        <a:rPr lang="en-US" sz="3300" dirty="0"/>
                        <a:t>Upper</a:t>
                      </a:r>
                      <a:r>
                        <a:rPr lang="en-US" sz="3300" baseline="0" dirty="0"/>
                        <a:t> GI bleeding </a:t>
                      </a:r>
                      <a:endParaRPr lang="en-US" sz="3300" dirty="0"/>
                    </a:p>
                  </a:txBody>
                  <a:tcPr/>
                </a:tc>
                <a:tc>
                  <a:txBody>
                    <a:bodyPr/>
                    <a:lstStyle/>
                    <a:p>
                      <a:endParaRPr lang="en-US" dirty="0"/>
                    </a:p>
                    <a:p>
                      <a:pPr algn="ctr"/>
                      <a:r>
                        <a:rPr lang="en-US" sz="3300" dirty="0"/>
                        <a:t>Lower GI bleeding</a:t>
                      </a:r>
                    </a:p>
                  </a:txBody>
                  <a:tcPr/>
                </a:tc>
                <a:extLst>
                  <a:ext uri="{0D108BD9-81ED-4DB2-BD59-A6C34878D82A}">
                    <a16:rowId xmlns="" xmlns:a16="http://schemas.microsoft.com/office/drawing/2014/main" val="10000"/>
                  </a:ext>
                </a:extLst>
              </a:tr>
              <a:tr h="1041710">
                <a:tc>
                  <a:txBody>
                    <a:bodyPr/>
                    <a:lstStyle/>
                    <a:p>
                      <a:endParaRPr lang="en-US" dirty="0"/>
                    </a:p>
                    <a:p>
                      <a:pPr algn="ctr"/>
                      <a:r>
                        <a:rPr lang="en-US" dirty="0"/>
                        <a:t>More common </a:t>
                      </a:r>
                    </a:p>
                  </a:txBody>
                  <a:tcPr/>
                </a:tc>
                <a:tc>
                  <a:txBody>
                    <a:bodyPr/>
                    <a:lstStyle/>
                    <a:p>
                      <a:endParaRPr lang="en-US" dirty="0"/>
                    </a:p>
                    <a:p>
                      <a:pPr algn="ctr"/>
                      <a:r>
                        <a:rPr lang="en-US" dirty="0"/>
                        <a:t>Less common</a:t>
                      </a:r>
                    </a:p>
                  </a:txBody>
                  <a:tcPr/>
                </a:tc>
                <a:extLst>
                  <a:ext uri="{0D108BD9-81ED-4DB2-BD59-A6C34878D82A}">
                    <a16:rowId xmlns="" xmlns:a16="http://schemas.microsoft.com/office/drawing/2014/main" val="10001"/>
                  </a:ext>
                </a:extLst>
              </a:tr>
              <a:tr h="1041710">
                <a:tc>
                  <a:txBody>
                    <a:bodyPr/>
                    <a:lstStyle/>
                    <a:p>
                      <a:endParaRPr lang="en-US" dirty="0"/>
                    </a:p>
                    <a:p>
                      <a:pPr algn="ctr"/>
                      <a:r>
                        <a:rPr lang="en-US" dirty="0"/>
                        <a:t>Proximal to ligament of </a:t>
                      </a:r>
                      <a:r>
                        <a:rPr lang="en-US" dirty="0" err="1"/>
                        <a:t>treitz</a:t>
                      </a:r>
                      <a:r>
                        <a:rPr lang="en-US" dirty="0"/>
                        <a:t> </a:t>
                      </a:r>
                    </a:p>
                  </a:txBody>
                  <a:tcPr/>
                </a:tc>
                <a:tc>
                  <a:txBody>
                    <a:bodyPr/>
                    <a:lstStyle/>
                    <a:p>
                      <a:endParaRPr lang="en-US" dirty="0"/>
                    </a:p>
                    <a:p>
                      <a:pPr algn="ctr"/>
                      <a:r>
                        <a:rPr lang="en-US" dirty="0"/>
                        <a:t>Distal to ligament of </a:t>
                      </a:r>
                      <a:r>
                        <a:rPr lang="en-US" dirty="0" err="1"/>
                        <a:t>treitz</a:t>
                      </a:r>
                      <a:endParaRPr lang="en-US" dirty="0"/>
                    </a:p>
                  </a:txBody>
                  <a:tcPr/>
                </a:tc>
                <a:extLst>
                  <a:ext uri="{0D108BD9-81ED-4DB2-BD59-A6C34878D82A}">
                    <a16:rowId xmlns="" xmlns:a16="http://schemas.microsoft.com/office/drawing/2014/main" val="10002"/>
                  </a:ext>
                </a:extLst>
              </a:tr>
              <a:tr h="1041710">
                <a:tc>
                  <a:txBody>
                    <a:bodyPr/>
                    <a:lstStyle/>
                    <a:p>
                      <a:endParaRPr lang="en-US" dirty="0"/>
                    </a:p>
                    <a:p>
                      <a:pPr algn="ctr"/>
                      <a:r>
                        <a:rPr lang="en-US" dirty="0"/>
                        <a:t>Hematemesis</a:t>
                      </a:r>
                      <a:r>
                        <a:rPr lang="en-US" baseline="0" dirty="0"/>
                        <a:t> &amp; melena </a:t>
                      </a:r>
                      <a:endParaRPr lang="en-US" dirty="0"/>
                    </a:p>
                  </a:txBody>
                  <a:tcPr/>
                </a:tc>
                <a:tc>
                  <a:txBody>
                    <a:bodyPr/>
                    <a:lstStyle/>
                    <a:p>
                      <a:endParaRPr lang="en-US" dirty="0"/>
                    </a:p>
                    <a:p>
                      <a:pPr algn="ctr"/>
                      <a:r>
                        <a:rPr lang="en-US" dirty="0" err="1"/>
                        <a:t>Hematochezia</a:t>
                      </a:r>
                      <a:r>
                        <a:rPr lang="en-US" baseline="0" dirty="0"/>
                        <a:t> &amp; melena </a:t>
                      </a:r>
                      <a:endParaRPr lang="en-US" dirty="0"/>
                    </a:p>
                  </a:txBody>
                  <a:tcPr/>
                </a:tc>
                <a:extLst>
                  <a:ext uri="{0D108BD9-81ED-4DB2-BD59-A6C34878D82A}">
                    <a16:rowId xmlns="" xmlns:a16="http://schemas.microsoft.com/office/drawing/2014/main" val="10003"/>
                  </a:ext>
                </a:extLst>
              </a:tr>
              <a:tr h="1041710">
                <a:tc>
                  <a:txBody>
                    <a:bodyPr/>
                    <a:lstStyle/>
                    <a:p>
                      <a:endParaRPr lang="en-US" dirty="0"/>
                    </a:p>
                    <a:p>
                      <a:pPr algn="ctr"/>
                      <a:r>
                        <a:rPr lang="en-US" dirty="0"/>
                        <a:t>BUN/</a:t>
                      </a:r>
                      <a:r>
                        <a:rPr lang="en-US" baseline="0" dirty="0"/>
                        <a:t>Cr ratio greater than or equal </a:t>
                      </a:r>
                      <a:r>
                        <a:rPr lang="en-US" baseline="0" dirty="0" smtClean="0"/>
                        <a:t>30</a:t>
                      </a:r>
                      <a:endParaRPr lang="en-US" dirty="0"/>
                    </a:p>
                  </a:txBody>
                  <a:tcPr/>
                </a:tc>
                <a:tc>
                  <a:txBody>
                    <a:bodyPr/>
                    <a:lstStyle/>
                    <a:p>
                      <a:endParaRPr lang="en-US" dirty="0"/>
                    </a:p>
                  </a:txBody>
                  <a:tcPr/>
                </a:tc>
                <a:extLst>
                  <a:ext uri="{0D108BD9-81ED-4DB2-BD59-A6C34878D82A}">
                    <a16:rowId xmlns="" xmlns:a16="http://schemas.microsoft.com/office/drawing/2014/main" val="10004"/>
                  </a:ext>
                </a:extLst>
              </a:tr>
            </a:tbl>
          </a:graphicData>
        </a:graphic>
      </p:graphicFrame>
      <p:sp>
        <p:nvSpPr>
          <p:cNvPr id="4" name="عنصر نائب لرقم الشريحة 3"/>
          <p:cNvSpPr>
            <a:spLocks noGrp="1"/>
          </p:cNvSpPr>
          <p:nvPr>
            <p:ph type="sldNum" sz="quarter" idx="12"/>
          </p:nvPr>
        </p:nvSpPr>
        <p:spPr/>
        <p:txBody>
          <a:bodyPr/>
          <a:lstStyle/>
          <a:p>
            <a:fld id="{B2DC25EE-239B-4C5F-AAD1-255A7D5F1EE2}" type="slidenum">
              <a:rPr lang="en-US" smtClean="0"/>
              <a:t>6</a:t>
            </a:fld>
            <a:endParaRPr lang="en-US"/>
          </a:p>
        </p:txBody>
      </p:sp>
    </p:spTree>
    <p:extLst>
      <p:ext uri="{BB962C8B-B14F-4D97-AF65-F5344CB8AC3E}">
        <p14:creationId xmlns:p14="http://schemas.microsoft.com/office/powerpoint/2010/main" val="1189266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048639" name="Rectangle 7"/>
          <p:cNvSpPr>
            <a:spLocks noGrp="1" noRot="1" noChangeAspect="1" noMove="1" noResize="1" noEditPoints="1" noAdjustHandles="1" noChangeArrowheads="1" noChangeShapeType="1" noTextEdit="1"/>
          </p:cNvSpPr>
          <p:nvPr/>
        </p:nvSpPr>
        <p:spPr>
          <a:xfrm>
            <a:off x="0" y="0"/>
            <a:ext cx="12188952" cy="68580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48640" name="Freeform: Shape 9"/>
          <p:cNvSpPr>
            <a:spLocks noGrp="1" noRot="1" noChangeAspect="1" noMove="1" noResize="1" noEditPoints="1" noAdjustHandles="1" noChangeArrowheads="1" noChangeShapeType="1" noTextEdit="1"/>
          </p:cNvSpPr>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641" name="Freeform: Shape 11"/>
          <p:cNvSpPr>
            <a:spLocks noGrp="1" noRot="1" noChangeAspect="1" noMove="1" noResize="1" noEditPoints="1" noAdjustHandles="1" noChangeArrowheads="1" noChangeShapeType="1" noTextEdit="1"/>
          </p:cNvSpPr>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642" name="Title 1"/>
          <p:cNvSpPr>
            <a:spLocks noGrp="1"/>
          </p:cNvSpPr>
          <p:nvPr>
            <p:ph type="title"/>
          </p:nvPr>
        </p:nvSpPr>
        <p:spPr>
          <a:xfrm>
            <a:off x="838200" y="253397"/>
            <a:ext cx="10515600" cy="1273233"/>
          </a:xfrm>
        </p:spPr>
        <p:txBody>
          <a:bodyPr>
            <a:normAutofit/>
          </a:bodyPr>
          <a:lstStyle/>
          <a:p>
            <a:r>
              <a:rPr lang="en-US" dirty="0"/>
              <a:t>APPROACH</a:t>
            </a:r>
          </a:p>
        </p:txBody>
      </p:sp>
      <p:sp>
        <p:nvSpPr>
          <p:cNvPr id="1048644" name="Content Placeholder 2"/>
          <p:cNvSpPr>
            <a:spLocks noGrp="1"/>
          </p:cNvSpPr>
          <p:nvPr>
            <p:ph idx="1"/>
          </p:nvPr>
        </p:nvSpPr>
        <p:spPr>
          <a:xfrm>
            <a:off x="838200" y="2478088"/>
            <a:ext cx="10515600" cy="3694112"/>
          </a:xfrm>
          <a:noFill/>
        </p:spPr>
        <p:txBody>
          <a:bodyPr>
            <a:normAutofit fontScale="92500" lnSpcReduction="20000"/>
          </a:bodyPr>
          <a:lstStyle/>
          <a:p>
            <a:pPr marL="0" indent="0">
              <a:buNone/>
            </a:pPr>
            <a:r>
              <a:rPr lang="en-US" b="1" dirty="0"/>
              <a:t>1. INITIAL EVALUATION (Resuscitation)</a:t>
            </a:r>
          </a:p>
          <a:p>
            <a:r>
              <a:rPr lang="en-US" dirty="0"/>
              <a:t>Patients with acute LGIB, who might have signs of hemodynamic instability should be resuscitated thoroughly according to the extent of blood loss.</a:t>
            </a:r>
          </a:p>
          <a:p>
            <a:r>
              <a:rPr lang="en-US" dirty="0"/>
              <a:t> 2 wide bore cannulas are installed,</a:t>
            </a:r>
          </a:p>
          <a:p>
            <a:r>
              <a:rPr lang="en-US" dirty="0"/>
              <a:t>blood is withdrawn for CBC, cross-match, coagulation profile and urea and electrolytes,</a:t>
            </a:r>
          </a:p>
          <a:p>
            <a:r>
              <a:rPr lang="en-US" dirty="0"/>
              <a:t>proper replacement with I.V fluids or blood products is done,</a:t>
            </a:r>
          </a:p>
          <a:p>
            <a:r>
              <a:rPr lang="en-US" dirty="0"/>
              <a:t>a urinary catheter is important for input-output charts,</a:t>
            </a:r>
          </a:p>
          <a:p>
            <a:r>
              <a:rPr lang="en-US" dirty="0"/>
              <a:t>oxygen is administered as needed.</a:t>
            </a:r>
          </a:p>
          <a:p>
            <a:endParaRPr lang="en-US" dirty="0"/>
          </a:p>
        </p:txBody>
      </p:sp>
      <p:sp>
        <p:nvSpPr>
          <p:cNvPr id="1048645" name="Slide Number Placeholder 1"/>
          <p:cNvSpPr>
            <a:spLocks noGrp="1"/>
          </p:cNvSpPr>
          <p:nvPr>
            <p:ph type="sldNum" sz="quarter" idx="12"/>
          </p:nvPr>
        </p:nvSpPr>
        <p:spPr/>
        <p:txBody>
          <a:bodyPr/>
          <a:lstStyle/>
          <a:p>
            <a:fld id="{B2DC25EE-239B-4C5F-AAD1-255A7D5F1EE2}" type="slidenum">
              <a:rPr lang="en-US" sz="1800" dirty="0" smtClean="0">
                <a:solidFill>
                  <a:srgbClr val="FF0000"/>
                </a:solidFill>
              </a:rPr>
              <a:t>7</a:t>
            </a:fld>
            <a:endParaRPr lang="en-US" sz="1800">
              <a:solidFill>
                <a:srgbClr val="FF0000"/>
              </a:solidFill>
            </a:endParaRPr>
          </a:p>
        </p:txBody>
      </p:sp>
      <p:sp>
        <p:nvSpPr>
          <p:cNvPr id="1048643" name="Rectangle 13"/>
          <p:cNvSpPr>
            <a:spLocks noGrp="1" noRot="1" noChangeAspect="1" noMove="1" noResize="1" noEditPoints="1" noAdjustHandles="1" noChangeArrowheads="1" noChangeShapeType="1" noTextEdit="1"/>
          </p:cNvSpPr>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b="1" u="sng" dirty="0"/>
              <a:t>2. Find the cause</a:t>
            </a:r>
            <a:br>
              <a:rPr lang="en-US" b="1" u="sng" dirty="0"/>
            </a:br>
            <a:endParaRPr lang="en-US" b="1" u="sng" dirty="0"/>
          </a:p>
        </p:txBody>
      </p:sp>
      <p:sp>
        <p:nvSpPr>
          <p:cNvPr id="3" name="عنصر نائب للمحتوى 2"/>
          <p:cNvSpPr>
            <a:spLocks noGrp="1"/>
          </p:cNvSpPr>
          <p:nvPr>
            <p:ph idx="1"/>
          </p:nvPr>
        </p:nvSpPr>
        <p:spPr>
          <a:solidFill>
            <a:schemeClr val="accent1">
              <a:lumMod val="20000"/>
              <a:lumOff val="80000"/>
            </a:schemeClr>
          </a:solidFill>
        </p:spPr>
        <p:txBody>
          <a:bodyPr>
            <a:normAutofit/>
          </a:bodyPr>
          <a:lstStyle/>
          <a:p>
            <a:pPr>
              <a:buFont typeface="Wingdings" pitchFamily="2" charset="2"/>
              <a:buChar char="v"/>
            </a:pPr>
            <a:r>
              <a:rPr lang="en-US" sz="1800" b="1" dirty="0"/>
              <a:t>History:</a:t>
            </a:r>
          </a:p>
          <a:p>
            <a:pPr>
              <a:buFont typeface="Wingdings" pitchFamily="2" charset="2"/>
              <a:buChar char="Ø"/>
            </a:pPr>
            <a:r>
              <a:rPr lang="en-US" sz="1800" b="1" dirty="0"/>
              <a:t>Associated symptoms </a:t>
            </a:r>
            <a:r>
              <a:rPr lang="en-US" sz="1800" dirty="0">
                <a:sym typeface="Wingdings" panose="05000000000000000000" pitchFamily="2" charset="2"/>
              </a:rPr>
              <a:t></a:t>
            </a:r>
          </a:p>
          <a:p>
            <a:r>
              <a:rPr lang="en-US" sz="1800" dirty="0"/>
              <a:t>Abdominal pain and weight loss (non-specific, but may suggest inflammatory bowel disease, ischemia, and/or malignancy).</a:t>
            </a:r>
          </a:p>
          <a:p>
            <a:r>
              <a:rPr lang="en-US" sz="1800" dirty="0"/>
              <a:t>Light headedness, dizziness or syncope Consider severe volume depletion (heavy GI Bleeding)</a:t>
            </a:r>
          </a:p>
          <a:p>
            <a:pPr>
              <a:buFont typeface="Wingdings" pitchFamily="2" charset="2"/>
              <a:buChar char="Ø"/>
            </a:pPr>
            <a:r>
              <a:rPr lang="en-US" sz="1800" b="1" dirty="0"/>
              <a:t>Drug history</a:t>
            </a:r>
            <a:r>
              <a:rPr lang="en-US" sz="1800" b="1" dirty="0">
                <a:sym typeface="Wingdings" panose="05000000000000000000" pitchFamily="2" charset="2"/>
              </a:rPr>
              <a:t> </a:t>
            </a:r>
            <a:r>
              <a:rPr lang="en-US" sz="1800" dirty="0">
                <a:sym typeface="Wingdings" panose="05000000000000000000" pitchFamily="2" charset="2"/>
              </a:rPr>
              <a:t>ask about </a:t>
            </a:r>
            <a:r>
              <a:rPr lang="en-US" sz="1800" dirty="0"/>
              <a:t>NSAIDS and other medications that can cause ulcers or intestinal ischemia</a:t>
            </a:r>
          </a:p>
          <a:p>
            <a:pPr>
              <a:buFont typeface="Wingdings" pitchFamily="2" charset="2"/>
              <a:buChar char="Ø"/>
            </a:pPr>
            <a:r>
              <a:rPr lang="en-US" sz="1800" b="1" dirty="0"/>
              <a:t>Medical history </a:t>
            </a:r>
            <a:r>
              <a:rPr lang="en-US" sz="1800" dirty="0">
                <a:sym typeface="Wingdings" panose="05000000000000000000" pitchFamily="2" charset="2"/>
              </a:rPr>
              <a:t></a:t>
            </a:r>
            <a:r>
              <a:rPr lang="fr-FR" sz="1800" dirty="0">
                <a:sym typeface="Wingdings" panose="05000000000000000000" pitchFamily="2" charset="2"/>
              </a:rPr>
              <a:t> </a:t>
            </a:r>
          </a:p>
          <a:p>
            <a:r>
              <a:rPr lang="en-US" sz="1800" dirty="0"/>
              <a:t>History of alcoholism or chronic liver disease raises the suspicion for bleeding due to portal hypertension</a:t>
            </a:r>
          </a:p>
          <a:p>
            <a:r>
              <a:rPr lang="en-US" sz="1800" dirty="0"/>
              <a:t>History of abdominal aortic aneurysm with or without surgical repair (possible aorto-enteric fistula)</a:t>
            </a:r>
            <a:endParaRPr lang="fr-FR" sz="1800" dirty="0">
              <a:sym typeface="Wingdings" panose="05000000000000000000" pitchFamily="2" charset="2"/>
            </a:endParaRPr>
          </a:p>
          <a:p>
            <a:r>
              <a:rPr lang="en-US" sz="1800" dirty="0"/>
              <a:t>Recent colonoscopy with polypectomy (post-polypectomy bleed)</a:t>
            </a:r>
            <a:endParaRPr lang="fr-FR" sz="1800" dirty="0">
              <a:sym typeface="Wingdings" panose="05000000000000000000" pitchFamily="2" charset="2"/>
            </a:endParaRPr>
          </a:p>
          <a:p>
            <a:r>
              <a:rPr lang="fr-FR" sz="1800" dirty="0" smtClean="0"/>
              <a:t>Prior </a:t>
            </a:r>
            <a:r>
              <a:rPr lang="fr-FR" sz="1800" dirty="0"/>
              <a:t>abdominal/</a:t>
            </a:r>
            <a:r>
              <a:rPr lang="fr-FR" sz="1800" dirty="0" err="1"/>
              <a:t>pelvic</a:t>
            </a:r>
            <a:r>
              <a:rPr lang="fr-FR" sz="1800" dirty="0"/>
              <a:t> radiation (radiation </a:t>
            </a:r>
            <a:r>
              <a:rPr lang="fr-FR" sz="1800" dirty="0" err="1"/>
              <a:t>proctitis</a:t>
            </a:r>
            <a:r>
              <a:rPr lang="fr-FR" sz="1800" dirty="0"/>
              <a:t>/</a:t>
            </a:r>
            <a:r>
              <a:rPr lang="fr-FR" sz="1800" dirty="0" err="1"/>
              <a:t>colitis</a:t>
            </a:r>
            <a:r>
              <a:rPr lang="fr-FR" sz="1800" dirty="0"/>
              <a:t>)</a:t>
            </a:r>
            <a:endParaRPr lang="en-US" sz="1800" dirty="0"/>
          </a:p>
          <a:p>
            <a:endParaRPr lang="en-US" sz="1800" dirty="0"/>
          </a:p>
        </p:txBody>
      </p:sp>
      <p:sp>
        <p:nvSpPr>
          <p:cNvPr id="4" name="عنصر نائب لرقم الشريحة 3"/>
          <p:cNvSpPr>
            <a:spLocks noGrp="1"/>
          </p:cNvSpPr>
          <p:nvPr>
            <p:ph type="sldNum" sz="quarter" idx="12"/>
          </p:nvPr>
        </p:nvSpPr>
        <p:spPr/>
        <p:txBody>
          <a:bodyPr>
            <a:normAutofit/>
          </a:bodyPr>
          <a:lstStyle/>
          <a:p>
            <a:pPr>
              <a:spcAft>
                <a:spcPts val="600"/>
              </a:spcAft>
            </a:pPr>
            <a:fld id="{B2DC25EE-239B-4C5F-AAD1-255A7D5F1EE2}" type="slidenum">
              <a:rPr lang="en-US"/>
              <a:pPr>
                <a:spcAft>
                  <a:spcPts val="600"/>
                </a:spcAft>
              </a:pPr>
              <a:t>8</a:t>
            </a:fld>
            <a:endParaRPr lang="en-US"/>
          </a:p>
        </p:txBody>
      </p:sp>
    </p:spTree>
    <p:extLst>
      <p:ext uri="{BB962C8B-B14F-4D97-AF65-F5344CB8AC3E}">
        <p14:creationId xmlns:p14="http://schemas.microsoft.com/office/powerpoint/2010/main" val="3751734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9"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1"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 name="عنصر نائب للمحتوى 2"/>
          <p:cNvSpPr>
            <a:spLocks noGrp="1"/>
          </p:cNvSpPr>
          <p:nvPr>
            <p:ph idx="1"/>
          </p:nvPr>
        </p:nvSpPr>
        <p:spPr>
          <a:xfrm>
            <a:off x="684212" y="685800"/>
            <a:ext cx="8534400" cy="3615267"/>
          </a:xfrm>
        </p:spPr>
        <p:txBody>
          <a:bodyPr>
            <a:normAutofit/>
          </a:bodyPr>
          <a:lstStyle/>
          <a:p>
            <a:pPr>
              <a:buFont typeface="Wingdings" pitchFamily="2" charset="2"/>
              <a:buChar char="Ø"/>
            </a:pPr>
            <a:r>
              <a:rPr lang="en-US" b="1" dirty="0">
                <a:solidFill>
                  <a:schemeClr val="tx1"/>
                </a:solidFill>
              </a:rPr>
              <a:t>Surgical history </a:t>
            </a:r>
            <a:r>
              <a:rPr lang="en-US" dirty="0">
                <a:solidFill>
                  <a:schemeClr val="tx1"/>
                </a:solidFill>
                <a:sym typeface="Wingdings" panose="05000000000000000000" pitchFamily="2" charset="2"/>
              </a:rPr>
              <a:t> ask for any bowel resection surgery </a:t>
            </a:r>
            <a:r>
              <a:rPr lang="en-US" dirty="0">
                <a:solidFill>
                  <a:schemeClr val="tx1"/>
                </a:solidFill>
              </a:rPr>
              <a:t>(possible anastomotic ulcers).</a:t>
            </a:r>
          </a:p>
          <a:p>
            <a:pPr>
              <a:buFont typeface="Wingdings" pitchFamily="2" charset="2"/>
              <a:buChar char="Ø"/>
            </a:pPr>
            <a:r>
              <a:rPr lang="en-US" b="1" dirty="0">
                <a:solidFill>
                  <a:schemeClr val="tx1"/>
                </a:solidFill>
                <a:sym typeface="Wingdings" panose="05000000000000000000" pitchFamily="2" charset="2"/>
              </a:rPr>
              <a:t>Others </a:t>
            </a:r>
            <a:r>
              <a:rPr lang="en-US" dirty="0">
                <a:solidFill>
                  <a:schemeClr val="tx1"/>
                </a:solidFill>
                <a:sym typeface="Wingdings" panose="05000000000000000000" pitchFamily="2" charset="2"/>
              </a:rPr>
              <a:t></a:t>
            </a:r>
          </a:p>
          <a:p>
            <a:pPr>
              <a:buFont typeface="Arial" pitchFamily="34" charset="0"/>
              <a:buChar char="•"/>
            </a:pPr>
            <a:r>
              <a:rPr lang="en-US" dirty="0" smtClean="0">
                <a:solidFill>
                  <a:schemeClr val="tx1"/>
                </a:solidFill>
              </a:rPr>
              <a:t>  The </a:t>
            </a:r>
            <a:r>
              <a:rPr lang="en-US" dirty="0">
                <a:solidFill>
                  <a:schemeClr val="tx1"/>
                </a:solidFill>
              </a:rPr>
              <a:t>manner in which the patient with bleeding presents can also suggest potential etiologies. Bright red blood is more often seen from </a:t>
            </a:r>
            <a:r>
              <a:rPr lang="en-US" dirty="0" err="1">
                <a:solidFill>
                  <a:schemeClr val="tx1"/>
                </a:solidFill>
              </a:rPr>
              <a:t>ano</a:t>
            </a:r>
            <a:r>
              <a:rPr lang="en-US" dirty="0">
                <a:solidFill>
                  <a:schemeClr val="tx1"/>
                </a:solidFill>
              </a:rPr>
              <a:t>-rectal and distal colonic sources, but brisk upper GI bleeding can also manifest this way</a:t>
            </a:r>
          </a:p>
          <a:p>
            <a:pPr>
              <a:buFont typeface="Arial" pitchFamily="34" charset="0"/>
              <a:buChar char="•"/>
            </a:pPr>
            <a:r>
              <a:rPr lang="en-US" dirty="0">
                <a:solidFill>
                  <a:schemeClr val="tx1"/>
                </a:solidFill>
              </a:rPr>
              <a:t>Painless severe bleeding with clots is more common with diverticular hemorrhage. Bloody diarrhea often occurs with ischemic and inflammatory colitis.</a:t>
            </a:r>
            <a:endParaRPr lang="en-US" dirty="0">
              <a:solidFill>
                <a:schemeClr val="tx1"/>
              </a:solidFill>
              <a:sym typeface="Wingdings" panose="05000000000000000000" pitchFamily="2" charset="2"/>
            </a:endParaRPr>
          </a:p>
        </p:txBody>
      </p:sp>
      <p:sp>
        <p:nvSpPr>
          <p:cNvPr id="4" name="عنصر نائب لرقم الشريحة 3"/>
          <p:cNvSpPr>
            <a:spLocks noGrp="1"/>
          </p:cNvSpPr>
          <p:nvPr>
            <p:ph type="sldNum" sz="quarter" idx="12"/>
          </p:nvPr>
        </p:nvSpPr>
        <p:spPr>
          <a:xfrm>
            <a:off x="10363200" y="5578475"/>
            <a:ext cx="1142245" cy="669925"/>
          </a:xfrm>
        </p:spPr>
        <p:txBody>
          <a:bodyPr>
            <a:normAutofit/>
          </a:bodyPr>
          <a:lstStyle/>
          <a:p>
            <a:pPr>
              <a:spcAft>
                <a:spcPts val="600"/>
              </a:spcAft>
            </a:pPr>
            <a:fld id="{B2DC25EE-239B-4C5F-AAD1-255A7D5F1EE2}" type="slidenum">
              <a:rPr lang="en-US">
                <a:solidFill>
                  <a:srgbClr val="FFFFFF"/>
                </a:solidFill>
              </a:rPr>
              <a:pPr>
                <a:spcAft>
                  <a:spcPts val="600"/>
                </a:spcAft>
              </a:pPr>
              <a:t>9</a:t>
            </a:fld>
            <a:endParaRPr lang="en-US">
              <a:solidFill>
                <a:srgbClr val="FFFFFF"/>
              </a:solidFill>
            </a:endParaRPr>
          </a:p>
        </p:txBody>
      </p:sp>
    </p:spTree>
    <p:extLst>
      <p:ext uri="{BB962C8B-B14F-4D97-AF65-F5344CB8AC3E}">
        <p14:creationId xmlns:p14="http://schemas.microsoft.com/office/powerpoint/2010/main" val="40318284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ppt/theme/theme3.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ppt/theme/theme4.xml><?xml version="1.0" encoding="utf-8"?>
<a:theme xmlns:a="http://schemas.openxmlformats.org/drawingml/2006/main" name="3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ppt/theme/theme5.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682D6EBE-8D36-4FF2-9DB3-F3D8D7B6715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12113</TotalTime>
  <Words>2648</Words>
  <Application>Microsoft Office PowerPoint</Application>
  <PresentationFormat>مخصص</PresentationFormat>
  <Paragraphs>355</Paragraphs>
  <Slides>56</Slides>
  <Notes>4</Notes>
  <HiddenSlides>0</HiddenSlides>
  <MMClips>0</MMClips>
  <ScaleCrop>false</ScaleCrop>
  <HeadingPairs>
    <vt:vector size="4" baseType="variant">
      <vt:variant>
        <vt:lpstr>نسق</vt:lpstr>
      </vt:variant>
      <vt:variant>
        <vt:i4>5</vt:i4>
      </vt:variant>
      <vt:variant>
        <vt:lpstr>عناوين الشرائح</vt:lpstr>
      </vt:variant>
      <vt:variant>
        <vt:i4>56</vt:i4>
      </vt:variant>
    </vt:vector>
  </HeadingPairs>
  <TitlesOfParts>
    <vt:vector size="61" baseType="lpstr">
      <vt:lpstr>Office Theme</vt:lpstr>
      <vt:lpstr>Slice</vt:lpstr>
      <vt:lpstr>1_Slice</vt:lpstr>
      <vt:lpstr>3_Slice</vt:lpstr>
      <vt:lpstr>Integral</vt:lpstr>
      <vt:lpstr>عرض تقديمي في PowerPoint</vt:lpstr>
      <vt:lpstr>DEFINITION</vt:lpstr>
      <vt:lpstr>INCIDENCE</vt:lpstr>
      <vt:lpstr>Categorization of Lower GI bleeding by intensity : </vt:lpstr>
      <vt:lpstr>MASSIVE LOWER GI BLEED IS: </vt:lpstr>
      <vt:lpstr>عرض تقديمي في PowerPoint</vt:lpstr>
      <vt:lpstr>APPROACH</vt:lpstr>
      <vt:lpstr>2. Find the cause </vt:lpstr>
      <vt:lpstr>عرض تقديمي في PowerPoint</vt:lpstr>
      <vt:lpstr>Physical examination: </vt:lpstr>
      <vt:lpstr>INVESTIGATIONS Lab tests: </vt:lpstr>
      <vt:lpstr>DIAGNOSTIC INVESTIGATION</vt:lpstr>
      <vt:lpstr>COLONSCOPY</vt:lpstr>
      <vt:lpstr>عرض تقديمي في PowerPoint</vt:lpstr>
      <vt:lpstr>When to perform colonoscopy?</vt:lpstr>
      <vt:lpstr>عرض تقديمي في PowerPoint</vt:lpstr>
      <vt:lpstr>عرض تقديمي في PowerPoint</vt:lpstr>
      <vt:lpstr>ANGIOGRAPHY</vt:lpstr>
      <vt:lpstr>ANGIOGRAPHY</vt:lpstr>
      <vt:lpstr>ANGIOGRAPHY</vt:lpstr>
      <vt:lpstr>عرض تقديمي في PowerPoint</vt:lpstr>
      <vt:lpstr>COMPUTED TOMOGRAPHY</vt:lpstr>
      <vt:lpstr>عرض تقديمي في PowerPoint</vt:lpstr>
      <vt:lpstr>CT ANGIOGRAM</vt:lpstr>
      <vt:lpstr>CT ANGIOGRAM</vt:lpstr>
      <vt:lpstr>عرض تقديمي في PowerPoint</vt:lpstr>
      <vt:lpstr>ETIOLOGY</vt:lpstr>
      <vt:lpstr>عرض تقديمي في PowerPoint</vt:lpstr>
      <vt:lpstr>DIVERTICULOSIS</vt:lpstr>
      <vt:lpstr>عرض تقديمي في PowerPoint</vt:lpstr>
      <vt:lpstr>عرض تقديمي في PowerPoint</vt:lpstr>
      <vt:lpstr>ANGIODYSPLASIA</vt:lpstr>
      <vt:lpstr>عرض تقديمي في PowerPoint</vt:lpstr>
      <vt:lpstr>عرض تقديمي في PowerPoint</vt:lpstr>
      <vt:lpstr>عرض تقديمي في PowerPoint</vt:lpstr>
      <vt:lpstr>MANAGEMNET</vt:lpstr>
      <vt:lpstr>  Resuscitation and Initial Assessment: </vt:lpstr>
      <vt:lpstr>عرض تقديمي في PowerPoint</vt:lpstr>
      <vt:lpstr>عرض تقديمي في PowerPoint</vt:lpstr>
      <vt:lpstr>Therapeutic Intervention :</vt:lpstr>
      <vt:lpstr>عرض تقديمي في PowerPoint</vt:lpstr>
      <vt:lpstr>عرض تقديمي في PowerPoint</vt:lpstr>
      <vt:lpstr>Endoscopic therapy:</vt:lpstr>
      <vt:lpstr>عرض تقديمي في PowerPoint</vt:lpstr>
      <vt:lpstr>عرض تقديمي في PowerPoint</vt:lpstr>
      <vt:lpstr>عرض تقديمي في PowerPoint</vt:lpstr>
      <vt:lpstr>عرض تقديمي في PowerPoint</vt:lpstr>
      <vt:lpstr>Tagged RBC Scan-Nuclear Medicine Study:</vt:lpstr>
      <vt:lpstr>عرض تقديمي في PowerPoint</vt:lpstr>
      <vt:lpstr>عرض تقديمي في PowerPoint</vt:lpstr>
      <vt:lpstr>2- Superselective Embolization</vt:lpstr>
      <vt:lpstr>عرض تقديمي في PowerPoint</vt:lpstr>
      <vt:lpstr>عرض تقديمي في PowerPoint</vt:lpstr>
      <vt:lpstr>ILEOPROCTOSTOMY</vt:lpstr>
      <vt:lpstr>ILEOSTOMY</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Massive Lower GI Bleeding</dc:title>
  <dc:creator>ايه السرخي</dc:creator>
  <cp:lastModifiedBy>Dell_i5_th8</cp:lastModifiedBy>
  <cp:revision>66</cp:revision>
  <dcterms:created xsi:type="dcterms:W3CDTF">2021-04-01T18:15:55Z</dcterms:created>
  <dcterms:modified xsi:type="dcterms:W3CDTF">2022-10-09T15:35:21Z</dcterms:modified>
</cp:coreProperties>
</file>