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1:12:53.306"/>
    </inkml:context>
    <inkml:brush xml:id="br0">
      <inkml:brushProperty name="width" value="0.5" units="cm"/>
      <inkml:brushProperty name="height" value="0.5" units="cm"/>
      <inkml:brushProperty name="color" value="#F4840B"/>
    </inkml:brush>
  </inkml:definitions>
  <inkml:trace contextRef="#ctx0" brushRef="#br0">864 1277,'-37'37,"-1"-37,1 38,37-76,37 38,-18 0,0 0,18-75,-32 66,27-19,6-9,-34 32,66-65,-65 65,28-27,-15 13,1 0,18 19,-31 0,-12-37,81 0,-65 32,17 10,-27-43,0 34,38 8,-36-4,-4-37,39 0,-32 32,27-28,6 33,-34 0,29 0,5-37,-34 33,29-29,4-5,-32 33,28-27,41 32,-64 0,18-38,9 1,-33 33,29 8,5-41,-34 32,66 10,-70-43,0 34,38 8,36-41,-64 32,18-27,9 32,-32 0,-10-38,80 38,-66 0,19 0,47 0,-66 0,-18-37,46 37,-32 0,28-37,41 37,-65 0,20 0,8 0,-32 0,27-38,6 38,-33 0,64 0,-31-37,-33 32,65 10,4-5,-63 0,16 0,10 0,-36 0,73 0,0 0,-70 0,30-37,40 37,-72 0,71 0,2-38,-73 37,71 2,39-1,-97 0,44-37,53 37,-95 0,4 0,53 0,-63 0,53 0,-27 0,-32 0,65 0,5 0,-66 0,19 0,47 0,-65 0,92 0,-65 0,-32 0,28 0,79-37,-97 31,7 12,15-6,-31 0,63-38,6 38,-64 0,53 0,-27-37,-31 31,63 12,5-6,-64 0,18 0,9 0,-31 0,63 0,-32 0,-32 0,102 0,-69 0,-33 0,102 0,-33 0,-64 0,92 0,-27 0,-64 0,53 0,-27 0,-32 0,102 0,-69 0,-33 0,64 0,43 0,-97 0,45 0,52 0,-97 0,45 37,14-37,-63 0,91 0,-28 0,-63 0,53 0,48 0,-99 0,11 0,126 0,-132 0,38 38,57-38,-101 0,50 0,125 0,-165 0,68 37,-15-37,-67 0,96 0,-29 0,-67 0,21 0,83 0,-99 0,49 0,12 0,-64 0,55 0,-28 0,-32 0,140 37,-70-37,-66 0,94 0,-29 0,-64 0,18 0,84 0,-99 0,48 0,14 0,-67 0,96 0,8 38,-100-35,51 31,124-34,-167 0,34 0,96 37,-134-33,5-8,129 42,-135-34,7-8,90 4,-100 0,51 0,49 37,-99-33,48-8,-23 4,-34 0,141 37,-33-37,-99 0,49 0,13 0,-66 0,94 0,9 0,-96 0,43 0,15 0,-63 0,90 0,11 38,-97-33,82-10,15 5,-98 0,47 0,51 37,-98-32,47-10,51 5,-98 0,9 0,89 0,-98 0,47 37,14-37,-65 0,129 0,-64 0,-64 0,90 0,-26 0,-64 0,90 0,11 0,-97 0,45 0,14 0,-65 0,57 0,9 0,-66 0,94 38,-29-38,-64 0,92 0,-64 0,-34 0,67 0,3 0,-65 0,57 0,46 0,-99 0,11 0,51 0,-66 0,94 0,-28 0,-65 0,55 0,47 0,-97 0,82 0,-23 0,-63 0,90 0,-26 0,-63 0,88 0,-25 0,-64 0,53 0,48 0,-95 0,3 0,92 0,-94 0,39 0,55 0,-96 0,43 0,53 0,-97 0,44 0,16 0,-66 0,94 0,-66 0,-32 0,65 0,5 0,-65 0,55 0,9 0,-64 0,130 0,-28 0,-98 0,84 0,-24 0,-64 0,93 0,9 0,-98 0,46 0,52 0,-96 0,80 0,16 0,-97 0,83 0,-24 0,-64 0,92 0,-27 0,-66 0,94 0,-28 0,-66 0,56 0,48 0,-99 0,46 0,90 0,-131 0,111 0,-55 0,-66 0,94 0,-28 0,-66 0,56 0,47 0,-99 0,49 0,50 0,-99 0,49 0,50 0,-100 0,88 0,12 0,-100 0,88 0,-25 0,-68 0,60 0,45 0,-100 0,14 0,86 0,-102 0,55 0,9 0,-67 0,136 0,6 0,-134 0,120 0,-61 0,-66 0,134 0,-68 0,-65 0,94 0,-28 0,-67 0,59 0,45 0,-100 0,51 0,11 0,-65 0,57 0,-29 0,-32 0,65 0,5 0,-67 0,21 0,46 0,-65 0,55 0,-28 0,-32 0,65 0,4 0,-62 0,14 0,48 0,-62 0,51 0,12 0,-64 0,127 0,-63 0,-64 0,53 0,10 0,-63 0,16 0,47 37,-63-32,53-10,-27 5,-31 0,26 0,42 37,-64-32,18-10,47 5,-66 0,19 38,47-38,-66 0,19 0,-9 0,37 0,-19 0,-33 0,29 37,5-37,-33 0,27 38,43-38,-66 0,-18 37,46-37,-32 0,65 37,-66-35,29-4,5 2,-35 0,-6 38,40-38,-33 0,-4 0,71 37,-64-33,23 29,-11-14,-1-38,57 94,-67-67,21 21,-29 9,0-34,38-8,-1 41,-33-33,29 29,42 5,-67-34,21 66,9-32,-34-34,29 29,5-33,-34 0,29 38,-33-1,0-33,37 67,-35-68,34 68,-36-33,0-34,37 29,-37 4,0-32,37 28,-37 4,0-33,38 67,-36-67,-4 29,2 4,0-32,37 28,-37 42,0-67,37-16,-37 45,0-33,38 67,-38-34,0-33,37 29,0 42,-33-67,-8 21,42 121,-35-136,-6 46,40 15,-32-65,27 55,-32-28,0-33,38 67,-38-34,0-33,37 67,-37-34,0-33,0 30,38 3,-35-33,-6 29,3 42,0-67,0 21,37 9,-33-34,-8 67,41 3,-32-65,28 57,-33-29,0-33,37 67,-37 4,0-67,37 96,1 8,-34-99,-8 49,4 12,0-66,0 134,37 7,-33-133,-8 43,41 15,-32-65,-10 95,5-30,0-65,0 57,38 46,-34-99,-8 11,4 51,0-67,0 96,37 46,-33-134,-8 80,41 16,-32-100,-10 50,5 50,0-99,0 86,0-24,0-66,0 57,0 83,0-131,0 76,0 56,0-131,0 36,0 20,0-66,0 94,0-28,0-67,0 59,0 45,0-99,0 11,0 88,0-99,0 124,0-25,0-100,0 88,-37 12,33-100,8 88,-41 12,32-99,10 161,-43-62,34-99,8 86,-41 13,33-100,8 88,-4-25,0-68,0 60,-37 45,33-99,8 86,-4-61,0-34,0 104,0-34,0-66,0 97,-38 81,34-166,8 72,-4 20,0-100,-37 88,37-25,0-67,-37 134,37-30,0-101,0 15,-38 86,34-100,8 125,-4-24,0-102,-37 52,37 12,0-66,0 57,0 46,0-99,-37 48,37 89,0-132,0 113,0-19,0-98,0 84,0 14,0-98,-38 84,38 15,0-100,0 48,0 89,0-132,0 76,0 18,0-99,0 86,0 13,0-98,0 47,0 51,0-98,0 46,0 15,0-65,0 129,0-26,0-98,0 119,0-22,0-97,0 119,0-22,0-94,0 77,-37 17,31-95,12 40,-6 130,0-159,0 56,0-9,0-64,0 90,0 48,0-127,0 31,-38 134,34-163,8 64,-4 61,0-128,0 33,0 58,0-96,0 43,0 53,0-97,0 44,0 54,0-99,0 46,-37 15,32-65,10 92,-5 47,0-131,0 39,0 18,0-67,0 96,0-67,0-33,0 67,0 4,0-68,0 60,0 83,0-136,0 84,0 14,0-101,0 53,-37 10,34-68,6 100,-3-68,0-35,0 106,0-35,0-65,0 57,0 9,0-66,0 19,0 84,0-99,0 49,0 13,0-67,0 58,0-28,0-34,0 29,0 42,0-66,0 57,0-29,0-32,0 65,0 4,0-64,0 18,0 84,0-98,-38 84,38-24,0-64,0 18,0 47,0-65,-37 17,37 10,0-32,0 28,-75 41,66-64,-19 55,-9-28,32-32,10 65,-5-33,0-32,0 28,0 4,0-32,0 27,0 6,0-34,-38 67,36-67,-33 29,-2 4,33-33,-30 30,32-32,-33 70,16-34,38-38,-94 74,67-66,-21 22,-9-30,35 0,-31 74,-41-36,68-35,-23-6,-7 40,32-32,-28 27,-41 43,64-66,-18 20,-9 8,32-32,-27 27,-6-32,33 0,-27 0,-5 38,32-34,-28-8,-42 41,66-32,-19-10,-9 42,32-32,-65 28,33-33,32 0,-28 0,-41 0,65 0,-57 0,29 0,32 0,-28 0,-79 0,98 0,-9 0,-89 0,99 0,-86 0,-13 0,99 0,-161 0,62-38,99 34,-124 8,63-4,65 0,-57 0,29 0,33 0,-104 0,33 0,67 0,-59 0,-45 0,101 0,-53 0,-48 0,102 0,-54 38,-11-38,68 0,-98 0,30 0,68 0,-61 0,31 0,33 0,-179 0,71 37,101-33,-90-8,-86 4,168 0,-74 0,-19 0,99 0,-48 0,-51 0,99 0,-86 0,24 0,67 0,-96 0,-8 0,102 0,-92 0,-10 0,98 0,-84 0,-15 0,101 0,-125 0,25 0,100 0,-88 0,-162-37,233 32,-91 10,-29-5,132 0,-41 0,-54 37,101-33,-53-8,-48 4,99 0,-49 0,-50 37,99-32,-86-10,25 5,65 0,-57 0,-46 0,99 0,-49 0,-50 0,100 0,-88 75,-49-75,132 0,-78 0,-55 0,136 0,-121 0,-15 0,138 0,-88 0,-12 0,100 0,-88 0,25 0,67 0,-133 0,29 0,98 0,-121 37,22-37,100 0,-160 75,61-75,98 0,-84 37,-52-37,131 0,-74 38,-19-38,98 0,-47 0,-88 0,132 0,-78 0,-17 0,100 0,-163 37,100 1,67-34,-170-8,66 4,99 0,-49 0,24 0,34 0,-141 0,70 37,67-33,-133-8,-8 41,131-32,-39-10,-93 5,133 0,-40 0,-93 0,133 0,-78 0,-54-37,131 32,-76 10,-18-5,97 0,-45 37,-52-37,98 0,-47 0,-88-37,131 32,-2 10,-129 32,131-32,-76-10,19 43,65-33,-54-10,-11 5,65 0,-92 0,-10 0,97 0,-45 0,-52 0,98 0,-84 0,-51 0,131 0,-114 0,20 0,98 0,-47 0,-88 0,132 0,-41 0,-54 0,100 0,-51 0,-86 0,131 0,-76 0,-18 0,99 0,-86 0,-51 0,132 0,-76 0,-18 0,100 0,-88 0,-12 37,98-32,-84-10,-89 5,164 0,-66 0,-23 0,99 0,-86 0,-50 0,131 0,-76 0,-56 0,132 0,-76 37,-18-37,99 0,-48 0,-14 38,66-34,-94-8,-9 4,99 0,-49 0,-87 0,130 0,-37 0,-94 0,134 0,-5 0,-166 0,166 0,-70 0,-21 0,100 0,-50 0,-88 37,132-32,-39-10,-55 5,100 0,-50 0,-50 0,99 0,-86 0,-51 0,133 0,-78 0,-17 0,99 0,-86-37,-13 37,99 0,-49 0,-13 0,67 0,-58 0,-9 0,67 0,-96-75,-45 38,130 32,-74 10,-20-5,100 0,-11 0,-51 0,67 0,-96 0,-8 0,100 0,-50 0,-13-38,66 34,-57 8,-9-4,66 0,-19 0,-84 0,99 0,-11 0,-51 0,66 0,-94 0,66 0,32 0,-102-37,32 37,65 0,-18 0,-84-37,100 32,-13 10,-87-43,100 34,-88-29,63 33,33 0,-67-38,-4 1,67 33,-96-29,97 30,-61-32,31 35,32 0,-65-37,-4 37,62 0,-14 0,-11-37,31 31,-25-26,-44-5,64 31,-15-25,-49-7,63 33,-51-64,26 31,31 32,-26-62,-42 30,62 32,-14 12,-11-43,32 32,-27-28,-6-4,37 36,-35-35,-1 36,36 0,-36-75,0 38,36 36,-35-73,-2-1,34 66,-67-56,34 27,33 34,-29-66,33-5,0 66,-38-20,1-45,33 66,8-22,-41 30,33 0,8-74,-4 36,0 35,0-106,0 35,0 66,-38-59,1-83,33 135,8-82,-4-15,0 100,-37-13,37-124,0 135,-38-10,38-50,0 64,-37-55,0-47,32 98,10-47,-5-51,0 96,0-5,0-91,0 93,-38-74,38-20,0 94,0-36,-37-207,30 215,-23-92,30-48,0 157,0-52,0 7,0 63,0-88,0 25,0 63,0-88,0 25,0 63,0-88,0-49,0 124,0-62,0-25,0 92,0-35,0-94,0 123,-75-172,37 48,33 127,10-141,-5 52,0 94,0-38,0-19,0 64,0-53,0-48,0 96,0-80,0 21,0 65,0-92,0-10,0 98,0-84,0-51,0 132,0-78,-37-55,33 133,8-152,-41-55,33 199,8-63,-4-61,0 133,37-117,-37-54,0 167,0-110,37-56,-32 165,-10-70,5-59,0 134,0-117,-37 21,33 100,8-238,-41 101,33 133,8-80,33-16,-33 100,-8-126,4-11,0 134,0-82,0-53,0 134,0-80,0-16,0 100,0-88,0-49,0 134,0-45,0-89,0 132,-37-190,37 57,0 133,0-78,37-54,-33 132,-8-116,4 21,0 100,37-125,-37-13,0 131,0-111,0 18,0 97,0-119,0 22,0 96,38-118,-38-15,0 126,0-104,0 15,0 95,0-78,37-17,-31 95,-12-41,6-54,0 110,0-108,38-2,-33 94,-10-76,42-55,-31 125,-12-27,6-61,0 95,37-78,-37-92,0 160,38-95,-38-28,0 129,0-107,0 16,0 97,0-82,0 22,0 65,0-92,0-10,0 97,0-45,37-52,-32 98,-10-46,5-90,0 132,37-76,38-55,-66 131,-18-114,9 20,0 100,37-51,-37-49,0 101,0-164,0 25,0 134,0-42,0-17,0 67,0-134,0 105,0 33,0-141,0 33,0 99,0-86,0-51,0 133,38-78,-38-17,0 99,0-49,0-12,0 65,0-94,0 65,0 33,0-65,0 33,0 32,0-65,0 33,0 32,0-27,0-43,0 66,0-57,0-8,0 63,0-16,0-47,0 63,0-16,0-48,0 65,0-17,0-10,0 31,0-26,0 30,0-33,0-2,0 32,0-28,0-4,0 32,0-27,0-6,0 34,0-29,0 31,0-71,0 36,0 37,0-18,37-39,-37 20,0 33,0-30,0 32,0-33,0-2,0 33,0-30,0 34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1:12:59.641"/>
    </inkml:context>
    <inkml:brush xml:id="br0">
      <inkml:brushProperty name="width" value="0.5" units="cm"/>
      <inkml:brushProperty name="height" value="0.5" units="cm"/>
      <inkml:brushProperty name="color" value="#008500"/>
    </inkml:brush>
  </inkml:definitions>
  <inkml:trace contextRef="#ctx0" brushRef="#br0">0 491,'38'0,"-1"0,-35 0,71 37,1-37,-68 0,100 0,6 0,-102 0,130 0,-28 0,-92 0,72 0,57 0,-125 0,64 0,62 0,-125 0,62 0,62 0,-123 0,60 0,64-37,-125 31,62 12,62-6,-124 0,100 0,-13-37,-94 30,113 14,56-7,-151 0,77-38,37 38,-130 0,72-37,20 37,-96 0,80 0,53 0,-126 0,66 0,23 0,-95 0,116 0,16 0,-128 0,145 0,-17 0,-126 0,141 0,-14 0,-133 0,115 0,17 0,-129 0,72 0,58 0,-131 0,37 0,93 0,-129 0,35 0,94 0,-129 0,147 0,-18 0,-127 0,31 37,134-37,-160 0,95 0,-10 0,-93 0,112 38,18-38,-124 0,62 0,25 0,-92 0,72 0,20 0,-95 0,78 0,17 0,-95 0,153 0,-20 0,-128 0,105 0,60 0,-161 0,97-38,27 38,-129 0,144 0,-15 0,-132 0,113 0,19 0,-133 0,115 0,17 0,-132 0,153 0,17 0,-165 0,143 0,-16-37,-134 33,157 45,15-41,-171 0,117-37,54 37,-171 0,155 0,-59 0,-102 0,129 0,10 0,-134 0,195 0,-24 0,-168 0,188 0,19 0,-205 0,146 0,21 0,-167 0,184 0,-54-37,-135 33,156 8,-21-4,-136 0,196 0,14-38,-196 34,93-29,66 33,-166 0,145 0,-17 0,-129 0,110-37,19 37,-130 0,112 0,55-38,-161 33,100 10,62-5,-165 0,142-37,23 37,-163 0,139-38,24 38,-164 0,140 0,-13 0,-132 0,113 0,19 0,-131 0,111 0,94 0,-193 0,125 0,31-37,-162 32,136 10,64-5,-191 0,118-37,35 37,-160 0,133 0,64-38,-196 34,131 8,102 34,-225-33,152-48,74 43,-223 0,146 0,39 0,-189 0,192 0,-41 0,-159 0,170 0,65 38,-223-33,146-10,76 5,-219 0,103 0,42 37,-158-31,203-12,30 6,-223 0,146 37,39-37,-191 0,158 0,-4 0,-160 0,133 38,27-38,-160 0,95 0,102 0,-193 0,125 0,68 0,-192 0,160 0,-5 37,-162-32,137-10,24 5,-159 0,133 38,27-38,-161 0,172 0,-11 0,-161 0,135 37,25-37,-161 0,174 0,-12 0,-163 0,102 0,60 0,-164 0,106 37,-16-37,-101 0,90 0,11 0,-101 0,90 0,48 0,-131 0,39 0,55 0,-99 0,49 0,13 0,-66 0,56 0,10 0,-65 0,92 0,-65 0,-32 0,65 0,42 0,-96 0,6 0,52 0,-63 0,53 0,-27 38,-32-33,65-10,5 5,-66 0,19 0,47 0,-66 0,19 0,10 0,-34 0,29 0,-14 0,-1 0,0 0,2 0,-20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1:13:01.192"/>
    </inkml:context>
    <inkml:brush xml:id="br0">
      <inkml:brushProperty name="width" value="0.5" units="cm"/>
      <inkml:brushProperty name="height" value="0.5" units="cm"/>
      <inkml:brushProperty name="color" value="#008500"/>
    </inkml:brush>
  </inkml:definitions>
  <inkml:trace contextRef="#ctx0" brushRef="#br0">0 0,'38'0,"-38"37,37-37,-34 0,-6 38,3 37,0-71,0 66,37 42,-30-93,-14 112,45 18,-32-123,25 60,7 64,-32-123,-12 20,43 140,-30-153,-14 44,7 109,0-158,37 91,1 67,-32-157,-12 89,6 68,0-158,37 129,-37 66,0-188,-37 115,37 73,0-192,0 160,0 32,0-189,0 154,0 110,0-251,0 166,37 84,-31-249,25 239,7 10,-33-252,27 170,5 83,-30-250,61 238,-31 12,-31-252,26 205,5 46,-31-250,25 203,-31 48,0-251,38 203,-38 122,0-317,37 262,-37-19,0-261,0 260,0 38,0-291,0 209,0 119,0-322,0 235,-37 50,32-292,-28 248,33 7,0-260,-37 221,37 1,0-229,-37 272,37-5,0-258,-112 254,37 41,65-291,20 284,-85-30,65-260,-17 183,-10 77,32-260,10 184,-43 1,33-192,10 122,-5-41,0-99,-37 121,37 14,0-129,0 110,0 57,0-161,0 60,0 100,0-158,0 56,0 66,0-130,0 147,0 57,0-192,-37 85,-1 70,32-158,-25 129,31-9,0-124,0 62,0 25,0-95,-38 116,38 16,0-128,0 70,0 58,0-126,0 104,0-15,0-96,0 155,0-22,0-128,0 108,0 20,0-129,0 35,0 57,0-96,0 80,0 16,0-96,0 43,0 15,0-63,0 90,0 11,0-96,0 43,0 16,0-65,0 54,0 11,0-64,0 16,0 85,0-97,0 7,38 90,-33-98,-10 9,5 52,0-65,0 17,0 48,0-65,0 17,0 11,0-34,0 29,0-14,0-38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1:13:06.241"/>
    </inkml:context>
    <inkml:brush xml:id="br0">
      <inkml:brushProperty name="width" value="0.5" units="cm"/>
      <inkml:brushProperty name="height" value="0.5" units="cm"/>
      <inkml:brushProperty name="color" value="#008500"/>
    </inkml:brush>
  </inkml:definitions>
  <inkml:trace contextRef="#ctx0" brushRef="#br0">0 0,'0'38,"0"-1,38-37,-1 0,0 37,-31-31,63 26,-31-32,-33 0,64 37,6-37,-63 0,13 0,87 0,-93 0,37 0,93 0,-128 0,33 0,96 0,-128 0,30 0,98 0,-127 0,28 0,99 0,-128 0,68-37,22 37,-95 0,115 0,-20-38,-94 33,114 10,-20-42,-96 31,117 12,17-6,-128 0,105 0,23 0,-129 0,107 0,21 0,-127 0,106 0,21 0,-126 0,141 0,-15 0,-128 0,108 0,95 0,-186 0,111-37,37 37,-157 0,129 0,29 0,-160 0,95 0,65 0,-163 0,139 0,24 0,-158 0,128 0,30 0,-157 0,127 0,30 0,-161 0,134 0,27 0,-158 0,92 0,103 0,-189 0,79 0,110 0,-197 0,96 0,101 0,-190 0,119 0,33 0,-165 0,145 0,58 0,-190 0,119 0,34 0,-159 0,93 0,29 0,-129 0,144 0,22 0,-161 0,172 37,26-37,-188 0,152 0,37 0,-191 0,118 0,72 0,-195 0,129 0,66 37,-190-31,156-12,35 6,-187 0,148 38,38-38,-183 0,105 0,78 0,-186 0,148 0,1 0,-153 0,156 37,71-37,-209 0,120 0,52 0,-181 0,139 0,42 0,-207 0,152 0,18 0,-174 0,198 0,-24 0,-173 0,234 0,13 0,-243 0,151 0,55 0,-213 0,202 0,11 0,-189 0,154 0,35 0,-187 0,113 37,74-37,-191 0,158 0,33 0,-190 0,119 0,34 0,-160 0,170 0,-10 38,-159-33,131-10,27 5,-161 0,137 0,25 0,-164 0,178 0,23 0,-193 0,125 0,31 0,-161 0,172 0,-11 0,-161 0,134 0,27 0,-161 0,98 0,62 0,-160 0,135 0,63 0,-196 0,168 0,-9 37,-160-31,170-12,-10 6,-159 0,131 0,27 0,-158 0,131 37,-9-37,-131 0,148 0,58 0,-192 0,120 0,34 0,-161 0,97 0,64 0,-158 0,92-37,65 37,-160 0,98 0,63 0,-158 0,91 0,67 0,-162 0,99-37,63 37,-159 0,131 0,27-38,-159 33,133 10,27-5,-159 0,131 0,-10 0,-127 0,143-37,22 37,-159 0,93 0,66 0,-157 0,127 0,67 37,-187-30,113-14,36 7,-155 0,125 38,-7-1,-126-31,141-12,-14 43,-124-30,60-14,63 45,-120-31,54 23,-8 7,-61-30,84 24,-23-31,-62 0,48 37,14-37,-60 0,7 38,16-1,-31-30,23-14,7 7,-30 0,24 0,-31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2-09T11:13:08.072"/>
    </inkml:context>
    <inkml:brush xml:id="br0">
      <inkml:brushProperty name="width" value="0.5" units="cm"/>
      <inkml:brushProperty name="height" value="0.5" units="cm"/>
      <inkml:brushProperty name="color" value="#008500"/>
    </inkml:brush>
  </inkml:definitions>
  <inkml:trace contextRef="#ctx0" brushRef="#br0">1 38,'0'-37,"0"74,0 0,37 75,-37-112,0 112,0 38,0-149,0 110,0 1,0-97,0 45,0 89,0-129,0 35,0 94,0-128,0 108,0 57,0-158,0 131,37 28,-31-161,-12 135,6 100,0-228,0 121,0 70,0-198,0 172,0-11,0-162,0 211,0-12,0-195,38 129,-38 104,0-233,0 166,0 66,0-227,0 156,0 72,0-224,37 148,-37 38,0-193,0 162,0 106,0-266,0 195,0 109,0-291,0 169,0 47,0-230,0 197,0 107,0-294,37 215,-37 117,0-327,0 242,0-28,0-226,0 229,-37 110,32-323,-27 159,69 126,-32-291,-47 209,42 45,0-262,0 187,0 113,0-297,0 218,37 79,-32-293,-10 248,-32 7,32-261,10 185,-5 38,0-225,0 153,0 72,0-227,0 231,0-4,0-226,0 192,0-3,0-200,0 213,0-12,0-199,0 134,0 139,0-264,0 192,0 109,0-295,0 217,0 78,0-298,0 223,0 0,0-234,0 208,0 26,0-232,0 166,0-8,0-166,0 107,0 96,0-197,0 171,0-12,0-166,0 222,0-18,0-197,0 133,0-48,0-99,0 86,0-25,0-64,0 93,0-66,0-33,0 67,0-34,0-33,0 104,0-71,0-33,0 67,0 41,0-99,0 11,0 89,0-100,0 11,0 13,0-32,0 65,0-33,0-33,0 30,0 3,0-33,0 29,0-14,0 0,0 18,0-34,-38-6,20 3,36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ay ston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43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3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 /><Relationship Id="rId13" Type="http://schemas.openxmlformats.org/officeDocument/2006/relationships/image" Target="../media/image9.png" /><Relationship Id="rId3" Type="http://schemas.openxmlformats.org/officeDocument/2006/relationships/image" Target="../media/image4.jpeg" /><Relationship Id="rId7" Type="http://schemas.openxmlformats.org/officeDocument/2006/relationships/image" Target="../media/image6.png" /><Relationship Id="rId12" Type="http://schemas.openxmlformats.org/officeDocument/2006/relationships/customXml" Target="../ink/ink5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customXml" Target="../ink/ink2.xml" /><Relationship Id="rId11" Type="http://schemas.openxmlformats.org/officeDocument/2006/relationships/image" Target="../media/image8.png" /><Relationship Id="rId5" Type="http://schemas.openxmlformats.org/officeDocument/2006/relationships/image" Target="../media/image5.png" /><Relationship Id="rId10" Type="http://schemas.openxmlformats.org/officeDocument/2006/relationships/customXml" Target="../ink/ink4.xml" /><Relationship Id="rId4" Type="http://schemas.openxmlformats.org/officeDocument/2006/relationships/customXml" Target="../ink/ink1.xml" /><Relationship Id="rId9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E7F9CE8-59DF-F628-5040-C702BCE9D68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AF8E9-3AC7-65A1-B6EE-B7A7487B0D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D3DE9-5C1D-FA29-1078-428EFBA92F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Supervised by: </a:t>
            </a:r>
            <a:r>
              <a:rPr lang="en-GB" dirty="0" err="1"/>
              <a:t>Dr.</a:t>
            </a:r>
            <a:r>
              <a:rPr lang="en-GB" dirty="0"/>
              <a:t> </a:t>
            </a:r>
            <a:r>
              <a:rPr lang="en-GB" dirty="0" err="1"/>
              <a:t>Walid</a:t>
            </a:r>
            <a:r>
              <a:rPr lang="en-GB" dirty="0"/>
              <a:t> </a:t>
            </a:r>
            <a:r>
              <a:rPr lang="en-GB" dirty="0" err="1"/>
              <a:t>AlWadi</a:t>
            </a:r>
            <a:endParaRPr lang="en-GB" dirty="0"/>
          </a:p>
          <a:p>
            <a:endParaRPr lang="en-GB" dirty="0"/>
          </a:p>
          <a:p>
            <a:r>
              <a:rPr lang="en-GB" dirty="0"/>
              <a:t>Presented by: </a:t>
            </a:r>
            <a:r>
              <a:rPr lang="en-GB" dirty="0" err="1"/>
              <a:t>Shukri</a:t>
            </a:r>
            <a:r>
              <a:rPr lang="en-GB" dirty="0"/>
              <a:t> </a:t>
            </a:r>
            <a:r>
              <a:rPr lang="en-GB" dirty="0" err="1"/>
              <a:t>AlOmari</a:t>
            </a:r>
            <a:r>
              <a:rPr lang="en-GB" dirty="0"/>
              <a:t> and Mohammad </a:t>
            </a:r>
            <a:r>
              <a:rPr lang="en-GB" dirty="0" err="1"/>
              <a:t>AlTorman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53742C-C651-0A3B-B5A0-DAAE691F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Systemic Lupus Erythematosus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1255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1DF5B3F-9000-D7C5-3867-C96F93B2C90A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E1A4A-0A87-CDEF-2F55-40B9901D01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-1" y="3035298"/>
            <a:ext cx="24289871" cy="10680701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5400" dirty="0">
                <a:solidFill>
                  <a:srgbClr val="FF0000"/>
                </a:solidFill>
              </a:rPr>
              <a:t>Alopecia</a:t>
            </a:r>
            <a:r>
              <a:rPr lang="en-US" sz="5400" dirty="0"/>
              <a:t>: hair loss more than 100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solidFill>
                  <a:srgbClr val="FF0000"/>
                </a:solidFill>
              </a:rPr>
              <a:t>Oral ulcer</a:t>
            </a:r>
            <a:r>
              <a:rPr lang="en-GB" sz="5400" dirty="0"/>
              <a:t>, </a:t>
            </a:r>
            <a:r>
              <a:rPr lang="en-US" sz="5400" dirty="0"/>
              <a:t>Painless , 2-3 days will heal , superficial lesion 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solidFill>
                  <a:srgbClr val="FF0000"/>
                </a:solidFill>
              </a:rPr>
              <a:t>Arthritis</a:t>
            </a:r>
            <a:r>
              <a:rPr lang="en-GB" sz="5400" dirty="0"/>
              <a:t>: </a:t>
            </a:r>
            <a:r>
              <a:rPr lang="en-US" sz="5400" dirty="0"/>
              <a:t>No erosion, but can be deformity (tendon and ligament affect),</a:t>
            </a:r>
            <a:r>
              <a:rPr lang="en-GB" sz="5400" dirty="0"/>
              <a:t> </a:t>
            </a:r>
            <a:r>
              <a:rPr lang="en-US" sz="5400" dirty="0"/>
              <a:t>deformity it can be corrected by prior sign , migratory , mostly</a:t>
            </a:r>
            <a:r>
              <a:rPr lang="en-GB" sz="5400" dirty="0"/>
              <a:t> </a:t>
            </a:r>
            <a:r>
              <a:rPr lang="en-US" sz="5400" dirty="0"/>
              <a:t>symmetrical , MCP – PIP could be involve 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>
                <a:solidFill>
                  <a:srgbClr val="FF0000"/>
                </a:solidFill>
              </a:rPr>
              <a:t>Raynaud phenomenon: </a:t>
            </a:r>
            <a:r>
              <a:rPr lang="en-US" sz="5400" dirty="0"/>
              <a:t>vascular response to cold or emotion</a:t>
            </a:r>
            <a:r>
              <a:rPr lang="en-GB" sz="5400" dirty="0"/>
              <a:t>, </a:t>
            </a:r>
            <a:r>
              <a:rPr lang="en-US" sz="5400" dirty="0"/>
              <a:t>White ( vasospasm ) then blue ( deoxygenation) then </a:t>
            </a:r>
            <a:r>
              <a:rPr lang="en-GB" sz="5400" dirty="0"/>
              <a:t>r</a:t>
            </a:r>
            <a:r>
              <a:rPr lang="en-US" sz="5400" dirty="0" err="1"/>
              <a:t>ed</a:t>
            </a:r>
            <a:r>
              <a:rPr lang="en-US" sz="5400" dirty="0"/>
              <a:t> (local tissue acidosis will cause reactive vasodilatation ) painful stage </a:t>
            </a:r>
            <a:r>
              <a:rPr lang="en-GB" sz="5400" dirty="0"/>
              <a:t>, </a:t>
            </a:r>
            <a:r>
              <a:rPr lang="en-US" sz="5400" dirty="0"/>
              <a:t>if it unilateral most likely scleroderma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5400" dirty="0" err="1">
                <a:solidFill>
                  <a:srgbClr val="FF0000"/>
                </a:solidFill>
              </a:rPr>
              <a:t>Petechiae</a:t>
            </a:r>
            <a:r>
              <a:rPr lang="en-US" sz="5400" dirty="0"/>
              <a:t> (Thrombocytopenia&amp; vasculitis)</a:t>
            </a:r>
          </a:p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Vasculitis:</a:t>
            </a:r>
            <a:r>
              <a:rPr lang="en-US" sz="5400" dirty="0"/>
              <a:t> Elevated rash, Painful, lower limbs</a:t>
            </a:r>
          </a:p>
          <a:p>
            <a:r>
              <a:rPr lang="en-US" sz="5400" dirty="0">
                <a:solidFill>
                  <a:schemeClr val="accent5">
                    <a:lumMod val="50000"/>
                  </a:schemeClr>
                </a:solidFill>
              </a:rPr>
              <a:t>Thrombocytopenia</a:t>
            </a:r>
            <a:r>
              <a:rPr lang="en-US" sz="5400" dirty="0"/>
              <a:t>: Non –raised rash , Painless , Diffuse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C9D7773-86EA-9F2C-7AD5-A99EF21EA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47" y="-2385174"/>
            <a:ext cx="21971004" cy="4648200"/>
          </a:xfrm>
        </p:spPr>
        <p:txBody>
          <a:bodyPr/>
          <a:lstStyle/>
          <a:p>
            <a:r>
              <a:rPr lang="en-GB" dirty="0"/>
              <a:t>Clinical Features –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99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40E104-35B5-461E-2628-DA962CAF1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76" y="-2209854"/>
            <a:ext cx="24233624" cy="15159317"/>
          </a:xfrm>
        </p:spPr>
        <p:txBody>
          <a:bodyPr>
            <a:noAutofit/>
          </a:bodyPr>
          <a:lstStyle/>
          <a:p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Livedo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reticularis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 (net-like dilated blood vessels) </a:t>
            </a:r>
            <a:br>
              <a:rPr lang="en-GB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GB" sz="3600" dirty="0" err="1">
                <a:solidFill>
                  <a:schemeClr val="accent6">
                    <a:lumMod val="50000"/>
                  </a:schemeClr>
                </a:solidFill>
              </a:rPr>
              <a:t>Ddx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</a:rPr>
              <a:t>: 1.SLE 2. Vasculitis  3. Anti-phospholipids syn. 4.Mixed CT disease</a:t>
            </a:r>
            <a:br>
              <a:rPr lang="en-GB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sz="3600" dirty="0"/>
              <a:t>
</a:t>
            </a:r>
            <a:r>
              <a:rPr lang="en-GB" sz="3600" dirty="0">
                <a:solidFill>
                  <a:srgbClr val="FF0000"/>
                </a:solidFill>
              </a:rPr>
              <a:t>Renal finding → the most common cause of mortality and morbidity and affect 50% of the cases.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>
                <a:solidFill>
                  <a:srgbClr val="C00000"/>
                </a:solidFill>
              </a:rPr>
              <a:t>Immune complex mediated .</a:t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3600" dirty="0">
                <a:solidFill>
                  <a:srgbClr val="C00000"/>
                </a:solidFill>
              </a:rPr>
              <a:t>✓Glomerulonephritis:</a:t>
            </a:r>
            <a:br>
              <a:rPr lang="en-GB" sz="3600" dirty="0">
                <a:solidFill>
                  <a:srgbClr val="C00000"/>
                </a:solidFill>
              </a:rPr>
            </a:br>
            <a:r>
              <a:rPr lang="en-GB" sz="3600" dirty="0">
                <a:solidFill>
                  <a:srgbClr val="C00000"/>
                </a:solidFill>
              </a:rPr>
              <a:t>1)minimal changes disease 2) proliferation mesangial 3) focal segmental  4) Diffuse 5) membranous (heavy protein) 6)advanced (</a:t>
            </a:r>
            <a:r>
              <a:rPr lang="en-GB" sz="3600" dirty="0" err="1">
                <a:solidFill>
                  <a:srgbClr val="C00000"/>
                </a:solidFill>
              </a:rPr>
              <a:t>sclerosing</a:t>
            </a:r>
            <a:r>
              <a:rPr lang="en-GB" sz="3600" dirty="0">
                <a:solidFill>
                  <a:srgbClr val="C00000"/>
                </a:solidFill>
              </a:rPr>
              <a:t>) .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>
                <a:solidFill>
                  <a:srgbClr val="00B050"/>
                </a:solidFill>
              </a:rPr>
              <a:t>Used for prognosis.</a:t>
            </a:r>
            <a:br>
              <a:rPr lang="en-GB" sz="3600" dirty="0">
                <a:solidFill>
                  <a:srgbClr val="00B050"/>
                </a:solidFill>
              </a:rPr>
            </a:br>
            <a:r>
              <a:rPr lang="en-GB" sz="3600" dirty="0">
                <a:solidFill>
                  <a:srgbClr val="00B050"/>
                </a:solidFill>
              </a:rPr>
              <a:t>-oliguria – proteinuria – </a:t>
            </a:r>
            <a:r>
              <a:rPr lang="en-GB" sz="3600" dirty="0" err="1">
                <a:solidFill>
                  <a:srgbClr val="00B050"/>
                </a:solidFill>
              </a:rPr>
              <a:t>edema</a:t>
            </a:r>
            <a:r>
              <a:rPr lang="en-GB" sz="3600" dirty="0">
                <a:solidFill>
                  <a:srgbClr val="00B050"/>
                </a:solidFill>
              </a:rPr>
              <a:t> – HTN –</a:t>
            </a:r>
            <a:r>
              <a:rPr lang="en-GB" sz="3600" dirty="0" err="1">
                <a:solidFill>
                  <a:srgbClr val="00B050"/>
                </a:solidFill>
              </a:rPr>
              <a:t>hematuria</a:t>
            </a:r>
            <a:r>
              <a:rPr lang="en-GB" sz="3600" dirty="0">
                <a:solidFill>
                  <a:srgbClr val="00B050"/>
                </a:solidFill>
              </a:rPr>
              <a:t> (RBC cast) so we have to do urine analysis for SLE patients.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Fever (so exclude infection).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 err="1">
                <a:solidFill>
                  <a:schemeClr val="accent3">
                    <a:lumMod val="50000"/>
                  </a:schemeClr>
                </a:solidFill>
              </a:rPr>
              <a:t>Serositis</a:t>
            </a:r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: pleurisy (stabbing pain ,local, </a:t>
            </a:r>
            <a:r>
              <a:rPr lang="en-GB" sz="3600" dirty="0" err="1">
                <a:solidFill>
                  <a:schemeClr val="accent3">
                    <a:lumMod val="50000"/>
                  </a:schemeClr>
                </a:solidFill>
              </a:rPr>
              <a:t>inc.</a:t>
            </a:r>
            <a:r>
              <a:rPr lang="en-GB" sz="3600" dirty="0">
                <a:solidFill>
                  <a:schemeClr val="accent3">
                    <a:lumMod val="50000"/>
                  </a:schemeClr>
                </a:solidFill>
              </a:rPr>
              <a:t> With inspiration .)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>
                <a:solidFill>
                  <a:schemeClr val="accent2">
                    <a:lumMod val="50000"/>
                  </a:schemeClr>
                </a:solidFill>
              </a:rPr>
              <a:t>Seizure ( it happen because of renal( nephritic) ,  BP , so patient get HTN encephalopathy .</a:t>
            </a:r>
            <a:br>
              <a:rPr lang="en-GB" sz="3600" dirty="0"/>
            </a:br>
            <a:r>
              <a:rPr lang="en-GB" sz="3600" dirty="0"/>
              <a:t>
</a:t>
            </a:r>
            <a:r>
              <a:rPr lang="en-GB" sz="3600" dirty="0" err="1">
                <a:solidFill>
                  <a:schemeClr val="tx2">
                    <a:lumMod val="50000"/>
                  </a:schemeClr>
                </a:solidFill>
              </a:rPr>
              <a:t>Hemolytic</a:t>
            </a: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tx2">
                    <a:lumMod val="50000"/>
                  </a:schemeClr>
                </a:solidFill>
              </a:rPr>
              <a:t>anemia</a:t>
            </a: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GB" sz="3600" dirty="0" err="1">
                <a:solidFill>
                  <a:schemeClr val="tx2">
                    <a:lumMod val="50000"/>
                  </a:schemeClr>
                </a:solidFill>
              </a:rPr>
              <a:t>anemia</a:t>
            </a: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 of chronic disease:</a:t>
            </a:r>
            <a:br>
              <a:rPr lang="en-GB" sz="3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(HSR II) ( incr. Bilirubin , incr. Reticulocyte , diagnosed also by combs test) ,  leukopenia (</a:t>
            </a:r>
            <a:r>
              <a:rPr lang="en-GB" sz="3600" dirty="0" err="1">
                <a:solidFill>
                  <a:schemeClr val="tx2">
                    <a:lumMod val="50000"/>
                  </a:schemeClr>
                </a:solidFill>
              </a:rPr>
              <a:t>decr</a:t>
            </a: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. Lymphocyte) </a:t>
            </a:r>
            <a:r>
              <a:rPr lang="en-GB" sz="3600" dirty="0" err="1">
                <a:solidFill>
                  <a:schemeClr val="tx2">
                    <a:lumMod val="50000"/>
                  </a:schemeClr>
                </a:solidFill>
              </a:rPr>
              <a:t>Ddx</a:t>
            </a:r>
            <a:r>
              <a:rPr lang="en-GB" sz="3600" dirty="0">
                <a:solidFill>
                  <a:schemeClr val="tx2">
                    <a:lumMod val="50000"/>
                  </a:schemeClr>
                </a:solidFill>
              </a:rPr>
              <a:t>. (HIV).</a:t>
            </a:r>
            <a:br>
              <a:rPr lang="en-GB" sz="3600" dirty="0"/>
            </a:br>
            <a:r>
              <a:rPr lang="en-GB" sz="3600" dirty="0"/>
              <a:t>
Aseptic endocarditis (</a:t>
            </a:r>
            <a:r>
              <a:rPr lang="en-GB" sz="3600" dirty="0" err="1"/>
              <a:t>Libman</a:t>
            </a:r>
            <a:r>
              <a:rPr lang="en-GB" sz="3600" dirty="0"/>
              <a:t>-Sacks Endocarditis).</a:t>
            </a:r>
            <a:br>
              <a:rPr lang="en-GB" sz="3600" dirty="0"/>
            </a:br>
            <a:r>
              <a:rPr lang="en-GB" sz="3600" dirty="0"/>
              <a:t>nonbacterial, thrombi usually on mitral or aortic valve and can be present on either surface of the valve</a:t>
            </a:r>
            <a:br>
              <a:rPr lang="en-GB" sz="3600" dirty="0"/>
            </a:br>
            <a:r>
              <a:rPr lang="en-GB" sz="3600" dirty="0"/>
              <a:t>
Psychosis. (</a:t>
            </a:r>
            <a:r>
              <a:rPr lang="en-GB" sz="3600" dirty="0" err="1"/>
              <a:t>Ddx</a:t>
            </a:r>
            <a:r>
              <a:rPr lang="en-GB" sz="3600" dirty="0"/>
              <a:t>. Steroid overdose (rare).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45175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Futuristic, curved, white structure" descr="Futuristic, curved, white structur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6467" r="10322" b="627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72" name="Presented by : Mohammad Al-Torman"/>
          <p:cNvSpPr txBox="1">
            <a:spLocks noGrp="1"/>
          </p:cNvSpPr>
          <p:nvPr>
            <p:ph type="body" idx="22"/>
          </p:nvPr>
        </p:nvSpPr>
        <p:spPr>
          <a:xfrm>
            <a:off x="1206500" y="11601895"/>
            <a:ext cx="22561588" cy="13267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4200"/>
            </a:lvl1pPr>
          </a:lstStyle>
          <a:p>
            <a:r>
              <a:t>Presented by : Mohammad Al-Torman</a:t>
            </a:r>
          </a:p>
        </p:txBody>
      </p:sp>
      <p:sp>
        <p:nvSpPr>
          <p:cNvPr id="173" name="SUPERVISED BY : Dr. Waleed Al-Wadi"/>
          <p:cNvSpPr txBox="1">
            <a:spLocks noGrp="1"/>
          </p:cNvSpPr>
          <p:nvPr>
            <p:ph type="body" sz="quarter" idx="1"/>
          </p:nvPr>
        </p:nvSpPr>
        <p:spPr>
          <a:xfrm>
            <a:off x="1206500" y="7349191"/>
            <a:ext cx="21971000" cy="2006601"/>
          </a:xfrm>
          <a:prstGeom prst="rect">
            <a:avLst/>
          </a:prstGeom>
        </p:spPr>
        <p:txBody>
          <a:bodyPr/>
          <a:lstStyle/>
          <a:p>
            <a:r>
              <a:t>SUPERVISED BY : Dr. Waleed Al-Wadi </a:t>
            </a:r>
          </a:p>
        </p:txBody>
      </p:sp>
      <p:sp>
        <p:nvSpPr>
          <p:cNvPr id="174" name="DIAGNOSIS AND TREATMENT OF SLE"/>
          <p:cNvSpPr txBox="1">
            <a:spLocks noGrp="1"/>
          </p:cNvSpPr>
          <p:nvPr>
            <p:ph type="title"/>
          </p:nvPr>
        </p:nvSpPr>
        <p:spPr>
          <a:xfrm>
            <a:off x="1206500" y="2616200"/>
            <a:ext cx="22743310" cy="4648200"/>
          </a:xfrm>
          <a:prstGeom prst="rect">
            <a:avLst/>
          </a:prstGeom>
        </p:spPr>
        <p:txBody>
          <a:bodyPr/>
          <a:lstStyle>
            <a:lvl1pPr>
              <a:defRPr sz="10000" spc="-100"/>
            </a:lvl1pPr>
          </a:lstStyle>
          <a:p>
            <a:r>
              <a:t>DIAGNOSIS AND TREATMENT OF SLE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IAGNOSIS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DIAGNOSIS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Diagnosis of SLE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Diagnosis of SLE :</a:t>
            </a:r>
          </a:p>
        </p:txBody>
      </p:sp>
      <p:sp>
        <p:nvSpPr>
          <p:cNvPr id="179" name="SLE is A CLINICAL DIAGNOSIS…"/>
          <p:cNvSpPr txBox="1">
            <a:spLocks noGrp="1"/>
          </p:cNvSpPr>
          <p:nvPr>
            <p:ph type="body" idx="1"/>
          </p:nvPr>
        </p:nvSpPr>
        <p:spPr>
          <a:xfrm>
            <a:off x="1268769" y="2563593"/>
            <a:ext cx="21846462" cy="11625833"/>
          </a:xfrm>
          <a:prstGeom prst="rect">
            <a:avLst/>
          </a:prstGeom>
        </p:spPr>
        <p:txBody>
          <a:bodyPr/>
          <a:lstStyle/>
          <a:p>
            <a:r>
              <a:t>SLE is</a:t>
            </a:r>
            <a:r>
              <a:rPr>
                <a:solidFill>
                  <a:srgbClr val="0061FE"/>
                </a:solidFill>
              </a:rPr>
              <a:t> </a:t>
            </a: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A CLINICAL DIAGNOSIS </a:t>
            </a:r>
          </a:p>
          <a:p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SOAP BRAIN, MD:</a:t>
            </a:r>
          </a:p>
          <a:p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S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erositis</a:t>
            </a:r>
            <a:endParaRPr b="1">
              <a:solidFill>
                <a:srgbClr val="0061FE"/>
              </a:solidFill>
              <a:latin typeface="Graphik"/>
              <a:ea typeface="Graphik"/>
              <a:cs typeface="Graphik"/>
              <a:sym typeface="Graphik"/>
            </a:endParaRPr>
          </a:p>
          <a:p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O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ral and/or nasal ulcers</a:t>
            </a:r>
          </a:p>
          <a:p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A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rthritis</a:t>
            </a:r>
            <a:endParaRPr b="1">
              <a:solidFill>
                <a:srgbClr val="0061FE"/>
              </a:solidFill>
              <a:latin typeface="Graphik"/>
              <a:ea typeface="Graphik"/>
              <a:cs typeface="Graphik"/>
              <a:sym typeface="Graphik"/>
            </a:endParaRPr>
          </a:p>
          <a:p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P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hotosensitivity</a:t>
            </a:r>
          </a:p>
        </p:txBody>
      </p:sp>
      <p:sp>
        <p:nvSpPr>
          <p:cNvPr id="180" name="Blood disorders…"/>
          <p:cNvSpPr txBox="1"/>
          <p:nvPr/>
        </p:nvSpPr>
        <p:spPr>
          <a:xfrm>
            <a:off x="9095106" y="4964734"/>
            <a:ext cx="15603444" cy="7792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B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lood disorders</a:t>
            </a:r>
            <a:endParaRPr b="1">
              <a:solidFill>
                <a:srgbClr val="0061FE"/>
              </a:solidFill>
              <a:latin typeface="Graphik"/>
              <a:ea typeface="Graphik"/>
              <a:cs typeface="Graphik"/>
              <a:sym typeface="Graphik"/>
            </a:endParaRPr>
          </a:p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R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enal involvement</a:t>
            </a:r>
          </a:p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A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NAs</a:t>
            </a:r>
            <a:endParaRPr b="1">
              <a:solidFill>
                <a:srgbClr val="0061FE"/>
              </a:solidFill>
              <a:latin typeface="Graphik"/>
              <a:ea typeface="Graphik"/>
              <a:cs typeface="Graphik"/>
              <a:sym typeface="Graphik"/>
            </a:endParaRPr>
          </a:p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I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mmunological phenomena (anti- dsDNA, anti-Sm, antiphospholipid antibodies)</a:t>
            </a:r>
          </a:p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N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eurological disorders</a:t>
            </a:r>
            <a:endParaRPr b="1">
              <a:solidFill>
                <a:srgbClr val="0061FE"/>
              </a:solidFill>
              <a:latin typeface="Graphik"/>
              <a:ea typeface="Graphik"/>
              <a:cs typeface="Graphik"/>
              <a:sym typeface="Graphik"/>
            </a:endParaRPr>
          </a:p>
          <a:p>
            <a:pPr marL="457200" indent="-457200">
              <a:buSzPct val="100000"/>
              <a:buChar char="•"/>
            </a:pP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M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alar and </a:t>
            </a:r>
            <a:r>
              <a: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rPr>
              <a:t>D</a:t>
            </a:r>
            <a:r>
              <a: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rPr>
              <a:t>iscoid rash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1769" y="437320"/>
            <a:ext cx="10063272" cy="4335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iagnosis of SLE : LABS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Diagnosis of SLE : LABS : </a:t>
            </a:r>
          </a:p>
        </p:txBody>
      </p:sp>
      <p:sp>
        <p:nvSpPr>
          <p:cNvPr id="184" name="These are part of a minimum diagnostic workup if SLE is clinically suspected :…"/>
          <p:cNvSpPr txBox="1">
            <a:spLocks noGrp="1"/>
          </p:cNvSpPr>
          <p:nvPr>
            <p:ph type="body" idx="1"/>
          </p:nvPr>
        </p:nvSpPr>
        <p:spPr>
          <a:xfrm>
            <a:off x="1418505" y="2734176"/>
            <a:ext cx="21971001" cy="11284667"/>
          </a:xfrm>
          <a:prstGeom prst="rect">
            <a:avLst/>
          </a:prstGeom>
        </p:spPr>
        <p:txBody>
          <a:bodyPr/>
          <a:lstStyle/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These are part of a minimum diagnostic workup if SLE is clinically suspected :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1) Antinuclear antibodies ( ANAs) :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 b="1">
                <a:latin typeface="Graphik"/>
                <a:ea typeface="Graphik"/>
                <a:cs typeface="Graphik"/>
                <a:sym typeface="Graphik"/>
              </a:defRPr>
            </a:pPr>
            <a:r>
              <a:t>        Positive titers of &gt;1:80 have approximately 98% sensitivity for SLE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 marL="0" indent="0" defTabSz="327152">
              <a:spcBef>
                <a:spcPts val="4300"/>
              </a:spcBef>
              <a:buSzTx/>
              <a:buNone/>
              <a:defRPr sz="3680"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2) Antigen-specific ANAs : </a:t>
            </a:r>
            <a:r>
              <a:rPr>
                <a:solidFill>
                  <a:srgbClr val="E22400"/>
                </a:solidFill>
              </a:rPr>
              <a:t>( Request it only if ANAs are positive )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     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A) Anti DsDNA antibodies :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            - Positive in 60-70% of patients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            - Highly specifc for SLE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            - Levels correlate with disease activity </a:t>
            </a:r>
          </a:p>
          <a:p>
            <a:pPr marL="0" indent="0" defTabSz="327152">
              <a:spcBef>
                <a:spcPts val="4300"/>
              </a:spcBef>
              <a:buSzTx/>
              <a:buNone/>
              <a:defRPr sz="3680"/>
            </a:pPr>
            <a:r>
              <a:t>    </a:t>
            </a:r>
          </a:p>
        </p:txBody>
      </p:sp>
      <p:sp>
        <p:nvSpPr>
          <p:cNvPr id="185" name="B) Anti-Sm antibodies :…"/>
          <p:cNvSpPr txBox="1"/>
          <p:nvPr/>
        </p:nvSpPr>
        <p:spPr>
          <a:xfrm>
            <a:off x="12851461" y="8386197"/>
            <a:ext cx="9023122" cy="457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b="1">
                <a:latin typeface="Graphik"/>
                <a:ea typeface="Graphik"/>
                <a:cs typeface="Graphik"/>
                <a:sym typeface="Graphik"/>
              </a:rPr>
              <a:t>B) Anti-Sm antibodies : </a:t>
            </a:r>
          </a:p>
          <a:p>
            <a:r>
              <a:t>            - Positive in &lt;30% of patients </a:t>
            </a:r>
          </a:p>
          <a:p>
            <a:r>
              <a:t>            - Highly specifc for SLE </a:t>
            </a:r>
          </a:p>
          <a:p>
            <a:r>
              <a:t>           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thers ……"/>
          <p:cNvSpPr txBox="1">
            <a:spLocks noGrp="1"/>
          </p:cNvSpPr>
          <p:nvPr>
            <p:ph type="title"/>
          </p:nvPr>
        </p:nvSpPr>
        <p:spPr>
          <a:xfrm>
            <a:off x="1206499" y="392707"/>
            <a:ext cx="21971001" cy="1689101"/>
          </a:xfrm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Others ……</a:t>
            </a:r>
          </a:p>
        </p:txBody>
      </p:sp>
      <p:sp>
        <p:nvSpPr>
          <p:cNvPr id="188" name="4) Laboratory markers of disease activity and/or organ damage in SLE…"/>
          <p:cNvSpPr txBox="1">
            <a:spLocks noGrp="1"/>
          </p:cNvSpPr>
          <p:nvPr>
            <p:ph type="body" idx="1"/>
          </p:nvPr>
        </p:nvSpPr>
        <p:spPr>
          <a:xfrm>
            <a:off x="858204" y="2128446"/>
            <a:ext cx="22667592" cy="10376070"/>
          </a:xfrm>
          <a:prstGeom prst="rect">
            <a:avLst/>
          </a:prstGeom>
        </p:spPr>
        <p:txBody>
          <a:bodyPr/>
          <a:lstStyle/>
          <a:p>
            <a:pPr marL="0" indent="0" defTabSz="348488">
              <a:spcBef>
                <a:spcPts val="4600"/>
              </a:spcBef>
              <a:buSzTx/>
              <a:buNone/>
              <a:defRPr sz="3920"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4) Laboratory markers of disease activity and/or organ damage in SLE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o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Complement levels:</a:t>
            </a:r>
            <a:r>
              <a:t> ↓ C3 and/or ↓ C4 in patients with active disease .( due to consumption )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o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Inflammatory markers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✓ ESR: may be elevated in patients with active disease.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✓ CRP: often normal (may be elevated in patients with serositis, arthritis, or infections).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o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CBC: </a:t>
            </a:r>
            <a:r>
              <a:t>may show leukopenia, thrombocytopenia, and/or autoimmune hemolytic anemia or anemia of chronic disease .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o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CMP:</a:t>
            </a:r>
            <a:r>
              <a:t> may show ↑ BUN and/or creatinine, and/or electrolyte abnormalities .</a:t>
            </a:r>
          </a:p>
          <a:p>
            <a:pPr marL="0" indent="0" defTabSz="348488">
              <a:spcBef>
                <a:spcPts val="4600"/>
              </a:spcBef>
              <a:buSzTx/>
              <a:buNone/>
              <a:defRPr sz="3920"/>
            </a:pPr>
            <a:r>
              <a:t>o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Urinalysis and urine microscopy:</a:t>
            </a:r>
            <a:r>
              <a:t> may show proteinuria, hematuria and/or urinary casts 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ummary of diagnosis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Summary of diagnosis : </a:t>
            </a:r>
          </a:p>
        </p:txBody>
      </p:sp>
      <p:sp>
        <p:nvSpPr>
          <p:cNvPr id="191" name="At least 2 CLINCAL CRITERIA , ANA ( + ) and another serological markers…"/>
          <p:cNvSpPr txBox="1">
            <a:spLocks noGrp="1"/>
          </p:cNvSpPr>
          <p:nvPr>
            <p:ph type="body" idx="1"/>
          </p:nvPr>
        </p:nvSpPr>
        <p:spPr>
          <a:xfrm>
            <a:off x="827918" y="2491677"/>
            <a:ext cx="22728164" cy="10012839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At least 2 CLINCAL CRITERIA , ANA ( + ) and another serological markers </a:t>
            </a:r>
          </a:p>
          <a:p>
            <a:pPr>
              <a:def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 MARKER USED FOR DIAGNOSIS ? </a:t>
            </a:r>
            <a:r>
              <a:rPr>
                <a:solidFill>
                  <a:srgbClr val="0061FE"/>
                </a:solidFill>
              </a:rPr>
              <a:t>Anti Nuclear Antibody ( ANA ) ( but not for follow up )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 MARKER USED FOR FOLLOW UP ? </a:t>
            </a:r>
            <a:r>
              <a:rPr>
                <a:solidFill>
                  <a:srgbClr val="0061FE"/>
                </a:solidFill>
              </a:rPr>
              <a:t>Anti Double-stranded DNA Antibody (Anti-DsDNA) </a:t>
            </a:r>
          </a:p>
          <a:p>
            <a:pPr>
              <a:def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>
              <a:solidFill>
                <a:srgbClr val="0061FE"/>
              </a:solidFill>
            </a:endParaRP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ANAs have the </a:t>
            </a:r>
            <a:r>
              <a:rPr>
                <a:solidFill>
                  <a:srgbClr val="0061FE"/>
                </a:solidFill>
              </a:rPr>
              <a:t>highest sensitivity</a:t>
            </a:r>
            <a:r>
              <a:t> but </a:t>
            </a:r>
            <a:r>
              <a:rPr>
                <a:solidFill>
                  <a:srgbClr val="0061FE"/>
                </a:solidFill>
              </a:rPr>
              <a:t>low specificity </a:t>
            </a:r>
            <a:r>
              <a:t>for SLE.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Anti-dsDNA and anti-Sm antibodies </a:t>
            </a:r>
            <a:r>
              <a:rPr>
                <a:solidFill>
                  <a:srgbClr val="0061FE"/>
                </a:solidFill>
              </a:rPr>
              <a:t>are the most specific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auses of death in SLE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Causes of death in SLE :</a:t>
            </a:r>
          </a:p>
        </p:txBody>
      </p:sp>
      <p:sp>
        <p:nvSpPr>
          <p:cNvPr id="194" name="✓ Acute renal failure (renal involvement most prognostic factor)…"/>
          <p:cNvSpPr txBox="1">
            <a:spLocks noGrp="1"/>
          </p:cNvSpPr>
          <p:nvPr>
            <p:ph type="body" idx="1"/>
          </p:nvPr>
        </p:nvSpPr>
        <p:spPr>
          <a:xfrm>
            <a:off x="843061" y="2491884"/>
            <a:ext cx="22334439" cy="1001263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✓ Acute renal failure (renal involvement most prognostic factor)</a:t>
            </a:r>
          </a:p>
          <a:p>
            <a:pPr marL="0" indent="0">
              <a:buSzTx/>
              <a:buNone/>
            </a:pPr>
            <a:r>
              <a:t>✓ Infections</a:t>
            </a:r>
          </a:p>
          <a:p>
            <a:pPr marL="0" indent="0">
              <a:buSzTx/>
              <a:buNone/>
            </a:pPr>
            <a:r>
              <a:t>✓ Thrombosis</a:t>
            </a:r>
          </a:p>
          <a:p>
            <a:pPr marL="0" indent="0">
              <a:buSzTx/>
              <a:buNone/>
            </a:pPr>
            <a:r>
              <a:t>✓ Sepsis and septic shock</a:t>
            </a:r>
          </a:p>
          <a:p>
            <a:pPr marL="0" indent="0">
              <a:buSzTx/>
              <a:buNone/>
            </a:pPr>
            <a:r>
              <a:t>✓ Pulmonary hemorrhage </a:t>
            </a:r>
          </a:p>
          <a:p>
            <a:pPr marL="0" indent="0">
              <a:buSzTx/>
              <a:buNone/>
            </a:pPr>
            <a:endParaRPr/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Risk of death 3 times more than healthy person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ont. Cause of death in SLE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Cont. Cause of death in SLE : </a:t>
            </a:r>
          </a:p>
        </p:txBody>
      </p:sp>
      <p:sp>
        <p:nvSpPr>
          <p:cNvPr id="197" name="Patients with SLE have double the cardiovascular risk compared to patients without SLE. Cardiovascular disease is among the most common causes of death                                     ( the first is renal failure)…"/>
          <p:cNvSpPr txBox="1">
            <a:spLocks noGrp="1"/>
          </p:cNvSpPr>
          <p:nvPr>
            <p:ph type="body" idx="1"/>
          </p:nvPr>
        </p:nvSpPr>
        <p:spPr>
          <a:xfrm>
            <a:off x="1206500" y="2537314"/>
            <a:ext cx="21971001" cy="9967202"/>
          </a:xfrm>
          <a:prstGeom prst="rect">
            <a:avLst/>
          </a:prstGeom>
        </p:spPr>
        <p:txBody>
          <a:bodyPr/>
          <a:lstStyle/>
          <a:p>
            <a:r>
              <a:t>Patients with SLE have double the cardiovascular risk compared to patients without SLE. Cardiovascular disease is among the most common causes of death                                     ( the first is renal failure) </a:t>
            </a:r>
          </a:p>
          <a:p>
            <a:r>
              <a:t>Patients with SLE are at increased risk of developing infections because of disease-related factors (e.g., pancytopenia) and immunosuppressive treatment </a:t>
            </a:r>
          </a:p>
          <a:p>
            <a:r>
              <a:t>“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Redness In Cheeks” (malar rash): Renal disease, Infections, and Cardiovascular complications are the three most common causes of death in SLE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4FE26F7-4227-F07B-FCEB-D8F2215A6695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EF827-B14D-F6CC-6758-2AFEF4D76D3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2792411"/>
            <a:ext cx="24384000" cy="1004953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DDX of Syndrome came with:</a:t>
            </a:r>
          </a:p>
          <a:p>
            <a:r>
              <a:rPr lang="en-GB" sz="3600" dirty="0">
                <a:solidFill>
                  <a:srgbClr val="FF0000"/>
                </a:solidFill>
              </a:rPr>
              <a:t>
joint pain, swelling, limitation of movement &amp; rash.</a:t>
            </a:r>
          </a:p>
          <a:p>
            <a:r>
              <a:rPr lang="en-GB" sz="3600" dirty="0">
                <a:solidFill>
                  <a:srgbClr val="FF0000"/>
                </a:solidFill>
              </a:rPr>
              <a:t>
1)Infection: usually viral and short-lived    HBV , HAV , HCV </a:t>
            </a:r>
          </a:p>
          <a:p>
            <a:r>
              <a:rPr lang="en-GB" sz="3600" dirty="0">
                <a:solidFill>
                  <a:srgbClr val="00B0F0"/>
                </a:solidFill>
              </a:rPr>
              <a:t>Parvovirus B19 </a:t>
            </a:r>
          </a:p>
          <a:p>
            <a:r>
              <a:rPr lang="en-GB" sz="3600" dirty="0">
                <a:solidFill>
                  <a:srgbClr val="00B0F0"/>
                </a:solidFill>
              </a:rPr>
              <a:t>( causes arthritis that </a:t>
            </a:r>
          </a:p>
          <a:p>
            <a:r>
              <a:rPr lang="en-GB" sz="3600" dirty="0">
                <a:solidFill>
                  <a:srgbClr val="00B0F0"/>
                </a:solidFill>
              </a:rPr>
              <a:t>mimic RA , but it is short-</a:t>
            </a:r>
          </a:p>
          <a:p>
            <a:r>
              <a:rPr lang="en-GB" sz="3600" dirty="0">
                <a:solidFill>
                  <a:srgbClr val="00B0F0"/>
                </a:solidFill>
              </a:rPr>
              <a:t>lived (1-2weeks) .</a:t>
            </a:r>
          </a:p>
          <a:p>
            <a:r>
              <a:rPr lang="en-GB" sz="3600" dirty="0">
                <a:solidFill>
                  <a:srgbClr val="00B0F0"/>
                </a:solidFill>
              </a:rPr>
              <a:t>Enteroviruses</a:t>
            </a:r>
          </a:p>
          <a:p>
            <a:r>
              <a:rPr lang="en-GB" sz="3600" dirty="0">
                <a:solidFill>
                  <a:srgbClr val="00B0F0"/>
                </a:solidFill>
              </a:rPr>
              <a:t>( Coxsackie virus ) </a:t>
            </a:r>
          </a:p>
          <a:p>
            <a:r>
              <a:rPr lang="en-GB" sz="3600" dirty="0">
                <a:solidFill>
                  <a:srgbClr val="00B0F0"/>
                </a:solidFill>
              </a:rPr>
              <a:t>Herpes viruses </a:t>
            </a:r>
          </a:p>
          <a:p>
            <a:r>
              <a:rPr lang="en-GB" sz="3600" dirty="0">
                <a:solidFill>
                  <a:srgbClr val="00B0F0"/>
                </a:solidFill>
              </a:rPr>
              <a:t>(EBV , CMV , Varicella.)</a:t>
            </a:r>
          </a:p>
          <a:p>
            <a:r>
              <a:rPr lang="en-GB" sz="3600" dirty="0">
                <a:solidFill>
                  <a:srgbClr val="FF0000"/>
                </a:solidFill>
              </a:rPr>
              <a:t>
2)allergy.</a:t>
            </a:r>
          </a:p>
          <a:p>
            <a:r>
              <a:rPr lang="en-GB" sz="3600" dirty="0">
                <a:solidFill>
                  <a:srgbClr val="FF0000"/>
                </a:solidFill>
              </a:rPr>
              <a:t>
3) SLE.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097D05-F08C-3250-F50A-DFFC289B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4" y="-2466788"/>
            <a:ext cx="21971004" cy="4648200"/>
          </a:xfrm>
        </p:spPr>
        <p:txBody>
          <a:bodyPr/>
          <a:lstStyle/>
          <a:p>
            <a:r>
              <a:rPr lang="en-GB" dirty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6248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isease Severity :-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Disease Severity :-</a:t>
            </a:r>
          </a:p>
        </p:txBody>
      </p:sp>
      <p:sp>
        <p:nvSpPr>
          <p:cNvPr id="200" name="Disease severity can be classified based on the presence of clinical features and laboratory markers of disease activity and/or organ damage in SLE.…"/>
          <p:cNvSpPr txBox="1">
            <a:spLocks noGrp="1"/>
          </p:cNvSpPr>
          <p:nvPr>
            <p:ph type="body" idx="1"/>
          </p:nvPr>
        </p:nvSpPr>
        <p:spPr>
          <a:xfrm>
            <a:off x="1206500" y="2628174"/>
            <a:ext cx="21971000" cy="9876342"/>
          </a:xfrm>
          <a:prstGeom prst="rect">
            <a:avLst/>
          </a:prstGeom>
        </p:spPr>
        <p:txBody>
          <a:bodyPr/>
          <a:lstStyle/>
          <a:p>
            <a:r>
              <a:t>Disease severity can be classified based on the presence of clinical features and laboratory markers of disease activity and/or organ damage in SLE.</a:t>
            </a:r>
          </a:p>
          <a:p>
            <a:r>
              <a:rPr b="1">
                <a:latin typeface="Graphik"/>
                <a:ea typeface="Graphik"/>
                <a:cs typeface="Graphik"/>
                <a:sym typeface="Graphik"/>
              </a:rPr>
              <a:t>Mild disease </a:t>
            </a:r>
            <a:r>
              <a:t>(no vital organs affected): e.g., constitutional symptoms, mild arthritis rash and/or cytopenias .</a:t>
            </a:r>
          </a:p>
          <a:p>
            <a:r>
              <a:rPr b="1">
                <a:latin typeface="Graphik"/>
                <a:ea typeface="Graphik"/>
                <a:cs typeface="Graphik"/>
                <a:sym typeface="Graphik"/>
              </a:rPr>
              <a:t>Moderate disease </a:t>
            </a:r>
            <a:r>
              <a:t>(no vital organs affected): e.g., cutaneous vasculitis, serositis, RA-like arthritis, moderate rash and/or cytopenias, or no response to standard therapy .</a:t>
            </a:r>
          </a:p>
          <a:p>
            <a:r>
              <a:rPr b="1">
                <a:latin typeface="Graphik"/>
                <a:ea typeface="Graphik"/>
                <a:cs typeface="Graphik"/>
                <a:sym typeface="Graphik"/>
              </a:rPr>
              <a:t>Severe or organ-threatening disease:</a:t>
            </a:r>
            <a:r>
              <a:t> e.g., nephritis, myelitis, pnemonitis , mesenteric vasculitis and severe cytopenias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REATMEN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TREATMENT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reatment : in genera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Treatment : in general </a:t>
            </a:r>
          </a:p>
        </p:txBody>
      </p:sp>
      <p:sp>
        <p:nvSpPr>
          <p:cNvPr id="205" name="Patients with SLE usually require life-long immunosuppressants.…"/>
          <p:cNvSpPr txBox="1">
            <a:spLocks noGrp="1"/>
          </p:cNvSpPr>
          <p:nvPr>
            <p:ph type="body" idx="1"/>
          </p:nvPr>
        </p:nvSpPr>
        <p:spPr>
          <a:xfrm>
            <a:off x="1206500" y="2340452"/>
            <a:ext cx="21971000" cy="10164064"/>
          </a:xfrm>
          <a:prstGeom prst="rect">
            <a:avLst/>
          </a:prstGeom>
        </p:spPr>
        <p:txBody>
          <a:bodyPr/>
          <a:lstStyle/>
          <a:p>
            <a:r>
              <a:t> </a:t>
            </a:r>
            <a:r>
              <a:rPr b="1">
                <a:latin typeface="Graphik"/>
                <a:ea typeface="Graphik"/>
                <a:cs typeface="Graphik"/>
                <a:sym typeface="Graphik"/>
              </a:rPr>
              <a:t>Patients with SLE usually require life-long immunosuppressants.</a:t>
            </a:r>
          </a:p>
          <a:p>
            <a:pPr marL="0" indent="0">
              <a:buSzTx/>
              <a:buNone/>
            </a:pPr>
            <a:r>
              <a:t>       o Management is guided by disease severity and the systems or organs affected .</a:t>
            </a:r>
          </a:p>
          <a:p>
            <a:pPr marL="0" indent="0">
              <a:buSzTx/>
              <a:buNone/>
            </a:pPr>
            <a:r>
              <a:t>       o Patients should be frequently monitored for medication-induced adverse effects.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NSAIDs can provide symptomatic relief. ( better avoid it ) 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Nonpharmacological measures include:</a:t>
            </a:r>
          </a:p>
          <a:p>
            <a:pPr marL="0" indent="0">
              <a:buSzTx/>
              <a:buNone/>
            </a:pPr>
            <a:r>
              <a:t>       o Lifestyle modifications for ASCVD prevention (e.g., smoking cessation, aerobic exercise) .</a:t>
            </a:r>
          </a:p>
          <a:p>
            <a:pPr marL="0" indent="0">
              <a:buSzTx/>
              <a:buNone/>
            </a:pPr>
            <a:r>
              <a:t>       o Avoidance of UV light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If applicable, optimize management of ASCVD and offer precoception counseling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reatment : more specific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Treatment : more specific </a:t>
            </a:r>
          </a:p>
        </p:txBody>
      </p:sp>
      <p:sp>
        <p:nvSpPr>
          <p:cNvPr id="208" name="ALL PATIENTS…"/>
          <p:cNvSpPr txBox="1">
            <a:spLocks noGrp="1"/>
          </p:cNvSpPr>
          <p:nvPr>
            <p:ph type="body" idx="1"/>
          </p:nvPr>
        </p:nvSpPr>
        <p:spPr>
          <a:xfrm>
            <a:off x="1206500" y="2279879"/>
            <a:ext cx="21971000" cy="10224637"/>
          </a:xfrm>
          <a:prstGeom prst="rect">
            <a:avLst/>
          </a:prstGeom>
        </p:spPr>
        <p:txBody>
          <a:bodyPr/>
          <a:lstStyle/>
          <a:p>
            <a:pPr marL="698500" indent="-698500">
              <a:buAutoNum type="arabicPeriod"/>
            </a:pPr>
            <a:r>
              <a:t>ALL PATIENTS </a:t>
            </a:r>
          </a:p>
          <a:p>
            <a:pPr marL="698500" indent="-698500">
              <a:buAutoNum type="arabicPeriod"/>
            </a:pPr>
            <a:r>
              <a:t>MILD TO MODERATE DISEASE </a:t>
            </a:r>
          </a:p>
          <a:p>
            <a:pPr marL="698500" indent="-698500">
              <a:buAutoNum type="arabicPeriod"/>
            </a:pPr>
            <a:r>
              <a:t>SEVERE OR ORGAN THREATENING 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reatment : ALL PATI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Treatment : ALL PATIENTS </a:t>
            </a:r>
          </a:p>
        </p:txBody>
      </p:sp>
      <p:sp>
        <p:nvSpPr>
          <p:cNvPr id="211" name="Hydroxychloroquine is the cornerstone of therapy (regardless of disease activity).…"/>
          <p:cNvSpPr txBox="1">
            <a:spLocks noGrp="1"/>
          </p:cNvSpPr>
          <p:nvPr>
            <p:ph type="body" idx="1"/>
          </p:nvPr>
        </p:nvSpPr>
        <p:spPr>
          <a:xfrm>
            <a:off x="1206500" y="2385881"/>
            <a:ext cx="21971000" cy="10118635"/>
          </a:xfrm>
          <a:prstGeom prst="rect">
            <a:avLst/>
          </a:prstGeom>
        </p:spPr>
        <p:txBody>
          <a:bodyPr/>
          <a:lstStyle/>
          <a:p>
            <a:pPr marL="365760" indent="-365760" defTabSz="284479">
              <a:spcBef>
                <a:spcPts val="3700"/>
              </a:spcBef>
              <a:defRPr sz="3200"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Hydroxychloroquine is the cornerstone of therapy (regardless of disease activity).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 b="1">
                <a:latin typeface="Graphik"/>
                <a:ea typeface="Graphik"/>
                <a:cs typeface="Graphik"/>
                <a:sym typeface="Graphik"/>
              </a:defRPr>
            </a:pPr>
            <a:r>
              <a:t>To Keep the patient in remission by : 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Reduce inflammation.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Remission joint, skin and Blood vessels involvements.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Anti-lipidemic.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Safe in pregnancy.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 b="1">
                <a:latin typeface="Graphik"/>
                <a:ea typeface="Graphik"/>
                <a:cs typeface="Graphik"/>
                <a:sym typeface="Graphik"/>
              </a:defRPr>
            </a:pPr>
            <a:r>
              <a:t>Side effects of hydroxychloroquine: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Hyperpigmentation.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Myopathy in Renal Failure.</a:t>
            </a:r>
          </a:p>
          <a:p>
            <a:pPr marL="0" indent="0" defTabSz="284479">
              <a:spcBef>
                <a:spcPts val="3700"/>
              </a:spcBef>
              <a:buSzTx/>
              <a:buNone/>
              <a:defRPr sz="3200"/>
            </a:pPr>
            <a:r>
              <a:t>▪ Retinal and corneal toxicity (halos around lights and photophobia, annual fundoscopy is necessary ) </a:t>
            </a:r>
          </a:p>
        </p:txBody>
      </p:sp>
      <p:pic>
        <p:nvPicPr>
          <p:cNvPr id="212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382" y="6003161"/>
            <a:ext cx="6820204" cy="5683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reatment : MILD TO MODER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Treatment : MILD TO MODERATE </a:t>
            </a:r>
          </a:p>
        </p:txBody>
      </p:sp>
      <p:sp>
        <p:nvSpPr>
          <p:cNvPr id="215" name="Oral glucocorticoids +\- other immunosuppressive agents to achieve remission"/>
          <p:cNvSpPr txBox="1">
            <a:spLocks noGrp="1"/>
          </p:cNvSpPr>
          <p:nvPr>
            <p:ph type="body" idx="1"/>
          </p:nvPr>
        </p:nvSpPr>
        <p:spPr>
          <a:xfrm>
            <a:off x="1206500" y="2552457"/>
            <a:ext cx="21971000" cy="9952059"/>
          </a:xfrm>
          <a:prstGeom prst="rect">
            <a:avLst/>
          </a:prstGeom>
        </p:spPr>
        <p:txBody>
          <a:bodyPr/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Oral glucocorticoids +\- other immunosuppressive agents to achieve remission 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reatment : SEV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Treatment : SEVERE  </a:t>
            </a:r>
          </a:p>
        </p:txBody>
      </p:sp>
      <p:sp>
        <p:nvSpPr>
          <p:cNvPr id="218" name="Induction therapy ( for a recent attack )…"/>
          <p:cNvSpPr txBox="1">
            <a:spLocks noGrp="1"/>
          </p:cNvSpPr>
          <p:nvPr>
            <p:ph type="body" idx="1"/>
          </p:nvPr>
        </p:nvSpPr>
        <p:spPr>
          <a:xfrm>
            <a:off x="1206500" y="2552457"/>
            <a:ext cx="21971000" cy="9952059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61FE"/>
                </a:solidFill>
              </a:rPr>
              <a:t>Induction therapy</a:t>
            </a:r>
            <a:r>
              <a:t> </a:t>
            </a:r>
            <a:r>
              <a:rPr>
                <a:solidFill>
                  <a:srgbClr val="0061FE"/>
                </a:solidFill>
              </a:rPr>
              <a:t>( for a recent attack ) </a:t>
            </a:r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      o High-dose IV glucocorticoids and other immunosuppressive agents .</a:t>
            </a:r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      o Used until symptom remission or low disease activity is achieved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solidFill>
                  <a:srgbClr val="0061FE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Maintenance of remission :</a:t>
            </a:r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      o Hydroxychloroquine with or without lower dose glucocorticoids .</a:t>
            </a:r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      o AND/OR immunosuppressants or biological agents ( rituximab , belimumab ) 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ome notes about treatment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Some notes about treatment : </a:t>
            </a:r>
          </a:p>
        </p:txBody>
      </p:sp>
      <p:sp>
        <p:nvSpPr>
          <p:cNvPr id="221" name="Steroid and immune suppression → CNS and Renal involvement ( organ involvement )…"/>
          <p:cNvSpPr txBox="1">
            <a:spLocks noGrp="1"/>
          </p:cNvSpPr>
          <p:nvPr>
            <p:ph type="body" idx="1"/>
          </p:nvPr>
        </p:nvSpPr>
        <p:spPr>
          <a:xfrm>
            <a:off x="1206500" y="2491884"/>
            <a:ext cx="21971000" cy="1001263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Steroid and immune suppression → CNS and Renal involvement ( organ involvement )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Treat infection (aggressively), no infection in lupus should go home.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Malar rash → 1. Avoid sun exposure 2. local steroid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Avoid NSAID: cause interstitial nephritis , diagnosed by eosinophil in urine 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Vaccination ( immunosuppressed )  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revention and monitoring for medication-induced adverse effects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5504">
              <a:defRPr sz="5600" spc="-56"/>
            </a:lvl1pPr>
          </a:lstStyle>
          <a:p>
            <a:r>
              <a:t>Prevention and monitoring for medication-induced adverse effects : </a:t>
            </a:r>
          </a:p>
        </p:txBody>
      </p:sp>
      <p:sp>
        <p:nvSpPr>
          <p:cNvPr id="224" name="All patients: Offer influenza and pneumococcus immunizations.…"/>
          <p:cNvSpPr txBox="1">
            <a:spLocks noGrp="1"/>
          </p:cNvSpPr>
          <p:nvPr>
            <p:ph type="body" idx="1"/>
          </p:nvPr>
        </p:nvSpPr>
        <p:spPr>
          <a:xfrm>
            <a:off x="1206500" y="2476741"/>
            <a:ext cx="21971000" cy="10027775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All patients: Offer influenza and pneumococcus immunizations.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Glucocorticoids and immunosuppressants</a:t>
            </a:r>
          </a:p>
          <a:p>
            <a:pPr marL="0" indent="0">
              <a:buSzTx/>
              <a:buNone/>
            </a:pPr>
            <a:r>
              <a:t>        o Assess for infection.</a:t>
            </a:r>
          </a:p>
          <a:p>
            <a:pPr marL="0" indent="0">
              <a:buSzTx/>
              <a:buNone/>
            </a:pPr>
            <a:r>
              <a:t>        o Monitor for side effects of glucocorticoid therapy.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Hydroxychloroquine: request ophthalmologic screening at baseline, after 5 years and yearly thereafter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DRUG-INDUCED S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DRUG-INDUCED SLE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22FEC0F-C425-C030-90EC-1ECA16A88A9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7" b="12487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D923A80-995B-19E5-6248-D82CB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4" y="-3036795"/>
            <a:ext cx="9779000" cy="5882273"/>
          </a:xfrm>
        </p:spPr>
        <p:txBody>
          <a:bodyPr/>
          <a:lstStyle/>
          <a:p>
            <a:r>
              <a:rPr lang="en-GB" dirty="0"/>
              <a:t>Clinical </a:t>
            </a:r>
            <a:r>
              <a:rPr lang="en-GB" dirty="0" err="1"/>
              <a:t>Mimicers</a:t>
            </a:r>
            <a:r>
              <a:rPr lang="en-GB" dirty="0"/>
              <a:t>/Pictures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8A6F1-8D5F-C446-59C3-EC59E3DC44A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28277" y="2591546"/>
            <a:ext cx="9779000" cy="1112445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3600" dirty="0"/>
              <a:t>➢psoriatic arthritis: Psoriatic plaque, </a:t>
            </a:r>
            <a:r>
              <a:rPr lang="en-GB" sz="3600" dirty="0" err="1"/>
              <a:t>onycholysis</a:t>
            </a:r>
            <a:r>
              <a:rPr lang="en-GB" sz="3600" dirty="0"/>
              <a:t>, DIP arthritis and nail pitting </a:t>
            </a:r>
          </a:p>
          <a:p>
            <a:r>
              <a:rPr lang="en-GB" sz="3600" dirty="0"/>
              <a:t>
 - If this patient came w. Manifestation of </a:t>
            </a:r>
          </a:p>
          <a:p>
            <a:r>
              <a:rPr lang="en-GB" sz="3600" dirty="0"/>
              <a:t>
 Psoriatic arthritis+ septic arthritis + reactive arthritis Make a hint for HIV</a:t>
            </a:r>
          </a:p>
          <a:p>
            <a:r>
              <a:rPr lang="en-GB" sz="3600" dirty="0"/>
              <a:t>
➢Adult-onset still’s disease: Triad of:</a:t>
            </a:r>
          </a:p>
          <a:p>
            <a:r>
              <a:rPr lang="en-GB" sz="3600" dirty="0"/>
              <a:t>
 1) Arthritis 2) Rash which is salmon pink </a:t>
            </a:r>
            <a:r>
              <a:rPr lang="en-GB" sz="3600" dirty="0" err="1"/>
              <a:t>colored</a:t>
            </a:r>
            <a:r>
              <a:rPr lang="en-GB" sz="3600" dirty="0"/>
              <a:t> , non-itchy 3) fever</a:t>
            </a:r>
          </a:p>
          <a:p>
            <a:r>
              <a:rPr lang="en-GB" sz="3600" dirty="0"/>
              <a:t>
 - usually rash and fever come and go together</a:t>
            </a:r>
          </a:p>
          <a:p>
            <a:r>
              <a:rPr lang="en-GB" sz="3600" dirty="0"/>
              <a:t>
 - the disease also associated with </a:t>
            </a:r>
            <a:r>
              <a:rPr lang="en-GB" sz="3600" dirty="0" err="1"/>
              <a:t>hepatosplenomegaly,luekocytosis</a:t>
            </a:r>
            <a:endParaRPr lang="en-GB" sz="3600" dirty="0"/>
          </a:p>
          <a:p>
            <a:r>
              <a:rPr lang="en-GB" sz="3600" dirty="0"/>
              <a:t>
 - Diagnosed by : High serum ferritin and high liver enzymes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307762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Examples of drugs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Examples of drugs : </a:t>
            </a:r>
          </a:p>
        </p:txBody>
      </p:sp>
      <p:sp>
        <p:nvSpPr>
          <p:cNvPr id="229" name="HYDRALAZINE…"/>
          <p:cNvSpPr txBox="1">
            <a:spLocks noGrp="1"/>
          </p:cNvSpPr>
          <p:nvPr>
            <p:ph type="body" idx="1"/>
          </p:nvPr>
        </p:nvSpPr>
        <p:spPr>
          <a:xfrm>
            <a:off x="964207" y="2809893"/>
            <a:ext cx="22213293" cy="9694623"/>
          </a:xfrm>
          <a:prstGeom prst="rect">
            <a:avLst/>
          </a:prstGeom>
        </p:spPr>
        <p:txBody>
          <a:bodyPr/>
          <a:lstStyle/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HYDRALAZINE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PROCAINAMIDE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QUINIDINE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METHYLDOPA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CHLOROPROMAZINE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ISONIAZID </a:t>
            </a:r>
          </a:p>
          <a:p>
            <a:pPr marL="698500" indent="-698500">
              <a:buAutoNum type="arabicPeriod"/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 marL="0" indent="0">
              <a:buSzTx/>
              <a:buNone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ALL OF THESE MAY PRODUCE LUPUS LIKE SYNDROME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About DRUG-SLE INDUCE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About DRUG-SLE INDUCED </a:t>
            </a:r>
          </a:p>
        </p:txBody>
      </p:sp>
      <p:sp>
        <p:nvSpPr>
          <p:cNvPr id="232" name="Better than other SLE .…"/>
          <p:cNvSpPr txBox="1">
            <a:spLocks noGrp="1"/>
          </p:cNvSpPr>
          <p:nvPr>
            <p:ph type="body" idx="1"/>
          </p:nvPr>
        </p:nvSpPr>
        <p:spPr>
          <a:xfrm>
            <a:off x="1206500" y="2476741"/>
            <a:ext cx="21971000" cy="10027775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Better than other SLE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Affect male and female (equal ratio)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No CNS and Renal involvements 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LAB FINDINGS IN DRUG-INDUCED SLE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267711">
              <a:defRPr sz="9300" spc="-93"/>
            </a:lvl1pPr>
          </a:lstStyle>
          <a:p>
            <a:r>
              <a:t>LAB FINDINGS IN DRUG-INDUCED SLE : </a:t>
            </a:r>
          </a:p>
        </p:txBody>
      </p:sp>
      <p:sp>
        <p:nvSpPr>
          <p:cNvPr id="235" name="Anti-histone antibodies are always present…"/>
          <p:cNvSpPr txBox="1">
            <a:spLocks noGrp="1"/>
          </p:cNvSpPr>
          <p:nvPr>
            <p:ph type="body" idx="1"/>
          </p:nvPr>
        </p:nvSpPr>
        <p:spPr>
          <a:xfrm>
            <a:off x="1206500" y="2567601"/>
            <a:ext cx="21971000" cy="9936915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Anti-histone antibodies are always present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(Negative -ANA and Negative –Anti ds-DNA)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Treatable with cessation of the drug - (remission within 3-6 months 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LE AND PREGNANCY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SLE AND PREGNANCY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E worsens with pregnancy…"/>
          <p:cNvSpPr txBox="1">
            <a:spLocks noGrp="1"/>
          </p:cNvSpPr>
          <p:nvPr>
            <p:ph type="body" idx="1"/>
          </p:nvPr>
        </p:nvSpPr>
        <p:spPr>
          <a:xfrm>
            <a:off x="1206500" y="1325852"/>
            <a:ext cx="21971000" cy="11178664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 SLE worsens with pregnancy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Doesn’t affect fertility but have higher rates of abortion, premature labor and intrauterine death (esp. with Anti-Phospholipid Syndrome)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endParaRPr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61FE"/>
                </a:solidFill>
              </a:rPr>
              <a:t>If the female is stable (4-6 months S &amp; S free before conception)</a:t>
            </a:r>
            <a:r>
              <a:t> , can get pregnant but if develop symptoms , the fetus should aborted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61FE"/>
                </a:solidFill>
              </a:rPr>
              <a:t>If the female unstable</a:t>
            </a:r>
            <a:r>
              <a:t> → pregnancy is prevented 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Management of SLE pregnancy :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z="9500" spc="-95"/>
            </a:lvl1pPr>
          </a:lstStyle>
          <a:p>
            <a:r>
              <a:t>Management of SLE pregnancy : </a:t>
            </a:r>
          </a:p>
        </p:txBody>
      </p:sp>
      <p:sp>
        <p:nvSpPr>
          <p:cNvPr id="242" name="Pregnancy planning and counseling .…"/>
          <p:cNvSpPr txBox="1">
            <a:spLocks noGrp="1"/>
          </p:cNvSpPr>
          <p:nvPr>
            <p:ph type="body" idx="1"/>
          </p:nvPr>
        </p:nvSpPr>
        <p:spPr>
          <a:xfrm>
            <a:off x="1206500" y="2537314"/>
            <a:ext cx="21971000" cy="996720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Pregnancy planning and counseling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Medical treatment should not be discontinued but the drug regimen may be changed.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61FE"/>
                </a:solidFill>
              </a:rPr>
              <a:t>Preconception, pregnancy, and breastfeeding:</a:t>
            </a:r>
            <a:r>
              <a:t> hydroxychloroquine and/or azathioprine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solidFill>
                  <a:srgbClr val="0061FE"/>
                </a:solidFill>
              </a:rPr>
              <a:t>Disease flares:</a:t>
            </a:r>
            <a:r>
              <a:t> hydroxychloroquine and/or prednisolone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Low-dose aspirin from 12 weeks' gestation reduces the risk of preeclampsia.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Teratogenic immunosuppressive drugs (e.g., methotrexate, mycophenolate, cyclophosphamide) Should be avoided 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Avoid estrogen- containing hormonal contraceptives as it increase the risk of APS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NEONATAL SL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NEONATAL SLE 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Neonatal lupus in the babies of mothers affected .…"/>
          <p:cNvSpPr txBox="1">
            <a:spLocks noGrp="1"/>
          </p:cNvSpPr>
          <p:nvPr>
            <p:ph type="body" idx="1"/>
          </p:nvPr>
        </p:nvSpPr>
        <p:spPr>
          <a:xfrm>
            <a:off x="1206500" y="2729994"/>
            <a:ext cx="21971001" cy="11293032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Neonatal lupus in the babies of mothers affected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Less than 1%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Congenital AV-block (bradycardia) IN ICU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Neonatal rash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Treated by antibiotics and vaccines .</a:t>
            </a: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+Anti-jo 1 antibody </a:t>
            </a:r>
          </a:p>
        </p:txBody>
      </p:sp>
      <p:pic>
        <p:nvPicPr>
          <p:cNvPr id="24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215" y="2769151"/>
            <a:ext cx="9186634" cy="8177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Futuristic, curved, white structure" descr="Futuristic, curved, white structure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t="26467" r="10322" b="627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50" name="THANK Y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THANK YOU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783ED1C-6CEF-9CF8-50E6-51B2F44DFC8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 b="1629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592E2-57C3-F023-3D41-8CDC19F136A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5430656"/>
            <a:ext cx="11569700" cy="8327465"/>
          </a:xfr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/>
              <a:t>Lyme disease (</a:t>
            </a:r>
            <a:r>
              <a:rPr lang="en-GB" dirty="0" err="1"/>
              <a:t>Borreliosis</a:t>
            </a:r>
            <a:r>
              <a:rPr lang="en-GB" dirty="0"/>
              <a:t> )</a:t>
            </a:r>
          </a:p>
          <a:p>
            <a:r>
              <a:rPr lang="en-GB" dirty="0"/>
              <a:t>
-make rash: Erythema </a:t>
            </a:r>
            <a:r>
              <a:rPr lang="en-GB" dirty="0" err="1"/>
              <a:t>chronicum</a:t>
            </a:r>
            <a:r>
              <a:rPr lang="en-GB" dirty="0"/>
              <a:t> </a:t>
            </a:r>
            <a:r>
              <a:rPr lang="en-GB" dirty="0" err="1"/>
              <a:t>migrans</a:t>
            </a:r>
            <a:r>
              <a:rPr lang="en-GB" dirty="0"/>
              <a:t>: (ECM) or (bulls eye rash)</a:t>
            </a:r>
          </a:p>
          <a:p>
            <a:r>
              <a:rPr lang="en-GB" dirty="0"/>
              <a:t>
- change in ECG :</a:t>
            </a:r>
          </a:p>
          <a:p>
            <a:r>
              <a:rPr lang="en-GB" dirty="0"/>
              <a:t>
.first degree Av block .second degree AV block . Degree AV block (pt. Came w syncope bradycardia)</a:t>
            </a:r>
          </a:p>
          <a:p>
            <a:r>
              <a:rPr lang="en-GB" dirty="0"/>
              <a:t>Causative microbe: </a:t>
            </a:r>
            <a:r>
              <a:rPr lang="en-GB" dirty="0" err="1"/>
              <a:t>Spirochetal</a:t>
            </a:r>
            <a:r>
              <a:rPr lang="en-GB" dirty="0"/>
              <a:t> bacteria</a:t>
            </a:r>
          </a:p>
          <a:p>
            <a:r>
              <a:rPr lang="en-GB" dirty="0"/>
              <a:t>called </a:t>
            </a:r>
            <a:r>
              <a:rPr lang="en-GB" dirty="0" err="1"/>
              <a:t>Borrelia</a:t>
            </a:r>
            <a:r>
              <a:rPr lang="en-GB" dirty="0"/>
              <a:t> </a:t>
            </a:r>
            <a:r>
              <a:rPr lang="en-GB" dirty="0" err="1"/>
              <a:t>burgdorferi</a:t>
            </a:r>
            <a:endParaRPr lang="en-US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D8F7640-53B6-D2C4-AA98-EE135405A0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971" y="-1760661"/>
            <a:ext cx="9779000" cy="5882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1pPr>
            <a:lvl2pPr marL="0" marR="0" indent="457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2pPr>
            <a:lvl3pPr marL="0" marR="0" indent="914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3pPr>
            <a:lvl4pPr marL="0" marR="0" indent="1371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4pPr>
            <a:lvl5pPr marL="0" marR="0" indent="18288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5pPr>
            <a:lvl6pPr marL="0" marR="0" indent="22860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6pPr>
            <a:lvl7pPr marL="0" marR="0" indent="2743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7pPr>
            <a:lvl8pPr marL="0" marR="0" indent="3200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8pPr>
            <a:lvl9pPr marL="0" marR="0" indent="3657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9pPr>
          </a:lstStyle>
          <a:p>
            <a:pPr hangingPunct="1"/>
            <a:r>
              <a:rPr lang="en-GB" dirty="0"/>
              <a:t>Clinical </a:t>
            </a:r>
            <a:r>
              <a:rPr lang="en-GB" dirty="0" err="1"/>
              <a:t>Mimicers</a:t>
            </a:r>
            <a:r>
              <a:rPr lang="en-GB" dirty="0"/>
              <a:t>/Pictures - Continued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50F422-3073-CB3F-8673-33E71BF8D570}"/>
              </a:ext>
            </a:extLst>
          </p:cNvPr>
          <p:cNvSpPr txBox="1"/>
          <p:nvPr/>
        </p:nvSpPr>
        <p:spPr>
          <a:xfrm>
            <a:off x="11569700" y="12333570"/>
            <a:ext cx="13831794" cy="1382430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400" b="1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raphik Light"/>
              </a:rPr>
              <a:t>Erythema </a:t>
            </a:r>
            <a:r>
              <a:rPr kumimoji="0" lang="en-GB" sz="4400" b="1" u="none" strike="noStrike" cap="none" spc="0" normalizeH="0" baseline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raphik Light"/>
              </a:rPr>
              <a:t>chronicum</a:t>
            </a:r>
            <a:r>
              <a:rPr kumimoji="0" lang="en-GB" sz="4400" b="1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raphik Light"/>
              </a:rPr>
              <a:t> </a:t>
            </a:r>
            <a:r>
              <a:rPr kumimoji="0" lang="en-GB" sz="4400" b="1" u="none" strike="noStrike" cap="none" spc="0" normalizeH="0" baseline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raphik Light"/>
              </a:rPr>
              <a:t>migrans</a:t>
            </a:r>
            <a:r>
              <a:rPr kumimoji="0" lang="en-GB" sz="4400" b="1" u="none" strike="noStrike" cap="none" spc="0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FillTx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Graphik Light"/>
              </a:rPr>
              <a:t> (bull’s eyes rash )</a:t>
            </a:r>
            <a:endParaRPr kumimoji="0" lang="en-US" sz="4400" b="1" u="none" strike="noStrike" cap="none" spc="0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FillTx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591983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44FA5-5E00-1C1D-008A-F0FFCDDE7D8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098923" y="1584513"/>
            <a:ext cx="21971000" cy="6658536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4000" dirty="0"/>
              <a:t>➢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Erythema </a:t>
            </a:r>
            <a:r>
              <a:rPr lang="en-GB" sz="4000" dirty="0" err="1">
                <a:solidFill>
                  <a:schemeClr val="accent4">
                    <a:lumMod val="75000"/>
                  </a:schemeClr>
                </a:solidFill>
              </a:rPr>
              <a:t>marginatum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 :</a:t>
            </a:r>
          </a:p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
-</a:t>
            </a:r>
            <a:r>
              <a:rPr lang="en-GB" sz="4000" dirty="0" err="1">
                <a:solidFill>
                  <a:schemeClr val="accent4">
                    <a:lumMod val="75000"/>
                  </a:schemeClr>
                </a:solidFill>
              </a:rPr>
              <a:t>nonpruritic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4000" dirty="0" err="1">
                <a:solidFill>
                  <a:schemeClr val="accent4">
                    <a:lumMod val="75000"/>
                  </a:schemeClr>
                </a:solidFill>
              </a:rPr>
              <a:t>nontender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 rash (caused </a:t>
            </a:r>
            <a:r>
              <a:rPr lang="en-GB" sz="4000" dirty="0" err="1">
                <a:solidFill>
                  <a:schemeClr val="accent4">
                    <a:lumMod val="75000"/>
                  </a:schemeClr>
                </a:solidFill>
              </a:rPr>
              <a:t>carditis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r>
              <a:rPr lang="en-GB" sz="4000" dirty="0"/>
              <a:t>
• </a:t>
            </a:r>
            <a:r>
              <a:rPr lang="en-GB" sz="4000" dirty="0">
                <a:solidFill>
                  <a:srgbClr val="00B050"/>
                </a:solidFill>
              </a:rPr>
              <a:t>Erythema </a:t>
            </a:r>
            <a:r>
              <a:rPr lang="en-GB" sz="4000" dirty="0" err="1">
                <a:solidFill>
                  <a:srgbClr val="00B050"/>
                </a:solidFill>
              </a:rPr>
              <a:t>nodosum</a:t>
            </a:r>
            <a:r>
              <a:rPr lang="en-GB" sz="4000" dirty="0">
                <a:solidFill>
                  <a:srgbClr val="00B050"/>
                </a:solidFill>
              </a:rPr>
              <a:t> (painful ,tender ,indurated: you can fell mass)</a:t>
            </a:r>
          </a:p>
          <a:p>
            <a:r>
              <a:rPr lang="en-GB" sz="4000" dirty="0">
                <a:solidFill>
                  <a:srgbClr val="00B050"/>
                </a:solidFill>
              </a:rPr>
              <a:t>
</a:t>
            </a:r>
            <a:r>
              <a:rPr lang="en-GB" sz="4000" dirty="0" err="1">
                <a:solidFill>
                  <a:srgbClr val="00B050"/>
                </a:solidFill>
              </a:rPr>
              <a:t>Ddx</a:t>
            </a:r>
            <a:r>
              <a:rPr lang="en-GB" sz="4000" dirty="0">
                <a:solidFill>
                  <a:srgbClr val="00B050"/>
                </a:solidFill>
              </a:rPr>
              <a:t>: sarcoidosis ,TB, </a:t>
            </a:r>
            <a:r>
              <a:rPr lang="en-GB" sz="4000" dirty="0" err="1">
                <a:solidFill>
                  <a:srgbClr val="00B050"/>
                </a:solidFill>
              </a:rPr>
              <a:t>Bechet</a:t>
            </a:r>
            <a:r>
              <a:rPr lang="en-GB" sz="4000" dirty="0">
                <a:solidFill>
                  <a:srgbClr val="00B050"/>
                </a:solidFill>
              </a:rPr>
              <a:t> disease and IBD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934D45-0AB8-BF4C-5EA7-F1E97599334C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r="21"/>
          <a:stretch/>
        </p:blipFill>
        <p:spPr>
          <a:xfrm>
            <a:off x="991346" y="6191830"/>
            <a:ext cx="8717430" cy="72749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D57176FC-9907-7A5B-C5A4-949D6343A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496" y="-2923989"/>
            <a:ext cx="21971004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1pPr>
            <a:lvl2pPr marL="0" marR="0" indent="457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2pPr>
            <a:lvl3pPr marL="0" marR="0" indent="914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3pPr>
            <a:lvl4pPr marL="0" marR="0" indent="1371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4pPr>
            <a:lvl5pPr marL="0" marR="0" indent="18288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5pPr>
            <a:lvl6pPr marL="0" marR="0" indent="22860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6pPr>
            <a:lvl7pPr marL="0" marR="0" indent="2743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7pPr>
            <a:lvl8pPr marL="0" marR="0" indent="3200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8pPr>
            <a:lvl9pPr marL="0" marR="0" indent="3657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9pPr>
          </a:lstStyle>
          <a:p>
            <a:pPr hangingPunct="1"/>
            <a:r>
              <a:rPr lang="en-GB" dirty="0"/>
              <a:t>Clinical </a:t>
            </a:r>
            <a:r>
              <a:rPr lang="en-GB" dirty="0" err="1"/>
              <a:t>Mimicers</a:t>
            </a:r>
            <a:r>
              <a:rPr lang="en-GB" dirty="0"/>
              <a:t>/Pictures – Continued pt.2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7FC080-DC43-A8AB-E340-41DE2951A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379" y="6191830"/>
            <a:ext cx="10547153" cy="7617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7977CC1-C9E8-AC08-B222-B3E452CB00F0}"/>
                  </a:ext>
                </a:extLst>
              </p14:cNvPr>
              <p14:cNvContentPartPr/>
              <p14:nvPr/>
            </p14:nvContentPartPr>
            <p14:xfrm>
              <a:off x="872344" y="6129402"/>
              <a:ext cx="9133920" cy="7440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7977CC1-C9E8-AC08-B222-B3E452CB00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2704" y="6039762"/>
                <a:ext cx="9313560" cy="76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35E03D-24B4-9823-A197-982D23086DB8}"/>
                  </a:ext>
                </a:extLst>
              </p14:cNvPr>
              <p14:cNvContentPartPr/>
              <p14:nvPr/>
            </p14:nvContentPartPr>
            <p14:xfrm>
              <a:off x="12586384" y="6076122"/>
              <a:ext cx="10569600" cy="19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35E03D-24B4-9823-A197-982D23086D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96387" y="5985952"/>
                <a:ext cx="10749234" cy="370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4A57BA4-317A-CE99-E2D7-F8E278EAF24E}"/>
                  </a:ext>
                </a:extLst>
              </p14:cNvPr>
              <p14:cNvContentPartPr/>
              <p14:nvPr/>
            </p14:nvContentPartPr>
            <p14:xfrm>
              <a:off x="23034664" y="6104922"/>
              <a:ext cx="296280" cy="759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4A57BA4-317A-CE99-E2D7-F8E278EAF2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44664" y="6014922"/>
                <a:ext cx="475920" cy="77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C6C993D-C9A6-ED3D-571D-08688E6D7164}"/>
                  </a:ext>
                </a:extLst>
              </p14:cNvPr>
              <p14:cNvContentPartPr/>
              <p14:nvPr/>
            </p14:nvContentPartPr>
            <p14:xfrm>
              <a:off x="12519064" y="13729362"/>
              <a:ext cx="10798200" cy="218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C6C993D-C9A6-ED3D-571D-08688E6D71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29064" y="13639362"/>
                <a:ext cx="1097784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6A89629-B6E2-9A23-57C5-ACA630902797}"/>
                  </a:ext>
                </a:extLst>
              </p14:cNvPr>
              <p14:cNvContentPartPr/>
              <p14:nvPr/>
            </p14:nvContentPartPr>
            <p14:xfrm>
              <a:off x="12411424" y="6158562"/>
              <a:ext cx="67680" cy="7679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6A89629-B6E2-9A23-57C5-ACA63090279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321784" y="6068922"/>
                <a:ext cx="247320" cy="785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80903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E85CD3-FF8D-62E9-D287-76B6A773725D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3C158-9E3A-C58D-5835-A0DFF5DC4F5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7944970"/>
            <a:ext cx="24384000" cy="491490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5400" dirty="0"/>
              <a:t>Systemic: involve multiple Sys.</a:t>
            </a:r>
          </a:p>
          <a:p>
            <a:r>
              <a:rPr lang="en-GB" sz="5400" dirty="0"/>
              <a:t>
• Lupus: wolf like ugly looking rash</a:t>
            </a:r>
          </a:p>
          <a:p>
            <a:r>
              <a:rPr lang="en-GB" sz="5400" dirty="0"/>
              <a:t>
• Erythematosus: redness</a:t>
            </a:r>
            <a:endParaRPr lang="en-US" sz="5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98428F-873E-DD40-F8EA-3B877ACD4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Systemic Lupus Erythematosus</a:t>
            </a:r>
            <a:br>
              <a:rPr lang="en-GB" dirty="0"/>
            </a:br>
            <a:r>
              <a:rPr lang="en-GB" dirty="0"/>
              <a:t>
 (SLE)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038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F0C7BB0-2FF2-29A6-72C5-95D552BE0070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7553BF-E3A7-1B4B-1AEE-CDAB2D856E4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3C2D2-153A-3353-6C8B-FAB4A3C91F4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206496" y="5080747"/>
            <a:ext cx="21971000" cy="676611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/>
              <a:t>B cell – mediated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r>
              <a:rPr lang="en-GB" sz="3200" dirty="0" err="1"/>
              <a:t>Autoreactivity</a:t>
            </a: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r>
              <a:rPr lang="en-GB" sz="3200" dirty="0"/>
              <a:t>Immune complexes formation</a:t>
            </a:r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r>
              <a:rPr lang="en-GB" sz="3200" dirty="0"/>
              <a:t>Tissue destruction </a:t>
            </a:r>
          </a:p>
          <a:p>
            <a:pPr marL="914400" indent="-914400">
              <a:buFont typeface="+mj-lt"/>
              <a:buAutoNum type="arabicPeriod"/>
            </a:pPr>
            <a:endParaRPr lang="en-GB" sz="3200" dirty="0"/>
          </a:p>
          <a:p>
            <a:pPr marL="914400" indent="-9144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760FD0E-7F39-F186-DBF6-780C0FD9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496" y="64994"/>
            <a:ext cx="21971004" cy="4648200"/>
          </a:xfrm>
        </p:spPr>
        <p:txBody>
          <a:bodyPr/>
          <a:lstStyle/>
          <a:p>
            <a:r>
              <a:rPr lang="en-GB" dirty="0"/>
              <a:t>Pathophysiology </a:t>
            </a:r>
            <a:endParaRPr lang="en-US" dirty="0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3FD7B1F-B69C-2575-A7B4-EF425C5A8E61}"/>
              </a:ext>
            </a:extLst>
          </p:cNvPr>
          <p:cNvSpPr/>
          <p:nvPr/>
        </p:nvSpPr>
        <p:spPr>
          <a:xfrm>
            <a:off x="3094774" y="9573556"/>
            <a:ext cx="484632" cy="1459368"/>
          </a:xfrm>
          <a:prstGeom prst="downArrow">
            <a:avLst>
              <a:gd name="adj1" fmla="val 50000"/>
              <a:gd name="adj2" fmla="val 141565"/>
            </a:avLst>
          </a:prstGeom>
          <a:solidFill>
            <a:schemeClr val="accent1">
              <a:satOff val="-9155"/>
              <a:lumOff val="-32673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468753EF-F20B-C447-7DB6-092893C65F55}"/>
              </a:ext>
            </a:extLst>
          </p:cNvPr>
          <p:cNvSpPr/>
          <p:nvPr/>
        </p:nvSpPr>
        <p:spPr>
          <a:xfrm>
            <a:off x="3084188" y="7861950"/>
            <a:ext cx="524600" cy="897671"/>
          </a:xfrm>
          <a:prstGeom prst="downArrow">
            <a:avLst/>
          </a:prstGeom>
          <a:solidFill>
            <a:schemeClr val="accent1">
              <a:satOff val="-9155"/>
              <a:lumOff val="-32673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Graphik Light"/>
              <a:ea typeface="Graphik Light"/>
              <a:cs typeface="Graphik Light"/>
              <a:sym typeface="Graphik Light"/>
            </a:endParaRPr>
          </a:p>
        </p:txBody>
      </p:sp>
    </p:spTree>
    <p:extLst>
      <p:ext uri="{BB962C8B-B14F-4D97-AF65-F5344CB8AC3E}">
        <p14:creationId xmlns:p14="http://schemas.microsoft.com/office/powerpoint/2010/main" val="18230733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B9FCA44-654B-DA9F-D68D-44BD4D0FCAB7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8FC2C4-CE7F-6A3B-DE7B-2E012480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079" y="763857"/>
            <a:ext cx="21971004" cy="1132571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GB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Risk Factors:</a:t>
            </a:r>
            <a:br>
              <a:rPr lang="en-GB" sz="7200" dirty="0"/>
            </a:br>
            <a:r>
              <a:rPr lang="en-GB" sz="4000" dirty="0"/>
              <a:t>
1) female: -hormone (that’s why </a:t>
            </a:r>
            <a:r>
              <a:rPr lang="en-GB" sz="4000" dirty="0" err="1"/>
              <a:t>inc.</a:t>
            </a:r>
            <a:r>
              <a:rPr lang="en-GB" sz="4000" dirty="0"/>
              <a:t> In reproductive age ) age F &gt; M (10- 15 :1)</a:t>
            </a:r>
            <a:br>
              <a:rPr lang="en-GB" sz="4000" dirty="0"/>
            </a:br>
            <a:r>
              <a:rPr lang="en-GB" sz="4000" dirty="0"/>
              <a:t>
High prevalence in men with </a:t>
            </a:r>
            <a:r>
              <a:rPr lang="en-GB" sz="4000" dirty="0" err="1"/>
              <a:t>Klinefelter</a:t>
            </a:r>
            <a:r>
              <a:rPr lang="en-GB" sz="4000" dirty="0"/>
              <a:t>(XXY) disease</a:t>
            </a:r>
            <a:br>
              <a:rPr lang="en-GB" sz="4000" dirty="0"/>
            </a:br>
            <a:r>
              <a:rPr lang="en-GB" sz="4000" dirty="0"/>
              <a:t>
2) genetic: HLA-DR2 &amp; HLA-DR3</a:t>
            </a:r>
            <a:br>
              <a:rPr lang="en-GB" sz="4000" dirty="0"/>
            </a:br>
            <a:r>
              <a:rPr lang="en-GB" sz="4000" dirty="0"/>
              <a:t>
- Concordance rate in monozygotic twins is 25-75%.</a:t>
            </a:r>
            <a:br>
              <a:rPr lang="en-GB" sz="4000" dirty="0"/>
            </a:br>
            <a:r>
              <a:rPr lang="en-GB" sz="4000" dirty="0"/>
              <a:t>
- If a mother has SLE, her daughter’s risk of developing the disease is 1:40 , and her son’s risk is 1:250</a:t>
            </a:r>
            <a:br>
              <a:rPr lang="en-GB" sz="4000" dirty="0"/>
            </a:br>
            <a:r>
              <a:rPr lang="en-GB" sz="4000" dirty="0"/>
              <a:t>
3) Environmental:</a:t>
            </a:r>
            <a:br>
              <a:rPr lang="en-GB" sz="4000" dirty="0"/>
            </a:br>
            <a:r>
              <a:rPr lang="en-GB" sz="4000" dirty="0"/>
              <a:t>
- UV light –viruses –smoking </a:t>
            </a:r>
            <a:br>
              <a:rPr lang="en-GB" sz="4000" dirty="0"/>
            </a:br>
            <a:r>
              <a:rPr lang="en-GB" sz="4000" dirty="0"/>
              <a:t>
4) pregnancy </a:t>
            </a:r>
            <a:r>
              <a:rPr lang="en-GB" sz="4000" dirty="0">
                <a:sym typeface="Wingdings" pitchFamily="2" charset="2"/>
              </a:rPr>
              <a:t></a:t>
            </a:r>
            <a:r>
              <a:rPr lang="en-GB" sz="4000" dirty="0"/>
              <a:t>details in down pages)</a:t>
            </a:r>
            <a:br>
              <a:rPr lang="en-GB" sz="4000" dirty="0"/>
            </a:br>
            <a:r>
              <a:rPr lang="en-GB" sz="4000" dirty="0"/>
              <a:t>
❑ Age at onset : from Menarche to Menopause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630070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BDB8C0-7730-815C-DC89-FB6F9FBB834A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4633"/>
          <a:stretch/>
        </p:blipFill>
        <p:spPr>
          <a:xfrm>
            <a:off x="6037730" y="1"/>
            <a:ext cx="18346270" cy="137160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631567-B1A8-085E-A321-E6BEA3A7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8494"/>
            <a:ext cx="17077765" cy="12317505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6600" dirty="0"/>
              <a:t>Clinical </a:t>
            </a:r>
            <a:r>
              <a:rPr lang="en-GB" sz="6600" dirty="0"/>
              <a:t>features:</a:t>
            </a:r>
            <a:br>
              <a:rPr lang="en-GB" sz="6600" dirty="0"/>
            </a:br>
            <a:br>
              <a:rPr lang="en-GB" sz="6600" dirty="0"/>
            </a:br>
            <a:br>
              <a:rPr lang="en-US" sz="6600" dirty="0"/>
            </a:br>
            <a:r>
              <a:rPr lang="en-GB" sz="6600" dirty="0"/>
              <a:t>M</a:t>
            </a:r>
            <a:r>
              <a:rPr lang="en-US" sz="6600" dirty="0"/>
              <a:t>alar rash: over </a:t>
            </a:r>
            <a:r>
              <a:rPr lang="en-GB" sz="6600" dirty="0"/>
              <a:t>cheeks</a:t>
            </a:r>
            <a:r>
              <a:rPr lang="en-US" sz="6600" dirty="0"/>
              <a:t> and bridge</a:t>
            </a:r>
            <a:r>
              <a:rPr lang="en-GB" sz="6600" dirty="0"/>
              <a:t> of</a:t>
            </a:r>
            <a:r>
              <a:rPr lang="en-US" sz="6600" dirty="0"/>
              <a:t> the nose</a:t>
            </a:r>
            <a:br>
              <a:rPr lang="en-US" sz="6600" dirty="0"/>
            </a:br>
            <a:r>
              <a:rPr lang="en-US" sz="6600" dirty="0"/>
              <a:t> -Difference </a:t>
            </a:r>
            <a:r>
              <a:rPr lang="en-GB" sz="6600" dirty="0"/>
              <a:t>between</a:t>
            </a:r>
            <a:r>
              <a:rPr lang="en-US" sz="6600" dirty="0"/>
              <a:t> </a:t>
            </a:r>
            <a:r>
              <a:rPr lang="en-GB" sz="6600" dirty="0"/>
              <a:t>“</a:t>
            </a:r>
            <a:r>
              <a:rPr lang="en-US" sz="6600" dirty="0"/>
              <a:t>Discoid lesion and malar rash</a:t>
            </a:r>
            <a:r>
              <a:rPr lang="en-GB" sz="6600" dirty="0"/>
              <a:t>”:</a:t>
            </a:r>
            <a:br>
              <a:rPr lang="en-US" sz="6600" dirty="0"/>
            </a:br>
            <a:r>
              <a:rPr lang="en-US" sz="6600" dirty="0"/>
              <a:t>1.</a:t>
            </a:r>
            <a:r>
              <a:rPr lang="en-US" sz="6600" dirty="0">
                <a:solidFill>
                  <a:srgbClr val="00B050"/>
                </a:solidFill>
              </a:rPr>
              <a:t>Malar</a:t>
            </a:r>
            <a:r>
              <a:rPr lang="en-US" sz="6600" dirty="0"/>
              <a:t> rash(regular): go w/o scar ,benign lesion , </a:t>
            </a:r>
            <a:br>
              <a:rPr lang="en-US" sz="6600" dirty="0"/>
            </a:br>
            <a:r>
              <a:rPr lang="en-US" sz="6600" dirty="0"/>
              <a:t>little edema no raised edge , no hypo or hyper pigmentation</a:t>
            </a:r>
            <a:br>
              <a:rPr lang="en-US" sz="6600" dirty="0"/>
            </a:br>
            <a:r>
              <a:rPr lang="en-US" sz="6600" dirty="0"/>
              <a:t>no dermal atrophy .</a:t>
            </a:r>
            <a:br>
              <a:rPr lang="en-US" sz="6600" dirty="0"/>
            </a:br>
            <a:r>
              <a:rPr lang="en-US" sz="6600" dirty="0"/>
              <a:t>2.</a:t>
            </a:r>
            <a:r>
              <a:rPr lang="en-US" sz="6600" dirty="0">
                <a:solidFill>
                  <a:srgbClr val="FF0000"/>
                </a:solidFill>
              </a:rPr>
              <a:t>Discoid</a:t>
            </a:r>
            <a:r>
              <a:rPr lang="en-US" sz="6600" dirty="0"/>
              <a:t> lesion: can leave scar , treat it</a:t>
            </a:r>
            <a:br>
              <a:rPr lang="en-US" sz="6600" dirty="0"/>
            </a:br>
            <a:r>
              <a:rPr lang="en-US" sz="6600" dirty="0"/>
              <a:t>as a vital organ raised edge , hypo or hyper</a:t>
            </a:r>
            <a:br>
              <a:rPr lang="en-US" sz="6600" dirty="0"/>
            </a:br>
            <a:r>
              <a:rPr lang="en-US" sz="6600" dirty="0"/>
              <a:t>pigmentation , dermal atrophy .</a:t>
            </a:r>
          </a:p>
        </p:txBody>
      </p:sp>
    </p:spTree>
    <p:extLst>
      <p:ext uri="{BB962C8B-B14F-4D97-AF65-F5344CB8AC3E}">
        <p14:creationId xmlns:p14="http://schemas.microsoft.com/office/powerpoint/2010/main" val="306723710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38_MinimalistLight</vt:lpstr>
      <vt:lpstr>Systemic Lupus Erythematosus</vt:lpstr>
      <vt:lpstr>Introduction </vt:lpstr>
      <vt:lpstr>Clinical Mimicers/Pictures</vt:lpstr>
      <vt:lpstr>Clinical Mimicers/Pictures - Continued</vt:lpstr>
      <vt:lpstr>Clinical Mimicers/Pictures – Continued pt.2</vt:lpstr>
      <vt:lpstr>Systemic Lupus Erythematosus 
 (SLE)</vt:lpstr>
      <vt:lpstr>Pathophysiology </vt:lpstr>
      <vt:lpstr>Risk Factors: 
1) female: -hormone (that’s why inc. In reproductive age ) age F &gt; M (10- 15 :1) 
High prevalence in men with Klinefelter(XXY) disease 
2) genetic: HLA-DR2 &amp; HLA-DR3 
- Concordance rate in monozygotic twins is 25-75%. 
- If a mother has SLE, her daughter’s risk of developing the disease is 1:40 , and her son’s risk is 1:250 
3) Environmental: 
- UV light –viruses –smoking  
4) pregnancy details in down pages) 
❑ Age at onset : from Menarche to Menopause</vt:lpstr>
      <vt:lpstr>Clinical features:   Malar rash: over cheeks and bridge of the nose  -Difference between “Discoid lesion and malar rash”: 1.Malar rash(regular): go w/o scar ,benign lesion ,  little edema no raised edge , no hypo or hyper pigmentation no dermal atrophy . 2.Discoid lesion: can leave scar , treat it as a vital organ raised edge , hypo or hyper pigmentation , dermal atrophy .</vt:lpstr>
      <vt:lpstr>Clinical Features – Cont.</vt:lpstr>
      <vt:lpstr>Livedo reticularis (net-like dilated blood vessels)  -Ddx: 1.SLE 2. Vasculitis  3. Anti-phospholipids syn. 4.Mixed CT disease 
Renal finding → the most common cause of mortality and morbidity and affect 50% of the cases. 
Immune complex mediated . ✓Glomerulonephritis: 1)minimal changes disease 2) proliferation mesangial 3) focal segmental  4) Diffuse 5) membranous (heavy protein) 6)advanced (sclerosing) . 
Used for prognosis. -oliguria – proteinuria – edema – HTN –hematuria (RBC cast) so we have to do urine analysis for SLE patients. 
Fever (so exclude infection). 
Serositis: pleurisy (stabbing pain ,local, inc. With inspiration .) 
Seizure ( it happen because of renal( nephritic) ,  BP , so patient get HTN encephalopathy . 
Hemolytic anemia and anemia of chronic disease: (HSR II) ( incr. Bilirubin , incr. Reticulocyte , diagnosed also by combs test) ,  leukopenia (decr. Lymphocyte) Ddx. (HIV). 
Aseptic endocarditis (Libman-Sacks Endocarditis). nonbacterial, thrombi usually on mitral or aortic valve and can be present on either surface of the valve 
Psychosis. (Ddx. Steroid overdose (rare).</vt:lpstr>
      <vt:lpstr>DIAGNOSIS AND TREATMENT OF SLE </vt:lpstr>
      <vt:lpstr>DIAGNOSIS</vt:lpstr>
      <vt:lpstr>Diagnosis of SLE :</vt:lpstr>
      <vt:lpstr>Diagnosis of SLE : LABS : </vt:lpstr>
      <vt:lpstr>Others ……</vt:lpstr>
      <vt:lpstr>Summary of diagnosis : </vt:lpstr>
      <vt:lpstr>Causes of death in SLE :</vt:lpstr>
      <vt:lpstr>Cont. Cause of death in SLE : </vt:lpstr>
      <vt:lpstr>Disease Severity :-</vt:lpstr>
      <vt:lpstr>TREATMENT</vt:lpstr>
      <vt:lpstr>Treatment : in general </vt:lpstr>
      <vt:lpstr>Treatment : more specific </vt:lpstr>
      <vt:lpstr>Treatment : ALL PATIENTS </vt:lpstr>
      <vt:lpstr>Treatment : MILD TO MODERATE </vt:lpstr>
      <vt:lpstr>Treatment : SEVERE  </vt:lpstr>
      <vt:lpstr>Some notes about treatment : </vt:lpstr>
      <vt:lpstr>Prevention and monitoring for medication-induced adverse effects : </vt:lpstr>
      <vt:lpstr>DRUG-INDUCED SLE</vt:lpstr>
      <vt:lpstr>Examples of drugs : </vt:lpstr>
      <vt:lpstr>About DRUG-SLE INDUCED </vt:lpstr>
      <vt:lpstr>LAB FINDINGS IN DRUG-INDUCED SLE : </vt:lpstr>
      <vt:lpstr>SLE AND PREGNANCY</vt:lpstr>
      <vt:lpstr>PowerPoint Presentation</vt:lpstr>
      <vt:lpstr>Management of SLE pregnancy : </vt:lpstr>
      <vt:lpstr>NEONATAL SLE 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Erythematosus</dc:title>
  <cp:lastModifiedBy>Shukri Al-Omari</cp:lastModifiedBy>
  <cp:revision>4</cp:revision>
  <dcterms:modified xsi:type="dcterms:W3CDTF">2024-12-09T11:58:38Z</dcterms:modified>
</cp:coreProperties>
</file>