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9" r:id="rId1"/>
  </p:sldMasterIdLst>
  <p:notesMasterIdLst>
    <p:notesMasterId r:id="rId51"/>
  </p:notesMasterIdLst>
  <p:sldIdLst>
    <p:sldId id="545" r:id="rId2"/>
    <p:sldId id="549" r:id="rId3"/>
    <p:sldId id="492" r:id="rId4"/>
    <p:sldId id="493" r:id="rId5"/>
    <p:sldId id="494" r:id="rId6"/>
    <p:sldId id="548" r:id="rId7"/>
    <p:sldId id="495" r:id="rId8"/>
    <p:sldId id="496" r:id="rId9"/>
    <p:sldId id="497" r:id="rId10"/>
    <p:sldId id="498" r:id="rId11"/>
    <p:sldId id="499" r:id="rId12"/>
    <p:sldId id="500" r:id="rId13"/>
    <p:sldId id="501" r:id="rId14"/>
    <p:sldId id="502" r:id="rId15"/>
    <p:sldId id="503" r:id="rId16"/>
    <p:sldId id="504" r:id="rId17"/>
    <p:sldId id="506" r:id="rId18"/>
    <p:sldId id="507" r:id="rId19"/>
    <p:sldId id="508" r:id="rId20"/>
    <p:sldId id="509" r:id="rId21"/>
    <p:sldId id="511" r:id="rId22"/>
    <p:sldId id="512" r:id="rId23"/>
    <p:sldId id="513" r:id="rId24"/>
    <p:sldId id="514" r:id="rId25"/>
    <p:sldId id="515" r:id="rId26"/>
    <p:sldId id="516" r:id="rId27"/>
    <p:sldId id="518" r:id="rId28"/>
    <p:sldId id="519" r:id="rId29"/>
    <p:sldId id="520" r:id="rId30"/>
    <p:sldId id="522" r:id="rId31"/>
    <p:sldId id="523" r:id="rId32"/>
    <p:sldId id="524" r:id="rId33"/>
    <p:sldId id="525" r:id="rId34"/>
    <p:sldId id="526" r:id="rId35"/>
    <p:sldId id="527" r:id="rId36"/>
    <p:sldId id="528" r:id="rId37"/>
    <p:sldId id="546" r:id="rId38"/>
    <p:sldId id="529" r:id="rId39"/>
    <p:sldId id="530" r:id="rId40"/>
    <p:sldId id="547" r:id="rId41"/>
    <p:sldId id="531" r:id="rId42"/>
    <p:sldId id="532" r:id="rId43"/>
    <p:sldId id="543" r:id="rId44"/>
    <p:sldId id="533" r:id="rId45"/>
    <p:sldId id="544" r:id="rId46"/>
    <p:sldId id="534" r:id="rId47"/>
    <p:sldId id="535" r:id="rId48"/>
    <p:sldId id="538" r:id="rId49"/>
    <p:sldId id="539" r:id="rId50"/>
  </p:sldIdLst>
  <p:sldSz cx="9144000" cy="6858000" type="screen4x3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34" autoAdjust="0"/>
  </p:normalViewPr>
  <p:slideViewPr>
    <p:cSldViewPr>
      <p:cViewPr varScale="1">
        <p:scale>
          <a:sx n="69" d="100"/>
          <a:sy n="69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0E69D-16ED-4F7B-94CB-AFFD0F3363F8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40A27-BFCF-4212-9857-1103C154AA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928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FAF64-C64C-4C35-8A1D-5B6F35D94F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FF6103-EE75-4BC3-9F24-15EE8292D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ar-J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87255-8A06-49DB-92DA-A883341AB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8C2B-BF54-402C-870E-35E80E4C9961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82F2A-75FE-43A7-A41E-8A060D845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71766-64CC-4D68-BA24-E8B483112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78F2-8D95-4C0D-8B7A-1A4CD2371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2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83EA0-1393-41B3-BE58-5E33BC565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F7BFF5-D489-4C7A-9A94-BA33970C7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1AB1A-D6FF-4001-A8C3-4F6E71383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8C2B-BF54-402C-870E-35E80E4C9961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2E423-81F5-4D99-9CE0-131B2ADBF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C12E1-A28A-4E67-98B3-7570DCCB4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78F2-8D95-4C0D-8B7A-1A4CD2371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21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7D14B4-C9C3-4AA2-BC47-68050527EE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6DDD2C-A312-4404-B8E8-63451085B4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69E9B-C9F6-46EA-8C3D-6CDF5297F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8C2B-BF54-402C-870E-35E80E4C9961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83A47-F601-4412-B502-5B0E23940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90C8C-DB00-4312-8486-267A88660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78F2-8D95-4C0D-8B7A-1A4CD2371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844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AAEBB-BC76-4091-B7C0-974C41879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B902F-0F9E-41BB-ABD4-A9313999B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57408-B20E-41C3-A383-A338E957E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8C2B-BF54-402C-870E-35E80E4C9961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6533FD-7943-4A7B-A37C-48947CFAA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A0D02-4B06-49DD-B6E7-4F0F4F0FF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78F2-8D95-4C0D-8B7A-1A4CD2371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3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085BE-4310-4B43-8144-655D5D153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6C1BC-424A-4A91-AA3B-2A545ABD1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3BF18-8D78-4152-8F41-004C7A602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8C2B-BF54-402C-870E-35E80E4C9961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39F97-EC67-4CF6-B6EE-7AA4F93ED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08573-81EA-49D6-A77B-CF7F1777B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78F2-8D95-4C0D-8B7A-1A4CD2371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58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7F69D-3A7F-4832-866F-A1BDE8733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129CD-D55E-46F4-8AAF-3C88238E2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B4D929-F833-42FB-8AC1-A8C6592B04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81B839-D8EB-4591-8719-5800D416E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8C2B-BF54-402C-870E-35E80E4C9961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AF709-AA65-4D72-A30D-440DDEB03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B4FD8-D2DF-4CE8-9879-839D47333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78F2-8D95-4C0D-8B7A-1A4CD2371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71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D7708-F033-4AD4-9BE0-99D90D186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CDD6D8-DF42-4CDC-A194-E43E31ECC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2FEC90-6B3D-4BDF-9AAC-6631309B69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74D996-076A-495D-A01E-E95D9DD98E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B2EA1B-8E52-4205-AE7C-CA3B74EFAB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887340-1177-4FF8-9D3F-E773C4A0D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8C2B-BF54-402C-870E-35E80E4C9961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3008F2-1F8B-47F7-8D05-0F77ABBE8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0EE7A2-068A-400F-A108-05C823022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78F2-8D95-4C0D-8B7A-1A4CD2371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141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8BD5E-B944-449A-858D-06E726198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A0BCAA-0651-487C-91DC-8EA98E63F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8C2B-BF54-402C-870E-35E80E4C9961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397D4B-DFF2-4885-B51F-3F241BD03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E0FB0E-CF86-40AC-9C35-C589014BB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78F2-8D95-4C0D-8B7A-1A4CD2371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63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B256F9-AA98-4E0F-BC96-31F5A4467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8C2B-BF54-402C-870E-35E80E4C9961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698D11-F4C7-4868-BBBD-E5D8D5817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B8EC5A-840E-418E-9D72-C36886653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78F2-8D95-4C0D-8B7A-1A4CD2371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121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AAA53-D6C0-4A95-9C00-256E69697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48E07-091D-4F32-A481-73372DB85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4C05B2-E1C9-443B-8472-8DF5E922C4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ECD14-DE5B-488E-99D6-00197B3BD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8C2B-BF54-402C-870E-35E80E4C9961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A9DA1A-EB74-42B4-AF73-654C04090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44310F-7260-466F-9C49-A5A9A9571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78F2-8D95-4C0D-8B7A-1A4CD2371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94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D38CB-E5FA-44DC-AF98-71CADC32A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E6D104-57D3-429B-AE0B-40E4FBAD6E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ar-J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62417-107D-411D-9EA5-37CE96FAE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D35F0-5D27-4365-949A-B7B3B0679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8C2B-BF54-402C-870E-35E80E4C9961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BF5062-037C-41C6-9C8C-64523A277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580F65-4878-4FF2-830B-5D58FDE57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78F2-8D95-4C0D-8B7A-1A4CD2371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45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7E98F7-97B1-4D50-81E1-B86062B14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6AB24F-5C60-4219-8D9E-2EAA90A50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DB330-84F7-406B-85C4-E80A97EDA8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38C2B-BF54-402C-870E-35E80E4C9961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F89FA3-5130-47EA-90D4-A3523F7E12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182F7-F425-4943-8000-B794CE60BF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578F2-8D95-4C0D-8B7A-1A4CD2371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11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E3C52-7D78-4E61-BFBD-C6981EB0C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504107"/>
            <a:ext cx="7886700" cy="3495922"/>
          </a:xfrm>
        </p:spPr>
        <p:txBody>
          <a:bodyPr>
            <a:normAutofit/>
          </a:bodyPr>
          <a:lstStyle/>
          <a:p>
            <a:pPr algn="ctr"/>
            <a:r>
              <a:rPr lang="en-US" sz="8000" b="1" dirty="0"/>
              <a:t>Maxillofacial Injuries</a:t>
            </a:r>
            <a:endParaRPr lang="ar-JO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3B8EB-3B12-437C-9352-E8441A0C7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000029"/>
            <a:ext cx="7886700" cy="209326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400" b="1" dirty="0"/>
              <a:t>Dr. Saleh </a:t>
            </a:r>
            <a:r>
              <a:rPr lang="en-US" sz="4400" b="1" dirty="0" err="1"/>
              <a:t>Abualhaj</a:t>
            </a:r>
            <a:endParaRPr lang="en-US" sz="4400" b="1" dirty="0"/>
          </a:p>
          <a:p>
            <a:pPr marL="0" indent="0" algn="ctr">
              <a:buNone/>
            </a:pPr>
            <a:r>
              <a:rPr lang="en-US" sz="4400" b="1" dirty="0"/>
              <a:t>Plastic reconstructive and aesthetic Surgeon</a:t>
            </a:r>
            <a:endParaRPr lang="ar-JO" sz="4400" b="1" dirty="0"/>
          </a:p>
        </p:txBody>
      </p:sp>
    </p:spTree>
    <p:extLst>
      <p:ext uri="{BB962C8B-B14F-4D97-AF65-F5344CB8AC3E}">
        <p14:creationId xmlns:p14="http://schemas.microsoft.com/office/powerpoint/2010/main" val="1492000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C9D8F-98EF-499F-998B-CC6B7CE5C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52736"/>
            <a:ext cx="7886700" cy="5124227"/>
          </a:xfrm>
        </p:spPr>
        <p:txBody>
          <a:bodyPr/>
          <a:lstStyle/>
          <a:p>
            <a:pPr marL="0" indent="0">
              <a:buNone/>
            </a:pPr>
            <a:r>
              <a:rPr lang="en-US" sz="4400" b="1" dirty="0"/>
              <a:t>Midface, cheek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a. Lacerations should be examined for proximity to Stenson’s (parotid) duct (runs in middle third of a line drawn from oral commissure to tragus)</a:t>
            </a:r>
          </a:p>
          <a:p>
            <a:pPr marL="0" indent="0">
              <a:buNone/>
            </a:pPr>
            <a:r>
              <a:rPr lang="en-US" dirty="0"/>
              <a:t>b. Look for malar flattening and down sloping of palpebral fissure</a:t>
            </a:r>
          </a:p>
          <a:p>
            <a:pPr marL="0" indent="0">
              <a:buNone/>
            </a:pPr>
            <a:r>
              <a:rPr lang="en-US" dirty="0"/>
              <a:t>c. Assess for midface mobility while stabilizing the skull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205907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7CEEC-945B-4FA2-9AA7-A95E07BCF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20688"/>
            <a:ext cx="7886700" cy="555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/>
              <a:t>Mandible, oral cavity, occlusion</a:t>
            </a:r>
          </a:p>
          <a:p>
            <a:pPr marL="0" indent="0">
              <a:buNone/>
            </a:pPr>
            <a:r>
              <a:rPr lang="en-US" dirty="0"/>
              <a:t>a. Assess occlusion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*Ask patient “Does your bite feel normal?”</a:t>
            </a:r>
          </a:p>
          <a:p>
            <a:pPr marL="0" indent="0">
              <a:buNone/>
            </a:pPr>
            <a:r>
              <a:rPr lang="en-US" dirty="0"/>
              <a:t>ii. Inspect wear facets of teeth—these will </a:t>
            </a:r>
            <a:r>
              <a:rPr lang="en-US" dirty="0" err="1"/>
              <a:t>intercuspate</a:t>
            </a:r>
            <a:r>
              <a:rPr lang="en-US" dirty="0"/>
              <a:t> if occlusion is normal.</a:t>
            </a:r>
          </a:p>
          <a:p>
            <a:pPr marL="0" indent="0">
              <a:buNone/>
            </a:pPr>
            <a:r>
              <a:rPr lang="en-US" dirty="0"/>
              <a:t>iii. Anterior or posterior open bite, cross bite</a:t>
            </a:r>
          </a:p>
          <a:p>
            <a:pPr marL="0" indent="0">
              <a:buNone/>
            </a:pPr>
            <a:r>
              <a:rPr lang="nl-NL" dirty="0"/>
              <a:t>b. Document loose/missing/broken teeth</a:t>
            </a:r>
          </a:p>
          <a:p>
            <a:pPr marL="0" indent="0">
              <a:buNone/>
            </a:pPr>
            <a:r>
              <a:rPr lang="en-US" dirty="0"/>
              <a:t>c. Inspect oral lining for lacerations or ecchymosis</a:t>
            </a:r>
          </a:p>
          <a:p>
            <a:pPr marL="0" indent="0">
              <a:buNone/>
            </a:pPr>
            <a:r>
              <a:rPr lang="en-US" dirty="0"/>
              <a:t>d. Measure incisal opening distance</a:t>
            </a:r>
          </a:p>
          <a:p>
            <a:pPr marL="0" indent="0">
              <a:buNone/>
            </a:pPr>
            <a:r>
              <a:rPr lang="en-US" dirty="0"/>
              <a:t>e. Submucosal hematoma may indicate mandible fracture</a:t>
            </a:r>
          </a:p>
          <a:p>
            <a:pPr marL="0" indent="0">
              <a:buNone/>
            </a:pPr>
            <a:r>
              <a:rPr lang="en-US" dirty="0"/>
              <a:t>f. Palpate temporomandibular joint (TMJ) in external auditory canal with opening and closing of mouth</a:t>
            </a:r>
          </a:p>
          <a:p>
            <a:pPr marL="0" indent="0">
              <a:buNone/>
            </a:pPr>
            <a:r>
              <a:rPr lang="en-US" dirty="0"/>
              <a:t>g. Note oral hygiene and any carious teeth that may serve as source of infection</a:t>
            </a:r>
          </a:p>
        </p:txBody>
      </p:sp>
    </p:spTree>
    <p:extLst>
      <p:ext uri="{BB962C8B-B14F-4D97-AF65-F5344CB8AC3E}">
        <p14:creationId xmlns:p14="http://schemas.microsoft.com/office/powerpoint/2010/main" val="1241798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AEE15-B9BB-4869-A058-79E42B5FF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4DB6A99-87EA-47A6-843E-B2249CA70F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131" y="620688"/>
            <a:ext cx="8237219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312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43AC6-EB72-4BED-8D48-5D69F4B34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7650"/>
          </a:xfrm>
        </p:spPr>
        <p:txBody>
          <a:bodyPr>
            <a:normAutofit/>
          </a:bodyPr>
          <a:lstStyle/>
          <a:p>
            <a:r>
              <a:rPr lang="en-US" sz="4400" b="1" dirty="0"/>
              <a:t>Diagnostic studies</a:t>
            </a:r>
            <a:endParaRPr lang="ar-JO" sz="4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B4ED4-B988-42D5-BF40-8DBC880ED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2777"/>
            <a:ext cx="7886700" cy="47833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1. Maxillofacial CT is the gold standard </a:t>
            </a:r>
            <a:r>
              <a:rPr lang="en-US" dirty="0"/>
              <a:t>to evaluate for facial fractures</a:t>
            </a:r>
          </a:p>
          <a:p>
            <a:pPr marL="0" indent="0">
              <a:buNone/>
            </a:pPr>
            <a:r>
              <a:rPr lang="en-US" dirty="0"/>
              <a:t>a. Coronal views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Accurate assessment of nasal bones</a:t>
            </a:r>
          </a:p>
          <a:p>
            <a:pPr marL="0" indent="0">
              <a:buNone/>
            </a:pPr>
            <a:r>
              <a:rPr lang="en-US" dirty="0"/>
              <a:t>ii. Orbital walls and potential herniation of contents into maxillary sinus</a:t>
            </a:r>
          </a:p>
          <a:p>
            <a:pPr marL="0" indent="0">
              <a:buNone/>
            </a:pPr>
            <a:r>
              <a:rPr lang="en-US" dirty="0"/>
              <a:t>b. Three-dimensional reformats are useful in planning complex </a:t>
            </a:r>
            <a:r>
              <a:rPr lang="en-US" dirty="0" err="1"/>
              <a:t>panfacial</a:t>
            </a:r>
            <a:r>
              <a:rPr lang="en-US" dirty="0"/>
              <a:t> fracture reconstruction</a:t>
            </a:r>
          </a:p>
          <a:p>
            <a:pPr marL="0" indent="0">
              <a:buNone/>
            </a:pPr>
            <a:r>
              <a:rPr lang="en-US" dirty="0"/>
              <a:t>c. Herald findings of fracture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Osseous deformity</a:t>
            </a:r>
          </a:p>
          <a:p>
            <a:pPr marL="0" indent="0">
              <a:buNone/>
            </a:pPr>
            <a:r>
              <a:rPr lang="en-US" dirty="0"/>
              <a:t>ii. Sinus opacification</a:t>
            </a:r>
          </a:p>
          <a:p>
            <a:pPr marL="0" indent="0">
              <a:buNone/>
            </a:pPr>
            <a:r>
              <a:rPr lang="en-US" dirty="0"/>
              <a:t>iii. Pneumocephalus or soft tissue air/edema</a:t>
            </a:r>
          </a:p>
        </p:txBody>
      </p:sp>
    </p:spTree>
    <p:extLst>
      <p:ext uri="{BB962C8B-B14F-4D97-AF65-F5344CB8AC3E}">
        <p14:creationId xmlns:p14="http://schemas.microsoft.com/office/powerpoint/2010/main" val="1095320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C1DDA-86EB-4BE6-B852-52DD160E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D2F09-C8A1-46E5-9959-FBF8F9F67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b="1" dirty="0"/>
              <a:t>Obtain </a:t>
            </a:r>
            <a:r>
              <a:rPr lang="en-US" b="1" dirty="0" err="1"/>
              <a:t>Panorex</a:t>
            </a:r>
            <a:r>
              <a:rPr lang="en-US" b="1" dirty="0"/>
              <a:t> in cases of mandible fracture </a:t>
            </a:r>
            <a:r>
              <a:rPr lang="en-US" dirty="0"/>
              <a:t>(this requires a patient to sit up in the panoramic radiograph device and therefore cannot be done in unresponsive patients)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3. Consider plain films, three views, to evaluate for missing mandibular segments (e.g., gunshot wounds); also useful when </a:t>
            </a:r>
            <a:r>
              <a:rPr lang="en-US" dirty="0" err="1"/>
              <a:t>Panorex</a:t>
            </a:r>
            <a:r>
              <a:rPr lang="en-US" dirty="0"/>
              <a:t> not available</a:t>
            </a:r>
            <a:endParaRPr lang="ar-JO" dirty="0"/>
          </a:p>
          <a:p>
            <a:pPr marL="0" indent="0">
              <a:buNone/>
            </a:pP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7938416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504B7-6FE9-472D-A08E-AA0FD3930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Soft-tissue injuries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50FA2-DAB2-43DD-B64E-827C53026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96753"/>
            <a:ext cx="7886700" cy="498021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dirty="0"/>
              <a:t>Facial field blocks are useful for providing anesthesia in awake patients </a:t>
            </a:r>
          </a:p>
          <a:p>
            <a:pPr marL="0" indent="0">
              <a:buNone/>
            </a:pPr>
            <a:r>
              <a:rPr lang="en-US" b="1" dirty="0"/>
              <a:t>a. Supraorbital, supratrochlear, and </a:t>
            </a:r>
            <a:r>
              <a:rPr lang="en-US" b="1" dirty="0" err="1"/>
              <a:t>infratrochlear</a:t>
            </a:r>
            <a:r>
              <a:rPr lang="en-US" b="1" dirty="0"/>
              <a:t> nerves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Forehead/anterior scalp/upper eyelid/glabella</a:t>
            </a:r>
          </a:p>
          <a:p>
            <a:pPr marL="0" indent="0">
              <a:buNone/>
            </a:pPr>
            <a:r>
              <a:rPr lang="en-US" dirty="0"/>
              <a:t>ii. Insert needle in </a:t>
            </a:r>
            <a:r>
              <a:rPr lang="en-US" dirty="0" err="1"/>
              <a:t>midpupillary</a:t>
            </a:r>
            <a:r>
              <a:rPr lang="en-US" dirty="0"/>
              <a:t> line at supraorbital rim, advance medially to capture supratrochlear nerve</a:t>
            </a:r>
          </a:p>
          <a:p>
            <a:pPr marL="0" indent="0">
              <a:buNone/>
            </a:pPr>
            <a:r>
              <a:rPr lang="en-US" b="1" dirty="0"/>
              <a:t>b. Infraorbital nerve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Lateral nose/upper lip/lower eyelid/medial cheek</a:t>
            </a:r>
          </a:p>
          <a:p>
            <a:pPr marL="0" indent="0">
              <a:buNone/>
            </a:pPr>
            <a:r>
              <a:rPr lang="en-US" dirty="0"/>
              <a:t>ii. Insert needle into superior buccal sulcus above the canine tooth root at </a:t>
            </a:r>
            <a:r>
              <a:rPr lang="en-US" dirty="0" err="1"/>
              <a:t>midpupillary</a:t>
            </a:r>
            <a:r>
              <a:rPr lang="en-US" dirty="0"/>
              <a:t> line 6 to 10 mm below the infraorbital rim</a:t>
            </a:r>
          </a:p>
          <a:p>
            <a:pPr marL="0" indent="0">
              <a:buNone/>
            </a:pP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1680002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61A81-CBC4-4A08-8D90-A3CD6D43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20688"/>
            <a:ext cx="7886700" cy="555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c. Mental nerve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Lower lip/chin</a:t>
            </a:r>
          </a:p>
          <a:p>
            <a:pPr marL="0" indent="0">
              <a:buNone/>
            </a:pPr>
            <a:r>
              <a:rPr lang="en-US" dirty="0"/>
              <a:t>ii. *Insert needle into inferior buccal sulcus at second premolar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d. Cervical plexus, great auricular, transverse cervical nerves</a:t>
            </a:r>
          </a:p>
          <a:p>
            <a:pPr marL="0" indent="0">
              <a:buNone/>
            </a:pPr>
            <a:r>
              <a:rPr lang="fr-FR" b="1" dirty="0"/>
              <a:t>e. Auriculotemporal, </a:t>
            </a:r>
            <a:r>
              <a:rPr lang="fr-FR" b="1" dirty="0" err="1"/>
              <a:t>great</a:t>
            </a:r>
            <a:r>
              <a:rPr lang="fr-FR" b="1" dirty="0"/>
              <a:t> </a:t>
            </a:r>
            <a:r>
              <a:rPr lang="fr-FR" b="1" dirty="0" err="1"/>
              <a:t>auricular</a:t>
            </a:r>
            <a:r>
              <a:rPr lang="fr-FR" b="1" dirty="0"/>
              <a:t>, </a:t>
            </a:r>
            <a:r>
              <a:rPr lang="fr-FR" b="1" dirty="0" err="1"/>
              <a:t>lesser</a:t>
            </a:r>
            <a:r>
              <a:rPr lang="fr-FR" b="1" dirty="0"/>
              <a:t> occipital, </a:t>
            </a:r>
            <a:r>
              <a:rPr lang="fr-FR" b="1" dirty="0" err="1"/>
              <a:t>Arnold’s</a:t>
            </a:r>
            <a:r>
              <a:rPr lang="fr-FR" b="1" dirty="0"/>
              <a:t> nerve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FF0000"/>
                </a:solidFill>
              </a:rPr>
              <a:t>i</a:t>
            </a:r>
            <a:r>
              <a:rPr lang="en-US" b="1" dirty="0">
                <a:solidFill>
                  <a:srgbClr val="FF0000"/>
                </a:solidFill>
              </a:rPr>
              <a:t>. Ear “ring block”</a:t>
            </a:r>
          </a:p>
          <a:p>
            <a:pPr marL="0" indent="0">
              <a:buNone/>
            </a:pPr>
            <a:r>
              <a:rPr lang="en-US" dirty="0"/>
              <a:t>ii. Begin with needle at junction of lobule and cheek and proceed with four injections circumferentially</a:t>
            </a:r>
          </a:p>
          <a:p>
            <a:pPr marL="0" indent="0">
              <a:buNone/>
            </a:pPr>
            <a:r>
              <a:rPr lang="en-US" dirty="0"/>
              <a:t>iii. Avoid superficial temporal artery</a:t>
            </a:r>
          </a:p>
          <a:p>
            <a:pPr marL="0" indent="0">
              <a:buNone/>
            </a:pPr>
            <a:r>
              <a:rPr lang="en-US" dirty="0"/>
              <a:t>iv. Separate injection in external auditory canal for Arnold’s nerve</a:t>
            </a:r>
          </a:p>
          <a:p>
            <a:pPr marL="0" indent="0">
              <a:buNone/>
            </a:pPr>
            <a:r>
              <a:rPr lang="ar-JO" dirty="0"/>
              <a:t>)</a:t>
            </a:r>
            <a:r>
              <a:rPr lang="en-US" dirty="0"/>
              <a:t>auricular branch of the </a:t>
            </a:r>
            <a:r>
              <a:rPr lang="en-US" dirty="0" err="1"/>
              <a:t>vagus</a:t>
            </a:r>
            <a:r>
              <a:rPr lang="en-US" dirty="0"/>
              <a:t> nerve, CN X)</a:t>
            </a:r>
            <a:endParaRPr lang="ar-JO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8514441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456A6-B202-4D93-AAA6-E9BB4DBF7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48680"/>
            <a:ext cx="7886700" cy="562828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800" b="1" dirty="0"/>
              <a:t>Laceration repair</a:t>
            </a:r>
          </a:p>
          <a:p>
            <a:pPr marL="0" indent="0">
              <a:buNone/>
            </a:pPr>
            <a:r>
              <a:rPr lang="en-US" dirty="0"/>
              <a:t>a. The face has a robust vascular supply; avoid excessive debridement</a:t>
            </a:r>
          </a:p>
          <a:p>
            <a:pPr marL="0" indent="0">
              <a:buNone/>
            </a:pPr>
            <a:r>
              <a:rPr lang="en-US" dirty="0"/>
              <a:t>b. Repair in layers under minimal tension</a:t>
            </a:r>
          </a:p>
          <a:p>
            <a:pPr marL="0" indent="0">
              <a:buNone/>
            </a:pPr>
            <a:r>
              <a:rPr lang="en-US" dirty="0"/>
              <a:t>c. Copious irrigation with normal saline, remove foreign bodies</a:t>
            </a:r>
          </a:p>
          <a:p>
            <a:pPr marL="0" indent="0">
              <a:buNone/>
            </a:pPr>
            <a:r>
              <a:rPr lang="en-US" dirty="0"/>
              <a:t>d. </a:t>
            </a:r>
            <a:r>
              <a:rPr lang="en-US" b="1" dirty="0"/>
              <a:t>Deep dermis: 5-0 interrupted </a:t>
            </a:r>
            <a:r>
              <a:rPr lang="en-US" dirty="0"/>
              <a:t>buried absorbable sutures (e.g., </a:t>
            </a:r>
            <a:r>
              <a:rPr lang="en-US" dirty="0" err="1"/>
              <a:t>vicryl</a:t>
            </a:r>
            <a:r>
              <a:rPr lang="en-US" dirty="0"/>
              <a:t> and</a:t>
            </a:r>
          </a:p>
          <a:p>
            <a:pPr marL="0" indent="0">
              <a:buNone/>
            </a:pPr>
            <a:r>
              <a:rPr lang="en-US" dirty="0" err="1"/>
              <a:t>monocryl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b="1" dirty="0"/>
              <a:t>e. Skin: 5-0 or 6-0 interrupted or running permanent suture (e.g., nylon and </a:t>
            </a:r>
            <a:r>
              <a:rPr lang="en-US" b="1" dirty="0" err="1"/>
              <a:t>prolene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n-US" b="1" dirty="0"/>
              <a:t>f. In young children, skin closure may be performed with 6-0 fast absorbing</a:t>
            </a:r>
          </a:p>
          <a:p>
            <a:pPr marL="0" indent="0">
              <a:buNone/>
            </a:pPr>
            <a:r>
              <a:rPr lang="en-US" b="1" dirty="0"/>
              <a:t>gut to eliminate the need for suture removal</a:t>
            </a:r>
          </a:p>
          <a:p>
            <a:pPr marL="0" indent="0">
              <a:buNone/>
            </a:pPr>
            <a:r>
              <a:rPr lang="en-US" dirty="0"/>
              <a:t>g. Nonabsorbable sutures are removed </a:t>
            </a:r>
            <a:r>
              <a:rPr lang="en-US" b="1" dirty="0"/>
              <a:t>in 5 to 7 days</a:t>
            </a:r>
            <a:r>
              <a:rPr lang="en-US" dirty="0"/>
              <a:t>; delayed removal will</a:t>
            </a:r>
          </a:p>
          <a:p>
            <a:pPr marL="0" indent="0">
              <a:buNone/>
            </a:pPr>
            <a:r>
              <a:rPr lang="en-US" dirty="0"/>
              <a:t>result in suture tract epithelialization</a:t>
            </a:r>
          </a:p>
          <a:p>
            <a:pPr marL="0" indent="0">
              <a:buNone/>
            </a:pPr>
            <a:r>
              <a:rPr lang="en-US" dirty="0"/>
              <a:t>h. Avoid undermining and/or local tissue rearrangement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Partial avulsions: Tissue present on small pedicles will usually survive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9779631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87FCB-D766-44D3-8DC0-5ACDF3600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08720"/>
            <a:ext cx="7886700" cy="5268243"/>
          </a:xfrm>
        </p:spPr>
        <p:txBody>
          <a:bodyPr/>
          <a:lstStyle/>
          <a:p>
            <a:pPr marL="0" indent="0">
              <a:buNone/>
            </a:pPr>
            <a:r>
              <a:rPr lang="en-US" sz="4400" b="1" dirty="0"/>
              <a:t>Scalp</a:t>
            </a:r>
          </a:p>
          <a:p>
            <a:pPr marL="0" indent="0">
              <a:buNone/>
            </a:pPr>
            <a:r>
              <a:rPr lang="en-US" dirty="0"/>
              <a:t>a. Close with surgical staples or running locking absorbable suture (e.g., chromic gut)</a:t>
            </a:r>
          </a:p>
          <a:p>
            <a:pPr marL="0" indent="0">
              <a:buNone/>
            </a:pPr>
            <a:r>
              <a:rPr lang="en-US" dirty="0"/>
              <a:t>b. Avulsions are indication for microvascular replantation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Scalp can tolerate 12 to 18 hours cold ischemia time</a:t>
            </a:r>
          </a:p>
          <a:p>
            <a:pPr marL="0" indent="0">
              <a:buNone/>
            </a:pPr>
            <a:r>
              <a:rPr lang="en-US" dirty="0"/>
              <a:t>ii. Superficial temporal or occipital vessels can serve as recipient vessels during scalp replantation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5599262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04F2A-66E0-404F-AB7F-B0B147F40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92696"/>
            <a:ext cx="7886700" cy="5484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/>
              <a:t>Eyebrows</a:t>
            </a:r>
          </a:p>
          <a:p>
            <a:pPr marL="0" indent="0">
              <a:buNone/>
            </a:pPr>
            <a:r>
              <a:rPr lang="en-US" dirty="0"/>
              <a:t>a. Direction of hair growth helpful in realigning wound edges</a:t>
            </a:r>
          </a:p>
          <a:p>
            <a:pPr marL="0" indent="0">
              <a:buNone/>
            </a:pPr>
            <a:r>
              <a:rPr lang="en-US" dirty="0"/>
              <a:t>b. Inspect within the wound for occult fracture</a:t>
            </a:r>
          </a:p>
          <a:p>
            <a:pPr marL="0" indent="0">
              <a:buNone/>
            </a:pPr>
            <a:r>
              <a:rPr lang="en-US" dirty="0"/>
              <a:t>c. Avoid cautery: Cicatricial alopecia</a:t>
            </a:r>
          </a:p>
          <a:p>
            <a:pPr marL="0" indent="0">
              <a:buNone/>
            </a:pPr>
            <a:r>
              <a:rPr lang="en-US" b="1" dirty="0"/>
              <a:t>d. *Temporal branch of facial nerve: </a:t>
            </a:r>
            <a:r>
              <a:rPr lang="en-US" b="1" dirty="0" err="1"/>
              <a:t>Pitanguy’s</a:t>
            </a:r>
            <a:r>
              <a:rPr lang="en-US" b="1" dirty="0"/>
              <a:t> line</a:t>
            </a:r>
          </a:p>
          <a:p>
            <a:pPr marL="0" indent="0">
              <a:buNone/>
            </a:pPr>
            <a:r>
              <a:rPr lang="en-US" b="1" dirty="0" err="1"/>
              <a:t>i</a:t>
            </a:r>
            <a:r>
              <a:rPr lang="en-US" b="1" dirty="0"/>
              <a:t>. 0.5 cm inferior to tragus to 1.5 cm superior to lateral margin of</a:t>
            </a:r>
          </a:p>
          <a:p>
            <a:pPr marL="0" indent="0">
              <a:buNone/>
            </a:pPr>
            <a:r>
              <a:rPr lang="en-US" b="1" dirty="0"/>
              <a:t>eyebrow</a:t>
            </a:r>
          </a:p>
          <a:p>
            <a:pPr marL="0" indent="0">
              <a:buNone/>
            </a:pPr>
            <a:r>
              <a:rPr lang="en-US" dirty="0"/>
              <a:t>ii. Deep surface of superficial temporal fascia (i.e., temporal parietal</a:t>
            </a:r>
          </a:p>
          <a:p>
            <a:pPr marL="0" indent="0">
              <a:buNone/>
            </a:pPr>
            <a:r>
              <a:rPr lang="en-US" dirty="0"/>
              <a:t>fascia) with superficial temporal artery</a:t>
            </a:r>
          </a:p>
          <a:p>
            <a:pPr marL="0" indent="0">
              <a:buNone/>
            </a:pPr>
            <a:r>
              <a:rPr lang="en-US" dirty="0"/>
              <a:t>e. Advance lateral brow if necessary to close, medial brow position more aesthetically important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226992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15518-DA88-441D-9F91-5AEA46BC8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F90AB7FE-95FE-472C-B6ED-49C1BA3DFAE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96752"/>
            <a:ext cx="6871021" cy="466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46448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EDD85-1844-4765-A651-2565FD4BA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36712"/>
            <a:ext cx="7886700" cy="5340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/>
              <a:t>Eyelids</a:t>
            </a:r>
          </a:p>
          <a:p>
            <a:pPr marL="0" indent="0">
              <a:buNone/>
            </a:pPr>
            <a:r>
              <a:rPr lang="en-US" dirty="0"/>
              <a:t>a. Conjunctiva meets the skin at grey line on lid margin</a:t>
            </a:r>
          </a:p>
          <a:p>
            <a:pPr marL="0" indent="0">
              <a:buNone/>
            </a:pPr>
            <a:r>
              <a:rPr lang="en-US" dirty="0"/>
              <a:t>b. Ptosis on exam may indicate </a:t>
            </a:r>
            <a:r>
              <a:rPr lang="en-US" dirty="0" err="1"/>
              <a:t>levator</a:t>
            </a:r>
            <a:r>
              <a:rPr lang="en-US" dirty="0"/>
              <a:t> injury</a:t>
            </a:r>
          </a:p>
          <a:p>
            <a:pPr marL="0" indent="0">
              <a:buNone/>
            </a:pPr>
            <a:r>
              <a:rPr lang="en-US" dirty="0"/>
              <a:t>c. *Rounding and mobility of medial canthus may indicate </a:t>
            </a:r>
            <a:r>
              <a:rPr lang="en-US" dirty="0" err="1"/>
              <a:t>nasoorbitoethmoid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(NOE) fracture (</a:t>
            </a:r>
            <a:r>
              <a:rPr lang="en-US" dirty="0" err="1"/>
              <a:t>telecanthus</a:t>
            </a:r>
            <a:r>
              <a:rPr lang="en-US" dirty="0"/>
              <a:t>) (normal intercanthal distance 32mm)</a:t>
            </a:r>
          </a:p>
          <a:p>
            <a:pPr marL="0" indent="0">
              <a:buNone/>
            </a:pPr>
            <a:r>
              <a:rPr lang="en-US" dirty="0"/>
              <a:t>d. Epiphora (excessive tearing) indicates possible lacrimal canalicular injury</a:t>
            </a:r>
          </a:p>
        </p:txBody>
      </p:sp>
    </p:spTree>
    <p:extLst>
      <p:ext uri="{BB962C8B-B14F-4D97-AF65-F5344CB8AC3E}">
        <p14:creationId xmlns:p14="http://schemas.microsoft.com/office/powerpoint/2010/main" val="34469293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F02FA-7852-4E90-8045-D21F930E9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92696"/>
            <a:ext cx="7886700" cy="5484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/>
              <a:t>Cheek</a:t>
            </a:r>
          </a:p>
          <a:p>
            <a:pPr marL="0" indent="0">
              <a:buNone/>
            </a:pPr>
            <a:r>
              <a:rPr lang="en-US" b="1" dirty="0"/>
              <a:t>a. Stenson duct penetrates buccinator to enter oral cavity opposite second molar; travels with buccal branches of facial nerve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Probe intraoral papilla with 22G angiocath peripheral venous catheter and inject hydrogen peroxide: If duct is injured, visualize gas bubbles in wound</a:t>
            </a:r>
          </a:p>
          <a:p>
            <a:pPr marL="0" indent="0">
              <a:buNone/>
            </a:pPr>
            <a:r>
              <a:rPr lang="en-US" dirty="0"/>
              <a:t>ii. Repair duct to prevent </a:t>
            </a:r>
            <a:r>
              <a:rPr lang="en-US" dirty="0" err="1"/>
              <a:t>sialocele</a:t>
            </a:r>
            <a:r>
              <a:rPr lang="en-US" dirty="0"/>
              <a:t>, or leave drain</a:t>
            </a:r>
          </a:p>
          <a:p>
            <a:pPr marL="0" indent="0">
              <a:buNone/>
            </a:pPr>
            <a:r>
              <a:rPr lang="en-US" dirty="0"/>
              <a:t>iii. *If </a:t>
            </a:r>
            <a:r>
              <a:rPr lang="en-US" dirty="0" err="1"/>
              <a:t>sialocele</a:t>
            </a:r>
            <a:r>
              <a:rPr lang="en-US" dirty="0"/>
              <a:t> develops, aspirate and apply pressure dressing</a:t>
            </a:r>
          </a:p>
          <a:p>
            <a:pPr marL="0" indent="0">
              <a:buNone/>
            </a:pPr>
            <a:r>
              <a:rPr lang="en-US" b="1" dirty="0"/>
              <a:t>b. Nerve injury—can use nerve stimulator up to 48 to 72 hours later</a:t>
            </a:r>
          </a:p>
          <a:p>
            <a:pPr marL="0" indent="0">
              <a:buNone/>
            </a:pPr>
            <a:r>
              <a:rPr lang="en-US" b="1" dirty="0" err="1"/>
              <a:t>i</a:t>
            </a:r>
            <a:r>
              <a:rPr lang="en-US" b="1" dirty="0"/>
              <a:t>. Considerable crossover between zygomatic and buccal CN VII branches</a:t>
            </a:r>
          </a:p>
          <a:p>
            <a:pPr marL="0" indent="0">
              <a:buNone/>
            </a:pPr>
            <a:r>
              <a:rPr lang="en-US" b="1" dirty="0"/>
              <a:t>ii. Does not require repair if medial to lateral canthus</a:t>
            </a:r>
            <a:endParaRPr lang="ar-JO" b="1" dirty="0"/>
          </a:p>
        </p:txBody>
      </p:sp>
    </p:spTree>
    <p:extLst>
      <p:ext uri="{BB962C8B-B14F-4D97-AF65-F5344CB8AC3E}">
        <p14:creationId xmlns:p14="http://schemas.microsoft.com/office/powerpoint/2010/main" val="1152691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6ED2F-E430-4C10-B6DC-560C27472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04664"/>
            <a:ext cx="7886700" cy="57722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800" b="1" dirty="0"/>
              <a:t>Nose</a:t>
            </a:r>
          </a:p>
          <a:p>
            <a:pPr marL="0" indent="0">
              <a:buNone/>
            </a:pPr>
            <a:r>
              <a:rPr lang="en-US" dirty="0"/>
              <a:t>a. Redundant arterial supply: Lateral nasal, external nasal, septal, and columellar arteries</a:t>
            </a:r>
          </a:p>
          <a:p>
            <a:pPr marL="0" indent="0">
              <a:buNone/>
            </a:pPr>
            <a:r>
              <a:rPr lang="en-US" dirty="0"/>
              <a:t>b. Septum composed of septal cartilage, vomer bone, perpendicular plate of</a:t>
            </a:r>
          </a:p>
          <a:p>
            <a:pPr marL="0" indent="0">
              <a:buNone/>
            </a:pPr>
            <a:r>
              <a:rPr lang="en-US" dirty="0"/>
              <a:t>ethmoid, maxillary crest, and premaxilla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c. Septal hematoma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. Evacuate with needle aspiration or blade to prevent necrosis and septal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perforation</a:t>
            </a:r>
          </a:p>
          <a:p>
            <a:pPr marL="0" indent="0">
              <a:buNone/>
            </a:pPr>
            <a:r>
              <a:rPr lang="en-US" dirty="0"/>
              <a:t>ii. Place running quilted 4-0 gut suture</a:t>
            </a:r>
          </a:p>
          <a:p>
            <a:pPr marL="0" indent="0">
              <a:buNone/>
            </a:pPr>
            <a:r>
              <a:rPr lang="en-US" dirty="0"/>
              <a:t>d. Laceration repair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Mucosal lining: 4-0 chromic with knots in nasal cavity</a:t>
            </a:r>
          </a:p>
          <a:p>
            <a:pPr marL="0" indent="0">
              <a:buNone/>
            </a:pPr>
            <a:r>
              <a:rPr lang="en-US" dirty="0"/>
              <a:t>ii. Cartilage: 5-0 clear nylon or </a:t>
            </a:r>
            <a:r>
              <a:rPr lang="en-US" dirty="0" err="1"/>
              <a:t>monocryl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iii. Skin: 6-0 nylon in the skin</a:t>
            </a:r>
          </a:p>
          <a:p>
            <a:pPr marL="0" indent="0">
              <a:buNone/>
            </a:pPr>
            <a:r>
              <a:rPr lang="en-US" dirty="0"/>
              <a:t>e. Avulsion injuries: Consider composite graft (replantation if possible)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50% failure</a:t>
            </a:r>
          </a:p>
          <a:p>
            <a:pPr marL="0" indent="0">
              <a:buNone/>
            </a:pPr>
            <a:r>
              <a:rPr lang="en-US" dirty="0"/>
              <a:t>ii. All grafted material must be within 5 mm of viable tissue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1312481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FDD1F-6501-48BD-B206-75017E63D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48680"/>
            <a:ext cx="7886700" cy="562828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5200" b="1" dirty="0"/>
              <a:t>Ears</a:t>
            </a:r>
          </a:p>
          <a:p>
            <a:pPr marL="0" indent="0">
              <a:buNone/>
            </a:pPr>
            <a:r>
              <a:rPr lang="en-US" dirty="0"/>
              <a:t>a. Arterial supply: Superficial temporal and postauricular arteries</a:t>
            </a:r>
          </a:p>
          <a:p>
            <a:pPr marL="0" indent="0">
              <a:buNone/>
            </a:pPr>
            <a:r>
              <a:rPr lang="en-US" dirty="0"/>
              <a:t>b. Great auricular, auriculotemporal, Arnold, lesser occipital nerves provide</a:t>
            </a:r>
          </a:p>
          <a:p>
            <a:pPr marL="0" indent="0">
              <a:buNone/>
            </a:pPr>
            <a:r>
              <a:rPr lang="en-US" dirty="0"/>
              <a:t>sensation</a:t>
            </a:r>
          </a:p>
          <a:p>
            <a:pPr marL="0" indent="0">
              <a:buNone/>
            </a:pPr>
            <a:r>
              <a:rPr lang="en-US" dirty="0"/>
              <a:t>c</a:t>
            </a:r>
            <a:r>
              <a:rPr lang="en-US" b="1" dirty="0"/>
              <a:t>. </a:t>
            </a:r>
            <a:r>
              <a:rPr lang="en-US" b="1" dirty="0">
                <a:solidFill>
                  <a:srgbClr val="FF0000"/>
                </a:solidFill>
              </a:rPr>
              <a:t>Otohematoma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Evacuate with needle or blade to avoid “cauliflower ear”</a:t>
            </a:r>
          </a:p>
          <a:p>
            <a:pPr marL="0" indent="0">
              <a:buNone/>
            </a:pPr>
            <a:r>
              <a:rPr lang="en-US" dirty="0"/>
              <a:t>ii. Compression dressing</a:t>
            </a:r>
          </a:p>
          <a:p>
            <a:pPr marL="0" indent="0">
              <a:buNone/>
            </a:pPr>
            <a:r>
              <a:rPr lang="en-US" dirty="0"/>
              <a:t>a) Xeroform bolster </a:t>
            </a:r>
            <a:r>
              <a:rPr lang="en-US" dirty="0" err="1"/>
              <a:t>mattressed</a:t>
            </a:r>
            <a:r>
              <a:rPr lang="en-US" dirty="0"/>
              <a:t> with 3-0 through and through sutures</a:t>
            </a:r>
          </a:p>
          <a:p>
            <a:pPr marL="0" indent="0">
              <a:buNone/>
            </a:pPr>
            <a:r>
              <a:rPr lang="en-US" dirty="0"/>
              <a:t>b) Remove in 1 week</a:t>
            </a:r>
          </a:p>
          <a:p>
            <a:pPr marL="0" indent="0">
              <a:buNone/>
            </a:pPr>
            <a:r>
              <a:rPr lang="en-US" dirty="0"/>
              <a:t>d. Lacerations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May require figure-of-eight sutures in cartilage (clear nylon or absorbable</a:t>
            </a:r>
          </a:p>
          <a:p>
            <a:pPr marL="0" indent="0">
              <a:buNone/>
            </a:pPr>
            <a:r>
              <a:rPr lang="en-US" dirty="0"/>
              <a:t>monofilament)</a:t>
            </a:r>
          </a:p>
          <a:p>
            <a:pPr marL="0" indent="0">
              <a:buNone/>
            </a:pPr>
            <a:r>
              <a:rPr lang="en-US" dirty="0"/>
              <a:t>ii. Evert skin margins in key locations (e.g., helix) with mattress sutures</a:t>
            </a:r>
          </a:p>
          <a:p>
            <a:pPr marL="0" indent="0">
              <a:buNone/>
            </a:pPr>
            <a:r>
              <a:rPr lang="en-US" dirty="0"/>
              <a:t>e. </a:t>
            </a:r>
            <a:r>
              <a:rPr lang="en-US" b="1" dirty="0"/>
              <a:t>Amputation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Partial amputation—suture repair</a:t>
            </a:r>
          </a:p>
          <a:p>
            <a:pPr marL="0" indent="0">
              <a:buNone/>
            </a:pPr>
            <a:r>
              <a:rPr lang="en-US" dirty="0"/>
              <a:t>ii. Complete amputation—attempt replantation</a:t>
            </a:r>
          </a:p>
          <a:p>
            <a:pPr marL="0" indent="0">
              <a:buNone/>
            </a:pPr>
            <a:r>
              <a:rPr lang="en-US" dirty="0"/>
              <a:t>iii. Consider leech therapy for venous congestion</a:t>
            </a:r>
          </a:p>
          <a:p>
            <a:pPr marL="0" indent="0">
              <a:buNone/>
            </a:pPr>
            <a:r>
              <a:rPr lang="en-US" dirty="0"/>
              <a:t>iv. Consider dermabrasion of ear part and banking cartilage in dermal pocket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5146862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6D2C3-9717-4FCC-92D4-1F4599668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80728"/>
            <a:ext cx="7886700" cy="5196235"/>
          </a:xfrm>
        </p:spPr>
        <p:txBody>
          <a:bodyPr/>
          <a:lstStyle/>
          <a:p>
            <a:pPr marL="0" indent="0">
              <a:buNone/>
            </a:pPr>
            <a:r>
              <a:rPr lang="en-US" sz="4400" b="1" dirty="0"/>
              <a:t>Mouth</a:t>
            </a:r>
          </a:p>
          <a:p>
            <a:pPr marL="0" indent="0">
              <a:buNone/>
            </a:pPr>
            <a:endParaRPr lang="en-US" b="1" dirty="0"/>
          </a:p>
          <a:p>
            <a:pPr marL="457200" indent="-457200">
              <a:buAutoNum type="alphaLcPeriod"/>
            </a:pPr>
            <a:r>
              <a:rPr lang="en-US" b="1" dirty="0"/>
              <a:t>Anatomic landmarks: </a:t>
            </a:r>
            <a:r>
              <a:rPr lang="en-US" b="1" dirty="0" err="1"/>
              <a:t>Philtral</a:t>
            </a:r>
            <a:r>
              <a:rPr lang="en-US" b="1" dirty="0"/>
              <a:t> columns, </a:t>
            </a:r>
            <a:r>
              <a:rPr lang="en-US" b="1" dirty="0" err="1"/>
              <a:t>philtral</a:t>
            </a:r>
            <a:r>
              <a:rPr lang="en-US" b="1" dirty="0"/>
              <a:t> dimple, Cupid bow, vermillion border, and white roll</a:t>
            </a:r>
          </a:p>
          <a:p>
            <a:pPr marL="457200" indent="-457200">
              <a:buAutoNum type="alphaL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b. Lacerations: Repair mucosa, orbicularis, and skin in layers. Mark white roll with methylene blue or marking pen prior to administration of local anesthetic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3197353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B1599-FAEB-4883-B522-E92B433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648050"/>
          </a:xfrm>
        </p:spPr>
        <p:txBody>
          <a:bodyPr/>
          <a:lstStyle/>
          <a:p>
            <a:pPr algn="ctr"/>
            <a:r>
              <a:rPr lang="en-US" b="1" dirty="0"/>
              <a:t>Fracture evaluation and management</a:t>
            </a:r>
            <a:endParaRPr lang="ar-JO" b="1" dirty="0"/>
          </a:p>
        </p:txBody>
      </p:sp>
    </p:spTree>
    <p:extLst>
      <p:ext uri="{BB962C8B-B14F-4D97-AF65-F5344CB8AC3E}">
        <p14:creationId xmlns:p14="http://schemas.microsoft.com/office/powerpoint/2010/main" val="42366364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2E7F0-E596-4403-9278-B25FE9C81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</p:spPr>
        <p:txBody>
          <a:bodyPr>
            <a:normAutofit/>
          </a:bodyPr>
          <a:lstStyle/>
          <a:p>
            <a:r>
              <a:rPr lang="en-US" b="1" dirty="0"/>
              <a:t>Mandible fractures</a:t>
            </a:r>
            <a:endParaRPr lang="ar-JO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E94E8-6527-47AA-8915-28A3C4AFA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40768"/>
            <a:ext cx="7886700" cy="48361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a. Mental nerve (CN V3)</a:t>
            </a:r>
          </a:p>
          <a:p>
            <a:pPr marL="0" indent="0">
              <a:buNone/>
            </a:pPr>
            <a:r>
              <a:rPr lang="en-US" dirty="0"/>
              <a:t>b. Muscles of mastication (CN V3) exert deforming forces of mandible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*Lateral pterygoid: Protracts (lowers) mandible</a:t>
            </a:r>
          </a:p>
          <a:p>
            <a:pPr marL="0" indent="0">
              <a:buNone/>
            </a:pPr>
            <a:r>
              <a:rPr lang="en-US" dirty="0"/>
              <a:t>ii. Medial pterygoid: Closes mouth</a:t>
            </a:r>
          </a:p>
          <a:p>
            <a:pPr marL="0" indent="0">
              <a:buNone/>
            </a:pPr>
            <a:r>
              <a:rPr lang="en-US" dirty="0"/>
              <a:t>iii. Temporalis: Elevates and retracts mandible</a:t>
            </a:r>
          </a:p>
          <a:p>
            <a:pPr marL="0" indent="0">
              <a:buNone/>
            </a:pPr>
            <a:r>
              <a:rPr lang="en-US" dirty="0"/>
              <a:t>iv. Masseter: Elevates mandible</a:t>
            </a:r>
          </a:p>
          <a:p>
            <a:pPr marL="0" indent="0">
              <a:buNone/>
            </a:pPr>
            <a:r>
              <a:rPr lang="en-US" dirty="0"/>
              <a:t>v. Geniohyoid, genioglossus, mylohyoid, digastric muscles: Depress</a:t>
            </a:r>
          </a:p>
          <a:p>
            <a:pPr marL="0" indent="0">
              <a:buNone/>
            </a:pPr>
            <a:r>
              <a:rPr lang="en-US" dirty="0"/>
              <a:t>mandible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1608813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83C44-926B-403E-9F0B-D6D87E9DB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Mandible fractures</a:t>
            </a:r>
            <a:endParaRPr lang="ar-JO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14EC7DC-7ED3-4017-96E7-3AB229AC13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1556791"/>
            <a:ext cx="6780100" cy="4608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4001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417FB-500F-4295-9AF0-6C126FF61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20688"/>
            <a:ext cx="7886700" cy="55562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Fracture subtypes</a:t>
            </a:r>
          </a:p>
          <a:p>
            <a:pPr marL="0" indent="0">
              <a:buNone/>
            </a:pPr>
            <a:r>
              <a:rPr lang="en-US" b="1" dirty="0"/>
              <a:t>a. Symphyseal/</a:t>
            </a:r>
            <a:r>
              <a:rPr lang="en-US" b="1" dirty="0" err="1"/>
              <a:t>parasymphyseal</a:t>
            </a:r>
            <a:r>
              <a:rPr lang="en-US" b="1" dirty="0"/>
              <a:t> fractures</a:t>
            </a:r>
            <a:r>
              <a:rPr lang="en-US" dirty="0"/>
              <a:t>. Miniplate fixation with at least</a:t>
            </a:r>
          </a:p>
          <a:p>
            <a:pPr marL="0" indent="0">
              <a:buNone/>
            </a:pPr>
            <a:r>
              <a:rPr lang="en-US" dirty="0"/>
              <a:t>two points of fixation</a:t>
            </a:r>
          </a:p>
          <a:p>
            <a:pPr marL="0" indent="0">
              <a:buNone/>
            </a:pPr>
            <a:r>
              <a:rPr lang="en-US" b="1" dirty="0"/>
              <a:t>b. Body fractures</a:t>
            </a:r>
            <a:r>
              <a:rPr lang="en-US" dirty="0"/>
              <a:t>. Miniplate fixation</a:t>
            </a:r>
          </a:p>
          <a:p>
            <a:pPr marL="0" indent="0">
              <a:buNone/>
            </a:pPr>
            <a:r>
              <a:rPr lang="en-US" b="1" dirty="0"/>
              <a:t>c. Angle fractures</a:t>
            </a:r>
            <a:r>
              <a:rPr lang="en-US" dirty="0"/>
              <a:t>. Highest complication rate</a:t>
            </a:r>
          </a:p>
          <a:p>
            <a:pPr marL="0" indent="0">
              <a:buNone/>
            </a:pPr>
            <a:r>
              <a:rPr lang="en-US" b="1" dirty="0"/>
              <a:t>d. Coronoid fractures</a:t>
            </a:r>
            <a:r>
              <a:rPr lang="en-US" dirty="0"/>
              <a:t>-MMF for 2 weeks usually enough</a:t>
            </a:r>
          </a:p>
          <a:p>
            <a:pPr marL="0" indent="0">
              <a:buNone/>
            </a:pPr>
            <a:r>
              <a:rPr lang="en-US" b="1" dirty="0"/>
              <a:t>e. Condylar and </a:t>
            </a:r>
            <a:r>
              <a:rPr lang="en-US" b="1" dirty="0" err="1"/>
              <a:t>subcondylar</a:t>
            </a:r>
            <a:r>
              <a:rPr lang="en-US" b="1" dirty="0"/>
              <a:t> fractures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Intracapsular</a:t>
            </a:r>
          </a:p>
          <a:p>
            <a:pPr marL="0" indent="0">
              <a:buNone/>
            </a:pPr>
            <a:r>
              <a:rPr lang="en-US" dirty="0"/>
              <a:t>a) Condylar fractures (head and upper neck)</a:t>
            </a:r>
          </a:p>
          <a:p>
            <a:pPr marL="0" indent="0">
              <a:buNone/>
            </a:pPr>
            <a:r>
              <a:rPr lang="en-US" dirty="0"/>
              <a:t>b) Closed reduction and limited (2 weeks) MMF with early controlled</a:t>
            </a:r>
          </a:p>
          <a:p>
            <a:pPr marL="0" indent="0">
              <a:buNone/>
            </a:pPr>
            <a:r>
              <a:rPr lang="en-US" dirty="0"/>
              <a:t>mobilization; rarely ORIF</a:t>
            </a:r>
          </a:p>
          <a:p>
            <a:pPr marL="0" indent="0">
              <a:buNone/>
            </a:pPr>
            <a:r>
              <a:rPr lang="en-US" dirty="0"/>
              <a:t>c) *Open treatment warranted if: (1) Cannot reduce fracture and it</a:t>
            </a:r>
          </a:p>
          <a:p>
            <a:pPr marL="0" indent="0">
              <a:buNone/>
            </a:pPr>
            <a:r>
              <a:rPr lang="en-US" dirty="0"/>
              <a:t>precludes ranging the mandible, (2) a foreign body is present within</a:t>
            </a:r>
          </a:p>
          <a:p>
            <a:pPr marL="0" indent="0">
              <a:buNone/>
            </a:pPr>
            <a:r>
              <a:rPr lang="en-US" dirty="0"/>
              <a:t>the TMJ, (3) the condyle has displaced into the middle cranial fossa,</a:t>
            </a:r>
          </a:p>
          <a:p>
            <a:pPr marL="0" indent="0">
              <a:buNone/>
            </a:pPr>
            <a:r>
              <a:rPr lang="en-US" dirty="0"/>
              <a:t>and (4) bilateral condyle fractures with midface fractures to restore</a:t>
            </a:r>
          </a:p>
          <a:p>
            <a:pPr marL="0" indent="0">
              <a:buNone/>
            </a:pPr>
            <a:r>
              <a:rPr lang="en-US" dirty="0"/>
              <a:t>vertical height</a:t>
            </a:r>
          </a:p>
          <a:p>
            <a:pPr marL="0" indent="0">
              <a:buNone/>
            </a:pPr>
            <a:r>
              <a:rPr lang="en-US" dirty="0"/>
              <a:t>ii. Extracapsular</a:t>
            </a:r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Subcondylar</a:t>
            </a:r>
            <a:r>
              <a:rPr lang="en-US" dirty="0"/>
              <a:t> fractures</a:t>
            </a:r>
          </a:p>
          <a:p>
            <a:pPr marL="0" indent="0">
              <a:buNone/>
            </a:pPr>
            <a:r>
              <a:rPr lang="en-US" dirty="0"/>
              <a:t>b) IMF × 4 to 6 weeks, weekly observation of occlusion after release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5401048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515FD-8597-40B0-967B-36D2A55B9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80728"/>
            <a:ext cx="7886700" cy="51962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Pediatric mandible fractures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*Avoid immobilization; early active therapy; growth potential</a:t>
            </a:r>
          </a:p>
          <a:p>
            <a:pPr marL="0" indent="0">
              <a:buNone/>
            </a:pPr>
            <a:r>
              <a:rPr lang="en-US" dirty="0"/>
              <a:t>allows improvement of occlusion with time</a:t>
            </a:r>
          </a:p>
          <a:p>
            <a:pPr marL="0" indent="0">
              <a:buNone/>
            </a:pPr>
            <a:r>
              <a:rPr lang="en-US" dirty="0"/>
              <a:t>ii. May require MMF</a:t>
            </a:r>
          </a:p>
          <a:p>
            <a:pPr marL="0" indent="0">
              <a:buNone/>
            </a:pPr>
            <a:r>
              <a:rPr lang="en-US" dirty="0"/>
              <a:t>iii. In the absence of permanent dentition</a:t>
            </a:r>
          </a:p>
          <a:p>
            <a:pPr marL="0" indent="0">
              <a:buNone/>
            </a:pPr>
            <a:r>
              <a:rPr lang="en-US" dirty="0"/>
              <a:t>a) Piriform drop wires</a:t>
            </a:r>
          </a:p>
          <a:p>
            <a:pPr marL="0" indent="0">
              <a:buNone/>
            </a:pPr>
            <a:r>
              <a:rPr lang="en-US" dirty="0"/>
              <a:t>b) Circum-mandibular wires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g. Edentulous mandible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Closed fractures with minimal displacement: No dentures, soft diet</a:t>
            </a:r>
          </a:p>
          <a:p>
            <a:pPr marL="0" indent="0">
              <a:buNone/>
            </a:pPr>
            <a:r>
              <a:rPr lang="en-US" dirty="0"/>
              <a:t>ii. Open fractures or those with displacement: ORIF with load-bearing plate</a:t>
            </a:r>
          </a:p>
          <a:p>
            <a:pPr marL="0" indent="0">
              <a:buNone/>
            </a:pPr>
            <a:r>
              <a:rPr lang="en-US" dirty="0"/>
              <a:t>h. Dislocations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Anterior displacement of condyle from glenoid fossa</a:t>
            </a:r>
          </a:p>
          <a:p>
            <a:pPr marL="0" indent="0">
              <a:buNone/>
            </a:pPr>
            <a:r>
              <a:rPr lang="en-US" dirty="0"/>
              <a:t>ii. Closed reduction necessary</a:t>
            </a:r>
          </a:p>
          <a:p>
            <a:pPr marL="0" indent="0">
              <a:buNone/>
            </a:pPr>
            <a:r>
              <a:rPr lang="en-US" dirty="0"/>
              <a:t>a) Conscious sedation</a:t>
            </a:r>
          </a:p>
          <a:p>
            <a:pPr marL="0" indent="0">
              <a:buNone/>
            </a:pPr>
            <a:r>
              <a:rPr lang="en-US" dirty="0"/>
              <a:t>b) Intraoral downward and posterior pressure at ramus</a:t>
            </a:r>
          </a:p>
        </p:txBody>
      </p:sp>
    </p:spTree>
    <p:extLst>
      <p:ext uri="{BB962C8B-B14F-4D97-AF65-F5344CB8AC3E}">
        <p14:creationId xmlns:p14="http://schemas.microsoft.com/office/powerpoint/2010/main" val="1817229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9C3C0-94D6-49BD-987C-06A655FA5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765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4900" b="1" dirty="0"/>
              <a:t>Emergency department (ED) evaluation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317A9-35C4-46DE-BB6A-0C54A413B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2777"/>
            <a:ext cx="7886700" cy="47641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/>
              <a:t>History</a:t>
            </a:r>
          </a:p>
          <a:p>
            <a:pPr marL="0" indent="0">
              <a:buNone/>
            </a:pPr>
            <a:r>
              <a:rPr lang="en-US" sz="1800" dirty="0"/>
              <a:t>1. Mechanism of injury determines the degree of force (penetrating , blunt)</a:t>
            </a:r>
          </a:p>
          <a:p>
            <a:pPr marL="0" indent="0">
              <a:buNone/>
            </a:pPr>
            <a:r>
              <a:rPr lang="en-US" sz="1800" dirty="0"/>
              <a:t>a. Interpersonal violence (usually low energy)</a:t>
            </a:r>
          </a:p>
          <a:p>
            <a:pPr marL="0" indent="0">
              <a:buNone/>
            </a:pPr>
            <a:r>
              <a:rPr lang="en-US" sz="1800" dirty="0"/>
              <a:t>b. Motor vehicle accident (usually higher energy)</a:t>
            </a:r>
          </a:p>
          <a:p>
            <a:pPr marL="0" indent="0">
              <a:buNone/>
            </a:pPr>
            <a:r>
              <a:rPr lang="en-US" sz="1800" dirty="0"/>
              <a:t>2. History, prior facial trauma</a:t>
            </a:r>
          </a:p>
          <a:p>
            <a:pPr marL="0" indent="0">
              <a:buNone/>
            </a:pPr>
            <a:r>
              <a:rPr lang="en-US" sz="1800" dirty="0"/>
              <a:t>3. Time of injury</a:t>
            </a:r>
          </a:p>
          <a:p>
            <a:pPr marL="0" indent="0">
              <a:buNone/>
            </a:pPr>
            <a:r>
              <a:rPr lang="en-US" sz="1800" dirty="0"/>
              <a:t>4. Loss of consciousness?</a:t>
            </a:r>
          </a:p>
          <a:p>
            <a:pPr marL="0" indent="0">
              <a:buNone/>
            </a:pPr>
            <a:r>
              <a:rPr lang="en-US" sz="1800" dirty="0"/>
              <a:t>5. Subjective complaints: Diplopia, blindness, hearing loss, malocclusion, neck pain and rhinorrhea</a:t>
            </a:r>
          </a:p>
          <a:p>
            <a:pPr marL="0" indent="0">
              <a:buNone/>
            </a:pPr>
            <a:r>
              <a:rPr lang="fr-FR" sz="1800" dirty="0"/>
              <a:t>6. </a:t>
            </a:r>
            <a:r>
              <a:rPr lang="fr-FR" sz="1800" dirty="0" err="1"/>
              <a:t>Environmental</a:t>
            </a:r>
            <a:r>
              <a:rPr lang="fr-FR" sz="1800" dirty="0"/>
              <a:t> </a:t>
            </a:r>
            <a:r>
              <a:rPr lang="fr-FR" sz="1800" dirty="0" err="1"/>
              <a:t>considerations</a:t>
            </a:r>
            <a:r>
              <a:rPr lang="fr-FR" sz="1800" dirty="0"/>
              <a:t>: Chemical </a:t>
            </a:r>
            <a:r>
              <a:rPr lang="fr-FR" sz="1800" dirty="0" err="1"/>
              <a:t>exposure</a:t>
            </a:r>
            <a:r>
              <a:rPr lang="fr-FR" sz="1800" dirty="0"/>
              <a:t>?</a:t>
            </a:r>
          </a:p>
          <a:p>
            <a:pPr marL="0" indent="0">
              <a:buNone/>
            </a:pPr>
            <a:r>
              <a:rPr lang="en-US" sz="1800" dirty="0"/>
              <a:t>7. Past medical/surgical history, medications, smoking, and drug abuse</a:t>
            </a:r>
            <a:endParaRPr lang="ar-JO" sz="1800" dirty="0"/>
          </a:p>
        </p:txBody>
      </p:sp>
    </p:spTree>
    <p:extLst>
      <p:ext uri="{BB962C8B-B14F-4D97-AF65-F5344CB8AC3E}">
        <p14:creationId xmlns:p14="http://schemas.microsoft.com/office/powerpoint/2010/main" val="23067624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2C523-8DCB-4FE1-8230-029FFA6BF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20688"/>
            <a:ext cx="7886700" cy="555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/>
              <a:t>Zygoma fractures</a:t>
            </a:r>
          </a:p>
          <a:p>
            <a:pPr marL="0" indent="0">
              <a:buNone/>
            </a:pPr>
            <a:endParaRPr lang="en-US" sz="4400" b="1" dirty="0"/>
          </a:p>
          <a:p>
            <a:pPr marL="0" indent="0">
              <a:buNone/>
            </a:pPr>
            <a:r>
              <a:rPr lang="en-US" b="1" dirty="0"/>
              <a:t>2. Clinical presentation</a:t>
            </a:r>
          </a:p>
          <a:p>
            <a:pPr marL="0" indent="0">
              <a:buNone/>
            </a:pPr>
            <a:r>
              <a:rPr lang="en-US" b="1" dirty="0"/>
              <a:t>a. *Flattening of malar eminence with </a:t>
            </a:r>
            <a:r>
              <a:rPr lang="en-US" b="1" dirty="0" err="1"/>
              <a:t>downslanting</a:t>
            </a:r>
            <a:r>
              <a:rPr lang="en-US" b="1" dirty="0"/>
              <a:t> palpebral fissure:</a:t>
            </a:r>
          </a:p>
          <a:p>
            <a:pPr marL="0" indent="0">
              <a:buNone/>
            </a:pPr>
            <a:r>
              <a:rPr lang="en-US" b="1" dirty="0"/>
              <a:t>Lateral canthus attaches to zygoma via </a:t>
            </a:r>
            <a:r>
              <a:rPr lang="en-US" b="1" dirty="0" err="1"/>
              <a:t>Whitnall</a:t>
            </a:r>
            <a:r>
              <a:rPr lang="en-US" b="1" dirty="0"/>
              <a:t> tubercle</a:t>
            </a:r>
          </a:p>
          <a:p>
            <a:pPr marL="0" indent="0">
              <a:buNone/>
            </a:pPr>
            <a:r>
              <a:rPr lang="en-US" b="1" dirty="0"/>
              <a:t>b. Zygomatic arch fractures may limit the motion of coronoid, resulting in</a:t>
            </a:r>
          </a:p>
          <a:p>
            <a:pPr marL="0" indent="0">
              <a:buNone/>
            </a:pPr>
            <a:r>
              <a:rPr lang="en-US" b="1" dirty="0"/>
              <a:t>trismus</a:t>
            </a:r>
          </a:p>
          <a:p>
            <a:pPr marL="0" indent="0">
              <a:buNone/>
            </a:pPr>
            <a:r>
              <a:rPr lang="en-US" b="1" dirty="0"/>
              <a:t>c. Enophthalmos</a:t>
            </a:r>
          </a:p>
          <a:p>
            <a:pPr marL="0" indent="0">
              <a:buNone/>
            </a:pPr>
            <a:r>
              <a:rPr lang="en-US" b="1" dirty="0"/>
              <a:t>d. Infraorbital paresthesia</a:t>
            </a:r>
          </a:p>
          <a:p>
            <a:pPr marL="0" indent="0">
              <a:buNone/>
            </a:pPr>
            <a:r>
              <a:rPr lang="en-US" dirty="0"/>
              <a:t>3. ORIF: Required to restore facial width, malar projection, and orbital</a:t>
            </a:r>
          </a:p>
          <a:p>
            <a:pPr marL="0" indent="0">
              <a:buNone/>
            </a:pPr>
            <a:r>
              <a:rPr lang="en-US" dirty="0"/>
              <a:t>dystopia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2126128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B1BB1-7170-4B2E-9151-E846E8260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64704"/>
            <a:ext cx="7886700" cy="541225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Orbital fractures</a:t>
            </a:r>
          </a:p>
          <a:p>
            <a:pPr marL="457200" indent="-457200">
              <a:buAutoNum type="arabicPeriod"/>
            </a:pPr>
            <a:r>
              <a:rPr lang="en-US" dirty="0"/>
              <a:t>Anatomy </a:t>
            </a:r>
          </a:p>
          <a:p>
            <a:pPr marL="0" indent="0">
              <a:buNone/>
            </a:pPr>
            <a:r>
              <a:rPr lang="en-US" dirty="0"/>
              <a:t>a. Orbit is constructed of seven bones—maxilla, zygoma, sphenoid, frontal,</a:t>
            </a:r>
          </a:p>
          <a:p>
            <a:pPr marL="0" indent="0">
              <a:buNone/>
            </a:pPr>
            <a:r>
              <a:rPr lang="en-US" dirty="0"/>
              <a:t>palatine, lacrimal, and ethmoid</a:t>
            </a:r>
          </a:p>
          <a:p>
            <a:pPr marL="0" indent="0">
              <a:buNone/>
            </a:pPr>
            <a:r>
              <a:rPr lang="en-US" dirty="0"/>
              <a:t>b. *Conical/pyramid shape: Optic nerve is ∼4 cm posterior to orbital rim</a:t>
            </a:r>
          </a:p>
          <a:p>
            <a:pPr marL="0" indent="0">
              <a:buNone/>
            </a:pPr>
            <a:r>
              <a:rPr lang="en-US" dirty="0"/>
              <a:t>c. Thinnest region is medial wall (lamina papyracea)</a:t>
            </a:r>
          </a:p>
          <a:p>
            <a:pPr marL="0" indent="0">
              <a:buNone/>
            </a:pPr>
            <a:r>
              <a:rPr lang="en-US" dirty="0"/>
              <a:t>2. All orbital fractures require consultation with ophthalmologist to evaluate</a:t>
            </a:r>
          </a:p>
          <a:p>
            <a:pPr marL="0" indent="0">
              <a:buNone/>
            </a:pPr>
            <a:r>
              <a:rPr lang="en-US" dirty="0"/>
              <a:t>for ocular trauma</a:t>
            </a:r>
          </a:p>
          <a:p>
            <a:pPr marL="0" indent="0">
              <a:buNone/>
            </a:pPr>
            <a:r>
              <a:rPr lang="en-US" b="1" dirty="0"/>
              <a:t>3. Fractures most common in orbital floor and medial wall (lamina papyracea of ethmoid</a:t>
            </a:r>
          </a:p>
          <a:p>
            <a:pPr marL="0" indent="0">
              <a:buNone/>
            </a:pPr>
            <a:r>
              <a:rPr lang="en-US" b="1" dirty="0"/>
              <a:t>4. Dystopia occurs if loss of bony support</a:t>
            </a:r>
          </a:p>
          <a:p>
            <a:pPr marL="0" indent="0">
              <a:buNone/>
            </a:pPr>
            <a:r>
              <a:rPr lang="en-US" b="1" dirty="0"/>
              <a:t>5. Enophthalmos</a:t>
            </a:r>
          </a:p>
          <a:p>
            <a:pPr marL="0" indent="0">
              <a:buNone/>
            </a:pPr>
            <a:r>
              <a:rPr lang="en-US" dirty="0"/>
              <a:t>a. Fractures of orbit result </a:t>
            </a:r>
            <a:r>
              <a:rPr lang="en-US" dirty="0">
                <a:solidFill>
                  <a:srgbClr val="FF0000"/>
                </a:solidFill>
              </a:rPr>
              <a:t>in increased </a:t>
            </a:r>
            <a:r>
              <a:rPr lang="en-US" dirty="0" err="1">
                <a:solidFill>
                  <a:srgbClr val="FF0000"/>
                </a:solidFill>
              </a:rPr>
              <a:t>intraorbital</a:t>
            </a:r>
            <a:r>
              <a:rPr lang="en-US" dirty="0">
                <a:solidFill>
                  <a:srgbClr val="FF0000"/>
                </a:solidFill>
              </a:rPr>
              <a:t> volume </a:t>
            </a:r>
            <a:r>
              <a:rPr lang="en-US" dirty="0"/>
              <a:t>and disrupt ligamentous support of globe</a:t>
            </a:r>
          </a:p>
          <a:p>
            <a:pPr marL="0" indent="0">
              <a:buNone/>
            </a:pPr>
            <a:r>
              <a:rPr lang="en-US" dirty="0"/>
              <a:t>b. During healing, periorbital takes on shape with smaller volume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2852144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3A080-D7FE-475A-88B1-DFB3E2C84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AA1CAEB-DB3D-42B5-A327-D32CF23D1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857" y="1916832"/>
            <a:ext cx="8321493" cy="3313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035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73F50-8D98-42E5-AAE1-061600D18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08720"/>
            <a:ext cx="7886700" cy="526824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6. Clinical presentation</a:t>
            </a:r>
          </a:p>
          <a:p>
            <a:pPr marL="0" indent="0">
              <a:buNone/>
            </a:pPr>
            <a:r>
              <a:rPr lang="en-US" dirty="0"/>
              <a:t>a. Periorbital edema</a:t>
            </a:r>
          </a:p>
          <a:p>
            <a:pPr marL="0" indent="0">
              <a:buNone/>
            </a:pPr>
            <a:r>
              <a:rPr lang="en-US" dirty="0"/>
              <a:t>b. Periorbital ecchymosis</a:t>
            </a:r>
          </a:p>
          <a:p>
            <a:pPr marL="0" indent="0">
              <a:buNone/>
            </a:pPr>
            <a:r>
              <a:rPr lang="en-US" dirty="0"/>
              <a:t>c. Diplopia</a:t>
            </a:r>
          </a:p>
          <a:p>
            <a:pPr marL="0" indent="0">
              <a:buNone/>
            </a:pPr>
            <a:r>
              <a:rPr lang="en-US" dirty="0"/>
              <a:t>d. </a:t>
            </a:r>
            <a:r>
              <a:rPr lang="en-US" dirty="0" err="1"/>
              <a:t>Infraorbtial</a:t>
            </a:r>
            <a:r>
              <a:rPr lang="en-US" dirty="0"/>
              <a:t> nerve paresthesia</a:t>
            </a:r>
          </a:p>
          <a:p>
            <a:pPr marL="0" indent="0">
              <a:buNone/>
            </a:pPr>
            <a:r>
              <a:rPr lang="en-US" dirty="0"/>
              <a:t>e. Enophthalmos</a:t>
            </a:r>
          </a:p>
          <a:p>
            <a:pPr marL="0" indent="0">
              <a:buNone/>
            </a:pPr>
            <a:r>
              <a:rPr lang="en-US" dirty="0"/>
              <a:t>f. Orbital rim step-off</a:t>
            </a:r>
          </a:p>
          <a:p>
            <a:pPr marL="0" indent="0">
              <a:buNone/>
            </a:pPr>
            <a:r>
              <a:rPr lang="en-US" dirty="0"/>
              <a:t>g. Limited globe excursion from edema or entrapment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7. Indication for ORIF</a:t>
            </a:r>
          </a:p>
          <a:p>
            <a:pPr marL="0" indent="0">
              <a:buNone/>
            </a:pPr>
            <a:r>
              <a:rPr lang="en-US" dirty="0"/>
              <a:t>a. Persistent diplopia (&gt;2 weeks)</a:t>
            </a:r>
          </a:p>
          <a:p>
            <a:pPr marL="0" indent="0">
              <a:buNone/>
            </a:pPr>
            <a:r>
              <a:rPr lang="en-US" dirty="0"/>
              <a:t>b. Fractures that involve &gt;50% orbital floor or &gt;2 cm2</a:t>
            </a:r>
          </a:p>
          <a:p>
            <a:pPr marL="0" indent="0">
              <a:buNone/>
            </a:pPr>
            <a:r>
              <a:rPr lang="en-US" dirty="0"/>
              <a:t>c. Clinically significant enophthalmos</a:t>
            </a:r>
          </a:p>
          <a:p>
            <a:pPr marL="0" indent="0">
              <a:buNone/>
            </a:pPr>
            <a:r>
              <a:rPr lang="en-US" dirty="0"/>
              <a:t>d. </a:t>
            </a:r>
            <a:r>
              <a:rPr lang="en-US" b="1" dirty="0"/>
              <a:t>*Entrapment of extraocular muscles (requires emergent intervention,</a:t>
            </a:r>
          </a:p>
          <a:p>
            <a:pPr marL="0" indent="0">
              <a:buNone/>
            </a:pPr>
            <a:r>
              <a:rPr lang="en-US" b="1" dirty="0"/>
              <a:t>i.e., less than 24 hours, to release ischemic muscle). Entrapment is</a:t>
            </a:r>
          </a:p>
          <a:p>
            <a:pPr marL="0" indent="0">
              <a:buNone/>
            </a:pPr>
            <a:r>
              <a:rPr lang="en-US" b="1" dirty="0"/>
              <a:t>determined by assessing extraocular movements or by forced duction testing</a:t>
            </a:r>
          </a:p>
          <a:p>
            <a:pPr marL="0" indent="0">
              <a:buNone/>
            </a:pPr>
            <a:r>
              <a:rPr lang="en-US" b="1" dirty="0"/>
              <a:t>(see above, under ED Evaluation and Physical Examination) if unconscious</a:t>
            </a:r>
            <a:endParaRPr lang="ar-JO" b="1" dirty="0"/>
          </a:p>
        </p:txBody>
      </p:sp>
    </p:spTree>
    <p:extLst>
      <p:ext uri="{BB962C8B-B14F-4D97-AF65-F5344CB8AC3E}">
        <p14:creationId xmlns:p14="http://schemas.microsoft.com/office/powerpoint/2010/main" val="7595125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710EF-5461-4A56-AD32-8C4C6C653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836712"/>
            <a:ext cx="7886700" cy="534025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Superior orbital fissure syndrome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Effects oculomotor, trochlear, abducens, and trigeminal (lacrimal,</a:t>
            </a:r>
          </a:p>
          <a:p>
            <a:pPr marL="0" indent="0">
              <a:buNone/>
            </a:pPr>
            <a:r>
              <a:rPr lang="en-US" dirty="0"/>
              <a:t>frontal, and </a:t>
            </a:r>
            <a:r>
              <a:rPr lang="en-US" dirty="0" err="1"/>
              <a:t>nasociliary</a:t>
            </a:r>
            <a:r>
              <a:rPr lang="en-US" dirty="0"/>
              <a:t> branches) nerves and ophthalmic vein</a:t>
            </a:r>
          </a:p>
          <a:p>
            <a:pPr marL="0" indent="0">
              <a:buNone/>
            </a:pPr>
            <a:r>
              <a:rPr lang="en-US" dirty="0"/>
              <a:t>ii. Signs</a:t>
            </a:r>
          </a:p>
          <a:p>
            <a:pPr marL="0" indent="0">
              <a:buNone/>
            </a:pPr>
            <a:r>
              <a:rPr lang="en-US" dirty="0"/>
              <a:t>a) Ptosis</a:t>
            </a:r>
          </a:p>
          <a:p>
            <a:pPr marL="0" indent="0">
              <a:buNone/>
            </a:pPr>
            <a:r>
              <a:rPr lang="en-US" dirty="0"/>
              <a:t>b) Proptosis</a:t>
            </a:r>
          </a:p>
          <a:p>
            <a:pPr marL="0" indent="0">
              <a:buNone/>
            </a:pPr>
            <a:r>
              <a:rPr lang="en-US" dirty="0"/>
              <a:t>c) Ophthalmoplegia</a:t>
            </a:r>
          </a:p>
          <a:p>
            <a:pPr marL="0" indent="0">
              <a:buNone/>
            </a:pPr>
            <a:r>
              <a:rPr lang="en-US" dirty="0"/>
              <a:t>d) Numbness in VN V1</a:t>
            </a:r>
          </a:p>
          <a:p>
            <a:pPr marL="0" indent="0">
              <a:buNone/>
            </a:pPr>
            <a:r>
              <a:rPr lang="en-US" dirty="0"/>
              <a:t>e) Dilation and fixation of ipsilateral pupil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b="1" dirty="0"/>
              <a:t>. *Orbital apex syndrome</a:t>
            </a:r>
            <a:r>
              <a:rPr lang="en-US" dirty="0"/>
              <a:t>: Same as superior orbital fissure syndrome</a:t>
            </a:r>
          </a:p>
          <a:p>
            <a:pPr marL="0" indent="0">
              <a:buNone/>
            </a:pPr>
            <a:r>
              <a:rPr lang="en-US" dirty="0"/>
              <a:t>but with loss of vision due to injury to optic nerve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g. Traumatic carotid cavernous sinus fistula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Proptosis</a:t>
            </a:r>
          </a:p>
          <a:p>
            <a:pPr marL="0" indent="0">
              <a:buNone/>
            </a:pPr>
            <a:r>
              <a:rPr lang="en-US" dirty="0"/>
              <a:t>ii. Ocular bruit</a:t>
            </a:r>
          </a:p>
          <a:p>
            <a:pPr marL="0" indent="0">
              <a:buNone/>
            </a:pPr>
            <a:r>
              <a:rPr lang="en-US" dirty="0"/>
              <a:t>iii. Ophthalmoplegia of CN III, IV, or VI</a:t>
            </a:r>
          </a:p>
          <a:p>
            <a:pPr marL="0" indent="0">
              <a:buNone/>
            </a:pPr>
            <a:r>
              <a:rPr lang="en-US" dirty="0"/>
              <a:t>iv. Treatment: Surgical ligation of carotid artery or coils to block off</a:t>
            </a:r>
          </a:p>
          <a:p>
            <a:pPr marL="0" indent="0">
              <a:buNone/>
            </a:pPr>
            <a:r>
              <a:rPr lang="en-US" dirty="0"/>
              <a:t>fistula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0803884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DABF5-E872-466E-9C80-5C982AF5D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36712"/>
            <a:ext cx="7886700" cy="53402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Nasal bone fractures</a:t>
            </a:r>
          </a:p>
          <a:p>
            <a:pPr marL="0" indent="0">
              <a:buNone/>
            </a:pPr>
            <a:r>
              <a:rPr lang="en-US" dirty="0"/>
              <a:t>1. Nasal anatomy</a:t>
            </a:r>
          </a:p>
          <a:p>
            <a:pPr marL="0" indent="0">
              <a:buNone/>
            </a:pPr>
            <a:r>
              <a:rPr lang="en-US" dirty="0"/>
              <a:t>a. Upper one-third of the nose: Paired nasal bones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Fractures common in thinner lower halves of paired nasal bones</a:t>
            </a:r>
          </a:p>
          <a:p>
            <a:pPr marL="0" indent="0">
              <a:buNone/>
            </a:pPr>
            <a:r>
              <a:rPr lang="en-US" dirty="0"/>
              <a:t>ii. Younger patients experience fracture–dislocations of larger segments</a:t>
            </a:r>
          </a:p>
          <a:p>
            <a:pPr marL="0" indent="0">
              <a:buNone/>
            </a:pPr>
            <a:r>
              <a:rPr lang="en-US" dirty="0"/>
              <a:t>iii. Older patients develop comminuted patterns</a:t>
            </a:r>
          </a:p>
          <a:p>
            <a:pPr marL="0" indent="0">
              <a:buNone/>
            </a:pPr>
            <a:r>
              <a:rPr lang="en-US" dirty="0"/>
              <a:t>b. Lower two-thirds of the nose: Paired upper lateral cartilage, lower lateral cartilage</a:t>
            </a:r>
          </a:p>
          <a:p>
            <a:pPr marL="0" indent="0">
              <a:buNone/>
            </a:pPr>
            <a:r>
              <a:rPr lang="pt-BR" dirty="0"/>
              <a:t>c. Septum consists of quadrangular cartilage, vomer, perpendicular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en-US" b="1" dirty="0"/>
              <a:t>2. Treatment goals</a:t>
            </a:r>
          </a:p>
          <a:p>
            <a:pPr marL="0" indent="0">
              <a:buNone/>
            </a:pPr>
            <a:r>
              <a:rPr lang="en-US" b="1" dirty="0"/>
              <a:t>a. Restoration of function and appearance</a:t>
            </a:r>
          </a:p>
          <a:p>
            <a:pPr marL="0" indent="0">
              <a:buNone/>
            </a:pPr>
            <a:r>
              <a:rPr lang="en-US" b="1" dirty="0"/>
              <a:t>b. Wait 6 months before considering revision rhinoplasty or secondary closed</a:t>
            </a:r>
          </a:p>
          <a:p>
            <a:pPr marL="0" indent="0">
              <a:buNone/>
            </a:pPr>
            <a:r>
              <a:rPr lang="en-US" b="1" dirty="0"/>
              <a:t>reduction plate of ethmoid bone</a:t>
            </a:r>
          </a:p>
          <a:p>
            <a:pPr marL="0" indent="0">
              <a:buNone/>
            </a:pPr>
            <a:r>
              <a:rPr lang="en-US" b="1" dirty="0"/>
              <a:t>c. Acutely before edema begins (uncommon) or after swelling resolves (3 to</a:t>
            </a:r>
          </a:p>
          <a:p>
            <a:pPr marL="0" indent="0">
              <a:buNone/>
            </a:pPr>
            <a:r>
              <a:rPr lang="en-US" b="1" dirty="0"/>
              <a:t>5 days)</a:t>
            </a:r>
          </a:p>
          <a:p>
            <a:pPr marL="0" indent="0">
              <a:buNone/>
            </a:pPr>
            <a:r>
              <a:rPr lang="en-US" b="1" dirty="0"/>
              <a:t>d. Closed reduction should be accomplished within 2 weeks of injury to avoid</a:t>
            </a:r>
          </a:p>
          <a:p>
            <a:pPr marL="0" indent="0">
              <a:buNone/>
            </a:pPr>
            <a:r>
              <a:rPr lang="en-US" b="1" dirty="0"/>
              <a:t>osteotomies</a:t>
            </a:r>
            <a:endParaRPr lang="ar-JO" b="1" dirty="0"/>
          </a:p>
        </p:txBody>
      </p:sp>
    </p:spTree>
    <p:extLst>
      <p:ext uri="{BB962C8B-B14F-4D97-AF65-F5344CB8AC3E}">
        <p14:creationId xmlns:p14="http://schemas.microsoft.com/office/powerpoint/2010/main" val="40916445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042D5-F2EA-4F57-AC71-8B0924C1C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76672"/>
            <a:ext cx="7886700" cy="562828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NOE fractures</a:t>
            </a:r>
          </a:p>
          <a:p>
            <a:pPr marL="0" indent="0">
              <a:buNone/>
            </a:pPr>
            <a:r>
              <a:rPr lang="en-US" dirty="0"/>
              <a:t>1. Fractures of nasal bones, frontal processes of maxilla, lacrimal bone, and ethmoid bone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b="1" dirty="0"/>
              <a:t>Markowitz classification</a:t>
            </a:r>
            <a:r>
              <a:rPr lang="en-US" dirty="0"/>
              <a:t>: Based on central fragment with medial canthal tendon</a:t>
            </a:r>
          </a:p>
          <a:p>
            <a:pPr marL="0" indent="0">
              <a:buNone/>
            </a:pPr>
            <a:r>
              <a:rPr lang="en-US" dirty="0"/>
              <a:t>a. Type I: Single, noncomminuted, central fragment without medial canthal tendon disruption</a:t>
            </a:r>
          </a:p>
          <a:p>
            <a:pPr marL="0" indent="0">
              <a:buNone/>
            </a:pPr>
            <a:r>
              <a:rPr lang="en-US" dirty="0"/>
              <a:t>b. Type II: Comminuted central fragment without medial canthal disruption</a:t>
            </a:r>
          </a:p>
          <a:p>
            <a:pPr marL="0" indent="0">
              <a:buNone/>
            </a:pPr>
            <a:r>
              <a:rPr lang="en-US" dirty="0"/>
              <a:t>c. Type III: Severely comminuted central fragment with disruption of medial canthal tendon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3. Clinical presentation</a:t>
            </a:r>
          </a:p>
          <a:p>
            <a:pPr marL="0" indent="0">
              <a:buNone/>
            </a:pPr>
            <a:r>
              <a:rPr lang="en-US" dirty="0"/>
              <a:t>a. *</a:t>
            </a:r>
            <a:r>
              <a:rPr lang="en-US" dirty="0" err="1"/>
              <a:t>Telecanthus</a:t>
            </a:r>
            <a:r>
              <a:rPr lang="en-US" dirty="0"/>
              <a:t> (not always seen acutely): Normal intercanthal distance is 30 to 34 mm</a:t>
            </a:r>
          </a:p>
          <a:p>
            <a:pPr marL="0" indent="0">
              <a:buNone/>
            </a:pPr>
            <a:r>
              <a:rPr lang="en-US" dirty="0"/>
              <a:t>b. Foreshortened and depressed nose</a:t>
            </a:r>
          </a:p>
          <a:p>
            <a:pPr marL="0" indent="0">
              <a:buNone/>
            </a:pPr>
            <a:r>
              <a:rPr lang="en-US" dirty="0"/>
              <a:t>c. Lack of nasal support on palpation</a:t>
            </a:r>
          </a:p>
          <a:p>
            <a:pPr marL="0" indent="0">
              <a:buNone/>
            </a:pPr>
            <a:r>
              <a:rPr lang="en-US" dirty="0"/>
              <a:t>d. Subconjunctival hemorrhage</a:t>
            </a:r>
          </a:p>
          <a:p>
            <a:pPr marL="0" indent="0">
              <a:buNone/>
            </a:pPr>
            <a:r>
              <a:rPr lang="en-US" dirty="0"/>
              <a:t>e. CSF rhinorrhea</a:t>
            </a:r>
          </a:p>
          <a:p>
            <a:pPr marL="0" indent="0">
              <a:buNone/>
            </a:pPr>
            <a:r>
              <a:rPr lang="en-US" dirty="0"/>
              <a:t>f. Mobility of the medial canthus on bimanual exam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7744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24167-193D-4348-A2CB-EB1324EB7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96752"/>
            <a:ext cx="7886700" cy="498021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4. *Commonly includes medial canthal ligament-bearing bone</a:t>
            </a:r>
          </a:p>
          <a:p>
            <a:pPr marL="0" indent="0">
              <a:buNone/>
            </a:pPr>
            <a:r>
              <a:rPr lang="en-US" dirty="0"/>
              <a:t>a. Fracture line through anterior and posterior lacrimal crest</a:t>
            </a:r>
          </a:p>
          <a:p>
            <a:pPr marL="0" indent="0">
              <a:buNone/>
            </a:pPr>
            <a:r>
              <a:rPr lang="en-US" dirty="0"/>
              <a:t>b. Leads to traumatic </a:t>
            </a:r>
            <a:r>
              <a:rPr lang="en-US" dirty="0" err="1"/>
              <a:t>telecanthus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c. Possible damage to nasolacrimal system, leading to epiphora</a:t>
            </a:r>
          </a:p>
          <a:p>
            <a:pPr marL="0" indent="0">
              <a:buNone/>
            </a:pPr>
            <a:r>
              <a:rPr lang="en-US" dirty="0"/>
              <a:t>5. Septal cartilage fractures: Progressive deviation from warping forces due to perichondrium</a:t>
            </a:r>
            <a:endParaRPr lang="ar-JO" dirty="0"/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6010084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5015B-FA66-43E9-B096-6F6C29930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92696"/>
            <a:ext cx="7886700" cy="54842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Frontal bone/sinus fractures</a:t>
            </a:r>
          </a:p>
          <a:p>
            <a:pPr marL="0" indent="0">
              <a:buNone/>
            </a:pPr>
            <a:r>
              <a:rPr lang="en-US" dirty="0"/>
              <a:t>1. Anatomy</a:t>
            </a:r>
          </a:p>
          <a:p>
            <a:pPr marL="0" indent="0">
              <a:buNone/>
            </a:pPr>
            <a:r>
              <a:rPr lang="en-US" dirty="0"/>
              <a:t>a. Thick anterior table, thin floor (orbital roof), and thinner posterior table</a:t>
            </a:r>
          </a:p>
          <a:p>
            <a:pPr marL="0" indent="0">
              <a:buNone/>
            </a:pPr>
            <a:r>
              <a:rPr lang="en-US" dirty="0"/>
              <a:t>b. Nasofrontal duct is posterior medial in location and runs through anterior</a:t>
            </a:r>
          </a:p>
          <a:p>
            <a:pPr marL="0" indent="0">
              <a:buNone/>
            </a:pPr>
            <a:r>
              <a:rPr lang="en-US" dirty="0"/>
              <a:t>ethmoid bone</a:t>
            </a:r>
          </a:p>
          <a:p>
            <a:pPr marL="0" indent="0">
              <a:buNone/>
            </a:pPr>
            <a:r>
              <a:rPr lang="en-US" dirty="0"/>
              <a:t>c. Drains into middle meatus</a:t>
            </a:r>
          </a:p>
          <a:p>
            <a:pPr marL="0" indent="0">
              <a:buNone/>
            </a:pPr>
            <a:r>
              <a:rPr lang="en-US" dirty="0"/>
              <a:t>d. *Not present at birth, begins to develop at 2 years old, and does not</a:t>
            </a:r>
          </a:p>
          <a:p>
            <a:pPr marL="0" indent="0">
              <a:buNone/>
            </a:pPr>
            <a:r>
              <a:rPr lang="en-US" dirty="0"/>
              <a:t>reach adult size until 12 years old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2. Fracture classification</a:t>
            </a:r>
          </a:p>
          <a:p>
            <a:pPr marL="0" indent="0">
              <a:buNone/>
            </a:pPr>
            <a:r>
              <a:rPr lang="en-US" b="1" dirty="0"/>
              <a:t>a. Anterior table</a:t>
            </a:r>
          </a:p>
          <a:p>
            <a:pPr marL="0" indent="0">
              <a:buNone/>
            </a:pPr>
            <a:r>
              <a:rPr lang="en-US" b="1" dirty="0"/>
              <a:t>b. Posterior table</a:t>
            </a:r>
          </a:p>
          <a:p>
            <a:pPr marL="0" indent="0">
              <a:buNone/>
            </a:pPr>
            <a:r>
              <a:rPr lang="en-US" b="1" dirty="0"/>
              <a:t>c. Nasofrontal duct involvement</a:t>
            </a:r>
          </a:p>
          <a:p>
            <a:pPr marL="0" indent="0">
              <a:buNone/>
            </a:pPr>
            <a:r>
              <a:rPr lang="en-US" dirty="0"/>
              <a:t>3. *Forces of 800 to 2,200 </a:t>
            </a:r>
            <a:r>
              <a:rPr lang="en-US" dirty="0" err="1"/>
              <a:t>lb</a:t>
            </a:r>
            <a:r>
              <a:rPr lang="en-US" dirty="0"/>
              <a:t> are required for frontal sinus fractures, 2 to</a:t>
            </a:r>
          </a:p>
          <a:p>
            <a:pPr marL="0" indent="0">
              <a:buNone/>
            </a:pPr>
            <a:r>
              <a:rPr lang="en-US" dirty="0"/>
              <a:t>3× greater than any other facial bone</a:t>
            </a:r>
          </a:p>
          <a:p>
            <a:pPr marL="0" indent="0">
              <a:buNone/>
            </a:pPr>
            <a:r>
              <a:rPr lang="en-US" dirty="0"/>
              <a:t>4. Frequently associated with NOE and midface fractures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1216847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4E48A-A872-4492-84C6-723C03496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32656"/>
            <a:ext cx="7886700" cy="58443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5. Clinical presentation</a:t>
            </a:r>
          </a:p>
          <a:p>
            <a:pPr marL="0" indent="0">
              <a:buNone/>
            </a:pPr>
            <a:r>
              <a:rPr lang="en-US" dirty="0"/>
              <a:t>a. Palpable deformity to frontal bone</a:t>
            </a:r>
          </a:p>
          <a:p>
            <a:pPr marL="0" indent="0">
              <a:buNone/>
            </a:pPr>
            <a:r>
              <a:rPr lang="en-US" dirty="0"/>
              <a:t>b. CSF rhinorrhea</a:t>
            </a:r>
          </a:p>
          <a:p>
            <a:pPr marL="0" indent="0">
              <a:buNone/>
            </a:pPr>
            <a:r>
              <a:rPr lang="en-US" dirty="0"/>
              <a:t>c. Paresthesia in pattern of supraorbital and supratrochlear nerves</a:t>
            </a:r>
          </a:p>
          <a:p>
            <a:pPr marL="0" indent="0">
              <a:buNone/>
            </a:pPr>
            <a:r>
              <a:rPr lang="en-US" dirty="0"/>
              <a:t>d. Inferior globe displacement of orbital roof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6. Complications</a:t>
            </a:r>
          </a:p>
          <a:p>
            <a:pPr marL="0" indent="0">
              <a:buNone/>
            </a:pPr>
            <a:r>
              <a:rPr lang="en-US" dirty="0"/>
              <a:t>a. Mucocele; </a:t>
            </a:r>
            <a:r>
              <a:rPr lang="en-US" dirty="0" err="1"/>
              <a:t>pyomucocele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b. Osteomyelitis</a:t>
            </a:r>
          </a:p>
          <a:p>
            <a:pPr marL="0" indent="0">
              <a:buNone/>
            </a:pPr>
            <a:r>
              <a:rPr lang="en-US" dirty="0"/>
              <a:t>c. Infection of orbital contents</a:t>
            </a:r>
          </a:p>
          <a:p>
            <a:pPr marL="0" indent="0">
              <a:buNone/>
            </a:pPr>
            <a:r>
              <a:rPr lang="en-US" dirty="0"/>
              <a:t>d. CSF rhinorrhea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Halo test/ring sign: Fluid is placed on gauze and concentric rings of</a:t>
            </a:r>
          </a:p>
          <a:p>
            <a:pPr marL="0" indent="0">
              <a:buNone/>
            </a:pPr>
            <a:r>
              <a:rPr lang="en-US" dirty="0"/>
              <a:t>blood and CSF form, indicating CSF leak</a:t>
            </a:r>
          </a:p>
          <a:p>
            <a:pPr marL="0" indent="0">
              <a:buNone/>
            </a:pPr>
            <a:r>
              <a:rPr lang="en-US" dirty="0"/>
              <a:t>ii. Fluid can be sent for beta transferrin level to confirm leak</a:t>
            </a:r>
          </a:p>
        </p:txBody>
      </p:sp>
    </p:spTree>
    <p:extLst>
      <p:ext uri="{BB962C8B-B14F-4D97-AF65-F5344CB8AC3E}">
        <p14:creationId xmlns:p14="http://schemas.microsoft.com/office/powerpoint/2010/main" val="3019024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10CE8-3BE5-446C-9B00-C665D4A11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154" y="681036"/>
            <a:ext cx="7886700" cy="831626"/>
          </a:xfrm>
        </p:spPr>
        <p:txBody>
          <a:bodyPr>
            <a:noAutofit/>
          </a:bodyPr>
          <a:lstStyle/>
          <a:p>
            <a:br>
              <a:rPr lang="en-US" sz="4400" dirty="0"/>
            </a:br>
            <a:r>
              <a:rPr lang="en-US" sz="4400" b="1" dirty="0"/>
              <a:t>Physical exam</a:t>
            </a:r>
            <a:br>
              <a:rPr lang="en-US" sz="4400" dirty="0"/>
            </a:br>
            <a:endParaRPr lang="ar-JO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6E8E2-65AF-43EB-8732-ED1D21083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00808"/>
            <a:ext cx="7886700" cy="44761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1. Trauma patients: ABCs (airway, breathing, circulation) must be first priority</a:t>
            </a:r>
          </a:p>
          <a:p>
            <a:pPr marL="0" indent="0">
              <a:buNone/>
            </a:pPr>
            <a:r>
              <a:rPr lang="en-US" sz="1800" dirty="0"/>
              <a:t>a. *Most facial trauma patients need clinical/radiographic cervical</a:t>
            </a:r>
          </a:p>
          <a:p>
            <a:pPr marL="0" indent="0">
              <a:buNone/>
            </a:pPr>
            <a:r>
              <a:rPr lang="en-US" sz="1800" dirty="0"/>
              <a:t>spine (c-spine) evaluation and management</a:t>
            </a:r>
          </a:p>
          <a:p>
            <a:pPr marL="0" indent="0">
              <a:buNone/>
            </a:pPr>
            <a:r>
              <a:rPr lang="en-US" sz="1800" b="1" dirty="0"/>
              <a:t>b. *Over 10% of facial trauma patients have associated c-spine injury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1800" dirty="0"/>
              <a:t>2. Control hemorrhage—nasal packing, pressure dressing to lacerations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3. Adequate lighting, irrigation, and suction are required</a:t>
            </a:r>
          </a:p>
        </p:txBody>
      </p:sp>
    </p:spTree>
    <p:extLst>
      <p:ext uri="{BB962C8B-B14F-4D97-AF65-F5344CB8AC3E}">
        <p14:creationId xmlns:p14="http://schemas.microsoft.com/office/powerpoint/2010/main" val="271145936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99368-B0B3-4B0D-AE71-991B7E7E7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7141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7. Indications for operative management</a:t>
            </a:r>
          </a:p>
          <a:p>
            <a:pPr marL="0" indent="0">
              <a:buNone/>
            </a:pPr>
            <a:r>
              <a:rPr lang="en-US" dirty="0"/>
              <a:t>a. Displaced anterior table (leads to contour deformity)</a:t>
            </a:r>
          </a:p>
          <a:p>
            <a:pPr marL="0" indent="0">
              <a:buNone/>
            </a:pPr>
            <a:r>
              <a:rPr lang="en-US" dirty="0"/>
              <a:t>b. Nasofrontal duct involvement or obstruction (leads to mucocele)</a:t>
            </a:r>
          </a:p>
          <a:p>
            <a:pPr marL="0" indent="0">
              <a:buNone/>
            </a:pPr>
            <a:r>
              <a:rPr lang="en-US" dirty="0"/>
              <a:t>c. Depressed posterior table</a:t>
            </a:r>
          </a:p>
          <a:p>
            <a:pPr marL="0" indent="0">
              <a:buNone/>
            </a:pPr>
            <a:r>
              <a:rPr lang="en-US" dirty="0"/>
              <a:t>8. Treatment goals</a:t>
            </a:r>
          </a:p>
          <a:p>
            <a:pPr marL="0" indent="0">
              <a:buNone/>
            </a:pPr>
            <a:r>
              <a:rPr lang="en-US" dirty="0"/>
              <a:t>a. Restoration of contour</a:t>
            </a:r>
          </a:p>
          <a:p>
            <a:pPr marL="0" indent="0">
              <a:buNone/>
            </a:pPr>
            <a:r>
              <a:rPr lang="en-US" dirty="0"/>
              <a:t>b. Isolation of cranial cavity from upper airway</a:t>
            </a:r>
          </a:p>
          <a:p>
            <a:pPr marL="0" indent="0">
              <a:buNone/>
            </a:pPr>
            <a:r>
              <a:rPr lang="en-US" dirty="0"/>
              <a:t>c. Construction of safe sinus</a:t>
            </a:r>
            <a:endParaRPr lang="ar-JO" dirty="0"/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2559384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BB2F775-C3FC-449D-88A4-D8429D90CB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105823"/>
            <a:ext cx="7128792" cy="6752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3767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8A9E4-AED0-400F-831F-CCA90D64F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64704"/>
            <a:ext cx="7886700" cy="5412259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Maxillary fractures</a:t>
            </a:r>
          </a:p>
          <a:p>
            <a:pPr marL="0" indent="0">
              <a:buNone/>
            </a:pPr>
            <a:r>
              <a:rPr lang="en-US" dirty="0"/>
              <a:t>1. Anatomy</a:t>
            </a:r>
          </a:p>
          <a:p>
            <a:pPr marL="0" indent="0">
              <a:buNone/>
            </a:pPr>
            <a:r>
              <a:rPr lang="en-US" dirty="0"/>
              <a:t>a. Four processes: Frontal, zygomatic, palatine, and alveolar</a:t>
            </a:r>
          </a:p>
          <a:p>
            <a:pPr marL="0" indent="0">
              <a:buNone/>
            </a:pPr>
            <a:r>
              <a:rPr lang="en-US" dirty="0"/>
              <a:t>b. Contains maxillary sinus</a:t>
            </a:r>
          </a:p>
          <a:p>
            <a:pPr marL="0" indent="0">
              <a:buNone/>
            </a:pPr>
            <a:r>
              <a:rPr lang="en-US" dirty="0"/>
              <a:t>c. Muscle attachments include facial expression muscles anteriorly and pterygoid muscles posteriorly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d. Three major buttresses that provide strength 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Nasomaxillary</a:t>
            </a:r>
          </a:p>
          <a:p>
            <a:pPr marL="0" indent="0">
              <a:buNone/>
            </a:pPr>
            <a:r>
              <a:rPr lang="en-US" dirty="0"/>
              <a:t>ii. Zygomatic</a:t>
            </a:r>
          </a:p>
          <a:p>
            <a:pPr marL="0" indent="0">
              <a:buNone/>
            </a:pPr>
            <a:r>
              <a:rPr lang="en-US" dirty="0"/>
              <a:t>iii. Pterygomaxillary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806484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F7446-7034-4FE0-A694-056D50C21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63F433B-3AD6-4002-B9A4-FCBB0C64E9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552" y="1446567"/>
            <a:ext cx="8064896" cy="3964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32066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E2E89-24D0-40D9-9C43-FA5846DEA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64704"/>
            <a:ext cx="7886700" cy="541225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b="1" dirty="0"/>
              <a:t>2. *Le Fort classification</a:t>
            </a:r>
          </a:p>
          <a:p>
            <a:pPr marL="0" indent="0">
              <a:buNone/>
            </a:pPr>
            <a:r>
              <a:rPr lang="en-US" dirty="0"/>
              <a:t>a. Alternating thick buttresses and thinner segments create distinct fracture patterns</a:t>
            </a:r>
          </a:p>
          <a:p>
            <a:pPr marL="0" indent="0">
              <a:buNone/>
            </a:pPr>
            <a:r>
              <a:rPr lang="en-US" dirty="0"/>
              <a:t>b. Usually involve pterygoid plates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c. Le Fort I: Transverse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Fracture at the level of tooth apices above the palate and alveolus</a:t>
            </a:r>
          </a:p>
          <a:p>
            <a:pPr marL="0" indent="0">
              <a:buNone/>
            </a:pPr>
            <a:r>
              <a:rPr lang="en-US" dirty="0"/>
              <a:t>ii. Separates tooth-bearing maxilla from midface</a:t>
            </a:r>
          </a:p>
          <a:p>
            <a:pPr marL="0" indent="0">
              <a:buNone/>
            </a:pPr>
            <a:r>
              <a:rPr lang="en-US" dirty="0"/>
              <a:t>iii. Extends from pyriform aperture posteriorly through nasal septum,</a:t>
            </a:r>
          </a:p>
          <a:p>
            <a:pPr marL="0" indent="0">
              <a:buNone/>
            </a:pPr>
            <a:r>
              <a:rPr lang="en-US" dirty="0"/>
              <a:t>anterior maxillary wall, lateral nasal wall, and pterygoid plates</a:t>
            </a:r>
          </a:p>
          <a:p>
            <a:pPr marL="0" indent="0">
              <a:buNone/>
            </a:pPr>
            <a:r>
              <a:rPr lang="fr-FR" b="1" dirty="0"/>
              <a:t>d. Le Fort II: Pyramidal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Fracture crosses nasal bones along zygomaticomaxillary suture</a:t>
            </a:r>
          </a:p>
          <a:p>
            <a:pPr marL="0" indent="0">
              <a:buNone/>
            </a:pPr>
            <a:r>
              <a:rPr lang="en-US" dirty="0"/>
              <a:t>ii. May involve frontal sinus</a:t>
            </a:r>
          </a:p>
          <a:p>
            <a:pPr marL="0" indent="0">
              <a:buNone/>
            </a:pPr>
            <a:r>
              <a:rPr lang="en-US" dirty="0"/>
              <a:t>iii. Upper jaw and nasal bones mobile as single unit</a:t>
            </a:r>
          </a:p>
          <a:p>
            <a:pPr marL="0" indent="0">
              <a:buNone/>
            </a:pPr>
            <a:r>
              <a:rPr lang="fr-FR" b="1" dirty="0"/>
              <a:t>e. Le Fort III: </a:t>
            </a:r>
            <a:r>
              <a:rPr lang="fr-FR" b="1" dirty="0" err="1"/>
              <a:t>Craniofacial</a:t>
            </a:r>
            <a:r>
              <a:rPr lang="fr-FR" b="1" dirty="0"/>
              <a:t> </a:t>
            </a:r>
            <a:r>
              <a:rPr lang="fr-FR" b="1" dirty="0" err="1"/>
              <a:t>disjunction</a:t>
            </a:r>
            <a:endParaRPr lang="fr-FR" b="1" dirty="0"/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May be minimally displaced with subtle occlusion problems</a:t>
            </a:r>
          </a:p>
          <a:p>
            <a:pPr marL="0" indent="0">
              <a:buNone/>
            </a:pPr>
            <a:r>
              <a:rPr lang="en-US" dirty="0"/>
              <a:t>ii. Entire midface is mobile and detached from cranial base</a:t>
            </a:r>
          </a:p>
          <a:p>
            <a:pPr marL="0" indent="0">
              <a:buNone/>
            </a:pPr>
            <a:r>
              <a:rPr lang="en-US" dirty="0"/>
              <a:t>iii. Fracture though pterygoid plates at a high level</a:t>
            </a:r>
          </a:p>
          <a:p>
            <a:pPr marL="0" indent="0">
              <a:buNone/>
            </a:pPr>
            <a:r>
              <a:rPr lang="en-US" dirty="0"/>
              <a:t>iv. Simultaneous mobility of maxilla and nasofrontal and zygomaticofrontal</a:t>
            </a:r>
          </a:p>
          <a:p>
            <a:pPr marL="0" indent="0">
              <a:buNone/>
            </a:pPr>
            <a:r>
              <a:rPr lang="en-US" dirty="0"/>
              <a:t>regions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5077427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6C7F9-8DF1-472B-8005-0BBAA4D8A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0F9409A-C46B-47EB-B2E4-92A56B3B5D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1640" y="1844824"/>
            <a:ext cx="6670065" cy="3384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03300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C8DB7-99F8-448F-B330-9913BE2FD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36712"/>
            <a:ext cx="7886700" cy="5340251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3. Vertical or sagittal fractures</a:t>
            </a:r>
          </a:p>
          <a:p>
            <a:pPr marL="0" indent="0">
              <a:buNone/>
            </a:pPr>
            <a:r>
              <a:rPr lang="en-US" dirty="0"/>
              <a:t>a. Fracture sections maxilla in AP plane</a:t>
            </a:r>
          </a:p>
          <a:p>
            <a:pPr marL="0" indent="0">
              <a:buNone/>
            </a:pPr>
            <a:r>
              <a:rPr lang="en-US" dirty="0"/>
              <a:t>b. Split palate, less common than Le Fort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4. Initial management</a:t>
            </a:r>
          </a:p>
          <a:p>
            <a:pPr marL="0" indent="0">
              <a:buNone/>
            </a:pPr>
            <a:r>
              <a:rPr lang="en-US" dirty="0"/>
              <a:t>a. ABCs: Midfacial fractures are associated with high impact injury and</a:t>
            </a:r>
          </a:p>
          <a:p>
            <a:pPr marL="0" indent="0">
              <a:buNone/>
            </a:pPr>
            <a:r>
              <a:rPr lang="en-US" dirty="0"/>
              <a:t>Concomitant C-spine fracture (10%)</a:t>
            </a:r>
          </a:p>
          <a:p>
            <a:pPr marL="0" indent="0">
              <a:buNone/>
            </a:pPr>
            <a:r>
              <a:rPr lang="en-US" dirty="0"/>
              <a:t>b. IMF reduces fracture and decreases bleeding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381419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944F3-82ED-42D6-924A-98F03A30A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48680"/>
            <a:ext cx="7886700" cy="5628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Temporal bone trauma</a:t>
            </a:r>
          </a:p>
          <a:p>
            <a:pPr marL="0" indent="0">
              <a:buNone/>
            </a:pPr>
            <a:r>
              <a:rPr lang="en-US" dirty="0"/>
              <a:t>1. Clinical signs</a:t>
            </a:r>
          </a:p>
          <a:p>
            <a:pPr marL="0" indent="0">
              <a:buNone/>
            </a:pPr>
            <a:r>
              <a:rPr lang="en-US" dirty="0"/>
              <a:t>a. Facial palsy</a:t>
            </a:r>
          </a:p>
          <a:p>
            <a:pPr marL="0" indent="0">
              <a:buNone/>
            </a:pPr>
            <a:r>
              <a:rPr lang="en-US" dirty="0"/>
              <a:t>b. Bruising over mastoid (Battle)</a:t>
            </a:r>
          </a:p>
          <a:p>
            <a:pPr marL="0" indent="0">
              <a:buNone/>
            </a:pPr>
            <a:r>
              <a:rPr lang="en-US" dirty="0"/>
              <a:t>c. Hemotympanum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69051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30D03-6E0A-417A-A8F1-1B896A8DC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36712"/>
            <a:ext cx="7886700" cy="534025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I. Palate fractures</a:t>
            </a:r>
          </a:p>
          <a:p>
            <a:pPr marL="0" indent="0">
              <a:buNone/>
            </a:pPr>
            <a:r>
              <a:rPr lang="en-US" dirty="0"/>
              <a:t>1. Indications for surgery</a:t>
            </a:r>
          </a:p>
          <a:p>
            <a:pPr marL="0" indent="0">
              <a:buNone/>
            </a:pPr>
            <a:r>
              <a:rPr lang="en-US" dirty="0"/>
              <a:t>a. Anterior–posterior-oriented fractures with large individual segments and no</a:t>
            </a:r>
          </a:p>
          <a:p>
            <a:pPr marL="0" indent="0">
              <a:buNone/>
            </a:pPr>
            <a:r>
              <a:rPr lang="en-US" dirty="0"/>
              <a:t>comminution</a:t>
            </a:r>
          </a:p>
          <a:p>
            <a:pPr marL="0" indent="0">
              <a:buNone/>
            </a:pPr>
            <a:r>
              <a:rPr lang="en-US" dirty="0"/>
              <a:t>b. Palatal splints are used for complex fractures to provide the best vault</a:t>
            </a:r>
          </a:p>
          <a:p>
            <a:pPr marL="0" indent="0">
              <a:buNone/>
            </a:pPr>
            <a:r>
              <a:rPr lang="en-US" dirty="0"/>
              <a:t>stabilization</a:t>
            </a:r>
          </a:p>
          <a:p>
            <a:pPr marL="0" indent="0">
              <a:buNone/>
            </a:pPr>
            <a:r>
              <a:rPr lang="en-US" dirty="0"/>
              <a:t>2. Surgical approach</a:t>
            </a:r>
          </a:p>
          <a:p>
            <a:pPr marL="0" indent="0">
              <a:buNone/>
            </a:pPr>
            <a:r>
              <a:rPr lang="en-US" dirty="0"/>
              <a:t>a. Avoid </a:t>
            </a:r>
            <a:r>
              <a:rPr lang="en-US" dirty="0" err="1"/>
              <a:t>devascularizing</a:t>
            </a:r>
            <a:r>
              <a:rPr lang="en-US" dirty="0"/>
              <a:t> the buccal, gingival, or palatal mucosa during fracture</a:t>
            </a:r>
          </a:p>
          <a:p>
            <a:pPr marL="0" indent="0">
              <a:buNone/>
            </a:pPr>
            <a:r>
              <a:rPr lang="en-US" dirty="0"/>
              <a:t>exposure</a:t>
            </a:r>
          </a:p>
          <a:p>
            <a:pPr marL="0" indent="0">
              <a:buNone/>
            </a:pPr>
            <a:r>
              <a:rPr lang="en-US" dirty="0"/>
              <a:t>b. Full open reduction must include reduction and stabilization of the palatal</a:t>
            </a:r>
          </a:p>
          <a:p>
            <a:pPr marL="0" indent="0">
              <a:buNone/>
            </a:pPr>
            <a:r>
              <a:rPr lang="en-US" dirty="0"/>
              <a:t>vault, dental arch (alveolus and pyriform aperture), and the four anterior</a:t>
            </a:r>
          </a:p>
          <a:p>
            <a:pPr marL="0" indent="0">
              <a:buNone/>
            </a:pPr>
            <a:r>
              <a:rPr lang="en-US" dirty="0"/>
              <a:t>vertical buttresses of the maxilla</a:t>
            </a:r>
          </a:p>
          <a:p>
            <a:pPr marL="0" indent="0">
              <a:buNone/>
            </a:pPr>
            <a:r>
              <a:rPr lang="en-US" dirty="0"/>
              <a:t>c. Place the patient in MMF for 2 to 6 weeks</a:t>
            </a:r>
          </a:p>
          <a:p>
            <a:pPr marL="0" indent="0">
              <a:buNone/>
            </a:pPr>
            <a:r>
              <a:rPr lang="en-US" dirty="0"/>
              <a:t>d. Splints only to supplement fixation</a:t>
            </a:r>
            <a:endParaRPr lang="ar-JO" dirty="0"/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5354016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826EC-88F3-4BBD-8024-80F7EFD25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94127-CCB0-49E4-905A-2C8A3A814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0000" dirty="0"/>
              <a:t>Thank you</a:t>
            </a:r>
            <a:endParaRPr lang="ar-JO" sz="10000" dirty="0"/>
          </a:p>
        </p:txBody>
      </p:sp>
    </p:spTree>
    <p:extLst>
      <p:ext uri="{BB962C8B-B14F-4D97-AF65-F5344CB8AC3E}">
        <p14:creationId xmlns:p14="http://schemas.microsoft.com/office/powerpoint/2010/main" val="3463498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CC46D-FB2E-4C5C-A199-D7C4E8265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86866"/>
            <a:ext cx="7886700" cy="5484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4. Inspection: </a:t>
            </a:r>
          </a:p>
          <a:p>
            <a:pPr marL="0" indent="0">
              <a:buNone/>
            </a:pPr>
            <a:r>
              <a:rPr lang="en-US" sz="1800" dirty="0"/>
              <a:t>Lacerations, abrasions, burns, edema, symmetry, septal hematoma, and dental occlusion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5. Palpation</a:t>
            </a:r>
          </a:p>
          <a:p>
            <a:pPr marL="0" indent="0">
              <a:buNone/>
            </a:pPr>
            <a:r>
              <a:rPr lang="en-US" sz="1800" dirty="0"/>
              <a:t>a. Skull, orbital rims, zygomatic arches, maxilla, and mandible</a:t>
            </a:r>
          </a:p>
          <a:p>
            <a:pPr marL="0" indent="0">
              <a:buNone/>
            </a:pPr>
            <a:r>
              <a:rPr lang="en-US" sz="1800" dirty="0"/>
              <a:t>b. Assess for symmetry, step-offs, crepitus, and pain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6. Complete cranial nerve exam (prior to administration of local anesthetic) with emphasis on</a:t>
            </a:r>
          </a:p>
          <a:p>
            <a:pPr marL="0" indent="0">
              <a:buNone/>
            </a:pPr>
            <a:r>
              <a:rPr lang="en-US" sz="1800" dirty="0"/>
              <a:t>a. Sensation: Light touch in three divisions of CN V—ophthalmic, maxillary, and mandibular</a:t>
            </a:r>
          </a:p>
          <a:p>
            <a:pPr marL="0" indent="0">
              <a:buNone/>
            </a:pPr>
            <a:r>
              <a:rPr lang="en-US" sz="1800" dirty="0"/>
              <a:t>b. Motor: Test all CN VII branches (temporal, zygomatic, buccal, marginal mandibular, and cervical) and look for asymmetry</a:t>
            </a:r>
            <a:endParaRPr lang="ar-JO" sz="1800" dirty="0"/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549262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157DE-8965-4CCA-B14E-5DECE1F82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FDC39DD-5BE2-49F3-96F6-A704F55F79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552" y="656809"/>
            <a:ext cx="7818998" cy="5544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825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88094-3C9F-4952-8399-58E58B73A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20688"/>
            <a:ext cx="7886700" cy="555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</a:t>
            </a:r>
            <a:r>
              <a:rPr lang="en-US" sz="4400" b="1" dirty="0"/>
              <a:t>Eyes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1800" dirty="0"/>
              <a:t>a. Test visual acuity with pocket card</a:t>
            </a:r>
          </a:p>
          <a:p>
            <a:pPr marL="0" indent="0">
              <a:buNone/>
            </a:pPr>
            <a:r>
              <a:rPr lang="en-US" sz="1800" dirty="0"/>
              <a:t>b. Pupillary response to light</a:t>
            </a:r>
          </a:p>
          <a:p>
            <a:pPr marL="0" indent="0">
              <a:buNone/>
            </a:pPr>
            <a:r>
              <a:rPr lang="en-US" sz="1800" dirty="0"/>
              <a:t>c. Swinging flashlight test to rule out afferent papillary defect (optic nerve injury)</a:t>
            </a:r>
          </a:p>
          <a:p>
            <a:pPr marL="0" indent="0">
              <a:buNone/>
            </a:pPr>
            <a:r>
              <a:rPr lang="en-US" sz="1800" dirty="0"/>
              <a:t>d. Diplopia (horizontal versus vertical)</a:t>
            </a:r>
          </a:p>
          <a:p>
            <a:pPr marL="0" indent="0">
              <a:buNone/>
            </a:pPr>
            <a:r>
              <a:rPr lang="en-US" sz="1800" dirty="0"/>
              <a:t>e. Extraocular movements (forced duction to rule out muscle entrapment )</a:t>
            </a:r>
          </a:p>
          <a:p>
            <a:pPr marL="0" indent="0">
              <a:buNone/>
            </a:pPr>
            <a:r>
              <a:rPr lang="en-US" sz="1800" dirty="0"/>
              <a:t>g. Enophthalmos</a:t>
            </a:r>
          </a:p>
          <a:p>
            <a:pPr marL="0" indent="0">
              <a:buNone/>
            </a:pPr>
            <a:r>
              <a:rPr lang="en-US" sz="1800" dirty="0"/>
              <a:t>h. Eyelid position</a:t>
            </a:r>
          </a:p>
          <a:p>
            <a:pPr marL="0" indent="0">
              <a:buNone/>
            </a:pPr>
            <a:r>
              <a:rPr lang="en-US" sz="1800" dirty="0" err="1"/>
              <a:t>i</a:t>
            </a:r>
            <a:r>
              <a:rPr lang="en-US" sz="1800" dirty="0"/>
              <a:t>. Medial canthal tendon stability (versus </a:t>
            </a:r>
            <a:r>
              <a:rPr lang="en-US" sz="1800" dirty="0" err="1"/>
              <a:t>telecanthus</a:t>
            </a:r>
            <a:r>
              <a:rPr lang="en-US" sz="1800" dirty="0"/>
              <a:t>)</a:t>
            </a:r>
            <a:endParaRPr lang="ar-JO" sz="1800" dirty="0"/>
          </a:p>
        </p:txBody>
      </p:sp>
    </p:spTree>
    <p:extLst>
      <p:ext uri="{BB962C8B-B14F-4D97-AF65-F5344CB8AC3E}">
        <p14:creationId xmlns:p14="http://schemas.microsoft.com/office/powerpoint/2010/main" val="2087410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8B2D9-38DC-4AAC-884E-DBA3EAAF5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96752"/>
            <a:ext cx="7886700" cy="4980211"/>
          </a:xfrm>
        </p:spPr>
        <p:txBody>
          <a:bodyPr/>
          <a:lstStyle/>
          <a:p>
            <a:pPr marL="0" indent="0">
              <a:buNone/>
            </a:pPr>
            <a:r>
              <a:rPr lang="en-US" sz="4400" b="1" dirty="0"/>
              <a:t>Ears</a:t>
            </a:r>
          </a:p>
          <a:p>
            <a:pPr marL="0" indent="0">
              <a:buNone/>
            </a:pPr>
            <a:r>
              <a:rPr lang="en-US" dirty="0"/>
              <a:t>a. Inspect external ear on all surfaces for lacerations, perichondral hematoma</a:t>
            </a:r>
          </a:p>
          <a:p>
            <a:pPr marL="0" indent="0">
              <a:buNone/>
            </a:pPr>
            <a:r>
              <a:rPr lang="en-US" dirty="0"/>
              <a:t>b. Observe for Battle sign: Bruising of mastoid process indicative of skull base fracture</a:t>
            </a:r>
          </a:p>
          <a:p>
            <a:pPr marL="0" indent="0">
              <a:buNone/>
            </a:pPr>
            <a:r>
              <a:rPr lang="en-US" dirty="0"/>
              <a:t>c. Otoscopy: Hemotympanum, cerebrospinal fluid (CSF) leak, perforation of tympanic membrane</a:t>
            </a:r>
          </a:p>
          <a:p>
            <a:pPr marL="0" indent="0">
              <a:buNone/>
            </a:pPr>
            <a:r>
              <a:rPr lang="en-US" b="1" dirty="0"/>
              <a:t>d. *Hematoma on external ear must be evacuated and bolster placed</a:t>
            </a:r>
            <a:endParaRPr lang="ar-JO" b="1" dirty="0"/>
          </a:p>
        </p:txBody>
      </p:sp>
    </p:spTree>
    <p:extLst>
      <p:ext uri="{BB962C8B-B14F-4D97-AF65-F5344CB8AC3E}">
        <p14:creationId xmlns:p14="http://schemas.microsoft.com/office/powerpoint/2010/main" val="2532619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70239-F969-4902-A3D0-5C3740875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80728"/>
            <a:ext cx="7886700" cy="5196235"/>
          </a:xfrm>
        </p:spPr>
        <p:txBody>
          <a:bodyPr/>
          <a:lstStyle/>
          <a:p>
            <a:pPr marL="0" indent="0">
              <a:buNone/>
            </a:pPr>
            <a:r>
              <a:rPr lang="en-US" sz="4400" b="1" dirty="0"/>
              <a:t>Nose</a:t>
            </a:r>
          </a:p>
          <a:p>
            <a:pPr marL="0" indent="0">
              <a:buNone/>
            </a:pPr>
            <a:r>
              <a:rPr lang="en-US" dirty="0"/>
              <a:t>a. Assess contour of nasal bones</a:t>
            </a:r>
          </a:p>
          <a:p>
            <a:pPr marL="0" indent="0">
              <a:buNone/>
            </a:pPr>
            <a:r>
              <a:rPr lang="en-US" dirty="0"/>
              <a:t>b. *Use nasal speculum for intranasal exam: Assess for lacerations, nasal obstruction, </a:t>
            </a:r>
            <a:r>
              <a:rPr lang="en-US" b="1" dirty="0"/>
              <a:t>rule out septal hematoma (can lead to septal necrosis if untreated)</a:t>
            </a:r>
            <a:endParaRPr lang="ar-JO" b="1" dirty="0"/>
          </a:p>
        </p:txBody>
      </p:sp>
    </p:spTree>
    <p:extLst>
      <p:ext uri="{BB962C8B-B14F-4D97-AF65-F5344CB8AC3E}">
        <p14:creationId xmlns:p14="http://schemas.microsoft.com/office/powerpoint/2010/main" val="2684405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10154</TotalTime>
  <Words>3480</Words>
  <Application>Microsoft Office PowerPoint</Application>
  <PresentationFormat>On-screen Show (4:3)</PresentationFormat>
  <Paragraphs>417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3" baseType="lpstr">
      <vt:lpstr>Arial</vt:lpstr>
      <vt:lpstr>Calibri</vt:lpstr>
      <vt:lpstr>Calibri Light</vt:lpstr>
      <vt:lpstr>Office Theme</vt:lpstr>
      <vt:lpstr>Maxillofacial Injuries</vt:lpstr>
      <vt:lpstr>PowerPoint Presentation</vt:lpstr>
      <vt:lpstr> Emergency department (ED) evaluation </vt:lpstr>
      <vt:lpstr> Physical exam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Diagnostic studies</vt:lpstr>
      <vt:lpstr>PowerPoint Presentation</vt:lpstr>
      <vt:lpstr>Soft-tissue injuries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Fracture evaluation and management</vt:lpstr>
      <vt:lpstr>Mandible fractures</vt:lpstr>
      <vt:lpstr>Mandible fractures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Maxillofacial Injuries</dc:title>
  <dc:creator>Windows User</dc:creator>
  <cp:lastModifiedBy>user</cp:lastModifiedBy>
  <cp:revision>72</cp:revision>
  <dcterms:created xsi:type="dcterms:W3CDTF">2019-02-12T20:59:11Z</dcterms:created>
  <dcterms:modified xsi:type="dcterms:W3CDTF">2021-10-09T20:27:30Z</dcterms:modified>
</cp:coreProperties>
</file>