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6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7.xml" ContentType="application/vnd.openxmlformats-officedocument.presentationml.slide+xml"/>
  <Override PartName="/ppt/slides/slide34.xml" ContentType="application/vnd.openxmlformats-officedocument.presentationml.slide+xml"/>
  <Override PartName="/ppt/slides/slide36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2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3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7" r:id="rId2"/>
    <p:sldId id="259" r:id="rId3"/>
    <p:sldId id="260" r:id="rId4"/>
    <p:sldId id="263" r:id="rId5"/>
    <p:sldId id="262" r:id="rId6"/>
    <p:sldId id="272" r:id="rId7"/>
    <p:sldId id="273" r:id="rId8"/>
    <p:sldId id="404" r:id="rId9"/>
    <p:sldId id="403" r:id="rId10"/>
    <p:sldId id="278" r:id="rId11"/>
    <p:sldId id="279" r:id="rId12"/>
    <p:sldId id="405" r:id="rId13"/>
    <p:sldId id="281" r:id="rId14"/>
    <p:sldId id="291" r:id="rId15"/>
    <p:sldId id="400" r:id="rId16"/>
    <p:sldId id="292" r:id="rId17"/>
    <p:sldId id="293" r:id="rId18"/>
    <p:sldId id="296" r:id="rId19"/>
    <p:sldId id="297" r:id="rId20"/>
    <p:sldId id="299" r:id="rId21"/>
    <p:sldId id="302" r:id="rId22"/>
    <p:sldId id="304" r:id="rId23"/>
    <p:sldId id="401" r:id="rId24"/>
    <p:sldId id="406" r:id="rId25"/>
    <p:sldId id="309" r:id="rId26"/>
    <p:sldId id="310" r:id="rId27"/>
    <p:sldId id="317" r:id="rId28"/>
    <p:sldId id="321" r:id="rId29"/>
    <p:sldId id="324" r:id="rId30"/>
    <p:sldId id="325" r:id="rId31"/>
    <p:sldId id="333" r:id="rId32"/>
    <p:sldId id="339" r:id="rId33"/>
    <p:sldId id="341" r:id="rId34"/>
    <p:sldId id="343" r:id="rId35"/>
    <p:sldId id="402" r:id="rId36"/>
    <p:sldId id="408" r:id="rId37"/>
    <p:sldId id="345" r:id="rId38"/>
    <p:sldId id="348" r:id="rId39"/>
    <p:sldId id="350" r:id="rId40"/>
    <p:sldId id="352" r:id="rId41"/>
    <p:sldId id="357" r:id="rId42"/>
    <p:sldId id="409" r:id="rId43"/>
    <p:sldId id="358" r:id="rId44"/>
    <p:sldId id="360" r:id="rId45"/>
    <p:sldId id="361" r:id="rId46"/>
    <p:sldId id="363" r:id="rId47"/>
    <p:sldId id="366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0305" autoAdjust="0"/>
  </p:normalViewPr>
  <p:slideViewPr>
    <p:cSldViewPr snapToGrid="0" snapToObjects="1">
      <p:cViewPr varScale="1">
        <p:scale>
          <a:sx n="82" d="100"/>
          <a:sy n="82" d="100"/>
        </p:scale>
        <p:origin x="166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0" units="1/dev"/>
        </inkml:channelProperties>
      </inkml:inkSource>
      <inkml:timestamp xml:id="ts0" timeString="2013-06-24T15:53:30.510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4932 7724 9,'0'0'14,"0"0"0,0 0-6,0 0-2,0 0 0,-10 6 0,10-6 1,-1 14 0,1-1 2,0 1-2,1 4 0,0 1 0,3-2-1,0 1 0,3-6 1,2-7-1,5-10-1,4-12-1,7-15-6,7-13-10,3-14-9,11-5-4,-4-16 0,10 3-2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E0FE7-B903-C84E-B98C-58193B1C76A5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0B130-7002-6742-8535-A4FFDD5CB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1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8D1F4-724D-4F43-B5EE-732909284F7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187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40B130-7002-6742-8535-A4FFDD5CBA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09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116490-689C-244D-8A04-9C2572FAAF73}" type="slidenum">
              <a:rPr lang="en-US"/>
              <a:pPr/>
              <a:t>13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43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9C60D-482A-7F4C-932E-CEA1EB034D0B}" type="slidenum">
              <a:rPr lang="en-US"/>
              <a:pPr/>
              <a:t>14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9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1968C2-890D-1547-B7F6-4151F749C65F}" type="slidenum">
              <a:rPr lang="en-US"/>
              <a:pPr/>
              <a:t>16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281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D4890-981C-5245-8240-17378F3AB772}" type="slidenum">
              <a:rPr lang="en-US"/>
              <a:pPr/>
              <a:t>17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97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0CDEA8-33A9-8644-82C4-59B91650A7F1}" type="slidenum">
              <a:rPr lang="en-US"/>
              <a:pPr/>
              <a:t>18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02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7D8B88-9936-424E-9E93-7F15A4F870D8}" type="slidenum">
              <a:rPr lang="en-US"/>
              <a:pPr/>
              <a:t>19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770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85C45-AC27-3D4B-B7C4-9847D541E8D2}" type="slidenum">
              <a:rPr lang="en-US"/>
              <a:pPr/>
              <a:t>20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584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FA638-2622-4744-8FE9-5FC46B4574F8}" type="slidenum">
              <a:rPr lang="en-US"/>
              <a:pPr/>
              <a:t>21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49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974A9-9D71-1A46-A98E-0FF73CF9886A}" type="slidenum">
              <a:rPr lang="en-US"/>
              <a:pPr/>
              <a:t>22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2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0DA6B5-C533-BD44-9CD7-BA548D17B11A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5149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72523-3380-9B4D-9A93-DB51ED62C909}" type="slidenum">
              <a:rPr lang="en-US"/>
              <a:pPr/>
              <a:t>25</a:t>
            </a:fld>
            <a:endParaRPr lang="en-US"/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46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9B6608-7AB6-1C46-8DC3-0E325381FD5E}" type="slidenum">
              <a:rPr lang="en-US"/>
              <a:pPr/>
              <a:t>26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872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401B99-2CCA-4849-8910-39AE440C137A}" type="slidenum">
              <a:rPr lang="en-US"/>
              <a:pPr/>
              <a:t>27</a:t>
            </a:fld>
            <a:endParaRPr lang="en-US"/>
          </a:p>
        </p:txBody>
      </p:sp>
      <p:sp>
        <p:nvSpPr>
          <p:cNvPr id="261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03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7A866F-AAEC-5F4D-90A5-8F43E458A759}" type="slidenum">
              <a:rPr lang="en-US"/>
              <a:pPr/>
              <a:t>28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10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E0F691-D13F-5641-821B-5186EF4DC49F}" type="slidenum">
              <a:rPr lang="en-US"/>
              <a:pPr/>
              <a:t>29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0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37B28-7790-544B-80CB-105A9A57B950}" type="slidenum">
              <a:rPr lang="en-US"/>
              <a:pPr/>
              <a:t>30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92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C09555-2716-3E43-8830-5F0032DA867E}" type="slidenum">
              <a:rPr lang="en-US"/>
              <a:pPr/>
              <a:t>31</a:t>
            </a:fld>
            <a:endParaRPr lang="en-US"/>
          </a:p>
        </p:txBody>
      </p:sp>
      <p:sp>
        <p:nvSpPr>
          <p:cNvPr id="277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13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EF4BD0-4D7F-A34C-9556-B82002FE299E}" type="slidenum">
              <a:rPr lang="en-US"/>
              <a:pPr/>
              <a:t>32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014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4C275-F36F-3946-A89D-1AA8ED94B3A7}" type="slidenum">
              <a:rPr lang="en-US"/>
              <a:pPr/>
              <a:t>33</a:t>
            </a:fld>
            <a:endParaRPr lang="en-US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030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F524EC-4365-6C43-81BC-CE90B5E4F3A9}" type="slidenum">
              <a:rPr lang="en-US"/>
              <a:pPr/>
              <a:t>34</a:t>
            </a:fld>
            <a:endParaRPr 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48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FCF7E-3F62-3548-AEA7-AC2CA71E44A5}" type="slidenum">
              <a:rPr lang="en-US"/>
              <a:pPr/>
              <a:t>3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07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E9483-510A-C24B-B92D-947D095047AA}" type="slidenum">
              <a:rPr lang="en-US"/>
              <a:pPr/>
              <a:t>37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1905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FF32D-F66E-F045-ACD0-13505A980E57}" type="slidenum">
              <a:rPr lang="en-US"/>
              <a:pPr/>
              <a:t>38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1713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817DB8-5779-194F-A8AE-14B18A6262AC}" type="slidenum">
              <a:rPr lang="en-US"/>
              <a:pPr/>
              <a:t>39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370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A31C63-6052-CC47-979F-26849A0FC7D5}" type="slidenum">
              <a:rPr lang="en-US"/>
              <a:pPr/>
              <a:t>40</a:t>
            </a:fld>
            <a:endParaRPr 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118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2D481D-1665-774B-809C-0663593EBFB7}" type="slidenum">
              <a:rPr lang="en-US"/>
              <a:pPr/>
              <a:t>41</a:t>
            </a:fld>
            <a:endParaRPr 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49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E3752-4DF4-7548-A026-D26DF1368D4D}" type="slidenum">
              <a:rPr lang="en-US"/>
              <a:pPr/>
              <a:t>43</a:t>
            </a:fld>
            <a:endParaRPr lang="en-US"/>
          </a:p>
        </p:txBody>
      </p:sp>
      <p:sp>
        <p:nvSpPr>
          <p:cNvPr id="303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CEF5B-DEFC-0349-8887-D72A4310DA54}" type="slidenum">
              <a:rPr lang="en-US"/>
              <a:pPr/>
              <a:t>44</a:t>
            </a:fld>
            <a:endParaRPr lang="en-US"/>
          </a:p>
        </p:txBody>
      </p:sp>
      <p:sp>
        <p:nvSpPr>
          <p:cNvPr id="305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19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D04B6-B181-F844-83DD-A6124874F7C3}" type="slidenum">
              <a:rPr lang="en-US"/>
              <a:pPr/>
              <a:t>45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169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197D2-0601-E642-961E-F08C4840C725}" type="slidenum">
              <a:rPr lang="en-US"/>
              <a:pPr/>
              <a:t>46</a:t>
            </a:fld>
            <a:endParaRPr 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30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C81342-7D1F-0F4E-AC0D-A7161AEDB357}" type="slidenum">
              <a:rPr lang="en-US"/>
              <a:pPr/>
              <a:t>47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29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E26DA9-6A51-C244-9887-7618AE242D69}" type="slidenum">
              <a:rPr lang="en-US"/>
              <a:pPr/>
              <a:t>4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22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7CB2F-9E31-7840-B7A3-7116BF237527}" type="slidenum">
              <a:rPr lang="en-US"/>
              <a:pPr/>
              <a:t>5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21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FDD18B-08D0-DE43-9A38-675BFB4957D2}" type="slidenum">
              <a:rPr lang="en-US"/>
              <a:pPr/>
              <a:t>6</a:t>
            </a:fld>
            <a:endParaRPr lang="en-US"/>
          </a:p>
        </p:txBody>
      </p:sp>
      <p:sp>
        <p:nvSpPr>
          <p:cNvPr id="2191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7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9E894-8737-5843-898F-82B1FD8D2358}" type="slidenum">
              <a:rPr lang="en-US"/>
              <a:pPr/>
              <a:t>7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81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56EDC-9A37-DF40-9DF5-3FF78FA549A9}" type="slidenum">
              <a:rPr lang="en-US"/>
              <a:pPr/>
              <a:t>10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8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435D3-E29D-DB46-BBB9-E48E6DD3C6DB}" type="slidenum">
              <a:rPr lang="en-US"/>
              <a:pPr/>
              <a:t>11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5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4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2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6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51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5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5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EA541-15D7-B245-BB48-FFC5C99912ED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C9C8E-3BED-7744-B23A-1C0A07F85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6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 287 10_UNF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4800"/>
            <a:ext cx="9144000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4048" y="566035"/>
            <a:ext cx="753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Chapter 10: Carboxylic Acids and Their Derivatives</a:t>
            </a:r>
            <a:endParaRPr lang="en-US" sz="2400" dirty="0"/>
          </a:p>
        </p:txBody>
      </p:sp>
      <p:pic>
        <p:nvPicPr>
          <p:cNvPr id="5" name="Picture 2" descr="p 287 10_UNF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20" y="3695876"/>
            <a:ext cx="1395973" cy="146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2195" y="5715575"/>
            <a:ext cx="795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back of the white willow tree (Salix alba) is a source of salicylic acid which is used to make aspirin (acetylsalicylic acid)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 291 Tabl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723"/>
            <a:ext cx="9144000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561" y="495953"/>
            <a:ext cx="786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9.2 Physical Properties of Acids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30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 292 10_UNF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57" y="3571133"/>
            <a:ext cx="2319218" cy="830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1319" y="668741"/>
            <a:ext cx="828419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nionPro-Regular"/>
              </a:rPr>
              <a:t>  </a:t>
            </a:r>
            <a:r>
              <a:rPr lang="en-US" sz="2000" dirty="0" smtClean="0">
                <a:latin typeface="MinionPro-Regular"/>
              </a:rPr>
              <a:t>Carboxylic </a:t>
            </a:r>
            <a:r>
              <a:rPr lang="en-US" sz="2000" dirty="0">
                <a:latin typeface="MinionPro-Regular"/>
              </a:rPr>
              <a:t>acids are polar. Like alcohols, they form hydrogen bonds </a:t>
            </a:r>
            <a:r>
              <a:rPr lang="en-US" sz="2000" dirty="0" smtClean="0">
                <a:latin typeface="MinionPro-Regular"/>
              </a:rPr>
              <a:t>with themselves </a:t>
            </a:r>
            <a:r>
              <a:rPr lang="en-US" sz="2000" dirty="0">
                <a:latin typeface="MinionPro-Regular"/>
              </a:rPr>
              <a:t>or with other molecules </a:t>
            </a:r>
            <a:r>
              <a:rPr lang="en-US" sz="2000" dirty="0" smtClean="0">
                <a:latin typeface="MinionPro-Regular"/>
              </a:rPr>
              <a:t>.Therefore</a:t>
            </a:r>
            <a:r>
              <a:rPr lang="en-US" sz="2000" dirty="0">
                <a:latin typeface="MinionPro-Regular"/>
              </a:rPr>
              <a:t>, they have high </a:t>
            </a:r>
            <a:r>
              <a:rPr lang="en-US" sz="2000" dirty="0" smtClean="0">
                <a:latin typeface="MinionPro-Regular"/>
              </a:rPr>
              <a:t>boiling points </a:t>
            </a:r>
            <a:r>
              <a:rPr lang="en-US" sz="2000" dirty="0">
                <a:latin typeface="MinionPro-Regular"/>
              </a:rPr>
              <a:t>for their molecular weights—higher even than those of comparable </a:t>
            </a:r>
            <a:r>
              <a:rPr lang="en-US" sz="2000" dirty="0" smtClean="0">
                <a:latin typeface="MinionPro-Regular"/>
              </a:rPr>
              <a:t>alcohols.</a:t>
            </a:r>
          </a:p>
          <a:p>
            <a:r>
              <a:rPr lang="en-US" sz="2000" dirty="0">
                <a:latin typeface="MinionPro-Regular"/>
              </a:rPr>
              <a:t> </a:t>
            </a:r>
            <a:r>
              <a:rPr lang="en-US" sz="2000" dirty="0" smtClean="0">
                <a:latin typeface="MinionPro-Regular"/>
              </a:rPr>
              <a:t>  For </a:t>
            </a:r>
            <a:r>
              <a:rPr lang="en-US" sz="2000" dirty="0">
                <a:latin typeface="MinionPro-Regular"/>
              </a:rPr>
              <a:t>example, acetic acid and propyl alcohol, which have the same formula </a:t>
            </a:r>
            <a:r>
              <a:rPr lang="en-US" sz="2000" dirty="0" smtClean="0">
                <a:latin typeface="MinionPro-Regular"/>
              </a:rPr>
              <a:t>weights (60 </a:t>
            </a:r>
            <a:r>
              <a:rPr lang="en-US" sz="2000" dirty="0">
                <a:latin typeface="MinionPro-Regular"/>
              </a:rPr>
              <a:t>g/</a:t>
            </a:r>
            <a:r>
              <a:rPr lang="en-US" sz="2000" dirty="0" err="1">
                <a:latin typeface="MinionPro-Regular"/>
              </a:rPr>
              <a:t>mol</a:t>
            </a:r>
            <a:r>
              <a:rPr lang="en-US" sz="2000" dirty="0">
                <a:latin typeface="MinionPro-Regular"/>
              </a:rPr>
              <a:t>), boil at 118°C and 97°C, respectively. </a:t>
            </a:r>
            <a:r>
              <a:rPr lang="en-US" sz="2000" dirty="0" smtClean="0">
                <a:latin typeface="MinionPro-Regular"/>
              </a:rPr>
              <a:t> </a:t>
            </a:r>
          </a:p>
          <a:p>
            <a:r>
              <a:rPr lang="en-US" sz="2000" dirty="0" smtClean="0">
                <a:latin typeface="MinionPro-Regular"/>
              </a:rPr>
              <a:t>  Carboxylic </a:t>
            </a:r>
            <a:r>
              <a:rPr lang="en-US" sz="2000" dirty="0">
                <a:latin typeface="MinionPro-Regular"/>
              </a:rPr>
              <a:t>acids form dimers, </a:t>
            </a:r>
            <a:r>
              <a:rPr lang="en-US" sz="2000" dirty="0" smtClean="0">
                <a:latin typeface="MinionPro-Regular"/>
              </a:rPr>
              <a:t>with </a:t>
            </a:r>
            <a:r>
              <a:rPr lang="en-US" sz="2000" dirty="0">
                <a:latin typeface="MinionPro-Regular"/>
              </a:rPr>
              <a:t>the individual units neatly held together by </a:t>
            </a:r>
            <a:r>
              <a:rPr lang="en-US" sz="2000" i="1" dirty="0">
                <a:latin typeface="MinionPro-It"/>
              </a:rPr>
              <a:t>two </a:t>
            </a:r>
            <a:r>
              <a:rPr lang="en-US" sz="2000" dirty="0">
                <a:latin typeface="MinionPro-Regular"/>
              </a:rPr>
              <a:t>hydrogen bonds between the </a:t>
            </a:r>
            <a:r>
              <a:rPr lang="en-US" sz="2000" dirty="0" smtClean="0">
                <a:latin typeface="MinionPro-Regular"/>
              </a:rPr>
              <a:t>electron rich oxygens </a:t>
            </a:r>
            <a:r>
              <a:rPr lang="en-US" sz="2000" dirty="0">
                <a:latin typeface="MinionPro-Regular"/>
              </a:rPr>
              <a:t>and the electron-poor </a:t>
            </a:r>
            <a:r>
              <a:rPr lang="en-US" sz="2000" dirty="0" smtClean="0">
                <a:latin typeface="MinionPro-Regular"/>
              </a:rPr>
              <a:t>hydrogens.</a:t>
            </a:r>
          </a:p>
          <a:p>
            <a:endParaRPr lang="en-US" sz="2000" dirty="0">
              <a:latin typeface="MinionPro-Regular"/>
            </a:endParaRPr>
          </a:p>
          <a:p>
            <a:endParaRPr lang="en-US" sz="2000" dirty="0" smtClean="0">
              <a:latin typeface="MinionPro-Regular"/>
            </a:endParaRPr>
          </a:p>
          <a:p>
            <a:endParaRPr lang="en-US" sz="2000" dirty="0">
              <a:latin typeface="MinionPro-Regular"/>
            </a:endParaRPr>
          </a:p>
          <a:p>
            <a:endParaRPr lang="en-US" sz="2000" dirty="0" smtClean="0">
              <a:latin typeface="MinionPro-Regular"/>
            </a:endParaRPr>
          </a:p>
          <a:p>
            <a:endParaRPr lang="en-US" sz="2000" dirty="0">
              <a:latin typeface="MinionPro-Regular"/>
            </a:endParaRPr>
          </a:p>
          <a:p>
            <a:r>
              <a:rPr lang="en-US" sz="2000" dirty="0">
                <a:latin typeface="MinionPro-Regular"/>
              </a:rPr>
              <a:t>Hydrogen bonding also explains the water solubility of the lower molecular </a:t>
            </a:r>
            <a:r>
              <a:rPr lang="en-US" sz="2000" dirty="0" smtClean="0">
                <a:latin typeface="MinionPro-Regular"/>
              </a:rPr>
              <a:t>weight carboxylic </a:t>
            </a:r>
            <a:r>
              <a:rPr lang="en-US" sz="2000" dirty="0">
                <a:latin typeface="MinionPro-Regular"/>
              </a:rPr>
              <a:t>acids.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423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7" y="571500"/>
            <a:ext cx="830103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dirty="0" smtClean="0"/>
              <a:t>   </a:t>
            </a:r>
            <a:r>
              <a:rPr lang="en-US" sz="2800" b="1" dirty="0">
                <a:solidFill>
                  <a:prstClr val="black"/>
                </a:solidFill>
              </a:rPr>
              <a:t>10.3 Acidity and Acidity Constants</a:t>
            </a:r>
          </a:p>
          <a:p>
            <a:endParaRPr lang="en-US" sz="2000" dirty="0" smtClean="0"/>
          </a:p>
          <a:p>
            <a:r>
              <a:rPr lang="en-US" sz="2000" dirty="0" smtClean="0"/>
              <a:t>   Carboxylic </a:t>
            </a:r>
            <a:r>
              <a:rPr lang="en-US" sz="2000" dirty="0"/>
              <a:t>acids (RCO</a:t>
            </a:r>
            <a:r>
              <a:rPr lang="en-US" sz="2000" baseline="-25000" dirty="0"/>
              <a:t>2</a:t>
            </a:r>
            <a:r>
              <a:rPr lang="en-US" sz="2000" dirty="0"/>
              <a:t>H) </a:t>
            </a:r>
            <a:r>
              <a:rPr lang="en-US" sz="2000" dirty="0" smtClean="0"/>
              <a:t>dissociate </a:t>
            </a:r>
            <a:r>
              <a:rPr lang="en-US" sz="2000" dirty="0"/>
              <a:t>in water, yielding a carboxylate anion (</a:t>
            </a:r>
            <a:r>
              <a:rPr lang="en-US" sz="2000" dirty="0" smtClean="0"/>
              <a:t>RCO</a:t>
            </a:r>
            <a:r>
              <a:rPr lang="en-US" sz="2000" baseline="-25000" dirty="0" smtClean="0"/>
              <a:t>2</a:t>
            </a:r>
            <a:r>
              <a:rPr lang="en-US" sz="2000" baseline="30000" dirty="0" smtClean="0"/>
              <a:t>2-</a:t>
            </a:r>
            <a:r>
              <a:rPr lang="en-US" sz="2000" dirty="0" smtClean="0"/>
              <a:t>) and </a:t>
            </a:r>
            <a:r>
              <a:rPr lang="en-US" sz="2000" dirty="0"/>
              <a:t>a hydronium ion</a:t>
            </a:r>
            <a:r>
              <a:rPr lang="en-US" sz="2000" dirty="0" smtClean="0"/>
              <a:t>.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US" sz="2000" dirty="0">
                <a:latin typeface="MinionPro-Regular"/>
              </a:rPr>
              <a:t>Their acidity constants </a:t>
            </a:r>
            <a:r>
              <a:rPr lang="en-US" sz="2000" i="1" dirty="0" err="1">
                <a:latin typeface="MinionPro-It"/>
              </a:rPr>
              <a:t>K</a:t>
            </a:r>
            <a:r>
              <a:rPr lang="en-US" sz="1200" i="1" dirty="0" err="1">
                <a:latin typeface="MinionPro-It"/>
              </a:rPr>
              <a:t>a</a:t>
            </a:r>
            <a:r>
              <a:rPr lang="en-US" sz="800" i="1" dirty="0">
                <a:latin typeface="MinionPro-It"/>
              </a:rPr>
              <a:t> </a:t>
            </a:r>
            <a:r>
              <a:rPr lang="en-US" sz="2000" dirty="0">
                <a:latin typeface="MinionPro-Regular"/>
              </a:rPr>
              <a:t>in water are given by the expression</a:t>
            </a:r>
            <a:endParaRPr lang="en-US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224" y="2190749"/>
            <a:ext cx="5495926" cy="13954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4175" y="4513167"/>
            <a:ext cx="2066925" cy="9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 293 Tabl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1" y="443810"/>
            <a:ext cx="7928868" cy="599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01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12" y="641445"/>
            <a:ext cx="8843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10.4 What makes carboxylic acids acidic?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endParaRPr lang="en-US" sz="2400" b="1" dirty="0"/>
          </a:p>
          <a:p>
            <a:endParaRPr lang="en-US" sz="2400" b="1" dirty="0" smtClean="0"/>
          </a:p>
          <a:p>
            <a:r>
              <a:rPr lang="en-US" sz="2000" dirty="0" smtClean="0">
                <a:latin typeface="MinionPro-Regular"/>
              </a:rPr>
              <a:t>1-The </a:t>
            </a:r>
            <a:r>
              <a:rPr lang="en-US" sz="2000" dirty="0">
                <a:latin typeface="MinionPro-Regular"/>
              </a:rPr>
              <a:t>only difference between the </a:t>
            </a:r>
            <a:r>
              <a:rPr lang="en-US" sz="2000" dirty="0" smtClean="0">
                <a:latin typeface="MinionPro-Regular"/>
              </a:rPr>
              <a:t>structures </a:t>
            </a:r>
            <a:r>
              <a:rPr lang="en-US" sz="2000" dirty="0">
                <a:latin typeface="MinionPro-Regular"/>
              </a:rPr>
              <a:t>of acetic acid and ethanol is the </a:t>
            </a:r>
            <a:r>
              <a:rPr lang="en-US" sz="2000" dirty="0" smtClean="0">
                <a:latin typeface="MinionPro-Regular"/>
              </a:rPr>
              <a:t>replacement of </a:t>
            </a:r>
            <a:r>
              <a:rPr lang="en-US" sz="2000" dirty="0">
                <a:latin typeface="MinionPro-Regular"/>
              </a:rPr>
              <a:t>a CH</a:t>
            </a:r>
            <a:r>
              <a:rPr lang="en-US" sz="2000" baseline="-25000" dirty="0">
                <a:latin typeface="MinionPro-Regular"/>
              </a:rPr>
              <a:t>2</a:t>
            </a:r>
            <a:r>
              <a:rPr lang="en-US" sz="2000" dirty="0">
                <a:latin typeface="MinionPro-Regular"/>
              </a:rPr>
              <a:t> group (in ethanol) by a carbonyl group (in acetic acid). But </a:t>
            </a:r>
            <a:r>
              <a:rPr lang="en-US" sz="2000" dirty="0" smtClean="0">
                <a:latin typeface="MinionPro-Regular"/>
              </a:rPr>
              <a:t>carbonyl </a:t>
            </a:r>
            <a:r>
              <a:rPr lang="en-US" sz="2000" dirty="0">
                <a:latin typeface="MinionPro-Regular"/>
              </a:rPr>
              <a:t>carbon atom carries a substantial </a:t>
            </a:r>
            <a:r>
              <a:rPr lang="en-US" sz="2000" i="1" dirty="0">
                <a:latin typeface="MinionPro-It"/>
              </a:rPr>
              <a:t>positive </a:t>
            </a:r>
            <a:r>
              <a:rPr lang="en-US" sz="2000" dirty="0">
                <a:latin typeface="MinionPro-Regular"/>
              </a:rPr>
              <a:t>charge </a:t>
            </a:r>
            <a:r>
              <a:rPr lang="en-US" sz="2000" dirty="0" smtClean="0">
                <a:latin typeface="MinionPro-Regular"/>
              </a:rPr>
              <a:t>(</a:t>
            </a:r>
            <a:r>
              <a:rPr lang="el-GR" sz="2000" dirty="0" smtClean="0">
                <a:latin typeface="WWDOC01"/>
              </a:rPr>
              <a:t>δ</a:t>
            </a:r>
            <a:r>
              <a:rPr lang="en-US" sz="2000" baseline="30000" dirty="0" smtClean="0">
                <a:latin typeface="WWDOC01"/>
              </a:rPr>
              <a:t>+</a:t>
            </a:r>
            <a:r>
              <a:rPr lang="en-US" sz="2000" dirty="0" smtClean="0">
                <a:latin typeface="MinionPro-Regular"/>
              </a:rPr>
              <a:t>). This charge </a:t>
            </a:r>
            <a:r>
              <a:rPr lang="en-US" sz="2000" dirty="0">
                <a:latin typeface="MinionPro-Regular"/>
              </a:rPr>
              <a:t>makes it much easier to place a </a:t>
            </a:r>
            <a:r>
              <a:rPr lang="en-US" sz="2000" i="1" dirty="0">
                <a:latin typeface="MinionPro-It"/>
              </a:rPr>
              <a:t>negative </a:t>
            </a:r>
            <a:r>
              <a:rPr lang="en-US" sz="2000" dirty="0">
                <a:latin typeface="MinionPro-Regular"/>
              </a:rPr>
              <a:t>charge on the adjacent oxygen </a:t>
            </a:r>
            <a:r>
              <a:rPr lang="en-US" sz="2000" dirty="0" smtClean="0">
                <a:latin typeface="MinionPro-Regular"/>
              </a:rPr>
              <a:t>atom which </a:t>
            </a:r>
            <a:r>
              <a:rPr lang="en-US" sz="2000" dirty="0">
                <a:latin typeface="MinionPro-Regular"/>
              </a:rPr>
              <a:t>is exactly what happens when we ionize a proton from the hydroxyl group.</a:t>
            </a:r>
            <a:endParaRPr 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412" y="1271906"/>
            <a:ext cx="5368242" cy="237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627" y="736979"/>
            <a:ext cx="82841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nionPro-Regular"/>
              </a:rPr>
              <a:t>2- In </a:t>
            </a:r>
            <a:r>
              <a:rPr lang="en-US" dirty="0" err="1">
                <a:latin typeface="MinionPro-Regular"/>
              </a:rPr>
              <a:t>ethoxide</a:t>
            </a:r>
            <a:r>
              <a:rPr lang="en-US" dirty="0">
                <a:latin typeface="MinionPro-Regular"/>
              </a:rPr>
              <a:t> ion, </a:t>
            </a:r>
            <a:r>
              <a:rPr lang="en-US" i="1" dirty="0">
                <a:latin typeface="MinionPro-It"/>
              </a:rPr>
              <a:t>the negative charge is localized on a single oxygen atom. </a:t>
            </a:r>
            <a:r>
              <a:rPr lang="en-US" dirty="0">
                <a:latin typeface="MinionPro-Regular"/>
              </a:rPr>
              <a:t>In </a:t>
            </a:r>
            <a:r>
              <a:rPr lang="en-US" dirty="0" smtClean="0">
                <a:latin typeface="MinionPro-Regular"/>
              </a:rPr>
              <a:t>acetate ion</a:t>
            </a:r>
            <a:r>
              <a:rPr lang="en-US" dirty="0">
                <a:latin typeface="MinionPro-Regular"/>
              </a:rPr>
              <a:t>, on the other hand, </a:t>
            </a:r>
            <a:r>
              <a:rPr lang="en-US" i="1" dirty="0">
                <a:latin typeface="MinionPro-It"/>
              </a:rPr>
              <a:t>the negative charge can be delocalized through resonance.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117" y="2033516"/>
            <a:ext cx="7274256" cy="190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9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 295 10_UNF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1" y="4388734"/>
            <a:ext cx="8062043" cy="138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561" y="635064"/>
            <a:ext cx="83243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10.5 Effect of Structure on Acidity</a:t>
            </a:r>
          </a:p>
          <a:p>
            <a:endParaRPr lang="en-US" sz="2400" b="1" dirty="0"/>
          </a:p>
          <a:p>
            <a:endParaRPr lang="en-US" sz="2400" b="1" dirty="0" smtClean="0"/>
          </a:p>
          <a:p>
            <a:pPr lvl="0"/>
            <a:r>
              <a:rPr lang="en-US" sz="2000" dirty="0" smtClean="0">
                <a:latin typeface="MinionPro-Regular"/>
              </a:rPr>
              <a:t>   Compare, for example, the </a:t>
            </a:r>
            <a:r>
              <a:rPr lang="en-US" sz="2000" i="1" dirty="0" err="1" smtClean="0">
                <a:latin typeface="MinionPro-Regular"/>
              </a:rPr>
              <a:t>K</a:t>
            </a:r>
            <a:r>
              <a:rPr lang="en-US" sz="2000" baseline="-25000" dirty="0" err="1" smtClean="0">
                <a:latin typeface="MinionPro-Regular"/>
              </a:rPr>
              <a:t>a</a:t>
            </a:r>
            <a:r>
              <a:rPr lang="en-US" sz="2000" dirty="0" smtClean="0">
                <a:latin typeface="MinionPro-Regular"/>
              </a:rPr>
              <a:t> of acetic acid with those of mono-, di-, and </a:t>
            </a:r>
            <a:r>
              <a:rPr lang="en-US" sz="2000" dirty="0" err="1" smtClean="0">
                <a:latin typeface="MinionPro-Regular"/>
              </a:rPr>
              <a:t>trichloroacetic</a:t>
            </a:r>
            <a:r>
              <a:rPr lang="en-US" sz="2000" dirty="0" smtClean="0">
                <a:latin typeface="MinionPro-Regular"/>
              </a:rPr>
              <a:t> acids, and note that the acidity varies </a:t>
            </a:r>
            <a:r>
              <a:rPr lang="en-US" sz="2000" dirty="0">
                <a:latin typeface="MinionPro-Regular"/>
              </a:rPr>
              <a:t>by a factor of 10,000.</a:t>
            </a:r>
          </a:p>
          <a:p>
            <a:r>
              <a:rPr lang="en-US" sz="2000" dirty="0" smtClean="0">
                <a:latin typeface="MinionPro-Regular"/>
              </a:rPr>
              <a:t>  The </a:t>
            </a:r>
            <a:r>
              <a:rPr lang="en-US" sz="2000" dirty="0">
                <a:latin typeface="MinionPro-Regular"/>
              </a:rPr>
              <a:t>most important factor operating </a:t>
            </a:r>
            <a:r>
              <a:rPr lang="en-US" sz="2000" dirty="0" smtClean="0">
                <a:latin typeface="MinionPro-Regular"/>
              </a:rPr>
              <a:t>here is </a:t>
            </a:r>
            <a:r>
              <a:rPr lang="en-US" sz="2000" dirty="0">
                <a:latin typeface="MinionPro-Regular"/>
              </a:rPr>
              <a:t>the inductive effect of the </a:t>
            </a:r>
            <a:r>
              <a:rPr lang="en-US" sz="2000" dirty="0" smtClean="0">
                <a:latin typeface="MinionPro-Regular"/>
              </a:rPr>
              <a:t>groups close </a:t>
            </a:r>
            <a:r>
              <a:rPr lang="en-US" sz="2000" dirty="0">
                <a:latin typeface="MinionPro-Regular"/>
              </a:rPr>
              <a:t>to the carboxyl group. This effect relays charge through bonds, by </a:t>
            </a:r>
            <a:r>
              <a:rPr lang="en-US" sz="2000" dirty="0" smtClean="0">
                <a:latin typeface="MinionPro-Regular"/>
              </a:rPr>
              <a:t>displacing bonding </a:t>
            </a:r>
            <a:r>
              <a:rPr lang="en-US" sz="2000" dirty="0">
                <a:latin typeface="MinionPro-Regular"/>
              </a:rPr>
              <a:t>electrons toward electronegative atoms, or away from electropositive atoms.</a:t>
            </a:r>
          </a:p>
          <a:p>
            <a:r>
              <a:rPr lang="en-US" sz="2000" b="1" dirty="0" smtClean="0">
                <a:latin typeface="MinionPro-Regular"/>
              </a:rPr>
              <a:t>Remember </a:t>
            </a:r>
            <a:r>
              <a:rPr lang="en-US" sz="2000" b="1" dirty="0">
                <a:latin typeface="MinionPro-Regular"/>
              </a:rPr>
              <a:t>that </a:t>
            </a:r>
            <a:r>
              <a:rPr lang="en-US" sz="2000" b="1" i="1" dirty="0">
                <a:latin typeface="MinionPro-It"/>
              </a:rPr>
              <a:t>electron-withdrawing groups enhance acidity, and electron-releasing </a:t>
            </a:r>
            <a:r>
              <a:rPr lang="en-US" sz="2000" b="1" i="1" dirty="0" smtClean="0">
                <a:latin typeface="MinionPro-It"/>
              </a:rPr>
              <a:t>groups reduce </a:t>
            </a:r>
            <a:r>
              <a:rPr lang="en-US" sz="2000" b="1" i="1" dirty="0">
                <a:latin typeface="MinionPro-It"/>
              </a:rPr>
              <a:t>acidity </a:t>
            </a:r>
            <a:r>
              <a:rPr lang="en-US" sz="2000" b="1" dirty="0" smtClean="0">
                <a:latin typeface="MinionPro-Regular"/>
              </a:rPr>
              <a:t>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008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 296 10_UNF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34" y="2070648"/>
            <a:ext cx="6101752" cy="13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091" y="99860"/>
            <a:ext cx="827790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10.6 Conversion of Acids to Salts</a:t>
            </a:r>
          </a:p>
          <a:p>
            <a:endParaRPr lang="en-US" sz="2800" dirty="0"/>
          </a:p>
          <a:p>
            <a:r>
              <a:rPr lang="en-US" sz="2400" dirty="0" smtClean="0">
                <a:latin typeface="MinionPro-Regular"/>
              </a:rPr>
              <a:t> </a:t>
            </a:r>
            <a:r>
              <a:rPr lang="en-US" sz="2000" dirty="0" smtClean="0">
                <a:latin typeface="MinionPro-Regular"/>
              </a:rPr>
              <a:t>Carboxylic </a:t>
            </a:r>
            <a:r>
              <a:rPr lang="en-US" sz="2000" dirty="0">
                <a:latin typeface="MinionPro-Regular"/>
              </a:rPr>
              <a:t>acids, when treated with a strong base, form carboxylate salts. For </a:t>
            </a:r>
            <a:r>
              <a:rPr lang="en-US" sz="2000" dirty="0" smtClean="0">
                <a:latin typeface="MinionPro-Regular"/>
              </a:rPr>
              <a:t>example</a:t>
            </a:r>
          </a:p>
          <a:p>
            <a:endParaRPr lang="en-US" sz="2000" dirty="0">
              <a:latin typeface="MinionPro-Regular"/>
            </a:endParaRPr>
          </a:p>
          <a:p>
            <a:endParaRPr lang="en-US" sz="2000" dirty="0" smtClean="0">
              <a:latin typeface="MinionPro-Regular"/>
            </a:endParaRPr>
          </a:p>
          <a:p>
            <a:endParaRPr lang="en-US" sz="2000" dirty="0">
              <a:latin typeface="MinionPro-Regular"/>
            </a:endParaRPr>
          </a:p>
          <a:p>
            <a:endParaRPr lang="en-US" sz="2000" dirty="0" smtClean="0">
              <a:latin typeface="MinionPro-Regular"/>
            </a:endParaRPr>
          </a:p>
          <a:p>
            <a:endParaRPr lang="en-US" sz="2000" dirty="0">
              <a:latin typeface="MinionPro-Regular"/>
            </a:endParaRPr>
          </a:p>
          <a:p>
            <a:endParaRPr lang="en-US" sz="2000" dirty="0" smtClean="0">
              <a:latin typeface="MinionPro-Regular"/>
            </a:endParaRPr>
          </a:p>
          <a:p>
            <a:r>
              <a:rPr lang="en-US" sz="2000" dirty="0" smtClean="0">
                <a:latin typeface="MinionPro-Regular"/>
              </a:rPr>
              <a:t> Carboxylate </a:t>
            </a:r>
            <a:r>
              <a:rPr lang="en-US" sz="2000" dirty="0">
                <a:latin typeface="MinionPro-Regular"/>
              </a:rPr>
              <a:t>salts are named as shown in the following examples:</a:t>
            </a:r>
          </a:p>
          <a:p>
            <a:endParaRPr lang="en-US" sz="2000" dirty="0" smtClean="0">
              <a:latin typeface="MinionPro-Regular"/>
            </a:endParaRPr>
          </a:p>
          <a:p>
            <a:endParaRPr lang="en-US" sz="2000" dirty="0">
              <a:latin typeface="MinionPro-Regular"/>
            </a:endParaRPr>
          </a:p>
          <a:p>
            <a:endParaRPr lang="en-US" sz="2000" dirty="0" smtClean="0">
              <a:latin typeface="MinionPro-Regular"/>
            </a:endParaRPr>
          </a:p>
          <a:p>
            <a:endParaRPr lang="en-US" sz="2000" dirty="0">
              <a:latin typeface="MinionPro-Regular"/>
            </a:endParaRPr>
          </a:p>
          <a:p>
            <a:endParaRPr lang="en-US" sz="2000" dirty="0" smtClean="0">
              <a:latin typeface="MinionPro-Regular"/>
            </a:endParaRPr>
          </a:p>
          <a:p>
            <a:endParaRPr lang="en-US" sz="2000" dirty="0">
              <a:latin typeface="MinionPro-Regular"/>
            </a:endParaRPr>
          </a:p>
          <a:p>
            <a:r>
              <a:rPr lang="en-US" sz="2000" dirty="0" smtClean="0">
                <a:latin typeface="MinionPro-Regular"/>
              </a:rPr>
              <a:t> The </a:t>
            </a:r>
            <a:r>
              <a:rPr lang="en-US" sz="2000" dirty="0">
                <a:latin typeface="MinionPro-Regular"/>
              </a:rPr>
              <a:t>cation is named first, followed by the name of the carboxylate ion, which is </a:t>
            </a:r>
            <a:r>
              <a:rPr lang="en-US" sz="2000" dirty="0" smtClean="0">
                <a:latin typeface="MinionPro-Regular"/>
              </a:rPr>
              <a:t>obtained by </a:t>
            </a:r>
            <a:r>
              <a:rPr lang="en-US" sz="2000" dirty="0">
                <a:latin typeface="MinionPro-Regular"/>
              </a:rPr>
              <a:t>changing the </a:t>
            </a:r>
            <a:r>
              <a:rPr lang="en-US" sz="2000" i="1" dirty="0">
                <a:latin typeface="MinionPro-It"/>
              </a:rPr>
              <a:t>-</a:t>
            </a:r>
            <a:r>
              <a:rPr lang="en-US" sz="2000" i="1" dirty="0" err="1">
                <a:latin typeface="MinionPro-It"/>
              </a:rPr>
              <a:t>ic</a:t>
            </a:r>
            <a:r>
              <a:rPr lang="en-US" sz="2000" i="1" dirty="0">
                <a:latin typeface="MinionPro-It"/>
              </a:rPr>
              <a:t> </a:t>
            </a:r>
            <a:r>
              <a:rPr lang="en-US" sz="2000" dirty="0">
                <a:latin typeface="MinionPro-Regular"/>
              </a:rPr>
              <a:t>ending of the acid to </a:t>
            </a:r>
            <a:r>
              <a:rPr lang="en-US" sz="2000" i="1" dirty="0">
                <a:latin typeface="MinionPro-It"/>
              </a:rPr>
              <a:t>-ate.</a:t>
            </a:r>
            <a:endParaRPr lang="en-US" sz="2000" dirty="0" smtClean="0">
              <a:latin typeface="MinionPro-Regular"/>
            </a:endParaRPr>
          </a:p>
          <a:p>
            <a:endParaRPr lang="en-US" sz="2800" b="1" dirty="0"/>
          </a:p>
        </p:txBody>
      </p:sp>
      <p:pic>
        <p:nvPicPr>
          <p:cNvPr id="5" name="Picture 2" descr="p 296 10_UNF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39" y="4064786"/>
            <a:ext cx="6833410" cy="134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58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 297 10_UNF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60" y="1925803"/>
            <a:ext cx="6736003" cy="187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464" y="316303"/>
            <a:ext cx="8443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10.7 Preparation of Acids</a:t>
            </a:r>
          </a:p>
          <a:p>
            <a:endParaRPr lang="en-US" sz="2800" b="1" dirty="0"/>
          </a:p>
          <a:p>
            <a:r>
              <a:rPr lang="en-US" sz="2800" u="sng" dirty="0" smtClean="0"/>
              <a:t>a. Oxidation of primary alcohol and aldehyde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400" dirty="0" smtClean="0"/>
              <a:t>  The </a:t>
            </a:r>
            <a:r>
              <a:rPr lang="en-US" sz="2400" dirty="0"/>
              <a:t>most commonly used oxidizing agents for these purposes are potassium permanganate (KMnO</a:t>
            </a:r>
            <a:r>
              <a:rPr lang="en-US" sz="2400" baseline="-25000" dirty="0"/>
              <a:t>4</a:t>
            </a:r>
            <a:r>
              <a:rPr lang="en-US" sz="2400" dirty="0"/>
              <a:t>), chromic acid anhydride (CrO</a:t>
            </a:r>
            <a:r>
              <a:rPr lang="en-US" sz="2400" baseline="-25000" dirty="0"/>
              <a:t>3</a:t>
            </a:r>
            <a:r>
              <a:rPr lang="en-US" sz="2400" dirty="0"/>
              <a:t>), nitric acid (HNO</a:t>
            </a:r>
            <a:r>
              <a:rPr lang="en-US" sz="2400" baseline="-25000" dirty="0"/>
              <a:t>3</a:t>
            </a:r>
            <a:r>
              <a:rPr lang="en-US" sz="2400" dirty="0"/>
              <a:t>), and, with aldehydes only, silver oxide (Ag</a:t>
            </a:r>
            <a:r>
              <a:rPr lang="en-US" sz="2400" baseline="-25000" dirty="0"/>
              <a:t>2</a:t>
            </a:r>
            <a:r>
              <a:rPr lang="en-US" sz="2400" dirty="0"/>
              <a:t>O).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9897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 297 10_UNF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73" y="971550"/>
            <a:ext cx="4692070" cy="179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3525" y="254536"/>
            <a:ext cx="8216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b. Oxidation of Aromatic Side Chains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>
                <a:latin typeface="MinionPro-Regular"/>
              </a:rPr>
              <a:t>  The </a:t>
            </a:r>
            <a:r>
              <a:rPr lang="en-US" sz="2400" dirty="0">
                <a:latin typeface="MinionPro-Regular"/>
              </a:rPr>
              <a:t>reaction involves attack </a:t>
            </a:r>
            <a:r>
              <a:rPr lang="en-US" sz="2400" dirty="0" smtClean="0">
                <a:latin typeface="MinionPro-Regular"/>
              </a:rPr>
              <a:t>of the </a:t>
            </a:r>
            <a:r>
              <a:rPr lang="en-US" sz="2400" dirty="0">
                <a:latin typeface="MinionPro-Regular"/>
              </a:rPr>
              <a:t>oxidant at a </a:t>
            </a:r>
            <a:r>
              <a:rPr lang="en-US" sz="2400" dirty="0" smtClean="0">
                <a:latin typeface="MinionPro-Regular"/>
              </a:rPr>
              <a:t>C</a:t>
            </a:r>
            <a:r>
              <a:rPr lang="en-US" sz="2400" dirty="0" smtClean="0">
                <a:latin typeface="ProgressivePi"/>
              </a:rPr>
              <a:t>-</a:t>
            </a:r>
            <a:r>
              <a:rPr lang="en-US" sz="2400" dirty="0" smtClean="0">
                <a:latin typeface="MinionPro-Regular"/>
              </a:rPr>
              <a:t>H </a:t>
            </a:r>
            <a:r>
              <a:rPr lang="en-US" sz="2400" dirty="0">
                <a:latin typeface="MinionPro-Regular"/>
              </a:rPr>
              <a:t>bond adjacent to the benzene ring. Longer side chains are also</a:t>
            </a:r>
          </a:p>
          <a:p>
            <a:r>
              <a:rPr lang="en-US" sz="2400" dirty="0">
                <a:latin typeface="MinionPro-Regular"/>
              </a:rPr>
              <a:t>oxidized to a carboxyl group.</a:t>
            </a:r>
            <a:endParaRPr lang="en-US" sz="2400" dirty="0"/>
          </a:p>
        </p:txBody>
      </p:sp>
      <p:pic>
        <p:nvPicPr>
          <p:cNvPr id="5" name="Picture 2" descr="p 297 10_UNF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72" y="4499451"/>
            <a:ext cx="5508143" cy="107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867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 287 10_UNF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13" y="3451367"/>
            <a:ext cx="6861020" cy="107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390" y="737042"/>
            <a:ext cx="86970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ucidaSansStd"/>
              </a:rPr>
              <a:t>  The functional group </a:t>
            </a:r>
            <a:r>
              <a:rPr lang="en-US" sz="2400" dirty="0">
                <a:latin typeface="LucidaSansStd"/>
              </a:rPr>
              <a:t>common to all carboxylic acids is the </a:t>
            </a:r>
            <a:r>
              <a:rPr lang="en-US" sz="2400" b="1" dirty="0">
                <a:latin typeface="LucidaSansStd-Bold"/>
              </a:rPr>
              <a:t>carboxyl group</a:t>
            </a:r>
            <a:r>
              <a:rPr lang="en-US" sz="2400" dirty="0">
                <a:latin typeface="LucidaSansStd"/>
              </a:rPr>
              <a:t>. The name is </a:t>
            </a:r>
            <a:r>
              <a:rPr lang="en-US" sz="2400" dirty="0" smtClean="0">
                <a:latin typeface="LucidaSansStd"/>
              </a:rPr>
              <a:t>a contraction </a:t>
            </a:r>
            <a:r>
              <a:rPr lang="en-US" sz="2400" dirty="0">
                <a:latin typeface="LucidaSansStd"/>
              </a:rPr>
              <a:t>of the parts: the </a:t>
            </a:r>
            <a:r>
              <a:rPr lang="en-US" sz="2400" i="1" dirty="0">
                <a:latin typeface="LucidaSansStd-Italic"/>
              </a:rPr>
              <a:t>carb</a:t>
            </a:r>
            <a:r>
              <a:rPr lang="en-US" sz="2400" dirty="0">
                <a:latin typeface="LucidaSansStd"/>
              </a:rPr>
              <a:t>onyl and hydr</a:t>
            </a:r>
            <a:r>
              <a:rPr lang="en-US" sz="2400" i="1" dirty="0">
                <a:latin typeface="LucidaSansStd-Italic"/>
              </a:rPr>
              <a:t>oxyl </a:t>
            </a:r>
            <a:r>
              <a:rPr lang="en-US" sz="2400" dirty="0">
                <a:latin typeface="LucidaSansStd"/>
              </a:rPr>
              <a:t>groups. The general </a:t>
            </a:r>
            <a:r>
              <a:rPr lang="en-US" sz="2400" dirty="0" smtClean="0">
                <a:latin typeface="LucidaSansStd"/>
              </a:rPr>
              <a:t>formula for </a:t>
            </a:r>
            <a:r>
              <a:rPr lang="en-US" sz="2400" dirty="0">
                <a:latin typeface="LucidaSansStd"/>
              </a:rPr>
              <a:t>a carboxylic acid can be written in expanded or abbreviated forms.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16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p 297 10_UNF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422" y="1315652"/>
            <a:ext cx="4762680" cy="80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297 10_UNF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106" y="3295355"/>
            <a:ext cx="6060337" cy="105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 297 10_UNF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66" y="4963831"/>
            <a:ext cx="4514192" cy="1351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363" y="314325"/>
            <a:ext cx="77438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nionPro-Regular"/>
              </a:rPr>
              <a:t>  If </a:t>
            </a:r>
            <a:r>
              <a:rPr lang="en-US" dirty="0">
                <a:latin typeface="MinionPro-Regular"/>
              </a:rPr>
              <a:t>no </a:t>
            </a:r>
            <a:r>
              <a:rPr lang="en-US" dirty="0" smtClean="0">
                <a:latin typeface="MinionPro-Regular"/>
              </a:rPr>
              <a:t>C</a:t>
            </a:r>
            <a:r>
              <a:rPr lang="en-US" dirty="0" smtClean="0">
                <a:latin typeface="ProgressivePi"/>
              </a:rPr>
              <a:t>-</a:t>
            </a:r>
            <a:r>
              <a:rPr lang="en-US" dirty="0" smtClean="0">
                <a:latin typeface="MinionPro-Regular"/>
              </a:rPr>
              <a:t>H </a:t>
            </a:r>
            <a:r>
              <a:rPr lang="en-US" dirty="0">
                <a:latin typeface="MinionPro-Regular"/>
              </a:rPr>
              <a:t>bond is in the benzylic position, however, the aromatic ring is </a:t>
            </a:r>
            <a:r>
              <a:rPr lang="en-US" dirty="0" smtClean="0">
                <a:latin typeface="MinionPro-Regular"/>
              </a:rPr>
              <a:t>oxidized , although </a:t>
            </a:r>
            <a:r>
              <a:rPr lang="en-US" dirty="0">
                <a:latin typeface="MinionPro-Regular"/>
              </a:rPr>
              <a:t>only under severe reaction conditions</a:t>
            </a:r>
            <a:r>
              <a:rPr lang="en-US" dirty="0" smtClean="0">
                <a:latin typeface="MinionPro-Regular"/>
              </a:rPr>
              <a:t>.</a:t>
            </a:r>
          </a:p>
          <a:p>
            <a:endParaRPr lang="en-US" dirty="0">
              <a:latin typeface="MinionPro-Regular"/>
            </a:endParaRPr>
          </a:p>
          <a:p>
            <a:endParaRPr lang="en-US" dirty="0" smtClean="0">
              <a:latin typeface="MinionPro-Regular"/>
            </a:endParaRPr>
          </a:p>
          <a:p>
            <a:endParaRPr lang="en-US" dirty="0">
              <a:latin typeface="MinionPro-Regular"/>
            </a:endParaRPr>
          </a:p>
          <a:p>
            <a:endParaRPr lang="en-US" dirty="0" smtClean="0">
              <a:latin typeface="MinionPro-Regular"/>
            </a:endParaRPr>
          </a:p>
          <a:p>
            <a:endParaRPr lang="en-US" dirty="0">
              <a:latin typeface="MinionPro-Regular"/>
            </a:endParaRPr>
          </a:p>
          <a:p>
            <a:r>
              <a:rPr lang="en-US" dirty="0">
                <a:latin typeface="MinionPro-Regular"/>
              </a:rPr>
              <a:t>With oxidants other than potassium permanganate, this reaction is </a:t>
            </a:r>
            <a:r>
              <a:rPr lang="en-US" dirty="0" smtClean="0">
                <a:latin typeface="MinionPro-Regular"/>
              </a:rPr>
              <a:t>commercially important</a:t>
            </a:r>
            <a:r>
              <a:rPr lang="en-US" dirty="0">
                <a:latin typeface="MinionPro-Regular"/>
              </a:rPr>
              <a:t>. For example, </a:t>
            </a:r>
            <a:r>
              <a:rPr lang="en-US" dirty="0" err="1">
                <a:latin typeface="MinionPro-Regular"/>
              </a:rPr>
              <a:t>terephthalic</a:t>
            </a:r>
            <a:r>
              <a:rPr lang="en-US" dirty="0">
                <a:latin typeface="MinionPro-Regular"/>
              </a:rPr>
              <a:t>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89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 298 10_UNF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0" y="2915001"/>
            <a:ext cx="7427019" cy="129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63" y="400366"/>
            <a:ext cx="87582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c. Reaction of Grignard Reagents with Carbon Dioxide</a:t>
            </a:r>
          </a:p>
          <a:p>
            <a:endParaRPr lang="en-US" sz="2400" b="1" dirty="0"/>
          </a:p>
          <a:p>
            <a:pPr algn="just"/>
            <a:r>
              <a:rPr lang="en-US" sz="2400" dirty="0" smtClean="0">
                <a:latin typeface="MinionPro-Regular"/>
              </a:rPr>
              <a:t>   Grignard </a:t>
            </a:r>
            <a:r>
              <a:rPr lang="en-US" sz="2400" dirty="0">
                <a:latin typeface="MinionPro-Regular"/>
              </a:rPr>
              <a:t>reagents add </a:t>
            </a:r>
            <a:r>
              <a:rPr lang="en-US" sz="2400" dirty="0" smtClean="0">
                <a:latin typeface="MinionPro-Regular"/>
              </a:rPr>
              <a:t>irreversibly </a:t>
            </a:r>
            <a:r>
              <a:rPr lang="en-US" sz="2400" dirty="0">
                <a:latin typeface="MinionPro-Regular"/>
              </a:rPr>
              <a:t>to the carbonyl </a:t>
            </a:r>
            <a:r>
              <a:rPr lang="en-US" sz="2400" dirty="0" smtClean="0">
                <a:latin typeface="MinionPro-Regular"/>
              </a:rPr>
              <a:t>group of </a:t>
            </a:r>
            <a:r>
              <a:rPr lang="en-US" sz="2400" dirty="0">
                <a:latin typeface="MinionPro-Regular"/>
              </a:rPr>
              <a:t>carbon dioxide to give acids, after protonation of </a:t>
            </a:r>
            <a:r>
              <a:rPr lang="en-US" sz="2400" dirty="0" smtClean="0">
                <a:latin typeface="MinionPro-Regular"/>
              </a:rPr>
              <a:t>the intermediate </a:t>
            </a:r>
            <a:r>
              <a:rPr lang="en-US" sz="2400" dirty="0">
                <a:latin typeface="MinionPro-Regular"/>
              </a:rPr>
              <a:t>carboxylate </a:t>
            </a:r>
            <a:r>
              <a:rPr lang="en-US" sz="2400" dirty="0" smtClean="0">
                <a:latin typeface="MinionPro-Regular"/>
              </a:rPr>
              <a:t>salt with </a:t>
            </a:r>
            <a:r>
              <a:rPr lang="en-US" sz="2400" dirty="0">
                <a:latin typeface="MinionPro-Regular"/>
              </a:rPr>
              <a:t>a mineral acid like aqueous </a:t>
            </a:r>
            <a:r>
              <a:rPr lang="en-US" sz="2400" dirty="0" err="1">
                <a:latin typeface="MinionPro-Regular"/>
              </a:rPr>
              <a:t>HCl</a:t>
            </a:r>
            <a:r>
              <a:rPr lang="en-US" sz="2400" dirty="0" smtClean="0">
                <a:latin typeface="MinionPro-Regular"/>
              </a:rPr>
              <a:t>.</a:t>
            </a:r>
          </a:p>
          <a:p>
            <a:pPr algn="just"/>
            <a:endParaRPr lang="en-US" sz="2400" b="1" dirty="0">
              <a:latin typeface="MinionPro-Regular"/>
            </a:endParaRPr>
          </a:p>
          <a:p>
            <a:pPr algn="just"/>
            <a:endParaRPr lang="en-US" sz="2400" b="1" dirty="0" smtClean="0">
              <a:latin typeface="MinionPro-Regular"/>
            </a:endParaRPr>
          </a:p>
          <a:p>
            <a:pPr algn="just"/>
            <a:endParaRPr lang="en-US" sz="2400" b="1" dirty="0">
              <a:latin typeface="MinionPro-Regular"/>
            </a:endParaRPr>
          </a:p>
          <a:p>
            <a:pPr algn="just"/>
            <a:endParaRPr lang="en-US" sz="2400" b="1" dirty="0" smtClean="0">
              <a:latin typeface="MinionPro-Regular"/>
            </a:endParaRPr>
          </a:p>
          <a:p>
            <a:pPr algn="just"/>
            <a:endParaRPr lang="en-US" sz="2400" b="1" dirty="0">
              <a:latin typeface="MinionPro-Regular"/>
            </a:endParaRPr>
          </a:p>
          <a:p>
            <a:pPr algn="just"/>
            <a:endParaRPr lang="en-US" sz="2400" b="1" dirty="0" smtClean="0">
              <a:latin typeface="MinionPro-Regular"/>
            </a:endParaRPr>
          </a:p>
          <a:p>
            <a:pPr algn="just"/>
            <a:r>
              <a:rPr lang="en-US" sz="2400" dirty="0" smtClean="0">
                <a:latin typeface="MinionPro-Regular"/>
              </a:rPr>
              <a:t>   Note </a:t>
            </a:r>
            <a:r>
              <a:rPr lang="en-US" sz="2400" dirty="0">
                <a:latin typeface="MinionPro-Regular"/>
              </a:rPr>
              <a:t>that the acid obtained has one more </a:t>
            </a:r>
            <a:r>
              <a:rPr lang="en-US" sz="2400" dirty="0" smtClean="0">
                <a:latin typeface="MinionPro-Regular"/>
              </a:rPr>
              <a:t>carbon atom </a:t>
            </a:r>
            <a:r>
              <a:rPr lang="en-US" sz="2400" dirty="0">
                <a:latin typeface="MinionPro-Regular"/>
              </a:rPr>
              <a:t>than the alkyl or aryl halide from which the Grignard reagent is prepared, so </a:t>
            </a:r>
            <a:r>
              <a:rPr lang="en-US" sz="2400" dirty="0" smtClean="0">
                <a:latin typeface="MinionPro-Regular"/>
              </a:rPr>
              <a:t>the reaction </a:t>
            </a:r>
            <a:r>
              <a:rPr lang="en-US" sz="2400" dirty="0">
                <a:latin typeface="MinionPro-Regular"/>
              </a:rPr>
              <a:t>provides a way to increase the length of a carbon </a:t>
            </a:r>
            <a:r>
              <a:rPr lang="en-US" sz="2400" dirty="0" smtClean="0">
                <a:latin typeface="MinionPro-Regular"/>
              </a:rPr>
              <a:t>chain.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785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p 298 10_UNF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03" y="2707216"/>
            <a:ext cx="6888630" cy="14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2321" y="313589"/>
            <a:ext cx="8335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d. Hydrolysis of Cyanides</a:t>
            </a:r>
            <a:endParaRPr lang="en-US" sz="2400" b="1" u="sng" dirty="0"/>
          </a:p>
          <a:p>
            <a:endParaRPr lang="en-US" sz="2400" b="1" dirty="0" smtClean="0"/>
          </a:p>
          <a:p>
            <a:r>
              <a:rPr lang="en-US" sz="2400" dirty="0" smtClean="0">
                <a:latin typeface="MinionPro-Regular"/>
              </a:rPr>
              <a:t>  The </a:t>
            </a:r>
            <a:r>
              <a:rPr lang="en-US" sz="2400" dirty="0">
                <a:latin typeface="MinionPro-Regular"/>
              </a:rPr>
              <a:t>carbon–nitrogen triple bond of organic cyanides can be hydrolyzed to a </a:t>
            </a:r>
            <a:r>
              <a:rPr lang="en-US" sz="2400" dirty="0" smtClean="0">
                <a:latin typeface="MinionPro-Regular"/>
              </a:rPr>
              <a:t>carboxyl group</a:t>
            </a:r>
            <a:r>
              <a:rPr lang="en-US" sz="2400" dirty="0">
                <a:latin typeface="MinionPro-Regular"/>
              </a:rPr>
              <a:t>. The reaction requires either acid or base. In acid, the nitrogen atom of </a:t>
            </a:r>
            <a:r>
              <a:rPr lang="en-US" sz="2400" dirty="0" smtClean="0">
                <a:latin typeface="MinionPro-Regular"/>
              </a:rPr>
              <a:t>the cyanide </a:t>
            </a:r>
            <a:r>
              <a:rPr lang="en-US" sz="2400" dirty="0">
                <a:latin typeface="MinionPro-Regular"/>
              </a:rPr>
              <a:t>is converted to an ammonium ion.</a:t>
            </a:r>
            <a:endParaRPr lang="en-US" sz="2400" b="1" dirty="0"/>
          </a:p>
        </p:txBody>
      </p:sp>
      <p:pic>
        <p:nvPicPr>
          <p:cNvPr id="4" name="Picture 2" descr="p 298 10_UNF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778" y="4220475"/>
            <a:ext cx="6626337" cy="245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96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639" y="528638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Alkyl </a:t>
            </a:r>
            <a:r>
              <a:rPr lang="en-US" sz="2400" dirty="0"/>
              <a:t>cyanides are generally made from the corresponding alkyl halide (</a:t>
            </a:r>
            <a:r>
              <a:rPr lang="en-US" sz="2400" dirty="0" smtClean="0"/>
              <a:t>usually primary</a:t>
            </a:r>
            <a:r>
              <a:rPr lang="en-US" sz="2400" dirty="0"/>
              <a:t>) and sodium cyanide by an </a:t>
            </a:r>
            <a:r>
              <a:rPr lang="en-US" sz="2400" dirty="0" smtClean="0"/>
              <a:t>S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2 displacement</a:t>
            </a:r>
            <a:r>
              <a:rPr lang="en-US" sz="2400" dirty="0"/>
              <a:t>, as shown in this synthesis </a:t>
            </a:r>
            <a:r>
              <a:rPr lang="en-US" sz="2400" dirty="0" smtClean="0"/>
              <a:t>of an </a:t>
            </a:r>
            <a:r>
              <a:rPr lang="en-US" sz="2400" dirty="0"/>
              <a:t>acid: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3" y="2171699"/>
            <a:ext cx="7672387" cy="14716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38" y="4329112"/>
            <a:ext cx="7258050" cy="125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6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674" y="1443037"/>
            <a:ext cx="57054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5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 300 10_UNF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3" y="3261758"/>
            <a:ext cx="8349400" cy="111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811" y="294572"/>
            <a:ext cx="8935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10.8 Carboxylic Acid Derivatives</a:t>
            </a:r>
          </a:p>
          <a:p>
            <a:endParaRPr lang="en-US" sz="3200" b="1" dirty="0"/>
          </a:p>
          <a:p>
            <a:pPr algn="just"/>
            <a:r>
              <a:rPr lang="en-US" sz="2400" dirty="0" smtClean="0">
                <a:latin typeface="MinionPro-Regular"/>
              </a:rPr>
              <a:t>  Carboxylic </a:t>
            </a:r>
            <a:r>
              <a:rPr lang="en-US" sz="2400" dirty="0">
                <a:latin typeface="MinionPro-Regular"/>
              </a:rPr>
              <a:t>acid derivatives are </a:t>
            </a:r>
            <a:r>
              <a:rPr lang="en-US" sz="2400" dirty="0" smtClean="0">
                <a:latin typeface="MinionPro-Regular"/>
              </a:rPr>
              <a:t>compounds </a:t>
            </a:r>
            <a:r>
              <a:rPr lang="en-US" sz="2400" dirty="0">
                <a:latin typeface="MinionPro-Regular"/>
              </a:rPr>
              <a:t>in which the </a:t>
            </a:r>
            <a:r>
              <a:rPr lang="en-US" sz="2400" dirty="0" smtClean="0">
                <a:latin typeface="MinionPro-Regular"/>
              </a:rPr>
              <a:t>hydroxyl </a:t>
            </a:r>
            <a:r>
              <a:rPr lang="en-US" sz="2400" dirty="0">
                <a:latin typeface="MinionPro-Regular"/>
              </a:rPr>
              <a:t>part of the </a:t>
            </a:r>
            <a:r>
              <a:rPr lang="en-US" sz="2400" dirty="0" smtClean="0">
                <a:latin typeface="MinionPro-Regular"/>
              </a:rPr>
              <a:t>carboxyl group </a:t>
            </a:r>
            <a:r>
              <a:rPr lang="en-US" sz="2400" dirty="0">
                <a:latin typeface="MinionPro-Regular"/>
              </a:rPr>
              <a:t>is replaced by various other groups. All acid derivatives can be hydrolyzed </a:t>
            </a:r>
            <a:r>
              <a:rPr lang="en-US" sz="2400" dirty="0" smtClean="0">
                <a:latin typeface="MinionPro-Regular"/>
              </a:rPr>
              <a:t>to the corresponding carboxylic </a:t>
            </a:r>
            <a:r>
              <a:rPr lang="en-US" sz="2400" dirty="0">
                <a:latin typeface="MinionPro-Regular"/>
              </a:rPr>
              <a:t>acid</a:t>
            </a:r>
            <a:r>
              <a:rPr lang="en-US" sz="3200" dirty="0">
                <a:latin typeface="MinionPro-Regular"/>
              </a:rPr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989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 301 10_UNF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63" y="3236694"/>
            <a:ext cx="7178532" cy="159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626" y="180218"/>
            <a:ext cx="879134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10.9 Esters</a:t>
            </a:r>
          </a:p>
          <a:p>
            <a:endParaRPr lang="en-US" sz="3200" b="1" dirty="0"/>
          </a:p>
          <a:p>
            <a:r>
              <a:rPr lang="en-US" sz="2400" b="1" dirty="0" smtClean="0">
                <a:latin typeface="MinionPro-Bold"/>
              </a:rPr>
              <a:t>  Esters </a:t>
            </a:r>
            <a:r>
              <a:rPr lang="en-US" sz="2400" dirty="0">
                <a:latin typeface="MinionPro-Regular"/>
              </a:rPr>
              <a:t>are derived from acids by replacing the </a:t>
            </a:r>
            <a:r>
              <a:rPr lang="en-US" sz="2400" dirty="0" smtClean="0">
                <a:latin typeface="ProgressivePi"/>
              </a:rPr>
              <a:t>-</a:t>
            </a:r>
            <a:r>
              <a:rPr lang="en-US" sz="2400" dirty="0" smtClean="0">
                <a:latin typeface="MinionPro-Regular"/>
              </a:rPr>
              <a:t>OH </a:t>
            </a:r>
            <a:r>
              <a:rPr lang="en-US" sz="2400" dirty="0">
                <a:latin typeface="MinionPro-Regular"/>
              </a:rPr>
              <a:t>group by an </a:t>
            </a:r>
            <a:r>
              <a:rPr lang="en-US" sz="2400" dirty="0" smtClean="0">
                <a:latin typeface="ProgressivePi"/>
              </a:rPr>
              <a:t>-</a:t>
            </a:r>
            <a:r>
              <a:rPr lang="en-US" sz="2400" dirty="0" smtClean="0">
                <a:latin typeface="MinionPro-Regular"/>
              </a:rPr>
              <a:t>OR </a:t>
            </a:r>
            <a:r>
              <a:rPr lang="en-US" sz="2400" dirty="0">
                <a:latin typeface="MinionPro-Regular"/>
              </a:rPr>
              <a:t>group. They </a:t>
            </a:r>
            <a:r>
              <a:rPr lang="en-US" sz="2400" dirty="0" smtClean="0">
                <a:latin typeface="MinionPro-Regular"/>
              </a:rPr>
              <a:t>are named </a:t>
            </a:r>
            <a:r>
              <a:rPr lang="en-US" sz="2400" dirty="0">
                <a:latin typeface="MinionPro-Regular"/>
              </a:rPr>
              <a:t>in a manner analogous to carboxylic acid salts. The R part of the </a:t>
            </a:r>
            <a:r>
              <a:rPr lang="en-US" sz="2400" dirty="0" smtClean="0">
                <a:latin typeface="ProgressivePi"/>
              </a:rPr>
              <a:t>-</a:t>
            </a:r>
            <a:r>
              <a:rPr lang="en-US" sz="2400" dirty="0" smtClean="0">
                <a:latin typeface="MinionPro-Regular"/>
              </a:rPr>
              <a:t>OR </a:t>
            </a:r>
            <a:r>
              <a:rPr lang="en-US" sz="2400" dirty="0">
                <a:latin typeface="MinionPro-Regular"/>
              </a:rPr>
              <a:t>group </a:t>
            </a:r>
            <a:r>
              <a:rPr lang="en-US" sz="2400" dirty="0" smtClean="0">
                <a:latin typeface="MinionPro-Regular"/>
              </a:rPr>
              <a:t>is named </a:t>
            </a:r>
            <a:r>
              <a:rPr lang="en-US" sz="2400" dirty="0">
                <a:latin typeface="MinionPro-Regular"/>
              </a:rPr>
              <a:t>first, followed by the name of the acid, with the </a:t>
            </a:r>
            <a:r>
              <a:rPr lang="en-US" sz="2400" i="1" dirty="0">
                <a:latin typeface="MinionPro-It"/>
              </a:rPr>
              <a:t>-</a:t>
            </a:r>
            <a:r>
              <a:rPr lang="en-US" sz="2400" i="1" dirty="0" err="1">
                <a:latin typeface="MinionPro-It"/>
              </a:rPr>
              <a:t>ic</a:t>
            </a:r>
            <a:r>
              <a:rPr lang="en-US" sz="2400" i="1" dirty="0">
                <a:latin typeface="MinionPro-It"/>
              </a:rPr>
              <a:t> </a:t>
            </a:r>
            <a:r>
              <a:rPr lang="en-US" sz="2400" dirty="0">
                <a:latin typeface="MinionPro-Regular"/>
              </a:rPr>
              <a:t>ending changed to </a:t>
            </a:r>
            <a:r>
              <a:rPr lang="en-US" sz="2400" i="1" dirty="0">
                <a:latin typeface="MinionPro-It"/>
              </a:rPr>
              <a:t>-ate.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5012" y="5095875"/>
            <a:ext cx="40481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5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p 302 10_UNF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511" y="2254291"/>
            <a:ext cx="5701411" cy="107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1" y="192188"/>
            <a:ext cx="842962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10.10 Preparation of ester, Fischer Esterification</a:t>
            </a:r>
          </a:p>
          <a:p>
            <a:endParaRPr lang="en-US" sz="2800" b="1" dirty="0"/>
          </a:p>
          <a:p>
            <a:r>
              <a:rPr lang="en-US" sz="2400" dirty="0" smtClean="0">
                <a:latin typeface="MinionPro-Regular"/>
              </a:rPr>
              <a:t>  When </a:t>
            </a:r>
            <a:r>
              <a:rPr lang="en-US" sz="2400" dirty="0">
                <a:latin typeface="MinionPro-Regular"/>
              </a:rPr>
              <a:t>a carboxylic acid and an alcohol are heated in the presence of an acid </a:t>
            </a:r>
            <a:r>
              <a:rPr lang="en-US" sz="2400" dirty="0" smtClean="0">
                <a:latin typeface="MinionPro-Regular"/>
              </a:rPr>
              <a:t>catalyst (usually </a:t>
            </a:r>
            <a:r>
              <a:rPr lang="en-US" sz="2400" dirty="0" err="1">
                <a:latin typeface="MinionPro-Regular"/>
              </a:rPr>
              <a:t>HCl</a:t>
            </a:r>
            <a:r>
              <a:rPr lang="en-US" sz="2400" dirty="0">
                <a:latin typeface="MinionPro-Regular"/>
              </a:rPr>
              <a:t> or H</a:t>
            </a:r>
            <a:r>
              <a:rPr lang="en-US" sz="2400" baseline="-25000" dirty="0">
                <a:latin typeface="MinionPro-Regular"/>
              </a:rPr>
              <a:t>2</a:t>
            </a:r>
            <a:r>
              <a:rPr lang="en-US" sz="2400" dirty="0">
                <a:latin typeface="MinionPro-Regular"/>
              </a:rPr>
              <a:t>SO</a:t>
            </a:r>
            <a:r>
              <a:rPr lang="en-US" sz="2400" baseline="-25000" dirty="0">
                <a:latin typeface="MinionPro-Regular"/>
              </a:rPr>
              <a:t>4</a:t>
            </a:r>
            <a:r>
              <a:rPr lang="en-US" sz="2400" dirty="0">
                <a:latin typeface="MinionPro-Regular"/>
              </a:rPr>
              <a:t>), an equilibrium is established with the ester and water</a:t>
            </a:r>
            <a:r>
              <a:rPr lang="en-US" sz="2400" dirty="0" smtClean="0">
                <a:latin typeface="MinionPro-Regular"/>
              </a:rPr>
              <a:t>.</a:t>
            </a:r>
          </a:p>
          <a:p>
            <a:endParaRPr lang="en-US" sz="2400" b="1" dirty="0">
              <a:latin typeface="MinionPro-Regular"/>
            </a:endParaRPr>
          </a:p>
          <a:p>
            <a:endParaRPr lang="en-US" sz="2400" b="1" dirty="0" smtClean="0">
              <a:latin typeface="MinionPro-Regular"/>
            </a:endParaRPr>
          </a:p>
          <a:p>
            <a:endParaRPr lang="en-US" sz="2400" b="1" dirty="0">
              <a:latin typeface="MinionPro-Regular"/>
            </a:endParaRPr>
          </a:p>
          <a:p>
            <a:endParaRPr lang="en-US" sz="2400" b="1" dirty="0" smtClean="0">
              <a:latin typeface="MinionPro-Regular"/>
            </a:endParaRPr>
          </a:p>
          <a:p>
            <a:r>
              <a:rPr lang="en-US" sz="2400" dirty="0" smtClean="0">
                <a:latin typeface="MinionPro-Regular"/>
              </a:rPr>
              <a:t>  Although </a:t>
            </a:r>
            <a:r>
              <a:rPr lang="en-US" sz="2400" dirty="0">
                <a:latin typeface="MinionPro-Regular"/>
              </a:rPr>
              <a:t>the reaction is an equilibrium, it can be shifted to the </a:t>
            </a:r>
            <a:r>
              <a:rPr lang="en-US" sz="2400" dirty="0" smtClean="0">
                <a:latin typeface="MinionPro-Regular"/>
              </a:rPr>
              <a:t>right in </a:t>
            </a:r>
            <a:r>
              <a:rPr lang="en-US" sz="2400" dirty="0">
                <a:latin typeface="MinionPro-Regular"/>
              </a:rPr>
              <a:t>several ways. If either the alcohol or the acid is inexpensive, a large excess can </a:t>
            </a:r>
            <a:r>
              <a:rPr lang="en-US" sz="2400" dirty="0" smtClean="0">
                <a:latin typeface="MinionPro-Regular"/>
              </a:rPr>
              <a:t>be used</a:t>
            </a:r>
            <a:r>
              <a:rPr lang="en-US" sz="2400" dirty="0">
                <a:latin typeface="MinionPro-Regular"/>
              </a:rPr>
              <a:t>. Alternatively, the ester and/or water may be removed as formed (by </a:t>
            </a:r>
            <a:r>
              <a:rPr lang="en-US" sz="2400" dirty="0" smtClean="0">
                <a:latin typeface="MinionPro-Regular"/>
              </a:rPr>
              <a:t>distillation , for </a:t>
            </a:r>
            <a:r>
              <a:rPr lang="en-US" sz="2400" dirty="0">
                <a:latin typeface="MinionPro-Regular"/>
              </a:rPr>
              <a:t>example), thus driving the reaction forward.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746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p 304 10_UNF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967" y="3506457"/>
            <a:ext cx="5894679" cy="184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927" y="427978"/>
            <a:ext cx="857076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10.12 Lactones</a:t>
            </a:r>
          </a:p>
          <a:p>
            <a:r>
              <a:rPr lang="en-US" sz="2400" b="1" dirty="0" smtClean="0">
                <a:latin typeface="MinionPro-Bold"/>
              </a:rPr>
              <a:t>  </a:t>
            </a:r>
          </a:p>
          <a:p>
            <a:r>
              <a:rPr lang="en-US" sz="2400" b="1" dirty="0" smtClean="0">
                <a:latin typeface="MinionPro-Bold"/>
              </a:rPr>
              <a:t> </a:t>
            </a:r>
            <a:r>
              <a:rPr lang="en-US" sz="2400" b="1" dirty="0" err="1" smtClean="0">
                <a:latin typeface="MinionPro-Bold"/>
              </a:rPr>
              <a:t>Hydroxy</a:t>
            </a:r>
            <a:r>
              <a:rPr lang="en-US" sz="2400" b="1" dirty="0" smtClean="0">
                <a:latin typeface="MinionPro-Bold"/>
              </a:rPr>
              <a:t> </a:t>
            </a:r>
            <a:r>
              <a:rPr lang="en-US" sz="2400" b="1" dirty="0">
                <a:latin typeface="MinionPro-Bold"/>
              </a:rPr>
              <a:t>acids </a:t>
            </a:r>
            <a:r>
              <a:rPr lang="en-US" sz="2400" dirty="0">
                <a:latin typeface="MinionPro-Regular"/>
              </a:rPr>
              <a:t>contain both functional groups required for ester formation. If </a:t>
            </a:r>
            <a:r>
              <a:rPr lang="en-US" sz="2400" dirty="0" smtClean="0">
                <a:latin typeface="MinionPro-Regular"/>
              </a:rPr>
              <a:t>these groups </a:t>
            </a:r>
            <a:r>
              <a:rPr lang="en-US" sz="2400" dirty="0">
                <a:latin typeface="MinionPro-Regular"/>
              </a:rPr>
              <a:t>can come in contact through bending of the chain, they may react with </a:t>
            </a:r>
            <a:r>
              <a:rPr lang="en-US" sz="2400" dirty="0" smtClean="0">
                <a:latin typeface="MinionPro-Regular"/>
              </a:rPr>
              <a:t>one another </a:t>
            </a:r>
            <a:r>
              <a:rPr lang="en-US" sz="2400" dirty="0">
                <a:latin typeface="MinionPro-Regular"/>
              </a:rPr>
              <a:t>to form </a:t>
            </a:r>
            <a:r>
              <a:rPr lang="en-US" sz="2400" b="1" dirty="0">
                <a:latin typeface="MinionPro-Bold"/>
              </a:rPr>
              <a:t>cyclic esters </a:t>
            </a:r>
            <a:r>
              <a:rPr lang="en-US" sz="2400" dirty="0">
                <a:latin typeface="MinionPro-Regular"/>
              </a:rPr>
              <a:t>called </a:t>
            </a:r>
            <a:r>
              <a:rPr lang="en-US" sz="2400" b="1" dirty="0">
                <a:latin typeface="MinionPro-Bold"/>
              </a:rPr>
              <a:t>lactones</a:t>
            </a:r>
            <a:r>
              <a:rPr lang="en-US" sz="2400" dirty="0">
                <a:latin typeface="MinionPro-Regular"/>
              </a:rPr>
              <a:t>. For example,</a:t>
            </a:r>
            <a:endParaRPr lang="en-US" sz="2400" b="1" dirty="0"/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23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p 305 10_UNF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937"/>
            <a:ext cx="9144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 288 10_UNF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69" y="2160223"/>
            <a:ext cx="6377849" cy="153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2830" y="352874"/>
            <a:ext cx="88573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10.1 Nomenclature of Acids</a:t>
            </a:r>
          </a:p>
          <a:p>
            <a:endParaRPr lang="en-US" sz="2400" b="1" dirty="0"/>
          </a:p>
          <a:p>
            <a:r>
              <a:rPr lang="en-US" sz="2000" dirty="0" smtClean="0">
                <a:latin typeface="MinionPro-Regular"/>
              </a:rPr>
              <a:t>   To </a:t>
            </a:r>
            <a:r>
              <a:rPr lang="en-US" sz="2000" dirty="0">
                <a:latin typeface="MinionPro-Regular"/>
              </a:rPr>
              <a:t>obtain the IUPAC name </a:t>
            </a:r>
            <a:r>
              <a:rPr lang="en-US" sz="2000" dirty="0" smtClean="0">
                <a:latin typeface="MinionPro-Regular"/>
              </a:rPr>
              <a:t>of a carboxylic acid</a:t>
            </a:r>
            <a:r>
              <a:rPr lang="en-US" sz="2000" dirty="0">
                <a:latin typeface="MinionPro-Regular"/>
              </a:rPr>
              <a:t>, we replace the final </a:t>
            </a:r>
            <a:r>
              <a:rPr lang="en-US" sz="2000" i="1" dirty="0">
                <a:latin typeface="MinionPro-It"/>
              </a:rPr>
              <a:t>e </a:t>
            </a:r>
            <a:r>
              <a:rPr lang="en-US" sz="2000" dirty="0">
                <a:latin typeface="MinionPro-Regular"/>
              </a:rPr>
              <a:t>in the name of the corresponding alkane </a:t>
            </a:r>
            <a:r>
              <a:rPr lang="en-US" sz="2000" dirty="0" smtClean="0">
                <a:latin typeface="MinionPro-Regular"/>
              </a:rPr>
              <a:t>with the </a:t>
            </a:r>
            <a:r>
              <a:rPr lang="en-US" sz="2000" dirty="0">
                <a:latin typeface="MinionPro-Regular"/>
              </a:rPr>
              <a:t>suffix </a:t>
            </a:r>
            <a:r>
              <a:rPr lang="en-US" sz="2000" i="1" dirty="0">
                <a:latin typeface="MinionPro-It"/>
              </a:rPr>
              <a:t>-</a:t>
            </a:r>
            <a:r>
              <a:rPr lang="en-US" sz="2000" i="1" dirty="0" err="1">
                <a:latin typeface="MinionPro-It"/>
              </a:rPr>
              <a:t>oic</a:t>
            </a:r>
            <a:r>
              <a:rPr lang="en-US" sz="2000" i="1" dirty="0">
                <a:latin typeface="MinionPro-It"/>
              </a:rPr>
              <a:t> </a:t>
            </a:r>
            <a:r>
              <a:rPr lang="en-US" sz="2000" dirty="0">
                <a:latin typeface="MinionPro-Regular"/>
              </a:rPr>
              <a:t>and add the word </a:t>
            </a:r>
            <a:r>
              <a:rPr lang="en-US" sz="2000" i="1" dirty="0">
                <a:latin typeface="MinionPro-It"/>
              </a:rPr>
              <a:t>acid</a:t>
            </a:r>
            <a:r>
              <a:rPr lang="en-US" sz="2000" i="1" dirty="0" smtClean="0">
                <a:latin typeface="MinionPro-It"/>
              </a:rPr>
              <a:t>.</a:t>
            </a:r>
          </a:p>
          <a:p>
            <a:endParaRPr lang="en-US" sz="2000" b="1" i="1" dirty="0">
              <a:latin typeface="MinionPro-It"/>
            </a:endParaRPr>
          </a:p>
          <a:p>
            <a:endParaRPr lang="en-US" sz="2000" b="1" i="1" dirty="0" smtClean="0">
              <a:latin typeface="MinionPro-It"/>
            </a:endParaRPr>
          </a:p>
          <a:p>
            <a:endParaRPr lang="en-US" sz="2000" b="1" i="1" dirty="0">
              <a:latin typeface="MinionPro-It"/>
            </a:endParaRPr>
          </a:p>
          <a:p>
            <a:endParaRPr lang="en-US" sz="2000" b="1" i="1" dirty="0" smtClean="0">
              <a:latin typeface="MinionPro-It"/>
            </a:endParaRPr>
          </a:p>
          <a:p>
            <a:endParaRPr lang="en-US" sz="2000" b="1" i="1" dirty="0">
              <a:latin typeface="MinionPro-It"/>
            </a:endParaRPr>
          </a:p>
          <a:p>
            <a:endParaRPr lang="en-US" sz="2000" b="1" i="1" dirty="0" smtClean="0">
              <a:latin typeface="MinionPro-It"/>
            </a:endParaRPr>
          </a:p>
          <a:p>
            <a:endParaRPr lang="en-US" sz="2000" b="1" i="1" dirty="0">
              <a:latin typeface="MinionPro-It"/>
            </a:endParaRPr>
          </a:p>
          <a:p>
            <a:endParaRPr lang="en-US" sz="2000" b="1" i="1" dirty="0" smtClean="0">
              <a:latin typeface="MinionPro-It"/>
            </a:endParaRPr>
          </a:p>
          <a:p>
            <a:r>
              <a:rPr lang="en-US" sz="2000" dirty="0">
                <a:latin typeface="MinionPro-Regular"/>
              </a:rPr>
              <a:t>Substituted acids are named in two ways</a:t>
            </a:r>
            <a:r>
              <a:rPr lang="en-US" sz="2000" dirty="0" smtClean="0">
                <a:latin typeface="MinionPro-Regular"/>
              </a:rPr>
              <a:t>.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MinionPro-Regular"/>
              </a:rPr>
              <a:t>In the IUPAC </a:t>
            </a:r>
            <a:r>
              <a:rPr lang="en-US" sz="2000" dirty="0">
                <a:latin typeface="MinionPro-Regular"/>
              </a:rPr>
              <a:t>system, the chain is numbered beginning with the carboxyl carbon atom, </a:t>
            </a:r>
            <a:r>
              <a:rPr lang="en-US" sz="2000" dirty="0" smtClean="0">
                <a:latin typeface="MinionPro-Regular"/>
              </a:rPr>
              <a:t>and substituents </a:t>
            </a:r>
            <a:r>
              <a:rPr lang="en-US" sz="2000" dirty="0">
                <a:latin typeface="MinionPro-Regular"/>
              </a:rPr>
              <a:t>are located in the usual way. </a:t>
            </a:r>
            <a:endParaRPr lang="en-US" sz="2000" dirty="0" smtClean="0">
              <a:latin typeface="MinionPro-Regular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MinionPro-Regular"/>
              </a:rPr>
              <a:t>If </a:t>
            </a:r>
            <a:r>
              <a:rPr lang="en-US" sz="2000" dirty="0">
                <a:latin typeface="MinionPro-Regular"/>
              </a:rPr>
              <a:t>the common name of the acid is used, </a:t>
            </a:r>
            <a:r>
              <a:rPr lang="en-US" sz="2000" dirty="0" smtClean="0">
                <a:latin typeface="MinionPro-Regular"/>
              </a:rPr>
              <a:t>substituents are </a:t>
            </a:r>
            <a:r>
              <a:rPr lang="en-US" sz="2000" dirty="0">
                <a:latin typeface="MinionPro-Regular"/>
              </a:rPr>
              <a:t>located with Greek letters, beginning with the </a:t>
            </a:r>
            <a:r>
              <a:rPr lang="en-US" sz="2000" dirty="0">
                <a:latin typeface="WWDOC01"/>
              </a:rPr>
              <a:t>a</a:t>
            </a:r>
            <a:r>
              <a:rPr lang="en-US" sz="2000" dirty="0">
                <a:latin typeface="MinionPro-Regular"/>
              </a:rPr>
              <a:t>-carbon atom.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9373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 305 10_UNF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" y="2987676"/>
            <a:ext cx="8081961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0" name="Picture 2" descr="p 305 10_UNF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57" y="1544366"/>
            <a:ext cx="6111790" cy="130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18" y="227413"/>
            <a:ext cx="85426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10.13 Saponification of Esters</a:t>
            </a:r>
          </a:p>
          <a:p>
            <a:endParaRPr lang="en-US" sz="2800" dirty="0"/>
          </a:p>
          <a:p>
            <a:r>
              <a:rPr lang="en-US" sz="2400" b="1" dirty="0">
                <a:latin typeface="TradeGothicLTStd-Bd2"/>
              </a:rPr>
              <a:t>Saponification </a:t>
            </a:r>
            <a:r>
              <a:rPr lang="en-US" sz="2400" dirty="0">
                <a:solidFill>
                  <a:srgbClr val="000000"/>
                </a:solidFill>
                <a:latin typeface="TradeGothicLTStd"/>
              </a:rPr>
              <a:t>is the hydrolysis </a:t>
            </a:r>
            <a:r>
              <a:rPr lang="en-US" sz="2400" dirty="0" smtClean="0">
                <a:solidFill>
                  <a:srgbClr val="000000"/>
                </a:solidFill>
                <a:latin typeface="TradeGothicLTStd"/>
              </a:rPr>
              <a:t>of an </a:t>
            </a:r>
            <a:r>
              <a:rPr lang="en-US" sz="2400" dirty="0">
                <a:solidFill>
                  <a:srgbClr val="000000"/>
                </a:solidFill>
                <a:latin typeface="TradeGothicLTStd"/>
              </a:rPr>
              <a:t>ester with a base</a:t>
            </a:r>
            <a:r>
              <a:rPr lang="en-US" sz="2400" dirty="0" smtClean="0">
                <a:solidFill>
                  <a:srgbClr val="000000"/>
                </a:solidFill>
                <a:latin typeface="TradeGothicLTStd"/>
              </a:rPr>
              <a:t>.</a:t>
            </a:r>
          </a:p>
          <a:p>
            <a:endParaRPr lang="en-US" sz="2400" dirty="0">
              <a:solidFill>
                <a:srgbClr val="000000"/>
              </a:solidFill>
              <a:latin typeface="TradeGothicLTStd"/>
            </a:endParaRPr>
          </a:p>
          <a:p>
            <a:endParaRPr lang="en-US" sz="2400" dirty="0" smtClean="0">
              <a:solidFill>
                <a:srgbClr val="000000"/>
              </a:solidFill>
              <a:latin typeface="TradeGothicLTStd"/>
            </a:endParaRPr>
          </a:p>
          <a:p>
            <a:endParaRPr lang="en-US" sz="2400" dirty="0">
              <a:solidFill>
                <a:srgbClr val="000000"/>
              </a:solidFill>
              <a:latin typeface="TradeGothicLTStd"/>
            </a:endParaRPr>
          </a:p>
          <a:p>
            <a:endParaRPr lang="en-US" sz="2400" dirty="0" smtClean="0">
              <a:solidFill>
                <a:srgbClr val="000000"/>
              </a:solidFill>
              <a:latin typeface="TradeGothicLTStd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radeGothicLTStd"/>
              </a:rPr>
              <a:t>Mechanism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68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p 307 10_UNF6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716" y="2515271"/>
            <a:ext cx="5066387" cy="112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5303" y="524618"/>
            <a:ext cx="849439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10.16 Reduction of Esters</a:t>
            </a:r>
          </a:p>
          <a:p>
            <a:endParaRPr lang="en-US" sz="2800" b="1" dirty="0"/>
          </a:p>
          <a:p>
            <a:r>
              <a:rPr lang="en-US" sz="2400" dirty="0">
                <a:latin typeface="MinionPro-Regular"/>
              </a:rPr>
              <a:t>Esters can be reduced to primary alcohols by lithium aluminum hydride (LiAlH</a:t>
            </a:r>
            <a:r>
              <a:rPr lang="en-US" sz="2400" baseline="-25000" dirty="0">
                <a:latin typeface="MinionPro-Regular"/>
              </a:rPr>
              <a:t>4</a:t>
            </a:r>
            <a:r>
              <a:rPr lang="en-US" sz="2400" dirty="0">
                <a:latin typeface="MinionPro-Regular"/>
              </a:rPr>
              <a:t>).</a:t>
            </a:r>
            <a:endParaRPr lang="en-US" sz="2400" b="1" dirty="0"/>
          </a:p>
        </p:txBody>
      </p:sp>
      <p:pic>
        <p:nvPicPr>
          <p:cNvPr id="4" name="Picture 2" descr="p 308 10_UNF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6705"/>
            <a:ext cx="8843963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77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p 309 10_UNF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633" y="2641067"/>
            <a:ext cx="6212191" cy="99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5391" y="230130"/>
            <a:ext cx="848571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10.18 Acyl Halides</a:t>
            </a:r>
          </a:p>
          <a:p>
            <a:endParaRPr lang="en-US" sz="2800" b="1" dirty="0"/>
          </a:p>
          <a:p>
            <a:r>
              <a:rPr lang="en-US" sz="2400" b="1" dirty="0">
                <a:latin typeface="MinionPro-Bold"/>
              </a:rPr>
              <a:t>Acyl halides </a:t>
            </a:r>
            <a:r>
              <a:rPr lang="en-US" sz="2400" dirty="0">
                <a:latin typeface="MinionPro-Regular"/>
              </a:rPr>
              <a:t>are among the most reactive of carboxylic acid derivatives. </a:t>
            </a:r>
            <a:r>
              <a:rPr lang="en-US" sz="2400" i="1" dirty="0">
                <a:latin typeface="MinionPro-It"/>
              </a:rPr>
              <a:t>Acyl </a:t>
            </a:r>
            <a:r>
              <a:rPr lang="en-US" sz="2400" i="1" dirty="0" smtClean="0">
                <a:latin typeface="MinionPro-It"/>
              </a:rPr>
              <a:t>chlorides </a:t>
            </a:r>
            <a:r>
              <a:rPr lang="en-US" sz="2400" dirty="0" smtClean="0">
                <a:latin typeface="MinionPro-Regular"/>
              </a:rPr>
              <a:t>are </a:t>
            </a:r>
            <a:r>
              <a:rPr lang="en-US" sz="2400" dirty="0">
                <a:latin typeface="MinionPro-Regular"/>
              </a:rPr>
              <a:t>more common and less expensive than bromides or iodides. They can be prepared</a:t>
            </a:r>
          </a:p>
          <a:p>
            <a:r>
              <a:rPr lang="en-US" sz="2400" dirty="0">
                <a:latin typeface="MinionPro-Regular"/>
              </a:rPr>
              <a:t>from acids by reaction with </a:t>
            </a:r>
            <a:r>
              <a:rPr lang="en-US" sz="2400" dirty="0" err="1">
                <a:latin typeface="MinionPro-Regular"/>
              </a:rPr>
              <a:t>thionyl</a:t>
            </a:r>
            <a:r>
              <a:rPr lang="en-US" sz="2400" dirty="0">
                <a:latin typeface="MinionPro-Regular"/>
              </a:rPr>
              <a:t> chloride</a:t>
            </a:r>
            <a:r>
              <a:rPr lang="en-US" sz="2400" dirty="0" smtClean="0">
                <a:latin typeface="MinionPro-Regular"/>
              </a:rPr>
              <a:t>.</a:t>
            </a:r>
          </a:p>
          <a:p>
            <a:endParaRPr lang="en-US" sz="2400" b="1" dirty="0">
              <a:latin typeface="MinionPro-Regular"/>
            </a:endParaRPr>
          </a:p>
          <a:p>
            <a:endParaRPr lang="en-US" sz="2400" b="1" dirty="0" smtClean="0">
              <a:latin typeface="MinionPro-Regular"/>
            </a:endParaRPr>
          </a:p>
          <a:p>
            <a:endParaRPr lang="en-US" sz="2400" b="1" dirty="0">
              <a:latin typeface="MinionPro-Regular"/>
            </a:endParaRPr>
          </a:p>
          <a:p>
            <a:r>
              <a:rPr lang="en-US" sz="2400" dirty="0" smtClean="0">
                <a:latin typeface="MinionPro-Regular"/>
              </a:rPr>
              <a:t>   Phosphorus </a:t>
            </a:r>
            <a:r>
              <a:rPr lang="en-US" sz="2400" dirty="0">
                <a:latin typeface="MinionPro-Regular"/>
              </a:rPr>
              <a:t>pentachloride and other reagents can also</a:t>
            </a:r>
          </a:p>
          <a:p>
            <a:r>
              <a:rPr lang="en-US" sz="2400" dirty="0">
                <a:latin typeface="MinionPro-Regular"/>
              </a:rPr>
              <a:t>be used to prepare acyl chlorides from carboxylic acids.</a:t>
            </a:r>
            <a:endParaRPr lang="en-US" sz="2400" b="1" dirty="0"/>
          </a:p>
        </p:txBody>
      </p:sp>
      <p:pic>
        <p:nvPicPr>
          <p:cNvPr id="5" name="Picture 2" descr="p 309 10_UNF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79" y="4962946"/>
            <a:ext cx="6364045" cy="91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42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2575" y="328433"/>
            <a:ext cx="84899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inionPro-Regular"/>
              </a:rPr>
              <a:t>Reactions</a:t>
            </a:r>
          </a:p>
          <a:p>
            <a:endParaRPr lang="en-US" sz="2400" dirty="0" smtClean="0">
              <a:latin typeface="MinionPro-Regular"/>
            </a:endParaRPr>
          </a:p>
          <a:p>
            <a:r>
              <a:rPr lang="en-US" sz="2400" dirty="0" smtClean="0">
                <a:latin typeface="MinionPro-Regular"/>
              </a:rPr>
              <a:t>Acyl </a:t>
            </a:r>
            <a:r>
              <a:rPr lang="en-US" sz="2400" dirty="0">
                <a:latin typeface="MinionPro-Regular"/>
              </a:rPr>
              <a:t>halides react rapidly with most nucleophiles.</a:t>
            </a:r>
            <a:endParaRPr lang="en-US" sz="2400" dirty="0" smtClean="0"/>
          </a:p>
          <a:p>
            <a:r>
              <a:rPr lang="en-US" sz="2400" u="sng" dirty="0" smtClean="0"/>
              <a:t>1.</a:t>
            </a:r>
            <a:r>
              <a:rPr lang="en-US" sz="2400" u="sng" dirty="0" smtClean="0">
                <a:latin typeface="MinionPro-Regular"/>
              </a:rPr>
              <a:t>hydrolysis </a:t>
            </a:r>
            <a:r>
              <a:rPr lang="en-US" sz="2400" u="sng" dirty="0">
                <a:latin typeface="MinionPro-Regular"/>
              </a:rPr>
              <a:t>by </a:t>
            </a:r>
            <a:r>
              <a:rPr lang="en-US" sz="2400" u="sng" dirty="0" smtClean="0">
                <a:latin typeface="MinionPro-Regular"/>
              </a:rPr>
              <a:t>water.</a:t>
            </a:r>
          </a:p>
          <a:p>
            <a:endParaRPr lang="en-US" sz="2400" dirty="0">
              <a:latin typeface="MinionPro-Regular"/>
            </a:endParaRPr>
          </a:p>
          <a:p>
            <a:endParaRPr lang="en-US" sz="2400" dirty="0" smtClean="0">
              <a:latin typeface="MinionPro-Regular"/>
            </a:endParaRPr>
          </a:p>
          <a:p>
            <a:endParaRPr lang="en-US" sz="2400" dirty="0">
              <a:latin typeface="MinionPro-Regular"/>
            </a:endParaRPr>
          </a:p>
          <a:p>
            <a:endParaRPr lang="en-US" sz="2400" dirty="0" smtClean="0">
              <a:latin typeface="MinionPro-Regular"/>
            </a:endParaRPr>
          </a:p>
          <a:p>
            <a:endParaRPr lang="en-US" sz="2400" dirty="0">
              <a:latin typeface="MinionPro-Regular"/>
            </a:endParaRPr>
          </a:p>
          <a:p>
            <a:r>
              <a:rPr lang="en-US" sz="2400" dirty="0" smtClean="0">
                <a:latin typeface="MinionPro-Regular"/>
              </a:rPr>
              <a:t>Reaction mechanism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7" name="Picture 2" descr="p 309 10_UNF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186238"/>
            <a:ext cx="8243888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4" name="Picture 2" descr="p 309 10_UNF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55" y="2222001"/>
            <a:ext cx="6377850" cy="110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3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p 309 10_UNF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60" y="1398588"/>
            <a:ext cx="6598727" cy="122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6439" y="593647"/>
            <a:ext cx="766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2. Acyl halides react rapidly with alcohols to form esters.</a:t>
            </a:r>
            <a:endParaRPr lang="en-US" sz="2400" u="sng" dirty="0"/>
          </a:p>
        </p:txBody>
      </p:sp>
      <p:pic>
        <p:nvPicPr>
          <p:cNvPr id="5" name="Picture 2" descr="p 310 10_UNF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165" y="3704192"/>
            <a:ext cx="5756630" cy="101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6439" y="3290247"/>
            <a:ext cx="76199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3.Acyl halides react with ammonia to  form amides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245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13" y="515125"/>
            <a:ext cx="877252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u="sng" dirty="0"/>
              <a:t>4. Acyl halides are used to synthesize aromatic ketones, through </a:t>
            </a:r>
            <a:r>
              <a:rPr lang="en-US" sz="2200" u="sng" dirty="0" err="1"/>
              <a:t>Friedel</a:t>
            </a:r>
            <a:r>
              <a:rPr lang="en-US" sz="2200" u="sng" dirty="0"/>
              <a:t>–Crafts acylation of aromatic </a:t>
            </a:r>
            <a:r>
              <a:rPr lang="en-US" sz="2200" u="sng" dirty="0" smtClean="0"/>
              <a:t>rings.</a:t>
            </a:r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200" u="sng" dirty="0" smtClean="0"/>
              <a:t>5. Acyl </a:t>
            </a:r>
            <a:r>
              <a:rPr lang="en-US" sz="2200" u="sng" dirty="0"/>
              <a:t>halides also react with Grignard reagents to give tertiary alcohols</a:t>
            </a:r>
            <a:r>
              <a:rPr lang="en-US" sz="22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417" y="3564729"/>
            <a:ext cx="5519738" cy="1366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6" y="1384488"/>
            <a:ext cx="5334001" cy="1490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55" y="5051818"/>
            <a:ext cx="5426870" cy="137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0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14375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66FF"/>
                </a:solidFill>
                <a:latin typeface="TradeGothicLTStd-Bd2"/>
              </a:rPr>
              <a:t>PROBLEM 10.25 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Devise a synthesis of 4-methylphenyl propyl ketone </a:t>
            </a:r>
            <a:r>
              <a:rPr lang="en-US" dirty="0" smtClean="0">
                <a:solidFill>
                  <a:srgbClr val="000000"/>
                </a:solidFill>
                <a:latin typeface="MinionPro-Regular"/>
              </a:rPr>
              <a:t>from toluene 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and </a:t>
            </a:r>
            <a:r>
              <a:rPr lang="en-US" dirty="0" err="1">
                <a:solidFill>
                  <a:srgbClr val="000000"/>
                </a:solidFill>
                <a:latin typeface="MinionPro-Regular"/>
              </a:rPr>
              <a:t>butanoic</a:t>
            </a:r>
            <a:r>
              <a:rPr lang="en-US" dirty="0">
                <a:solidFill>
                  <a:srgbClr val="000000"/>
                </a:solidFill>
                <a:latin typeface="MinionPro-Regular"/>
              </a:rPr>
              <a:t> acid as starting materials.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2566987"/>
            <a:ext cx="7243763" cy="25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07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 310 10_UNF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877" y="2587894"/>
            <a:ext cx="5093997" cy="961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5918" y="233569"/>
            <a:ext cx="79394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10.19 Acid Anhydrides</a:t>
            </a:r>
          </a:p>
          <a:p>
            <a:endParaRPr lang="en-US" sz="2800" b="1" dirty="0"/>
          </a:p>
          <a:p>
            <a:r>
              <a:rPr lang="en-US" sz="2400" b="1" dirty="0" smtClean="0">
                <a:solidFill>
                  <a:srgbClr val="0066FF"/>
                </a:solidFill>
                <a:latin typeface="TradeGothicLTStd-Bd2"/>
              </a:rPr>
              <a:t>  </a:t>
            </a:r>
            <a:r>
              <a:rPr lang="en-US" sz="2400" b="1" dirty="0" smtClean="0">
                <a:latin typeface="TradeGothicLTStd-Bd2"/>
              </a:rPr>
              <a:t>Acid </a:t>
            </a:r>
            <a:r>
              <a:rPr lang="en-US" sz="2400" b="1" dirty="0">
                <a:latin typeface="TradeGothicLTStd-Bd2"/>
              </a:rPr>
              <a:t>anhydrides </a:t>
            </a:r>
            <a:r>
              <a:rPr lang="en-US" sz="2400" dirty="0">
                <a:solidFill>
                  <a:srgbClr val="000000"/>
                </a:solidFill>
                <a:latin typeface="TradeGothicLTStd"/>
              </a:rPr>
              <a:t>are carboxylic </a:t>
            </a:r>
            <a:r>
              <a:rPr lang="en-US" sz="2400" dirty="0" smtClean="0">
                <a:solidFill>
                  <a:srgbClr val="000000"/>
                </a:solidFill>
                <a:latin typeface="TradeGothicLTStd"/>
              </a:rPr>
              <a:t>acid derivatives </a:t>
            </a:r>
            <a:r>
              <a:rPr lang="en-US" sz="2400" dirty="0">
                <a:solidFill>
                  <a:srgbClr val="000000"/>
                </a:solidFill>
                <a:latin typeface="TradeGothicLTStd"/>
              </a:rPr>
              <a:t>formed by </a:t>
            </a:r>
            <a:r>
              <a:rPr lang="en-US" sz="2400" dirty="0" smtClean="0">
                <a:solidFill>
                  <a:srgbClr val="000000"/>
                </a:solidFill>
                <a:latin typeface="TradeGothicLTStd"/>
              </a:rPr>
              <a:t>condensing two </a:t>
            </a:r>
            <a:r>
              <a:rPr lang="en-US" sz="2400" dirty="0">
                <a:solidFill>
                  <a:srgbClr val="000000"/>
                </a:solidFill>
                <a:latin typeface="TradeGothicLTStd"/>
              </a:rPr>
              <a:t>carboxylic acid molecules</a:t>
            </a:r>
            <a:r>
              <a:rPr lang="en-US" sz="2400" dirty="0" smtClean="0">
                <a:solidFill>
                  <a:srgbClr val="000000"/>
                </a:solidFill>
                <a:latin typeface="TradeGothicLTStd"/>
              </a:rPr>
              <a:t>.</a:t>
            </a:r>
          </a:p>
          <a:p>
            <a:endParaRPr lang="en-US" sz="2400" b="1" dirty="0">
              <a:solidFill>
                <a:srgbClr val="000000"/>
              </a:solidFill>
              <a:latin typeface="TradeGothicLTStd"/>
            </a:endParaRPr>
          </a:p>
          <a:p>
            <a:endParaRPr lang="en-US" sz="2400" b="1" dirty="0" smtClean="0">
              <a:solidFill>
                <a:srgbClr val="000000"/>
              </a:solidFill>
              <a:latin typeface="TradeGothicLTStd"/>
            </a:endParaRPr>
          </a:p>
          <a:p>
            <a:endParaRPr lang="en-US" sz="2400" b="1" dirty="0">
              <a:solidFill>
                <a:srgbClr val="000000"/>
              </a:solidFill>
              <a:latin typeface="TradeGothicLTStd"/>
            </a:endParaRPr>
          </a:p>
          <a:p>
            <a:endParaRPr lang="en-US" sz="2400" b="1" dirty="0" smtClean="0">
              <a:solidFill>
                <a:srgbClr val="000000"/>
              </a:solidFill>
              <a:latin typeface="TradeGothicLTStd"/>
            </a:endParaRPr>
          </a:p>
          <a:p>
            <a:endParaRPr lang="en-US" sz="2400" b="1" dirty="0">
              <a:solidFill>
                <a:srgbClr val="000000"/>
              </a:solidFill>
              <a:latin typeface="TradeGothicLTStd"/>
            </a:endParaRPr>
          </a:p>
          <a:p>
            <a:endParaRPr lang="en-US" sz="2400" b="1" dirty="0" smtClean="0">
              <a:solidFill>
                <a:srgbClr val="000000"/>
              </a:solidFill>
              <a:latin typeface="TradeGothicLTStd"/>
            </a:endParaRPr>
          </a:p>
          <a:p>
            <a:r>
              <a:rPr lang="en-US" sz="2400" dirty="0" smtClean="0">
                <a:latin typeface="MinionPro-Regular"/>
              </a:rPr>
              <a:t>  The </a:t>
            </a:r>
            <a:r>
              <a:rPr lang="en-US" sz="2400" dirty="0">
                <a:latin typeface="MinionPro-Regular"/>
              </a:rPr>
              <a:t>name of an anhydride is obtained by naming the acid from which it is </a:t>
            </a:r>
            <a:r>
              <a:rPr lang="en-US" sz="2400" dirty="0" smtClean="0">
                <a:latin typeface="MinionPro-Regular"/>
              </a:rPr>
              <a:t>derived and </a:t>
            </a:r>
            <a:r>
              <a:rPr lang="en-US" sz="2400" dirty="0">
                <a:latin typeface="MinionPro-Regular"/>
              </a:rPr>
              <a:t>replacing the word </a:t>
            </a:r>
            <a:r>
              <a:rPr lang="en-US" sz="2400" i="1" dirty="0">
                <a:latin typeface="MinionPro-It"/>
              </a:rPr>
              <a:t>acid </a:t>
            </a:r>
            <a:r>
              <a:rPr lang="en-US" sz="2400" dirty="0">
                <a:latin typeface="MinionPro-Regular"/>
              </a:rPr>
              <a:t>with </a:t>
            </a:r>
            <a:r>
              <a:rPr lang="en-US" sz="2400" i="1" dirty="0">
                <a:latin typeface="MinionPro-It"/>
              </a:rPr>
              <a:t>anhydride.</a:t>
            </a:r>
            <a:endParaRPr lang="en-US" sz="2400" b="1" dirty="0"/>
          </a:p>
        </p:txBody>
      </p:sp>
      <p:pic>
        <p:nvPicPr>
          <p:cNvPr id="5" name="Picture 2" descr="p 310 10_UNF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169" y="5373879"/>
            <a:ext cx="3492632" cy="105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6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p 311 10_UNF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157" y="1475454"/>
            <a:ext cx="4031021" cy="2152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5523" y="3513831"/>
            <a:ext cx="8802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 </a:t>
            </a:r>
            <a:r>
              <a:rPr lang="en-US" sz="2400" dirty="0" smtClean="0"/>
              <a:t>Predict the structure of the anhydride product of the reaction below.</a:t>
            </a:r>
            <a:endParaRPr lang="en-US" sz="2400" dirty="0"/>
          </a:p>
        </p:txBody>
      </p:sp>
      <p:pic>
        <p:nvPicPr>
          <p:cNvPr id="5" name="Picture 2" descr="p 311 10_UNF7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35" y="4561261"/>
            <a:ext cx="2306480" cy="96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487" y="300038"/>
            <a:ext cx="8015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nionPro-Regular"/>
              </a:rPr>
              <a:t>Preparation</a:t>
            </a:r>
          </a:p>
          <a:p>
            <a:endParaRPr lang="en-US" sz="2400" dirty="0" smtClean="0">
              <a:latin typeface="MinionPro-Regular"/>
            </a:endParaRPr>
          </a:p>
          <a:p>
            <a:r>
              <a:rPr lang="en-US" sz="2400" dirty="0" smtClean="0">
                <a:latin typeface="MinionPro-Regular"/>
              </a:rPr>
              <a:t>1. Anhydrides </a:t>
            </a:r>
            <a:r>
              <a:rPr lang="en-US" sz="2400" dirty="0">
                <a:latin typeface="MinionPro-Regular"/>
              </a:rPr>
              <a:t>are prepared by dehydration of acids.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3590" y="4459631"/>
            <a:ext cx="1781175" cy="16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p 311 10_UNF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9" y="2021043"/>
            <a:ext cx="4942143" cy="73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2731" y="455589"/>
            <a:ext cx="84623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2.Anhydrides can also be prepared from acid chlorides and carboxylate salts.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b="1" dirty="0">
                <a:latin typeface="TradeGothicLTStd-Bd2"/>
              </a:rPr>
              <a:t>Mixed anhydrides </a:t>
            </a:r>
            <a:r>
              <a:rPr lang="en-US" sz="2400" dirty="0">
                <a:latin typeface="TradeGothicLTStd"/>
              </a:rPr>
              <a:t>are prepared </a:t>
            </a:r>
            <a:r>
              <a:rPr lang="en-US" sz="2400" dirty="0" smtClean="0">
                <a:latin typeface="TradeGothicLTStd"/>
              </a:rPr>
              <a:t>from two </a:t>
            </a:r>
            <a:r>
              <a:rPr lang="en-US" sz="2400" dirty="0">
                <a:latin typeface="TradeGothicLTStd"/>
              </a:rPr>
              <a:t>different carboxylic acids</a:t>
            </a:r>
            <a:r>
              <a:rPr lang="en-US" sz="2400" dirty="0">
                <a:solidFill>
                  <a:srgbClr val="000000"/>
                </a:solidFill>
                <a:latin typeface="TradeGothicLTStd"/>
              </a:rPr>
              <a:t>.</a:t>
            </a:r>
            <a:endParaRPr lang="en-US" sz="2400" dirty="0"/>
          </a:p>
        </p:txBody>
      </p:sp>
      <p:pic>
        <p:nvPicPr>
          <p:cNvPr id="5" name="Picture 2" descr="p 311 10_UNF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4" y="2755500"/>
            <a:ext cx="4666046" cy="109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9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 288 Tab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300"/>
            <a:ext cx="9144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7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p 311 10_UNF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02" y="2284135"/>
            <a:ext cx="7068093" cy="379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317" y="345143"/>
            <a:ext cx="85452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Reactions </a:t>
            </a:r>
          </a:p>
          <a:p>
            <a:r>
              <a:rPr lang="en-US" sz="2400" dirty="0" smtClean="0"/>
              <a:t>  Anhydrides undergo nucleophilic acyl substitution reactions. They are more reactive than esters, but less reactive than acyl halides, toward nucleophiles. Below are some typical reactions with acetic anhydride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228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 313 10_UNF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8" y="1693459"/>
            <a:ext cx="7468434" cy="190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317" y="717898"/>
            <a:ext cx="835194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Aspirin can be prepared by the reaction of acetic anhydride with salicylic acid (o-</a:t>
            </a:r>
            <a:r>
              <a:rPr lang="en-US" sz="2400" dirty="0" err="1" smtClean="0"/>
              <a:t>hydroxybenzoic</a:t>
            </a:r>
            <a:r>
              <a:rPr lang="en-US" sz="2400" dirty="0" smtClean="0"/>
              <a:t> acid). 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66FF"/>
                </a:solidFill>
                <a:latin typeface="TradeGothicLTStd-Bd2"/>
              </a:rPr>
              <a:t>  </a:t>
            </a:r>
            <a:r>
              <a:rPr lang="en-US" sz="2400" b="1" dirty="0">
                <a:solidFill>
                  <a:srgbClr val="0066FF"/>
                </a:solidFill>
                <a:latin typeface="TradeGothicLTStd-Bd2"/>
              </a:rPr>
              <a:t>PROBLEM 10.29 </a:t>
            </a:r>
            <a:r>
              <a:rPr lang="en-US" sz="2400" dirty="0">
                <a:solidFill>
                  <a:srgbClr val="000000"/>
                </a:solidFill>
                <a:latin typeface="MinionPro-Regular"/>
              </a:rPr>
              <a:t>Write an equation for the reaction of acetic anhydride </a:t>
            </a:r>
            <a:r>
              <a:rPr lang="en-US" sz="2400" dirty="0" smtClean="0">
                <a:solidFill>
                  <a:srgbClr val="000000"/>
                </a:solidFill>
                <a:latin typeface="MinionPro-Regular"/>
              </a:rPr>
              <a:t>with 1-pentanol </a:t>
            </a:r>
            <a:r>
              <a:rPr lang="en-US" sz="2400" dirty="0">
                <a:solidFill>
                  <a:srgbClr val="000000"/>
                </a:solidFill>
                <a:latin typeface="MinionPro-Regular"/>
              </a:rPr>
              <a:t>(CH</a:t>
            </a:r>
            <a:r>
              <a:rPr lang="en-US" sz="20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0000"/>
                </a:solidFill>
                <a:latin typeface="MinionPro-Regular"/>
              </a:rPr>
              <a:t>CH</a:t>
            </a:r>
            <a:r>
              <a:rPr lang="en-US" sz="2000" baseline="-25000" dirty="0">
                <a:solidFill>
                  <a:srgbClr val="000000"/>
                </a:solidFill>
                <a:latin typeface="MinionPro-Regular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MinionPro-Regular"/>
              </a:rPr>
              <a:t>CH</a:t>
            </a:r>
            <a:r>
              <a:rPr lang="en-US" sz="2000" baseline="-25000" dirty="0">
                <a:solidFill>
                  <a:srgbClr val="000000"/>
                </a:solidFill>
                <a:latin typeface="MinionPro-Regular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MinionPro-Regular"/>
              </a:rPr>
              <a:t>CH</a:t>
            </a:r>
            <a:r>
              <a:rPr lang="en-US" sz="2000" baseline="-25000" dirty="0">
                <a:solidFill>
                  <a:srgbClr val="000000"/>
                </a:solidFill>
                <a:latin typeface="MinionPro-Regular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MinionPro-Regular"/>
              </a:rPr>
              <a:t>CH</a:t>
            </a:r>
            <a:r>
              <a:rPr lang="en-US" sz="2000" baseline="-25000" dirty="0">
                <a:solidFill>
                  <a:srgbClr val="000000"/>
                </a:solidFill>
                <a:latin typeface="MinionPro-Regular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MinionPro-Regular"/>
              </a:rPr>
              <a:t>OH).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479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462" y="1109662"/>
            <a:ext cx="6705600" cy="1181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2" y="3262311"/>
            <a:ext cx="6572250" cy="213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6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p 313 10_UNF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6" y="5275732"/>
            <a:ext cx="6681557" cy="85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5750" y="190102"/>
            <a:ext cx="85725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10.20 Amides</a:t>
            </a:r>
          </a:p>
          <a:p>
            <a:r>
              <a:rPr lang="en-US" sz="2400" dirty="0" smtClean="0"/>
              <a:t>  </a:t>
            </a:r>
          </a:p>
          <a:p>
            <a:r>
              <a:rPr lang="en-US" sz="2400" dirty="0" smtClean="0">
                <a:latin typeface="MinionPro-Bold"/>
              </a:rPr>
              <a:t>Amides </a:t>
            </a:r>
            <a:r>
              <a:rPr lang="en-US" sz="2400" dirty="0">
                <a:latin typeface="MinionPro-Bold"/>
              </a:rPr>
              <a:t>are carboxylic acid derivatives in which the -OH</a:t>
            </a:r>
          </a:p>
          <a:p>
            <a:r>
              <a:rPr lang="en-US" sz="2400" dirty="0">
                <a:latin typeface="MinionPro-Bold"/>
              </a:rPr>
              <a:t>group is replaced by -NH</a:t>
            </a:r>
            <a:r>
              <a:rPr lang="en-US" sz="2400" baseline="-25000" dirty="0">
                <a:latin typeface="MinionPro-Bold"/>
              </a:rPr>
              <a:t>2</a:t>
            </a:r>
            <a:r>
              <a:rPr lang="en-US" sz="2400" dirty="0">
                <a:latin typeface="MinionPro-Bold"/>
              </a:rPr>
              <a:t>, -NHR, or -NR</a:t>
            </a:r>
            <a:r>
              <a:rPr lang="en-US" sz="2400" baseline="-25000" dirty="0">
                <a:latin typeface="MinionPro-Bold"/>
              </a:rPr>
              <a:t>2</a:t>
            </a:r>
            <a:r>
              <a:rPr lang="en-US" sz="2400" dirty="0">
                <a:latin typeface="MinionPro-Bold"/>
              </a:rPr>
              <a:t>.</a:t>
            </a:r>
          </a:p>
          <a:p>
            <a:r>
              <a:rPr lang="en-US" sz="2400" b="1" dirty="0" smtClean="0">
                <a:latin typeface="MinionPro-Bold"/>
              </a:rPr>
              <a:t>  Amides </a:t>
            </a:r>
            <a:r>
              <a:rPr lang="en-US" sz="2400" dirty="0">
                <a:latin typeface="MinionPro-Regular"/>
              </a:rPr>
              <a:t>are the least reactive of the common carboxylic acid </a:t>
            </a:r>
            <a:r>
              <a:rPr lang="en-US" sz="2400" dirty="0" smtClean="0">
                <a:latin typeface="MinionPro-Regular"/>
              </a:rPr>
              <a:t>derivatives.</a:t>
            </a:r>
            <a:endParaRPr lang="en-US" sz="2400" dirty="0"/>
          </a:p>
          <a:p>
            <a:endParaRPr lang="en-US" sz="2800" b="1" dirty="0"/>
          </a:p>
        </p:txBody>
      </p:sp>
      <p:pic>
        <p:nvPicPr>
          <p:cNvPr id="5" name="Picture 2" descr="p 313 10_UNF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6" y="2714625"/>
            <a:ext cx="7910283" cy="181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5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p 314 10_UNF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031" y="1700045"/>
            <a:ext cx="3589266" cy="152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1" y="249853"/>
            <a:ext cx="8258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MinionPro-Regular"/>
              </a:rPr>
              <a:t>  Amides  </a:t>
            </a:r>
            <a:r>
              <a:rPr lang="en-US" sz="2400" dirty="0">
                <a:latin typeface="MinionPro-Regular"/>
              </a:rPr>
              <a:t>have planar geometry, this is because of the C-N double bond character resulting from the resonance.</a:t>
            </a:r>
          </a:p>
          <a:p>
            <a:endParaRPr lang="en-US" sz="2400" dirty="0">
              <a:latin typeface="MinionPro-Regular"/>
            </a:endParaRP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>
                <a:latin typeface="MinionPro-Regular"/>
              </a:rPr>
              <a:t>  As </a:t>
            </a:r>
            <a:r>
              <a:rPr lang="en-US" sz="2400" dirty="0">
                <a:latin typeface="MinionPro-Regular"/>
              </a:rPr>
              <a:t>the dipolar resonance contributor suggests, amides are highly polar and </a:t>
            </a:r>
            <a:r>
              <a:rPr lang="en-US" sz="2400" dirty="0" smtClean="0">
                <a:latin typeface="MinionPro-Regular"/>
              </a:rPr>
              <a:t>form strong </a:t>
            </a:r>
            <a:r>
              <a:rPr lang="en-US" sz="2400" dirty="0">
                <a:latin typeface="MinionPro-Regular"/>
              </a:rPr>
              <a:t>hydrogen bonds.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031" y="4171949"/>
            <a:ext cx="5829300" cy="221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 314 10_UNF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03" y="2514600"/>
            <a:ext cx="6460679" cy="171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1475" y="671315"/>
            <a:ext cx="77607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dirty="0" smtClean="0"/>
              <a:t>Amides </a:t>
            </a:r>
            <a:r>
              <a:rPr lang="en-US" sz="2000" dirty="0"/>
              <a:t>have exceptionally high boiling points for their molecular weights, although </a:t>
            </a:r>
            <a:r>
              <a:rPr lang="en-US" sz="2000" dirty="0" smtClean="0"/>
              <a:t>alkyl substitution </a:t>
            </a:r>
            <a:r>
              <a:rPr lang="en-US" sz="2000" dirty="0"/>
              <a:t>on the nitrogen lowers the boiling and melting points by decreasing </a:t>
            </a:r>
            <a:r>
              <a:rPr lang="en-US" sz="2000" dirty="0" smtClean="0"/>
              <a:t>the hydrogen-bonding </a:t>
            </a:r>
            <a:r>
              <a:rPr lang="en-US" sz="2000" dirty="0"/>
              <a:t>possibilities, as shown in the following two pairs of compounds:</a:t>
            </a:r>
          </a:p>
        </p:txBody>
      </p:sp>
    </p:spTree>
    <p:extLst>
      <p:ext uri="{BB962C8B-B14F-4D97-AF65-F5344CB8AC3E}">
        <p14:creationId xmlns:p14="http://schemas.microsoft.com/office/powerpoint/2010/main" val="403495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 314 10_UNF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192" y="2049092"/>
            <a:ext cx="6239801" cy="109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3608" y="400864"/>
            <a:ext cx="7854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Reactions of amides:</a:t>
            </a:r>
          </a:p>
          <a:p>
            <a:endParaRPr lang="en-US" sz="2400" dirty="0" smtClean="0"/>
          </a:p>
          <a:p>
            <a:r>
              <a:rPr lang="en-US" sz="2400" dirty="0" smtClean="0"/>
              <a:t>-Like other acid derivatives, amides react with nucleophiles. Above is an example of hydrolysis of an amide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3570" y="3214609"/>
            <a:ext cx="8693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Amides can be reduced to primary amines by Lithium aluminum hydride</a:t>
            </a:r>
            <a:endParaRPr lang="en-US" sz="2400" dirty="0"/>
          </a:p>
        </p:txBody>
      </p:sp>
      <p:pic>
        <p:nvPicPr>
          <p:cNvPr id="5" name="Picture 2" descr="p 315 10_UNF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72" y="4201565"/>
            <a:ext cx="4486583" cy="128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p 315 Tabl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7100"/>
            <a:ext cx="9144000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771560" y="2693160"/>
              <a:ext cx="104760" cy="136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4000" y="2689200"/>
                <a:ext cx="116280" cy="1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0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 288 10_UNF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191" y="667537"/>
            <a:ext cx="6115557" cy="142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p 289 10_UNF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9" y="2314640"/>
            <a:ext cx="7735903" cy="14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51" y="4014032"/>
            <a:ext cx="8179701" cy="237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 290 Tab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178"/>
            <a:ext cx="914400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4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 290 10_UNF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26" y="744912"/>
            <a:ext cx="6446874" cy="79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p 290 10_UNF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26" y="2185437"/>
            <a:ext cx="6110266" cy="152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926" y="3823060"/>
            <a:ext cx="6618324" cy="26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5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309687"/>
            <a:ext cx="5762625" cy="1633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49" y="3771901"/>
            <a:ext cx="6391276" cy="11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4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46" y="735633"/>
            <a:ext cx="7273158" cy="17862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46" y="3043238"/>
            <a:ext cx="5743575" cy="947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462" y="4669460"/>
            <a:ext cx="51054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3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A4CE2C4C7B96C94992FCDCD516328081" ma:contentTypeVersion="7" ma:contentTypeDescription="إنشاء مستند جديد." ma:contentTypeScope="" ma:versionID="bb6af94c86b317edd6ed0ebf99070e1c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4af5e90e0f4fd4b84ac566d45e3c7600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63A7E7-0583-4D0F-85EA-F9BCBBB0F23C}"/>
</file>

<file path=customXml/itemProps2.xml><?xml version="1.0" encoding="utf-8"?>
<ds:datastoreItem xmlns:ds="http://schemas.openxmlformats.org/officeDocument/2006/customXml" ds:itemID="{A85EC3EF-C054-484A-99B6-83899BDFB2C9}"/>
</file>

<file path=customXml/itemProps3.xml><?xml version="1.0" encoding="utf-8"?>
<ds:datastoreItem xmlns:ds="http://schemas.openxmlformats.org/officeDocument/2006/customXml" ds:itemID="{FAF183AF-8153-4EF2-8FCE-9A054CB01C51}"/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1662</Words>
  <Application>Microsoft Office PowerPoint</Application>
  <PresentationFormat>On-screen Show (4:3)</PresentationFormat>
  <Paragraphs>272</Paragraphs>
  <Slides>47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Calibri</vt:lpstr>
      <vt:lpstr>LucidaSansStd</vt:lpstr>
      <vt:lpstr>LucidaSansStd-Bold</vt:lpstr>
      <vt:lpstr>LucidaSansStd-Italic</vt:lpstr>
      <vt:lpstr>MinionPro-Bold</vt:lpstr>
      <vt:lpstr>MinionPro-It</vt:lpstr>
      <vt:lpstr>MinionPro-Regular</vt:lpstr>
      <vt:lpstr>ProgressivePi</vt:lpstr>
      <vt:lpstr>Times New Roman</vt:lpstr>
      <vt:lpstr>TradeGothicLTStd</vt:lpstr>
      <vt:lpstr>TradeGothicLTStd-Bd2</vt:lpstr>
      <vt:lpstr>WWDOC01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Maurice Odago</dc:creator>
  <cp:lastModifiedBy>Salah A. AL-Trawneh</cp:lastModifiedBy>
  <cp:revision>49</cp:revision>
  <dcterms:created xsi:type="dcterms:W3CDTF">2013-06-19T19:21:27Z</dcterms:created>
  <dcterms:modified xsi:type="dcterms:W3CDTF">2020-08-07T11:59:51Z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0x010100A4CE2C4C7B96C94992FCDCD516328081</vt:lpwstr>
  </property>
</Properties>
</file>