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media/image28.jpg" ContentType="image/jpg"/>
  <Override PartName="/ppt/media/image32.jpg" ContentType="image/jpg"/>
  <Override PartName="/ppt/media/image33.jpg" ContentType="image/jpg"/>
  <Override PartName="/ppt/media/image35.jpg" ContentType="image/jpg"/>
  <Override PartName="/ppt/media/image36.jpg" ContentType="image/jpg"/>
  <Override PartName="/ppt/media/image37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5" r:id="rId2"/>
    <p:sldMasterId id="2147483757" r:id="rId3"/>
    <p:sldMasterId id="2147483763" r:id="rId4"/>
  </p:sldMasterIdLst>
  <p:notesMasterIdLst>
    <p:notesMasterId r:id="rId50"/>
  </p:notesMasterIdLst>
  <p:sldIdLst>
    <p:sldId id="469" r:id="rId5"/>
    <p:sldId id="478" r:id="rId6"/>
    <p:sldId id="479" r:id="rId7"/>
    <p:sldId id="480" r:id="rId8"/>
    <p:sldId id="481" r:id="rId9"/>
    <p:sldId id="482" r:id="rId10"/>
    <p:sldId id="483" r:id="rId11"/>
    <p:sldId id="484" r:id="rId12"/>
    <p:sldId id="485" r:id="rId13"/>
    <p:sldId id="486" r:id="rId14"/>
    <p:sldId id="487" r:id="rId15"/>
    <p:sldId id="488" r:id="rId16"/>
    <p:sldId id="489" r:id="rId17"/>
    <p:sldId id="490" r:id="rId18"/>
    <p:sldId id="491" r:id="rId19"/>
    <p:sldId id="390" r:id="rId20"/>
    <p:sldId id="449" r:id="rId21"/>
    <p:sldId id="392" r:id="rId22"/>
    <p:sldId id="437" r:id="rId23"/>
    <p:sldId id="436" r:id="rId24"/>
    <p:sldId id="396" r:id="rId25"/>
    <p:sldId id="397" r:id="rId26"/>
    <p:sldId id="492" r:id="rId27"/>
    <p:sldId id="493" r:id="rId28"/>
    <p:sldId id="494" r:id="rId29"/>
    <p:sldId id="495" r:id="rId30"/>
    <p:sldId id="496" r:id="rId31"/>
    <p:sldId id="450" r:id="rId32"/>
    <p:sldId id="451" r:id="rId33"/>
    <p:sldId id="452" r:id="rId34"/>
    <p:sldId id="453" r:id="rId35"/>
    <p:sldId id="454" r:id="rId36"/>
    <p:sldId id="455" r:id="rId37"/>
    <p:sldId id="456" r:id="rId38"/>
    <p:sldId id="457" r:id="rId39"/>
    <p:sldId id="458" r:id="rId40"/>
    <p:sldId id="459" r:id="rId41"/>
    <p:sldId id="460" r:id="rId42"/>
    <p:sldId id="470" r:id="rId43"/>
    <p:sldId id="471" r:id="rId44"/>
    <p:sldId id="472" r:id="rId45"/>
    <p:sldId id="473" r:id="rId46"/>
    <p:sldId id="497" r:id="rId47"/>
    <p:sldId id="474" r:id="rId48"/>
    <p:sldId id="477" r:id="rId49"/>
  </p:sldIdLst>
  <p:sldSz cx="9144000" cy="6858000" type="screen4x3"/>
  <p:notesSz cx="7010400" cy="9296400"/>
  <p:defaultTextStyle>
    <a:defPPr>
      <a:defRPr lang="en-US"/>
    </a:defPPr>
    <a:lvl1pPr marL="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9" autoAdjust="0"/>
    <p:restoredTop sz="94434" autoAdjust="0"/>
  </p:normalViewPr>
  <p:slideViewPr>
    <p:cSldViewPr>
      <p:cViewPr varScale="1">
        <p:scale>
          <a:sx n="72" d="100"/>
          <a:sy n="72" d="100"/>
        </p:scale>
        <p:origin x="131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02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9" Type="http://schemas.openxmlformats.org/officeDocument/2006/relationships/slide" Target="slides/slide35.xml" /><Relationship Id="rId3" Type="http://schemas.openxmlformats.org/officeDocument/2006/relationships/slideMaster" Target="slideMasters/slideMaster3.xml" /><Relationship Id="rId21" Type="http://schemas.openxmlformats.org/officeDocument/2006/relationships/slide" Target="slides/slide17.xml" /><Relationship Id="rId34" Type="http://schemas.openxmlformats.org/officeDocument/2006/relationships/slide" Target="slides/slide30.xml" /><Relationship Id="rId42" Type="http://schemas.openxmlformats.org/officeDocument/2006/relationships/slide" Target="slides/slide38.xml" /><Relationship Id="rId47" Type="http://schemas.openxmlformats.org/officeDocument/2006/relationships/slide" Target="slides/slide43.xml" /><Relationship Id="rId50" Type="http://schemas.openxmlformats.org/officeDocument/2006/relationships/notesMaster" Target="notesMasters/notesMaster1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slide" Target="slides/slide29.xml" /><Relationship Id="rId38" Type="http://schemas.openxmlformats.org/officeDocument/2006/relationships/slide" Target="slides/slide34.xml" /><Relationship Id="rId46" Type="http://schemas.openxmlformats.org/officeDocument/2006/relationships/slide" Target="slides/slide42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slide" Target="slides/slide25.xml" /><Relationship Id="rId41" Type="http://schemas.openxmlformats.org/officeDocument/2006/relationships/slide" Target="slides/slide37.xml" /><Relationship Id="rId54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slide" Target="slides/slide28.xml" /><Relationship Id="rId37" Type="http://schemas.openxmlformats.org/officeDocument/2006/relationships/slide" Target="slides/slide33.xml" /><Relationship Id="rId40" Type="http://schemas.openxmlformats.org/officeDocument/2006/relationships/slide" Target="slides/slide36.xml" /><Relationship Id="rId45" Type="http://schemas.openxmlformats.org/officeDocument/2006/relationships/slide" Target="slides/slide41.xml" /><Relationship Id="rId53" Type="http://schemas.openxmlformats.org/officeDocument/2006/relationships/theme" Target="theme/theme1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slide" Target="slides/slide24.xml" /><Relationship Id="rId36" Type="http://schemas.openxmlformats.org/officeDocument/2006/relationships/slide" Target="slides/slide32.xml" /><Relationship Id="rId49" Type="http://schemas.openxmlformats.org/officeDocument/2006/relationships/slide" Target="slides/slide45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slide" Target="slides/slide27.xml" /><Relationship Id="rId44" Type="http://schemas.openxmlformats.org/officeDocument/2006/relationships/slide" Target="slides/slide40.xml" /><Relationship Id="rId52" Type="http://schemas.openxmlformats.org/officeDocument/2006/relationships/viewProps" Target="viewProps.xml" /><Relationship Id="rId4" Type="http://schemas.openxmlformats.org/officeDocument/2006/relationships/slideMaster" Target="slideMasters/slideMaster4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slide" Target="slides/slide26.xml" /><Relationship Id="rId35" Type="http://schemas.openxmlformats.org/officeDocument/2006/relationships/slide" Target="slides/slide31.xml" /><Relationship Id="rId43" Type="http://schemas.openxmlformats.org/officeDocument/2006/relationships/slide" Target="slides/slide39.xml" /><Relationship Id="rId48" Type="http://schemas.openxmlformats.org/officeDocument/2006/relationships/slide" Target="slides/slide44.xml" /><Relationship Id="rId8" Type="http://schemas.openxmlformats.org/officeDocument/2006/relationships/slide" Target="slides/slide4.xml" /><Relationship Id="rId51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DD205-8964-46EB-A4BE-2790D07BC379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13" y="4415530"/>
            <a:ext cx="5608975" cy="418360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616F9-27A7-4F75-ACBD-41C6636B4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6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82CED-6891-4B0C-BCE8-9C6961107A33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7FC4B-58FF-4919-92AF-33150E1E0F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0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82CED-6891-4B0C-BCE8-9C6961107A33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7FC4B-58FF-4919-92AF-33150E1E0F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25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82CED-6891-4B0C-BCE8-9C6961107A33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7FC4B-58FF-4919-92AF-33150E1E0F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83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6228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3" y="1275026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7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14" bIns="45714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146" indent="0" algn="ctr">
              <a:buNone/>
              <a:defRPr sz="1400"/>
            </a:lvl2pPr>
            <a:lvl3pPr marL="914293" indent="0" algn="ctr">
              <a:buNone/>
              <a:defRPr sz="1400"/>
            </a:lvl3pPr>
            <a:lvl4pPr marL="1371440" indent="0" algn="ctr">
              <a:buNone/>
              <a:defRPr sz="1400"/>
            </a:lvl4pPr>
            <a:lvl5pPr marL="1828586" indent="0" algn="ctr">
              <a:buNone/>
              <a:defRPr sz="1400"/>
            </a:lvl5pPr>
            <a:lvl6pPr marL="2285733" indent="0" algn="ctr">
              <a:buNone/>
              <a:defRPr sz="1400"/>
            </a:lvl6pPr>
            <a:lvl7pPr marL="2742879" indent="0" algn="ctr">
              <a:buNone/>
              <a:defRPr sz="1400"/>
            </a:lvl7pPr>
            <a:lvl8pPr marL="3200026" indent="0" algn="ctr">
              <a:buNone/>
              <a:defRPr sz="1400"/>
            </a:lvl8pPr>
            <a:lvl9pPr marL="3657172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CE2898DF-6AB4-4D98-9C7E-3F04ABB9FD5C}" type="datetimeFigureOut">
              <a:rPr lang="ar-JO" smtClean="0">
                <a:solidFill>
                  <a:prstClr val="black"/>
                </a:solidFill>
              </a:rPr>
              <a:pPr/>
              <a:t>24/03/1445</a:t>
            </a:fld>
            <a:endParaRPr lang="ar-JO">
              <a:solidFill>
                <a:prstClr val="black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7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ar-JO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1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44BFF4-CCF6-4F43-BABB-3990472C12C3}" type="slidenum">
              <a:rPr lang="ar-JO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013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98DF-6AB4-4D98-9C7E-3F04ABB9FD5C}" type="datetimeFigureOut">
              <a:rPr lang="ar-JO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24/03/1445</a:t>
            </a:fld>
            <a:endParaRPr lang="ar-JO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BFF4-CCF6-4F43-BABB-3990472C12C3}" type="slidenum">
              <a:rPr lang="ar-JO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045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3" y="1275026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7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1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2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E2898DF-6AB4-4D98-9C7E-3F04ABB9FD5C}" type="datetimeFigureOut">
              <a:rPr lang="ar-JO" smtClean="0">
                <a:solidFill>
                  <a:prstClr val="black"/>
                </a:solidFill>
              </a:rPr>
              <a:pPr/>
              <a:t>24/03/1445</a:t>
            </a:fld>
            <a:endParaRPr lang="ar-JO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80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ar-JO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3444BFF4-CCF6-4F43-BABB-3990472C12C3}" type="slidenum">
              <a:rPr lang="ar-JO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899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98DF-6AB4-4D98-9C7E-3F04ABB9FD5C}" type="datetimeFigureOut">
              <a:rPr lang="ar-JO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24/03/1445</a:t>
            </a:fld>
            <a:endParaRPr lang="ar-JO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BFF4-CCF6-4F43-BABB-3990472C12C3}" type="slidenum">
              <a:rPr lang="ar-JO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289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146" indent="0">
              <a:buNone/>
              <a:defRPr sz="19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146" indent="0">
              <a:buNone/>
              <a:defRPr sz="19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98DF-6AB4-4D98-9C7E-3F04ABB9FD5C}" type="datetimeFigureOut">
              <a:rPr lang="ar-JO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24/03/1445</a:t>
            </a:fld>
            <a:endParaRPr lang="ar-JO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BFF4-CCF6-4F43-BABB-3990472C12C3}" type="slidenum">
              <a:rPr lang="ar-JO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313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98DF-6AB4-4D98-9C7E-3F04ABB9FD5C}" type="datetimeFigureOut">
              <a:rPr lang="ar-JO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24/03/1445</a:t>
            </a:fld>
            <a:endParaRPr lang="ar-JO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BFF4-CCF6-4F43-BABB-3990472C12C3}" type="slidenum">
              <a:rPr lang="ar-JO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407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98DF-6AB4-4D98-9C7E-3F04ABB9FD5C}" type="datetimeFigureOut">
              <a:rPr lang="ar-JO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24/03/1445</a:t>
            </a:fld>
            <a:endParaRPr lang="ar-JO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BFF4-CCF6-4F43-BABB-3990472C12C3}" type="slidenum">
              <a:rPr lang="ar-JO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461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82CED-6891-4B0C-BCE8-9C6961107A33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7FC4B-58FF-4919-92AF-33150E1E0F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4574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8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29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4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98DF-6AB4-4D98-9C7E-3F04ABB9FD5C}" type="datetimeFigureOut">
              <a:rPr lang="ar-JO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24/03/1445</a:t>
            </a:fld>
            <a:endParaRPr lang="ar-JO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ar-JO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44BFF4-CCF6-4F43-BABB-3990472C12C3}" type="slidenum">
              <a:rPr lang="ar-JO" smtClean="0"/>
              <a:pPr/>
              <a:t>‹#›</a:t>
            </a:fld>
            <a:endParaRPr lang="ar-JO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10018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1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1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CE2898DF-6AB4-4D98-9C7E-3F04ABB9FD5C}" type="datetimeFigureOut">
              <a:rPr lang="ar-JO" smtClean="0"/>
              <a:pPr/>
              <a:t>24/03/1445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293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44BFF4-CCF6-4F43-BABB-3990472C12C3}" type="slidenum">
              <a:rPr lang="ar-JO" smtClean="0"/>
              <a:pPr/>
              <a:t>‹#›</a:t>
            </a:fld>
            <a:endParaRPr lang="ar-JO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843577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98DF-6AB4-4D98-9C7E-3F04ABB9FD5C}" type="datetimeFigureOut">
              <a:rPr lang="ar-JO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24/03/1445</a:t>
            </a:fld>
            <a:endParaRPr lang="ar-JO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BFF4-CCF6-4F43-BABB-3990472C12C3}" type="slidenum">
              <a:rPr lang="ar-JO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2700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98DF-6AB4-4D98-9C7E-3F04ABB9FD5C}" type="datetimeFigureOut">
              <a:rPr lang="ar-JO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24/03/1445</a:t>
            </a:fld>
            <a:endParaRPr lang="ar-JO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BFF4-CCF6-4F43-BABB-3990472C12C3}" type="slidenum">
              <a:rPr lang="ar-JO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28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1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0622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10693" y="538077"/>
            <a:ext cx="3322617" cy="338554"/>
          </a:xfrm>
        </p:spPr>
        <p:txBody>
          <a:bodyPr lIns="0" tIns="0" rIns="0" bIns="0"/>
          <a:lstStyle>
            <a:lvl1pPr>
              <a:defRPr sz="2200" b="1" i="0">
                <a:solidFill>
                  <a:srgbClr val="FF0066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4758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10693" y="538077"/>
            <a:ext cx="3322617" cy="338554"/>
          </a:xfrm>
        </p:spPr>
        <p:txBody>
          <a:bodyPr lIns="0" tIns="0" rIns="0" bIns="0"/>
          <a:lstStyle>
            <a:lvl1pPr>
              <a:defRPr sz="2200" b="1" i="0">
                <a:solidFill>
                  <a:srgbClr val="FF0066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1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1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9033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10693" y="538077"/>
            <a:ext cx="3322617" cy="338554"/>
          </a:xfrm>
        </p:spPr>
        <p:txBody>
          <a:bodyPr lIns="0" tIns="0" rIns="0" bIns="0"/>
          <a:lstStyle>
            <a:lvl1pPr>
              <a:defRPr sz="2200" b="1" i="0">
                <a:solidFill>
                  <a:srgbClr val="FF0066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8002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8976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000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82CED-6891-4B0C-BCE8-9C6961107A33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7FC4B-58FF-4919-92AF-33150E1E0F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791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10692" y="538077"/>
            <a:ext cx="3322617" cy="338554"/>
          </a:xfrm>
        </p:spPr>
        <p:txBody>
          <a:bodyPr lIns="0" tIns="0" rIns="0" bIns="0"/>
          <a:lstStyle>
            <a:lvl1pPr>
              <a:defRPr sz="2200" b="1" i="0">
                <a:solidFill>
                  <a:srgbClr val="FF0066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8815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10692" y="538077"/>
            <a:ext cx="3322617" cy="338554"/>
          </a:xfrm>
        </p:spPr>
        <p:txBody>
          <a:bodyPr lIns="0" tIns="0" rIns="0" bIns="0"/>
          <a:lstStyle>
            <a:lvl1pPr>
              <a:defRPr sz="2200" b="1" i="0">
                <a:solidFill>
                  <a:srgbClr val="FF0066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6392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10692" y="538077"/>
            <a:ext cx="3322617" cy="338554"/>
          </a:xfrm>
        </p:spPr>
        <p:txBody>
          <a:bodyPr lIns="0" tIns="0" rIns="0" bIns="0"/>
          <a:lstStyle>
            <a:lvl1pPr>
              <a:defRPr sz="2200" b="1" i="0">
                <a:solidFill>
                  <a:srgbClr val="FF0066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8344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518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82CED-6891-4B0C-BCE8-9C6961107A33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7FC4B-58FF-4919-92AF-33150E1E0F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72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82CED-6891-4B0C-BCE8-9C6961107A33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7FC4B-58FF-4919-92AF-33150E1E0F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89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82CED-6891-4B0C-BCE8-9C6961107A33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7FC4B-58FF-4919-92AF-33150E1E0F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72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82CED-6891-4B0C-BCE8-9C6961107A33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7FC4B-58FF-4919-92AF-33150E1E0F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77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82CED-6891-4B0C-BCE8-9C6961107A33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7FC4B-58FF-4919-92AF-33150E1E0F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46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82CED-6891-4B0C-BCE8-9C6961107A33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7FC4B-58FF-4919-92AF-33150E1E0F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121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 /><Relationship Id="rId3" Type="http://schemas.openxmlformats.org/officeDocument/2006/relationships/slideLayout" Target="../slideLayouts/slideLayout15.xml" /><Relationship Id="rId7" Type="http://schemas.openxmlformats.org/officeDocument/2006/relationships/slideLayout" Target="../slideLayouts/slideLayout19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4.xml" /><Relationship Id="rId1" Type="http://schemas.openxmlformats.org/officeDocument/2006/relationships/slideLayout" Target="../slideLayouts/slideLayout13.xml" /><Relationship Id="rId6" Type="http://schemas.openxmlformats.org/officeDocument/2006/relationships/slideLayout" Target="../slideLayouts/slideLayout18.xml" /><Relationship Id="rId11" Type="http://schemas.openxmlformats.org/officeDocument/2006/relationships/slideLayout" Target="../slideLayouts/slideLayout23.xml" /><Relationship Id="rId5" Type="http://schemas.openxmlformats.org/officeDocument/2006/relationships/slideLayout" Target="../slideLayouts/slideLayout17.xml" /><Relationship Id="rId10" Type="http://schemas.openxmlformats.org/officeDocument/2006/relationships/slideLayout" Target="../slideLayouts/slideLayout22.xml" /><Relationship Id="rId4" Type="http://schemas.openxmlformats.org/officeDocument/2006/relationships/slideLayout" Target="../slideLayouts/slideLayout16.xml" /><Relationship Id="rId9" Type="http://schemas.openxmlformats.org/officeDocument/2006/relationships/slideLayout" Target="../slideLayouts/slideLayout21.xml" 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 /><Relationship Id="rId2" Type="http://schemas.openxmlformats.org/officeDocument/2006/relationships/slideLayout" Target="../slideLayouts/slideLayout25.xml" /><Relationship Id="rId1" Type="http://schemas.openxmlformats.org/officeDocument/2006/relationships/slideLayout" Target="../slideLayouts/slideLayout24.xml" /><Relationship Id="rId6" Type="http://schemas.openxmlformats.org/officeDocument/2006/relationships/theme" Target="../theme/theme3.xml" /><Relationship Id="rId5" Type="http://schemas.openxmlformats.org/officeDocument/2006/relationships/slideLayout" Target="../slideLayouts/slideLayout28.xml" /><Relationship Id="rId4" Type="http://schemas.openxmlformats.org/officeDocument/2006/relationships/slideLayout" Target="../slideLayouts/slideLayout27.xml" 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 /><Relationship Id="rId2" Type="http://schemas.openxmlformats.org/officeDocument/2006/relationships/slideLayout" Target="../slideLayouts/slideLayout30.xml" /><Relationship Id="rId1" Type="http://schemas.openxmlformats.org/officeDocument/2006/relationships/slideLayout" Target="../slideLayouts/slideLayout29.xml" /><Relationship Id="rId6" Type="http://schemas.openxmlformats.org/officeDocument/2006/relationships/theme" Target="../theme/theme4.xml" /><Relationship Id="rId5" Type="http://schemas.openxmlformats.org/officeDocument/2006/relationships/slideLayout" Target="../slideLayouts/slideLayout33.xml" /><Relationship Id="rId4" Type="http://schemas.openxmlformats.org/officeDocument/2006/relationships/slideLayout" Target="../slideLayouts/slideLayout3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9" tIns="45714" rIns="91429" bIns="45714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9" tIns="45714" rIns="91429" bIns="45714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82CED-6891-4B0C-BCE8-9C6961107A33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9" tIns="45714" rIns="91429" bIns="45714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7FC4B-58FF-4919-92AF-33150E1E0F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9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ctr" defTabSz="914293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0" indent="-342860" algn="r" defTabSz="914293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3" indent="-285717" algn="r" defTabSz="914293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7" indent="-228573" algn="r" defTabSz="914293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3" indent="-228573" algn="r" defTabSz="914293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9" indent="-228573" algn="r" defTabSz="914293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6" indent="-228573" algn="r" defTabSz="914293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r" defTabSz="914293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r" defTabSz="914293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r" defTabSz="914293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29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r" defTabSz="91429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r" defTabSz="91429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r" defTabSz="91429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r" defTabSz="91429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r" defTabSz="91429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r" defTabSz="91429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r" defTabSz="91429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r" defTabSz="91429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146"/>
            <a:fld id="{CE2898DF-6AB4-4D98-9C7E-3F04ABB9FD5C}" type="datetimeFigureOut">
              <a:rPr lang="ar-JO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146"/>
              <a:t>24/03/1445</a:t>
            </a:fld>
            <a:endParaRPr lang="ar-JO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7" y="6309360"/>
            <a:ext cx="3950208" cy="274320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146"/>
            <a:endParaRPr lang="ar-JO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146"/>
            <a:fld id="{3444BFF4-CCF6-4F43-BABB-3990472C12C3}" type="slidenum">
              <a:rPr lang="ar-JO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146"/>
              <a:t>‹#›</a:t>
            </a:fld>
            <a:endParaRPr lang="ar-JO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99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293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59" indent="-182859" algn="l" defTabSz="914293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indent="-182859" algn="l" defTabSz="914293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435" indent="-182859" algn="l" defTabSz="914293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722" indent="-182859" algn="l" defTabSz="914293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010" indent="-182859" algn="l" defTabSz="914293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99813" indent="-228573" algn="l" defTabSz="914293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899778" indent="-228573" algn="l" defTabSz="914293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99743" indent="-228573" algn="l" defTabSz="914293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99708" indent="-228573" algn="l" defTabSz="914293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10693" y="538077"/>
            <a:ext cx="332261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F0066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61183" y="1839383"/>
            <a:ext cx="702163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2444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0487"/>
            <a:endParaRPr lang="ar-SA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2444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0487"/>
            <a:fld id="{1D8BD707-D9CF-40AE-B4C6-C98DA3205C09}" type="datetimeFigureOut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 defTabSz="820487"/>
              <a:t>10/8/2023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2444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0487"/>
            <a:fld id="{B6F15528-21DE-4FAA-801E-634DDDAF4B2B}" type="slidenum">
              <a:rPr lang="ar-SA" sz="1600" smtClean="0">
                <a:solidFill>
                  <a:prstClr val="black">
                    <a:tint val="75000"/>
                  </a:prstClr>
                </a:solidFill>
              </a:rPr>
              <a:pPr defTabSz="820487"/>
              <a:t>‹#›</a:t>
            </a:fld>
            <a:endParaRPr lang="ar-SA" sz="16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611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10243">
        <a:defRPr>
          <a:latin typeface="+mn-lt"/>
          <a:ea typeface="+mn-ea"/>
          <a:cs typeface="+mn-cs"/>
        </a:defRPr>
      </a:lvl2pPr>
      <a:lvl3pPr marL="820487">
        <a:defRPr>
          <a:latin typeface="+mn-lt"/>
          <a:ea typeface="+mn-ea"/>
          <a:cs typeface="+mn-cs"/>
        </a:defRPr>
      </a:lvl3pPr>
      <a:lvl4pPr marL="1230730">
        <a:defRPr>
          <a:latin typeface="+mn-lt"/>
          <a:ea typeface="+mn-ea"/>
          <a:cs typeface="+mn-cs"/>
        </a:defRPr>
      </a:lvl4pPr>
      <a:lvl5pPr marL="1640973">
        <a:defRPr>
          <a:latin typeface="+mn-lt"/>
          <a:ea typeface="+mn-ea"/>
          <a:cs typeface="+mn-cs"/>
        </a:defRPr>
      </a:lvl5pPr>
      <a:lvl6pPr marL="2051216">
        <a:defRPr>
          <a:latin typeface="+mn-lt"/>
          <a:ea typeface="+mn-ea"/>
          <a:cs typeface="+mn-cs"/>
        </a:defRPr>
      </a:lvl6pPr>
      <a:lvl7pPr marL="2461461">
        <a:defRPr>
          <a:latin typeface="+mn-lt"/>
          <a:ea typeface="+mn-ea"/>
          <a:cs typeface="+mn-cs"/>
        </a:defRPr>
      </a:lvl7pPr>
      <a:lvl8pPr marL="2871703">
        <a:defRPr>
          <a:latin typeface="+mn-lt"/>
          <a:ea typeface="+mn-ea"/>
          <a:cs typeface="+mn-cs"/>
        </a:defRPr>
      </a:lvl8pPr>
      <a:lvl9pPr marL="328194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10243">
        <a:defRPr>
          <a:latin typeface="+mn-lt"/>
          <a:ea typeface="+mn-ea"/>
          <a:cs typeface="+mn-cs"/>
        </a:defRPr>
      </a:lvl2pPr>
      <a:lvl3pPr marL="820487">
        <a:defRPr>
          <a:latin typeface="+mn-lt"/>
          <a:ea typeface="+mn-ea"/>
          <a:cs typeface="+mn-cs"/>
        </a:defRPr>
      </a:lvl3pPr>
      <a:lvl4pPr marL="1230730">
        <a:defRPr>
          <a:latin typeface="+mn-lt"/>
          <a:ea typeface="+mn-ea"/>
          <a:cs typeface="+mn-cs"/>
        </a:defRPr>
      </a:lvl4pPr>
      <a:lvl5pPr marL="1640973">
        <a:defRPr>
          <a:latin typeface="+mn-lt"/>
          <a:ea typeface="+mn-ea"/>
          <a:cs typeface="+mn-cs"/>
        </a:defRPr>
      </a:lvl5pPr>
      <a:lvl6pPr marL="2051216">
        <a:defRPr>
          <a:latin typeface="+mn-lt"/>
          <a:ea typeface="+mn-ea"/>
          <a:cs typeface="+mn-cs"/>
        </a:defRPr>
      </a:lvl6pPr>
      <a:lvl7pPr marL="2461461">
        <a:defRPr>
          <a:latin typeface="+mn-lt"/>
          <a:ea typeface="+mn-ea"/>
          <a:cs typeface="+mn-cs"/>
        </a:defRPr>
      </a:lvl7pPr>
      <a:lvl8pPr marL="2871703">
        <a:defRPr>
          <a:latin typeface="+mn-lt"/>
          <a:ea typeface="+mn-ea"/>
          <a:cs typeface="+mn-cs"/>
        </a:defRPr>
      </a:lvl8pPr>
      <a:lvl9pPr marL="3281946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10692" y="538077"/>
            <a:ext cx="332261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F0066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61182" y="1839382"/>
            <a:ext cx="702163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444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0583"/>
            <a:endParaRPr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444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0583"/>
            <a:fld id="{1D8BD707-D9CF-40AE-B4C6-C98DA3205C09}" type="datetimeFigureOut">
              <a:rPr lang="en-US" sz="1600">
                <a:solidFill>
                  <a:prstClr val="black">
                    <a:tint val="75000"/>
                  </a:prstClr>
                </a:solidFill>
              </a:rPr>
              <a:pPr defTabSz="820583"/>
              <a:t>10/8/2023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444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0583"/>
            <a:fld id="{B6F15528-21DE-4FAA-801E-634DDDAF4B2B}" type="slidenum">
              <a:rPr sz="1600">
                <a:solidFill>
                  <a:prstClr val="black">
                    <a:tint val="75000"/>
                  </a:prstClr>
                </a:solidFill>
              </a:rPr>
              <a:pPr defTabSz="820583"/>
              <a:t>‹#›</a:t>
            </a:fld>
            <a:endParaRPr sz="16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228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10291">
        <a:defRPr>
          <a:latin typeface="+mn-lt"/>
          <a:ea typeface="+mn-ea"/>
          <a:cs typeface="+mn-cs"/>
        </a:defRPr>
      </a:lvl2pPr>
      <a:lvl3pPr marL="820583">
        <a:defRPr>
          <a:latin typeface="+mn-lt"/>
          <a:ea typeface="+mn-ea"/>
          <a:cs typeface="+mn-cs"/>
        </a:defRPr>
      </a:lvl3pPr>
      <a:lvl4pPr marL="1230874">
        <a:defRPr>
          <a:latin typeface="+mn-lt"/>
          <a:ea typeface="+mn-ea"/>
          <a:cs typeface="+mn-cs"/>
        </a:defRPr>
      </a:lvl4pPr>
      <a:lvl5pPr marL="1641165">
        <a:defRPr>
          <a:latin typeface="+mn-lt"/>
          <a:ea typeface="+mn-ea"/>
          <a:cs typeface="+mn-cs"/>
        </a:defRPr>
      </a:lvl5pPr>
      <a:lvl6pPr marL="2051456">
        <a:defRPr>
          <a:latin typeface="+mn-lt"/>
          <a:ea typeface="+mn-ea"/>
          <a:cs typeface="+mn-cs"/>
        </a:defRPr>
      </a:lvl6pPr>
      <a:lvl7pPr marL="2461748">
        <a:defRPr>
          <a:latin typeface="+mn-lt"/>
          <a:ea typeface="+mn-ea"/>
          <a:cs typeface="+mn-cs"/>
        </a:defRPr>
      </a:lvl7pPr>
      <a:lvl8pPr marL="2872039">
        <a:defRPr>
          <a:latin typeface="+mn-lt"/>
          <a:ea typeface="+mn-ea"/>
          <a:cs typeface="+mn-cs"/>
        </a:defRPr>
      </a:lvl8pPr>
      <a:lvl9pPr marL="328233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10291">
        <a:defRPr>
          <a:latin typeface="+mn-lt"/>
          <a:ea typeface="+mn-ea"/>
          <a:cs typeface="+mn-cs"/>
        </a:defRPr>
      </a:lvl2pPr>
      <a:lvl3pPr marL="820583">
        <a:defRPr>
          <a:latin typeface="+mn-lt"/>
          <a:ea typeface="+mn-ea"/>
          <a:cs typeface="+mn-cs"/>
        </a:defRPr>
      </a:lvl3pPr>
      <a:lvl4pPr marL="1230874">
        <a:defRPr>
          <a:latin typeface="+mn-lt"/>
          <a:ea typeface="+mn-ea"/>
          <a:cs typeface="+mn-cs"/>
        </a:defRPr>
      </a:lvl4pPr>
      <a:lvl5pPr marL="1641165">
        <a:defRPr>
          <a:latin typeface="+mn-lt"/>
          <a:ea typeface="+mn-ea"/>
          <a:cs typeface="+mn-cs"/>
        </a:defRPr>
      </a:lvl5pPr>
      <a:lvl6pPr marL="2051456">
        <a:defRPr>
          <a:latin typeface="+mn-lt"/>
          <a:ea typeface="+mn-ea"/>
          <a:cs typeface="+mn-cs"/>
        </a:defRPr>
      </a:lvl6pPr>
      <a:lvl7pPr marL="2461748">
        <a:defRPr>
          <a:latin typeface="+mn-lt"/>
          <a:ea typeface="+mn-ea"/>
          <a:cs typeface="+mn-cs"/>
        </a:defRPr>
      </a:lvl7pPr>
      <a:lvl8pPr marL="2872039">
        <a:defRPr>
          <a:latin typeface="+mn-lt"/>
          <a:ea typeface="+mn-ea"/>
          <a:cs typeface="+mn-cs"/>
        </a:defRPr>
      </a:lvl8pPr>
      <a:lvl9pPr marL="328233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8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8.xml" /><Relationship Id="rId5" Type="http://schemas.openxmlformats.org/officeDocument/2006/relationships/image" Target="../media/image18.jpeg" /><Relationship Id="rId4" Type="http://schemas.openxmlformats.org/officeDocument/2006/relationships/image" Target="../media/image17.jpe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8.xml" /><Relationship Id="rId4" Type="http://schemas.openxmlformats.org/officeDocument/2006/relationships/image" Target="../media/image21.jpe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8.xml" /><Relationship Id="rId4" Type="http://schemas.openxmlformats.org/officeDocument/2006/relationships/image" Target="../media/image24.jpe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 /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8.xml" /><Relationship Id="rId4" Type="http://schemas.openxmlformats.org/officeDocument/2006/relationships/image" Target="../media/image27.jpeg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5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 /><Relationship Id="rId2" Type="http://schemas.openxmlformats.org/officeDocument/2006/relationships/image" Target="../media/image28.jpg" /><Relationship Id="rId1" Type="http://schemas.openxmlformats.org/officeDocument/2006/relationships/slideLayout" Target="../slideLayouts/slideLayout33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 /><Relationship Id="rId2" Type="http://schemas.openxmlformats.org/officeDocument/2006/relationships/image" Target="../media/image30.png" /><Relationship Id="rId1" Type="http://schemas.openxmlformats.org/officeDocument/2006/relationships/slideLayout" Target="../slideLayouts/slideLayout33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 /><Relationship Id="rId2" Type="http://schemas.openxmlformats.org/officeDocument/2006/relationships/image" Target="../media/image32.jpg" /><Relationship Id="rId1" Type="http://schemas.openxmlformats.org/officeDocument/2006/relationships/slideLayout" Target="../slideLayouts/slideLayout33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 /><Relationship Id="rId1" Type="http://schemas.openxmlformats.org/officeDocument/2006/relationships/slideLayout" Target="../slideLayouts/slideLayout1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 /><Relationship Id="rId1" Type="http://schemas.openxmlformats.org/officeDocument/2006/relationships/slideLayout" Target="../slideLayouts/slideLayout1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 /><Relationship Id="rId1" Type="http://schemas.openxmlformats.org/officeDocument/2006/relationships/slideLayout" Target="../slideLayouts/slideLayout1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 /><Relationship Id="rId1" Type="http://schemas.openxmlformats.org/officeDocument/2006/relationships/slideLayout" Target="../slideLayouts/slideLayout1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 /><Relationship Id="rId1" Type="http://schemas.openxmlformats.org/officeDocument/2006/relationships/slideLayout" Target="../slideLayouts/slideLayout1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 /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 /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 /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8.xml" 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45.png" /><Relationship Id="rId1" Type="http://schemas.openxmlformats.org/officeDocument/2006/relationships/slideLayout" Target="../slideLayouts/slideLayout14.xml" 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 /><Relationship Id="rId1" Type="http://schemas.openxmlformats.org/officeDocument/2006/relationships/slideLayout" Target="../slideLayouts/slideLayout14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 /><Relationship Id="rId1" Type="http://schemas.openxmlformats.org/officeDocument/2006/relationships/slideLayout" Target="../slideLayouts/slideLayout19.xml" 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 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 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5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8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8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8.xml" /><Relationship Id="rId5" Type="http://schemas.openxmlformats.org/officeDocument/2006/relationships/image" Target="../media/image11.jpeg" /><Relationship Id="rId4" Type="http://schemas.openxmlformats.org/officeDocument/2006/relationships/image" Target="../media/image10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8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8"/>
          <p:cNvSpPr txBox="1">
            <a:spLocks noGrp="1"/>
          </p:cNvSpPr>
          <p:nvPr>
            <p:ph type="title"/>
          </p:nvPr>
        </p:nvSpPr>
        <p:spPr>
          <a:xfrm>
            <a:off x="1939637" y="1138697"/>
            <a:ext cx="5264727" cy="842505"/>
          </a:xfrm>
          <a:prstGeom prst="rect">
            <a:avLst/>
          </a:prstGeom>
        </p:spPr>
        <p:txBody>
          <a:bodyPr vert="horz" wrap="square" lIns="0" tIns="11396" rIns="0" bIns="0" rtlCol="0">
            <a:spAutoFit/>
          </a:bodyPr>
          <a:lstStyle/>
          <a:p>
            <a:pPr marL="11966">
              <a:spcBef>
                <a:spcPts val="90"/>
              </a:spcBef>
            </a:pPr>
            <a:r>
              <a:rPr sz="5400" spc="117" dirty="0"/>
              <a:t>C</a:t>
            </a:r>
            <a:r>
              <a:rPr sz="5400" spc="-144" dirty="0"/>
              <a:t>esarea</a:t>
            </a:r>
            <a:r>
              <a:rPr sz="5400" spc="-157" dirty="0"/>
              <a:t>n</a:t>
            </a:r>
            <a:r>
              <a:rPr sz="5400" spc="-135" dirty="0"/>
              <a:t> </a:t>
            </a:r>
            <a:r>
              <a:rPr sz="5400" spc="-171" dirty="0"/>
              <a:t>section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2492897"/>
            <a:ext cx="2286000" cy="2452739"/>
          </a:xfrm>
          <a:prstGeom prst="rect">
            <a:avLst/>
          </a:prstGeom>
          <a:noFill/>
        </p:spPr>
        <p:txBody>
          <a:bodyPr wrap="square" lIns="82048" tIns="41025" rIns="82048" bIns="41025" rtlCol="0">
            <a:spAutoFit/>
          </a:bodyPr>
          <a:lstStyle/>
          <a:p>
            <a:r>
              <a:rPr lang="en-US" sz="2200" b="1" u="sng" dirty="0"/>
              <a:t>Presented by:</a:t>
            </a:r>
          </a:p>
          <a:p>
            <a:r>
              <a:rPr lang="en-US" sz="2200" b="1" dirty="0" err="1"/>
              <a:t>Jonaid</a:t>
            </a:r>
            <a:r>
              <a:rPr lang="en-US" sz="2200" b="1" dirty="0"/>
              <a:t> </a:t>
            </a:r>
            <a:r>
              <a:rPr lang="en-US" sz="2200" b="1" dirty="0" err="1"/>
              <a:t>Jaradat</a:t>
            </a:r>
            <a:r>
              <a:rPr lang="en-US" sz="2200" b="1" dirty="0"/>
              <a:t> </a:t>
            </a:r>
          </a:p>
          <a:p>
            <a:r>
              <a:rPr lang="en-US" sz="2200" b="1" dirty="0" err="1"/>
              <a:t>Heba</a:t>
            </a:r>
            <a:r>
              <a:rPr lang="en-US" sz="2200" b="1" dirty="0"/>
              <a:t> </a:t>
            </a:r>
            <a:r>
              <a:rPr lang="en-US" sz="2200" b="1" dirty="0" err="1"/>
              <a:t>Sarayreh</a:t>
            </a:r>
            <a:r>
              <a:rPr lang="en-US" sz="2200" b="1" dirty="0"/>
              <a:t> </a:t>
            </a:r>
          </a:p>
          <a:p>
            <a:r>
              <a:rPr lang="en-US" sz="2200" b="1" dirty="0"/>
              <a:t>Noor </a:t>
            </a:r>
            <a:r>
              <a:rPr lang="en-US" sz="2200" b="1" dirty="0" err="1"/>
              <a:t>Athamneh</a:t>
            </a:r>
            <a:r>
              <a:rPr lang="en-US" sz="2200" b="1" dirty="0"/>
              <a:t> </a:t>
            </a:r>
          </a:p>
          <a:p>
            <a:r>
              <a:rPr lang="en-US" sz="2200" b="1" dirty="0" err="1"/>
              <a:t>Forat</a:t>
            </a:r>
            <a:r>
              <a:rPr lang="en-US" sz="2200" b="1" dirty="0"/>
              <a:t> </a:t>
            </a:r>
            <a:r>
              <a:rPr lang="en-US" sz="2200" b="1" dirty="0" err="1"/>
              <a:t>Thnaibat</a:t>
            </a:r>
            <a:endParaRPr lang="en-US" sz="2200" b="1" dirty="0"/>
          </a:p>
          <a:p>
            <a:r>
              <a:rPr lang="en-US" sz="2200" b="1" dirty="0" err="1"/>
              <a:t>Seema</a:t>
            </a:r>
            <a:r>
              <a:rPr lang="en-US" sz="2200" b="1" dirty="0"/>
              <a:t> </a:t>
            </a:r>
            <a:r>
              <a:rPr lang="en-US" sz="2200" b="1" dirty="0" err="1"/>
              <a:t>Tarawneh</a:t>
            </a:r>
            <a:r>
              <a:rPr lang="en-US" sz="2200" b="1" dirty="0"/>
              <a:t>  </a:t>
            </a:r>
          </a:p>
          <a:p>
            <a:r>
              <a:rPr lang="en-US" sz="2200" b="1" dirty="0" err="1"/>
              <a:t>Doa’a</a:t>
            </a:r>
            <a:r>
              <a:rPr lang="en-US" sz="2200" b="1" dirty="0"/>
              <a:t> </a:t>
            </a:r>
            <a:r>
              <a:rPr lang="en-US" sz="2200" b="1" dirty="0" err="1"/>
              <a:t>Qatawneh</a:t>
            </a:r>
            <a:r>
              <a:rPr lang="en-US" sz="2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8546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>
            <a:extLst>
              <a:ext uri="{FF2B5EF4-FFF2-40B4-BE49-F238E27FC236}">
                <a16:creationId xmlns:a16="http://schemas.microsoft.com/office/drawing/2014/main" id="{063E8270-F227-367F-E401-CFCD41297D7D}"/>
              </a:ext>
            </a:extLst>
          </p:cNvPr>
          <p:cNvSpPr txBox="1"/>
          <p:nvPr/>
        </p:nvSpPr>
        <p:spPr>
          <a:xfrm>
            <a:off x="218219" y="631270"/>
            <a:ext cx="5285307" cy="648089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7602" rIns="0" bIns="0" rtlCol="0">
            <a:spAutoFit/>
          </a:bodyPr>
          <a:lstStyle/>
          <a:p>
            <a:pPr marL="217060" indent="-131035" defTabSz="820391">
              <a:spcBef>
                <a:spcPts val="296"/>
              </a:spcBef>
              <a:buSzPct val="92857"/>
              <a:buFontTx/>
              <a:buAutoNum type="arabicPlain"/>
              <a:tabLst>
                <a:tab pos="217630" algn="l"/>
              </a:tabLst>
            </a:pPr>
            <a:r>
              <a:rPr lang="en-US" sz="2200" dirty="0">
                <a:solidFill>
                  <a:prstClr val="black"/>
                </a:solidFill>
                <a:cs typeface="Calibri"/>
              </a:rPr>
              <a:t>. </a:t>
            </a:r>
            <a:r>
              <a:rPr sz="2200" dirty="0">
                <a:solidFill>
                  <a:prstClr val="black"/>
                </a:solidFill>
                <a:cs typeface="Calibri"/>
              </a:rPr>
              <a:t>Repeat</a:t>
            </a:r>
            <a:r>
              <a:rPr sz="2200" spc="-36" dirty="0">
                <a:solidFill>
                  <a:prstClr val="black"/>
                </a:solidFill>
                <a:cs typeface="Calibri"/>
              </a:rPr>
              <a:t> </a:t>
            </a:r>
            <a:r>
              <a:rPr sz="2200" dirty="0">
                <a:solidFill>
                  <a:prstClr val="black"/>
                </a:solidFill>
                <a:cs typeface="Calibri"/>
              </a:rPr>
              <a:t>cesarean</a:t>
            </a:r>
            <a:r>
              <a:rPr sz="2200" spc="-36" dirty="0">
                <a:solidFill>
                  <a:prstClr val="black"/>
                </a:solidFill>
                <a:cs typeface="Calibri"/>
              </a:rPr>
              <a:t> </a:t>
            </a:r>
            <a:r>
              <a:rPr sz="2200" dirty="0">
                <a:solidFill>
                  <a:prstClr val="black"/>
                </a:solidFill>
                <a:cs typeface="Calibri"/>
              </a:rPr>
              <a:t>delivery</a:t>
            </a:r>
          </a:p>
          <a:p>
            <a:pPr marL="86597" marR="546357" defTabSz="820391">
              <a:lnSpc>
                <a:spcPct val="110000"/>
              </a:lnSpc>
              <a:spcBef>
                <a:spcPts val="709"/>
              </a:spcBef>
              <a:buSzPct val="92857"/>
              <a:buFontTx/>
              <a:buAutoNum type="arabicPlain"/>
              <a:tabLst>
                <a:tab pos="217630" algn="l"/>
              </a:tabLst>
            </a:pPr>
            <a:r>
              <a:rPr lang="en-US" sz="2200" spc="-4" dirty="0">
                <a:solidFill>
                  <a:prstClr val="black"/>
                </a:solidFill>
                <a:cs typeface="Calibri"/>
              </a:rPr>
              <a:t>.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Abnormal</a:t>
            </a:r>
            <a:r>
              <a:rPr sz="220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placentation</a:t>
            </a:r>
            <a:r>
              <a:rPr sz="2200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(eg.</a:t>
            </a:r>
            <a:r>
              <a:rPr sz="2200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placenta </a:t>
            </a:r>
            <a:r>
              <a:rPr sz="2200" spc="-274" dirty="0">
                <a:solidFill>
                  <a:prstClr val="black"/>
                </a:solidFill>
                <a:cs typeface="Calibri"/>
              </a:rPr>
              <a:t> </a:t>
            </a:r>
            <a:r>
              <a:rPr sz="2200" dirty="0">
                <a:solidFill>
                  <a:prstClr val="black"/>
                </a:solidFill>
                <a:cs typeface="Calibri"/>
              </a:rPr>
              <a:t>Previa,</a:t>
            </a:r>
            <a:r>
              <a:rPr sz="2200" spc="-13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placenta</a:t>
            </a:r>
            <a:r>
              <a:rPr sz="2200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accrete).</a:t>
            </a:r>
            <a:endParaRPr sz="2200" dirty="0">
              <a:solidFill>
                <a:prstClr val="black"/>
              </a:solidFill>
              <a:cs typeface="Calibri"/>
            </a:endParaRPr>
          </a:p>
          <a:p>
            <a:pPr marL="86597" marR="381709" defTabSz="820391">
              <a:lnSpc>
                <a:spcPct val="110100"/>
              </a:lnSpc>
              <a:spcBef>
                <a:spcPts val="709"/>
              </a:spcBef>
              <a:buSzPct val="92857"/>
              <a:buFontTx/>
              <a:buAutoNum type="arabicPlain"/>
              <a:tabLst>
                <a:tab pos="217630" algn="l"/>
              </a:tabLst>
            </a:pPr>
            <a:r>
              <a:rPr lang="en-US" sz="2200" spc="-4" dirty="0">
                <a:solidFill>
                  <a:prstClr val="black"/>
                </a:solidFill>
                <a:cs typeface="Calibri"/>
              </a:rPr>
              <a:t>.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Obstructive </a:t>
            </a:r>
            <a:r>
              <a:rPr sz="2200" dirty="0">
                <a:solidFill>
                  <a:prstClr val="black"/>
                </a:solidFill>
                <a:cs typeface="Calibri"/>
              </a:rPr>
              <a:t>lesions in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the </a:t>
            </a:r>
            <a:r>
              <a:rPr sz="2200" dirty="0">
                <a:solidFill>
                  <a:prstClr val="black"/>
                </a:solidFill>
                <a:cs typeface="Calibri"/>
              </a:rPr>
              <a:t>lower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genital </a:t>
            </a:r>
            <a:r>
              <a:rPr sz="2200" spc="-274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tract,</a:t>
            </a:r>
            <a:r>
              <a:rPr sz="2200" spc="-13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including</a:t>
            </a:r>
            <a:r>
              <a:rPr sz="2200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2200" dirty="0">
                <a:solidFill>
                  <a:prstClr val="black"/>
                </a:solidFill>
                <a:cs typeface="Calibri"/>
              </a:rPr>
              <a:t>leiomyomas</a:t>
            </a:r>
            <a:r>
              <a:rPr sz="2200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of</a:t>
            </a:r>
            <a:r>
              <a:rPr sz="220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the lower </a:t>
            </a:r>
            <a:r>
              <a:rPr sz="220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uterine segment </a:t>
            </a:r>
            <a:r>
              <a:rPr sz="2200" dirty="0">
                <a:solidFill>
                  <a:prstClr val="black"/>
                </a:solidFill>
                <a:cs typeface="Calibri"/>
              </a:rPr>
              <a:t>that interfere with </a:t>
            </a:r>
            <a:r>
              <a:rPr sz="2200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engagement</a:t>
            </a:r>
            <a:r>
              <a:rPr sz="2200" spc="-13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of</a:t>
            </a:r>
            <a:r>
              <a:rPr sz="220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the</a:t>
            </a:r>
            <a:r>
              <a:rPr sz="2200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2200" dirty="0">
                <a:solidFill>
                  <a:prstClr val="black"/>
                </a:solidFill>
                <a:cs typeface="Calibri"/>
              </a:rPr>
              <a:t>fetal</a:t>
            </a:r>
            <a:r>
              <a:rPr sz="2200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head</a:t>
            </a:r>
            <a:endParaRPr sz="2200" dirty="0">
              <a:solidFill>
                <a:prstClr val="black"/>
              </a:solidFill>
              <a:cs typeface="Calibri"/>
            </a:endParaRPr>
          </a:p>
          <a:p>
            <a:pPr marL="86597" marR="151544" defTabSz="820391">
              <a:lnSpc>
                <a:spcPct val="109600"/>
              </a:lnSpc>
              <a:spcBef>
                <a:spcPts val="718"/>
              </a:spcBef>
              <a:buSzPct val="92857"/>
              <a:buFontTx/>
              <a:buAutoNum type="arabicPlain"/>
              <a:tabLst>
                <a:tab pos="217630" algn="l"/>
              </a:tabLst>
            </a:pPr>
            <a:r>
              <a:rPr lang="en-US" sz="2200" spc="-4" dirty="0">
                <a:solidFill>
                  <a:prstClr val="black"/>
                </a:solidFill>
                <a:cs typeface="Calibri"/>
              </a:rPr>
              <a:t>.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Pelvic abnormalities that preclude </a:t>
            </a:r>
            <a:r>
              <a:rPr sz="220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engagement or </a:t>
            </a:r>
            <a:r>
              <a:rPr sz="2200" dirty="0">
                <a:solidFill>
                  <a:prstClr val="black"/>
                </a:solidFill>
                <a:cs typeface="Calibri"/>
              </a:rPr>
              <a:t>interfere with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descent of </a:t>
            </a:r>
            <a:r>
              <a:rPr sz="2200" dirty="0">
                <a:solidFill>
                  <a:prstClr val="black"/>
                </a:solidFill>
                <a:cs typeface="Calibri"/>
              </a:rPr>
              <a:t>the </a:t>
            </a:r>
            <a:r>
              <a:rPr sz="2200" spc="-274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fetal</a:t>
            </a:r>
            <a:r>
              <a:rPr sz="2200" spc="-13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presentation</a:t>
            </a:r>
            <a:r>
              <a:rPr sz="2200" spc="-13" dirty="0">
                <a:solidFill>
                  <a:prstClr val="black"/>
                </a:solidFill>
                <a:cs typeface="Calibri"/>
              </a:rPr>
              <a:t> </a:t>
            </a:r>
            <a:r>
              <a:rPr sz="2200" dirty="0">
                <a:solidFill>
                  <a:prstClr val="black"/>
                </a:solidFill>
                <a:cs typeface="Calibri"/>
              </a:rPr>
              <a:t>in</a:t>
            </a:r>
            <a:r>
              <a:rPr sz="2200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labor.</a:t>
            </a:r>
            <a:endParaRPr sz="2200" dirty="0">
              <a:solidFill>
                <a:prstClr val="black"/>
              </a:solidFill>
              <a:cs typeface="Calibri"/>
            </a:endParaRPr>
          </a:p>
          <a:p>
            <a:pPr marL="86597" marR="101409" defTabSz="820391">
              <a:lnSpc>
                <a:spcPct val="108600"/>
              </a:lnSpc>
              <a:spcBef>
                <a:spcPts val="740"/>
              </a:spcBef>
            </a:pPr>
            <a:r>
              <a:rPr sz="2200" spc="-4" dirty="0">
                <a:solidFill>
                  <a:prstClr val="black"/>
                </a:solidFill>
                <a:cs typeface="Calibri"/>
              </a:rPr>
              <a:t>5</a:t>
            </a:r>
            <a:r>
              <a:rPr lang="en-US" sz="2200" spc="-4" dirty="0">
                <a:solidFill>
                  <a:prstClr val="black"/>
                </a:solidFill>
                <a:cs typeface="Calibri"/>
              </a:rPr>
              <a:t>.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2200" dirty="0">
                <a:solidFill>
                  <a:prstClr val="black"/>
                </a:solidFill>
                <a:cs typeface="Calibri"/>
              </a:rPr>
              <a:t>Active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genital </a:t>
            </a:r>
            <a:r>
              <a:rPr sz="2200" dirty="0">
                <a:solidFill>
                  <a:prstClr val="black"/>
                </a:solidFill>
                <a:cs typeface="Calibri"/>
              </a:rPr>
              <a:t>herpes infection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or maternal </a:t>
            </a:r>
            <a:r>
              <a:rPr sz="2200" spc="-274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HIV</a:t>
            </a:r>
            <a:r>
              <a:rPr sz="2200" spc="-18" dirty="0">
                <a:solidFill>
                  <a:prstClr val="black"/>
                </a:solidFill>
                <a:cs typeface="Calibri"/>
              </a:rPr>
              <a:t> </a:t>
            </a:r>
            <a:r>
              <a:rPr sz="2200" dirty="0">
                <a:solidFill>
                  <a:prstClr val="black"/>
                </a:solidFill>
                <a:cs typeface="Calibri"/>
              </a:rPr>
              <a:t>infection</a:t>
            </a:r>
            <a:endParaRPr lang="en-GB" sz="2200" dirty="0">
              <a:solidFill>
                <a:prstClr val="black"/>
              </a:solidFill>
              <a:cs typeface="Calibri"/>
            </a:endParaRPr>
          </a:p>
          <a:p>
            <a:pPr marL="86597" marR="101409" defTabSz="820391">
              <a:lnSpc>
                <a:spcPct val="108600"/>
              </a:lnSpc>
              <a:spcBef>
                <a:spcPts val="740"/>
              </a:spcBef>
            </a:pPr>
            <a:r>
              <a:rPr lang="en-GB" sz="2200" dirty="0">
                <a:solidFill>
                  <a:prstClr val="black"/>
                </a:solidFill>
                <a:cs typeface="Calibri"/>
              </a:rPr>
              <a:t>6.</a:t>
            </a:r>
            <a:r>
              <a:rPr lang="en-GB" sz="2200" b="1" dirty="0">
                <a:solidFill>
                  <a:srgbClr val="32323C"/>
                </a:solidFill>
                <a:latin typeface="acumin-pro"/>
              </a:rPr>
              <a:t> Maternal medical conditions</a:t>
            </a:r>
            <a:r>
              <a:rPr lang="en-GB" sz="2200" dirty="0">
                <a:solidFill>
                  <a:srgbClr val="32323C"/>
                </a:solidFill>
                <a:latin typeface="acumin-pro"/>
              </a:rPr>
              <a:t> (e.g. cardiomyopathy) – where labour would be dangerous for the mother.</a:t>
            </a:r>
          </a:p>
          <a:p>
            <a:pPr marL="86597" marR="101409" defTabSz="820391">
              <a:lnSpc>
                <a:spcPct val="108600"/>
              </a:lnSpc>
              <a:spcBef>
                <a:spcPts val="740"/>
              </a:spcBef>
            </a:pPr>
            <a:endParaRPr sz="22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CAD0351C-20CC-23E6-4E17-D689E3D9EB5A}"/>
              </a:ext>
            </a:extLst>
          </p:cNvPr>
          <p:cNvSpPr txBox="1"/>
          <p:nvPr/>
        </p:nvSpPr>
        <p:spPr>
          <a:xfrm flipH="1">
            <a:off x="413837" y="141670"/>
            <a:ext cx="3004816" cy="425575"/>
          </a:xfrm>
          <a:prstGeom prst="rect">
            <a:avLst/>
          </a:prstGeom>
          <a:solidFill>
            <a:srgbClr val="FF8FBB"/>
          </a:solidFill>
        </p:spPr>
        <p:txBody>
          <a:bodyPr vert="horz" wrap="square" lIns="0" tIns="40449" rIns="0" bIns="0" rtlCol="0">
            <a:spAutoFit/>
          </a:bodyPr>
          <a:lstStyle/>
          <a:p>
            <a:pPr marL="90584" defTabSz="820391">
              <a:spcBef>
                <a:spcPts val="319"/>
              </a:spcBef>
            </a:pPr>
            <a:r>
              <a:rPr sz="2500" b="1" spc="-4" dirty="0">
                <a:solidFill>
                  <a:prstClr val="black"/>
                </a:solidFill>
                <a:cs typeface="Calibri"/>
              </a:rPr>
              <a:t>maternal:</a:t>
            </a:r>
            <a:endParaRPr sz="2500" dirty="0">
              <a:solidFill>
                <a:prstClr val="black"/>
              </a:solidFill>
              <a:cs typeface="Calibri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534D6A4F-D286-E25F-237F-55E8E357A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9740" y="1416535"/>
            <a:ext cx="3291178" cy="394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753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3CAA609-1CF6-09B0-DE33-DE5B16B09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44250" cy="3312506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B433EC96-FF8F-AB1E-A6EE-C8465C23A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77119"/>
            <a:ext cx="4444250" cy="3312506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9CEA48BB-8D49-D457-4772-EF117A8EB6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12797" y="3545497"/>
            <a:ext cx="5084799" cy="3225548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E49E961E-7927-5C34-E1A0-6E7F0B6AB9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789628"/>
            <a:ext cx="4354285" cy="285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800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3DD8A89-F7AB-3D5D-F6FB-EDA11F20B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87" y="0"/>
            <a:ext cx="4945156" cy="33268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A62A24-34D5-CFDE-4495-C05DC9385D39}"/>
              </a:ext>
            </a:extLst>
          </p:cNvPr>
          <p:cNvSpPr txBox="1"/>
          <p:nvPr/>
        </p:nvSpPr>
        <p:spPr>
          <a:xfrm>
            <a:off x="5673167" y="1092356"/>
            <a:ext cx="2612571" cy="421414"/>
          </a:xfrm>
          <a:prstGeom prst="rect">
            <a:avLst/>
          </a:prstGeom>
          <a:noFill/>
        </p:spPr>
        <p:txBody>
          <a:bodyPr wrap="square" lIns="82039" tIns="41020" rIns="82039" bIns="41020" rtlCol="0">
            <a:spAutoFit/>
          </a:bodyPr>
          <a:lstStyle/>
          <a:p>
            <a:pPr defTabSz="820391"/>
            <a:r>
              <a:rPr lang="en-GB" sz="2200" dirty="0">
                <a:solidFill>
                  <a:prstClr val="black"/>
                </a:solidFill>
              </a:rPr>
              <a:t>Pelvic deformities </a:t>
            </a:r>
            <a:endParaRPr lang="en-US" sz="2200" dirty="0">
              <a:solidFill>
                <a:prstClr val="black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E2B7DA8-B442-4F07-3D00-0642F442A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1" y="3429000"/>
            <a:ext cx="4882225" cy="3326838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48327848-2A9E-6C6F-FFBD-87E868B36A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6236" y="2913529"/>
            <a:ext cx="4239967" cy="394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065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A7F8D58-B026-9205-6A28-18ED3DEC8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65"/>
            <a:ext cx="4475238" cy="3240975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233F4F4F-D96C-86D9-4CFF-642F7B58D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4430" y="157176"/>
            <a:ext cx="5149573" cy="6614964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4DE05F79-9952-D7F4-6EF9-B055E00922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3650356"/>
            <a:ext cx="4215373" cy="305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87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34EAD2A-54C7-FA6E-ED37-7ACA979CB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558" y="3"/>
            <a:ext cx="3553601" cy="25934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F50829-3337-A11D-05AF-84FFFC7ED621}"/>
              </a:ext>
            </a:extLst>
          </p:cNvPr>
          <p:cNvSpPr txBox="1"/>
          <p:nvPr/>
        </p:nvSpPr>
        <p:spPr>
          <a:xfrm rot="10800000" flipV="1">
            <a:off x="3451041" y="-5673"/>
            <a:ext cx="2873468" cy="74457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82039" tIns="41020" rIns="82039" bIns="41020" rtlCol="0">
            <a:spAutoFit/>
          </a:bodyPr>
          <a:lstStyle/>
          <a:p>
            <a:pPr defTabSz="820391"/>
            <a:r>
              <a:rPr lang="en-GB" sz="4300" dirty="0">
                <a:solidFill>
                  <a:prstClr val="black"/>
                </a:solidFill>
              </a:rPr>
              <a:t>VBAC</a:t>
            </a:r>
            <a:endParaRPr lang="en-US" sz="4300" dirty="0">
              <a:solidFill>
                <a:prstClr val="black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1566FD6-B68F-EED9-CA1B-65FFD1D4F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37" y="1"/>
            <a:ext cx="3758579" cy="685800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3C43D6FF-D32A-6A37-8738-DC1CE15415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39" y="2593483"/>
            <a:ext cx="4616223" cy="417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100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346366" y="672353"/>
            <a:ext cx="8312727" cy="5669664"/>
          </a:xfrm>
          <a:prstGeom prst="rect">
            <a:avLst/>
          </a:prstGeom>
        </p:spPr>
        <p:txBody>
          <a:bodyPr vert="horz" wrap="square" lIns="0" tIns="31904" rIns="0" bIns="0" rtlCol="0">
            <a:spAutoFit/>
          </a:bodyPr>
          <a:lstStyle/>
          <a:p>
            <a:pPr marL="11394" defTabSz="820391">
              <a:spcBef>
                <a:spcPts val="251"/>
              </a:spcBef>
            </a:pPr>
            <a:r>
              <a:rPr sz="2500" b="1" spc="-9" dirty="0">
                <a:solidFill>
                  <a:srgbClr val="202020"/>
                </a:solidFill>
                <a:cs typeface="Calibri"/>
              </a:rPr>
              <a:t>If</a:t>
            </a:r>
            <a:r>
              <a:rPr sz="2500" b="1" spc="-4" dirty="0">
                <a:solidFill>
                  <a:srgbClr val="202020"/>
                </a:solidFill>
                <a:cs typeface="Calibri"/>
              </a:rPr>
              <a:t> there is</a:t>
            </a:r>
            <a:r>
              <a:rPr sz="2500" b="1" spc="13" dirty="0">
                <a:solidFill>
                  <a:srgbClr val="202020"/>
                </a:solidFill>
                <a:cs typeface="Calibri"/>
              </a:rPr>
              <a:t> </a:t>
            </a:r>
            <a:r>
              <a:rPr sz="2500" b="1" spc="-4" dirty="0">
                <a:solidFill>
                  <a:srgbClr val="202020"/>
                </a:solidFill>
                <a:cs typeface="Calibri"/>
              </a:rPr>
              <a:t>a</a:t>
            </a:r>
            <a:r>
              <a:rPr sz="2500" b="1" dirty="0">
                <a:solidFill>
                  <a:srgbClr val="202020"/>
                </a:solidFill>
                <a:cs typeface="Calibri"/>
              </a:rPr>
              <a:t> </a:t>
            </a:r>
            <a:r>
              <a:rPr sz="2500" b="1" spc="-4" dirty="0">
                <a:solidFill>
                  <a:srgbClr val="202020"/>
                </a:solidFill>
                <a:cs typeface="Calibri"/>
              </a:rPr>
              <a:t>previous</a:t>
            </a:r>
            <a:r>
              <a:rPr sz="2500" b="1" dirty="0">
                <a:solidFill>
                  <a:srgbClr val="202020"/>
                </a:solidFill>
                <a:cs typeface="Calibri"/>
              </a:rPr>
              <a:t> </a:t>
            </a:r>
            <a:r>
              <a:rPr sz="2500" b="1" spc="-9" dirty="0">
                <a:solidFill>
                  <a:srgbClr val="202020"/>
                </a:solidFill>
                <a:cs typeface="Calibri"/>
              </a:rPr>
              <a:t>CS</a:t>
            </a:r>
            <a:r>
              <a:rPr sz="2500" b="1" spc="9" dirty="0">
                <a:solidFill>
                  <a:srgbClr val="202020"/>
                </a:solidFill>
                <a:cs typeface="Calibri"/>
              </a:rPr>
              <a:t> </a:t>
            </a:r>
            <a:r>
              <a:rPr sz="2500" b="1" spc="-4" dirty="0">
                <a:solidFill>
                  <a:srgbClr val="202020"/>
                </a:solidFill>
                <a:cs typeface="Calibri"/>
              </a:rPr>
              <a:t>can</a:t>
            </a:r>
            <a:r>
              <a:rPr sz="2500" b="1" spc="-9" dirty="0">
                <a:solidFill>
                  <a:srgbClr val="202020"/>
                </a:solidFill>
                <a:cs typeface="Calibri"/>
              </a:rPr>
              <a:t> </a:t>
            </a:r>
            <a:r>
              <a:rPr sz="2500" b="1" spc="-4" dirty="0">
                <a:solidFill>
                  <a:srgbClr val="202020"/>
                </a:solidFill>
                <a:cs typeface="Calibri"/>
              </a:rPr>
              <a:t>we</a:t>
            </a:r>
            <a:r>
              <a:rPr sz="2500" b="1" spc="9" dirty="0">
                <a:solidFill>
                  <a:srgbClr val="202020"/>
                </a:solidFill>
                <a:cs typeface="Calibri"/>
              </a:rPr>
              <a:t> </a:t>
            </a:r>
            <a:r>
              <a:rPr sz="2500" b="1" spc="-4" dirty="0">
                <a:solidFill>
                  <a:srgbClr val="202020"/>
                </a:solidFill>
                <a:cs typeface="Calibri"/>
              </a:rPr>
              <a:t>try</a:t>
            </a:r>
            <a:r>
              <a:rPr sz="2500" b="1" spc="13" dirty="0">
                <a:solidFill>
                  <a:srgbClr val="202020"/>
                </a:solidFill>
                <a:cs typeface="Calibri"/>
              </a:rPr>
              <a:t> </a:t>
            </a:r>
            <a:r>
              <a:rPr sz="2500" b="1" spc="-9" dirty="0">
                <a:solidFill>
                  <a:srgbClr val="202020"/>
                </a:solidFill>
                <a:cs typeface="Calibri"/>
              </a:rPr>
              <a:t>with</a:t>
            </a:r>
            <a:r>
              <a:rPr sz="2500" b="1" spc="-4" dirty="0">
                <a:solidFill>
                  <a:srgbClr val="202020"/>
                </a:solidFill>
                <a:cs typeface="Calibri"/>
              </a:rPr>
              <a:t> vaginal</a:t>
            </a:r>
            <a:r>
              <a:rPr sz="2500" b="1" spc="9" dirty="0">
                <a:solidFill>
                  <a:srgbClr val="202020"/>
                </a:solidFill>
                <a:cs typeface="Calibri"/>
              </a:rPr>
              <a:t> </a:t>
            </a:r>
            <a:r>
              <a:rPr sz="2500" b="1" spc="-9" dirty="0">
                <a:solidFill>
                  <a:srgbClr val="202020"/>
                </a:solidFill>
                <a:cs typeface="Calibri"/>
              </a:rPr>
              <a:t>delivery?</a:t>
            </a:r>
            <a:endParaRPr sz="2500" dirty="0">
              <a:solidFill>
                <a:prstClr val="black"/>
              </a:solidFill>
              <a:cs typeface="Calibri"/>
            </a:endParaRPr>
          </a:p>
          <a:p>
            <a:pPr marL="11394" defTabSz="820391">
              <a:spcBef>
                <a:spcPts val="162"/>
              </a:spcBef>
            </a:pPr>
            <a:endParaRPr lang="en-US" sz="2500" spc="-9" dirty="0">
              <a:solidFill>
                <a:srgbClr val="202020"/>
              </a:solidFill>
              <a:cs typeface="Calibri"/>
            </a:endParaRPr>
          </a:p>
          <a:p>
            <a:pPr marL="11394" defTabSz="820391">
              <a:spcBef>
                <a:spcPts val="162"/>
              </a:spcBef>
            </a:pPr>
            <a:r>
              <a:rPr sz="2500" spc="-9" dirty="0" err="1">
                <a:solidFill>
                  <a:srgbClr val="202020"/>
                </a:solidFill>
                <a:cs typeface="Calibri"/>
              </a:rPr>
              <a:t>Yess</a:t>
            </a:r>
            <a:r>
              <a:rPr sz="2500" spc="-9" dirty="0">
                <a:solidFill>
                  <a:srgbClr val="202020"/>
                </a:solidFill>
                <a:cs typeface="Calibri"/>
              </a:rPr>
              <a:t> </a:t>
            </a:r>
            <a:r>
              <a:rPr sz="2500" b="1" spc="-4" dirty="0">
                <a:solidFill>
                  <a:srgbClr val="FF0066"/>
                </a:solidFill>
                <a:cs typeface="Calibri"/>
              </a:rPr>
              <a:t>(trial</a:t>
            </a:r>
            <a:r>
              <a:rPr sz="2500" b="1" spc="-9" dirty="0">
                <a:solidFill>
                  <a:srgbClr val="FF0066"/>
                </a:solidFill>
                <a:cs typeface="Calibri"/>
              </a:rPr>
              <a:t> </a:t>
            </a:r>
            <a:r>
              <a:rPr sz="2500" b="1" spc="-4" dirty="0">
                <a:solidFill>
                  <a:srgbClr val="FF0066"/>
                </a:solidFill>
                <a:cs typeface="Calibri"/>
              </a:rPr>
              <a:t>of</a:t>
            </a:r>
            <a:r>
              <a:rPr sz="2500" b="1" spc="-9" dirty="0">
                <a:solidFill>
                  <a:srgbClr val="FF0066"/>
                </a:solidFill>
                <a:cs typeface="Calibri"/>
              </a:rPr>
              <a:t> </a:t>
            </a:r>
            <a:r>
              <a:rPr sz="2500" b="1" dirty="0">
                <a:solidFill>
                  <a:srgbClr val="FF0066"/>
                </a:solidFill>
                <a:cs typeface="Calibri"/>
              </a:rPr>
              <a:t>labor)</a:t>
            </a:r>
            <a:endParaRPr sz="2500" dirty="0">
              <a:solidFill>
                <a:prstClr val="black"/>
              </a:solidFill>
              <a:cs typeface="Calibri"/>
            </a:endParaRPr>
          </a:p>
          <a:p>
            <a:pPr marL="11394" marR="261500" defTabSz="820391">
              <a:lnSpc>
                <a:spcPct val="110000"/>
              </a:lnSpc>
            </a:pPr>
            <a:endParaRPr lang="en-US" sz="2500" spc="-9" dirty="0">
              <a:solidFill>
                <a:srgbClr val="202020"/>
              </a:solidFill>
              <a:cs typeface="Calibri"/>
            </a:endParaRPr>
          </a:p>
          <a:p>
            <a:pPr marL="11394" marR="261500" defTabSz="820391">
              <a:lnSpc>
                <a:spcPct val="110000"/>
              </a:lnSpc>
            </a:pPr>
            <a:r>
              <a:rPr sz="2500" spc="-9" dirty="0">
                <a:solidFill>
                  <a:srgbClr val="202020"/>
                </a:solidFill>
                <a:cs typeface="Calibri"/>
              </a:rPr>
              <a:t>Successful</a:t>
            </a:r>
            <a:r>
              <a:rPr sz="2500" spc="4" dirty="0">
                <a:solidFill>
                  <a:srgbClr val="202020"/>
                </a:solidFill>
                <a:cs typeface="Calibri"/>
              </a:rPr>
              <a:t> </a:t>
            </a:r>
            <a:r>
              <a:rPr sz="2500" spc="-4" dirty="0">
                <a:solidFill>
                  <a:srgbClr val="202020"/>
                </a:solidFill>
                <a:cs typeface="Calibri"/>
              </a:rPr>
              <a:t>vaginal delivery</a:t>
            </a:r>
            <a:r>
              <a:rPr sz="2500" spc="9" dirty="0">
                <a:solidFill>
                  <a:srgbClr val="202020"/>
                </a:solidFill>
                <a:cs typeface="Calibri"/>
              </a:rPr>
              <a:t> </a:t>
            </a:r>
            <a:r>
              <a:rPr sz="2500" spc="-4" dirty="0">
                <a:solidFill>
                  <a:srgbClr val="202020"/>
                </a:solidFill>
                <a:cs typeface="Calibri"/>
              </a:rPr>
              <a:t>rate</a:t>
            </a:r>
            <a:r>
              <a:rPr sz="2500" spc="4" dirty="0">
                <a:solidFill>
                  <a:srgbClr val="202020"/>
                </a:solidFill>
                <a:cs typeface="Calibri"/>
              </a:rPr>
              <a:t> </a:t>
            </a:r>
            <a:r>
              <a:rPr sz="2500" spc="-4" dirty="0">
                <a:solidFill>
                  <a:srgbClr val="202020"/>
                </a:solidFill>
                <a:cs typeface="Calibri"/>
              </a:rPr>
              <a:t>is</a:t>
            </a:r>
            <a:r>
              <a:rPr sz="2500" spc="4" dirty="0">
                <a:solidFill>
                  <a:srgbClr val="202020"/>
                </a:solidFill>
                <a:cs typeface="Calibri"/>
              </a:rPr>
              <a:t> </a:t>
            </a:r>
            <a:r>
              <a:rPr sz="2500" spc="-4" dirty="0">
                <a:solidFill>
                  <a:srgbClr val="202020"/>
                </a:solidFill>
                <a:cs typeface="Calibri"/>
              </a:rPr>
              <a:t>up</a:t>
            </a:r>
            <a:r>
              <a:rPr sz="2500" spc="13" dirty="0">
                <a:solidFill>
                  <a:srgbClr val="202020"/>
                </a:solidFill>
                <a:cs typeface="Calibri"/>
              </a:rPr>
              <a:t> </a:t>
            </a:r>
            <a:r>
              <a:rPr sz="2500" spc="-4" dirty="0">
                <a:solidFill>
                  <a:srgbClr val="202020"/>
                </a:solidFill>
                <a:cs typeface="Calibri"/>
              </a:rPr>
              <a:t>to</a:t>
            </a:r>
            <a:r>
              <a:rPr sz="2500" dirty="0">
                <a:solidFill>
                  <a:srgbClr val="202020"/>
                </a:solidFill>
                <a:cs typeface="Calibri"/>
              </a:rPr>
              <a:t> </a:t>
            </a:r>
            <a:r>
              <a:rPr sz="2500" spc="-4" dirty="0">
                <a:solidFill>
                  <a:srgbClr val="202020"/>
                </a:solidFill>
                <a:cs typeface="Calibri"/>
              </a:rPr>
              <a:t>80%</a:t>
            </a:r>
            <a:r>
              <a:rPr sz="2500" spc="4" dirty="0">
                <a:solidFill>
                  <a:srgbClr val="202020"/>
                </a:solidFill>
                <a:cs typeface="Calibri"/>
              </a:rPr>
              <a:t> </a:t>
            </a:r>
            <a:r>
              <a:rPr sz="2500" spc="-4" dirty="0">
                <a:solidFill>
                  <a:srgbClr val="202020"/>
                </a:solidFill>
                <a:cs typeface="Calibri"/>
              </a:rPr>
              <a:t>in</a:t>
            </a:r>
            <a:r>
              <a:rPr sz="2500" spc="36" dirty="0">
                <a:solidFill>
                  <a:srgbClr val="202020"/>
                </a:solidFill>
                <a:cs typeface="Calibri"/>
              </a:rPr>
              <a:t> </a:t>
            </a:r>
            <a:r>
              <a:rPr sz="2500" u="heavy" spc="-4" dirty="0">
                <a:solidFill>
                  <a:srgbClr val="202020"/>
                </a:solidFill>
                <a:uFill>
                  <a:solidFill>
                    <a:srgbClr val="202020"/>
                  </a:solidFill>
                </a:uFill>
                <a:cs typeface="Calibri"/>
              </a:rPr>
              <a:t>carefully</a:t>
            </a:r>
            <a:r>
              <a:rPr sz="2500" u="heavy" spc="4" dirty="0">
                <a:solidFill>
                  <a:srgbClr val="202020"/>
                </a:solidFill>
                <a:uFill>
                  <a:solidFill>
                    <a:srgbClr val="202020"/>
                  </a:solidFill>
                </a:uFill>
                <a:cs typeface="Calibri"/>
              </a:rPr>
              <a:t> </a:t>
            </a:r>
            <a:r>
              <a:rPr sz="2500" u="heavy" spc="-4" dirty="0">
                <a:solidFill>
                  <a:srgbClr val="202020"/>
                </a:solidFill>
                <a:uFill>
                  <a:solidFill>
                    <a:srgbClr val="202020"/>
                  </a:solidFill>
                </a:uFill>
                <a:cs typeface="Calibri"/>
              </a:rPr>
              <a:t>selected </a:t>
            </a:r>
            <a:r>
              <a:rPr sz="2500" spc="-310" dirty="0">
                <a:solidFill>
                  <a:srgbClr val="202020"/>
                </a:solidFill>
                <a:cs typeface="Calibri"/>
              </a:rPr>
              <a:t> </a:t>
            </a:r>
            <a:r>
              <a:rPr sz="2500" u="heavy" spc="-4" dirty="0">
                <a:solidFill>
                  <a:srgbClr val="202020"/>
                </a:solidFill>
                <a:uFill>
                  <a:solidFill>
                    <a:srgbClr val="202020"/>
                  </a:solidFill>
                </a:uFill>
                <a:cs typeface="Calibri"/>
              </a:rPr>
              <a:t>patients.</a:t>
            </a:r>
            <a:endParaRPr sz="2500" dirty="0">
              <a:solidFill>
                <a:prstClr val="black"/>
              </a:solidFill>
              <a:cs typeface="Calibri"/>
            </a:endParaRPr>
          </a:p>
          <a:p>
            <a:pPr marL="11394" defTabSz="820391">
              <a:spcBef>
                <a:spcPts val="884"/>
              </a:spcBef>
            </a:pPr>
            <a:endParaRPr lang="en-US" sz="2500" b="1" spc="-4" dirty="0">
              <a:solidFill>
                <a:srgbClr val="AF0046"/>
              </a:solidFill>
              <a:cs typeface="Calibri"/>
            </a:endParaRPr>
          </a:p>
          <a:p>
            <a:pPr marL="11394" defTabSz="820391">
              <a:spcBef>
                <a:spcPts val="884"/>
              </a:spcBef>
            </a:pPr>
            <a:r>
              <a:rPr sz="2500" b="1" spc="-4" dirty="0">
                <a:solidFill>
                  <a:srgbClr val="AF0046"/>
                </a:solidFill>
                <a:cs typeface="Calibri"/>
              </a:rPr>
              <a:t>Criteria</a:t>
            </a:r>
            <a:r>
              <a:rPr sz="2500" b="1" spc="-9" dirty="0">
                <a:solidFill>
                  <a:srgbClr val="AF0046"/>
                </a:solidFill>
                <a:cs typeface="Calibri"/>
              </a:rPr>
              <a:t> </a:t>
            </a:r>
            <a:r>
              <a:rPr sz="2500" b="1" spc="-4" dirty="0">
                <a:solidFill>
                  <a:srgbClr val="AF0046"/>
                </a:solidFill>
                <a:cs typeface="Calibri"/>
              </a:rPr>
              <a:t>for</a:t>
            </a:r>
            <a:r>
              <a:rPr sz="2500" b="1" spc="4" dirty="0">
                <a:solidFill>
                  <a:srgbClr val="AF0046"/>
                </a:solidFill>
                <a:cs typeface="Calibri"/>
              </a:rPr>
              <a:t> </a:t>
            </a:r>
            <a:r>
              <a:rPr sz="2500" b="1" spc="-4" dirty="0">
                <a:solidFill>
                  <a:srgbClr val="AF0046"/>
                </a:solidFill>
                <a:cs typeface="Calibri"/>
              </a:rPr>
              <a:t>trial </a:t>
            </a:r>
            <a:r>
              <a:rPr sz="2500" b="1" dirty="0">
                <a:solidFill>
                  <a:srgbClr val="AF0046"/>
                </a:solidFill>
                <a:cs typeface="Calibri"/>
              </a:rPr>
              <a:t>of </a:t>
            </a:r>
            <a:r>
              <a:rPr sz="2500" b="1" spc="-4" dirty="0">
                <a:solidFill>
                  <a:srgbClr val="AF0046"/>
                </a:solidFill>
                <a:cs typeface="Calibri"/>
              </a:rPr>
              <a:t>labor</a:t>
            </a:r>
            <a:r>
              <a:rPr sz="2500" b="1" spc="-13" dirty="0">
                <a:solidFill>
                  <a:srgbClr val="AF0046"/>
                </a:solidFill>
                <a:cs typeface="Calibri"/>
              </a:rPr>
              <a:t> </a:t>
            </a:r>
            <a:r>
              <a:rPr sz="2500" b="1" spc="-4" dirty="0">
                <a:solidFill>
                  <a:srgbClr val="AF0046"/>
                </a:solidFill>
                <a:cs typeface="Calibri"/>
              </a:rPr>
              <a:t>include:</a:t>
            </a:r>
            <a:endParaRPr sz="2500" dirty="0">
              <a:solidFill>
                <a:prstClr val="black"/>
              </a:solidFill>
              <a:cs typeface="Calibri"/>
            </a:endParaRPr>
          </a:p>
          <a:p>
            <a:pPr marL="190286" indent="-179460" defTabSz="820391">
              <a:spcBef>
                <a:spcPts val="884"/>
              </a:spcBef>
              <a:buFontTx/>
              <a:buAutoNum type="arabicPeriod"/>
              <a:tabLst>
                <a:tab pos="190855" algn="l"/>
              </a:tabLst>
            </a:pPr>
            <a:r>
              <a:rPr sz="2500" spc="-4" dirty="0">
                <a:solidFill>
                  <a:srgbClr val="202020"/>
                </a:solidFill>
                <a:cs typeface="Calibri"/>
              </a:rPr>
              <a:t>patient</a:t>
            </a:r>
            <a:r>
              <a:rPr sz="2500" spc="-22" dirty="0">
                <a:solidFill>
                  <a:srgbClr val="202020"/>
                </a:solidFill>
                <a:cs typeface="Calibri"/>
              </a:rPr>
              <a:t> </a:t>
            </a:r>
            <a:r>
              <a:rPr sz="2500" spc="-4" dirty="0">
                <a:solidFill>
                  <a:srgbClr val="202020"/>
                </a:solidFill>
                <a:cs typeface="Calibri"/>
              </a:rPr>
              <a:t>consent</a:t>
            </a:r>
            <a:endParaRPr sz="2500" dirty="0">
              <a:solidFill>
                <a:prstClr val="black"/>
              </a:solidFill>
              <a:cs typeface="Calibri"/>
            </a:endParaRPr>
          </a:p>
          <a:p>
            <a:pPr marL="11394" marR="5129" defTabSz="820391">
              <a:lnSpc>
                <a:spcPct val="151300"/>
              </a:lnSpc>
              <a:spcBef>
                <a:spcPts val="9"/>
              </a:spcBef>
              <a:buFontTx/>
              <a:buAutoNum type="arabicPeriod"/>
              <a:tabLst>
                <a:tab pos="190855" algn="l"/>
              </a:tabLst>
            </a:pPr>
            <a:r>
              <a:rPr sz="2500" spc="-4" dirty="0">
                <a:solidFill>
                  <a:srgbClr val="202020"/>
                </a:solidFill>
                <a:cs typeface="Calibri"/>
              </a:rPr>
              <a:t>non-repetitive</a:t>
            </a:r>
            <a:r>
              <a:rPr sz="2500" spc="4" dirty="0">
                <a:solidFill>
                  <a:srgbClr val="202020"/>
                </a:solidFill>
                <a:cs typeface="Calibri"/>
              </a:rPr>
              <a:t> </a:t>
            </a:r>
            <a:r>
              <a:rPr sz="2500" spc="-4" dirty="0">
                <a:solidFill>
                  <a:srgbClr val="202020"/>
                </a:solidFill>
                <a:cs typeface="Calibri"/>
              </a:rPr>
              <a:t>cesarean</a:t>
            </a:r>
            <a:r>
              <a:rPr sz="2500" spc="18" dirty="0">
                <a:solidFill>
                  <a:srgbClr val="202020"/>
                </a:solidFill>
                <a:cs typeface="Calibri"/>
              </a:rPr>
              <a:t> </a:t>
            </a:r>
            <a:r>
              <a:rPr sz="2500" spc="-4" dirty="0">
                <a:solidFill>
                  <a:srgbClr val="202020"/>
                </a:solidFill>
                <a:cs typeface="Calibri"/>
              </a:rPr>
              <a:t>indication</a:t>
            </a:r>
            <a:r>
              <a:rPr sz="2500" spc="13" dirty="0">
                <a:solidFill>
                  <a:srgbClr val="202020"/>
                </a:solidFill>
                <a:cs typeface="Calibri"/>
              </a:rPr>
              <a:t> </a:t>
            </a:r>
            <a:r>
              <a:rPr sz="2500" spc="-4" dirty="0">
                <a:solidFill>
                  <a:srgbClr val="202020"/>
                </a:solidFill>
                <a:cs typeface="Calibri"/>
              </a:rPr>
              <a:t>(e.g.,</a:t>
            </a:r>
            <a:r>
              <a:rPr sz="2500" spc="9" dirty="0">
                <a:solidFill>
                  <a:srgbClr val="202020"/>
                </a:solidFill>
                <a:cs typeface="Calibri"/>
              </a:rPr>
              <a:t> </a:t>
            </a:r>
            <a:r>
              <a:rPr sz="2500" spc="-9" dirty="0">
                <a:solidFill>
                  <a:srgbClr val="202020"/>
                </a:solidFill>
                <a:cs typeface="Calibri"/>
              </a:rPr>
              <a:t>breech,</a:t>
            </a:r>
            <a:r>
              <a:rPr sz="2500" spc="13" dirty="0">
                <a:solidFill>
                  <a:srgbClr val="202020"/>
                </a:solidFill>
                <a:cs typeface="Calibri"/>
              </a:rPr>
              <a:t> </a:t>
            </a:r>
            <a:r>
              <a:rPr sz="2500" spc="-4" dirty="0">
                <a:solidFill>
                  <a:srgbClr val="202020"/>
                </a:solidFill>
                <a:cs typeface="Calibri"/>
              </a:rPr>
              <a:t>placenta</a:t>
            </a:r>
            <a:r>
              <a:rPr sz="2500" spc="27" dirty="0">
                <a:solidFill>
                  <a:srgbClr val="202020"/>
                </a:solidFill>
                <a:cs typeface="Calibri"/>
              </a:rPr>
              <a:t> </a:t>
            </a:r>
            <a:r>
              <a:rPr sz="2500" spc="-4" dirty="0">
                <a:solidFill>
                  <a:srgbClr val="202020"/>
                </a:solidFill>
                <a:cs typeface="Calibri"/>
              </a:rPr>
              <a:t>Previa), </a:t>
            </a:r>
            <a:r>
              <a:rPr sz="2500" spc="-314" dirty="0">
                <a:solidFill>
                  <a:srgbClr val="202020"/>
                </a:solidFill>
                <a:cs typeface="Calibri"/>
              </a:rPr>
              <a:t> </a:t>
            </a:r>
            <a:r>
              <a:rPr sz="2500" spc="-4" dirty="0">
                <a:solidFill>
                  <a:srgbClr val="202020"/>
                </a:solidFill>
                <a:cs typeface="Calibri"/>
              </a:rPr>
              <a:t>3.previous</a:t>
            </a:r>
            <a:r>
              <a:rPr sz="2500" spc="9" dirty="0">
                <a:solidFill>
                  <a:srgbClr val="202020"/>
                </a:solidFill>
                <a:cs typeface="Calibri"/>
              </a:rPr>
              <a:t> </a:t>
            </a:r>
            <a:r>
              <a:rPr sz="2500" spc="-4" dirty="0">
                <a:solidFill>
                  <a:srgbClr val="202020"/>
                </a:solidFill>
                <a:cs typeface="Calibri"/>
              </a:rPr>
              <a:t>low</a:t>
            </a:r>
            <a:r>
              <a:rPr sz="2500" dirty="0">
                <a:solidFill>
                  <a:srgbClr val="202020"/>
                </a:solidFill>
                <a:cs typeface="Calibri"/>
              </a:rPr>
              <a:t> </a:t>
            </a:r>
            <a:r>
              <a:rPr sz="2500" spc="-4" dirty="0">
                <a:solidFill>
                  <a:srgbClr val="202020"/>
                </a:solidFill>
                <a:cs typeface="Calibri"/>
              </a:rPr>
              <a:t>segment</a:t>
            </a:r>
            <a:r>
              <a:rPr sz="2500" dirty="0">
                <a:solidFill>
                  <a:srgbClr val="202020"/>
                </a:solidFill>
                <a:cs typeface="Calibri"/>
              </a:rPr>
              <a:t> </a:t>
            </a:r>
            <a:r>
              <a:rPr sz="2500" spc="-4" dirty="0">
                <a:solidFill>
                  <a:srgbClr val="202020"/>
                </a:solidFill>
                <a:cs typeface="Calibri"/>
              </a:rPr>
              <a:t>transverse</a:t>
            </a:r>
            <a:r>
              <a:rPr sz="2500" dirty="0">
                <a:solidFill>
                  <a:srgbClr val="202020"/>
                </a:solidFill>
                <a:cs typeface="Calibri"/>
              </a:rPr>
              <a:t> </a:t>
            </a:r>
            <a:r>
              <a:rPr sz="2500" spc="-4" dirty="0">
                <a:solidFill>
                  <a:srgbClr val="202020"/>
                </a:solidFill>
                <a:cs typeface="Calibri"/>
              </a:rPr>
              <a:t>uterine incision</a:t>
            </a:r>
            <a:endParaRPr sz="2500" dirty="0">
              <a:solidFill>
                <a:prstClr val="black"/>
              </a:solidFill>
              <a:cs typeface="Calibri"/>
            </a:endParaRPr>
          </a:p>
          <a:p>
            <a:pPr marL="11394" defTabSz="820391">
              <a:spcBef>
                <a:spcPts val="884"/>
              </a:spcBef>
            </a:pPr>
            <a:r>
              <a:rPr sz="2500" spc="-4" dirty="0">
                <a:solidFill>
                  <a:srgbClr val="202020"/>
                </a:solidFill>
                <a:cs typeface="Calibri"/>
              </a:rPr>
              <a:t>4.clinically adequate </a:t>
            </a:r>
            <a:r>
              <a:rPr sz="2500" spc="-9" dirty="0">
                <a:solidFill>
                  <a:srgbClr val="202020"/>
                </a:solidFill>
                <a:cs typeface="Calibri"/>
              </a:rPr>
              <a:t>pelvis.</a:t>
            </a:r>
            <a:endParaRPr sz="2500" dirty="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3213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143000"/>
          </a:xfrm>
        </p:spPr>
        <p:txBody>
          <a:bodyPr>
            <a:noAutofit/>
          </a:bodyPr>
          <a:lstStyle/>
          <a:p>
            <a:pPr rtl="0"/>
            <a:r>
              <a:rPr lang="en-US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Maternal Request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59633"/>
            <a:ext cx="8784976" cy="5265712"/>
          </a:xfrm>
        </p:spPr>
        <p:txBody>
          <a:bodyPr>
            <a:noAutofit/>
          </a:bodyPr>
          <a:lstStyle/>
          <a:p>
            <a:pPr algn="l" rtl="0"/>
            <a:r>
              <a:rPr lang="en-US" sz="2800" b="1" dirty="0">
                <a:cs typeface="Times New Roman" pitchFamily="18" charset="0"/>
              </a:rPr>
              <a:t>Unless there are Maternal or Fetal indications for C/S, Vaginal delivery should be recommended.</a:t>
            </a:r>
          </a:p>
          <a:p>
            <a:pPr algn="l" rtl="0"/>
            <a:endParaRPr lang="en-US" sz="1500" dirty="0">
              <a:cs typeface="Times New Roman" pitchFamily="18" charset="0"/>
            </a:endParaRPr>
          </a:p>
          <a:p>
            <a:pPr algn="l" rtl="0"/>
            <a:r>
              <a:rPr lang="en-US" sz="2800" dirty="0">
                <a:cs typeface="Times New Roman" pitchFamily="18" charset="0"/>
              </a:rPr>
              <a:t>Should </a:t>
            </a:r>
            <a:r>
              <a:rPr lang="en-US" sz="2800" u="sng" dirty="0">
                <a:cs typeface="Times New Roman" pitchFamily="18" charset="0"/>
              </a:rPr>
              <a:t>NOT be performed before 39 weeks gestation </a:t>
            </a:r>
            <a:r>
              <a:rPr lang="en-US" sz="2800" dirty="0">
                <a:cs typeface="Times New Roman" pitchFamily="18" charset="0"/>
              </a:rPr>
              <a:t>without verifying fetal lung maturity (due to a potential risk of respiratory problems for the baby).</a:t>
            </a:r>
          </a:p>
          <a:p>
            <a:pPr algn="l" rtl="0"/>
            <a:r>
              <a:rPr lang="en-US" sz="2800" dirty="0">
                <a:cs typeface="Times New Roman" pitchFamily="18" charset="0"/>
              </a:rPr>
              <a:t>It is </a:t>
            </a:r>
            <a:r>
              <a:rPr lang="en-US" sz="2800" u="sng" dirty="0">
                <a:cs typeface="Times New Roman" pitchFamily="18" charset="0"/>
              </a:rPr>
              <a:t>NOT recommended for women who want more children</a:t>
            </a:r>
            <a:r>
              <a:rPr lang="en-US" sz="2800" dirty="0">
                <a:cs typeface="Times New Roman" pitchFamily="18" charset="0"/>
              </a:rPr>
              <a:t> (increase risk for placenta previa and accreta and gravid hysterectomy with each C/S).</a:t>
            </a:r>
          </a:p>
          <a:p>
            <a:pPr marL="0" indent="0" algn="l" rtl="0">
              <a:buNone/>
            </a:pPr>
            <a:endParaRPr lang="en-US" sz="2800" dirty="0">
              <a:cs typeface="Times New Roman" pitchFamily="18" charset="0"/>
            </a:endParaRPr>
          </a:p>
          <a:p>
            <a:pPr algn="l" rtl="0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85312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143000"/>
          </a:xfrm>
        </p:spPr>
        <p:txBody>
          <a:bodyPr>
            <a:noAutofit/>
          </a:bodyPr>
          <a:lstStyle/>
          <a:p>
            <a:pPr rtl="0"/>
            <a:r>
              <a:rPr lang="en-US" altLang="en-US" b="1" dirty="0">
                <a:solidFill>
                  <a:srgbClr val="FF0000"/>
                </a:solidFill>
                <a:latin typeface="+mn-lt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Operation </a:t>
            </a:r>
            <a:r>
              <a:rPr lang="en-US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Steps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59633"/>
            <a:ext cx="8784976" cy="5265712"/>
          </a:xfrm>
        </p:spPr>
        <p:txBody>
          <a:bodyPr>
            <a:noAutofit/>
          </a:bodyPr>
          <a:lstStyle/>
          <a:p>
            <a:pPr marL="514290" indent="-514290" algn="l" rtl="0">
              <a:buFont typeface="+mj-lt"/>
              <a:buAutoNum type="arabicPeriod"/>
            </a:pPr>
            <a:r>
              <a:rPr lang="en-US" altLang="en-US" sz="2800" dirty="0"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Pre-operative preparation </a:t>
            </a:r>
          </a:p>
          <a:p>
            <a:pPr marL="514290" indent="-514290" algn="l" rtl="0">
              <a:buFont typeface="+mj-lt"/>
              <a:buAutoNum type="arabicPeriod"/>
            </a:pPr>
            <a:r>
              <a:rPr lang="en-US" altLang="en-US" sz="2800" dirty="0"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Anesthesia</a:t>
            </a:r>
          </a:p>
          <a:p>
            <a:pPr marL="514290" indent="-514290" algn="l" rtl="0">
              <a:buFont typeface="+mj-lt"/>
              <a:buAutoNum type="arabicPeriod"/>
            </a:pPr>
            <a:endParaRPr lang="en-US" sz="1500" dirty="0"/>
          </a:p>
          <a:p>
            <a:pPr marL="514290" indent="-514290" algn="l" rtl="0">
              <a:buFont typeface="+mj-lt"/>
              <a:buAutoNum type="arabicPeriod"/>
            </a:pPr>
            <a:r>
              <a:rPr lang="en-US" sz="2800" dirty="0"/>
              <a:t>Abdominal Incision</a:t>
            </a:r>
          </a:p>
          <a:p>
            <a:pPr marL="514290" indent="-514290" algn="l" rtl="0">
              <a:buFont typeface="+mj-lt"/>
              <a:buAutoNum type="arabicPeriod"/>
            </a:pPr>
            <a:r>
              <a:rPr lang="en-US" sz="2800" dirty="0"/>
              <a:t>Uterine Incision</a:t>
            </a:r>
          </a:p>
          <a:p>
            <a:pPr marL="514290" indent="-514290" algn="l" rtl="0">
              <a:buFont typeface="+mj-lt"/>
              <a:buAutoNum type="arabicPeriod"/>
            </a:pPr>
            <a:endParaRPr lang="en-US" sz="1500" dirty="0"/>
          </a:p>
          <a:p>
            <a:pPr marL="514290" indent="-514290" algn="l" rtl="0">
              <a:buFont typeface="+mj-lt"/>
              <a:buAutoNum type="arabicPeriod"/>
            </a:pPr>
            <a:r>
              <a:rPr lang="en-US" sz="2800" dirty="0"/>
              <a:t>Fetal Delivery </a:t>
            </a:r>
          </a:p>
          <a:p>
            <a:pPr marL="514290" indent="-514290" algn="l" rtl="0">
              <a:buFont typeface="+mj-lt"/>
              <a:buAutoNum type="arabicPeriod"/>
            </a:pPr>
            <a:r>
              <a:rPr lang="en-US" sz="2800" dirty="0"/>
              <a:t>Placental Delivery</a:t>
            </a:r>
          </a:p>
          <a:p>
            <a:pPr marL="514290" indent="-514290" algn="l" rtl="0">
              <a:buFont typeface="+mj-lt"/>
              <a:buAutoNum type="arabicPeriod"/>
            </a:pPr>
            <a:endParaRPr lang="en-US" sz="1500" dirty="0"/>
          </a:p>
          <a:p>
            <a:pPr marL="514290" indent="-514290" algn="l" rtl="0">
              <a:buFont typeface="+mj-lt"/>
              <a:buAutoNum type="arabicPeriod"/>
            </a:pPr>
            <a:r>
              <a:rPr lang="en-US" sz="2800" dirty="0"/>
              <a:t>Uterine Repair (Exteriorization)</a:t>
            </a:r>
          </a:p>
          <a:p>
            <a:pPr marL="514290" indent="-514290" algn="l" rtl="0">
              <a:buFont typeface="+mj-lt"/>
              <a:buAutoNum type="arabicPeriod"/>
            </a:pPr>
            <a:r>
              <a:rPr lang="en-US" sz="2800" dirty="0"/>
              <a:t>Abdominal Closure</a:t>
            </a:r>
          </a:p>
          <a:p>
            <a:pPr marL="514290" indent="-514290" algn="l" rtl="0">
              <a:buFont typeface="+mj-lt"/>
              <a:buAutoNum type="arabicPeriod"/>
            </a:pPr>
            <a:endParaRPr lang="en-US" sz="2800" dirty="0"/>
          </a:p>
          <a:p>
            <a:pPr algn="l" rtl="0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78215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143000"/>
          </a:xfrm>
        </p:spPr>
        <p:txBody>
          <a:bodyPr>
            <a:noAutofit/>
          </a:bodyPr>
          <a:lstStyle/>
          <a:p>
            <a:pPr algn="l" defTabSz="685719" rtl="0" fontAlgn="base">
              <a:spcAft>
                <a:spcPct val="0"/>
              </a:spcAft>
              <a:buClr>
                <a:srgbClr val="7B9899"/>
              </a:buClr>
              <a:buSzPct val="25000"/>
            </a:pPr>
            <a:r>
              <a:rPr lang="en-US" altLang="en-US" b="1" dirty="0">
                <a:solidFill>
                  <a:srgbClr val="FF0000"/>
                </a:solidFill>
                <a:latin typeface="+mn-lt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1. Pre-operative Preparation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59633"/>
            <a:ext cx="8784976" cy="5265712"/>
          </a:xfrm>
        </p:spPr>
        <p:txBody>
          <a:bodyPr>
            <a:noAutofit/>
          </a:bodyPr>
          <a:lstStyle/>
          <a:p>
            <a:pPr algn="l" defTabSz="685719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sz="2800" dirty="0">
                <a:solidFill>
                  <a:prstClr val="black"/>
                </a:solidFill>
                <a:cs typeface="Times New Roman" panose="02020603050405020304" pitchFamily="18" charset="0"/>
                <a:sym typeface="Arial" panose="020B0604020202020204" pitchFamily="34" charset="0"/>
              </a:rPr>
              <a:t>Usually, she is asked to be </a:t>
            </a:r>
            <a:r>
              <a:rPr lang="en-US" altLang="en-US" sz="2800" b="1" dirty="0">
                <a:solidFill>
                  <a:prstClr val="black"/>
                </a:solidFill>
                <a:cs typeface="Times New Roman" panose="02020603050405020304" pitchFamily="18" charset="0"/>
                <a:sym typeface="Arial" panose="020B0604020202020204" pitchFamily="34" charset="0"/>
              </a:rPr>
              <a:t>Fasting 12 hours </a:t>
            </a:r>
            <a:r>
              <a:rPr lang="en-US" altLang="en-US" sz="2800" dirty="0">
                <a:solidFill>
                  <a:prstClr val="black"/>
                </a:solidFill>
                <a:cs typeface="Times New Roman" panose="02020603050405020304" pitchFamily="18" charset="0"/>
                <a:sym typeface="Arial" panose="020B0604020202020204" pitchFamily="34" charset="0"/>
              </a:rPr>
              <a:t>pre-operative  </a:t>
            </a:r>
          </a:p>
          <a:p>
            <a:pPr algn="l" defTabSz="685719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1500" b="1" dirty="0">
              <a:solidFill>
                <a:srgbClr val="000000"/>
              </a:solidFill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algn="l" defTabSz="685719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  <a:sym typeface="Arial" panose="020B0604020202020204" pitchFamily="34" charset="0"/>
              </a:rPr>
              <a:t>IV-line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  <a:sym typeface="Arial" panose="020B0604020202020204" pitchFamily="34" charset="0"/>
              </a:rPr>
              <a:t> and 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  <a:sym typeface="Arial" panose="020B0604020202020204" pitchFamily="34" charset="0"/>
              </a:rPr>
              <a:t>Fluids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</a:p>
          <a:p>
            <a:pPr algn="l" defTabSz="685719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  <a:sym typeface="Arial" panose="020B0604020202020204" pitchFamily="34" charset="0"/>
              </a:rPr>
              <a:t>Foley catheter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</a:p>
          <a:p>
            <a:pPr algn="l" defTabSz="685719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  <a:sym typeface="Arial" panose="020B0604020202020204" pitchFamily="34" charset="0"/>
              </a:rPr>
              <a:t>External Fetal and Maternal 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  <a:sym typeface="Arial" panose="020B0604020202020204" pitchFamily="34" charset="0"/>
              </a:rPr>
              <a:t>Monitors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</a:p>
          <a:p>
            <a:pPr algn="l" defTabSz="685719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  <a:sym typeface="Arial" panose="020B0604020202020204" pitchFamily="34" charset="0"/>
              </a:rPr>
              <a:t>Antibiotic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  <a:sym typeface="Arial" panose="020B0604020202020204" pitchFamily="34" charset="0"/>
              </a:rPr>
              <a:t> Prophylaxis.</a:t>
            </a:r>
          </a:p>
          <a:p>
            <a:pPr algn="l" defTabSz="685719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  <a:sym typeface="Arial" panose="020B0604020202020204" pitchFamily="34" charset="0"/>
              </a:rPr>
              <a:t>Antacids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</a:p>
          <a:p>
            <a:pPr algn="l" defTabSz="685719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1500" b="1" dirty="0">
              <a:solidFill>
                <a:srgbClr val="000000"/>
              </a:solidFill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algn="l" defTabSz="685719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  <a:sym typeface="Arial" panose="020B0604020202020204" pitchFamily="34" charset="0"/>
              </a:rPr>
              <a:t>Lab tests; 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  <a:sym typeface="Arial" panose="020B0604020202020204" pitchFamily="34" charset="0"/>
              </a:rPr>
              <a:t>CBC, Blood type and Cross Match and Coagulation study.</a:t>
            </a:r>
          </a:p>
          <a:p>
            <a:pPr algn="l" defTabSz="685719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800" b="1" spc="-5" dirty="0">
                <a:solidFill>
                  <a:srgbClr val="202020"/>
                </a:solidFill>
                <a:cs typeface="Calibri"/>
              </a:rPr>
              <a:t>Ultrasound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  <a:sym typeface="Arial" panose="020B0604020202020204" pitchFamily="34" charset="0"/>
              </a:rPr>
              <a:t> : document fetal position and estimated fetal weight and site of placenta.</a:t>
            </a:r>
          </a:p>
          <a:p>
            <a:pPr algn="l" defTabSz="685719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2800" dirty="0">
              <a:solidFill>
                <a:srgbClr val="000000"/>
              </a:solidFill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algn="l" defTabSz="685719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en-US" altLang="en-US" sz="2800" dirty="0">
              <a:solidFill>
                <a:srgbClr val="000000"/>
              </a:solidFill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algn="l" defTabSz="685719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en-US" altLang="en-US" sz="2800" dirty="0">
              <a:solidFill>
                <a:srgbClr val="000000"/>
              </a:solidFill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algn="ctr" defTabSz="685719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dirty="0">
              <a:solidFill>
                <a:srgbClr val="000000"/>
              </a:solidFill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068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143000"/>
          </a:xfrm>
        </p:spPr>
        <p:txBody>
          <a:bodyPr>
            <a:noAutofit/>
          </a:bodyPr>
          <a:lstStyle/>
          <a:p>
            <a:pPr algn="l" defTabSz="685719" rtl="0" fontAlgn="base">
              <a:spcAft>
                <a:spcPct val="0"/>
              </a:spcAft>
              <a:buClr>
                <a:srgbClr val="7B9899"/>
              </a:buClr>
              <a:buSzPct val="25000"/>
            </a:pPr>
            <a:r>
              <a:rPr lang="en-US" altLang="en-US" b="1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2. Anesthesia</a:t>
            </a:r>
            <a:endParaRPr lang="en-US" altLang="en-US" b="1" dirty="0">
              <a:solidFill>
                <a:srgbClr val="FF0000"/>
              </a:solidFill>
              <a:latin typeface="+mn-lt"/>
              <a:ea typeface="Arial" panose="020B0604020202020204" pitchFamily="34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30281"/>
            <a:ext cx="8784976" cy="5265712"/>
          </a:xfrm>
        </p:spPr>
        <p:txBody>
          <a:bodyPr>
            <a:noAutofit/>
          </a:bodyPr>
          <a:lstStyle/>
          <a:p>
            <a:pPr marL="0" indent="0" algn="l" defTabSz="685719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en-US" altLang="en-US" sz="2800" b="1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Spinal anesthesia </a:t>
            </a:r>
            <a:endParaRPr lang="en-US" altLang="en-US" sz="2800" b="1" dirty="0">
              <a:solidFill>
                <a:prstClr val="black"/>
              </a:solidFill>
              <a:ea typeface="Arial" panose="020B0604020202020204" pitchFamily="34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algn="l" defTabSz="685719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sz="2800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Injection of a local anesthetic into the subarachnoid space through a fine needle 9 cm long.  </a:t>
            </a:r>
          </a:p>
          <a:p>
            <a:pPr algn="l" defTabSz="685719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500" b="1" dirty="0">
              <a:solidFill>
                <a:srgbClr val="000000"/>
              </a:solidFill>
            </a:endParaRPr>
          </a:p>
          <a:p>
            <a:pPr algn="l" defTabSz="685719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800" b="1" dirty="0">
                <a:solidFill>
                  <a:srgbClr val="000000"/>
                </a:solidFill>
              </a:rPr>
              <a:t>Advantages</a:t>
            </a:r>
            <a:r>
              <a:rPr lang="en-US" sz="2800" dirty="0">
                <a:solidFill>
                  <a:srgbClr val="000000"/>
                </a:solidFill>
              </a:rPr>
              <a:t>: </a:t>
            </a:r>
          </a:p>
          <a:p>
            <a:pPr marL="914293" lvl="1" indent="-514290" algn="l" defTabSz="685719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2600" dirty="0">
                <a:solidFill>
                  <a:srgbClr val="000000"/>
                </a:solidFill>
              </a:rPr>
              <a:t>Simple and Rapid onset </a:t>
            </a:r>
          </a:p>
          <a:p>
            <a:pPr marL="914293" lvl="1" indent="-514290" algn="l" defTabSz="685719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2600" dirty="0">
                <a:solidFill>
                  <a:srgbClr val="000000"/>
                </a:solidFill>
              </a:rPr>
              <a:t>Minimal fetal exposure to drug </a:t>
            </a:r>
          </a:p>
          <a:p>
            <a:pPr marL="914293" lvl="1" indent="-514290" algn="l" defTabSz="685719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2600" dirty="0">
                <a:solidFill>
                  <a:srgbClr val="000000"/>
                </a:solidFill>
              </a:rPr>
              <a:t>Allow time for careful abdominal wall incision and good hemostasis </a:t>
            </a:r>
          </a:p>
          <a:p>
            <a:pPr marL="914293" lvl="1" indent="-514290" algn="l" defTabSz="685719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2600" dirty="0">
                <a:solidFill>
                  <a:srgbClr val="000000"/>
                </a:solidFill>
              </a:rPr>
              <a:t>Avoidance of complication of general anesthesia as uterine atony and pulmonary aspiration </a:t>
            </a:r>
          </a:p>
        </p:txBody>
      </p:sp>
    </p:spTree>
    <p:extLst>
      <p:ext uri="{BB962C8B-B14F-4D97-AF65-F5344CB8AC3E}">
        <p14:creationId xmlns:p14="http://schemas.microsoft.com/office/powerpoint/2010/main" val="4201790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0464BB7-7903-A77F-AA48-9E624AFDB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3108"/>
            <a:ext cx="9435289" cy="643188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6" name="object 8">
            <a:extLst>
              <a:ext uri="{FF2B5EF4-FFF2-40B4-BE49-F238E27FC236}">
                <a16:creationId xmlns:a16="http://schemas.microsoft.com/office/drawing/2014/main" id="{F4CD8485-1A28-4FE0-D369-FCB1485EC8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4871" y="6018878"/>
            <a:ext cx="6954263" cy="842505"/>
          </a:xfrm>
          <a:prstGeom prst="rect">
            <a:avLst/>
          </a:prstGeom>
        </p:spPr>
        <p:txBody>
          <a:bodyPr vert="horz" wrap="square" lIns="0" tIns="11394" rIns="0" bIns="0" rtlCol="0">
            <a:spAutoFit/>
          </a:bodyPr>
          <a:lstStyle>
            <a:lvl1pPr>
              <a:defRPr sz="2400" b="1" i="0">
                <a:solidFill>
                  <a:srgbClr val="FF0066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1965" algn="ctr">
              <a:spcBef>
                <a:spcPts val="90"/>
              </a:spcBef>
            </a:pPr>
            <a:r>
              <a:rPr lang="en-GB" sz="5400" i="1" spc="117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</a:t>
            </a:r>
            <a:r>
              <a:rPr lang="en-GB" sz="5400" i="1" spc="-144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aesarea</a:t>
            </a:r>
            <a:r>
              <a:rPr lang="en-GB" sz="5400" i="1" spc="-157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</a:t>
            </a:r>
            <a:r>
              <a:rPr lang="en-GB" sz="5400" i="1" spc="-135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5400" i="1" spc="-17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20457768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30281"/>
            <a:ext cx="8784976" cy="5265712"/>
          </a:xfrm>
        </p:spPr>
        <p:txBody>
          <a:bodyPr>
            <a:noAutofit/>
          </a:bodyPr>
          <a:lstStyle/>
          <a:p>
            <a:pPr marL="285717" indent="-285717" algn="l" rtl="0"/>
            <a:r>
              <a:rPr lang="en-US" sz="2800" b="1" dirty="0">
                <a:solidFill>
                  <a:srgbClr val="000000"/>
                </a:solidFill>
              </a:rPr>
              <a:t>Disadvantages</a:t>
            </a:r>
            <a:r>
              <a:rPr lang="en-US" sz="2800" dirty="0">
                <a:solidFill>
                  <a:srgbClr val="000000"/>
                </a:solidFill>
              </a:rPr>
              <a:t>: </a:t>
            </a:r>
          </a:p>
          <a:p>
            <a:pPr marL="914293" lvl="1" indent="-514290" algn="l" rtl="0">
              <a:buFont typeface="+mj-lt"/>
              <a:buAutoNum type="arabicPeriod"/>
            </a:pPr>
            <a:r>
              <a:rPr lang="en-US" sz="2600" dirty="0">
                <a:solidFill>
                  <a:srgbClr val="000000"/>
                </a:solidFill>
              </a:rPr>
              <a:t>Hypotension </a:t>
            </a:r>
          </a:p>
          <a:p>
            <a:pPr marL="914293" lvl="1" indent="-514290" algn="l" rtl="0">
              <a:buFont typeface="+mj-lt"/>
              <a:buAutoNum type="arabicPeriod"/>
            </a:pPr>
            <a:r>
              <a:rPr lang="en-US" sz="2600" dirty="0">
                <a:solidFill>
                  <a:srgbClr val="000000"/>
                </a:solidFill>
              </a:rPr>
              <a:t>Intrapartum nausea and vomiting </a:t>
            </a:r>
          </a:p>
          <a:p>
            <a:pPr marL="914293" lvl="1" indent="-514290" algn="l" rtl="0">
              <a:buFont typeface="+mj-lt"/>
              <a:buAutoNum type="arabicPeriod"/>
            </a:pPr>
            <a:r>
              <a:rPr lang="en-US" sz="2600" dirty="0">
                <a:solidFill>
                  <a:srgbClr val="000000"/>
                </a:solidFill>
              </a:rPr>
              <a:t>Spinal headache </a:t>
            </a:r>
          </a:p>
          <a:p>
            <a:pPr marL="914293" lvl="1" indent="-514290" algn="l" rtl="0">
              <a:buFont typeface="+mj-lt"/>
              <a:buAutoNum type="arabicPeriod"/>
            </a:pPr>
            <a:r>
              <a:rPr lang="en-US" sz="2600" dirty="0">
                <a:solidFill>
                  <a:srgbClr val="000000"/>
                </a:solidFill>
              </a:rPr>
              <a:t>Post-operative shivering </a:t>
            </a:r>
          </a:p>
          <a:p>
            <a:pPr marL="285717" indent="-285717" algn="l" rtl="0"/>
            <a:endParaRPr lang="en-US" sz="2800" dirty="0"/>
          </a:p>
          <a:p>
            <a:pPr marL="204764" indent="-204764" algn="l" rtl="0" fontAlgn="base">
              <a:spcBef>
                <a:spcPts val="422"/>
              </a:spcBef>
              <a:spcAft>
                <a:spcPct val="0"/>
              </a:spcAft>
              <a:buClr>
                <a:srgbClr val="4F81BD"/>
              </a:buClr>
              <a:buSzPct val="85000"/>
              <a:buFont typeface="Noto Sans Symbols"/>
              <a:buChar char="●"/>
            </a:pP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algn="l" defTabSz="685719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2800" dirty="0">
              <a:solidFill>
                <a:prstClr val="black"/>
              </a:solidFill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796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59633"/>
            <a:ext cx="8784976" cy="5265712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800" b="1" dirty="0">
                <a:solidFill>
                  <a:srgbClr val="FF0000"/>
                </a:solidFill>
              </a:rPr>
              <a:t>Epidural anesthesia </a:t>
            </a:r>
          </a:p>
          <a:p>
            <a:pPr algn="l" rtl="0"/>
            <a:r>
              <a:rPr lang="en-US" sz="2800" b="1" dirty="0">
                <a:solidFill>
                  <a:srgbClr val="000000"/>
                </a:solidFill>
              </a:rPr>
              <a:t>Advantages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</a:p>
          <a:p>
            <a:pPr marL="914293" lvl="1" indent="-514290" algn="l" rtl="0">
              <a:buFont typeface="+mj-lt"/>
              <a:buAutoNum type="arabicPeriod"/>
            </a:pPr>
            <a:r>
              <a:rPr lang="en-US" sz="2600" dirty="0">
                <a:solidFill>
                  <a:srgbClr val="000000"/>
                </a:solidFill>
              </a:rPr>
              <a:t>Less incidence of hypotension because of slow onset of sympathetic block </a:t>
            </a:r>
          </a:p>
          <a:p>
            <a:pPr marL="914293" lvl="1" indent="-514290" algn="l" rtl="0">
              <a:buFont typeface="+mj-lt"/>
              <a:buAutoNum type="arabicPeriod"/>
            </a:pPr>
            <a:r>
              <a:rPr lang="en-US" sz="2600" dirty="0">
                <a:solidFill>
                  <a:srgbClr val="000000"/>
                </a:solidFill>
              </a:rPr>
              <a:t>Less incidence of spinal headache </a:t>
            </a:r>
          </a:p>
          <a:p>
            <a:pPr marL="914293" lvl="1" indent="-514290" algn="l" rtl="0">
              <a:buFont typeface="+mj-lt"/>
              <a:buAutoNum type="arabicPeriod"/>
            </a:pPr>
            <a:r>
              <a:rPr lang="en-US" sz="2600" dirty="0">
                <a:solidFill>
                  <a:srgbClr val="000000"/>
                </a:solidFill>
              </a:rPr>
              <a:t>Allow repeated administration through epidural catheter if the surgery is prolonged </a:t>
            </a:r>
          </a:p>
          <a:p>
            <a:pPr marL="914293" lvl="1" indent="-514290" algn="l" rtl="0">
              <a:buFont typeface="+mj-lt"/>
              <a:buAutoNum type="arabicPeriod"/>
            </a:pPr>
            <a:r>
              <a:rPr lang="en-US" sz="2600" dirty="0">
                <a:solidFill>
                  <a:srgbClr val="000000"/>
                </a:solidFill>
              </a:rPr>
              <a:t>Epidural catheter allow administration of post-operative analgesia </a:t>
            </a:r>
          </a:p>
        </p:txBody>
      </p:sp>
    </p:spTree>
    <p:extLst>
      <p:ext uri="{BB962C8B-B14F-4D97-AF65-F5344CB8AC3E}">
        <p14:creationId xmlns:p14="http://schemas.microsoft.com/office/powerpoint/2010/main" val="3493256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265712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800" b="1" dirty="0">
                <a:solidFill>
                  <a:srgbClr val="FF0000"/>
                </a:solidFill>
              </a:rPr>
              <a:t>General anesthesia </a:t>
            </a:r>
          </a:p>
          <a:p>
            <a:pPr algn="l" rtl="0"/>
            <a:r>
              <a:rPr lang="en-US" sz="2800" b="1" dirty="0">
                <a:solidFill>
                  <a:srgbClr val="000000"/>
                </a:solidFill>
              </a:rPr>
              <a:t>Advantages</a:t>
            </a:r>
            <a:r>
              <a:rPr lang="en-US" sz="2800" dirty="0">
                <a:solidFill>
                  <a:srgbClr val="000000"/>
                </a:solidFill>
              </a:rPr>
              <a:t>  </a:t>
            </a:r>
          </a:p>
          <a:p>
            <a:pPr marL="914293" lvl="1" indent="-514290" algn="l" rtl="0">
              <a:buFont typeface="+mj-lt"/>
              <a:buAutoNum type="arabicPeriod"/>
            </a:pPr>
            <a:r>
              <a:rPr lang="en-US" sz="2600" dirty="0">
                <a:solidFill>
                  <a:srgbClr val="000000"/>
                </a:solidFill>
              </a:rPr>
              <a:t>Can be given quickly (suitable for emergency CS) </a:t>
            </a:r>
          </a:p>
          <a:p>
            <a:pPr marL="914293" lvl="1" indent="-514290" algn="l" rtl="0">
              <a:buFont typeface="+mj-lt"/>
              <a:buAutoNum type="arabicPeriod"/>
            </a:pPr>
            <a:r>
              <a:rPr lang="en-US" sz="2600" dirty="0">
                <a:solidFill>
                  <a:srgbClr val="000000"/>
                </a:solidFill>
              </a:rPr>
              <a:t>Blood pressure and breathing are easily controlled </a:t>
            </a:r>
          </a:p>
          <a:p>
            <a:pPr marL="914293" lvl="1" indent="-514290" algn="l" rtl="0">
              <a:buFont typeface="+mj-lt"/>
              <a:buAutoNum type="arabicPeriod"/>
            </a:pPr>
            <a:r>
              <a:rPr lang="en-US" sz="2600" dirty="0">
                <a:solidFill>
                  <a:srgbClr val="000000"/>
                </a:solidFill>
              </a:rPr>
              <a:t>Better in patient with psychological problems </a:t>
            </a:r>
          </a:p>
          <a:p>
            <a:pPr algn="l" rtl="0"/>
            <a:r>
              <a:rPr lang="en-US" sz="2800" b="1" dirty="0">
                <a:solidFill>
                  <a:srgbClr val="000000"/>
                </a:solidFill>
              </a:rPr>
              <a:t>Disadvantages</a:t>
            </a:r>
            <a:r>
              <a:rPr lang="en-US" sz="2800" dirty="0">
                <a:solidFill>
                  <a:srgbClr val="000000"/>
                </a:solidFill>
              </a:rPr>
              <a:t>  </a:t>
            </a:r>
          </a:p>
          <a:p>
            <a:pPr marL="914293" lvl="1" indent="-514290" algn="l" rtl="0">
              <a:buFont typeface="+mj-lt"/>
              <a:buAutoNum type="arabicPeriod"/>
            </a:pPr>
            <a:r>
              <a:rPr lang="en-US" sz="2600" dirty="0">
                <a:solidFill>
                  <a:srgbClr val="000000"/>
                </a:solidFill>
              </a:rPr>
              <a:t>Extraction of the fetus should be within 15 min. Nitrous oxide can cross placental blood barrier cardio depressant effect on the fetus </a:t>
            </a:r>
          </a:p>
          <a:p>
            <a:pPr marL="914293" lvl="1" indent="-514290" algn="l" rtl="0">
              <a:buFont typeface="+mj-lt"/>
              <a:buAutoNum type="arabicPeriod"/>
            </a:pPr>
            <a:r>
              <a:rPr lang="en-US" sz="2600" dirty="0">
                <a:solidFill>
                  <a:srgbClr val="000000"/>
                </a:solidFill>
              </a:rPr>
              <a:t>Acid aspiration syndrome </a:t>
            </a:r>
          </a:p>
          <a:p>
            <a:pPr marL="914293" lvl="1" indent="-514290" algn="l" rtl="0">
              <a:buFont typeface="+mj-lt"/>
              <a:buAutoNum type="arabicPeriod"/>
            </a:pPr>
            <a:r>
              <a:rPr lang="en-US" sz="2600" dirty="0">
                <a:solidFill>
                  <a:srgbClr val="000000"/>
                </a:solidFill>
              </a:rPr>
              <a:t>High incidence of uterine atony (Effect of halothane) </a:t>
            </a:r>
          </a:p>
          <a:p>
            <a:pPr marL="914293" lvl="1" indent="-514290" algn="l" rtl="0">
              <a:buFont typeface="+mj-lt"/>
              <a:buAutoNum type="arabicPeriod"/>
            </a:pPr>
            <a:r>
              <a:rPr lang="en-US" sz="2600" dirty="0">
                <a:solidFill>
                  <a:srgbClr val="000000"/>
                </a:solidFill>
              </a:rPr>
              <a:t>The patient doses not take apart in birth occasion </a:t>
            </a:r>
          </a:p>
          <a:p>
            <a:pPr algn="l" rtl="0"/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367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28108" y="1193657"/>
            <a:ext cx="4473309" cy="4570191"/>
          </a:xfrm>
          <a:prstGeom prst="rect">
            <a:avLst/>
          </a:prstGeom>
        </p:spPr>
        <p:txBody>
          <a:bodyPr vert="horz" wrap="square" lIns="0" tIns="11396" rIns="0" bIns="0" rtlCol="0">
            <a:spAutoFit/>
          </a:bodyPr>
          <a:lstStyle/>
          <a:p>
            <a:pPr marL="11396" marR="4559" defTabSz="820487">
              <a:lnSpc>
                <a:spcPct val="109700"/>
              </a:lnSpc>
              <a:spcBef>
                <a:spcPts val="727"/>
              </a:spcBef>
            </a:pPr>
            <a:r>
              <a:rPr sz="2200" b="1" spc="-4" dirty="0">
                <a:solidFill>
                  <a:srgbClr val="AF0046"/>
                </a:solidFill>
                <a:cs typeface="Calibri"/>
              </a:rPr>
              <a:t>Vertical</a:t>
            </a:r>
            <a:r>
              <a:rPr sz="2200" b="1" spc="4" dirty="0">
                <a:solidFill>
                  <a:srgbClr val="AF0046"/>
                </a:solidFill>
                <a:cs typeface="Calibri"/>
              </a:rPr>
              <a:t> </a:t>
            </a:r>
            <a:r>
              <a:rPr sz="2200" spc="-4" dirty="0">
                <a:solidFill>
                  <a:srgbClr val="202020"/>
                </a:solidFill>
                <a:cs typeface="Calibri"/>
              </a:rPr>
              <a:t>–in</a:t>
            </a:r>
            <a:r>
              <a:rPr sz="2200" spc="9" dirty="0">
                <a:solidFill>
                  <a:srgbClr val="202020"/>
                </a:solidFill>
                <a:cs typeface="Calibri"/>
              </a:rPr>
              <a:t> </a:t>
            </a:r>
            <a:r>
              <a:rPr sz="2200" dirty="0">
                <a:solidFill>
                  <a:srgbClr val="202020"/>
                </a:solidFill>
                <a:cs typeface="Calibri"/>
              </a:rPr>
              <a:t>the</a:t>
            </a:r>
            <a:r>
              <a:rPr sz="2200" spc="4" dirty="0">
                <a:solidFill>
                  <a:srgbClr val="202020"/>
                </a:solidFill>
                <a:cs typeface="Calibri"/>
              </a:rPr>
              <a:t> </a:t>
            </a:r>
            <a:r>
              <a:rPr sz="2200" spc="-4" dirty="0">
                <a:solidFill>
                  <a:srgbClr val="202020"/>
                </a:solidFill>
                <a:cs typeface="Calibri"/>
              </a:rPr>
              <a:t>midline</a:t>
            </a:r>
            <a:r>
              <a:rPr sz="2200" dirty="0">
                <a:solidFill>
                  <a:srgbClr val="202020"/>
                </a:solidFill>
                <a:cs typeface="Calibri"/>
              </a:rPr>
              <a:t> </a:t>
            </a:r>
            <a:r>
              <a:rPr sz="2200" spc="-4" dirty="0">
                <a:solidFill>
                  <a:srgbClr val="202020"/>
                </a:solidFill>
                <a:cs typeface="Calibri"/>
              </a:rPr>
              <a:t>extends</a:t>
            </a:r>
            <a:r>
              <a:rPr sz="2200" dirty="0">
                <a:solidFill>
                  <a:srgbClr val="202020"/>
                </a:solidFill>
                <a:cs typeface="Calibri"/>
              </a:rPr>
              <a:t> </a:t>
            </a:r>
            <a:r>
              <a:rPr sz="2200" spc="-4" dirty="0">
                <a:solidFill>
                  <a:srgbClr val="202020"/>
                </a:solidFill>
                <a:cs typeface="Calibri"/>
              </a:rPr>
              <a:t>from</a:t>
            </a:r>
            <a:r>
              <a:rPr sz="2200" dirty="0">
                <a:solidFill>
                  <a:srgbClr val="202020"/>
                </a:solidFill>
                <a:cs typeface="Calibri"/>
              </a:rPr>
              <a:t> </a:t>
            </a:r>
            <a:r>
              <a:rPr sz="2200" spc="-4" dirty="0">
                <a:solidFill>
                  <a:srgbClr val="202020"/>
                </a:solidFill>
                <a:cs typeface="Calibri"/>
              </a:rPr>
              <a:t>below</a:t>
            </a:r>
            <a:r>
              <a:rPr sz="2200" dirty="0">
                <a:solidFill>
                  <a:srgbClr val="202020"/>
                </a:solidFill>
                <a:cs typeface="Calibri"/>
              </a:rPr>
              <a:t> the </a:t>
            </a:r>
            <a:r>
              <a:rPr sz="2200" spc="-4" dirty="0">
                <a:solidFill>
                  <a:srgbClr val="202020"/>
                </a:solidFill>
                <a:cs typeface="Calibri"/>
              </a:rPr>
              <a:t>umbilicus</a:t>
            </a:r>
            <a:r>
              <a:rPr sz="2200" spc="-9" dirty="0">
                <a:solidFill>
                  <a:srgbClr val="202020"/>
                </a:solidFill>
                <a:cs typeface="Calibri"/>
              </a:rPr>
              <a:t> </a:t>
            </a:r>
            <a:r>
              <a:rPr sz="2200" dirty="0">
                <a:solidFill>
                  <a:srgbClr val="202020"/>
                </a:solidFill>
                <a:cs typeface="Calibri"/>
              </a:rPr>
              <a:t>to</a:t>
            </a:r>
            <a:r>
              <a:rPr sz="2200" spc="4" dirty="0">
                <a:solidFill>
                  <a:srgbClr val="202020"/>
                </a:solidFill>
                <a:cs typeface="Calibri"/>
              </a:rPr>
              <a:t> </a:t>
            </a:r>
            <a:r>
              <a:rPr sz="2200" spc="-4" dirty="0">
                <a:solidFill>
                  <a:srgbClr val="202020"/>
                </a:solidFill>
                <a:cs typeface="Calibri"/>
              </a:rPr>
              <a:t>2cm</a:t>
            </a:r>
            <a:r>
              <a:rPr sz="2200" spc="4" dirty="0">
                <a:solidFill>
                  <a:srgbClr val="202020"/>
                </a:solidFill>
                <a:cs typeface="Calibri"/>
              </a:rPr>
              <a:t> </a:t>
            </a:r>
            <a:r>
              <a:rPr sz="2200" spc="-4" dirty="0">
                <a:solidFill>
                  <a:srgbClr val="202020"/>
                </a:solidFill>
                <a:cs typeface="Calibri"/>
              </a:rPr>
              <a:t>above </a:t>
            </a:r>
            <a:r>
              <a:rPr sz="2200" dirty="0">
                <a:solidFill>
                  <a:srgbClr val="202020"/>
                </a:solidFill>
                <a:cs typeface="Calibri"/>
              </a:rPr>
              <a:t>the </a:t>
            </a:r>
            <a:r>
              <a:rPr sz="2200" spc="-292" dirty="0">
                <a:solidFill>
                  <a:srgbClr val="202020"/>
                </a:solidFill>
                <a:cs typeface="Calibri"/>
              </a:rPr>
              <a:t> </a:t>
            </a:r>
            <a:r>
              <a:rPr sz="2200" spc="-4" dirty="0" err="1">
                <a:solidFill>
                  <a:srgbClr val="202020"/>
                </a:solidFill>
                <a:cs typeface="Calibri"/>
              </a:rPr>
              <a:t>symphysis</a:t>
            </a:r>
            <a:r>
              <a:rPr sz="2200" spc="-4" dirty="0">
                <a:solidFill>
                  <a:srgbClr val="202020"/>
                </a:solidFill>
                <a:cs typeface="Calibri"/>
              </a:rPr>
              <a:t> pubis</a:t>
            </a:r>
            <a:r>
              <a:rPr sz="2200" spc="4" dirty="0">
                <a:solidFill>
                  <a:srgbClr val="202020"/>
                </a:solidFill>
                <a:cs typeface="Calibri"/>
              </a:rPr>
              <a:t> </a:t>
            </a:r>
            <a:r>
              <a:rPr sz="2200" spc="-4" dirty="0">
                <a:solidFill>
                  <a:srgbClr val="202020"/>
                </a:solidFill>
                <a:cs typeface="Calibri"/>
              </a:rPr>
              <a:t>indicated</a:t>
            </a:r>
            <a:r>
              <a:rPr sz="2200" dirty="0">
                <a:solidFill>
                  <a:srgbClr val="202020"/>
                </a:solidFill>
                <a:cs typeface="Calibri"/>
              </a:rPr>
              <a:t> in</a:t>
            </a:r>
            <a:r>
              <a:rPr sz="2200" spc="4" dirty="0">
                <a:solidFill>
                  <a:srgbClr val="202020"/>
                </a:solidFill>
                <a:cs typeface="Calibri"/>
              </a:rPr>
              <a:t> </a:t>
            </a:r>
            <a:r>
              <a:rPr sz="2200" dirty="0">
                <a:solidFill>
                  <a:srgbClr val="202020"/>
                </a:solidFill>
                <a:cs typeface="Calibri"/>
              </a:rPr>
              <a:t>cases </a:t>
            </a:r>
            <a:r>
              <a:rPr sz="2200" spc="-4" dirty="0">
                <a:solidFill>
                  <a:srgbClr val="202020"/>
                </a:solidFill>
                <a:cs typeface="Calibri"/>
              </a:rPr>
              <a:t>of</a:t>
            </a:r>
            <a:r>
              <a:rPr sz="2200" spc="-13" dirty="0">
                <a:solidFill>
                  <a:srgbClr val="202020"/>
                </a:solidFill>
                <a:cs typeface="Calibri"/>
              </a:rPr>
              <a:t> </a:t>
            </a:r>
            <a:r>
              <a:rPr sz="2200" dirty="0">
                <a:solidFill>
                  <a:srgbClr val="202020"/>
                </a:solidFill>
                <a:cs typeface="Calibri"/>
              </a:rPr>
              <a:t>extreme</a:t>
            </a:r>
            <a:r>
              <a:rPr sz="2200" spc="-4" dirty="0">
                <a:solidFill>
                  <a:srgbClr val="202020"/>
                </a:solidFill>
                <a:cs typeface="Calibri"/>
              </a:rPr>
              <a:t> </a:t>
            </a:r>
            <a:r>
              <a:rPr sz="2200" dirty="0">
                <a:solidFill>
                  <a:srgbClr val="202020"/>
                </a:solidFill>
                <a:cs typeface="Calibri"/>
              </a:rPr>
              <a:t>maternal</a:t>
            </a:r>
            <a:r>
              <a:rPr sz="2200" spc="4" dirty="0">
                <a:solidFill>
                  <a:srgbClr val="202020"/>
                </a:solidFill>
                <a:cs typeface="Calibri"/>
              </a:rPr>
              <a:t> </a:t>
            </a:r>
            <a:r>
              <a:rPr sz="2200" b="1" spc="-4" dirty="0">
                <a:solidFill>
                  <a:srgbClr val="202020"/>
                </a:solidFill>
                <a:cs typeface="Calibri"/>
              </a:rPr>
              <a:t>obesity</a:t>
            </a:r>
            <a:r>
              <a:rPr sz="2200" b="1" dirty="0">
                <a:solidFill>
                  <a:srgbClr val="202020"/>
                </a:solidFill>
                <a:cs typeface="Calibri"/>
              </a:rPr>
              <a:t> and in </a:t>
            </a:r>
            <a:r>
              <a:rPr sz="2200" b="1" spc="4" dirty="0">
                <a:solidFill>
                  <a:srgbClr val="202020"/>
                </a:solidFill>
                <a:cs typeface="Calibri"/>
              </a:rPr>
              <a:t> </a:t>
            </a:r>
            <a:r>
              <a:rPr sz="2200" b="1" spc="-4" dirty="0">
                <a:solidFill>
                  <a:srgbClr val="202020"/>
                </a:solidFill>
                <a:cs typeface="Calibri"/>
              </a:rPr>
              <a:t>significant intra-abdominal</a:t>
            </a:r>
            <a:r>
              <a:rPr sz="2200" b="1" dirty="0">
                <a:solidFill>
                  <a:srgbClr val="202020"/>
                </a:solidFill>
                <a:cs typeface="Calibri"/>
              </a:rPr>
              <a:t> adhesion</a:t>
            </a:r>
            <a:r>
              <a:rPr sz="2200" b="1" spc="-4" dirty="0">
                <a:solidFill>
                  <a:srgbClr val="202020"/>
                </a:solidFill>
                <a:cs typeface="Calibri"/>
              </a:rPr>
              <a:t> </a:t>
            </a:r>
            <a:r>
              <a:rPr sz="2200" b="1" spc="-9" dirty="0">
                <a:solidFill>
                  <a:srgbClr val="202020"/>
                </a:solidFill>
                <a:cs typeface="Calibri"/>
              </a:rPr>
              <a:t>(emergent</a:t>
            </a:r>
            <a:r>
              <a:rPr sz="2200" b="1" spc="-4" dirty="0">
                <a:solidFill>
                  <a:srgbClr val="202020"/>
                </a:solidFill>
                <a:cs typeface="Calibri"/>
              </a:rPr>
              <a:t> </a:t>
            </a:r>
            <a:r>
              <a:rPr sz="2200" b="1" dirty="0">
                <a:solidFill>
                  <a:srgbClr val="202020"/>
                </a:solidFill>
                <a:cs typeface="Calibri"/>
              </a:rPr>
              <a:t>incision).</a:t>
            </a:r>
            <a:endParaRPr sz="2200" dirty="0">
              <a:solidFill>
                <a:prstClr val="black"/>
              </a:solidFill>
              <a:cs typeface="Calibri"/>
            </a:endParaRPr>
          </a:p>
          <a:p>
            <a:pPr marL="11396" marR="4559" defTabSz="820487">
              <a:lnSpc>
                <a:spcPct val="109700"/>
              </a:lnSpc>
              <a:spcBef>
                <a:spcPts val="713"/>
              </a:spcBef>
            </a:pPr>
            <a:r>
              <a:rPr sz="2200" b="1" spc="-4" dirty="0">
                <a:solidFill>
                  <a:srgbClr val="AF0046"/>
                </a:solidFill>
                <a:cs typeface="Calibri"/>
              </a:rPr>
              <a:t>Transverse(</a:t>
            </a:r>
            <a:r>
              <a:rPr sz="2200" b="1" spc="-4" dirty="0" err="1">
                <a:solidFill>
                  <a:srgbClr val="AF0046"/>
                </a:solidFill>
                <a:cs typeface="Calibri"/>
              </a:rPr>
              <a:t>pfannenstiel</a:t>
            </a:r>
            <a:r>
              <a:rPr sz="2200" b="1" spc="-4" dirty="0">
                <a:solidFill>
                  <a:srgbClr val="AF0046"/>
                </a:solidFill>
                <a:cs typeface="Calibri"/>
              </a:rPr>
              <a:t>)</a:t>
            </a:r>
            <a:r>
              <a:rPr sz="2200" spc="-4" dirty="0">
                <a:solidFill>
                  <a:srgbClr val="202020"/>
                </a:solidFill>
                <a:cs typeface="Calibri"/>
              </a:rPr>
              <a:t>-extends</a:t>
            </a:r>
            <a:r>
              <a:rPr sz="2200" dirty="0">
                <a:solidFill>
                  <a:srgbClr val="202020"/>
                </a:solidFill>
                <a:cs typeface="Calibri"/>
              </a:rPr>
              <a:t> </a:t>
            </a:r>
            <a:r>
              <a:rPr sz="2200" spc="-4" dirty="0">
                <a:solidFill>
                  <a:srgbClr val="202020"/>
                </a:solidFill>
                <a:cs typeface="Calibri"/>
              </a:rPr>
              <a:t>transversely</a:t>
            </a:r>
            <a:r>
              <a:rPr sz="2200" spc="13" dirty="0">
                <a:solidFill>
                  <a:srgbClr val="202020"/>
                </a:solidFill>
                <a:cs typeface="Calibri"/>
              </a:rPr>
              <a:t> </a:t>
            </a:r>
            <a:r>
              <a:rPr sz="2200" spc="-4" dirty="0">
                <a:solidFill>
                  <a:srgbClr val="202020"/>
                </a:solidFill>
                <a:cs typeface="Calibri"/>
              </a:rPr>
              <a:t>for</a:t>
            </a:r>
            <a:r>
              <a:rPr sz="2200" spc="9" dirty="0">
                <a:solidFill>
                  <a:srgbClr val="202020"/>
                </a:solidFill>
                <a:cs typeface="Calibri"/>
              </a:rPr>
              <a:t> </a:t>
            </a:r>
            <a:r>
              <a:rPr sz="2200" spc="-4" dirty="0">
                <a:solidFill>
                  <a:srgbClr val="202020"/>
                </a:solidFill>
                <a:cs typeface="Calibri"/>
              </a:rPr>
              <a:t>15cm</a:t>
            </a:r>
            <a:r>
              <a:rPr sz="2200" spc="9" dirty="0">
                <a:solidFill>
                  <a:srgbClr val="202020"/>
                </a:solidFill>
                <a:cs typeface="Calibri"/>
              </a:rPr>
              <a:t> </a:t>
            </a:r>
            <a:r>
              <a:rPr sz="2200" spc="-4" dirty="0">
                <a:solidFill>
                  <a:srgbClr val="202020"/>
                </a:solidFill>
                <a:cs typeface="Calibri"/>
              </a:rPr>
              <a:t>above symphysis </a:t>
            </a:r>
            <a:r>
              <a:rPr sz="2200" dirty="0">
                <a:solidFill>
                  <a:srgbClr val="202020"/>
                </a:solidFill>
                <a:cs typeface="Calibri"/>
              </a:rPr>
              <a:t> pubis </a:t>
            </a:r>
            <a:r>
              <a:rPr sz="2200" spc="-4" dirty="0">
                <a:solidFill>
                  <a:srgbClr val="202020"/>
                </a:solidFill>
                <a:cs typeface="Calibri"/>
              </a:rPr>
              <a:t>nearly</a:t>
            </a:r>
            <a:r>
              <a:rPr sz="2200" dirty="0">
                <a:solidFill>
                  <a:srgbClr val="202020"/>
                </a:solidFill>
                <a:cs typeface="Calibri"/>
              </a:rPr>
              <a:t> </a:t>
            </a:r>
            <a:r>
              <a:rPr sz="2200" spc="-4" dirty="0">
                <a:solidFill>
                  <a:srgbClr val="202020"/>
                </a:solidFill>
                <a:cs typeface="Calibri"/>
              </a:rPr>
              <a:t>2cm..the incision</a:t>
            </a:r>
            <a:r>
              <a:rPr sz="2200" dirty="0">
                <a:solidFill>
                  <a:srgbClr val="202020"/>
                </a:solidFill>
                <a:cs typeface="Calibri"/>
              </a:rPr>
              <a:t> is </a:t>
            </a:r>
            <a:r>
              <a:rPr sz="2200" spc="-4" dirty="0">
                <a:solidFill>
                  <a:srgbClr val="202020"/>
                </a:solidFill>
                <a:cs typeface="Calibri"/>
              </a:rPr>
              <a:t>cephalad</a:t>
            </a:r>
            <a:r>
              <a:rPr sz="2200" dirty="0">
                <a:solidFill>
                  <a:srgbClr val="202020"/>
                </a:solidFill>
                <a:cs typeface="Calibri"/>
              </a:rPr>
              <a:t> at</a:t>
            </a:r>
            <a:r>
              <a:rPr sz="2200" spc="-4" dirty="0">
                <a:solidFill>
                  <a:srgbClr val="202020"/>
                </a:solidFill>
                <a:cs typeface="Calibri"/>
              </a:rPr>
              <a:t> </a:t>
            </a:r>
            <a:r>
              <a:rPr sz="2200" dirty="0">
                <a:solidFill>
                  <a:srgbClr val="202020"/>
                </a:solidFill>
                <a:cs typeface="Calibri"/>
              </a:rPr>
              <a:t>the </a:t>
            </a:r>
            <a:r>
              <a:rPr sz="2200" spc="-4" dirty="0">
                <a:solidFill>
                  <a:srgbClr val="202020"/>
                </a:solidFill>
                <a:cs typeface="Calibri"/>
              </a:rPr>
              <a:t>level</a:t>
            </a:r>
            <a:r>
              <a:rPr sz="2200" dirty="0">
                <a:solidFill>
                  <a:srgbClr val="202020"/>
                </a:solidFill>
                <a:cs typeface="Calibri"/>
              </a:rPr>
              <a:t> </a:t>
            </a:r>
            <a:r>
              <a:rPr sz="2200" spc="-4" dirty="0">
                <a:solidFill>
                  <a:srgbClr val="202020"/>
                </a:solidFill>
                <a:cs typeface="Calibri"/>
              </a:rPr>
              <a:t>of</a:t>
            </a:r>
            <a:r>
              <a:rPr sz="2200" spc="-9" dirty="0">
                <a:solidFill>
                  <a:srgbClr val="202020"/>
                </a:solidFill>
                <a:cs typeface="Calibri"/>
              </a:rPr>
              <a:t> </a:t>
            </a:r>
            <a:r>
              <a:rPr sz="2200" dirty="0">
                <a:solidFill>
                  <a:srgbClr val="202020"/>
                </a:solidFill>
                <a:cs typeface="Calibri"/>
              </a:rPr>
              <a:t>the</a:t>
            </a:r>
            <a:r>
              <a:rPr sz="2200" spc="-4" dirty="0">
                <a:solidFill>
                  <a:srgbClr val="202020"/>
                </a:solidFill>
                <a:cs typeface="Calibri"/>
              </a:rPr>
              <a:t> </a:t>
            </a:r>
            <a:r>
              <a:rPr sz="2200" dirty="0">
                <a:solidFill>
                  <a:srgbClr val="202020"/>
                </a:solidFill>
                <a:cs typeface="Calibri"/>
              </a:rPr>
              <a:t>pubic</a:t>
            </a:r>
            <a:r>
              <a:rPr sz="2200" spc="4" dirty="0">
                <a:solidFill>
                  <a:srgbClr val="202020"/>
                </a:solidFill>
                <a:cs typeface="Calibri"/>
              </a:rPr>
              <a:t> </a:t>
            </a:r>
            <a:r>
              <a:rPr sz="2200" spc="-4" dirty="0">
                <a:solidFill>
                  <a:srgbClr val="202020"/>
                </a:solidFill>
                <a:cs typeface="Calibri"/>
              </a:rPr>
              <a:t>hair </a:t>
            </a:r>
            <a:r>
              <a:rPr sz="2200" dirty="0">
                <a:solidFill>
                  <a:srgbClr val="202020"/>
                </a:solidFill>
                <a:cs typeface="Calibri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decreased</a:t>
            </a: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analgesic</a:t>
            </a:r>
            <a:r>
              <a:rPr sz="2200" spc="4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requirements.</a:t>
            </a:r>
            <a:r>
              <a:rPr sz="2200" spc="4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(other</a:t>
            </a:r>
            <a:r>
              <a:rPr sz="2200" spc="9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names: maylard,</a:t>
            </a:r>
            <a:r>
              <a:rPr sz="2200" spc="9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Joel</a:t>
            </a:r>
            <a:r>
              <a:rPr sz="2200" spc="9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Cohen</a:t>
            </a:r>
            <a:r>
              <a:rPr sz="2200" spc="13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...)</a:t>
            </a:r>
            <a:endParaRPr sz="2200" dirty="0">
              <a:solidFill>
                <a:prstClr val="black"/>
              </a:solidFill>
              <a:latin typeface="Cambria"/>
              <a:cs typeface="Cambria"/>
            </a:endParaRPr>
          </a:p>
        </p:txBody>
      </p:sp>
      <p:pic>
        <p:nvPicPr>
          <p:cNvPr id="6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9593" y="3294530"/>
            <a:ext cx="4542583" cy="282388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6" b="3726"/>
          <a:stretch/>
        </p:blipFill>
        <p:spPr bwMode="auto">
          <a:xfrm>
            <a:off x="4703429" y="941295"/>
            <a:ext cx="4294910" cy="2247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2528" y="533943"/>
            <a:ext cx="4284472" cy="421414"/>
          </a:xfrm>
          <a:prstGeom prst="rect">
            <a:avLst/>
          </a:prstGeom>
          <a:noFill/>
        </p:spPr>
        <p:txBody>
          <a:bodyPr wrap="square" lIns="82048" tIns="41025" rIns="82048" bIns="41025" rtlCol="0">
            <a:spAutoFit/>
          </a:bodyPr>
          <a:lstStyle/>
          <a:p>
            <a:pPr defTabSz="820487"/>
            <a:r>
              <a:rPr lang="en-US" sz="2200" b="1" u="sng" dirty="0">
                <a:solidFill>
                  <a:prstClr val="black"/>
                </a:solidFill>
              </a:rPr>
              <a:t>Abdominal wall incisions two type </a:t>
            </a:r>
          </a:p>
        </p:txBody>
      </p:sp>
    </p:spTree>
    <p:extLst>
      <p:ext uri="{BB962C8B-B14F-4D97-AF65-F5344CB8AC3E}">
        <p14:creationId xmlns:p14="http://schemas.microsoft.com/office/powerpoint/2010/main" val="4064439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20" y="1344707"/>
            <a:ext cx="3920562" cy="2753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472" y="1344708"/>
            <a:ext cx="3697075" cy="2753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3455" y="201707"/>
            <a:ext cx="3671455" cy="1098522"/>
          </a:xfrm>
          <a:prstGeom prst="rect">
            <a:avLst/>
          </a:prstGeom>
        </p:spPr>
        <p:txBody>
          <a:bodyPr wrap="square" lIns="82048" tIns="41025" rIns="82048" bIns="41025">
            <a:spAutoFit/>
          </a:bodyPr>
          <a:lstStyle/>
          <a:p>
            <a:pPr algn="ctr" defTabSz="820487"/>
            <a:r>
              <a:rPr lang="en-US" sz="2200" b="1" dirty="0">
                <a:solidFill>
                  <a:prstClr val="black"/>
                </a:solidFill>
              </a:rPr>
              <a:t>Low segment transverse incision</a:t>
            </a:r>
          </a:p>
          <a:p>
            <a:pPr algn="ctr" defTabSz="820487"/>
            <a:r>
              <a:rPr lang="en-US" sz="2200" b="1" dirty="0">
                <a:solidFill>
                  <a:prstClr val="black"/>
                </a:solidFill>
              </a:rPr>
              <a:t>(Monroe-Kerr)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0" y="201707"/>
            <a:ext cx="3948545" cy="1098522"/>
          </a:xfrm>
          <a:prstGeom prst="rect">
            <a:avLst/>
          </a:prstGeom>
        </p:spPr>
        <p:txBody>
          <a:bodyPr wrap="square" lIns="82048" tIns="41025" rIns="82048" bIns="41025">
            <a:spAutoFit/>
          </a:bodyPr>
          <a:lstStyle/>
          <a:p>
            <a:pPr defTabSz="820487"/>
            <a:r>
              <a:rPr lang="en-US" sz="2200" b="1" dirty="0">
                <a:solidFill>
                  <a:prstClr val="black"/>
                </a:solidFill>
              </a:rPr>
              <a:t>Classical upper segment</a:t>
            </a:r>
            <a:endParaRPr lang="ar-JO" sz="2200" b="1" dirty="0">
              <a:solidFill>
                <a:prstClr val="black"/>
              </a:solidFill>
            </a:endParaRPr>
          </a:p>
          <a:p>
            <a:pPr defTabSz="820487"/>
            <a:r>
              <a:rPr lang="en-US" sz="2200" b="1" dirty="0">
                <a:solidFill>
                  <a:prstClr val="black"/>
                </a:solidFill>
              </a:rPr>
              <a:t> incision</a:t>
            </a:r>
          </a:p>
          <a:p>
            <a:pPr defTabSz="820487"/>
            <a:r>
              <a:rPr lang="en-US" sz="2200" b="1" dirty="0">
                <a:solidFill>
                  <a:prstClr val="black"/>
                </a:solidFill>
              </a:rPr>
              <a:t>(</a:t>
            </a:r>
            <a:r>
              <a:rPr lang="en-US" sz="2200" b="1" dirty="0" err="1">
                <a:solidFill>
                  <a:prstClr val="black"/>
                </a:solidFill>
              </a:rPr>
              <a:t>Kronig</a:t>
            </a:r>
            <a:r>
              <a:rPr lang="en-US" sz="2200" b="1" dirty="0">
                <a:solidFill>
                  <a:prstClr val="black"/>
                </a:solidFill>
              </a:rPr>
              <a:t> or </a:t>
            </a:r>
            <a:r>
              <a:rPr lang="en-US" sz="2200" b="1" dirty="0" err="1">
                <a:solidFill>
                  <a:prstClr val="black"/>
                </a:solidFill>
              </a:rPr>
              <a:t>Delee</a:t>
            </a:r>
            <a:r>
              <a:rPr lang="en-US" sz="2200" b="1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207818" y="4639236"/>
            <a:ext cx="8520545" cy="1421687"/>
          </a:xfrm>
          <a:prstGeom prst="rect">
            <a:avLst/>
          </a:prstGeom>
        </p:spPr>
        <p:txBody>
          <a:bodyPr wrap="square" lIns="82048" tIns="41025" rIns="82048" bIns="41025">
            <a:spAutoFit/>
          </a:bodyPr>
          <a:lstStyle/>
          <a:p>
            <a:pPr defTabSz="820487"/>
            <a:r>
              <a:rPr lang="en-US" sz="2900" b="1" dirty="0">
                <a:solidFill>
                  <a:prstClr val="black"/>
                </a:solidFill>
              </a:rPr>
              <a:t>Uterine incision</a:t>
            </a:r>
            <a:r>
              <a:rPr lang="en-US" sz="2900" dirty="0">
                <a:solidFill>
                  <a:prstClr val="black"/>
                </a:solidFill>
              </a:rPr>
              <a:t>:( according to the GA, fetal presentation, placental location and the presence of well-developed uterine segment.) </a:t>
            </a:r>
          </a:p>
        </p:txBody>
      </p:sp>
    </p:spTree>
    <p:extLst>
      <p:ext uri="{BB962C8B-B14F-4D97-AF65-F5344CB8AC3E}">
        <p14:creationId xmlns:p14="http://schemas.microsoft.com/office/powerpoint/2010/main" val="27664134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597932"/>
              </p:ext>
            </p:extLst>
          </p:nvPr>
        </p:nvGraphicFramePr>
        <p:xfrm>
          <a:off x="0" y="21183"/>
          <a:ext cx="9144000" cy="670593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831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8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6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836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Low segment transverse incision</a:t>
                      </a:r>
                    </a:p>
                    <a:p>
                      <a:r>
                        <a:rPr lang="en-US" sz="1600" dirty="0"/>
                        <a:t>(Monroe-Kerr)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Classical upper segment incision</a:t>
                      </a:r>
                    </a:p>
                    <a:p>
                      <a:r>
                        <a:rPr lang="en-US" sz="1600" dirty="0"/>
                        <a:t>(</a:t>
                      </a:r>
                      <a:r>
                        <a:rPr lang="en-US" sz="1600" dirty="0" err="1"/>
                        <a:t>Kronig</a:t>
                      </a:r>
                      <a:r>
                        <a:rPr lang="en-US" sz="1600" dirty="0"/>
                        <a:t> or </a:t>
                      </a:r>
                      <a:r>
                        <a:rPr lang="en-US" sz="1600" dirty="0" err="1"/>
                        <a:t>Delee</a:t>
                      </a:r>
                      <a:r>
                        <a:rPr lang="en-US" sz="1600" dirty="0"/>
                        <a:t>)</a:t>
                      </a:r>
                    </a:p>
                  </a:txBody>
                  <a:tcPr marL="83127" marR="83127" marT="40341" marB="4034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6864">
                <a:tc>
                  <a:txBody>
                    <a:bodyPr/>
                    <a:lstStyle/>
                    <a:p>
                      <a:r>
                        <a:rPr lang="en-US" sz="1600" b="1" dirty="0"/>
                        <a:t>general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Most common uterine incision 90% Low transverse incision is smaller, horizontal and made near the bikini line made in the </a:t>
                      </a:r>
                      <a:r>
                        <a:rPr lang="en-US" sz="1600" b="1" dirty="0" err="1"/>
                        <a:t>noncontractile</a:t>
                      </a:r>
                      <a:r>
                        <a:rPr lang="en-US" sz="1600" b="1" dirty="0"/>
                        <a:t> portion of the uterus. The bladder must be dissected inferiorly to expose the lower segment, and the bladder blade has been placed. 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less commonly performed. Larger vertical incision made in the contractile fundus of the uterus and (when the lower segment not developed, if an anterior placenta </a:t>
                      </a:r>
                      <a:r>
                        <a:rPr lang="en-US" sz="1600" b="1" dirty="0" err="1"/>
                        <a:t>Previa</a:t>
                      </a:r>
                      <a:r>
                        <a:rPr lang="en-US" sz="1600" b="1" dirty="0"/>
                        <a:t> is present, or if the fetus is in a transverse lie or in a preterm </a:t>
                      </a:r>
                      <a:r>
                        <a:rPr lang="en-US" sz="1600" b="1" dirty="0" err="1"/>
                        <a:t>nonvertex</a:t>
                      </a:r>
                      <a:r>
                        <a:rPr lang="en-US" sz="1600" b="1" dirty="0"/>
                        <a:t> presentation) Again, the bladder has been dissected inferiorly to expose the lower segment, and the bladder blade has been placed.</a:t>
                      </a:r>
                    </a:p>
                  </a:txBody>
                  <a:tcPr marL="83127" marR="83127" marT="40341" marB="4034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5875">
                <a:tc>
                  <a:txBody>
                    <a:bodyPr/>
                    <a:lstStyle/>
                    <a:p>
                      <a:r>
                        <a:rPr lang="en-US" sz="1600" b="1" dirty="0"/>
                        <a:t>+</a:t>
                      </a:r>
                      <a:r>
                        <a:rPr lang="en-US" sz="1600" b="1" dirty="0" err="1"/>
                        <a:t>ves</a:t>
                      </a:r>
                      <a:endParaRPr lang="en-US" sz="1600" b="1" dirty="0"/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1.trial of labor in subsequent pregnancy is safe 2. Less likely to rupture in next pregnancy (.5-1.5%) 3.Less risk of bleeding 4.Less adhesions 5.less uterine infection 6.Easy to repair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1. any fetus(</a:t>
                      </a:r>
                      <a:r>
                        <a:rPr lang="en-US" sz="1600" b="1" dirty="0" err="1"/>
                        <a:t>es</a:t>
                      </a:r>
                      <a:r>
                        <a:rPr lang="en-US" sz="1600" b="1" dirty="0"/>
                        <a:t>) regardless of intrauterine orientation can be delivered 2. lower segment varicosities or </a:t>
                      </a:r>
                      <a:r>
                        <a:rPr lang="en-US" sz="1600" b="1" dirty="0" err="1"/>
                        <a:t>myomas</a:t>
                      </a:r>
                      <a:r>
                        <a:rPr lang="en-US" sz="1600" b="1" dirty="0"/>
                        <a:t> can be bypassed </a:t>
                      </a:r>
                    </a:p>
                  </a:txBody>
                  <a:tcPr marL="83127" marR="83127" marT="40341" marB="4034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4831">
                <a:tc>
                  <a:txBody>
                    <a:bodyPr/>
                    <a:lstStyle/>
                    <a:p>
                      <a:r>
                        <a:rPr lang="en-US" sz="1600" b="1" dirty="0"/>
                        <a:t>-</a:t>
                      </a:r>
                      <a:r>
                        <a:rPr lang="en-US" sz="1600" b="1" dirty="0" err="1"/>
                        <a:t>ves</a:t>
                      </a:r>
                      <a:endParaRPr lang="en-US" sz="1600" b="1" dirty="0"/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1.fetus must be longitudinal lie 2. lower segment must be developed 3. varicosities or </a:t>
                      </a:r>
                      <a:r>
                        <a:rPr lang="en-US" sz="1600" b="1" dirty="0" err="1"/>
                        <a:t>myomas</a:t>
                      </a:r>
                      <a:r>
                        <a:rPr lang="en-US" sz="1600" b="1" dirty="0"/>
                        <a:t> in the lower segment. 4.because of smaller incision the obstetricians may need vacuum or forceps for delivery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1.trial of labor in a subsequent pregnancy is unsafe?? Higher risk of rupture in subsequent pregnancies 1.5% - 5% 2. More bleeding 3. Difficult to repair 4. High risk for adhesion </a:t>
                      </a:r>
                    </a:p>
                  </a:txBody>
                  <a:tcPr marL="83127" marR="83127" marT="40341" marB="4034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65225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7820" y="938125"/>
            <a:ext cx="8083788" cy="5582591"/>
          </a:xfrm>
          <a:prstGeom prst="rect">
            <a:avLst/>
          </a:prstGeom>
        </p:spPr>
        <p:txBody>
          <a:bodyPr vert="horz" wrap="square" lIns="0" tIns="29628" rIns="0" bIns="0" rtlCol="0">
            <a:spAutoFit/>
          </a:bodyPr>
          <a:lstStyle/>
          <a:p>
            <a:pPr marL="216517" marR="2815864" indent="-205691" defTabSz="820487">
              <a:lnSpc>
                <a:spcPct val="91500"/>
              </a:lnSpc>
              <a:spcBef>
                <a:spcPts val="232"/>
              </a:spcBef>
              <a:buFont typeface="Wingdings"/>
              <a:buChar char=""/>
              <a:tabLst>
                <a:tab pos="216517" algn="l"/>
                <a:tab pos="217086" algn="l"/>
              </a:tabLst>
            </a:pPr>
            <a:r>
              <a:rPr sz="2200" spc="-4" dirty="0">
                <a:solidFill>
                  <a:prstClr val="black"/>
                </a:solidFill>
                <a:cs typeface="Calibri"/>
              </a:rPr>
              <a:t>In a cephalic </a:t>
            </a:r>
            <a:r>
              <a:rPr sz="2200" spc="-9" dirty="0">
                <a:solidFill>
                  <a:prstClr val="black"/>
                </a:solidFill>
                <a:cs typeface="Calibri"/>
              </a:rPr>
              <a:t>presentation,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a hand is </a:t>
            </a:r>
            <a:r>
              <a:rPr sz="2200" spc="-314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slipped</a:t>
            </a:r>
            <a:r>
              <a:rPr sz="2200" spc="-9" dirty="0">
                <a:solidFill>
                  <a:prstClr val="black"/>
                </a:solidFill>
                <a:cs typeface="Calibri"/>
              </a:rPr>
              <a:t> into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the</a:t>
            </a:r>
            <a:r>
              <a:rPr sz="220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9" dirty="0">
                <a:solidFill>
                  <a:prstClr val="black"/>
                </a:solidFill>
                <a:cs typeface="Calibri"/>
              </a:rPr>
              <a:t>uterine cavity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9" dirty="0">
                <a:solidFill>
                  <a:prstClr val="black"/>
                </a:solidFill>
                <a:cs typeface="Calibri"/>
              </a:rPr>
              <a:t>between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the </a:t>
            </a:r>
            <a:r>
              <a:rPr sz="2200" spc="-9" dirty="0">
                <a:solidFill>
                  <a:prstClr val="black"/>
                </a:solidFill>
                <a:cs typeface="Calibri"/>
              </a:rPr>
              <a:t>symphysis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and </a:t>
            </a:r>
            <a:r>
              <a:rPr sz="2200" spc="-13" dirty="0">
                <a:solidFill>
                  <a:prstClr val="black"/>
                </a:solidFill>
                <a:cs typeface="Calibri"/>
              </a:rPr>
              <a:t>fetal </a:t>
            </a:r>
            <a:r>
              <a:rPr sz="2200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head.</a:t>
            </a:r>
            <a:endParaRPr sz="2200" dirty="0">
              <a:solidFill>
                <a:prstClr val="black"/>
              </a:solidFill>
              <a:cs typeface="Calibri"/>
            </a:endParaRPr>
          </a:p>
          <a:p>
            <a:pPr marL="216517" marR="2793073" indent="-205691" defTabSz="820487">
              <a:spcBef>
                <a:spcPts val="4"/>
              </a:spcBef>
              <a:buFont typeface="Wingdings"/>
              <a:buChar char=""/>
              <a:tabLst>
                <a:tab pos="216517" algn="l"/>
                <a:tab pos="217086" algn="l"/>
              </a:tabLst>
            </a:pPr>
            <a:r>
              <a:rPr sz="2200" spc="-4" dirty="0">
                <a:solidFill>
                  <a:prstClr val="black"/>
                </a:solidFill>
                <a:cs typeface="Calibri"/>
              </a:rPr>
              <a:t>The </a:t>
            </a:r>
            <a:r>
              <a:rPr sz="2200" spc="-9" dirty="0">
                <a:solidFill>
                  <a:prstClr val="black"/>
                </a:solidFill>
                <a:cs typeface="Calibri"/>
              </a:rPr>
              <a:t>head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2200" dirty="0">
                <a:solidFill>
                  <a:prstClr val="black"/>
                </a:solidFill>
                <a:cs typeface="Calibri"/>
              </a:rPr>
              <a:t>is</a:t>
            </a:r>
            <a:r>
              <a:rPr sz="2200" spc="-9" dirty="0">
                <a:solidFill>
                  <a:prstClr val="black"/>
                </a:solidFill>
                <a:cs typeface="Calibri"/>
              </a:rPr>
              <a:t> elevated</a:t>
            </a:r>
            <a:r>
              <a:rPr sz="220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9" dirty="0">
                <a:solidFill>
                  <a:prstClr val="black"/>
                </a:solidFill>
                <a:cs typeface="Calibri"/>
              </a:rPr>
              <a:t>gently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 with </a:t>
            </a:r>
            <a:r>
              <a:rPr sz="2200" spc="-9" dirty="0">
                <a:solidFill>
                  <a:prstClr val="black"/>
                </a:solidFill>
                <a:cs typeface="Calibri"/>
              </a:rPr>
              <a:t>the </a:t>
            </a:r>
            <a:r>
              <a:rPr sz="2200" spc="-31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9" dirty="0">
                <a:solidFill>
                  <a:prstClr val="black"/>
                </a:solidFill>
                <a:cs typeface="Calibri"/>
              </a:rPr>
              <a:t>fingers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and palm </a:t>
            </a:r>
            <a:r>
              <a:rPr sz="2200" spc="-9" dirty="0">
                <a:solidFill>
                  <a:prstClr val="black"/>
                </a:solidFill>
                <a:cs typeface="Calibri"/>
              </a:rPr>
              <a:t>through the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 incision.</a:t>
            </a:r>
            <a:endParaRPr sz="2200" dirty="0">
              <a:solidFill>
                <a:prstClr val="black"/>
              </a:solidFill>
              <a:cs typeface="Calibri"/>
            </a:endParaRPr>
          </a:p>
          <a:p>
            <a:pPr marL="216517" indent="-205691" defTabSz="820487">
              <a:buFont typeface="Wingdings"/>
              <a:buChar char=""/>
              <a:tabLst>
                <a:tab pos="216517" algn="l"/>
                <a:tab pos="217086" algn="l"/>
              </a:tabLst>
            </a:pPr>
            <a:r>
              <a:rPr sz="2200" spc="-9" dirty="0">
                <a:solidFill>
                  <a:prstClr val="black"/>
                </a:solidFill>
                <a:cs typeface="Calibri"/>
              </a:rPr>
              <a:t>Once</a:t>
            </a:r>
            <a:r>
              <a:rPr sz="2200" spc="-18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the</a:t>
            </a:r>
            <a:r>
              <a:rPr sz="2200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2200" dirty="0">
                <a:solidFill>
                  <a:prstClr val="black"/>
                </a:solidFill>
                <a:cs typeface="Calibri"/>
              </a:rPr>
              <a:t>head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3" dirty="0">
                <a:solidFill>
                  <a:prstClr val="black"/>
                </a:solidFill>
                <a:cs typeface="Calibri"/>
              </a:rPr>
              <a:t>enters</a:t>
            </a:r>
            <a:r>
              <a:rPr sz="2200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the incision,</a:t>
            </a:r>
            <a:endParaRPr sz="2200" dirty="0">
              <a:solidFill>
                <a:prstClr val="black"/>
              </a:solidFill>
              <a:cs typeface="Calibri"/>
            </a:endParaRPr>
          </a:p>
          <a:p>
            <a:pPr marL="216517" marR="3022695" defTabSz="820487">
              <a:spcBef>
                <a:spcPts val="108"/>
              </a:spcBef>
            </a:pPr>
            <a:r>
              <a:rPr sz="2200" spc="-4" dirty="0">
                <a:solidFill>
                  <a:prstClr val="black"/>
                </a:solidFill>
                <a:cs typeface="Calibri"/>
              </a:rPr>
              <a:t>delivery </a:t>
            </a:r>
            <a:r>
              <a:rPr sz="2200" spc="-13" dirty="0">
                <a:solidFill>
                  <a:prstClr val="black"/>
                </a:solidFill>
                <a:cs typeface="Calibri"/>
              </a:rPr>
              <a:t>may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be aided </a:t>
            </a:r>
            <a:r>
              <a:rPr sz="2200" spc="-9" dirty="0">
                <a:solidFill>
                  <a:prstClr val="black"/>
                </a:solidFill>
                <a:cs typeface="Calibri"/>
              </a:rPr>
              <a:t>by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modest </a:t>
            </a:r>
            <a:r>
              <a:rPr sz="2200" spc="-314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9" dirty="0">
                <a:solidFill>
                  <a:prstClr val="black"/>
                </a:solidFill>
                <a:cs typeface="Calibri"/>
              </a:rPr>
              <a:t>transabdominal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 fundal</a:t>
            </a:r>
            <a:r>
              <a:rPr sz="2200" spc="-9" dirty="0">
                <a:solidFill>
                  <a:prstClr val="black"/>
                </a:solidFill>
                <a:cs typeface="Calibri"/>
              </a:rPr>
              <a:t> pressure</a:t>
            </a:r>
            <a:endParaRPr dirty="0">
              <a:solidFill>
                <a:prstClr val="black"/>
              </a:solidFill>
              <a:cs typeface="Calibri"/>
            </a:endParaRPr>
          </a:p>
          <a:p>
            <a:pPr marL="288879" lvl="1" indent="-205691" defTabSz="820487">
              <a:spcBef>
                <a:spcPts val="4"/>
              </a:spcBef>
              <a:buFont typeface="Wingdings"/>
              <a:buChar char=""/>
              <a:tabLst>
                <a:tab pos="288879" algn="l"/>
                <a:tab pos="289449" algn="l"/>
              </a:tabLst>
            </a:pPr>
            <a:r>
              <a:rPr sz="2200" spc="-4" dirty="0">
                <a:solidFill>
                  <a:prstClr val="black"/>
                </a:solidFill>
                <a:cs typeface="Calibri"/>
              </a:rPr>
              <a:t>After</a:t>
            </a:r>
            <a:r>
              <a:rPr sz="2200" spc="-9" dirty="0">
                <a:solidFill>
                  <a:prstClr val="black"/>
                </a:solidFill>
                <a:cs typeface="Calibri"/>
              </a:rPr>
              <a:t> head</a:t>
            </a:r>
            <a:r>
              <a:rPr sz="2200" dirty="0">
                <a:solidFill>
                  <a:prstClr val="black"/>
                </a:solidFill>
                <a:cs typeface="Calibri"/>
              </a:rPr>
              <a:t> delivery,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 a finger should</a:t>
            </a:r>
            <a:r>
              <a:rPr sz="2200" spc="9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be</a:t>
            </a:r>
            <a:r>
              <a:rPr sz="220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9" dirty="0">
                <a:solidFill>
                  <a:prstClr val="black"/>
                </a:solidFill>
                <a:cs typeface="Calibri"/>
              </a:rPr>
              <a:t>passed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 across</a:t>
            </a:r>
            <a:r>
              <a:rPr sz="220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the</a:t>
            </a:r>
            <a:r>
              <a:rPr sz="220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fetal</a:t>
            </a:r>
            <a:r>
              <a:rPr sz="2200" spc="58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9" dirty="0">
                <a:solidFill>
                  <a:prstClr val="black"/>
                </a:solidFill>
                <a:cs typeface="Calibri"/>
              </a:rPr>
              <a:t>neck.</a:t>
            </a:r>
            <a:endParaRPr sz="2200" dirty="0">
              <a:solidFill>
                <a:prstClr val="black"/>
              </a:solidFill>
              <a:cs typeface="Calibri"/>
            </a:endParaRPr>
          </a:p>
          <a:p>
            <a:pPr marL="288879" lvl="1" indent="-205691" defTabSz="820487">
              <a:spcBef>
                <a:spcPts val="162"/>
              </a:spcBef>
              <a:buFont typeface="Wingdings"/>
              <a:buChar char=""/>
              <a:tabLst>
                <a:tab pos="288879" algn="l"/>
                <a:tab pos="289449" algn="l"/>
              </a:tabLst>
            </a:pPr>
            <a:r>
              <a:rPr sz="2200" spc="-4" dirty="0">
                <a:solidFill>
                  <a:prstClr val="black"/>
                </a:solidFill>
                <a:cs typeface="Calibri"/>
              </a:rPr>
              <a:t>The</a:t>
            </a:r>
            <a:r>
              <a:rPr sz="220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9" dirty="0">
                <a:solidFill>
                  <a:prstClr val="black"/>
                </a:solidFill>
                <a:cs typeface="Calibri"/>
              </a:rPr>
              <a:t>head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2200" dirty="0">
                <a:solidFill>
                  <a:prstClr val="black"/>
                </a:solidFill>
                <a:cs typeface="Calibri"/>
              </a:rPr>
              <a:t>is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 rotated</a:t>
            </a:r>
            <a:r>
              <a:rPr sz="220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to an </a:t>
            </a:r>
            <a:r>
              <a:rPr sz="2200" spc="-9" dirty="0">
                <a:solidFill>
                  <a:prstClr val="black"/>
                </a:solidFill>
                <a:cs typeface="Calibri"/>
              </a:rPr>
              <a:t>occiput</a:t>
            </a:r>
            <a:r>
              <a:rPr sz="2200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transverse</a:t>
            </a:r>
            <a:r>
              <a:rPr sz="220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position,</a:t>
            </a:r>
            <a:endParaRPr sz="2200" dirty="0">
              <a:solidFill>
                <a:prstClr val="black"/>
              </a:solidFill>
              <a:cs typeface="Calibri"/>
            </a:endParaRPr>
          </a:p>
          <a:p>
            <a:pPr marL="288879" marR="4559" lvl="1" indent="-205122" defTabSz="820487">
              <a:lnSpc>
                <a:spcPct val="109700"/>
              </a:lnSpc>
              <a:spcBef>
                <a:spcPts val="4"/>
              </a:spcBef>
              <a:buFont typeface="Wingdings"/>
              <a:buChar char=""/>
              <a:tabLst>
                <a:tab pos="288879" algn="l"/>
                <a:tab pos="289449" algn="l"/>
              </a:tabLst>
            </a:pPr>
            <a:r>
              <a:rPr sz="2200" spc="-4" dirty="0">
                <a:solidFill>
                  <a:prstClr val="black"/>
                </a:solidFill>
                <a:cs typeface="Calibri"/>
              </a:rPr>
              <a:t>The</a:t>
            </a:r>
            <a:r>
              <a:rPr sz="2200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9" dirty="0">
                <a:solidFill>
                  <a:prstClr val="black"/>
                </a:solidFill>
                <a:cs typeface="Calibri"/>
              </a:rPr>
              <a:t>sides</a:t>
            </a:r>
            <a:r>
              <a:rPr sz="2200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of</a:t>
            </a:r>
            <a:r>
              <a:rPr sz="220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the</a:t>
            </a:r>
            <a:r>
              <a:rPr sz="2200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2200" dirty="0">
                <a:solidFill>
                  <a:prstClr val="black"/>
                </a:solidFill>
                <a:cs typeface="Calibri"/>
              </a:rPr>
              <a:t>head</a:t>
            </a:r>
            <a:r>
              <a:rPr sz="2200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are</a:t>
            </a:r>
            <a:r>
              <a:rPr sz="220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grasped</a:t>
            </a:r>
            <a:r>
              <a:rPr sz="2200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with</a:t>
            </a:r>
            <a:r>
              <a:rPr sz="2200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two</a:t>
            </a:r>
            <a:r>
              <a:rPr sz="2200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9" dirty="0">
                <a:solidFill>
                  <a:prstClr val="black"/>
                </a:solidFill>
                <a:cs typeface="Calibri"/>
              </a:rPr>
              <a:t>hands,</a:t>
            </a:r>
            <a:r>
              <a:rPr sz="220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and</a:t>
            </a:r>
            <a:r>
              <a:rPr sz="2200" spc="18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gentle</a:t>
            </a:r>
            <a:r>
              <a:rPr sz="2200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9" dirty="0">
                <a:solidFill>
                  <a:prstClr val="black"/>
                </a:solidFill>
                <a:cs typeface="Calibri"/>
              </a:rPr>
              <a:t>downward </a:t>
            </a:r>
            <a:r>
              <a:rPr sz="2200" spc="-31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traction is</a:t>
            </a:r>
            <a:r>
              <a:rPr sz="220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applied</a:t>
            </a:r>
            <a:r>
              <a:rPr sz="2200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until</a:t>
            </a:r>
            <a:r>
              <a:rPr sz="2200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the</a:t>
            </a:r>
            <a:r>
              <a:rPr sz="220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anterior shoulder enters</a:t>
            </a:r>
            <a:r>
              <a:rPr sz="220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the</a:t>
            </a:r>
            <a:r>
              <a:rPr sz="2200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9" dirty="0">
                <a:solidFill>
                  <a:prstClr val="black"/>
                </a:solidFill>
                <a:cs typeface="Calibri"/>
              </a:rPr>
              <a:t>hysterotomy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 incision</a:t>
            </a:r>
            <a:endParaRPr sz="2200" dirty="0">
              <a:solidFill>
                <a:prstClr val="black"/>
              </a:solidFill>
              <a:cs typeface="Calibri"/>
            </a:endParaRPr>
          </a:p>
          <a:p>
            <a:pPr marL="288879" lvl="1" indent="-205691" defTabSz="820487">
              <a:spcBef>
                <a:spcPts val="171"/>
              </a:spcBef>
              <a:buFont typeface="Wingdings"/>
              <a:buChar char=""/>
              <a:tabLst>
                <a:tab pos="288879" algn="l"/>
                <a:tab pos="289449" algn="l"/>
              </a:tabLst>
            </a:pPr>
            <a:r>
              <a:rPr sz="2200" spc="-4" dirty="0">
                <a:solidFill>
                  <a:prstClr val="black"/>
                </a:solidFill>
                <a:cs typeface="Calibri"/>
              </a:rPr>
              <a:t>Next,</a:t>
            </a:r>
            <a:r>
              <a:rPr sz="220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by</a:t>
            </a:r>
            <a:r>
              <a:rPr sz="2200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upward</a:t>
            </a:r>
            <a:r>
              <a:rPr sz="2200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movement,</a:t>
            </a:r>
            <a:r>
              <a:rPr sz="2200" dirty="0">
                <a:solidFill>
                  <a:prstClr val="black"/>
                </a:solidFill>
                <a:cs typeface="Calibri"/>
              </a:rPr>
              <a:t> </a:t>
            </a:r>
            <a:endParaRPr lang="en-US" sz="2200" dirty="0">
              <a:solidFill>
                <a:prstClr val="black"/>
              </a:solidFill>
              <a:cs typeface="Calibri"/>
            </a:endParaRPr>
          </a:p>
          <a:p>
            <a:pPr marL="288879" lvl="1" indent="-205691" defTabSz="820487">
              <a:spcBef>
                <a:spcPts val="171"/>
              </a:spcBef>
              <a:buFont typeface="Wingdings"/>
              <a:buChar char=""/>
              <a:tabLst>
                <a:tab pos="288879" algn="l"/>
                <a:tab pos="289449" algn="l"/>
              </a:tabLst>
            </a:pPr>
            <a:r>
              <a:rPr sz="2200" spc="-4" dirty="0">
                <a:solidFill>
                  <a:prstClr val="black"/>
                </a:solidFill>
                <a:cs typeface="Calibri"/>
              </a:rPr>
              <a:t>the</a:t>
            </a:r>
            <a:r>
              <a:rPr sz="2200" spc="9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posterior</a:t>
            </a:r>
            <a:r>
              <a:rPr sz="2200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shoulder</a:t>
            </a:r>
            <a:r>
              <a:rPr sz="2200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is</a:t>
            </a:r>
            <a:endParaRPr lang="en-US" sz="2200" spc="-4" dirty="0">
              <a:solidFill>
                <a:prstClr val="black"/>
              </a:solidFill>
              <a:cs typeface="Calibri"/>
            </a:endParaRPr>
          </a:p>
          <a:p>
            <a:pPr marL="288879" lvl="1" indent="-205691" defTabSz="820487">
              <a:spcBef>
                <a:spcPts val="171"/>
              </a:spcBef>
              <a:buFont typeface="Wingdings"/>
              <a:buChar char=""/>
              <a:tabLst>
                <a:tab pos="288879" algn="l"/>
                <a:tab pos="289449" algn="l"/>
              </a:tabLst>
            </a:pPr>
            <a:r>
              <a:rPr sz="2200" spc="13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delivered.</a:t>
            </a:r>
            <a:endParaRPr sz="2200" dirty="0">
              <a:solidFill>
                <a:prstClr val="black"/>
              </a:solidFill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41820" y="182738"/>
            <a:ext cx="3460375" cy="151077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99004" y="4811469"/>
            <a:ext cx="4894288" cy="201705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92729" y="449308"/>
            <a:ext cx="3357332" cy="192360"/>
          </a:xfrm>
          <a:prstGeom prst="rect">
            <a:avLst/>
          </a:prstGeom>
          <a:solidFill>
            <a:srgbClr val="D2D2D2"/>
          </a:solidFill>
        </p:spPr>
        <p:txBody>
          <a:bodyPr vert="horz" wrap="square" lIns="0" tIns="0" rIns="0" bIns="0" rtlCol="0">
            <a:spAutoFit/>
          </a:bodyPr>
          <a:lstStyle/>
          <a:p>
            <a:pPr defTabSz="820487">
              <a:lnSpc>
                <a:spcPts val="1530"/>
              </a:lnSpc>
            </a:pPr>
            <a:r>
              <a:rPr sz="2200" b="1" spc="-4" dirty="0">
                <a:solidFill>
                  <a:srgbClr val="202020"/>
                </a:solidFill>
                <a:latin typeface="Cambria"/>
                <a:cs typeface="Cambria"/>
              </a:rPr>
              <a:t>Delivery</a:t>
            </a:r>
            <a:r>
              <a:rPr sz="2200" b="1" spc="-13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202020"/>
                </a:solidFill>
                <a:latin typeface="Cambria"/>
                <a:cs typeface="Cambria"/>
              </a:rPr>
              <a:t>of</a:t>
            </a:r>
            <a:r>
              <a:rPr sz="2200" b="1" spc="-13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b="1" dirty="0">
                <a:solidFill>
                  <a:srgbClr val="202020"/>
                </a:solidFill>
                <a:latin typeface="Cambria"/>
                <a:cs typeface="Cambria"/>
              </a:rPr>
              <a:t>the</a:t>
            </a:r>
            <a:r>
              <a:rPr sz="2200" b="1" spc="-13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202020"/>
                </a:solidFill>
                <a:latin typeface="Cambria"/>
                <a:cs typeface="Cambria"/>
              </a:rPr>
              <a:t>Fetus:</a:t>
            </a:r>
            <a:endParaRPr sz="2200" dirty="0">
              <a:solidFill>
                <a:prstClr val="black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8077014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84094" y="1574294"/>
            <a:ext cx="8728364" cy="3547478"/>
          </a:xfrm>
          <a:prstGeom prst="rect">
            <a:avLst/>
          </a:prstGeom>
        </p:spPr>
        <p:txBody>
          <a:bodyPr vert="horz" wrap="square" lIns="0" tIns="115666" rIns="0" bIns="0" rtlCol="0">
            <a:spAutoFit/>
          </a:bodyPr>
          <a:lstStyle/>
          <a:p>
            <a:pPr marL="216517" indent="-205691" defTabSz="820487">
              <a:spcBef>
                <a:spcPts val="911"/>
              </a:spcBef>
              <a:buFont typeface="Wingdings"/>
              <a:buChar char=""/>
              <a:tabLst>
                <a:tab pos="216517" algn="l"/>
                <a:tab pos="217086" algn="l"/>
              </a:tabLst>
            </a:pP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Two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 important</a:t>
            </a: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aspects of</a:t>
            </a: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the</a:t>
            </a:r>
            <a:r>
              <a:rPr sz="2200" spc="-9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delivery</a:t>
            </a:r>
            <a:r>
              <a:rPr sz="2200" spc="-13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are</a:t>
            </a:r>
            <a:endParaRPr sz="2200" dirty="0">
              <a:solidFill>
                <a:prstClr val="black"/>
              </a:solidFill>
              <a:latin typeface="Cambria"/>
              <a:cs typeface="Cambria"/>
            </a:endParaRPr>
          </a:p>
          <a:p>
            <a:pPr marL="216517" marR="4559" lvl="1" indent="38175" defTabSz="820487">
              <a:lnSpc>
                <a:spcPct val="105000"/>
              </a:lnSpc>
              <a:spcBef>
                <a:spcPts val="735"/>
              </a:spcBef>
              <a:buFontTx/>
              <a:buAutoNum type="arabicParenBoth"/>
              <a:tabLst>
                <a:tab pos="519071" algn="l"/>
              </a:tabLst>
            </a:pP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the</a:t>
            </a:r>
            <a:r>
              <a:rPr sz="2200" spc="-9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incision</a:t>
            </a:r>
            <a:r>
              <a:rPr sz="2200" spc="9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to</a:t>
            </a:r>
            <a:r>
              <a:rPr sz="2200" spc="-9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delivery</a:t>
            </a:r>
            <a:r>
              <a:rPr sz="2200" spc="9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time</a:t>
            </a: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(especially</a:t>
            </a:r>
            <a:r>
              <a:rPr sz="2200" spc="4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in previously</a:t>
            </a:r>
            <a:r>
              <a:rPr sz="2200" spc="4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compromised </a:t>
            </a: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 fetuses):</a:t>
            </a:r>
            <a:r>
              <a:rPr sz="2200" spc="9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Longer</a:t>
            </a:r>
            <a:r>
              <a:rPr sz="2200" spc="9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incision</a:t>
            </a:r>
            <a:r>
              <a:rPr sz="2200" spc="9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to</a:t>
            </a: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delivery</a:t>
            </a: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9" dirty="0">
                <a:solidFill>
                  <a:srgbClr val="202020"/>
                </a:solidFill>
                <a:latin typeface="Cambria"/>
                <a:cs typeface="Cambria"/>
              </a:rPr>
              <a:t>times</a:t>
            </a:r>
            <a:r>
              <a:rPr sz="2200" spc="13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are associated</a:t>
            </a: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with</a:t>
            </a: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worsening </a:t>
            </a:r>
            <a:r>
              <a:rPr sz="2200" spc="-283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neonatal outcomes</a:t>
            </a:r>
            <a:endParaRPr sz="2200" dirty="0">
              <a:solidFill>
                <a:prstClr val="black"/>
              </a:solidFill>
              <a:latin typeface="Cambria"/>
              <a:cs typeface="Cambria"/>
            </a:endParaRPr>
          </a:p>
          <a:p>
            <a:pPr marL="216517" marR="149282" lvl="1" defTabSz="820487">
              <a:lnSpc>
                <a:spcPct val="105000"/>
              </a:lnSpc>
              <a:spcBef>
                <a:spcPts val="740"/>
              </a:spcBef>
              <a:buFontTx/>
              <a:buAutoNum type="arabicParenBoth"/>
              <a:tabLst>
                <a:tab pos="480897" algn="l"/>
              </a:tabLst>
            </a:pP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delivery of</a:t>
            </a:r>
            <a:r>
              <a:rPr sz="2200" spc="9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the</a:t>
            </a:r>
            <a:r>
              <a:rPr sz="2200" spc="-9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impacted </a:t>
            </a: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fetal</a:t>
            </a:r>
            <a:r>
              <a:rPr sz="2200" spc="18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head:</a:t>
            </a:r>
            <a:r>
              <a:rPr sz="2200" spc="9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can</a:t>
            </a:r>
            <a:r>
              <a:rPr sz="2200" spc="9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be</a:t>
            </a:r>
            <a:r>
              <a:rPr sz="2200" spc="4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delivered </a:t>
            </a: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either</a:t>
            </a:r>
            <a:r>
              <a:rPr sz="2200" spc="9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9" dirty="0">
                <a:solidFill>
                  <a:srgbClr val="202020"/>
                </a:solidFill>
                <a:latin typeface="Cambria"/>
                <a:cs typeface="Cambria"/>
              </a:rPr>
              <a:t>through </a:t>
            </a:r>
            <a:r>
              <a:rPr sz="2200" spc="-283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pushing the </a:t>
            </a: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head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up </a:t>
            </a: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from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the </a:t>
            </a: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vagina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and </a:t>
            </a: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elevating it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up through the </a:t>
            </a: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 incision</a:t>
            </a:r>
            <a:r>
              <a:rPr sz="2200" spc="-13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or</a:t>
            </a:r>
            <a:r>
              <a:rPr sz="2200" spc="4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by</a:t>
            </a:r>
            <a:r>
              <a:rPr sz="2200" spc="-9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pulling</a:t>
            </a:r>
            <a:r>
              <a:rPr sz="2200" spc="4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it </a:t>
            </a:r>
            <a:r>
              <a:rPr sz="2200" spc="-9" dirty="0">
                <a:solidFill>
                  <a:srgbClr val="202020"/>
                </a:solidFill>
                <a:latin typeface="Cambria"/>
                <a:cs typeface="Cambria"/>
              </a:rPr>
              <a:t>up</a:t>
            </a: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9" dirty="0">
                <a:solidFill>
                  <a:srgbClr val="202020"/>
                </a:solidFill>
                <a:latin typeface="Cambria"/>
                <a:cs typeface="Cambria"/>
              </a:rPr>
              <a:t>as</a:t>
            </a:r>
            <a:r>
              <a:rPr sz="2200" spc="4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if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it</a:t>
            </a:r>
            <a:r>
              <a:rPr sz="2200" spc="-9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were</a:t>
            </a: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 a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breech</a:t>
            </a: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delivery.</a:t>
            </a:r>
            <a:endParaRPr sz="2200" dirty="0">
              <a:solidFill>
                <a:prstClr val="black"/>
              </a:solidFill>
              <a:latin typeface="Cambria"/>
              <a:cs typeface="Cambria"/>
            </a:endParaRPr>
          </a:p>
          <a:p>
            <a:pPr marL="216517" indent="-205691" defTabSz="820487">
              <a:spcBef>
                <a:spcPts val="808"/>
              </a:spcBef>
              <a:buFont typeface="Wingdings"/>
              <a:buChar char=""/>
              <a:tabLst>
                <a:tab pos="216517" algn="l"/>
                <a:tab pos="217086" algn="l"/>
              </a:tabLst>
            </a:pP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After</a:t>
            </a:r>
            <a:r>
              <a:rPr sz="2200" spc="4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the </a:t>
            </a: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fetus</a:t>
            </a:r>
            <a:r>
              <a:rPr sz="2200" spc="-9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is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 delivered,</a:t>
            </a:r>
            <a:r>
              <a:rPr sz="2200" spc="4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the umbilical</a:t>
            </a:r>
            <a:r>
              <a:rPr sz="2200" spc="4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cord</a:t>
            </a: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 is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 doubly</a:t>
            </a: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 clamped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and </a:t>
            </a: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cut</a:t>
            </a:r>
            <a:endParaRPr sz="2200" dirty="0">
              <a:solidFill>
                <a:prstClr val="black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1247800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7"/>
          <p:cNvSpPr txBox="1"/>
          <p:nvPr/>
        </p:nvSpPr>
        <p:spPr>
          <a:xfrm>
            <a:off x="554183" y="403412"/>
            <a:ext cx="4641273" cy="192360"/>
          </a:xfrm>
          <a:prstGeom prst="rect">
            <a:avLst/>
          </a:prstGeom>
          <a:solidFill>
            <a:srgbClr val="D2D2D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30"/>
              </a:lnSpc>
            </a:pPr>
            <a:r>
              <a:rPr sz="2900" b="1" spc="-4" dirty="0">
                <a:solidFill>
                  <a:srgbClr val="202020"/>
                </a:solidFill>
                <a:latin typeface="Cambria"/>
                <a:cs typeface="Cambria"/>
              </a:rPr>
              <a:t>Placental</a:t>
            </a:r>
            <a:r>
              <a:rPr sz="2900" b="1" spc="-31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900" b="1" spc="-4" dirty="0">
                <a:solidFill>
                  <a:srgbClr val="202020"/>
                </a:solidFill>
                <a:latin typeface="Cambria"/>
                <a:cs typeface="Cambria"/>
              </a:rPr>
              <a:t>Delivery:</a:t>
            </a:r>
            <a:endParaRPr sz="2900" dirty="0">
              <a:latin typeface="Cambria"/>
              <a:cs typeface="Cambria"/>
            </a:endParaRPr>
          </a:p>
        </p:txBody>
      </p:sp>
      <p:sp>
        <p:nvSpPr>
          <p:cNvPr id="3" name="object 2"/>
          <p:cNvSpPr txBox="1"/>
          <p:nvPr/>
        </p:nvSpPr>
        <p:spPr>
          <a:xfrm>
            <a:off x="415638" y="1075766"/>
            <a:ext cx="8255745" cy="3819615"/>
          </a:xfrm>
          <a:prstGeom prst="rect">
            <a:avLst/>
          </a:prstGeom>
        </p:spPr>
        <p:txBody>
          <a:bodyPr vert="horz" wrap="square" lIns="0" tIns="6837" rIns="0" bIns="0" rtlCol="0">
            <a:spAutoFit/>
          </a:bodyPr>
          <a:lstStyle/>
          <a:p>
            <a:pPr marL="216517" marR="249565" indent="-205122">
              <a:lnSpc>
                <a:spcPct val="101899"/>
              </a:lnSpc>
              <a:spcBef>
                <a:spcPts val="54"/>
              </a:spcBef>
              <a:buFont typeface="Arial MT"/>
              <a:buChar char="•"/>
              <a:tabLst>
                <a:tab pos="215948" algn="l"/>
                <a:tab pos="216517" algn="l"/>
              </a:tabLst>
            </a:pPr>
            <a:r>
              <a:rPr sz="2200" spc="-4" dirty="0">
                <a:latin typeface="Calibri"/>
                <a:cs typeface="Calibri"/>
              </a:rPr>
              <a:t>After delivery,</a:t>
            </a:r>
            <a:r>
              <a:rPr sz="2200" spc="22" dirty="0">
                <a:latin typeface="Calibri"/>
                <a:cs typeface="Calibri"/>
              </a:rPr>
              <a:t> </a:t>
            </a:r>
            <a:r>
              <a:rPr sz="2200" spc="-9" dirty="0">
                <a:latin typeface="Calibri"/>
                <a:cs typeface="Calibri"/>
              </a:rPr>
              <a:t>oxytocin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9" dirty="0">
                <a:latin typeface="Calibri"/>
                <a:cs typeface="Calibri"/>
              </a:rPr>
              <a:t>(20</a:t>
            </a:r>
            <a:r>
              <a:rPr sz="2200" spc="22" dirty="0">
                <a:latin typeface="Calibri"/>
                <a:cs typeface="Calibri"/>
              </a:rPr>
              <a:t> </a:t>
            </a:r>
            <a:r>
              <a:rPr sz="2200" spc="-4" dirty="0">
                <a:latin typeface="Calibri"/>
                <a:cs typeface="Calibri"/>
              </a:rPr>
              <a:t>U)</a:t>
            </a:r>
            <a:r>
              <a:rPr sz="2200" spc="4" dirty="0">
                <a:latin typeface="Calibri"/>
                <a:cs typeface="Calibri"/>
              </a:rPr>
              <a:t> </a:t>
            </a:r>
            <a:r>
              <a:rPr sz="2200" spc="-4" dirty="0">
                <a:latin typeface="Calibri"/>
                <a:cs typeface="Calibri"/>
              </a:rPr>
              <a:t>is</a:t>
            </a:r>
            <a:r>
              <a:rPr sz="2200" spc="4" dirty="0">
                <a:latin typeface="Calibri"/>
                <a:cs typeface="Calibri"/>
              </a:rPr>
              <a:t> </a:t>
            </a:r>
            <a:r>
              <a:rPr sz="2200" spc="-4" dirty="0">
                <a:latin typeface="Calibri"/>
                <a:cs typeface="Calibri"/>
              </a:rPr>
              <a:t>placed</a:t>
            </a:r>
            <a:r>
              <a:rPr sz="2200" spc="9" dirty="0">
                <a:latin typeface="Calibri"/>
                <a:cs typeface="Calibri"/>
              </a:rPr>
              <a:t> </a:t>
            </a:r>
            <a:r>
              <a:rPr sz="2200" spc="-4" dirty="0">
                <a:latin typeface="Calibri"/>
                <a:cs typeface="Calibri"/>
              </a:rPr>
              <a:t>in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4" dirty="0">
                <a:latin typeface="Calibri"/>
                <a:cs typeface="Calibri"/>
              </a:rPr>
              <a:t>the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4" dirty="0">
                <a:latin typeface="Calibri"/>
                <a:cs typeface="Calibri"/>
              </a:rPr>
              <a:t>intravenous</a:t>
            </a:r>
            <a:r>
              <a:rPr sz="2200" spc="18" dirty="0">
                <a:latin typeface="Calibri"/>
                <a:cs typeface="Calibri"/>
              </a:rPr>
              <a:t> </a:t>
            </a:r>
            <a:r>
              <a:rPr sz="2200" spc="-9" dirty="0">
                <a:latin typeface="Calibri"/>
                <a:cs typeface="Calibri"/>
              </a:rPr>
              <a:t>(IV)</a:t>
            </a:r>
            <a:r>
              <a:rPr sz="2200" spc="9" dirty="0">
                <a:latin typeface="Calibri"/>
                <a:cs typeface="Calibri"/>
              </a:rPr>
              <a:t> </a:t>
            </a:r>
            <a:r>
              <a:rPr sz="2200" spc="-4" dirty="0">
                <a:latin typeface="Calibri"/>
                <a:cs typeface="Calibri"/>
              </a:rPr>
              <a:t>fluid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4" dirty="0">
                <a:latin typeface="Calibri"/>
                <a:cs typeface="Calibri"/>
              </a:rPr>
              <a:t>to</a:t>
            </a:r>
            <a:r>
              <a:rPr sz="2200" spc="4" dirty="0">
                <a:latin typeface="Calibri"/>
                <a:cs typeface="Calibri"/>
              </a:rPr>
              <a:t> </a:t>
            </a:r>
            <a:r>
              <a:rPr sz="2200" spc="-4" dirty="0">
                <a:latin typeface="Calibri"/>
                <a:cs typeface="Calibri"/>
              </a:rPr>
              <a:t>increase </a:t>
            </a:r>
            <a:r>
              <a:rPr sz="2200" spc="-314" dirty="0">
                <a:latin typeface="Calibri"/>
                <a:cs typeface="Calibri"/>
              </a:rPr>
              <a:t> </a:t>
            </a:r>
            <a:r>
              <a:rPr sz="2200" spc="-4" dirty="0">
                <a:latin typeface="Calibri"/>
                <a:cs typeface="Calibri"/>
              </a:rPr>
              <a:t>contractions</a:t>
            </a:r>
            <a:r>
              <a:rPr sz="2200" spc="-9" dirty="0">
                <a:latin typeface="Calibri"/>
                <a:cs typeface="Calibri"/>
              </a:rPr>
              <a:t> </a:t>
            </a:r>
            <a:r>
              <a:rPr sz="2200" spc="-4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9" dirty="0">
                <a:latin typeface="Calibri"/>
                <a:cs typeface="Calibri"/>
              </a:rPr>
              <a:t>uterus.</a:t>
            </a:r>
            <a:endParaRPr sz="2200" dirty="0">
              <a:latin typeface="Calibri"/>
              <a:cs typeface="Calibri"/>
            </a:endParaRPr>
          </a:p>
          <a:p>
            <a:pPr marL="216517" marR="93443" indent="-205122">
              <a:lnSpc>
                <a:spcPct val="101299"/>
              </a:lnSpc>
              <a:spcBef>
                <a:spcPts val="9"/>
              </a:spcBef>
              <a:buFont typeface="Arial MT"/>
              <a:buChar char="•"/>
              <a:tabLst>
                <a:tab pos="215948" algn="l"/>
                <a:tab pos="216517" algn="l"/>
              </a:tabLst>
            </a:pPr>
            <a:r>
              <a:rPr sz="2200" spc="-4" dirty="0">
                <a:latin typeface="Calibri"/>
                <a:cs typeface="Calibri"/>
              </a:rPr>
              <a:t>The</a:t>
            </a:r>
            <a:r>
              <a:rPr sz="2200" spc="4" dirty="0">
                <a:latin typeface="Calibri"/>
                <a:cs typeface="Calibri"/>
              </a:rPr>
              <a:t> </a:t>
            </a:r>
            <a:r>
              <a:rPr sz="2200" spc="-9" dirty="0">
                <a:latin typeface="Calibri"/>
                <a:cs typeface="Calibri"/>
              </a:rPr>
              <a:t>placenta</a:t>
            </a:r>
            <a:r>
              <a:rPr sz="2200" dirty="0">
                <a:latin typeface="Calibri"/>
                <a:cs typeface="Calibri"/>
              </a:rPr>
              <a:t> is</a:t>
            </a:r>
            <a:r>
              <a:rPr sz="2200" spc="4" dirty="0">
                <a:latin typeface="Calibri"/>
                <a:cs typeface="Calibri"/>
              </a:rPr>
              <a:t> </a:t>
            </a:r>
            <a:r>
              <a:rPr sz="2200" spc="-4" dirty="0">
                <a:latin typeface="Calibri"/>
                <a:cs typeface="Calibri"/>
              </a:rPr>
              <a:t>then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9" dirty="0">
                <a:latin typeface="Calibri"/>
                <a:cs typeface="Calibri"/>
              </a:rPr>
              <a:t>delivered</a:t>
            </a:r>
            <a:r>
              <a:rPr sz="2200" spc="27" dirty="0">
                <a:latin typeface="Calibri"/>
                <a:cs typeface="Calibri"/>
              </a:rPr>
              <a:t> </a:t>
            </a:r>
            <a:r>
              <a:rPr sz="2200" b="1" spc="-13" dirty="0">
                <a:latin typeface="Calibri"/>
                <a:cs typeface="Calibri"/>
              </a:rPr>
              <a:t>spontaneously,</a:t>
            </a:r>
            <a:r>
              <a:rPr sz="2200" b="1" spc="4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or </a:t>
            </a:r>
            <a:r>
              <a:rPr sz="2200" b="1" spc="-4" dirty="0">
                <a:latin typeface="Calibri"/>
                <a:cs typeface="Calibri"/>
              </a:rPr>
              <a:t>manually</a:t>
            </a:r>
            <a:r>
              <a:rPr sz="2200" b="1" spc="18" dirty="0">
                <a:latin typeface="Calibri"/>
                <a:cs typeface="Calibri"/>
              </a:rPr>
              <a:t> </a:t>
            </a:r>
            <a:r>
              <a:rPr sz="2200" spc="-4" dirty="0">
                <a:latin typeface="Calibri"/>
                <a:cs typeface="Calibri"/>
              </a:rPr>
              <a:t>along</a:t>
            </a:r>
            <a:r>
              <a:rPr sz="2200" spc="9" dirty="0">
                <a:latin typeface="Calibri"/>
                <a:cs typeface="Calibri"/>
              </a:rPr>
              <a:t> </a:t>
            </a:r>
            <a:r>
              <a:rPr sz="2200" spc="-4" dirty="0">
                <a:latin typeface="Calibri"/>
                <a:cs typeface="Calibri"/>
              </a:rPr>
              <a:t>with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9" dirty="0">
                <a:latin typeface="Calibri"/>
                <a:cs typeface="Calibri"/>
              </a:rPr>
              <a:t>some</a:t>
            </a:r>
            <a:r>
              <a:rPr sz="2200" spc="-4" dirty="0">
                <a:latin typeface="Calibri"/>
                <a:cs typeface="Calibri"/>
              </a:rPr>
              <a:t> </a:t>
            </a:r>
            <a:r>
              <a:rPr sz="2200" spc="-13" dirty="0">
                <a:latin typeface="Calibri"/>
                <a:cs typeface="Calibri"/>
              </a:rPr>
              <a:t>cord </a:t>
            </a:r>
            <a:r>
              <a:rPr sz="2200" spc="-310" dirty="0">
                <a:latin typeface="Calibri"/>
                <a:cs typeface="Calibri"/>
              </a:rPr>
              <a:t> </a:t>
            </a:r>
            <a:r>
              <a:rPr sz="2200" spc="-9" dirty="0">
                <a:latin typeface="Calibri"/>
                <a:cs typeface="Calibri"/>
              </a:rPr>
              <a:t>traction</a:t>
            </a:r>
            <a:r>
              <a:rPr sz="2200" spc="-4" dirty="0">
                <a:latin typeface="Calibri"/>
                <a:cs typeface="Calibri"/>
              </a:rPr>
              <a:t> </a:t>
            </a:r>
            <a:r>
              <a:rPr sz="2200" spc="-13" dirty="0">
                <a:latin typeface="Calibri"/>
                <a:cs typeface="Calibri"/>
              </a:rPr>
              <a:t>may</a:t>
            </a:r>
            <a:r>
              <a:rPr sz="2200" spc="4" dirty="0">
                <a:latin typeface="Calibri"/>
                <a:cs typeface="Calibri"/>
              </a:rPr>
              <a:t> </a:t>
            </a:r>
            <a:r>
              <a:rPr sz="2200" spc="-9" dirty="0">
                <a:latin typeface="Calibri"/>
                <a:cs typeface="Calibri"/>
              </a:rPr>
              <a:t>reduce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4" dirty="0">
                <a:latin typeface="Calibri"/>
                <a:cs typeface="Calibri"/>
              </a:rPr>
              <a:t>the </a:t>
            </a:r>
            <a:r>
              <a:rPr sz="2200" dirty="0">
                <a:latin typeface="Calibri"/>
                <a:cs typeface="Calibri"/>
              </a:rPr>
              <a:t>risk</a:t>
            </a:r>
            <a:r>
              <a:rPr sz="2200" spc="-4" dirty="0">
                <a:latin typeface="Calibri"/>
                <a:cs typeface="Calibri"/>
              </a:rPr>
              <a:t> of </a:t>
            </a:r>
            <a:r>
              <a:rPr sz="2200" spc="-9" dirty="0">
                <a:latin typeface="Calibri"/>
                <a:cs typeface="Calibri"/>
              </a:rPr>
              <a:t>operative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9" dirty="0">
                <a:latin typeface="Calibri"/>
                <a:cs typeface="Calibri"/>
              </a:rPr>
              <a:t>blood</a:t>
            </a:r>
            <a:r>
              <a:rPr sz="2200" spc="-4" dirty="0">
                <a:latin typeface="Calibri"/>
                <a:cs typeface="Calibri"/>
              </a:rPr>
              <a:t> loss and</a:t>
            </a:r>
            <a:r>
              <a:rPr sz="2200" spc="13" dirty="0">
                <a:latin typeface="Calibri"/>
                <a:cs typeface="Calibri"/>
              </a:rPr>
              <a:t> </a:t>
            </a:r>
            <a:r>
              <a:rPr sz="2200" spc="-9" dirty="0">
                <a:latin typeface="Calibri"/>
                <a:cs typeface="Calibri"/>
              </a:rPr>
              <a:t>infection</a:t>
            </a:r>
            <a:endParaRPr sz="2200" dirty="0">
              <a:latin typeface="Calibri"/>
              <a:cs typeface="Calibri"/>
            </a:endParaRPr>
          </a:p>
          <a:p>
            <a:pPr marL="216517" marR="230192" indent="-205122">
              <a:lnSpc>
                <a:spcPct val="101899"/>
              </a:lnSpc>
              <a:buFont typeface="Arial MT"/>
              <a:buChar char="•"/>
              <a:tabLst>
                <a:tab pos="215948" algn="l"/>
                <a:tab pos="216517" algn="l"/>
              </a:tabLst>
            </a:pPr>
            <a:r>
              <a:rPr sz="2200" b="1" spc="-4" dirty="0">
                <a:latin typeface="Calibri"/>
                <a:cs typeface="Calibri"/>
              </a:rPr>
              <a:t>Fundal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9" dirty="0">
                <a:latin typeface="Calibri"/>
                <a:cs typeface="Calibri"/>
              </a:rPr>
              <a:t>massage</a:t>
            </a:r>
            <a:r>
              <a:rPr sz="2200" b="1" spc="18" dirty="0">
                <a:latin typeface="Calibri"/>
                <a:cs typeface="Calibri"/>
              </a:rPr>
              <a:t> </a:t>
            </a:r>
            <a:r>
              <a:rPr sz="2200" spc="-9" dirty="0">
                <a:latin typeface="Calibri"/>
                <a:cs typeface="Calibri"/>
              </a:rPr>
              <a:t>may</a:t>
            </a:r>
            <a:r>
              <a:rPr sz="2200" spc="4" dirty="0">
                <a:latin typeface="Calibri"/>
                <a:cs typeface="Calibri"/>
              </a:rPr>
              <a:t> </a:t>
            </a:r>
            <a:r>
              <a:rPr sz="2200" spc="-4" dirty="0">
                <a:latin typeface="Calibri"/>
                <a:cs typeface="Calibri"/>
              </a:rPr>
              <a:t>begin as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9" dirty="0">
                <a:latin typeface="Calibri"/>
                <a:cs typeface="Calibri"/>
              </a:rPr>
              <a:t>soon</a:t>
            </a:r>
            <a:r>
              <a:rPr sz="2200" spc="-4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as</a:t>
            </a:r>
            <a:r>
              <a:rPr sz="2200" spc="-4" dirty="0">
                <a:latin typeface="Calibri"/>
                <a:cs typeface="Calibri"/>
              </a:rPr>
              <a:t> the</a:t>
            </a:r>
            <a:r>
              <a:rPr sz="2200" spc="4" dirty="0">
                <a:latin typeface="Calibri"/>
                <a:cs typeface="Calibri"/>
              </a:rPr>
              <a:t> </a:t>
            </a:r>
            <a:r>
              <a:rPr sz="2200" spc="-9" dirty="0">
                <a:latin typeface="Calibri"/>
                <a:cs typeface="Calibri"/>
              </a:rPr>
              <a:t>fetus</a:t>
            </a:r>
            <a:r>
              <a:rPr sz="2200" spc="-4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 </a:t>
            </a:r>
            <a:r>
              <a:rPr sz="2200" spc="-9" dirty="0">
                <a:latin typeface="Calibri"/>
                <a:cs typeface="Calibri"/>
              </a:rPr>
              <a:t>delivered</a:t>
            </a:r>
            <a:r>
              <a:rPr sz="2200" spc="4" dirty="0">
                <a:latin typeface="Calibri"/>
                <a:cs typeface="Calibri"/>
              </a:rPr>
              <a:t> </a:t>
            </a:r>
            <a:r>
              <a:rPr sz="2200" spc="-9" dirty="0">
                <a:latin typeface="Calibri"/>
                <a:cs typeface="Calibri"/>
              </a:rPr>
              <a:t>to</a:t>
            </a:r>
            <a:r>
              <a:rPr sz="2200" spc="-4" dirty="0">
                <a:latin typeface="Calibri"/>
                <a:cs typeface="Calibri"/>
              </a:rPr>
              <a:t> </a:t>
            </a:r>
            <a:r>
              <a:rPr sz="2200" spc="-9" dirty="0">
                <a:latin typeface="Calibri"/>
                <a:cs typeface="Calibri"/>
              </a:rPr>
              <a:t>hasten</a:t>
            </a:r>
            <a:r>
              <a:rPr sz="2200" spc="4" dirty="0">
                <a:latin typeface="Calibri"/>
                <a:cs typeface="Calibri"/>
              </a:rPr>
              <a:t> </a:t>
            </a:r>
            <a:r>
              <a:rPr sz="2200" spc="-9" dirty="0">
                <a:latin typeface="Calibri"/>
                <a:cs typeface="Calibri"/>
              </a:rPr>
              <a:t>placental </a:t>
            </a:r>
            <a:r>
              <a:rPr sz="2200" spc="-310" dirty="0">
                <a:latin typeface="Calibri"/>
                <a:cs typeface="Calibri"/>
              </a:rPr>
              <a:t> </a:t>
            </a:r>
            <a:r>
              <a:rPr sz="2200" spc="-9" dirty="0">
                <a:latin typeface="Calibri"/>
                <a:cs typeface="Calibri"/>
              </a:rPr>
              <a:t>separation </a:t>
            </a:r>
            <a:r>
              <a:rPr sz="2200" spc="-4" dirty="0">
                <a:latin typeface="Calibri"/>
                <a:cs typeface="Calibri"/>
              </a:rPr>
              <a:t>and </a:t>
            </a:r>
            <a:r>
              <a:rPr sz="2200" spc="-13" dirty="0">
                <a:latin typeface="Calibri"/>
                <a:cs typeface="Calibri"/>
              </a:rPr>
              <a:t>delivery.</a:t>
            </a:r>
            <a:endParaRPr sz="2200" dirty="0">
              <a:latin typeface="Calibri"/>
              <a:cs typeface="Calibri"/>
            </a:endParaRPr>
          </a:p>
          <a:p>
            <a:pPr marL="216517" marR="4559" indent="-205122">
              <a:lnSpc>
                <a:spcPct val="101299"/>
              </a:lnSpc>
              <a:spcBef>
                <a:spcPts val="9"/>
              </a:spcBef>
              <a:buFont typeface="Arial MT"/>
              <a:buChar char="•"/>
              <a:tabLst>
                <a:tab pos="215948" algn="l"/>
                <a:tab pos="216517" algn="l"/>
              </a:tabLst>
            </a:pPr>
            <a:r>
              <a:rPr sz="2200" spc="-4" dirty="0">
                <a:latin typeface="Calibri"/>
                <a:cs typeface="Calibri"/>
              </a:rPr>
              <a:t>Immediately</a:t>
            </a:r>
            <a:r>
              <a:rPr sz="2200" spc="4" dirty="0">
                <a:latin typeface="Calibri"/>
                <a:cs typeface="Calibri"/>
              </a:rPr>
              <a:t> </a:t>
            </a:r>
            <a:r>
              <a:rPr sz="2200" spc="-9" dirty="0">
                <a:latin typeface="Calibri"/>
                <a:cs typeface="Calibri"/>
              </a:rPr>
              <a:t>after</a:t>
            </a:r>
            <a:r>
              <a:rPr sz="2200" spc="-4" dirty="0">
                <a:latin typeface="Calibri"/>
                <a:cs typeface="Calibri"/>
              </a:rPr>
              <a:t> delivery</a:t>
            </a:r>
            <a:r>
              <a:rPr sz="2200" spc="4" dirty="0">
                <a:latin typeface="Calibri"/>
                <a:cs typeface="Calibri"/>
              </a:rPr>
              <a:t> </a:t>
            </a:r>
            <a:r>
              <a:rPr sz="2200" spc="-4" dirty="0">
                <a:latin typeface="Calibri"/>
                <a:cs typeface="Calibri"/>
              </a:rPr>
              <a:t>and</a:t>
            </a:r>
            <a:r>
              <a:rPr sz="2200" spc="9" dirty="0">
                <a:latin typeface="Calibri"/>
                <a:cs typeface="Calibri"/>
              </a:rPr>
              <a:t> </a:t>
            </a:r>
            <a:r>
              <a:rPr sz="2200" b="1" spc="-9" dirty="0">
                <a:latin typeface="Calibri"/>
                <a:cs typeface="Calibri"/>
              </a:rPr>
              <a:t>gross</a:t>
            </a:r>
            <a:r>
              <a:rPr sz="2200" b="1" spc="13" dirty="0">
                <a:latin typeface="Calibri"/>
                <a:cs typeface="Calibri"/>
              </a:rPr>
              <a:t> </a:t>
            </a:r>
            <a:r>
              <a:rPr sz="2200" b="1" spc="-4" dirty="0">
                <a:latin typeface="Calibri"/>
                <a:cs typeface="Calibri"/>
              </a:rPr>
              <a:t>inspection</a:t>
            </a:r>
            <a:r>
              <a:rPr sz="2200" b="1" spc="18" dirty="0">
                <a:latin typeface="Calibri"/>
                <a:cs typeface="Calibri"/>
              </a:rPr>
              <a:t> </a:t>
            </a:r>
            <a:r>
              <a:rPr sz="2200" spc="-4" dirty="0">
                <a:latin typeface="Calibri"/>
                <a:cs typeface="Calibri"/>
              </a:rPr>
              <a:t>of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4" dirty="0">
                <a:latin typeface="Calibri"/>
                <a:cs typeface="Calibri"/>
              </a:rPr>
              <a:t>the</a:t>
            </a:r>
            <a:r>
              <a:rPr sz="2200" spc="13" dirty="0">
                <a:latin typeface="Calibri"/>
                <a:cs typeface="Calibri"/>
              </a:rPr>
              <a:t> </a:t>
            </a:r>
            <a:r>
              <a:rPr sz="2200" spc="-9" dirty="0">
                <a:latin typeface="Calibri"/>
                <a:cs typeface="Calibri"/>
              </a:rPr>
              <a:t>placenta,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4" dirty="0">
                <a:latin typeface="Calibri"/>
                <a:cs typeface="Calibri"/>
              </a:rPr>
              <a:t>the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9" dirty="0">
                <a:latin typeface="Calibri"/>
                <a:cs typeface="Calibri"/>
              </a:rPr>
              <a:t>uterine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9" dirty="0">
                <a:latin typeface="Calibri"/>
                <a:cs typeface="Calibri"/>
              </a:rPr>
              <a:t>cavity </a:t>
            </a:r>
            <a:r>
              <a:rPr sz="2200" spc="-310" dirty="0">
                <a:latin typeface="Calibri"/>
                <a:cs typeface="Calibri"/>
              </a:rPr>
              <a:t> </a:t>
            </a:r>
            <a:r>
              <a:rPr sz="2200" spc="-4" dirty="0">
                <a:latin typeface="Calibri"/>
                <a:cs typeface="Calibri"/>
              </a:rPr>
              <a:t>is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9" dirty="0">
                <a:latin typeface="Calibri"/>
                <a:cs typeface="Calibri"/>
              </a:rPr>
              <a:t>suctioned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4" dirty="0">
                <a:latin typeface="Calibri"/>
                <a:cs typeface="Calibri"/>
              </a:rPr>
              <a:t>and</a:t>
            </a:r>
            <a:r>
              <a:rPr sz="2200" spc="4" dirty="0">
                <a:latin typeface="Calibri"/>
                <a:cs typeface="Calibri"/>
              </a:rPr>
              <a:t> </a:t>
            </a:r>
            <a:r>
              <a:rPr sz="2200" spc="-4" dirty="0">
                <a:latin typeface="Calibri"/>
                <a:cs typeface="Calibri"/>
              </a:rPr>
              <a:t>wiped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9" dirty="0">
                <a:latin typeface="Calibri"/>
                <a:cs typeface="Calibri"/>
              </a:rPr>
              <a:t>out</a:t>
            </a:r>
            <a:r>
              <a:rPr sz="2200" spc="4" dirty="0">
                <a:latin typeface="Calibri"/>
                <a:cs typeface="Calibri"/>
              </a:rPr>
              <a:t> </a:t>
            </a:r>
            <a:r>
              <a:rPr sz="2200" spc="-9" dirty="0">
                <a:latin typeface="Calibri"/>
                <a:cs typeface="Calibri"/>
              </a:rPr>
              <a:t>to</a:t>
            </a:r>
            <a:r>
              <a:rPr sz="2200" spc="4" dirty="0">
                <a:latin typeface="Calibri"/>
                <a:cs typeface="Calibri"/>
              </a:rPr>
              <a:t> </a:t>
            </a:r>
            <a:r>
              <a:rPr sz="2200" spc="-13" dirty="0">
                <a:latin typeface="Calibri"/>
                <a:cs typeface="Calibri"/>
              </a:rPr>
              <a:t>remove</a:t>
            </a:r>
            <a:r>
              <a:rPr sz="2200" spc="4" dirty="0">
                <a:latin typeface="Calibri"/>
                <a:cs typeface="Calibri"/>
              </a:rPr>
              <a:t> </a:t>
            </a:r>
            <a:r>
              <a:rPr sz="2200" spc="-9" dirty="0">
                <a:latin typeface="Calibri"/>
                <a:cs typeface="Calibri"/>
              </a:rPr>
              <a:t>avulsed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9" dirty="0">
                <a:latin typeface="Calibri"/>
                <a:cs typeface="Calibri"/>
              </a:rPr>
              <a:t>membranes,</a:t>
            </a:r>
            <a:r>
              <a:rPr sz="2200" spc="4" dirty="0">
                <a:latin typeface="Calibri"/>
                <a:cs typeface="Calibri"/>
              </a:rPr>
              <a:t> </a:t>
            </a:r>
            <a:r>
              <a:rPr sz="2200" spc="-9" dirty="0">
                <a:latin typeface="Calibri"/>
                <a:cs typeface="Calibri"/>
              </a:rPr>
              <a:t>vernix,</a:t>
            </a:r>
            <a:r>
              <a:rPr sz="2200" spc="4" dirty="0">
                <a:latin typeface="Calibri"/>
                <a:cs typeface="Calibri"/>
              </a:rPr>
              <a:t> </a:t>
            </a:r>
            <a:r>
              <a:rPr sz="2200" spc="-4" dirty="0">
                <a:latin typeface="Calibri"/>
                <a:cs typeface="Calibri"/>
              </a:rPr>
              <a:t>and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4" dirty="0">
                <a:latin typeface="Calibri"/>
                <a:cs typeface="Calibri"/>
              </a:rPr>
              <a:t>clots.</a:t>
            </a:r>
            <a:endParaRPr sz="2200" dirty="0">
              <a:latin typeface="Calibri"/>
              <a:cs typeface="Calibri"/>
            </a:endParaRPr>
          </a:p>
          <a:p>
            <a:pPr marL="482036">
              <a:spcBef>
                <a:spcPts val="772"/>
              </a:spcBef>
            </a:pPr>
            <a:r>
              <a:rPr b="1" spc="-4" dirty="0">
                <a:solidFill>
                  <a:srgbClr val="FF0066"/>
                </a:solidFill>
                <a:latin typeface="Cambria"/>
                <a:cs typeface="Cambria"/>
              </a:rPr>
              <a:t>The</a:t>
            </a:r>
            <a:r>
              <a:rPr b="1" spc="-9" dirty="0">
                <a:solidFill>
                  <a:srgbClr val="FF0066"/>
                </a:solidFill>
                <a:latin typeface="Cambria"/>
                <a:cs typeface="Cambria"/>
              </a:rPr>
              <a:t> </a:t>
            </a:r>
            <a:r>
              <a:rPr b="1" spc="-4" dirty="0">
                <a:solidFill>
                  <a:srgbClr val="FF0066"/>
                </a:solidFill>
                <a:latin typeface="Cambria"/>
                <a:cs typeface="Cambria"/>
              </a:rPr>
              <a:t>average</a:t>
            </a:r>
            <a:r>
              <a:rPr b="1" spc="-9" dirty="0">
                <a:solidFill>
                  <a:srgbClr val="FF0066"/>
                </a:solidFill>
                <a:latin typeface="Cambria"/>
                <a:cs typeface="Cambria"/>
              </a:rPr>
              <a:t> </a:t>
            </a:r>
            <a:r>
              <a:rPr b="1" spc="-4" dirty="0">
                <a:solidFill>
                  <a:srgbClr val="FF0066"/>
                </a:solidFill>
                <a:latin typeface="Cambria"/>
                <a:cs typeface="Cambria"/>
              </a:rPr>
              <a:t>blood loss</a:t>
            </a:r>
            <a:r>
              <a:rPr b="1" spc="-9" dirty="0">
                <a:solidFill>
                  <a:srgbClr val="FF0066"/>
                </a:solidFill>
                <a:latin typeface="Cambria"/>
                <a:cs typeface="Cambria"/>
              </a:rPr>
              <a:t> </a:t>
            </a:r>
            <a:r>
              <a:rPr b="1" spc="-4" dirty="0">
                <a:solidFill>
                  <a:srgbClr val="FF0066"/>
                </a:solidFill>
                <a:latin typeface="Cambria"/>
                <a:cs typeface="Cambria"/>
              </a:rPr>
              <a:t>in</a:t>
            </a:r>
            <a:r>
              <a:rPr b="1" spc="-9" dirty="0">
                <a:solidFill>
                  <a:srgbClr val="FF0066"/>
                </a:solidFill>
                <a:latin typeface="Cambria"/>
                <a:cs typeface="Cambria"/>
              </a:rPr>
              <a:t> </a:t>
            </a:r>
            <a:r>
              <a:rPr b="1" spc="-4" dirty="0">
                <a:solidFill>
                  <a:srgbClr val="FF0066"/>
                </a:solidFill>
                <a:latin typeface="Cambria"/>
                <a:cs typeface="Cambria"/>
              </a:rPr>
              <a:t>CS is</a:t>
            </a:r>
            <a:r>
              <a:rPr b="1" spc="-9" dirty="0">
                <a:solidFill>
                  <a:srgbClr val="FF0066"/>
                </a:solidFill>
                <a:latin typeface="Cambria"/>
                <a:cs typeface="Cambria"/>
              </a:rPr>
              <a:t> </a:t>
            </a:r>
            <a:r>
              <a:rPr b="1" spc="-4" dirty="0">
                <a:solidFill>
                  <a:srgbClr val="FF0066"/>
                </a:solidFill>
                <a:latin typeface="Cambria"/>
                <a:cs typeface="Cambria"/>
              </a:rPr>
              <a:t>approximately 1000ml</a:t>
            </a:r>
            <a:endParaRPr dirty="0">
              <a:latin typeface="Cambria"/>
              <a:cs typeface="Cambri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547" y="4704836"/>
            <a:ext cx="4422045" cy="215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6547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0124" y="4617720"/>
            <a:ext cx="6992469" cy="224028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76122" y="353128"/>
            <a:ext cx="2803150" cy="192360"/>
          </a:xfrm>
          <a:prstGeom prst="rect">
            <a:avLst/>
          </a:prstGeom>
          <a:solidFill>
            <a:srgbClr val="D2D2D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30"/>
              </a:lnSpc>
            </a:pPr>
            <a:r>
              <a:rPr sz="2500" b="1" spc="-4" dirty="0">
                <a:solidFill>
                  <a:srgbClr val="202020"/>
                </a:solidFill>
                <a:latin typeface="Cambria"/>
                <a:cs typeface="Cambria"/>
              </a:rPr>
              <a:t>Repair of</a:t>
            </a:r>
            <a:r>
              <a:rPr sz="2500" b="1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500" b="1" spc="-4" dirty="0">
                <a:solidFill>
                  <a:srgbClr val="202020"/>
                </a:solidFill>
                <a:latin typeface="Cambria"/>
                <a:cs typeface="Cambria"/>
              </a:rPr>
              <a:t>Uterus</a:t>
            </a:r>
            <a:endParaRPr sz="2500" dirty="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7820" y="755247"/>
            <a:ext cx="8936181" cy="3639680"/>
          </a:xfrm>
          <a:prstGeom prst="rect">
            <a:avLst/>
          </a:prstGeom>
        </p:spPr>
        <p:txBody>
          <a:bodyPr vert="horz" wrap="square" lIns="0" tIns="11396" rIns="0" bIns="0" rtlCol="0">
            <a:spAutoFit/>
          </a:bodyPr>
          <a:lstStyle/>
          <a:p>
            <a:pPr marL="215948" marR="22791" indent="-205122">
              <a:lnSpc>
                <a:spcPct val="105300"/>
              </a:lnSpc>
              <a:spcBef>
                <a:spcPts val="90"/>
              </a:spcBef>
              <a:buFont typeface="Wingdings"/>
              <a:buChar char=""/>
              <a:tabLst>
                <a:tab pos="215948" algn="l"/>
                <a:tab pos="216517" algn="l"/>
              </a:tabLst>
            </a:pP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Repair of</a:t>
            </a:r>
            <a:r>
              <a:rPr sz="2200" spc="4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the uterus</a:t>
            </a:r>
            <a:r>
              <a:rPr sz="2200" spc="4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can</a:t>
            </a:r>
            <a:r>
              <a:rPr sz="2200" spc="4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be</a:t>
            </a:r>
            <a:r>
              <a:rPr sz="2200" spc="13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u="sng" spc="-4" dirty="0">
                <a:solidFill>
                  <a:srgbClr val="202020"/>
                </a:solidFill>
                <a:uFill>
                  <a:solidFill>
                    <a:srgbClr val="202020"/>
                  </a:solidFill>
                </a:uFill>
                <a:latin typeface="Cambria"/>
                <a:cs typeface="Cambria"/>
              </a:rPr>
              <a:t>facilitated</a:t>
            </a: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by</a:t>
            </a: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 manual</a:t>
            </a:r>
            <a:r>
              <a:rPr sz="2200" spc="4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delivery of</a:t>
            </a:r>
            <a:r>
              <a:rPr sz="2200" spc="4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the </a:t>
            </a: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uterine</a:t>
            </a: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 fundus </a:t>
            </a:r>
            <a:r>
              <a:rPr sz="2200" spc="-9" dirty="0">
                <a:solidFill>
                  <a:srgbClr val="202020"/>
                </a:solidFill>
                <a:latin typeface="Cambria"/>
                <a:cs typeface="Cambria"/>
              </a:rPr>
              <a:t>through</a:t>
            </a:r>
            <a:r>
              <a:rPr sz="2200" spc="9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the abdominal</a:t>
            </a:r>
            <a:r>
              <a:rPr sz="2200" spc="4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incision</a:t>
            </a:r>
            <a:r>
              <a:rPr sz="2200" spc="4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(</a:t>
            </a:r>
            <a:r>
              <a:rPr sz="2200" b="1" spc="-4" dirty="0">
                <a:solidFill>
                  <a:srgbClr val="202020"/>
                </a:solidFill>
                <a:latin typeface="Cambria"/>
                <a:cs typeface="Cambria"/>
              </a:rPr>
              <a:t>Externalizing): </a:t>
            </a:r>
            <a:r>
              <a:rPr sz="2200" b="1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facilitates</a:t>
            </a:r>
            <a:r>
              <a:rPr sz="2200" spc="9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uterine</a:t>
            </a:r>
            <a:r>
              <a:rPr sz="2200" spc="-13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massage,</a:t>
            </a:r>
            <a:r>
              <a:rPr sz="2200" spc="4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the</a:t>
            </a: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9" dirty="0">
                <a:solidFill>
                  <a:srgbClr val="202020"/>
                </a:solidFill>
                <a:latin typeface="Cambria"/>
                <a:cs typeface="Cambria"/>
              </a:rPr>
              <a:t>ability</a:t>
            </a:r>
            <a:r>
              <a:rPr sz="2200" spc="9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to</a:t>
            </a:r>
            <a:r>
              <a:rPr sz="2200" spc="18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assess</a:t>
            </a:r>
            <a:r>
              <a:rPr sz="2200" spc="4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9" dirty="0">
                <a:solidFill>
                  <a:srgbClr val="202020"/>
                </a:solidFill>
                <a:latin typeface="Cambria"/>
                <a:cs typeface="Cambria"/>
              </a:rPr>
              <a:t>whether</a:t>
            </a:r>
            <a:r>
              <a:rPr sz="2200" spc="9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the</a:t>
            </a:r>
            <a:r>
              <a:rPr sz="2200" spc="4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uterus </a:t>
            </a:r>
            <a:r>
              <a:rPr sz="2200" spc="-287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is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atonic, and the examination</a:t>
            </a:r>
            <a:r>
              <a:rPr sz="2200" spc="4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of</a:t>
            </a:r>
            <a:r>
              <a:rPr sz="2200" spc="4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the</a:t>
            </a:r>
            <a:r>
              <a:rPr sz="2200" spc="-13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adnexa.</a:t>
            </a:r>
            <a:endParaRPr sz="2200" dirty="0">
              <a:latin typeface="Cambria"/>
              <a:cs typeface="Cambria"/>
            </a:endParaRPr>
          </a:p>
          <a:p>
            <a:pPr marL="215948" indent="-205122">
              <a:spcBef>
                <a:spcPts val="85"/>
              </a:spcBef>
              <a:buFont typeface="Wingdings"/>
              <a:buChar char=""/>
              <a:tabLst>
                <a:tab pos="215948" algn="l"/>
                <a:tab pos="216517" algn="l"/>
              </a:tabLst>
            </a:pP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Inspection</a:t>
            </a:r>
            <a:r>
              <a:rPr sz="2200" spc="-27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of:</a:t>
            </a:r>
            <a:endParaRPr sz="2200" dirty="0">
              <a:latin typeface="Cambria"/>
              <a:cs typeface="Cambria"/>
            </a:endParaRPr>
          </a:p>
          <a:p>
            <a:pPr marL="215948" indent="-205122">
              <a:spcBef>
                <a:spcPts val="99"/>
              </a:spcBef>
              <a:buFont typeface="Wingdings"/>
              <a:buChar char=""/>
              <a:tabLst>
                <a:tab pos="216517" algn="l"/>
              </a:tabLst>
            </a:pP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The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 incision</a:t>
            </a:r>
            <a:r>
              <a:rPr sz="2200" spc="4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is</a:t>
            </a: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inspected</a:t>
            </a: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 for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other</a:t>
            </a: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bleeding</a:t>
            </a: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vessels</a:t>
            </a:r>
            <a:endParaRPr sz="2200" dirty="0">
              <a:latin typeface="Cambria"/>
              <a:cs typeface="Cambria"/>
            </a:endParaRPr>
          </a:p>
          <a:p>
            <a:pPr marL="215948" indent="-205122">
              <a:spcBef>
                <a:spcPts val="85"/>
              </a:spcBef>
              <a:buFont typeface="Wingdings"/>
              <a:buChar char=""/>
              <a:tabLst>
                <a:tab pos="216517" algn="l"/>
              </a:tabLst>
            </a:pP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any</a:t>
            </a: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extensions</a:t>
            </a: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of</a:t>
            </a:r>
            <a:r>
              <a:rPr sz="2200" spc="-13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the</a:t>
            </a:r>
            <a:r>
              <a:rPr sz="2200" spc="-9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incision</a:t>
            </a:r>
            <a:endParaRPr sz="2200" dirty="0">
              <a:latin typeface="Cambria"/>
              <a:cs typeface="Cambria"/>
            </a:endParaRPr>
          </a:p>
          <a:p>
            <a:pPr marL="215948" indent="-205122">
              <a:spcBef>
                <a:spcPts val="76"/>
              </a:spcBef>
              <a:buFont typeface="Wingdings"/>
              <a:buChar char=""/>
              <a:tabLst>
                <a:tab pos="216517" algn="l"/>
              </a:tabLst>
            </a:pP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the</a:t>
            </a:r>
            <a:r>
              <a:rPr sz="2200" spc="-9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bladder</a:t>
            </a:r>
            <a:r>
              <a:rPr sz="2200" spc="4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and lower</a:t>
            </a:r>
            <a:r>
              <a:rPr sz="2200" spc="4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segment</a:t>
            </a:r>
            <a:r>
              <a:rPr sz="2200" spc="-9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inferior</a:t>
            </a:r>
            <a:r>
              <a:rPr sz="2200" spc="4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to the incision.</a:t>
            </a:r>
            <a:endParaRPr sz="2200" dirty="0">
              <a:latin typeface="Cambria"/>
              <a:cs typeface="Cambria"/>
            </a:endParaRPr>
          </a:p>
          <a:p>
            <a:pPr marL="11396" marR="4559">
              <a:lnSpc>
                <a:spcPct val="105000"/>
              </a:lnSpc>
              <a:spcBef>
                <a:spcPts val="740"/>
              </a:spcBef>
            </a:pPr>
            <a:r>
              <a:rPr sz="2200" b="1" spc="-4" dirty="0">
                <a:solidFill>
                  <a:srgbClr val="FF0066"/>
                </a:solidFill>
                <a:latin typeface="Cambria"/>
                <a:cs typeface="Cambria"/>
              </a:rPr>
              <a:t>The</a:t>
            </a:r>
            <a:r>
              <a:rPr sz="2200" b="1" dirty="0">
                <a:solidFill>
                  <a:srgbClr val="FF0066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FF0066"/>
                </a:solidFill>
                <a:latin typeface="Cambria"/>
                <a:cs typeface="Cambria"/>
              </a:rPr>
              <a:t>principal</a:t>
            </a:r>
            <a:r>
              <a:rPr sz="2200" b="1" spc="4" dirty="0">
                <a:solidFill>
                  <a:srgbClr val="FF0066"/>
                </a:solidFill>
                <a:latin typeface="Cambria"/>
                <a:cs typeface="Cambria"/>
              </a:rPr>
              <a:t> </a:t>
            </a:r>
            <a:r>
              <a:rPr sz="2200" b="1" spc="-9" dirty="0">
                <a:solidFill>
                  <a:srgbClr val="FF0066"/>
                </a:solidFill>
                <a:latin typeface="Cambria"/>
                <a:cs typeface="Cambria"/>
              </a:rPr>
              <a:t>disadvantage</a:t>
            </a:r>
            <a:r>
              <a:rPr sz="2200" b="1" spc="27" dirty="0">
                <a:solidFill>
                  <a:srgbClr val="FF0066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FF0066"/>
                </a:solidFill>
                <a:latin typeface="Cambria"/>
                <a:cs typeface="Cambria"/>
              </a:rPr>
              <a:t>is discomfort</a:t>
            </a:r>
            <a:r>
              <a:rPr sz="2200" b="1" spc="4" dirty="0">
                <a:solidFill>
                  <a:srgbClr val="FF0066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FF0066"/>
                </a:solidFill>
                <a:latin typeface="Cambria"/>
                <a:cs typeface="Cambria"/>
              </a:rPr>
              <a:t>and</a:t>
            </a:r>
            <a:r>
              <a:rPr sz="2200" b="1" spc="4" dirty="0">
                <a:solidFill>
                  <a:srgbClr val="FF0066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FF0066"/>
                </a:solidFill>
                <a:latin typeface="Cambria"/>
                <a:cs typeface="Cambria"/>
              </a:rPr>
              <a:t>vomiting</a:t>
            </a:r>
            <a:r>
              <a:rPr sz="2200" b="1" dirty="0">
                <a:solidFill>
                  <a:srgbClr val="FF0066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FF0066"/>
                </a:solidFill>
                <a:latin typeface="Cambria"/>
                <a:cs typeface="Cambria"/>
              </a:rPr>
              <a:t>caused</a:t>
            </a:r>
            <a:r>
              <a:rPr sz="2200" b="1" spc="4" dirty="0">
                <a:solidFill>
                  <a:srgbClr val="FF0066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FF0066"/>
                </a:solidFill>
                <a:latin typeface="Cambria"/>
                <a:cs typeface="Cambria"/>
              </a:rPr>
              <a:t>by </a:t>
            </a:r>
            <a:r>
              <a:rPr sz="2200" b="1" spc="-283" dirty="0">
                <a:solidFill>
                  <a:srgbClr val="FF0066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FF0066"/>
                </a:solidFill>
                <a:latin typeface="Cambria"/>
                <a:cs typeface="Cambria"/>
              </a:rPr>
              <a:t>traction in</a:t>
            </a:r>
            <a:r>
              <a:rPr sz="2200" b="1" spc="-9" dirty="0">
                <a:solidFill>
                  <a:srgbClr val="FF0066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FF0066"/>
                </a:solidFill>
                <a:latin typeface="Cambria"/>
                <a:cs typeface="Cambria"/>
              </a:rPr>
              <a:t>cesarean deliveries performed</a:t>
            </a:r>
            <a:r>
              <a:rPr sz="2200" b="1" spc="4" dirty="0">
                <a:solidFill>
                  <a:srgbClr val="FF0066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FF0066"/>
                </a:solidFill>
                <a:latin typeface="Cambria"/>
                <a:cs typeface="Cambria"/>
              </a:rPr>
              <a:t>under</a:t>
            </a:r>
            <a:r>
              <a:rPr sz="2200" b="1" spc="9" dirty="0">
                <a:solidFill>
                  <a:srgbClr val="FF0066"/>
                </a:solidFill>
                <a:latin typeface="Cambria"/>
                <a:cs typeface="Cambria"/>
              </a:rPr>
              <a:t> </a:t>
            </a:r>
            <a:r>
              <a:rPr sz="2200" b="1" spc="-9" dirty="0">
                <a:solidFill>
                  <a:srgbClr val="FF0066"/>
                </a:solidFill>
                <a:latin typeface="Cambria"/>
                <a:cs typeface="Cambria"/>
              </a:rPr>
              <a:t>regional </a:t>
            </a:r>
            <a:r>
              <a:rPr sz="2200" b="1" spc="-4" dirty="0">
                <a:solidFill>
                  <a:srgbClr val="FF0066"/>
                </a:solidFill>
                <a:latin typeface="Cambria"/>
                <a:cs typeface="Cambria"/>
              </a:rPr>
              <a:t> </a:t>
            </a:r>
            <a:r>
              <a:rPr sz="2200" b="1" spc="-9" dirty="0">
                <a:solidFill>
                  <a:srgbClr val="FF0066"/>
                </a:solidFill>
                <a:latin typeface="Cambria"/>
                <a:cs typeface="Cambria"/>
              </a:rPr>
              <a:t>analgesia.</a:t>
            </a:r>
            <a:endParaRPr sz="22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949222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355276" y="538079"/>
            <a:ext cx="5264727" cy="565506"/>
          </a:xfrm>
          <a:prstGeom prst="rect">
            <a:avLst/>
          </a:prstGeom>
        </p:spPr>
        <p:txBody>
          <a:bodyPr vert="horz" wrap="square" lIns="0" tIns="11394" rIns="0" bIns="0" rtlCol="0">
            <a:spAutoFit/>
          </a:bodyPr>
          <a:lstStyle/>
          <a:p>
            <a:pPr marL="11965">
              <a:spcBef>
                <a:spcPts val="90"/>
              </a:spcBef>
            </a:pPr>
            <a:r>
              <a:rPr sz="3600" spc="117" dirty="0"/>
              <a:t>C</a:t>
            </a:r>
            <a:r>
              <a:rPr sz="3600" spc="-144" dirty="0"/>
              <a:t>aesarea</a:t>
            </a:r>
            <a:r>
              <a:rPr sz="3600" spc="-157" dirty="0"/>
              <a:t>n</a:t>
            </a:r>
            <a:r>
              <a:rPr sz="3600" spc="-135" dirty="0"/>
              <a:t> </a:t>
            </a:r>
            <a:r>
              <a:rPr sz="3600" spc="-171" dirty="0"/>
              <a:t>section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15637" y="1479176"/>
            <a:ext cx="8868707" cy="2534058"/>
          </a:xfrm>
          <a:prstGeom prst="rect">
            <a:avLst/>
          </a:prstGeom>
        </p:spPr>
        <p:txBody>
          <a:bodyPr vert="horz" wrap="square" lIns="0" tIns="33043" rIns="0" bIns="0" rtlCol="0">
            <a:spAutoFit/>
          </a:bodyPr>
          <a:lstStyle/>
          <a:p>
            <a:pPr marL="11394" defTabSz="820391">
              <a:spcBef>
                <a:spcPts val="260"/>
              </a:spcBef>
            </a:pPr>
            <a:r>
              <a:rPr sz="2500" b="1" spc="-4" dirty="0">
                <a:solidFill>
                  <a:srgbClr val="D20054"/>
                </a:solidFill>
                <a:cs typeface="Calibri"/>
              </a:rPr>
              <a:t>Definition:</a:t>
            </a:r>
            <a:endParaRPr sz="2500" dirty="0">
              <a:solidFill>
                <a:prstClr val="black"/>
              </a:solidFill>
              <a:cs typeface="Calibri"/>
            </a:endParaRPr>
          </a:p>
          <a:p>
            <a:pPr marL="11394" marR="4559" defTabSz="820391">
              <a:lnSpc>
                <a:spcPct val="109700"/>
              </a:lnSpc>
              <a:spcBef>
                <a:spcPts val="4"/>
              </a:spcBef>
            </a:pPr>
            <a:r>
              <a:rPr sz="2500" spc="-4" dirty="0">
                <a:solidFill>
                  <a:prstClr val="black"/>
                </a:solidFill>
                <a:cs typeface="Calibri"/>
              </a:rPr>
              <a:t>is</a:t>
            </a:r>
            <a:r>
              <a:rPr sz="2500" dirty="0">
                <a:solidFill>
                  <a:prstClr val="black"/>
                </a:solidFill>
                <a:cs typeface="Calibri"/>
              </a:rPr>
              <a:t> </a:t>
            </a:r>
            <a:r>
              <a:rPr sz="2500" spc="-4" dirty="0">
                <a:solidFill>
                  <a:prstClr val="black"/>
                </a:solidFill>
                <a:cs typeface="Calibri"/>
              </a:rPr>
              <a:t>a</a:t>
            </a:r>
            <a:r>
              <a:rPr sz="2500" dirty="0">
                <a:solidFill>
                  <a:prstClr val="black"/>
                </a:solidFill>
                <a:cs typeface="Calibri"/>
              </a:rPr>
              <a:t> </a:t>
            </a:r>
            <a:r>
              <a:rPr sz="2500" spc="-4" dirty="0">
                <a:solidFill>
                  <a:prstClr val="black"/>
                </a:solidFill>
                <a:cs typeface="Calibri"/>
              </a:rPr>
              <a:t>surgical</a:t>
            </a:r>
            <a:r>
              <a:rPr sz="2500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2500" spc="-4" dirty="0">
                <a:solidFill>
                  <a:prstClr val="black"/>
                </a:solidFill>
                <a:cs typeface="Calibri"/>
              </a:rPr>
              <a:t>procedure</a:t>
            </a:r>
            <a:r>
              <a:rPr sz="2500" dirty="0">
                <a:solidFill>
                  <a:prstClr val="black"/>
                </a:solidFill>
                <a:cs typeface="Calibri"/>
              </a:rPr>
              <a:t> </a:t>
            </a:r>
            <a:r>
              <a:rPr sz="2500" spc="-4" dirty="0">
                <a:solidFill>
                  <a:prstClr val="black"/>
                </a:solidFill>
                <a:cs typeface="Calibri"/>
              </a:rPr>
              <a:t>in</a:t>
            </a:r>
            <a:r>
              <a:rPr sz="2500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2500" spc="-4" dirty="0">
                <a:solidFill>
                  <a:prstClr val="black"/>
                </a:solidFill>
                <a:cs typeface="Calibri"/>
              </a:rPr>
              <a:t>which</a:t>
            </a:r>
            <a:r>
              <a:rPr sz="2500" dirty="0">
                <a:solidFill>
                  <a:prstClr val="black"/>
                </a:solidFill>
                <a:cs typeface="Calibri"/>
              </a:rPr>
              <a:t> </a:t>
            </a:r>
            <a:r>
              <a:rPr sz="2500" spc="-4" dirty="0">
                <a:solidFill>
                  <a:prstClr val="black"/>
                </a:solidFill>
                <a:cs typeface="Calibri"/>
              </a:rPr>
              <a:t>incisions</a:t>
            </a:r>
            <a:r>
              <a:rPr sz="2500" dirty="0">
                <a:solidFill>
                  <a:prstClr val="black"/>
                </a:solidFill>
                <a:cs typeface="Calibri"/>
              </a:rPr>
              <a:t> </a:t>
            </a:r>
            <a:r>
              <a:rPr sz="2500" spc="-4" dirty="0">
                <a:solidFill>
                  <a:prstClr val="black"/>
                </a:solidFill>
                <a:cs typeface="Calibri"/>
              </a:rPr>
              <a:t>are</a:t>
            </a:r>
            <a:r>
              <a:rPr sz="2500" spc="9" dirty="0">
                <a:solidFill>
                  <a:prstClr val="black"/>
                </a:solidFill>
                <a:cs typeface="Calibri"/>
              </a:rPr>
              <a:t> </a:t>
            </a:r>
            <a:r>
              <a:rPr sz="2500" spc="-4" dirty="0">
                <a:solidFill>
                  <a:prstClr val="black"/>
                </a:solidFill>
                <a:cs typeface="Calibri"/>
              </a:rPr>
              <a:t>made</a:t>
            </a:r>
            <a:r>
              <a:rPr sz="2500" dirty="0">
                <a:solidFill>
                  <a:prstClr val="black"/>
                </a:solidFill>
                <a:cs typeface="Calibri"/>
              </a:rPr>
              <a:t> </a:t>
            </a:r>
            <a:r>
              <a:rPr sz="2500" spc="-4" dirty="0">
                <a:solidFill>
                  <a:prstClr val="black"/>
                </a:solidFill>
                <a:cs typeface="Calibri"/>
              </a:rPr>
              <a:t>through</a:t>
            </a:r>
            <a:r>
              <a:rPr sz="2500" dirty="0">
                <a:solidFill>
                  <a:prstClr val="black"/>
                </a:solidFill>
                <a:cs typeface="Calibri"/>
              </a:rPr>
              <a:t> </a:t>
            </a:r>
            <a:r>
              <a:rPr sz="2500" spc="-4" dirty="0">
                <a:solidFill>
                  <a:prstClr val="black"/>
                </a:solidFill>
                <a:cs typeface="Calibri"/>
              </a:rPr>
              <a:t>a</a:t>
            </a:r>
            <a:r>
              <a:rPr sz="2500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2500" spc="-4" dirty="0">
                <a:solidFill>
                  <a:prstClr val="black"/>
                </a:solidFill>
                <a:cs typeface="Calibri"/>
              </a:rPr>
              <a:t>woman’s </a:t>
            </a:r>
            <a:r>
              <a:rPr sz="2500" spc="-310" dirty="0">
                <a:solidFill>
                  <a:prstClr val="black"/>
                </a:solidFill>
                <a:cs typeface="Calibri"/>
              </a:rPr>
              <a:t> </a:t>
            </a:r>
            <a:r>
              <a:rPr sz="2500" spc="-9" dirty="0">
                <a:solidFill>
                  <a:prstClr val="black"/>
                </a:solidFill>
                <a:cs typeface="Calibri"/>
              </a:rPr>
              <a:t>abdomen</a:t>
            </a:r>
            <a:r>
              <a:rPr sz="2500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2500" spc="-4" dirty="0">
                <a:solidFill>
                  <a:prstClr val="black"/>
                </a:solidFill>
                <a:cs typeface="Calibri"/>
              </a:rPr>
              <a:t>(laparotomy) and uterus (hysterotomy)</a:t>
            </a:r>
            <a:r>
              <a:rPr sz="2500" dirty="0">
                <a:solidFill>
                  <a:prstClr val="black"/>
                </a:solidFill>
                <a:cs typeface="Calibri"/>
              </a:rPr>
              <a:t> </a:t>
            </a:r>
            <a:r>
              <a:rPr sz="2500" spc="-4" dirty="0">
                <a:solidFill>
                  <a:prstClr val="black"/>
                </a:solidFill>
                <a:cs typeface="Calibri"/>
              </a:rPr>
              <a:t>to </a:t>
            </a:r>
            <a:r>
              <a:rPr sz="2500" dirty="0">
                <a:solidFill>
                  <a:prstClr val="black"/>
                </a:solidFill>
                <a:cs typeface="Calibri"/>
              </a:rPr>
              <a:t>deliver</a:t>
            </a:r>
            <a:r>
              <a:rPr sz="2500" spc="-13" dirty="0">
                <a:solidFill>
                  <a:prstClr val="black"/>
                </a:solidFill>
                <a:cs typeface="Calibri"/>
              </a:rPr>
              <a:t> </a:t>
            </a:r>
            <a:r>
              <a:rPr sz="2500" spc="-9" dirty="0">
                <a:solidFill>
                  <a:prstClr val="black"/>
                </a:solidFill>
                <a:cs typeface="Calibri"/>
              </a:rPr>
              <a:t>one</a:t>
            </a:r>
            <a:r>
              <a:rPr sz="2500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2500" spc="-9" dirty="0">
                <a:solidFill>
                  <a:prstClr val="black"/>
                </a:solidFill>
                <a:cs typeface="Calibri"/>
              </a:rPr>
              <a:t>or </a:t>
            </a:r>
            <a:r>
              <a:rPr sz="2500" spc="-4" dirty="0">
                <a:solidFill>
                  <a:prstClr val="black"/>
                </a:solidFill>
                <a:cs typeface="Calibri"/>
              </a:rPr>
              <a:t> more</a:t>
            </a:r>
            <a:r>
              <a:rPr sz="2500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2500" spc="-4" dirty="0">
                <a:solidFill>
                  <a:prstClr val="black"/>
                </a:solidFill>
                <a:cs typeface="Calibri"/>
              </a:rPr>
              <a:t>babies</a:t>
            </a:r>
            <a:r>
              <a:rPr lang="en-GB" sz="2500" spc="-4" dirty="0">
                <a:solidFill>
                  <a:prstClr val="black"/>
                </a:solidFill>
                <a:cs typeface="Calibri"/>
              </a:rPr>
              <a:t> ,placenta and </a:t>
            </a:r>
            <a:r>
              <a:rPr lang="en-GB" sz="2500" spc="-4" dirty="0" err="1">
                <a:solidFill>
                  <a:prstClr val="black"/>
                </a:solidFill>
                <a:cs typeface="Calibri"/>
              </a:rPr>
              <a:t>membranes.usually</a:t>
            </a:r>
            <a:r>
              <a:rPr lang="en-GB" sz="2500" spc="-4" dirty="0">
                <a:solidFill>
                  <a:prstClr val="black"/>
                </a:solidFill>
                <a:cs typeface="Calibri"/>
              </a:rPr>
              <a:t> carried Out after the age of viability (24 w)</a:t>
            </a:r>
          </a:p>
          <a:p>
            <a:pPr marL="11394" marR="4559" defTabSz="820391">
              <a:lnSpc>
                <a:spcPct val="109700"/>
              </a:lnSpc>
              <a:spcBef>
                <a:spcPts val="4"/>
              </a:spcBef>
            </a:pPr>
            <a:endParaRPr sz="25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5637" y="3754889"/>
            <a:ext cx="8451271" cy="2369069"/>
          </a:xfrm>
          <a:prstGeom prst="rect">
            <a:avLst/>
          </a:prstGeom>
        </p:spPr>
        <p:txBody>
          <a:bodyPr vert="horz" wrap="square" lIns="0" tIns="123629" rIns="0" bIns="0" rtlCol="0">
            <a:spAutoFit/>
          </a:bodyPr>
          <a:lstStyle/>
          <a:p>
            <a:pPr marL="11394" defTabSz="820391">
              <a:spcBef>
                <a:spcPts val="974"/>
              </a:spcBef>
            </a:pPr>
            <a:r>
              <a:rPr sz="2500" b="1" u="sng" spc="-4" dirty="0">
                <a:solidFill>
                  <a:srgbClr val="D20054"/>
                </a:solidFill>
                <a:cs typeface="Calibri"/>
              </a:rPr>
              <a:t>Classification:</a:t>
            </a:r>
            <a:endParaRPr sz="2500" u="sng" dirty="0">
              <a:solidFill>
                <a:prstClr val="black"/>
              </a:solidFill>
              <a:cs typeface="Calibri"/>
            </a:endParaRPr>
          </a:p>
          <a:p>
            <a:pPr marL="11394" defTabSz="820391">
              <a:spcBef>
                <a:spcPts val="888"/>
              </a:spcBef>
            </a:pPr>
            <a:r>
              <a:rPr sz="2500" b="1" spc="-4" dirty="0">
                <a:solidFill>
                  <a:srgbClr val="D20054"/>
                </a:solidFill>
                <a:cs typeface="Calibri"/>
              </a:rPr>
              <a:t>Elective:</a:t>
            </a:r>
            <a:r>
              <a:rPr sz="2500" b="1" spc="135" dirty="0">
                <a:solidFill>
                  <a:srgbClr val="D20054"/>
                </a:solidFill>
                <a:cs typeface="Calibri"/>
              </a:rPr>
              <a:t> </a:t>
            </a:r>
            <a:r>
              <a:rPr sz="2500" spc="-9" dirty="0">
                <a:solidFill>
                  <a:prstClr val="black"/>
                </a:solidFill>
                <a:cs typeface="Calibri"/>
              </a:rPr>
              <a:t>CSs</a:t>
            </a:r>
            <a:r>
              <a:rPr sz="2500" spc="-4" dirty="0">
                <a:solidFill>
                  <a:prstClr val="black"/>
                </a:solidFill>
                <a:cs typeface="Calibri"/>
              </a:rPr>
              <a:t> are</a:t>
            </a:r>
            <a:r>
              <a:rPr sz="2500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2500" spc="-4" dirty="0">
                <a:solidFill>
                  <a:prstClr val="black"/>
                </a:solidFill>
                <a:cs typeface="Calibri"/>
              </a:rPr>
              <a:t>planned </a:t>
            </a:r>
            <a:r>
              <a:rPr sz="2500" dirty="0">
                <a:solidFill>
                  <a:prstClr val="black"/>
                </a:solidFill>
                <a:cs typeface="Calibri"/>
              </a:rPr>
              <a:t>in</a:t>
            </a:r>
            <a:r>
              <a:rPr sz="2500" spc="-4" dirty="0">
                <a:solidFill>
                  <a:prstClr val="black"/>
                </a:solidFill>
                <a:cs typeface="Calibri"/>
              </a:rPr>
              <a:t> ahead</a:t>
            </a:r>
            <a:r>
              <a:rPr sz="2500" dirty="0">
                <a:solidFill>
                  <a:prstClr val="black"/>
                </a:solidFill>
                <a:cs typeface="Calibri"/>
              </a:rPr>
              <a:t> </a:t>
            </a:r>
            <a:r>
              <a:rPr sz="2500" spc="-4" dirty="0">
                <a:solidFill>
                  <a:prstClr val="black"/>
                </a:solidFill>
                <a:cs typeface="Calibri"/>
              </a:rPr>
              <a:t>time.</a:t>
            </a:r>
            <a:endParaRPr sz="2500" dirty="0">
              <a:solidFill>
                <a:prstClr val="black"/>
              </a:solidFill>
              <a:cs typeface="Calibri"/>
            </a:endParaRPr>
          </a:p>
          <a:p>
            <a:pPr marL="11394" marR="4559" defTabSz="820391">
              <a:lnSpc>
                <a:spcPct val="109800"/>
              </a:lnSpc>
              <a:spcBef>
                <a:spcPts val="713"/>
              </a:spcBef>
            </a:pPr>
            <a:r>
              <a:rPr sz="2500" b="1" spc="-4" dirty="0">
                <a:solidFill>
                  <a:srgbClr val="D20054"/>
                </a:solidFill>
                <a:cs typeface="Calibri"/>
              </a:rPr>
              <a:t>Emergency: </a:t>
            </a:r>
            <a:r>
              <a:rPr sz="2500" spc="-4" dirty="0">
                <a:solidFill>
                  <a:prstClr val="black"/>
                </a:solidFill>
                <a:cs typeface="Calibri"/>
              </a:rPr>
              <a:t>When</a:t>
            </a:r>
            <a:r>
              <a:rPr sz="2500" dirty="0">
                <a:solidFill>
                  <a:prstClr val="black"/>
                </a:solidFill>
                <a:cs typeface="Calibri"/>
              </a:rPr>
              <a:t> </a:t>
            </a:r>
            <a:r>
              <a:rPr sz="2500" spc="-4" dirty="0">
                <a:solidFill>
                  <a:prstClr val="black"/>
                </a:solidFill>
                <a:cs typeface="Calibri"/>
              </a:rPr>
              <a:t>the</a:t>
            </a:r>
            <a:r>
              <a:rPr sz="2500" dirty="0">
                <a:solidFill>
                  <a:prstClr val="black"/>
                </a:solidFill>
                <a:cs typeface="Calibri"/>
              </a:rPr>
              <a:t> </a:t>
            </a:r>
            <a:r>
              <a:rPr sz="2500" spc="-4" dirty="0">
                <a:solidFill>
                  <a:prstClr val="black"/>
                </a:solidFill>
                <a:cs typeface="Calibri"/>
              </a:rPr>
              <a:t>cesarean section </a:t>
            </a:r>
            <a:r>
              <a:rPr sz="2500" dirty="0">
                <a:solidFill>
                  <a:prstClr val="black"/>
                </a:solidFill>
                <a:cs typeface="Calibri"/>
              </a:rPr>
              <a:t> </a:t>
            </a:r>
            <a:r>
              <a:rPr sz="2500" spc="-4" dirty="0">
                <a:solidFill>
                  <a:prstClr val="black"/>
                </a:solidFill>
                <a:cs typeface="Calibri"/>
              </a:rPr>
              <a:t>is</a:t>
            </a:r>
            <a:r>
              <a:rPr sz="2500" spc="-9" dirty="0">
                <a:solidFill>
                  <a:prstClr val="black"/>
                </a:solidFill>
                <a:cs typeface="Calibri"/>
              </a:rPr>
              <a:t> done</a:t>
            </a:r>
            <a:r>
              <a:rPr sz="2500" spc="-4" dirty="0">
                <a:solidFill>
                  <a:prstClr val="black"/>
                </a:solidFill>
                <a:cs typeface="Calibri"/>
              </a:rPr>
              <a:t> because</a:t>
            </a:r>
            <a:r>
              <a:rPr sz="2500" dirty="0">
                <a:solidFill>
                  <a:prstClr val="black"/>
                </a:solidFill>
                <a:cs typeface="Calibri"/>
              </a:rPr>
              <a:t> of</a:t>
            </a:r>
            <a:r>
              <a:rPr sz="2500" spc="-4" dirty="0">
                <a:solidFill>
                  <a:prstClr val="black"/>
                </a:solidFill>
                <a:cs typeface="Calibri"/>
              </a:rPr>
              <a:t> sudden</a:t>
            </a:r>
            <a:r>
              <a:rPr sz="2500" dirty="0">
                <a:solidFill>
                  <a:prstClr val="black"/>
                </a:solidFill>
                <a:cs typeface="Calibri"/>
              </a:rPr>
              <a:t> </a:t>
            </a:r>
            <a:r>
              <a:rPr sz="2500" spc="-4" dirty="0">
                <a:solidFill>
                  <a:prstClr val="black"/>
                </a:solidFill>
                <a:cs typeface="Calibri"/>
              </a:rPr>
              <a:t>deterioration </a:t>
            </a:r>
            <a:r>
              <a:rPr sz="2500" dirty="0">
                <a:solidFill>
                  <a:prstClr val="black"/>
                </a:solidFill>
                <a:cs typeface="Calibri"/>
              </a:rPr>
              <a:t> </a:t>
            </a:r>
            <a:r>
              <a:rPr sz="2500" spc="-4" dirty="0">
                <a:solidFill>
                  <a:prstClr val="black"/>
                </a:solidFill>
                <a:cs typeface="Calibri"/>
              </a:rPr>
              <a:t>in</a:t>
            </a:r>
            <a:r>
              <a:rPr sz="2500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2500" spc="-4" dirty="0">
                <a:solidFill>
                  <a:prstClr val="black"/>
                </a:solidFill>
                <a:cs typeface="Calibri"/>
              </a:rPr>
              <a:t>maternal</a:t>
            </a:r>
            <a:r>
              <a:rPr sz="2500" dirty="0">
                <a:solidFill>
                  <a:prstClr val="black"/>
                </a:solidFill>
                <a:cs typeface="Calibri"/>
              </a:rPr>
              <a:t> </a:t>
            </a:r>
            <a:r>
              <a:rPr sz="2500" spc="-4" dirty="0">
                <a:solidFill>
                  <a:prstClr val="black"/>
                </a:solidFill>
                <a:cs typeface="Calibri"/>
              </a:rPr>
              <a:t>or </a:t>
            </a:r>
            <a:r>
              <a:rPr sz="2500" dirty="0">
                <a:solidFill>
                  <a:prstClr val="black"/>
                </a:solidFill>
                <a:cs typeface="Calibri"/>
              </a:rPr>
              <a:t>fetal</a:t>
            </a:r>
            <a:r>
              <a:rPr sz="2500" spc="-4" dirty="0">
                <a:solidFill>
                  <a:prstClr val="black"/>
                </a:solidFill>
                <a:cs typeface="Calibri"/>
              </a:rPr>
              <a:t> condition</a:t>
            </a:r>
            <a:r>
              <a:rPr sz="2500" spc="9" dirty="0">
                <a:solidFill>
                  <a:prstClr val="black"/>
                </a:solidFill>
                <a:cs typeface="Calibri"/>
              </a:rPr>
              <a:t> </a:t>
            </a:r>
            <a:r>
              <a:rPr sz="2500" spc="-9" dirty="0">
                <a:solidFill>
                  <a:prstClr val="black"/>
                </a:solidFill>
                <a:cs typeface="Calibri"/>
              </a:rPr>
              <a:t>during </a:t>
            </a:r>
            <a:r>
              <a:rPr sz="2500" spc="-4" dirty="0">
                <a:solidFill>
                  <a:prstClr val="black"/>
                </a:solidFill>
                <a:cs typeface="Calibri"/>
              </a:rPr>
              <a:t> labor or due to non-progress, failed </a:t>
            </a:r>
            <a:r>
              <a:rPr sz="2500" dirty="0">
                <a:solidFill>
                  <a:prstClr val="black"/>
                </a:solidFill>
                <a:cs typeface="Calibri"/>
              </a:rPr>
              <a:t> </a:t>
            </a:r>
            <a:r>
              <a:rPr sz="2500" spc="-4" dirty="0">
                <a:solidFill>
                  <a:prstClr val="black"/>
                </a:solidFill>
                <a:cs typeface="Calibri"/>
              </a:rPr>
              <a:t>induction or</a:t>
            </a:r>
            <a:r>
              <a:rPr sz="2500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2500" spc="-4" dirty="0">
                <a:solidFill>
                  <a:prstClr val="black"/>
                </a:solidFill>
                <a:cs typeface="Calibri"/>
              </a:rPr>
              <a:t>failed</a:t>
            </a:r>
            <a:r>
              <a:rPr sz="2500" dirty="0">
                <a:solidFill>
                  <a:prstClr val="black"/>
                </a:solidFill>
                <a:cs typeface="Calibri"/>
              </a:rPr>
              <a:t> </a:t>
            </a:r>
            <a:r>
              <a:rPr sz="2500" spc="-4" dirty="0">
                <a:solidFill>
                  <a:prstClr val="black"/>
                </a:solidFill>
                <a:cs typeface="Calibri"/>
              </a:rPr>
              <a:t>trial.</a:t>
            </a:r>
            <a:endParaRPr sz="2500" dirty="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46030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105" y="3160060"/>
            <a:ext cx="8294145" cy="253434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38546" y="134472"/>
            <a:ext cx="9005455" cy="2851260"/>
          </a:xfrm>
          <a:prstGeom prst="rect">
            <a:avLst/>
          </a:prstGeom>
        </p:spPr>
        <p:txBody>
          <a:bodyPr vert="horz" wrap="square" lIns="0" tIns="11396" rIns="0" bIns="0" rtlCol="0">
            <a:spAutoFit/>
          </a:bodyPr>
          <a:lstStyle/>
          <a:p>
            <a:pPr marL="216517" marR="233040" indent="-205122">
              <a:lnSpc>
                <a:spcPct val="105400"/>
              </a:lnSpc>
              <a:spcBef>
                <a:spcPts val="90"/>
              </a:spcBef>
              <a:buFont typeface="Wingdings"/>
              <a:buChar char=""/>
              <a:tabLst>
                <a:tab pos="215948" algn="l"/>
                <a:tab pos="216517" algn="l"/>
              </a:tabLst>
            </a:pP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Repair</a:t>
            </a: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of</a:t>
            </a:r>
            <a:r>
              <a:rPr sz="2200" spc="4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a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 low</a:t>
            </a: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transverse</a:t>
            </a: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uterine </a:t>
            </a: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incision</a:t>
            </a:r>
            <a:r>
              <a:rPr sz="2200" spc="4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should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 be </a:t>
            </a: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performed in </a:t>
            </a:r>
            <a:r>
              <a:rPr sz="2200" spc="-283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either </a:t>
            </a:r>
            <a:r>
              <a:rPr sz="2200" b="1" dirty="0">
                <a:solidFill>
                  <a:srgbClr val="202020"/>
                </a:solidFill>
                <a:latin typeface="Cambria"/>
                <a:cs typeface="Cambria"/>
              </a:rPr>
              <a:t>a</a:t>
            </a:r>
            <a:r>
              <a:rPr sz="2200" b="1" spc="4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202020"/>
                </a:solidFill>
                <a:latin typeface="Cambria"/>
                <a:cs typeface="Cambria"/>
              </a:rPr>
              <a:t>1-layer</a:t>
            </a:r>
            <a:r>
              <a:rPr sz="2200" b="1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202020"/>
                </a:solidFill>
                <a:latin typeface="Cambria"/>
                <a:cs typeface="Cambria"/>
              </a:rPr>
              <a:t>or</a:t>
            </a:r>
            <a:r>
              <a:rPr sz="2200" b="1" spc="-9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202020"/>
                </a:solidFill>
                <a:latin typeface="Cambria"/>
                <a:cs typeface="Cambria"/>
              </a:rPr>
              <a:t>2-layer</a:t>
            </a:r>
            <a:r>
              <a:rPr sz="2200" b="1" spc="4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202020"/>
                </a:solidFill>
                <a:latin typeface="Cambria"/>
                <a:cs typeface="Cambria"/>
              </a:rPr>
              <a:t>fashion</a:t>
            </a:r>
            <a:r>
              <a:rPr sz="2200" b="1" spc="4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with</a:t>
            </a: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 0 or 2-0</a:t>
            </a:r>
            <a:r>
              <a:rPr sz="2200" spc="-13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chromic</a:t>
            </a: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or </a:t>
            </a: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polyglactin</a:t>
            </a: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 suture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 (absorbable</a:t>
            </a: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 sutures).</a:t>
            </a:r>
            <a:endParaRPr sz="2200" dirty="0">
              <a:latin typeface="Cambria"/>
              <a:cs typeface="Cambria"/>
            </a:endParaRPr>
          </a:p>
          <a:p>
            <a:pPr marL="421069" lvl="1" indent="-205122">
              <a:spcBef>
                <a:spcPts val="85"/>
              </a:spcBef>
              <a:buFont typeface="Wingdings"/>
              <a:buChar char=""/>
              <a:tabLst>
                <a:tab pos="421069" algn="l"/>
                <a:tab pos="421639" algn="l"/>
              </a:tabLst>
            </a:pPr>
            <a:r>
              <a:rPr sz="2200" b="1" spc="-4" dirty="0">
                <a:solidFill>
                  <a:srgbClr val="202020"/>
                </a:solidFill>
                <a:latin typeface="Cambria"/>
                <a:cs typeface="Cambria"/>
              </a:rPr>
              <a:t>The first</a:t>
            </a:r>
            <a:r>
              <a:rPr sz="2200" b="1" spc="-9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202020"/>
                </a:solidFill>
                <a:latin typeface="Cambria"/>
                <a:cs typeface="Cambria"/>
              </a:rPr>
              <a:t>layer</a:t>
            </a:r>
            <a:r>
              <a:rPr sz="2200" b="1" spc="13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should include stitches</a:t>
            </a: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placed lateral</a:t>
            </a:r>
            <a:r>
              <a:rPr sz="2200" spc="-9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to </a:t>
            </a: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each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angle,</a:t>
            </a:r>
            <a:endParaRPr sz="2200" dirty="0">
              <a:latin typeface="Cambria"/>
              <a:cs typeface="Cambria"/>
            </a:endParaRPr>
          </a:p>
          <a:p>
            <a:pPr marL="421069" marR="35327">
              <a:lnSpc>
                <a:spcPct val="105300"/>
              </a:lnSpc>
              <a:spcBef>
                <a:spcPts val="13"/>
              </a:spcBef>
            </a:pP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with</a:t>
            </a:r>
            <a:r>
              <a:rPr sz="2200" spc="-9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prior</a:t>
            </a:r>
            <a:r>
              <a:rPr sz="2200" spc="-9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palpation</a:t>
            </a:r>
            <a:r>
              <a:rPr sz="2200" spc="4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of</a:t>
            </a: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the</a:t>
            </a:r>
            <a:r>
              <a:rPr sz="2200" spc="-9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location</a:t>
            </a:r>
            <a:r>
              <a:rPr sz="2200" spc="4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of</a:t>
            </a:r>
            <a:r>
              <a:rPr sz="2200" spc="9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b="1" dirty="0">
                <a:solidFill>
                  <a:srgbClr val="202020"/>
                </a:solidFill>
                <a:latin typeface="Cambria"/>
                <a:cs typeface="Cambria"/>
              </a:rPr>
              <a:t>the</a:t>
            </a:r>
            <a:r>
              <a:rPr sz="2200" b="1" spc="-4" dirty="0">
                <a:solidFill>
                  <a:srgbClr val="202020"/>
                </a:solidFill>
                <a:latin typeface="Cambria"/>
                <a:cs typeface="Cambria"/>
              </a:rPr>
              <a:t> lateral uterine </a:t>
            </a:r>
            <a:r>
              <a:rPr sz="2200" b="1" dirty="0">
                <a:solidFill>
                  <a:srgbClr val="202020"/>
                </a:solidFill>
                <a:latin typeface="Cambria"/>
                <a:cs typeface="Cambria"/>
              </a:rPr>
              <a:t>vessels</a:t>
            </a: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. </a:t>
            </a:r>
            <a:r>
              <a:rPr sz="2200" spc="-283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Most</a:t>
            </a:r>
            <a:r>
              <a:rPr sz="2200" spc="-9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physicians</a:t>
            </a:r>
            <a:r>
              <a:rPr sz="2200" spc="4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9" dirty="0">
                <a:solidFill>
                  <a:srgbClr val="202020"/>
                </a:solidFill>
                <a:latin typeface="Cambria"/>
                <a:cs typeface="Cambria"/>
              </a:rPr>
              <a:t>use</a:t>
            </a: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 a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continuous</a:t>
            </a:r>
            <a:r>
              <a:rPr sz="2200" spc="4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locking</a:t>
            </a: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 stitch.</a:t>
            </a:r>
            <a:endParaRPr sz="2200" dirty="0">
              <a:latin typeface="Cambria"/>
              <a:cs typeface="Cambria"/>
            </a:endParaRPr>
          </a:p>
          <a:p>
            <a:pPr marL="421069" marR="147004" lvl="1" indent="-205122">
              <a:lnSpc>
                <a:spcPct val="104700"/>
              </a:lnSpc>
              <a:spcBef>
                <a:spcPts val="9"/>
              </a:spcBef>
              <a:buFont typeface="Wingdings"/>
              <a:buChar char=""/>
              <a:tabLst>
                <a:tab pos="421069" algn="l"/>
                <a:tab pos="421639" algn="l"/>
              </a:tabLst>
            </a:pP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If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the first</a:t>
            </a:r>
            <a:r>
              <a:rPr sz="2200" spc="-9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layer </a:t>
            </a: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is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 hemostatic,</a:t>
            </a:r>
            <a:r>
              <a:rPr sz="2200" spc="18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b="1" dirty="0">
                <a:solidFill>
                  <a:srgbClr val="202020"/>
                </a:solidFill>
                <a:latin typeface="Cambria"/>
                <a:cs typeface="Cambria"/>
              </a:rPr>
              <a:t>the </a:t>
            </a:r>
            <a:r>
              <a:rPr sz="2200" b="1" spc="-4" dirty="0">
                <a:solidFill>
                  <a:srgbClr val="202020"/>
                </a:solidFill>
                <a:latin typeface="Cambria"/>
                <a:cs typeface="Cambria"/>
              </a:rPr>
              <a:t>second</a:t>
            </a:r>
            <a:r>
              <a:rPr sz="2200" b="1" spc="4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202020"/>
                </a:solidFill>
                <a:latin typeface="Cambria"/>
                <a:cs typeface="Cambria"/>
              </a:rPr>
              <a:t>layer</a:t>
            </a:r>
            <a:r>
              <a:rPr sz="2200" b="1" spc="9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(Lembert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stitch) </a:t>
            </a:r>
            <a:r>
              <a:rPr sz="2200" spc="-287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(continuous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or</a:t>
            </a:r>
            <a:r>
              <a:rPr sz="2200" spc="4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interrupted)</a:t>
            </a:r>
            <a:endParaRPr sz="2200" dirty="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9819" y="5702693"/>
            <a:ext cx="6577853" cy="1068172"/>
          </a:xfrm>
          <a:prstGeom prst="rect">
            <a:avLst/>
          </a:prstGeom>
        </p:spPr>
        <p:txBody>
          <a:bodyPr vert="horz" wrap="square" lIns="0" tIns="1710" rIns="0" bIns="0" rtlCol="0">
            <a:spAutoFit/>
          </a:bodyPr>
          <a:lstStyle/>
          <a:p>
            <a:pPr marL="11396" marR="4559">
              <a:lnSpc>
                <a:spcPct val="104700"/>
              </a:lnSpc>
              <a:spcBef>
                <a:spcPts val="13"/>
              </a:spcBef>
            </a:pPr>
            <a:r>
              <a:rPr sz="2200" b="1" spc="-4" dirty="0">
                <a:solidFill>
                  <a:srgbClr val="FF0066"/>
                </a:solidFill>
                <a:latin typeface="Cambria"/>
                <a:cs typeface="Cambria"/>
              </a:rPr>
              <a:t>Single-layer</a:t>
            </a:r>
            <a:r>
              <a:rPr sz="2200" b="1" dirty="0">
                <a:solidFill>
                  <a:srgbClr val="FF0066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FF0066"/>
                </a:solidFill>
                <a:latin typeface="Cambria"/>
                <a:cs typeface="Cambria"/>
              </a:rPr>
              <a:t>closure is</a:t>
            </a:r>
            <a:r>
              <a:rPr sz="2200" b="1" spc="-9" dirty="0">
                <a:solidFill>
                  <a:srgbClr val="FF0066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FF0066"/>
                </a:solidFill>
                <a:latin typeface="Cambria"/>
                <a:cs typeface="Cambria"/>
              </a:rPr>
              <a:t>typically faster</a:t>
            </a:r>
            <a:r>
              <a:rPr sz="2200" b="1" dirty="0">
                <a:solidFill>
                  <a:srgbClr val="FF0066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FF0066"/>
                </a:solidFill>
                <a:latin typeface="Cambria"/>
                <a:cs typeface="Cambria"/>
              </a:rPr>
              <a:t>and</a:t>
            </a:r>
            <a:r>
              <a:rPr sz="2200" b="1" dirty="0">
                <a:solidFill>
                  <a:srgbClr val="FF0066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FF0066"/>
                </a:solidFill>
                <a:latin typeface="Cambria"/>
                <a:cs typeface="Cambria"/>
              </a:rPr>
              <a:t>is</a:t>
            </a:r>
            <a:r>
              <a:rPr sz="2200" b="1" spc="-9" dirty="0">
                <a:solidFill>
                  <a:srgbClr val="FF0066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FF0066"/>
                </a:solidFill>
                <a:latin typeface="Cambria"/>
                <a:cs typeface="Cambria"/>
              </a:rPr>
              <a:t>not</a:t>
            </a:r>
            <a:r>
              <a:rPr sz="2200" b="1" dirty="0">
                <a:solidFill>
                  <a:srgbClr val="FF0066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FF0066"/>
                </a:solidFill>
                <a:latin typeface="Cambria"/>
                <a:cs typeface="Cambria"/>
              </a:rPr>
              <a:t>associated</a:t>
            </a:r>
            <a:r>
              <a:rPr sz="2200" b="1" dirty="0">
                <a:solidFill>
                  <a:srgbClr val="FF0066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FF0066"/>
                </a:solidFill>
                <a:latin typeface="Cambria"/>
                <a:cs typeface="Cambria"/>
              </a:rPr>
              <a:t>with </a:t>
            </a:r>
            <a:r>
              <a:rPr sz="2200" b="1" spc="-283" dirty="0">
                <a:solidFill>
                  <a:srgbClr val="FF0066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FF0066"/>
                </a:solidFill>
                <a:latin typeface="Cambria"/>
                <a:cs typeface="Cambria"/>
              </a:rPr>
              <a:t>higher rates of</a:t>
            </a:r>
            <a:r>
              <a:rPr sz="2200" b="1" dirty="0">
                <a:solidFill>
                  <a:srgbClr val="FF0066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FF0066"/>
                </a:solidFill>
                <a:latin typeface="Cambria"/>
                <a:cs typeface="Cambria"/>
              </a:rPr>
              <a:t>infection</a:t>
            </a:r>
            <a:r>
              <a:rPr sz="2200" b="1" spc="-9" dirty="0">
                <a:solidFill>
                  <a:srgbClr val="FF0066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FF0066"/>
                </a:solidFill>
                <a:latin typeface="Cambria"/>
                <a:cs typeface="Cambria"/>
              </a:rPr>
              <a:t>or</a:t>
            </a:r>
            <a:r>
              <a:rPr sz="2200" b="1" spc="4" dirty="0">
                <a:solidFill>
                  <a:srgbClr val="FF0066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FF0066"/>
                </a:solidFill>
                <a:latin typeface="Cambria"/>
                <a:cs typeface="Cambria"/>
              </a:rPr>
              <a:t>transfusion</a:t>
            </a:r>
            <a:endParaRPr sz="22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2181469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72316" y="28553"/>
            <a:ext cx="3271685" cy="195245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11253" y="1085897"/>
            <a:ext cx="3394364" cy="192360"/>
          </a:xfrm>
          <a:prstGeom prst="rect">
            <a:avLst/>
          </a:prstGeom>
          <a:solidFill>
            <a:srgbClr val="D2D2D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30"/>
              </a:lnSpc>
            </a:pPr>
            <a:r>
              <a:rPr sz="2900" b="1" spc="-4" dirty="0">
                <a:solidFill>
                  <a:srgbClr val="202020"/>
                </a:solidFill>
                <a:latin typeface="Cambria"/>
                <a:cs typeface="Cambria"/>
              </a:rPr>
              <a:t>Postoperative</a:t>
            </a:r>
            <a:r>
              <a:rPr sz="2900" b="1" spc="-9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900" b="1" spc="-4" dirty="0">
                <a:solidFill>
                  <a:srgbClr val="202020"/>
                </a:solidFill>
                <a:latin typeface="Cambria"/>
                <a:cs typeface="Cambria"/>
              </a:rPr>
              <a:t>care:</a:t>
            </a:r>
            <a:endParaRPr sz="2900" dirty="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7675" y="1680884"/>
            <a:ext cx="9062391" cy="5064767"/>
          </a:xfrm>
          <a:prstGeom prst="rect">
            <a:avLst/>
          </a:prstGeom>
        </p:spPr>
        <p:txBody>
          <a:bodyPr vert="horz" wrap="square" lIns="0" tIns="115095" rIns="0" bIns="0" rtlCol="0">
            <a:spAutoFit/>
          </a:bodyPr>
          <a:lstStyle/>
          <a:p>
            <a:pPr marL="189736" indent="-178912">
              <a:spcBef>
                <a:spcPts val="905"/>
              </a:spcBef>
              <a:buAutoNum type="arabicPeriod"/>
              <a:tabLst>
                <a:tab pos="190308" algn="l"/>
              </a:tabLst>
            </a:pPr>
            <a:r>
              <a:rPr b="1" spc="-4" dirty="0">
                <a:solidFill>
                  <a:srgbClr val="202020"/>
                </a:solidFill>
                <a:latin typeface="Cambria"/>
                <a:cs typeface="Cambria"/>
              </a:rPr>
              <a:t>Maternal</a:t>
            </a:r>
            <a:r>
              <a:rPr b="1" spc="-9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b="1" spc="-4" dirty="0">
                <a:solidFill>
                  <a:srgbClr val="202020"/>
                </a:solidFill>
                <a:latin typeface="Cambria"/>
                <a:cs typeface="Cambria"/>
              </a:rPr>
              <a:t>monitoring</a:t>
            </a:r>
            <a:r>
              <a:rPr b="1" spc="9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b="1" spc="-4" dirty="0">
                <a:solidFill>
                  <a:srgbClr val="202020"/>
                </a:solidFill>
                <a:latin typeface="Cambria"/>
                <a:cs typeface="Cambria"/>
              </a:rPr>
              <a:t>in </a:t>
            </a:r>
            <a:r>
              <a:rPr b="1" dirty="0">
                <a:solidFill>
                  <a:srgbClr val="202020"/>
                </a:solidFill>
                <a:latin typeface="Cambria"/>
                <a:cs typeface="Cambria"/>
              </a:rPr>
              <a:t>the</a:t>
            </a:r>
            <a:r>
              <a:rPr b="1" spc="-4" dirty="0">
                <a:solidFill>
                  <a:srgbClr val="202020"/>
                </a:solidFill>
                <a:latin typeface="Cambria"/>
                <a:cs typeface="Cambria"/>
              </a:rPr>
              <a:t> immediate</a:t>
            </a:r>
            <a:r>
              <a:rPr b="1" spc="-9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b="1" spc="-4" dirty="0">
                <a:solidFill>
                  <a:srgbClr val="202020"/>
                </a:solidFill>
                <a:latin typeface="Cambria"/>
                <a:cs typeface="Cambria"/>
              </a:rPr>
              <a:t>postoperative period:</a:t>
            </a:r>
            <a:endParaRPr dirty="0">
              <a:latin typeface="Cambria"/>
              <a:cs typeface="Cambria"/>
            </a:endParaRPr>
          </a:p>
          <a:p>
            <a:pPr marL="11396" marR="4559">
              <a:lnSpc>
                <a:spcPct val="104700"/>
              </a:lnSpc>
              <a:spcBef>
                <a:spcPts val="745"/>
              </a:spcBef>
            </a:pPr>
            <a:r>
              <a:rPr dirty="0">
                <a:solidFill>
                  <a:srgbClr val="202020"/>
                </a:solidFill>
                <a:latin typeface="Cambria"/>
                <a:cs typeface="Cambria"/>
              </a:rPr>
              <a:t>vital</a:t>
            </a:r>
            <a:r>
              <a:rPr spc="4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pc="-4" dirty="0">
                <a:solidFill>
                  <a:srgbClr val="202020"/>
                </a:solidFill>
                <a:latin typeface="Cambria"/>
                <a:cs typeface="Cambria"/>
              </a:rPr>
              <a:t>signs,</a:t>
            </a:r>
            <a:r>
              <a:rPr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pc="-4" dirty="0">
                <a:solidFill>
                  <a:srgbClr val="202020"/>
                </a:solidFill>
                <a:latin typeface="Cambria"/>
                <a:cs typeface="Cambria"/>
              </a:rPr>
              <a:t>uterine</a:t>
            </a:r>
            <a:r>
              <a:rPr spc="-13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pc="-4" dirty="0">
                <a:solidFill>
                  <a:srgbClr val="202020"/>
                </a:solidFill>
                <a:latin typeface="Cambria"/>
                <a:cs typeface="Cambria"/>
              </a:rPr>
              <a:t>tone,</a:t>
            </a:r>
            <a:r>
              <a:rPr spc="9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pc="-4" dirty="0">
                <a:solidFill>
                  <a:srgbClr val="202020"/>
                </a:solidFill>
                <a:latin typeface="Cambria"/>
                <a:cs typeface="Cambria"/>
              </a:rPr>
              <a:t>vaginal</a:t>
            </a:r>
            <a:r>
              <a:rPr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pc="-4" dirty="0">
                <a:solidFill>
                  <a:srgbClr val="202020"/>
                </a:solidFill>
                <a:latin typeface="Cambria"/>
                <a:cs typeface="Cambria"/>
              </a:rPr>
              <a:t>and incisional</a:t>
            </a:r>
            <a:r>
              <a:rPr spc="9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pc="-4" dirty="0">
                <a:solidFill>
                  <a:srgbClr val="202020"/>
                </a:solidFill>
                <a:latin typeface="Cambria"/>
                <a:cs typeface="Cambria"/>
              </a:rPr>
              <a:t>bleeding, and</a:t>
            </a:r>
            <a:r>
              <a:rPr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pc="-4" dirty="0">
                <a:solidFill>
                  <a:srgbClr val="202020"/>
                </a:solidFill>
                <a:latin typeface="Cambria"/>
                <a:cs typeface="Cambria"/>
              </a:rPr>
              <a:t>urine</a:t>
            </a:r>
            <a:r>
              <a:rPr spc="-9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pc="-4" dirty="0">
                <a:solidFill>
                  <a:srgbClr val="202020"/>
                </a:solidFill>
                <a:latin typeface="Cambria"/>
                <a:cs typeface="Cambria"/>
              </a:rPr>
              <a:t>output </a:t>
            </a:r>
            <a:r>
              <a:rPr spc="-283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pc="-4" dirty="0">
                <a:solidFill>
                  <a:srgbClr val="202020"/>
                </a:solidFill>
                <a:latin typeface="Cambria"/>
                <a:cs typeface="Cambria"/>
              </a:rPr>
              <a:t>are</a:t>
            </a:r>
            <a:r>
              <a:rPr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pc="-4" dirty="0">
                <a:solidFill>
                  <a:srgbClr val="202020"/>
                </a:solidFill>
                <a:latin typeface="Cambria"/>
                <a:cs typeface="Cambria"/>
              </a:rPr>
              <a:t>monitored</a:t>
            </a:r>
            <a:r>
              <a:rPr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pc="-4" dirty="0">
                <a:solidFill>
                  <a:srgbClr val="202020"/>
                </a:solidFill>
                <a:latin typeface="Cambria"/>
                <a:cs typeface="Cambria"/>
              </a:rPr>
              <a:t>closely.</a:t>
            </a:r>
            <a:endParaRPr dirty="0">
              <a:latin typeface="Cambria"/>
              <a:cs typeface="Cambria"/>
            </a:endParaRPr>
          </a:p>
          <a:p>
            <a:pPr marL="189736" indent="-178912">
              <a:spcBef>
                <a:spcPts val="808"/>
              </a:spcBef>
              <a:buAutoNum type="arabicPeriod" startAt="2"/>
              <a:tabLst>
                <a:tab pos="190308" algn="l"/>
              </a:tabLst>
            </a:pPr>
            <a:r>
              <a:rPr b="1" spc="-4" dirty="0">
                <a:solidFill>
                  <a:srgbClr val="202020"/>
                </a:solidFill>
                <a:latin typeface="Cambria"/>
                <a:cs typeface="Cambria"/>
              </a:rPr>
              <a:t>pain</a:t>
            </a:r>
            <a:r>
              <a:rPr b="1" spc="-40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b="1" spc="-4" dirty="0">
                <a:solidFill>
                  <a:srgbClr val="202020"/>
                </a:solidFill>
                <a:latin typeface="Cambria"/>
                <a:cs typeface="Cambria"/>
              </a:rPr>
              <a:t>relieving:</a:t>
            </a:r>
            <a:endParaRPr dirty="0">
              <a:latin typeface="Cambria"/>
              <a:cs typeface="Cambria"/>
            </a:endParaRPr>
          </a:p>
          <a:p>
            <a:pPr marL="11396">
              <a:spcBef>
                <a:spcPts val="808"/>
              </a:spcBef>
            </a:pPr>
            <a:r>
              <a:rPr spc="-4" dirty="0">
                <a:solidFill>
                  <a:srgbClr val="202020"/>
                </a:solidFill>
                <a:latin typeface="Cambria"/>
                <a:cs typeface="Cambria"/>
              </a:rPr>
              <a:t>analgesia followed</a:t>
            </a:r>
            <a:r>
              <a:rPr spc="4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pc="-4" dirty="0">
                <a:solidFill>
                  <a:srgbClr val="202020"/>
                </a:solidFill>
                <a:latin typeface="Cambria"/>
                <a:cs typeface="Cambria"/>
              </a:rPr>
              <a:t>by</a:t>
            </a:r>
            <a:r>
              <a:rPr spc="4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pc="-4" dirty="0">
                <a:solidFill>
                  <a:srgbClr val="202020"/>
                </a:solidFill>
                <a:latin typeface="Cambria"/>
                <a:cs typeface="Cambria"/>
              </a:rPr>
              <a:t>oral</a:t>
            </a:r>
            <a:r>
              <a:rPr spc="9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pc="-4" dirty="0">
                <a:solidFill>
                  <a:srgbClr val="202020"/>
                </a:solidFill>
                <a:latin typeface="Cambria"/>
                <a:cs typeface="Cambria"/>
              </a:rPr>
              <a:t>nonsteroidal</a:t>
            </a:r>
            <a:r>
              <a:rPr spc="4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pc="-4" dirty="0">
                <a:solidFill>
                  <a:srgbClr val="202020"/>
                </a:solidFill>
                <a:latin typeface="Cambria"/>
                <a:cs typeface="Cambria"/>
              </a:rPr>
              <a:t>anti-inflammatory</a:t>
            </a:r>
            <a:r>
              <a:rPr spc="9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pc="-4" dirty="0">
                <a:solidFill>
                  <a:srgbClr val="202020"/>
                </a:solidFill>
                <a:latin typeface="Cambria"/>
                <a:cs typeface="Cambria"/>
              </a:rPr>
              <a:t>drugs.</a:t>
            </a:r>
            <a:endParaRPr dirty="0">
              <a:latin typeface="Cambria"/>
              <a:cs typeface="Cambria"/>
            </a:endParaRPr>
          </a:p>
          <a:p>
            <a:pPr marL="152702" indent="-141875">
              <a:spcBef>
                <a:spcPts val="808"/>
              </a:spcBef>
              <a:buAutoNum type="arabicPeriod" startAt="3"/>
              <a:tabLst>
                <a:tab pos="153271" algn="l"/>
              </a:tabLst>
            </a:pPr>
            <a:r>
              <a:rPr b="1" spc="-4" dirty="0">
                <a:solidFill>
                  <a:srgbClr val="202020"/>
                </a:solidFill>
                <a:latin typeface="Cambria"/>
                <a:cs typeface="Cambria"/>
              </a:rPr>
              <a:t>Bladder</a:t>
            </a:r>
            <a:r>
              <a:rPr b="1" spc="-27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b="1" spc="-4" dirty="0">
                <a:solidFill>
                  <a:srgbClr val="202020"/>
                </a:solidFill>
                <a:latin typeface="Cambria"/>
                <a:cs typeface="Cambria"/>
              </a:rPr>
              <a:t>catheter:</a:t>
            </a:r>
            <a:endParaRPr dirty="0">
              <a:latin typeface="Cambria"/>
              <a:cs typeface="Cambria"/>
            </a:endParaRPr>
          </a:p>
          <a:p>
            <a:pPr marL="11396" marR="651831" indent="38175">
              <a:lnSpc>
                <a:spcPct val="104700"/>
              </a:lnSpc>
              <a:spcBef>
                <a:spcPts val="740"/>
              </a:spcBef>
            </a:pPr>
            <a:r>
              <a:rPr spc="-4" dirty="0">
                <a:solidFill>
                  <a:srgbClr val="202020"/>
                </a:solidFill>
                <a:latin typeface="Cambria"/>
                <a:cs typeface="Cambria"/>
              </a:rPr>
              <a:t>Removing</a:t>
            </a:r>
            <a:r>
              <a:rPr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pc="-4" dirty="0">
                <a:solidFill>
                  <a:srgbClr val="202020"/>
                </a:solidFill>
                <a:latin typeface="Cambria"/>
                <a:cs typeface="Cambria"/>
              </a:rPr>
              <a:t>the</a:t>
            </a:r>
            <a:r>
              <a:rPr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pc="-4" dirty="0">
                <a:solidFill>
                  <a:srgbClr val="202020"/>
                </a:solidFill>
                <a:latin typeface="Cambria"/>
                <a:cs typeface="Cambria"/>
              </a:rPr>
              <a:t>catheter</a:t>
            </a:r>
            <a:r>
              <a:rPr spc="9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pc="-4" dirty="0">
                <a:solidFill>
                  <a:srgbClr val="202020"/>
                </a:solidFill>
                <a:latin typeface="Cambria"/>
                <a:cs typeface="Cambria"/>
              </a:rPr>
              <a:t>as</a:t>
            </a:r>
            <a:r>
              <a:rPr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pc="-4" dirty="0">
                <a:solidFill>
                  <a:srgbClr val="202020"/>
                </a:solidFill>
                <a:latin typeface="Cambria"/>
                <a:cs typeface="Cambria"/>
              </a:rPr>
              <a:t>soon</a:t>
            </a:r>
            <a:r>
              <a:rPr spc="9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pc="-4" dirty="0">
                <a:solidFill>
                  <a:srgbClr val="202020"/>
                </a:solidFill>
                <a:latin typeface="Cambria"/>
                <a:cs typeface="Cambria"/>
              </a:rPr>
              <a:t>as</a:t>
            </a:r>
            <a:r>
              <a:rPr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pc="-4" dirty="0">
                <a:solidFill>
                  <a:srgbClr val="202020"/>
                </a:solidFill>
                <a:latin typeface="Cambria"/>
                <a:cs typeface="Cambria"/>
              </a:rPr>
              <a:t>possible</a:t>
            </a:r>
            <a:r>
              <a:rPr spc="9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pc="-4" dirty="0">
                <a:solidFill>
                  <a:srgbClr val="202020"/>
                </a:solidFill>
                <a:latin typeface="Cambria"/>
                <a:cs typeface="Cambria"/>
              </a:rPr>
              <a:t>minimizes</a:t>
            </a:r>
            <a:r>
              <a:rPr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pc="-4" dirty="0">
                <a:solidFill>
                  <a:srgbClr val="202020"/>
                </a:solidFill>
                <a:latin typeface="Cambria"/>
                <a:cs typeface="Cambria"/>
              </a:rPr>
              <a:t>the</a:t>
            </a:r>
            <a:r>
              <a:rPr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pc="-4" dirty="0">
                <a:solidFill>
                  <a:srgbClr val="202020"/>
                </a:solidFill>
                <a:latin typeface="Cambria"/>
                <a:cs typeface="Cambria"/>
              </a:rPr>
              <a:t>risk</a:t>
            </a:r>
            <a:r>
              <a:rPr spc="9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pc="-4" dirty="0">
                <a:solidFill>
                  <a:srgbClr val="202020"/>
                </a:solidFill>
                <a:latin typeface="Cambria"/>
                <a:cs typeface="Cambria"/>
              </a:rPr>
              <a:t>of </a:t>
            </a:r>
            <a:r>
              <a:rPr spc="-283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pc="-4" dirty="0">
                <a:solidFill>
                  <a:srgbClr val="202020"/>
                </a:solidFill>
                <a:latin typeface="Cambria"/>
                <a:cs typeface="Cambria"/>
              </a:rPr>
              <a:t>infection.</a:t>
            </a:r>
            <a:endParaRPr dirty="0">
              <a:latin typeface="Cambria"/>
              <a:cs typeface="Cambria"/>
            </a:endParaRPr>
          </a:p>
          <a:p>
            <a:pPr marL="189736" indent="-178912">
              <a:spcBef>
                <a:spcPts val="799"/>
              </a:spcBef>
              <a:buAutoNum type="arabicPeriod" startAt="4"/>
              <a:tabLst>
                <a:tab pos="190308" algn="l"/>
              </a:tabLst>
            </a:pPr>
            <a:r>
              <a:rPr b="1" spc="-4" dirty="0">
                <a:solidFill>
                  <a:srgbClr val="202020"/>
                </a:solidFill>
                <a:latin typeface="Cambria"/>
                <a:cs typeface="Cambria"/>
              </a:rPr>
              <a:t>Diet</a:t>
            </a:r>
            <a:r>
              <a:rPr b="1" spc="-9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b="1" spc="-4" dirty="0">
                <a:solidFill>
                  <a:srgbClr val="202020"/>
                </a:solidFill>
                <a:latin typeface="Cambria"/>
                <a:cs typeface="Cambria"/>
              </a:rPr>
              <a:t>and</a:t>
            </a:r>
            <a:r>
              <a:rPr b="1" spc="-13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b="1" spc="-9" dirty="0">
                <a:solidFill>
                  <a:srgbClr val="202020"/>
                </a:solidFill>
                <a:latin typeface="Cambria"/>
                <a:cs typeface="Cambria"/>
              </a:rPr>
              <a:t>activity:</a:t>
            </a:r>
            <a:endParaRPr dirty="0">
              <a:latin typeface="Cambria"/>
              <a:cs typeface="Cambria"/>
            </a:endParaRPr>
          </a:p>
          <a:p>
            <a:pPr marL="11396" marR="120224" indent="38175">
              <a:lnSpc>
                <a:spcPct val="104700"/>
              </a:lnSpc>
              <a:spcBef>
                <a:spcPts val="745"/>
              </a:spcBef>
            </a:pPr>
            <a:r>
              <a:rPr spc="-4" dirty="0">
                <a:solidFill>
                  <a:srgbClr val="202020"/>
                </a:solidFill>
                <a:latin typeface="Cambria"/>
                <a:cs typeface="Cambria"/>
              </a:rPr>
              <a:t>Early ambulation</a:t>
            </a:r>
            <a:r>
              <a:rPr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pc="-4" dirty="0">
                <a:solidFill>
                  <a:srgbClr val="202020"/>
                </a:solidFill>
                <a:latin typeface="Cambria"/>
                <a:cs typeface="Cambria"/>
              </a:rPr>
              <a:t>(when</a:t>
            </a:r>
            <a:r>
              <a:rPr spc="4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pc="-4" dirty="0">
                <a:solidFill>
                  <a:srgbClr val="202020"/>
                </a:solidFill>
                <a:latin typeface="Cambria"/>
                <a:cs typeface="Cambria"/>
              </a:rPr>
              <a:t>the</a:t>
            </a:r>
            <a:r>
              <a:rPr spc="-9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pc="-4" dirty="0">
                <a:solidFill>
                  <a:srgbClr val="202020"/>
                </a:solidFill>
                <a:latin typeface="Cambria"/>
                <a:cs typeface="Cambria"/>
              </a:rPr>
              <a:t>effects</a:t>
            </a:r>
            <a:r>
              <a:rPr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pc="-4" dirty="0">
                <a:solidFill>
                  <a:srgbClr val="202020"/>
                </a:solidFill>
                <a:latin typeface="Cambria"/>
                <a:cs typeface="Cambria"/>
              </a:rPr>
              <a:t>of</a:t>
            </a:r>
            <a:r>
              <a:rPr spc="-9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pc="-4" dirty="0">
                <a:solidFill>
                  <a:srgbClr val="202020"/>
                </a:solidFill>
                <a:latin typeface="Cambria"/>
                <a:cs typeface="Cambria"/>
              </a:rPr>
              <a:t>anesthesia</a:t>
            </a:r>
            <a:r>
              <a:rPr spc="-9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dirty="0">
                <a:solidFill>
                  <a:srgbClr val="202020"/>
                </a:solidFill>
                <a:latin typeface="Cambria"/>
                <a:cs typeface="Cambria"/>
              </a:rPr>
              <a:t>have</a:t>
            </a:r>
            <a:r>
              <a:rPr spc="-4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pc="-9" dirty="0">
                <a:solidFill>
                  <a:srgbClr val="202020"/>
                </a:solidFill>
                <a:latin typeface="Cambria"/>
                <a:cs typeface="Cambria"/>
              </a:rPr>
              <a:t>abated)</a:t>
            </a:r>
            <a:r>
              <a:rPr spc="4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pc="-4" dirty="0">
                <a:solidFill>
                  <a:srgbClr val="202020"/>
                </a:solidFill>
                <a:latin typeface="Cambria"/>
                <a:cs typeface="Cambria"/>
              </a:rPr>
              <a:t>and </a:t>
            </a:r>
            <a:r>
              <a:rPr dirty="0">
                <a:solidFill>
                  <a:srgbClr val="202020"/>
                </a:solidFill>
                <a:latin typeface="Cambria"/>
                <a:cs typeface="Cambria"/>
              </a:rPr>
              <a:t>oral </a:t>
            </a:r>
            <a:r>
              <a:rPr spc="-283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pc="-4" dirty="0">
                <a:solidFill>
                  <a:srgbClr val="202020"/>
                </a:solidFill>
                <a:latin typeface="Cambria"/>
                <a:cs typeface="Cambria"/>
              </a:rPr>
              <a:t>intake</a:t>
            </a:r>
            <a:r>
              <a:rPr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pc="-4" dirty="0">
                <a:solidFill>
                  <a:srgbClr val="202020"/>
                </a:solidFill>
                <a:latin typeface="Cambria"/>
                <a:cs typeface="Cambria"/>
              </a:rPr>
              <a:t>(within</a:t>
            </a:r>
            <a:r>
              <a:rPr spc="-9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dirty="0">
                <a:solidFill>
                  <a:srgbClr val="202020"/>
                </a:solidFill>
                <a:latin typeface="Cambria"/>
                <a:cs typeface="Cambria"/>
              </a:rPr>
              <a:t>six</a:t>
            </a:r>
            <a:r>
              <a:rPr spc="-13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pc="-4" dirty="0">
                <a:solidFill>
                  <a:srgbClr val="202020"/>
                </a:solidFill>
                <a:latin typeface="Cambria"/>
                <a:cs typeface="Cambria"/>
              </a:rPr>
              <a:t>hours</a:t>
            </a:r>
            <a:r>
              <a:rPr spc="4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pc="-4" dirty="0">
                <a:solidFill>
                  <a:srgbClr val="202020"/>
                </a:solidFill>
                <a:latin typeface="Cambria"/>
                <a:cs typeface="Cambria"/>
              </a:rPr>
              <a:t>of</a:t>
            </a:r>
            <a:r>
              <a:rPr spc="4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pc="-4" dirty="0">
                <a:solidFill>
                  <a:srgbClr val="202020"/>
                </a:solidFill>
                <a:latin typeface="Cambria"/>
                <a:cs typeface="Cambria"/>
              </a:rPr>
              <a:t>delivery)</a:t>
            </a:r>
            <a:r>
              <a:rPr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pc="-4" dirty="0">
                <a:solidFill>
                  <a:srgbClr val="202020"/>
                </a:solidFill>
                <a:latin typeface="Cambria"/>
                <a:cs typeface="Cambria"/>
              </a:rPr>
              <a:t>are</a:t>
            </a:r>
            <a:r>
              <a:rPr dirty="0">
                <a:solidFill>
                  <a:srgbClr val="202020"/>
                </a:solidFill>
                <a:latin typeface="Cambria"/>
                <a:cs typeface="Cambria"/>
              </a:rPr>
              <a:t> encouraged</a:t>
            </a:r>
            <a:endParaRPr dirty="0">
              <a:latin typeface="Cambria"/>
              <a:cs typeface="Cambria"/>
            </a:endParaRPr>
          </a:p>
          <a:p>
            <a:pPr marL="189736" indent="-178912">
              <a:spcBef>
                <a:spcPts val="808"/>
              </a:spcBef>
              <a:buAutoNum type="arabicPeriod" startAt="5"/>
              <a:tabLst>
                <a:tab pos="190308" algn="l"/>
              </a:tabLst>
            </a:pPr>
            <a:r>
              <a:rPr b="1" spc="-4" dirty="0">
                <a:solidFill>
                  <a:srgbClr val="202020"/>
                </a:solidFill>
                <a:latin typeface="Cambria"/>
                <a:cs typeface="Cambria"/>
              </a:rPr>
              <a:t>Breastfeeding:</a:t>
            </a:r>
            <a:endParaRPr dirty="0">
              <a:latin typeface="Cambria"/>
              <a:cs typeface="Cambria"/>
            </a:endParaRPr>
          </a:p>
          <a:p>
            <a:pPr marL="11396">
              <a:spcBef>
                <a:spcPts val="808"/>
              </a:spcBef>
            </a:pPr>
            <a:r>
              <a:rPr dirty="0">
                <a:solidFill>
                  <a:srgbClr val="202020"/>
                </a:solidFill>
                <a:latin typeface="Cambria"/>
                <a:cs typeface="Cambria"/>
              </a:rPr>
              <a:t>can </a:t>
            </a:r>
            <a:r>
              <a:rPr spc="-4" dirty="0">
                <a:solidFill>
                  <a:srgbClr val="202020"/>
                </a:solidFill>
                <a:latin typeface="Cambria"/>
                <a:cs typeface="Cambria"/>
              </a:rPr>
              <a:t>be </a:t>
            </a:r>
            <a:r>
              <a:rPr dirty="0">
                <a:solidFill>
                  <a:srgbClr val="202020"/>
                </a:solidFill>
                <a:latin typeface="Cambria"/>
                <a:cs typeface="Cambria"/>
              </a:rPr>
              <a:t>initiated</a:t>
            </a:r>
            <a:r>
              <a:rPr spc="-9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pc="-4" dirty="0">
                <a:solidFill>
                  <a:srgbClr val="202020"/>
                </a:solidFill>
                <a:latin typeface="Cambria"/>
                <a:cs typeface="Cambria"/>
              </a:rPr>
              <a:t>in</a:t>
            </a:r>
            <a:r>
              <a:rPr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pc="-9" dirty="0">
                <a:solidFill>
                  <a:srgbClr val="202020"/>
                </a:solidFill>
                <a:latin typeface="Cambria"/>
                <a:cs typeface="Cambria"/>
              </a:rPr>
              <a:t>the</a:t>
            </a:r>
            <a:r>
              <a:rPr spc="-4" dirty="0">
                <a:solidFill>
                  <a:srgbClr val="202020"/>
                </a:solidFill>
                <a:latin typeface="Cambria"/>
                <a:cs typeface="Cambria"/>
              </a:rPr>
              <a:t> delivery room.</a:t>
            </a:r>
            <a:endParaRPr dirty="0">
              <a:latin typeface="Cambria"/>
              <a:cs typeface="Cambria"/>
            </a:endParaRPr>
          </a:p>
          <a:p>
            <a:pPr marL="189736" indent="-178912">
              <a:spcBef>
                <a:spcPts val="821"/>
              </a:spcBef>
              <a:buAutoNum type="arabicPeriod" startAt="6"/>
              <a:tabLst>
                <a:tab pos="190308" algn="l"/>
              </a:tabLst>
            </a:pPr>
            <a:r>
              <a:rPr b="1" spc="-4" dirty="0">
                <a:solidFill>
                  <a:srgbClr val="202020"/>
                </a:solidFill>
                <a:latin typeface="Cambria"/>
                <a:cs typeface="Cambria"/>
              </a:rPr>
              <a:t>Wound</a:t>
            </a:r>
            <a:r>
              <a:rPr b="1" spc="-31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b="1" spc="-4" dirty="0">
                <a:solidFill>
                  <a:srgbClr val="202020"/>
                </a:solidFill>
                <a:latin typeface="Cambria"/>
                <a:cs typeface="Cambria"/>
              </a:rPr>
              <a:t>care</a:t>
            </a:r>
            <a:r>
              <a:rPr spc="-4" dirty="0">
                <a:solidFill>
                  <a:srgbClr val="202020"/>
                </a:solidFill>
                <a:latin typeface="Cambria"/>
                <a:cs typeface="Cambria"/>
              </a:rPr>
              <a:t>:</a:t>
            </a:r>
            <a:endParaRPr dirty="0">
              <a:latin typeface="Cambria"/>
              <a:cs typeface="Cambria"/>
            </a:endParaRPr>
          </a:p>
          <a:p>
            <a:pPr marL="11396" marR="127631">
              <a:lnSpc>
                <a:spcPct val="104700"/>
              </a:lnSpc>
              <a:spcBef>
                <a:spcPts val="9"/>
              </a:spcBef>
            </a:pPr>
            <a:r>
              <a:rPr spc="-4" dirty="0">
                <a:solidFill>
                  <a:srgbClr val="202020"/>
                </a:solidFill>
                <a:latin typeface="Cambria"/>
                <a:cs typeface="Cambria"/>
              </a:rPr>
              <a:t>Dressings </a:t>
            </a:r>
            <a:r>
              <a:rPr dirty="0">
                <a:solidFill>
                  <a:srgbClr val="202020"/>
                </a:solidFill>
                <a:latin typeface="Cambria"/>
                <a:cs typeface="Cambria"/>
              </a:rPr>
              <a:t>can</a:t>
            </a:r>
            <a:r>
              <a:rPr spc="9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pc="-4" dirty="0">
                <a:solidFill>
                  <a:srgbClr val="202020"/>
                </a:solidFill>
                <a:latin typeface="Cambria"/>
                <a:cs typeface="Cambria"/>
              </a:rPr>
              <a:t>be</a:t>
            </a:r>
            <a:r>
              <a:rPr spc="-9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pc="-4" dirty="0">
                <a:solidFill>
                  <a:srgbClr val="202020"/>
                </a:solidFill>
                <a:latin typeface="Cambria"/>
                <a:cs typeface="Cambria"/>
              </a:rPr>
              <a:t>removed,</a:t>
            </a:r>
            <a:r>
              <a:rPr spc="9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pc="-4" dirty="0">
                <a:solidFill>
                  <a:srgbClr val="202020"/>
                </a:solidFill>
                <a:latin typeface="Cambria"/>
                <a:cs typeface="Cambria"/>
              </a:rPr>
              <a:t>and</a:t>
            </a:r>
            <a:r>
              <a:rPr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pc="-4" dirty="0">
                <a:solidFill>
                  <a:srgbClr val="202020"/>
                </a:solidFill>
                <a:latin typeface="Cambria"/>
                <a:cs typeface="Cambria"/>
              </a:rPr>
              <a:t>patients</a:t>
            </a:r>
            <a:r>
              <a:rPr spc="4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pc="-4" dirty="0">
                <a:solidFill>
                  <a:srgbClr val="202020"/>
                </a:solidFill>
                <a:latin typeface="Cambria"/>
                <a:cs typeface="Cambria"/>
              </a:rPr>
              <a:t>may</a:t>
            </a:r>
            <a:r>
              <a:rPr spc="4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pc="-4" dirty="0">
                <a:solidFill>
                  <a:srgbClr val="202020"/>
                </a:solidFill>
                <a:latin typeface="Cambria"/>
                <a:cs typeface="Cambria"/>
              </a:rPr>
              <a:t>shower</a:t>
            </a:r>
            <a:r>
              <a:rPr spc="4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pc="-9" dirty="0">
                <a:solidFill>
                  <a:srgbClr val="202020"/>
                </a:solidFill>
                <a:latin typeface="Cambria"/>
                <a:cs typeface="Cambria"/>
              </a:rPr>
              <a:t>within</a:t>
            </a:r>
            <a:r>
              <a:rPr spc="9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dirty="0">
                <a:solidFill>
                  <a:srgbClr val="202020"/>
                </a:solidFill>
                <a:latin typeface="Cambria"/>
                <a:cs typeface="Cambria"/>
              </a:rPr>
              <a:t>48 </a:t>
            </a:r>
            <a:r>
              <a:rPr spc="-4" dirty="0">
                <a:solidFill>
                  <a:srgbClr val="202020"/>
                </a:solidFill>
                <a:latin typeface="Cambria"/>
                <a:cs typeface="Cambria"/>
              </a:rPr>
              <a:t>hours</a:t>
            </a:r>
            <a:r>
              <a:rPr spc="4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pc="-4" dirty="0">
                <a:solidFill>
                  <a:srgbClr val="202020"/>
                </a:solidFill>
                <a:latin typeface="Cambria"/>
                <a:cs typeface="Cambria"/>
              </a:rPr>
              <a:t>of </a:t>
            </a:r>
            <a:r>
              <a:rPr spc="-283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pc="-4" dirty="0">
                <a:solidFill>
                  <a:srgbClr val="202020"/>
                </a:solidFill>
                <a:latin typeface="Cambria"/>
                <a:cs typeface="Cambria"/>
              </a:rPr>
              <a:t>surgery.</a:t>
            </a:r>
            <a:endParaRPr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1812812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D18AA7C2-6BC3-9D0E-F6A9-9B756E07AD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59" y="766046"/>
            <a:ext cx="7346083" cy="532591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51A987A1-1428-9AD6-40AF-1D959A55A432}"/>
              </a:ext>
            </a:extLst>
          </p:cNvPr>
          <p:cNvSpPr txBox="1"/>
          <p:nvPr/>
        </p:nvSpPr>
        <p:spPr>
          <a:xfrm>
            <a:off x="3890846" y="2750169"/>
            <a:ext cx="1371600" cy="294449"/>
          </a:xfrm>
          <a:prstGeom prst="rect">
            <a:avLst/>
          </a:prstGeom>
          <a:noFill/>
        </p:spPr>
        <p:txBody>
          <a:bodyPr wrap="square" lIns="91429" tIns="45714" rIns="91429" bIns="45714" rtlCol="1">
            <a:spAutoFit/>
          </a:bodyPr>
          <a:lstStyle/>
          <a:p>
            <a:pPr algn="r"/>
            <a:endParaRPr lang="ar-JO" sz="1300" dirty="0"/>
          </a:p>
        </p:txBody>
      </p:sp>
    </p:spTree>
    <p:extLst>
      <p:ext uri="{BB962C8B-B14F-4D97-AF65-F5344CB8AC3E}">
        <p14:creationId xmlns:p14="http://schemas.microsoft.com/office/powerpoint/2010/main" val="28401435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73867C38-FF1D-A387-D549-86019EBFC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6713"/>
            <a:ext cx="7704856" cy="550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453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12556E78-8307-42BD-49C8-6683E1452D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262"/>
            <a:ext cx="7524598" cy="504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029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AA10A17F-F5D9-9B28-A187-8A5559070B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08720"/>
            <a:ext cx="7835044" cy="468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4779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3319C478-3755-3E18-12AF-8415B6E9C0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7"/>
            <a:ext cx="7638605" cy="504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0147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4CF4221B-63E2-0286-FEA6-57981A85BD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836713"/>
            <a:ext cx="795312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33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D7A31FD2-0794-21FA-3E2B-A4C3DFA06C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836713"/>
            <a:ext cx="8206513" cy="486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406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041" y="972832"/>
            <a:ext cx="7886700" cy="994172"/>
          </a:xfrm>
        </p:spPr>
        <p:txBody>
          <a:bodyPr/>
          <a:lstStyle/>
          <a:p>
            <a:pPr algn="l"/>
            <a:r>
              <a:rPr lang="en-US" b="1" dirty="0"/>
              <a:t>Post operative Fever : </a:t>
            </a:r>
            <a:endParaRPr lang="ar-JO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39200" y="1967004"/>
            <a:ext cx="7886700" cy="326350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Short after the onset of the Anesthesia : Malignant hyperthermia. </a:t>
            </a:r>
          </a:p>
          <a:p>
            <a:pPr marL="0" indent="0">
              <a:buNone/>
            </a:pPr>
            <a:r>
              <a:rPr lang="en-US" dirty="0"/>
              <a:t>Within 30-45 min : Bacteremia. </a:t>
            </a:r>
          </a:p>
          <a:p>
            <a:pPr marL="0" indent="0">
              <a:buNone/>
            </a:pPr>
            <a:r>
              <a:rPr lang="en-US" dirty="0"/>
              <a:t>On first day : Atelectasis. </a:t>
            </a:r>
          </a:p>
          <a:p>
            <a:pPr marL="0" indent="0">
              <a:buNone/>
            </a:pPr>
            <a:r>
              <a:rPr lang="en-US" dirty="0"/>
              <a:t>On 3</a:t>
            </a:r>
            <a:r>
              <a:rPr lang="en-US" baseline="30000" dirty="0"/>
              <a:t>rd</a:t>
            </a:r>
            <a:r>
              <a:rPr lang="en-US" dirty="0"/>
              <a:t> day : Pneumonia or UTI. </a:t>
            </a:r>
          </a:p>
          <a:p>
            <a:pPr marL="0" indent="0">
              <a:buNone/>
            </a:pPr>
            <a:r>
              <a:rPr lang="en-US" dirty="0"/>
              <a:t>On 5</a:t>
            </a:r>
            <a:r>
              <a:rPr lang="en-US" baseline="30000" dirty="0"/>
              <a:t>th</a:t>
            </a:r>
            <a:r>
              <a:rPr lang="en-US" dirty="0"/>
              <a:t> day : DVT </a:t>
            </a:r>
          </a:p>
          <a:p>
            <a:pPr marL="0" indent="0">
              <a:buNone/>
            </a:pPr>
            <a:r>
              <a:rPr lang="en-US" dirty="0"/>
              <a:t>On 7</a:t>
            </a:r>
            <a:r>
              <a:rPr lang="en-US" baseline="30000" dirty="0"/>
              <a:t>th</a:t>
            </a:r>
            <a:r>
              <a:rPr lang="en-US" dirty="0"/>
              <a:t> day : Wound infection. </a:t>
            </a:r>
          </a:p>
          <a:p>
            <a:pPr marL="0" indent="0">
              <a:buNone/>
            </a:pPr>
            <a:r>
              <a:rPr lang="en-US" dirty="0"/>
              <a:t>On 10-15 day : Deep abscesses.  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05013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3B74805-6E9C-0679-02CB-BD35B4D1E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75" y="779954"/>
            <a:ext cx="7754945" cy="27592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738608-D21F-4CDB-CA06-A787D989D707}"/>
              </a:ext>
            </a:extLst>
          </p:cNvPr>
          <p:cNvSpPr txBox="1"/>
          <p:nvPr/>
        </p:nvSpPr>
        <p:spPr>
          <a:xfrm>
            <a:off x="188928" y="-130247"/>
            <a:ext cx="5509432" cy="913856"/>
          </a:xfrm>
          <a:prstGeom prst="rect">
            <a:avLst/>
          </a:prstGeom>
          <a:noFill/>
        </p:spPr>
        <p:txBody>
          <a:bodyPr wrap="square" lIns="82039" tIns="41020" rIns="82039" bIns="41020" rtlCol="0">
            <a:spAutoFit/>
          </a:bodyPr>
          <a:lstStyle/>
          <a:p>
            <a:pPr defTabSz="820391"/>
            <a:r>
              <a:rPr lang="en-GB" sz="5400" b="1" dirty="0" err="1">
                <a:solidFill>
                  <a:prstClr val="black"/>
                </a:solidFill>
              </a:rPr>
              <a:t>Subclassification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id="{6D309280-1E48-324E-0359-30923DFD80DF}"/>
              </a:ext>
            </a:extLst>
          </p:cNvPr>
          <p:cNvSpPr txBox="1"/>
          <p:nvPr/>
        </p:nvSpPr>
        <p:spPr>
          <a:xfrm>
            <a:off x="323875" y="3553249"/>
            <a:ext cx="8955075" cy="2998578"/>
          </a:xfrm>
          <a:prstGeom prst="rect">
            <a:avLst/>
          </a:prstGeom>
        </p:spPr>
        <p:txBody>
          <a:bodyPr vert="horz" wrap="square" lIns="0" tIns="109385" rIns="0" bIns="0" rtlCol="0">
            <a:spAutoFit/>
          </a:bodyPr>
          <a:lstStyle/>
          <a:p>
            <a:pPr marL="11394" defTabSz="820391">
              <a:spcBef>
                <a:spcPts val="862"/>
              </a:spcBef>
            </a:pPr>
            <a:r>
              <a:rPr sz="2500" b="1" u="sng" spc="-4" dirty="0">
                <a:solidFill>
                  <a:srgbClr val="D20054"/>
                </a:solidFill>
                <a:cs typeface="Calibri"/>
              </a:rPr>
              <a:t>Classification</a:t>
            </a:r>
            <a:r>
              <a:rPr sz="2500" b="1" u="sng" spc="-13" dirty="0">
                <a:solidFill>
                  <a:srgbClr val="D20054"/>
                </a:solidFill>
                <a:cs typeface="Calibri"/>
              </a:rPr>
              <a:t> </a:t>
            </a:r>
            <a:r>
              <a:rPr sz="2500" b="1" u="sng" spc="-4" dirty="0">
                <a:solidFill>
                  <a:srgbClr val="D20054"/>
                </a:solidFill>
                <a:cs typeface="Calibri"/>
              </a:rPr>
              <a:t>according</a:t>
            </a:r>
            <a:r>
              <a:rPr sz="2500" b="1" u="sng" dirty="0">
                <a:solidFill>
                  <a:srgbClr val="D20054"/>
                </a:solidFill>
                <a:cs typeface="Calibri"/>
              </a:rPr>
              <a:t> </a:t>
            </a:r>
            <a:r>
              <a:rPr sz="2500" b="1" u="sng" spc="-4" dirty="0">
                <a:solidFill>
                  <a:srgbClr val="D20054"/>
                </a:solidFill>
                <a:cs typeface="Calibri"/>
              </a:rPr>
              <a:t>to the</a:t>
            </a:r>
            <a:r>
              <a:rPr sz="2500" b="1" u="sng" spc="-9" dirty="0">
                <a:solidFill>
                  <a:srgbClr val="D20054"/>
                </a:solidFill>
                <a:cs typeface="Calibri"/>
              </a:rPr>
              <a:t> </a:t>
            </a:r>
            <a:r>
              <a:rPr sz="2500" b="1" u="sng" spc="-4" dirty="0">
                <a:solidFill>
                  <a:srgbClr val="D20054"/>
                </a:solidFill>
                <a:cs typeface="Calibri"/>
              </a:rPr>
              <a:t>urgency:</a:t>
            </a:r>
            <a:endParaRPr sz="2500" u="sng" dirty="0">
              <a:solidFill>
                <a:prstClr val="black"/>
              </a:solidFill>
              <a:cs typeface="Calibri"/>
            </a:endParaRPr>
          </a:p>
          <a:p>
            <a:pPr marL="11394" marR="120780" defTabSz="820391">
              <a:lnSpc>
                <a:spcPct val="105600"/>
              </a:lnSpc>
              <a:spcBef>
                <a:spcPts val="767"/>
              </a:spcBef>
              <a:buClr>
                <a:srgbClr val="FF0066"/>
              </a:buClr>
              <a:buSzPct val="120000"/>
              <a:buFont typeface="Cambria"/>
              <a:buAutoNum type="arabicPlain"/>
              <a:tabLst>
                <a:tab pos="171485" algn="l"/>
              </a:tabLst>
            </a:pPr>
            <a:r>
              <a:rPr lang="ar-JO" sz="2200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immediate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9" dirty="0">
                <a:solidFill>
                  <a:srgbClr val="202020"/>
                </a:solidFill>
                <a:latin typeface="Cambria"/>
                <a:cs typeface="Cambria"/>
              </a:rPr>
              <a:t>threat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 to life</a:t>
            </a: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of</a:t>
            </a:r>
            <a:r>
              <a:rPr sz="2200" spc="4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woman</a:t>
            </a:r>
            <a:r>
              <a:rPr sz="2200" spc="-18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or</a:t>
            </a:r>
            <a:r>
              <a:rPr sz="2200" spc="4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fetus</a:t>
            </a:r>
            <a:r>
              <a:rPr sz="2200" spc="18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(requiring</a:t>
            </a:r>
            <a:r>
              <a:rPr sz="2200" spc="-18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immediate </a:t>
            </a:r>
            <a:r>
              <a:rPr sz="2200" spc="-287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delivery)</a:t>
            </a:r>
            <a:endParaRPr sz="2200" dirty="0">
              <a:solidFill>
                <a:prstClr val="black"/>
              </a:solidFill>
              <a:latin typeface="Cambria"/>
              <a:cs typeface="Cambria"/>
            </a:endParaRPr>
          </a:p>
          <a:p>
            <a:pPr marL="11394" marR="441530" defTabSz="820391">
              <a:lnSpc>
                <a:spcPct val="105100"/>
              </a:lnSpc>
              <a:spcBef>
                <a:spcPts val="709"/>
              </a:spcBef>
              <a:buClr>
                <a:srgbClr val="FF0066"/>
              </a:buClr>
              <a:buSzPct val="120000"/>
              <a:buFont typeface="Cambria"/>
              <a:buAutoNum type="arabicPlain"/>
              <a:tabLst>
                <a:tab pos="171485" algn="l"/>
              </a:tabLst>
            </a:pPr>
            <a:r>
              <a:rPr lang="ar-JO" sz="2200" spc="-4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maternal or </a:t>
            </a: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fetal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compromise which </a:t>
            </a: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is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not </a:t>
            </a: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immediately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life- </a:t>
            </a:r>
            <a:r>
              <a:rPr sz="2200" spc="-287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threatening</a:t>
            </a:r>
            <a:r>
              <a:rPr sz="2200" spc="9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(requiring</a:t>
            </a:r>
            <a:r>
              <a:rPr sz="2200" spc="4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urgent</a:t>
            </a: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delivery)</a:t>
            </a:r>
            <a:endParaRPr sz="2200" dirty="0">
              <a:solidFill>
                <a:prstClr val="black"/>
              </a:solidFill>
              <a:latin typeface="Cambria"/>
              <a:cs typeface="Cambria"/>
            </a:endParaRPr>
          </a:p>
          <a:p>
            <a:pPr marL="170915" indent="-160092" defTabSz="820391">
              <a:spcBef>
                <a:spcPts val="808"/>
              </a:spcBef>
              <a:buClr>
                <a:srgbClr val="FF0066"/>
              </a:buClr>
              <a:buSzPct val="120000"/>
              <a:buFont typeface="Cambria"/>
              <a:buAutoNum type="arabicPlain"/>
              <a:tabLst>
                <a:tab pos="171485" algn="l"/>
              </a:tabLst>
            </a:pPr>
            <a:r>
              <a:rPr lang="ar-JO" sz="2200" spc="-4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(needing</a:t>
            </a: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 early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delivery)</a:t>
            </a:r>
            <a:r>
              <a:rPr sz="2200" spc="4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but</a:t>
            </a: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no maternal</a:t>
            </a: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or</a:t>
            </a: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fetal</a:t>
            </a: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compromise</a:t>
            </a:r>
            <a:endParaRPr sz="2200" dirty="0">
              <a:solidFill>
                <a:prstClr val="black"/>
              </a:solidFill>
              <a:latin typeface="Cambria"/>
              <a:cs typeface="Cambria"/>
            </a:endParaRPr>
          </a:p>
          <a:p>
            <a:pPr marL="170915" indent="-160092" defTabSz="820391">
              <a:spcBef>
                <a:spcPts val="830"/>
              </a:spcBef>
              <a:buClr>
                <a:srgbClr val="FF0066"/>
              </a:buClr>
              <a:buSzPct val="120000"/>
              <a:buFont typeface="Cambria"/>
              <a:buAutoNum type="arabicPlain"/>
              <a:tabLst>
                <a:tab pos="171485" algn="l"/>
              </a:tabLst>
            </a:pPr>
            <a:r>
              <a:rPr lang="ar-JO" sz="2200" spc="-4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at </a:t>
            </a: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a</a:t>
            </a:r>
            <a:r>
              <a:rPr sz="2200" spc="9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time</a:t>
            </a:r>
            <a:r>
              <a:rPr sz="2200" spc="-9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to</a:t>
            </a: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 suit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 the</a:t>
            </a:r>
            <a:r>
              <a:rPr sz="2200" spc="4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patient</a:t>
            </a:r>
            <a:r>
              <a:rPr sz="2200" spc="4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9" dirty="0">
                <a:solidFill>
                  <a:srgbClr val="202020"/>
                </a:solidFill>
                <a:latin typeface="Cambria"/>
                <a:cs typeface="Cambria"/>
              </a:rPr>
              <a:t>and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 maternity</a:t>
            </a:r>
            <a:r>
              <a:rPr sz="2200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team</a:t>
            </a:r>
            <a:r>
              <a:rPr sz="2200" spc="31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(elective</a:t>
            </a:r>
            <a:r>
              <a:rPr sz="2200" spc="4" dirty="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sz="2200" spc="-4" dirty="0">
                <a:solidFill>
                  <a:srgbClr val="202020"/>
                </a:solidFill>
                <a:latin typeface="Cambria"/>
                <a:cs typeface="Cambria"/>
              </a:rPr>
              <a:t>delivery)</a:t>
            </a:r>
            <a:endParaRPr sz="2200" dirty="0">
              <a:solidFill>
                <a:prstClr val="black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6656418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8650" y="820525"/>
            <a:ext cx="7886700" cy="99417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Long Term complication and risks to future pregnancies : </a:t>
            </a: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2022908"/>
            <a:ext cx="8263830" cy="483509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1.</a:t>
            </a:r>
            <a:r>
              <a:rPr lang="en-US" b="1" dirty="0">
                <a:highlight>
                  <a:srgbClr val="FFFF00"/>
                </a:highlight>
              </a:rPr>
              <a:t> Adhesion formation</a:t>
            </a:r>
            <a:r>
              <a:rPr lang="en-US" b="1" dirty="0"/>
              <a:t>: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GB" b="1" dirty="0"/>
              <a:t>Adhesions are bands of scar tissue that join two, usually separate, parts of your body together. They can develop as a few thick fibrous bands or as a web of thin, nylon-strength collagen threads covering multiple organs and tissues.</a:t>
            </a:r>
          </a:p>
          <a:p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2. </a:t>
            </a:r>
            <a:r>
              <a:rPr lang="en-US" sz="2200" b="1" dirty="0">
                <a:highlight>
                  <a:srgbClr val="FFFF00"/>
                </a:highlight>
              </a:rPr>
              <a:t>Uterine Rupture</a:t>
            </a:r>
            <a:r>
              <a:rPr lang="en-US" sz="2200" b="1" dirty="0"/>
              <a:t>: </a:t>
            </a:r>
          </a:p>
          <a:p>
            <a:pPr algn="l" rtl="0"/>
            <a:r>
              <a:rPr lang="en-US" sz="2200" dirty="0">
                <a:solidFill>
                  <a:srgbClr val="000000"/>
                </a:solidFill>
              </a:rPr>
              <a:t>The incidence of uterine rupture is higher in women who undergo a trial of </a:t>
            </a:r>
            <a:r>
              <a:rPr lang="en-US" sz="2200" dirty="0" err="1">
                <a:solidFill>
                  <a:srgbClr val="000000"/>
                </a:solidFill>
              </a:rPr>
              <a:t>labour</a:t>
            </a:r>
            <a:r>
              <a:rPr lang="en-US" sz="2200" dirty="0">
                <a:solidFill>
                  <a:srgbClr val="000000"/>
                </a:solidFill>
              </a:rPr>
              <a:t> after cesarean delivery </a:t>
            </a:r>
            <a:r>
              <a:rPr lang="en-US" sz="2200" dirty="0">
                <a:solidFill>
                  <a:srgbClr val="FF0000"/>
                </a:solidFill>
              </a:rPr>
              <a:t>.higher risk in upper segment </a:t>
            </a:r>
            <a:r>
              <a:rPr lang="en-US" sz="2200" dirty="0" err="1">
                <a:solidFill>
                  <a:srgbClr val="FF0000"/>
                </a:solidFill>
              </a:rPr>
              <a:t>insicion</a:t>
            </a:r>
            <a:r>
              <a:rPr lang="en-US" sz="2200" dirty="0">
                <a:solidFill>
                  <a:srgbClr val="FF0000"/>
                </a:solidFill>
              </a:rPr>
              <a:t>  </a:t>
            </a:r>
          </a:p>
          <a:p>
            <a:pPr algn="l" rtl="0"/>
            <a:endParaRPr lang="en-US" sz="2200" dirty="0">
              <a:solidFill>
                <a:srgbClr val="000000"/>
              </a:solidFill>
            </a:endParaRPr>
          </a:p>
          <a:p>
            <a:pPr algn="l" rtl="0"/>
            <a:endParaRPr lang="en-US" dirty="0"/>
          </a:p>
          <a:p>
            <a:pPr algn="l" rtl="0"/>
            <a:endParaRPr lang="ar-JO" dirty="0"/>
          </a:p>
        </p:txBody>
      </p:sp>
      <p:pic>
        <p:nvPicPr>
          <p:cNvPr id="5" name="صورة 4" descr="صورة تحتوي على نص, لقطة شاشة, الوجه الإنساني, موقع إلكتروني&#10;&#10;تم إنشاء الوصف تلقائياً">
            <a:extLst>
              <a:ext uri="{FF2B5EF4-FFF2-40B4-BE49-F238E27FC236}">
                <a16:creationId xmlns:a16="http://schemas.microsoft.com/office/drawing/2014/main" id="{3C3A7A37-F6CE-32D2-B318-1AAFC5CF16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7000"/>
                    </a14:imgEffect>
                    <a14:imgEffect>
                      <a14:brightnessContrast bright="84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72" t="42569" r="19434" b="28852"/>
          <a:stretch/>
        </p:blipFill>
        <p:spPr>
          <a:xfrm>
            <a:off x="323529" y="3358668"/>
            <a:ext cx="7162866" cy="195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2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476672"/>
            <a:ext cx="8712968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3. </a:t>
            </a:r>
            <a:r>
              <a:rPr lang="en-US" b="1" dirty="0">
                <a:highlight>
                  <a:srgbClr val="FFFF00"/>
                </a:highlight>
              </a:rPr>
              <a:t>Abnormal placentation </a:t>
            </a:r>
            <a:r>
              <a:rPr lang="en-US" dirty="0"/>
              <a:t>: placenta Previa or morbidly adherent placenta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GB" b="1" dirty="0"/>
              <a:t>      </a:t>
            </a:r>
            <a:r>
              <a:rPr lang="en-GB" sz="2000" b="1" dirty="0">
                <a:solidFill>
                  <a:srgbClr val="FF0000"/>
                </a:solidFill>
              </a:rPr>
              <a:t>placenta Previa </a:t>
            </a:r>
            <a:r>
              <a:rPr lang="en-GB" sz="2000" b="1" dirty="0"/>
              <a:t>:  The presence of placental tissue that extends over or lies proximate to the internal cervical </a:t>
            </a:r>
            <a:r>
              <a:rPr lang="en-GB" sz="2000" b="1" dirty="0" err="1"/>
              <a:t>os</a:t>
            </a:r>
            <a:r>
              <a:rPr lang="en-GB" sz="2000" b="1" dirty="0"/>
              <a:t> ( in the lower uterine segment ). Placenta previa increases the risk of antepartum, intrapartum  , and postpartum </a:t>
            </a:r>
            <a:r>
              <a:rPr lang="en-GB" sz="2000" b="1" dirty="0" err="1"/>
              <a:t>hemorrhage</a:t>
            </a:r>
            <a:r>
              <a:rPr lang="en-GB" sz="2000" b="1" dirty="0"/>
              <a:t> 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Morbidly adherent placenta </a:t>
            </a:r>
            <a:r>
              <a:rPr lang="en-US" sz="2000" b="1" dirty="0"/>
              <a:t>:</a:t>
            </a:r>
          </a:p>
          <a:p>
            <a:pPr marL="0" indent="0">
              <a:buNone/>
            </a:pPr>
            <a:r>
              <a:rPr lang="en-GB" b="1" dirty="0"/>
              <a:t>abnormal deep implantation of the placenta. There are three types according to the depth of invasion :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algn="l" rtl="0"/>
            <a:endParaRPr lang="en-US" dirty="0"/>
          </a:p>
          <a:p>
            <a:pPr marL="0" indent="0">
              <a:buNone/>
            </a:pPr>
            <a:endParaRPr lang="ar-JO" dirty="0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35D777FE-C1BE-D313-4A0C-A29D3FE35F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087" r="12081"/>
          <a:stretch/>
        </p:blipFill>
        <p:spPr>
          <a:xfrm>
            <a:off x="395537" y="3861048"/>
            <a:ext cx="7847035" cy="243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76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967F423-D21C-4F37-A0B7-750026A17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022" y="237744"/>
            <a:ext cx="8791956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 lIns="91429" tIns="45714" rIns="91429" bIns="45714"/>
          <a:lstStyle/>
          <a:p>
            <a:pPr defTabSz="457146"/>
            <a:endParaRPr lang="en-GB">
              <a:solidFill>
                <a:prstClr val="black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3047B46-4F2F-4746-8B82-B30EAAAE0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399" y="0"/>
            <a:ext cx="47582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 defTabSz="457146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54E8A8E-D194-4D55-92A3-6B0799722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269" y="253548"/>
            <a:ext cx="4388846" cy="638481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lIns="91429" tIns="45714" rIns="91429" bIns="45714"/>
          <a:lstStyle/>
          <a:p>
            <a:pPr defTabSz="457146"/>
            <a:endParaRPr lang="en-GB">
              <a:solidFill>
                <a:prstClr val="black"/>
              </a:solidFill>
            </a:endParaRPr>
          </a:p>
        </p:txBody>
      </p:sp>
      <p:pic>
        <p:nvPicPr>
          <p:cNvPr id="5" name="صورة 4" descr="صورة تحتوي على لقطة شاشة, دعامة&#10;&#10;تم إنشاء الوصف تلقائياً">
            <a:extLst>
              <a:ext uri="{FF2B5EF4-FFF2-40B4-BE49-F238E27FC236}">
                <a16:creationId xmlns:a16="http://schemas.microsoft.com/office/drawing/2014/main" id="{186879F1-B716-3463-06D5-3E4B608806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0" r="53638" b="1"/>
          <a:stretch/>
        </p:blipFill>
        <p:spPr>
          <a:xfrm>
            <a:off x="305574" y="419292"/>
            <a:ext cx="4442961" cy="6053328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4CE94CBC-8F6A-91CE-5343-5775663C9021}"/>
              </a:ext>
            </a:extLst>
          </p:cNvPr>
          <p:cNvSpPr txBox="1"/>
          <p:nvPr/>
        </p:nvSpPr>
        <p:spPr>
          <a:xfrm>
            <a:off x="4925956" y="980729"/>
            <a:ext cx="3912472" cy="5112568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indent="-182859">
              <a:lnSpc>
                <a:spcPct val="90000"/>
              </a:lnSpc>
              <a:spcAft>
                <a:spcPts val="600"/>
              </a:spcAft>
              <a:buClr>
                <a:prstClr val="black">
                  <a:lumMod val="85000"/>
                  <a:lumOff val="15000"/>
                </a:prstClr>
              </a:buClr>
              <a:buFont typeface="Garamond" pitchFamily="18" charset="0"/>
              <a:buChar char="◦"/>
            </a:pPr>
            <a:r>
              <a:rPr lang="en-US" sz="2400" dirty="0">
                <a:solidFill>
                  <a:prstClr val="black"/>
                </a:solidFill>
              </a:rPr>
              <a:t>4. </a:t>
            </a:r>
            <a:r>
              <a:rPr lang="en-US" sz="2400" dirty="0">
                <a:solidFill>
                  <a:prstClr val="black"/>
                </a:solidFill>
                <a:highlight>
                  <a:srgbClr val="FFFF00"/>
                </a:highlight>
              </a:rPr>
              <a:t>Scar complications</a:t>
            </a:r>
            <a:r>
              <a:rPr lang="en-US" sz="2400" dirty="0">
                <a:solidFill>
                  <a:prstClr val="black"/>
                </a:solidFill>
              </a:rPr>
              <a:t>:</a:t>
            </a:r>
          </a:p>
          <a:p>
            <a:pPr indent="-182859">
              <a:lnSpc>
                <a:spcPct val="90000"/>
              </a:lnSpc>
              <a:spcAft>
                <a:spcPts val="600"/>
              </a:spcAft>
              <a:buClr>
                <a:prstClr val="black">
                  <a:lumMod val="85000"/>
                  <a:lumOff val="15000"/>
                </a:prstClr>
              </a:buClr>
              <a:buFont typeface="Garamond" pitchFamily="18" charset="0"/>
              <a:buChar char="◦"/>
            </a:pPr>
            <a:r>
              <a:rPr lang="en-US" sz="2400" dirty="0">
                <a:solidFill>
                  <a:prstClr val="black"/>
                </a:solidFill>
              </a:rPr>
              <a:t> </a:t>
            </a:r>
          </a:p>
          <a:p>
            <a:pPr indent="-182859">
              <a:lnSpc>
                <a:spcPct val="90000"/>
              </a:lnSpc>
              <a:spcAft>
                <a:spcPts val="600"/>
              </a:spcAft>
              <a:buClr>
                <a:prstClr val="black">
                  <a:lumMod val="85000"/>
                  <a:lumOff val="15000"/>
                </a:prstClr>
              </a:buClr>
              <a:buFont typeface="Garamond" pitchFamily="18" charset="0"/>
              <a:buChar char="◦"/>
            </a:pPr>
            <a:r>
              <a:rPr lang="en-US" sz="2400" dirty="0">
                <a:solidFill>
                  <a:prstClr val="black"/>
                </a:solidFill>
              </a:rPr>
              <a:t>Long-term </a:t>
            </a:r>
            <a:r>
              <a:rPr lang="en-US" sz="2400" dirty="0">
                <a:solidFill>
                  <a:srgbClr val="FF0000"/>
                </a:solidFill>
              </a:rPr>
              <a:t>abdominal scar</a:t>
            </a:r>
            <a:r>
              <a:rPr lang="en-US" sz="2400" dirty="0">
                <a:solidFill>
                  <a:prstClr val="black"/>
                </a:solidFill>
              </a:rPr>
              <a:t> complications include numbness, pain [ Branches of the ilioinguinal nerve and the </a:t>
            </a:r>
            <a:r>
              <a:rPr lang="en-US" sz="2400" dirty="0" err="1">
                <a:solidFill>
                  <a:prstClr val="black"/>
                </a:solidFill>
              </a:rPr>
              <a:t>iliohypogastric</a:t>
            </a:r>
            <a:r>
              <a:rPr lang="en-US" sz="2400" dirty="0">
                <a:solidFill>
                  <a:prstClr val="black"/>
                </a:solidFill>
              </a:rPr>
              <a:t> nerve are severed by transverse abdominal incisions].</a:t>
            </a:r>
          </a:p>
          <a:p>
            <a:pPr indent="-182859">
              <a:lnSpc>
                <a:spcPct val="90000"/>
              </a:lnSpc>
              <a:spcAft>
                <a:spcPts val="600"/>
              </a:spcAft>
              <a:buClr>
                <a:prstClr val="black">
                  <a:lumMod val="85000"/>
                  <a:lumOff val="15000"/>
                </a:prstClr>
              </a:buClr>
              <a:buFont typeface="Garamond" pitchFamily="18" charset="0"/>
              <a:buChar char="◦"/>
            </a:pP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758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1844BA3-7B8A-5DA2-0E4C-C639F56C98F6}"/>
              </a:ext>
            </a:extLst>
          </p:cNvPr>
          <p:cNvSpPr txBox="1"/>
          <p:nvPr/>
        </p:nvSpPr>
        <p:spPr>
          <a:xfrm>
            <a:off x="611560" y="620688"/>
            <a:ext cx="624644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Uterine scar complications </a:t>
            </a:r>
            <a:r>
              <a:rPr lang="en-GB" sz="2400" dirty="0"/>
              <a:t>include :</a:t>
            </a:r>
          </a:p>
          <a:p>
            <a:endParaRPr lang="en-GB" sz="2400" dirty="0"/>
          </a:p>
          <a:p>
            <a:pPr marL="342900" indent="-342900">
              <a:buAutoNum type="arabicPeriod"/>
            </a:pPr>
            <a:r>
              <a:rPr lang="en-GB" sz="2400" dirty="0" err="1">
                <a:solidFill>
                  <a:srgbClr val="FF0000"/>
                </a:solidFill>
              </a:rPr>
              <a:t>cesarean</a:t>
            </a:r>
            <a:r>
              <a:rPr lang="en-GB" sz="2400" dirty="0">
                <a:solidFill>
                  <a:srgbClr val="FF0000"/>
                </a:solidFill>
              </a:rPr>
              <a:t> scar pregnancy</a:t>
            </a:r>
            <a:r>
              <a:rPr lang="en-GB" sz="2400" dirty="0"/>
              <a:t>( type of ectopic pregnancy) implantation of gestational sac at the uterine incision scar</a:t>
            </a:r>
          </a:p>
          <a:p>
            <a:r>
              <a:rPr lang="en-GB" sz="2400" dirty="0"/>
              <a:t> </a:t>
            </a:r>
          </a:p>
          <a:p>
            <a:r>
              <a:rPr lang="en-GB" sz="2400" dirty="0"/>
              <a:t>2. </a:t>
            </a:r>
            <a:r>
              <a:rPr lang="en-GB" sz="2400" dirty="0">
                <a:solidFill>
                  <a:srgbClr val="FF0000"/>
                </a:solidFill>
              </a:rPr>
              <a:t>uterine scar dehiscence </a:t>
            </a:r>
            <a:r>
              <a:rPr lang="en-GB" sz="2400" dirty="0"/>
              <a:t>: herniation of intact amniotic membrane into an existing  uterine scar </a:t>
            </a:r>
          </a:p>
        </p:txBody>
      </p:sp>
    </p:spTree>
    <p:extLst>
      <p:ext uri="{BB962C8B-B14F-4D97-AF65-F5344CB8AC3E}">
        <p14:creationId xmlns:p14="http://schemas.microsoft.com/office/powerpoint/2010/main" val="13306920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8650" y="764704"/>
            <a:ext cx="7886700" cy="994172"/>
          </a:xfrm>
        </p:spPr>
        <p:txBody>
          <a:bodyPr/>
          <a:lstStyle/>
          <a:p>
            <a:pPr algn="l"/>
            <a:r>
              <a:rPr lang="en-US" dirty="0"/>
              <a:t>Neonatal Complication: </a:t>
            </a: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54936" y="1916832"/>
            <a:ext cx="7761481" cy="4320480"/>
          </a:xfrm>
        </p:spPr>
        <p:txBody>
          <a:bodyPr/>
          <a:lstStyle/>
          <a:p>
            <a:pPr marL="457146" indent="-457146">
              <a:buFont typeface="+mj-lt"/>
              <a:buAutoNum type="arabicPeriod"/>
            </a:pPr>
            <a:r>
              <a:rPr lang="en-US" sz="2400" b="1" dirty="0"/>
              <a:t>Respiratory Difficulties (increasing incidence with cs more than vaginal delivery )</a:t>
            </a:r>
          </a:p>
          <a:p>
            <a:pPr marL="385718" indent="-385718">
              <a:buAutoNum type="arabicPeriod"/>
            </a:pPr>
            <a:r>
              <a:rPr lang="en-US" sz="2400" b="1" dirty="0"/>
              <a:t>Iatrogenic injury: </a:t>
            </a:r>
            <a:r>
              <a:rPr lang="en-GB" sz="2400" b="1" dirty="0"/>
              <a:t>cuts, scrapes and other similar injuries to an infant that can occur during a C-section procedure. In most cases, </a:t>
            </a:r>
            <a:r>
              <a:rPr lang="en-GB" sz="2400" b="1" dirty="0" err="1"/>
              <a:t>fetal</a:t>
            </a:r>
            <a:r>
              <a:rPr lang="en-GB" sz="2400" b="1" dirty="0"/>
              <a:t> lacerations occur due to a surgeon improperly making incisions or scraping the baby with surgical tools during </a:t>
            </a:r>
            <a:endParaRPr lang="en-US" sz="2400" b="1" dirty="0"/>
          </a:p>
          <a:p>
            <a:pPr marL="385718" indent="-385718">
              <a:buAutoNum type="arabicPeriod"/>
            </a:pPr>
            <a:r>
              <a:rPr lang="en-US" sz="2400" b="1" dirty="0"/>
              <a:t>Failure to Breastfeed.</a:t>
            </a:r>
          </a:p>
          <a:p>
            <a:pPr marL="385718" indent="-385718">
              <a:buAutoNum type="arabicPeriod"/>
            </a:pPr>
            <a:endParaRPr lang="ar-SA" sz="2400" b="1" dirty="0"/>
          </a:p>
          <a:p>
            <a:pPr marL="385718" indent="-385718">
              <a:buAutoNum type="arabicPeriod"/>
            </a:pPr>
            <a:endParaRPr lang="ar-SA" b="1" dirty="0"/>
          </a:p>
          <a:p>
            <a:pPr marL="385718" indent="-385718">
              <a:buAutoNum type="arabicPeriod"/>
            </a:pP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35055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8800" b="1" i="1" dirty="0"/>
              <a:t> Thank</a:t>
            </a:r>
            <a:r>
              <a:rPr lang="en-US" sz="8800" dirty="0"/>
              <a:t> </a:t>
            </a:r>
            <a:r>
              <a:rPr lang="en-US" sz="8800" b="1" i="1" dirty="0"/>
              <a:t>you</a:t>
            </a:r>
            <a:r>
              <a:rPr lang="en-US" sz="8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6300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65960" y="5772673"/>
            <a:ext cx="7272438" cy="994308"/>
          </a:xfrm>
          <a:prstGeom prst="rect">
            <a:avLst/>
          </a:prstGeom>
          <a:ln w="28955">
            <a:solidFill>
              <a:srgbClr val="FF0066"/>
            </a:solidFill>
          </a:ln>
        </p:spPr>
        <p:txBody>
          <a:bodyPr vert="horz" wrap="square" lIns="0" tIns="1140" rIns="0" bIns="0" rtlCol="0">
            <a:spAutoFit/>
          </a:bodyPr>
          <a:lstStyle/>
          <a:p>
            <a:pPr defTabSz="820391">
              <a:spcBef>
                <a:spcPts val="9"/>
              </a:spcBef>
            </a:pPr>
            <a:endParaRPr sz="1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94003" marR="173193" defTabSz="820391">
              <a:lnSpc>
                <a:spcPct val="101400"/>
              </a:lnSpc>
            </a:pPr>
            <a:r>
              <a:rPr b="1" u="sng" spc="-4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cs typeface="Calibri"/>
              </a:rPr>
              <a:t>Maternal</a:t>
            </a:r>
            <a:r>
              <a:rPr b="1" u="sng" spc="-9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b="1" u="sng" spc="-4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cs typeface="Calibri"/>
              </a:rPr>
              <a:t>mortality</a:t>
            </a:r>
            <a:r>
              <a:rPr b="1" spc="-4" dirty="0">
                <a:solidFill>
                  <a:prstClr val="black"/>
                </a:solidFill>
                <a:cs typeface="Calibri"/>
              </a:rPr>
              <a:t> </a:t>
            </a:r>
            <a:r>
              <a:rPr b="1" spc="-13" dirty="0">
                <a:solidFill>
                  <a:prstClr val="black"/>
                </a:solidFill>
                <a:cs typeface="Calibri"/>
              </a:rPr>
              <a:t>rate</a:t>
            </a:r>
            <a:r>
              <a:rPr b="1" spc="-9" dirty="0">
                <a:solidFill>
                  <a:prstClr val="black"/>
                </a:solidFill>
                <a:cs typeface="Calibri"/>
              </a:rPr>
              <a:t> for </a:t>
            </a:r>
            <a:r>
              <a:rPr b="1" dirty="0">
                <a:solidFill>
                  <a:prstClr val="black"/>
                </a:solidFill>
                <a:cs typeface="Calibri"/>
              </a:rPr>
              <a:t>all </a:t>
            </a:r>
            <a:r>
              <a:rPr b="1" spc="4" dirty="0">
                <a:solidFill>
                  <a:prstClr val="black"/>
                </a:solidFill>
                <a:cs typeface="Calibri"/>
              </a:rPr>
              <a:t> </a:t>
            </a:r>
            <a:r>
              <a:rPr b="1" spc="-4" dirty="0">
                <a:solidFill>
                  <a:prstClr val="black"/>
                </a:solidFill>
                <a:cs typeface="Calibri"/>
              </a:rPr>
              <a:t>Caesarean sections </a:t>
            </a:r>
            <a:r>
              <a:rPr b="1" dirty="0">
                <a:solidFill>
                  <a:prstClr val="black"/>
                </a:solidFill>
                <a:cs typeface="Calibri"/>
              </a:rPr>
              <a:t>is 5 times </a:t>
            </a:r>
            <a:r>
              <a:rPr b="1" spc="-4" dirty="0">
                <a:solidFill>
                  <a:prstClr val="black"/>
                </a:solidFill>
                <a:cs typeface="Calibri"/>
              </a:rPr>
              <a:t>that </a:t>
            </a:r>
            <a:r>
              <a:rPr b="1" spc="-9" dirty="0">
                <a:solidFill>
                  <a:prstClr val="black"/>
                </a:solidFill>
                <a:cs typeface="Calibri"/>
              </a:rPr>
              <a:t>for </a:t>
            </a:r>
            <a:r>
              <a:rPr b="1" spc="-274" dirty="0">
                <a:solidFill>
                  <a:prstClr val="black"/>
                </a:solidFill>
                <a:cs typeface="Calibri"/>
              </a:rPr>
              <a:t> </a:t>
            </a:r>
            <a:r>
              <a:rPr b="1" spc="-4" dirty="0">
                <a:solidFill>
                  <a:prstClr val="black"/>
                </a:solidFill>
                <a:cs typeface="Calibri"/>
              </a:rPr>
              <a:t>vaginal</a:t>
            </a:r>
            <a:r>
              <a:rPr b="1" spc="-9" dirty="0">
                <a:solidFill>
                  <a:prstClr val="black"/>
                </a:solidFill>
                <a:cs typeface="Calibri"/>
              </a:rPr>
              <a:t> </a:t>
            </a:r>
            <a:r>
              <a:rPr b="1" spc="-13" dirty="0">
                <a:solidFill>
                  <a:prstClr val="black"/>
                </a:solidFill>
                <a:cs typeface="Calibri"/>
              </a:rPr>
              <a:t>delivery, </a:t>
            </a:r>
            <a:r>
              <a:rPr b="1" dirty="0">
                <a:solidFill>
                  <a:prstClr val="black"/>
                </a:solidFill>
                <a:cs typeface="Calibri"/>
              </a:rPr>
              <a:t>especially</a:t>
            </a:r>
            <a:r>
              <a:rPr b="1" spc="-4" dirty="0">
                <a:solidFill>
                  <a:prstClr val="black"/>
                </a:solidFill>
                <a:cs typeface="Calibri"/>
              </a:rPr>
              <a:t> </a:t>
            </a:r>
            <a:r>
              <a:rPr b="1" dirty="0">
                <a:solidFill>
                  <a:prstClr val="black"/>
                </a:solidFill>
                <a:cs typeface="Calibri"/>
              </a:rPr>
              <a:t>with</a:t>
            </a:r>
          </a:p>
          <a:p>
            <a:pPr marL="94003" marR="311635" defTabSz="820391">
              <a:lnSpc>
                <a:spcPct val="101400"/>
              </a:lnSpc>
              <a:spcBef>
                <a:spcPts val="9"/>
              </a:spcBef>
            </a:pPr>
            <a:r>
              <a:rPr b="1" spc="-9" dirty="0">
                <a:solidFill>
                  <a:srgbClr val="FF0066"/>
                </a:solidFill>
                <a:cs typeface="Calibri"/>
              </a:rPr>
              <a:t>emergency</a:t>
            </a:r>
            <a:r>
              <a:rPr lang="en-GB" b="1" spc="-9" dirty="0">
                <a:solidFill>
                  <a:srgbClr val="FF0066"/>
                </a:solidFill>
                <a:cs typeface="Calibri"/>
              </a:rPr>
              <a:t> </a:t>
            </a:r>
            <a:r>
              <a:rPr lang="en-GB" b="1" spc="-4" dirty="0" err="1">
                <a:solidFill>
                  <a:prstClr val="black"/>
                </a:solidFill>
                <a:cs typeface="Calibri"/>
              </a:rPr>
              <a:t>cesareans</a:t>
            </a:r>
            <a:r>
              <a:rPr lang="en-GB" b="1" spc="-4" dirty="0">
                <a:solidFill>
                  <a:prstClr val="black"/>
                </a:solidFill>
                <a:cs typeface="Calibri"/>
              </a:rPr>
              <a:t> performed </a:t>
            </a:r>
            <a:r>
              <a:rPr lang="en-GB" b="1" dirty="0">
                <a:solidFill>
                  <a:prstClr val="black"/>
                </a:solidFill>
                <a:cs typeface="Calibri"/>
              </a:rPr>
              <a:t>in </a:t>
            </a:r>
            <a:r>
              <a:rPr lang="en-GB" b="1" spc="-274" dirty="0">
                <a:solidFill>
                  <a:prstClr val="black"/>
                </a:solidFill>
                <a:cs typeface="Calibri"/>
              </a:rPr>
              <a:t> </a:t>
            </a:r>
            <a:endParaRPr lang="en-GB" b="1" dirty="0">
              <a:solidFill>
                <a:prstClr val="black"/>
              </a:solidFill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 rot="10800000" flipH="1" flipV="1">
            <a:off x="3745012" y="4738908"/>
            <a:ext cx="1982308" cy="674545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6B4C17-49B0-90D0-E5FE-E2D78DDE6932}"/>
              </a:ext>
            </a:extLst>
          </p:cNvPr>
          <p:cNvSpPr txBox="1">
            <a:spLocks/>
          </p:cNvSpPr>
          <p:nvPr/>
        </p:nvSpPr>
        <p:spPr>
          <a:xfrm>
            <a:off x="1463725" y="797242"/>
            <a:ext cx="7481455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defTabSz="820391"/>
            <a:r>
              <a:rPr lang="en-US" kern="0">
                <a:solidFill>
                  <a:prstClr val="black"/>
                </a:solidFill>
              </a:rPr>
              <a:t>200 000 emergency caesareans per year in UK</a:t>
            </a:r>
          </a:p>
          <a:p>
            <a:pPr defTabSz="820391"/>
            <a:r>
              <a:rPr lang="en-US" kern="0" dirty="0">
                <a:solidFill>
                  <a:prstClr val="black"/>
                </a:solidFill>
              </a:rPr>
              <a:t>Straightforward until it goes wrong</a:t>
            </a:r>
          </a:p>
          <a:p>
            <a:pPr defTabSz="820391"/>
            <a:r>
              <a:rPr lang="en-US" b="1" kern="0" dirty="0">
                <a:solidFill>
                  <a:prstClr val="black"/>
                </a:solidFill>
              </a:rPr>
              <a:t>10% at full dilatation</a:t>
            </a:r>
          </a:p>
          <a:p>
            <a:pPr defTabSz="820391"/>
            <a:r>
              <a:rPr lang="en-US" kern="0" dirty="0">
                <a:solidFill>
                  <a:prstClr val="black"/>
                </a:solidFill>
              </a:rPr>
              <a:t>In the majority (55%) there has been no attempt to deliver vaginally</a:t>
            </a:r>
          </a:p>
          <a:p>
            <a:pPr defTabSz="820391"/>
            <a:r>
              <a:rPr lang="en-US" kern="0" dirty="0">
                <a:solidFill>
                  <a:prstClr val="black"/>
                </a:solidFill>
              </a:rPr>
              <a:t>Factors that might influence this</a:t>
            </a:r>
            <a:r>
              <a:rPr lang="en-GB" kern="0" dirty="0">
                <a:solidFill>
                  <a:prstClr val="black"/>
                </a:solidFill>
              </a:rPr>
              <a:t>…</a:t>
            </a:r>
            <a:endParaRPr lang="en-US" kern="0" dirty="0">
              <a:solidFill>
                <a:prstClr val="black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DEEE213-E2D1-EB76-BE4B-9267DE8B3679}"/>
              </a:ext>
            </a:extLst>
          </p:cNvPr>
          <p:cNvSpPr txBox="1">
            <a:spLocks/>
          </p:cNvSpPr>
          <p:nvPr/>
        </p:nvSpPr>
        <p:spPr>
          <a:xfrm>
            <a:off x="325672" y="3222057"/>
            <a:ext cx="8312726" cy="802535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defTabSz="820391"/>
            <a:r>
              <a:rPr lang="en-US" kern="0" dirty="0">
                <a:solidFill>
                  <a:prstClr val="black"/>
                </a:solidFill>
              </a:rPr>
              <a:t>Extensions </a:t>
            </a:r>
            <a:endParaRPr lang="en-GB" kern="0" dirty="0">
              <a:solidFill>
                <a:prstClr val="black"/>
              </a:solidFill>
            </a:endParaRPr>
          </a:p>
          <a:p>
            <a:pPr lvl="1" defTabSz="820391"/>
            <a:r>
              <a:rPr lang="en-US" kern="0" dirty="0">
                <a:solidFill>
                  <a:sysClr val="windowText" lastClr="000000"/>
                </a:solidFill>
              </a:rPr>
              <a:t>access and </a:t>
            </a:r>
            <a:r>
              <a:rPr lang="en-US" kern="0" dirty="0" err="1">
                <a:solidFill>
                  <a:sysClr val="windowText" lastClr="000000"/>
                </a:solidFill>
              </a:rPr>
              <a:t>visualisation</a:t>
            </a:r>
            <a:r>
              <a:rPr lang="en-US" kern="0" dirty="0">
                <a:solidFill>
                  <a:sysClr val="windowText" lastClr="000000"/>
                </a:solidFill>
              </a:rPr>
              <a:t> is key </a:t>
            </a:r>
          </a:p>
          <a:p>
            <a:pPr lvl="1" defTabSz="820391"/>
            <a:r>
              <a:rPr lang="en-US" kern="0" dirty="0">
                <a:solidFill>
                  <a:sysClr val="windowText" lastClr="000000"/>
                </a:solidFill>
              </a:rPr>
              <a:t>reducing blood loss</a:t>
            </a:r>
          </a:p>
          <a:p>
            <a:pPr lvl="1" defTabSz="820391"/>
            <a:r>
              <a:rPr lang="en-US" kern="0" dirty="0">
                <a:solidFill>
                  <a:sysClr val="windowText" lastClr="000000"/>
                </a:solidFill>
              </a:rPr>
              <a:t>reaching difficult apex</a:t>
            </a:r>
          </a:p>
          <a:p>
            <a:pPr lvl="1" defTabSz="820391"/>
            <a:r>
              <a:rPr lang="en-US" kern="0" dirty="0">
                <a:solidFill>
                  <a:sysClr val="windowText" lastClr="000000"/>
                </a:solidFill>
              </a:rPr>
              <a:t>broad ligament</a:t>
            </a:r>
          </a:p>
          <a:p>
            <a:pPr defTabSz="820391"/>
            <a:r>
              <a:rPr lang="en-US" kern="0" dirty="0">
                <a:solidFill>
                  <a:prstClr val="black"/>
                </a:solidFill>
              </a:rPr>
              <a:t>Damage to bladder/ureter</a:t>
            </a:r>
          </a:p>
          <a:p>
            <a:pPr defTabSz="820391"/>
            <a:r>
              <a:rPr lang="en-US" kern="0" dirty="0" err="1">
                <a:solidFill>
                  <a:prstClr val="black"/>
                </a:solidFill>
              </a:rPr>
              <a:t>Haemorrhage</a:t>
            </a:r>
            <a:r>
              <a:rPr lang="en-US" kern="0" dirty="0">
                <a:solidFill>
                  <a:prstClr val="black"/>
                </a:solidFill>
              </a:rPr>
              <a:t>/blood transfusion</a:t>
            </a:r>
          </a:p>
          <a:p>
            <a:pPr defTabSz="820391"/>
            <a:r>
              <a:rPr lang="en-US" kern="0" dirty="0">
                <a:solidFill>
                  <a:prstClr val="black"/>
                </a:solidFill>
              </a:rPr>
              <a:t>Reducing the risk of thrombosis/sepsis</a:t>
            </a:r>
          </a:p>
          <a:p>
            <a:pPr defTabSz="820391"/>
            <a:endParaRPr lang="en-US" kern="0" dirty="0">
              <a:solidFill>
                <a:prstClr val="black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5FC65CA-8F50-A283-AE17-0861F1C9A278}"/>
              </a:ext>
            </a:extLst>
          </p:cNvPr>
          <p:cNvSpPr txBox="1">
            <a:spLocks/>
          </p:cNvSpPr>
          <p:nvPr/>
        </p:nvSpPr>
        <p:spPr>
          <a:xfrm>
            <a:off x="5403275" y="3363568"/>
            <a:ext cx="7481455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defTabSz="820391"/>
            <a:r>
              <a:rPr lang="en-US" kern="0" dirty="0">
                <a:solidFill>
                  <a:prstClr val="black"/>
                </a:solidFill>
              </a:rPr>
              <a:t>Difficulty delivering the baby </a:t>
            </a:r>
          </a:p>
          <a:p>
            <a:pPr defTabSz="820391"/>
            <a:r>
              <a:rPr lang="en-US" kern="0" dirty="0">
                <a:solidFill>
                  <a:prstClr val="black"/>
                </a:solidFill>
              </a:rPr>
              <a:t>Skull fractures</a:t>
            </a:r>
          </a:p>
          <a:p>
            <a:pPr defTabSz="820391"/>
            <a:r>
              <a:rPr lang="en-US" kern="0" dirty="0">
                <a:solidFill>
                  <a:prstClr val="black"/>
                </a:solidFill>
              </a:rPr>
              <a:t>Limb fractures</a:t>
            </a:r>
          </a:p>
          <a:p>
            <a:pPr defTabSz="820391"/>
            <a:r>
              <a:rPr lang="en-US" kern="0" dirty="0">
                <a:solidFill>
                  <a:prstClr val="black"/>
                </a:solidFill>
              </a:rPr>
              <a:t>Advanced initial resuscitation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21A1EED-EC35-0FA1-62BE-17A54E39C7E9}"/>
              </a:ext>
            </a:extLst>
          </p:cNvPr>
          <p:cNvSpPr txBox="1">
            <a:spLocks/>
          </p:cNvSpPr>
          <p:nvPr/>
        </p:nvSpPr>
        <p:spPr>
          <a:xfrm>
            <a:off x="316226" y="76275"/>
            <a:ext cx="7065818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F0066"/>
                </a:solidFill>
                <a:latin typeface="Verdana"/>
                <a:ea typeface="+mj-ea"/>
                <a:cs typeface="Verdana"/>
              </a:defRPr>
            </a:lvl1pPr>
          </a:lstStyle>
          <a:p>
            <a:pPr defTabSz="820391"/>
            <a:r>
              <a:rPr lang="en-US" kern="0" dirty="0"/>
              <a:t>Complications of emergency caesarean section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1BFFAA4-CEA0-4058-F8E5-A7F068060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824" y="2828321"/>
            <a:ext cx="5508625" cy="338554"/>
          </a:xfrm>
        </p:spPr>
        <p:txBody>
          <a:bodyPr/>
          <a:lstStyle/>
          <a:p>
            <a:r>
              <a:rPr lang="en-US" dirty="0"/>
              <a:t>Maternal Complications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ABA30CA-59B9-C57C-204E-38D9F4A96EB7}"/>
              </a:ext>
            </a:extLst>
          </p:cNvPr>
          <p:cNvSpPr txBox="1">
            <a:spLocks/>
          </p:cNvSpPr>
          <p:nvPr/>
        </p:nvSpPr>
        <p:spPr>
          <a:xfrm>
            <a:off x="5500434" y="2629547"/>
            <a:ext cx="916559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F0066"/>
                </a:solidFill>
                <a:latin typeface="Verdana"/>
                <a:ea typeface="+mj-ea"/>
                <a:cs typeface="Verdana"/>
              </a:defRPr>
            </a:lvl1pPr>
          </a:lstStyle>
          <a:p>
            <a:pPr defTabSz="820391"/>
            <a:r>
              <a:rPr lang="en-US" kern="0" dirty="0"/>
              <a:t>Fetal complications</a:t>
            </a:r>
          </a:p>
        </p:txBody>
      </p:sp>
    </p:spTree>
    <p:extLst>
      <p:ext uri="{BB962C8B-B14F-4D97-AF65-F5344CB8AC3E}">
        <p14:creationId xmlns:p14="http://schemas.microsoft.com/office/powerpoint/2010/main" val="3581592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D9668A2-2160-B812-D3FD-452D7BD9E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66" y="1186080"/>
            <a:ext cx="8456672" cy="54798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B3744D-185E-208B-8752-103AFEAB1A79}"/>
              </a:ext>
            </a:extLst>
          </p:cNvPr>
          <p:cNvSpPr txBox="1"/>
          <p:nvPr/>
        </p:nvSpPr>
        <p:spPr>
          <a:xfrm>
            <a:off x="3738928" y="2620430"/>
            <a:ext cx="1662545" cy="359850"/>
          </a:xfrm>
          <a:prstGeom prst="rect">
            <a:avLst/>
          </a:prstGeom>
          <a:noFill/>
        </p:spPr>
        <p:txBody>
          <a:bodyPr wrap="square" lIns="82039" tIns="41020" rIns="82039" bIns="41020" rtlCol="0">
            <a:spAutoFit/>
          </a:bodyPr>
          <a:lstStyle/>
          <a:p>
            <a:pPr defTabSz="820391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738F637F-C298-52B3-26C3-99A27BF7E3FE}"/>
              </a:ext>
            </a:extLst>
          </p:cNvPr>
          <p:cNvSpPr txBox="1"/>
          <p:nvPr/>
        </p:nvSpPr>
        <p:spPr>
          <a:xfrm>
            <a:off x="476814" y="273437"/>
            <a:ext cx="3922455" cy="842505"/>
          </a:xfrm>
          <a:prstGeom prst="rect">
            <a:avLst/>
          </a:prstGeom>
        </p:spPr>
        <p:txBody>
          <a:bodyPr vert="horz" wrap="square" lIns="0" tIns="11394" rIns="0" bIns="0" rtlCol="0">
            <a:spAutoFit/>
          </a:bodyPr>
          <a:lstStyle/>
          <a:p>
            <a:pPr marL="11394" defTabSz="820391">
              <a:spcBef>
                <a:spcPts val="90"/>
              </a:spcBef>
            </a:pPr>
            <a:r>
              <a:rPr sz="5400" b="1" spc="-4" dirty="0">
                <a:solidFill>
                  <a:srgbClr val="D20054"/>
                </a:solidFill>
                <a:cs typeface="Calibri"/>
              </a:rPr>
              <a:t>Indication</a:t>
            </a:r>
            <a:r>
              <a:rPr sz="2900" b="1" spc="-4" dirty="0">
                <a:solidFill>
                  <a:srgbClr val="D20054"/>
                </a:solidFill>
                <a:cs typeface="Calibri"/>
              </a:rPr>
              <a:t>:</a:t>
            </a:r>
            <a:endParaRPr sz="2900" b="1" dirty="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5963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2440" y="773712"/>
            <a:ext cx="1863165" cy="425575"/>
          </a:xfrm>
          <a:prstGeom prst="rect">
            <a:avLst/>
          </a:prstGeom>
          <a:solidFill>
            <a:srgbClr val="FF8FBB"/>
          </a:solidFill>
        </p:spPr>
        <p:txBody>
          <a:bodyPr vert="horz" wrap="square" lIns="0" tIns="40449" rIns="0" bIns="0" rtlCol="0">
            <a:spAutoFit/>
          </a:bodyPr>
          <a:lstStyle/>
          <a:p>
            <a:pPr marL="88307" defTabSz="820391">
              <a:spcBef>
                <a:spcPts val="319"/>
              </a:spcBef>
            </a:pPr>
            <a:r>
              <a:rPr sz="2500" b="1" dirty="0">
                <a:solidFill>
                  <a:prstClr val="black"/>
                </a:solidFill>
                <a:cs typeface="Calibri"/>
              </a:rPr>
              <a:t>Fetal:</a:t>
            </a:r>
            <a:endParaRPr sz="25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4435" y="1717990"/>
            <a:ext cx="4433455" cy="4686421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7602" rIns="0" bIns="0" rtlCol="0">
            <a:spAutoFit/>
          </a:bodyPr>
          <a:lstStyle/>
          <a:p>
            <a:pPr marL="250105" indent="-166356" defTabSz="820391">
              <a:spcBef>
                <a:spcPts val="296"/>
              </a:spcBef>
              <a:buFontTx/>
              <a:buAutoNum type="arabicPlain"/>
              <a:tabLst>
                <a:tab pos="250676" algn="l"/>
              </a:tabLst>
            </a:pPr>
            <a:r>
              <a:rPr lang="en-US" sz="2200" spc="-4" dirty="0">
                <a:solidFill>
                  <a:prstClr val="black"/>
                </a:solidFill>
                <a:cs typeface="Calibri"/>
              </a:rPr>
              <a:t>.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Cord</a:t>
            </a:r>
            <a:r>
              <a:rPr sz="2200" spc="-36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prolapse</a:t>
            </a:r>
            <a:endParaRPr sz="2200" dirty="0">
              <a:solidFill>
                <a:prstClr val="black"/>
              </a:solidFill>
              <a:cs typeface="Calibri"/>
            </a:endParaRPr>
          </a:p>
          <a:p>
            <a:pPr marL="250105" indent="-166356" defTabSz="820391">
              <a:spcBef>
                <a:spcPts val="862"/>
              </a:spcBef>
              <a:buFontTx/>
              <a:buAutoNum type="arabicPlain"/>
              <a:tabLst>
                <a:tab pos="250676" algn="l"/>
              </a:tabLst>
            </a:pPr>
            <a:r>
              <a:rPr lang="en-US" sz="2200" spc="-4" dirty="0">
                <a:solidFill>
                  <a:prstClr val="black"/>
                </a:solidFill>
                <a:cs typeface="Calibri"/>
              </a:rPr>
              <a:t>.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fetal</a:t>
            </a:r>
            <a:r>
              <a:rPr sz="2200" spc="-40" dirty="0">
                <a:solidFill>
                  <a:prstClr val="black"/>
                </a:solidFill>
                <a:cs typeface="Calibri"/>
              </a:rPr>
              <a:t> </a:t>
            </a:r>
            <a:r>
              <a:rPr sz="2200" dirty="0">
                <a:solidFill>
                  <a:prstClr val="black"/>
                </a:solidFill>
                <a:cs typeface="Calibri"/>
              </a:rPr>
              <a:t>distress</a:t>
            </a:r>
          </a:p>
          <a:p>
            <a:pPr marL="84318" marR="579970" defTabSz="820391">
              <a:lnSpc>
                <a:spcPts val="2378"/>
              </a:lnSpc>
              <a:spcBef>
                <a:spcPts val="215"/>
              </a:spcBef>
              <a:buFontTx/>
              <a:buAutoNum type="arabicPlain"/>
              <a:tabLst>
                <a:tab pos="215352" algn="l"/>
              </a:tabLst>
            </a:pPr>
            <a:r>
              <a:rPr lang="en-US" sz="2200" spc="-4" dirty="0">
                <a:solidFill>
                  <a:prstClr val="black"/>
                </a:solidFill>
                <a:cs typeface="Calibri"/>
              </a:rPr>
              <a:t>.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Fetal</a:t>
            </a:r>
            <a:r>
              <a:rPr sz="2200" spc="-18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macrosomia</a:t>
            </a:r>
            <a:r>
              <a:rPr sz="2200" spc="-18" dirty="0">
                <a:solidFill>
                  <a:prstClr val="black"/>
                </a:solidFill>
                <a:cs typeface="Calibri"/>
              </a:rPr>
              <a:t> </a:t>
            </a:r>
            <a:r>
              <a:rPr sz="2200" dirty="0">
                <a:solidFill>
                  <a:prstClr val="black"/>
                </a:solidFill>
                <a:cs typeface="Calibri"/>
              </a:rPr>
              <a:t>&gt;</a:t>
            </a:r>
            <a:r>
              <a:rPr sz="2200" spc="-18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4500</a:t>
            </a:r>
            <a:r>
              <a:rPr sz="2200" spc="-18" dirty="0">
                <a:solidFill>
                  <a:prstClr val="black"/>
                </a:solidFill>
                <a:cs typeface="Calibri"/>
              </a:rPr>
              <a:t> </a:t>
            </a:r>
            <a:r>
              <a:rPr sz="2200" dirty="0" err="1">
                <a:solidFill>
                  <a:prstClr val="black"/>
                </a:solidFill>
                <a:cs typeface="Calibri"/>
              </a:rPr>
              <a:t>gm</a:t>
            </a:r>
            <a:r>
              <a:rPr sz="220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274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4</a:t>
            </a:r>
            <a:r>
              <a:rPr lang="en-US" sz="2200" spc="-4" dirty="0">
                <a:solidFill>
                  <a:prstClr val="black"/>
                </a:solidFill>
                <a:cs typeface="Calibri"/>
              </a:rPr>
              <a:t>.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Multiple</a:t>
            </a:r>
            <a:r>
              <a:rPr sz="2200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pregnancy</a:t>
            </a:r>
            <a:endParaRPr sz="2200" dirty="0">
              <a:solidFill>
                <a:prstClr val="black"/>
              </a:solidFill>
              <a:cs typeface="Calibri"/>
            </a:endParaRPr>
          </a:p>
          <a:p>
            <a:pPr marL="84318" marR="150974" defTabSz="820391">
              <a:lnSpc>
                <a:spcPct val="110000"/>
              </a:lnSpc>
              <a:spcBef>
                <a:spcPts val="489"/>
              </a:spcBef>
              <a:buSzPct val="92857"/>
              <a:buFontTx/>
              <a:buAutoNum type="arabicPlain" startAt="5"/>
              <a:tabLst>
                <a:tab pos="215352" algn="l"/>
              </a:tabLst>
            </a:pPr>
            <a:r>
              <a:rPr lang="en-US" sz="2200" spc="-4" dirty="0">
                <a:solidFill>
                  <a:prstClr val="black"/>
                </a:solidFill>
                <a:cs typeface="Calibri"/>
              </a:rPr>
              <a:t>.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Transverse </a:t>
            </a:r>
            <a:r>
              <a:rPr sz="2200" dirty="0">
                <a:solidFill>
                  <a:prstClr val="black"/>
                </a:solidFill>
                <a:cs typeface="Calibri"/>
              </a:rPr>
              <a:t>lie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and Malpresentation </a:t>
            </a:r>
            <a:r>
              <a:rPr sz="2200" spc="-274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brow,</a:t>
            </a:r>
            <a:r>
              <a:rPr sz="220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mentoposterior, shoulder </a:t>
            </a:r>
            <a:r>
              <a:rPr sz="2200" dirty="0">
                <a:solidFill>
                  <a:prstClr val="black"/>
                </a:solidFill>
                <a:cs typeface="Calibri"/>
              </a:rPr>
              <a:t>&amp; </a:t>
            </a:r>
            <a:r>
              <a:rPr sz="2200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compound</a:t>
            </a:r>
            <a:r>
              <a:rPr sz="2200" spc="-18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presentations,</a:t>
            </a:r>
            <a:r>
              <a:rPr sz="2200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breech</a:t>
            </a:r>
            <a:endParaRPr sz="2200" dirty="0">
              <a:solidFill>
                <a:prstClr val="black"/>
              </a:solidFill>
              <a:cs typeface="Calibri"/>
            </a:endParaRPr>
          </a:p>
          <a:p>
            <a:pPr marL="84318" marR="255232" defTabSz="820391">
              <a:lnSpc>
                <a:spcPct val="109600"/>
              </a:lnSpc>
              <a:spcBef>
                <a:spcPts val="718"/>
              </a:spcBef>
              <a:buSzPct val="92857"/>
              <a:buFontTx/>
              <a:buAutoNum type="arabicPlain" startAt="5"/>
              <a:tabLst>
                <a:tab pos="215352" algn="l"/>
              </a:tabLst>
            </a:pPr>
            <a:r>
              <a:rPr lang="en-US" sz="2200" spc="-4" dirty="0">
                <a:solidFill>
                  <a:prstClr val="black"/>
                </a:solidFill>
                <a:cs typeface="Calibri"/>
              </a:rPr>
              <a:t>.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Failed induction, obstructed labor </a:t>
            </a:r>
            <a:r>
              <a:rPr sz="2200" spc="-274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and</a:t>
            </a:r>
            <a:r>
              <a:rPr sz="220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Failure </a:t>
            </a:r>
            <a:r>
              <a:rPr sz="2200" dirty="0">
                <a:solidFill>
                  <a:prstClr val="black"/>
                </a:solidFill>
                <a:cs typeface="Calibri"/>
              </a:rPr>
              <a:t>to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progress </a:t>
            </a:r>
            <a:r>
              <a:rPr sz="2200" dirty="0">
                <a:solidFill>
                  <a:prstClr val="black"/>
                </a:solidFill>
                <a:cs typeface="Calibri"/>
              </a:rPr>
              <a:t>in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labor </a:t>
            </a:r>
            <a:r>
              <a:rPr sz="220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(Dystocia)</a:t>
            </a:r>
            <a:r>
              <a:rPr sz="2200" spc="-13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9" dirty="0">
                <a:solidFill>
                  <a:prstClr val="black"/>
                </a:solidFill>
                <a:cs typeface="Calibri"/>
              </a:rPr>
              <a:t>(CPD)</a:t>
            </a:r>
            <a:endParaRPr sz="2200" dirty="0">
              <a:solidFill>
                <a:prstClr val="black"/>
              </a:solidFill>
              <a:cs typeface="Calibri"/>
            </a:endParaRPr>
          </a:p>
          <a:p>
            <a:pPr marL="214783" indent="-131035" defTabSz="820391">
              <a:spcBef>
                <a:spcPts val="870"/>
              </a:spcBef>
              <a:buSzPct val="92857"/>
              <a:buFontTx/>
              <a:buAutoNum type="arabicPlain" startAt="5"/>
              <a:tabLst>
                <a:tab pos="215352" algn="l"/>
              </a:tabLst>
            </a:pPr>
            <a:r>
              <a:rPr lang="en-US" sz="2200" spc="-4" dirty="0">
                <a:solidFill>
                  <a:prstClr val="black"/>
                </a:solidFill>
                <a:cs typeface="Calibri"/>
              </a:rPr>
              <a:t>.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Severe</a:t>
            </a:r>
            <a:r>
              <a:rPr sz="2200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PET-relative</a:t>
            </a:r>
            <a:r>
              <a:rPr sz="2200" spc="-13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4" dirty="0">
                <a:solidFill>
                  <a:prstClr val="black"/>
                </a:solidFill>
                <a:cs typeface="Calibri"/>
              </a:rPr>
              <a:t>contraindication</a:t>
            </a:r>
            <a:endParaRPr sz="22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29634" y="1"/>
            <a:ext cx="4520005" cy="457784"/>
          </a:xfrm>
          <a:prstGeom prst="rect">
            <a:avLst/>
          </a:prstGeom>
        </p:spPr>
        <p:txBody>
          <a:bodyPr vert="horz" wrap="square" lIns="0" tIns="11394" rIns="0" bIns="0" rtlCol="0">
            <a:spAutoFit/>
          </a:bodyPr>
          <a:lstStyle/>
          <a:p>
            <a:pPr marL="11394" defTabSz="820391">
              <a:spcBef>
                <a:spcPts val="90"/>
              </a:spcBef>
            </a:pPr>
            <a:r>
              <a:rPr sz="2900" b="1" spc="-4" dirty="0">
                <a:solidFill>
                  <a:srgbClr val="D20054"/>
                </a:solidFill>
                <a:cs typeface="Calibri"/>
              </a:rPr>
              <a:t>Indication:</a:t>
            </a:r>
            <a:endParaRPr sz="2900" b="1" dirty="0">
              <a:solidFill>
                <a:prstClr val="black"/>
              </a:solidFill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44CECAF-6E07-3027-8B40-6D1AD7572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126" y="1493150"/>
            <a:ext cx="4180440" cy="429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28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2021264-CEE2-6EE3-3579-CA527312C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46" y="2"/>
            <a:ext cx="4019341" cy="3597525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455662D5-9A6B-4A9B-0DC6-2787B205D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61123"/>
            <a:ext cx="4572000" cy="35364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4086F1-9D2F-6A54-057E-52698ADC2197}"/>
              </a:ext>
            </a:extLst>
          </p:cNvPr>
          <p:cNvSpPr txBox="1"/>
          <p:nvPr/>
        </p:nvSpPr>
        <p:spPr>
          <a:xfrm>
            <a:off x="3738928" y="2620430"/>
            <a:ext cx="1662545" cy="359850"/>
          </a:xfrm>
          <a:prstGeom prst="rect">
            <a:avLst/>
          </a:prstGeom>
          <a:noFill/>
        </p:spPr>
        <p:txBody>
          <a:bodyPr wrap="square" lIns="82039" tIns="41020" rIns="82039" bIns="41020" rtlCol="0">
            <a:spAutoFit/>
          </a:bodyPr>
          <a:lstStyle/>
          <a:p>
            <a:pPr defTabSz="820391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CFCFCD1-F917-9572-B354-B2A314F210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621" y="3667379"/>
            <a:ext cx="4265423" cy="3126005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CAA8DD1A-0D78-1AA9-C846-2F2212356D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0201" y="3360309"/>
            <a:ext cx="4572000" cy="343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8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4216A9B-D753-0340-DEE4-10B42B21D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833" y="654889"/>
            <a:ext cx="3760519" cy="4680277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4CBCAC03-2283-8927-E544-8FD82E043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5905"/>
            <a:ext cx="5514830" cy="646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52295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avon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2742</TotalTime>
  <Words>2182</Words>
  <Application>Microsoft Office PowerPoint</Application>
  <PresentationFormat>On-screen Show (4:3)</PresentationFormat>
  <Paragraphs>244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نسق Office</vt:lpstr>
      <vt:lpstr>1_Savon</vt:lpstr>
      <vt:lpstr>Office Theme</vt:lpstr>
      <vt:lpstr>1_Office Theme</vt:lpstr>
      <vt:lpstr>Cesarean section</vt:lpstr>
      <vt:lpstr>Caesarean section</vt:lpstr>
      <vt:lpstr>Caesarean section</vt:lpstr>
      <vt:lpstr>PowerPoint Presentation</vt:lpstr>
      <vt:lpstr>Maternal Complications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Maternal Request</vt:lpstr>
      <vt:lpstr>Operation Steps</vt:lpstr>
      <vt:lpstr>1. Pre-operative Preparation</vt:lpstr>
      <vt:lpstr>2. Anesthesia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Post operative Fever : </vt:lpstr>
      <vt:lpstr>Long Term complication and risks to future pregnancies : </vt:lpstr>
      <vt:lpstr>PowerPoint Presentation</vt:lpstr>
      <vt:lpstr>PowerPoint Presentation</vt:lpstr>
      <vt:lpstr>PowerPoint Presentation</vt:lpstr>
      <vt:lpstr>Neonatal Complication: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Preterm labor and Preterm Premature Rupture of Membranes</dc:title>
  <dc:creator>Malik Alqasim</dc:creator>
  <cp:lastModifiedBy>Sanabil Hassanat</cp:lastModifiedBy>
  <cp:revision>226</cp:revision>
  <cp:lastPrinted>2020-02-22T18:28:44Z</cp:lastPrinted>
  <dcterms:created xsi:type="dcterms:W3CDTF">2019-06-24T16:51:57Z</dcterms:created>
  <dcterms:modified xsi:type="dcterms:W3CDTF">2023-10-08T16:57:11Z</dcterms:modified>
</cp:coreProperties>
</file>