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77" r:id="rId5"/>
    <p:sldId id="278" r:id="rId6"/>
    <p:sldId id="259" r:id="rId7"/>
    <p:sldId id="260" r:id="rId8"/>
    <p:sldId id="261" r:id="rId9"/>
    <p:sldId id="262" r:id="rId10"/>
    <p:sldId id="263" r:id="rId11"/>
    <p:sldId id="279" r:id="rId12"/>
    <p:sldId id="280" r:id="rId13"/>
    <p:sldId id="264" r:id="rId14"/>
    <p:sldId id="265" r:id="rId15"/>
    <p:sldId id="266" r:id="rId16"/>
    <p:sldId id="268" r:id="rId17"/>
    <p:sldId id="269" r:id="rId18"/>
    <p:sldId id="270" r:id="rId19"/>
    <p:sldId id="271" r:id="rId20"/>
    <p:sldId id="272" r:id="rId21"/>
    <p:sldId id="273" r:id="rId22"/>
    <p:sldId id="274" r:id="rId23"/>
    <p:sldId id="275" r:id="rId24"/>
    <p:sldId id="276" r:id="rId25"/>
    <p:sldId id="267" r:id="rId26"/>
    <p:sldId id="281" r:id="rId27"/>
    <p:sldId id="282" r:id="rId28"/>
    <p:sldId id="283" r:id="rId29"/>
    <p:sldId id="284" r:id="rId30"/>
    <p:sldId id="285" r:id="rId31"/>
    <p:sldId id="286" r:id="rId32"/>
    <p:sldId id="287" r:id="rId33"/>
    <p:sldId id="288" r:id="rId34"/>
    <p:sldId id="289" r:id="rId35"/>
    <p:sldId id="290" r:id="rId36"/>
    <p:sldId id="291"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703"/>
  </p:normalViewPr>
  <p:slideViewPr>
    <p:cSldViewPr snapToGrid="0" snapToObjects="1">
      <p:cViewPr varScale="1">
        <p:scale>
          <a:sx n="101" d="100"/>
          <a:sy n="101" d="100"/>
        </p:scale>
        <p:origin x="1000" y="2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F93512-D3E6-7547-970B-7349FD1AAA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F38CDE8-261F-4A4D-A9F0-C54BAC4AC5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4434C2A-D75C-C64F-9A06-DB6F7568B2C7}"/>
              </a:ext>
            </a:extLst>
          </p:cNvPr>
          <p:cNvSpPr>
            <a:spLocks noGrp="1"/>
          </p:cNvSpPr>
          <p:nvPr>
            <p:ph type="dt" sz="half" idx="10"/>
          </p:nvPr>
        </p:nvSpPr>
        <p:spPr/>
        <p:txBody>
          <a:bodyPr/>
          <a:lstStyle/>
          <a:p>
            <a:fld id="{EA89271F-3856-734E-BD94-A7CC2A3CF95A}" type="datetimeFigureOut">
              <a:rPr lang="en-US" smtClean="0"/>
              <a:t>9/13/20</a:t>
            </a:fld>
            <a:endParaRPr lang="en-US"/>
          </a:p>
        </p:txBody>
      </p:sp>
      <p:sp>
        <p:nvSpPr>
          <p:cNvPr id="5" name="Footer Placeholder 4">
            <a:extLst>
              <a:ext uri="{FF2B5EF4-FFF2-40B4-BE49-F238E27FC236}">
                <a16:creationId xmlns:a16="http://schemas.microsoft.com/office/drawing/2014/main" id="{B602FFE3-D848-6343-AB47-1AE27A8132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9013C9-59B7-164C-A184-3C3E64D1E015}"/>
              </a:ext>
            </a:extLst>
          </p:cNvPr>
          <p:cNvSpPr>
            <a:spLocks noGrp="1"/>
          </p:cNvSpPr>
          <p:nvPr>
            <p:ph type="sldNum" sz="quarter" idx="12"/>
          </p:nvPr>
        </p:nvSpPr>
        <p:spPr/>
        <p:txBody>
          <a:bodyPr/>
          <a:lstStyle/>
          <a:p>
            <a:fld id="{A0288B51-FF39-814E-8348-BF44C215D71C}" type="slidenum">
              <a:rPr lang="en-US" smtClean="0"/>
              <a:t>‹#›</a:t>
            </a:fld>
            <a:endParaRPr lang="en-US"/>
          </a:p>
        </p:txBody>
      </p:sp>
    </p:spTree>
    <p:extLst>
      <p:ext uri="{BB962C8B-B14F-4D97-AF65-F5344CB8AC3E}">
        <p14:creationId xmlns:p14="http://schemas.microsoft.com/office/powerpoint/2010/main" val="850943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8BC77-0214-FA40-81D6-C6FD348EF24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531EDD-6311-CE45-A38A-EE02AAAAA28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5D72EB-B4DD-AF45-A787-2C8E0F7BE69E}"/>
              </a:ext>
            </a:extLst>
          </p:cNvPr>
          <p:cNvSpPr>
            <a:spLocks noGrp="1"/>
          </p:cNvSpPr>
          <p:nvPr>
            <p:ph type="dt" sz="half" idx="10"/>
          </p:nvPr>
        </p:nvSpPr>
        <p:spPr/>
        <p:txBody>
          <a:bodyPr/>
          <a:lstStyle/>
          <a:p>
            <a:fld id="{EA89271F-3856-734E-BD94-A7CC2A3CF95A}" type="datetimeFigureOut">
              <a:rPr lang="en-US" smtClean="0"/>
              <a:t>9/13/20</a:t>
            </a:fld>
            <a:endParaRPr lang="en-US"/>
          </a:p>
        </p:txBody>
      </p:sp>
      <p:sp>
        <p:nvSpPr>
          <p:cNvPr id="5" name="Footer Placeholder 4">
            <a:extLst>
              <a:ext uri="{FF2B5EF4-FFF2-40B4-BE49-F238E27FC236}">
                <a16:creationId xmlns:a16="http://schemas.microsoft.com/office/drawing/2014/main" id="{6F169545-CABF-AB4C-8363-9495FC1CFE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EF5456-2B61-CA45-A66C-01357D51DDBA}"/>
              </a:ext>
            </a:extLst>
          </p:cNvPr>
          <p:cNvSpPr>
            <a:spLocks noGrp="1"/>
          </p:cNvSpPr>
          <p:nvPr>
            <p:ph type="sldNum" sz="quarter" idx="12"/>
          </p:nvPr>
        </p:nvSpPr>
        <p:spPr/>
        <p:txBody>
          <a:bodyPr/>
          <a:lstStyle/>
          <a:p>
            <a:fld id="{A0288B51-FF39-814E-8348-BF44C215D71C}" type="slidenum">
              <a:rPr lang="en-US" smtClean="0"/>
              <a:t>‹#›</a:t>
            </a:fld>
            <a:endParaRPr lang="en-US"/>
          </a:p>
        </p:txBody>
      </p:sp>
    </p:spTree>
    <p:extLst>
      <p:ext uri="{BB962C8B-B14F-4D97-AF65-F5344CB8AC3E}">
        <p14:creationId xmlns:p14="http://schemas.microsoft.com/office/powerpoint/2010/main" val="2257374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89EA3A3-71CD-9344-9A64-F48BDE5DD91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82F386A-E7C5-C448-AF1B-9C567AAD14E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6FA799-CC56-DD44-8BE9-E5A0EA030D56}"/>
              </a:ext>
            </a:extLst>
          </p:cNvPr>
          <p:cNvSpPr>
            <a:spLocks noGrp="1"/>
          </p:cNvSpPr>
          <p:nvPr>
            <p:ph type="dt" sz="half" idx="10"/>
          </p:nvPr>
        </p:nvSpPr>
        <p:spPr/>
        <p:txBody>
          <a:bodyPr/>
          <a:lstStyle/>
          <a:p>
            <a:fld id="{EA89271F-3856-734E-BD94-A7CC2A3CF95A}" type="datetimeFigureOut">
              <a:rPr lang="en-US" smtClean="0"/>
              <a:t>9/13/20</a:t>
            </a:fld>
            <a:endParaRPr lang="en-US"/>
          </a:p>
        </p:txBody>
      </p:sp>
      <p:sp>
        <p:nvSpPr>
          <p:cNvPr id="5" name="Footer Placeholder 4">
            <a:extLst>
              <a:ext uri="{FF2B5EF4-FFF2-40B4-BE49-F238E27FC236}">
                <a16:creationId xmlns:a16="http://schemas.microsoft.com/office/drawing/2014/main" id="{DD843C44-A79C-184F-ACDE-F183A56834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2AE4E6-AAB2-3F43-B46F-CA228365DD0E}"/>
              </a:ext>
            </a:extLst>
          </p:cNvPr>
          <p:cNvSpPr>
            <a:spLocks noGrp="1"/>
          </p:cNvSpPr>
          <p:nvPr>
            <p:ph type="sldNum" sz="quarter" idx="12"/>
          </p:nvPr>
        </p:nvSpPr>
        <p:spPr/>
        <p:txBody>
          <a:bodyPr/>
          <a:lstStyle/>
          <a:p>
            <a:fld id="{A0288B51-FF39-814E-8348-BF44C215D71C}" type="slidenum">
              <a:rPr lang="en-US" smtClean="0"/>
              <a:t>‹#›</a:t>
            </a:fld>
            <a:endParaRPr lang="en-US"/>
          </a:p>
        </p:txBody>
      </p:sp>
    </p:spTree>
    <p:extLst>
      <p:ext uri="{BB962C8B-B14F-4D97-AF65-F5344CB8AC3E}">
        <p14:creationId xmlns:p14="http://schemas.microsoft.com/office/powerpoint/2010/main" val="4294261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0CFEF-ADFF-0A47-B904-4C428C9936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CC277D1-1646-F948-AE62-F1BAA491739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28622C-3262-DA4F-873E-AE62F46C3C75}"/>
              </a:ext>
            </a:extLst>
          </p:cNvPr>
          <p:cNvSpPr>
            <a:spLocks noGrp="1"/>
          </p:cNvSpPr>
          <p:nvPr>
            <p:ph type="dt" sz="half" idx="10"/>
          </p:nvPr>
        </p:nvSpPr>
        <p:spPr/>
        <p:txBody>
          <a:bodyPr/>
          <a:lstStyle/>
          <a:p>
            <a:fld id="{EA89271F-3856-734E-BD94-A7CC2A3CF95A}" type="datetimeFigureOut">
              <a:rPr lang="en-US" smtClean="0"/>
              <a:t>9/13/20</a:t>
            </a:fld>
            <a:endParaRPr lang="en-US"/>
          </a:p>
        </p:txBody>
      </p:sp>
      <p:sp>
        <p:nvSpPr>
          <p:cNvPr id="5" name="Footer Placeholder 4">
            <a:extLst>
              <a:ext uri="{FF2B5EF4-FFF2-40B4-BE49-F238E27FC236}">
                <a16:creationId xmlns:a16="http://schemas.microsoft.com/office/drawing/2014/main" id="{A271F686-04B0-9E4F-96B8-12E98E29AB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3D12E2-F27E-8846-89EC-321AC0DF1AF9}"/>
              </a:ext>
            </a:extLst>
          </p:cNvPr>
          <p:cNvSpPr>
            <a:spLocks noGrp="1"/>
          </p:cNvSpPr>
          <p:nvPr>
            <p:ph type="sldNum" sz="quarter" idx="12"/>
          </p:nvPr>
        </p:nvSpPr>
        <p:spPr/>
        <p:txBody>
          <a:bodyPr/>
          <a:lstStyle/>
          <a:p>
            <a:fld id="{A0288B51-FF39-814E-8348-BF44C215D71C}" type="slidenum">
              <a:rPr lang="en-US" smtClean="0"/>
              <a:t>‹#›</a:t>
            </a:fld>
            <a:endParaRPr lang="en-US"/>
          </a:p>
        </p:txBody>
      </p:sp>
    </p:spTree>
    <p:extLst>
      <p:ext uri="{BB962C8B-B14F-4D97-AF65-F5344CB8AC3E}">
        <p14:creationId xmlns:p14="http://schemas.microsoft.com/office/powerpoint/2010/main" val="38065885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8E1585-E040-364C-A6B9-2FCD553AF74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CB77659-86C5-1449-AE1D-0B51E1808A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1E99D22-ACCC-2644-920E-9E53BF908C49}"/>
              </a:ext>
            </a:extLst>
          </p:cNvPr>
          <p:cNvSpPr>
            <a:spLocks noGrp="1"/>
          </p:cNvSpPr>
          <p:nvPr>
            <p:ph type="dt" sz="half" idx="10"/>
          </p:nvPr>
        </p:nvSpPr>
        <p:spPr/>
        <p:txBody>
          <a:bodyPr/>
          <a:lstStyle/>
          <a:p>
            <a:fld id="{EA89271F-3856-734E-BD94-A7CC2A3CF95A}" type="datetimeFigureOut">
              <a:rPr lang="en-US" smtClean="0"/>
              <a:t>9/13/20</a:t>
            </a:fld>
            <a:endParaRPr lang="en-US"/>
          </a:p>
        </p:txBody>
      </p:sp>
      <p:sp>
        <p:nvSpPr>
          <p:cNvPr id="5" name="Footer Placeholder 4">
            <a:extLst>
              <a:ext uri="{FF2B5EF4-FFF2-40B4-BE49-F238E27FC236}">
                <a16:creationId xmlns:a16="http://schemas.microsoft.com/office/drawing/2014/main" id="{FA3854AE-7789-4F42-906B-ABAF745D8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6507BD-122B-0843-9A77-D9EE400D89AA}"/>
              </a:ext>
            </a:extLst>
          </p:cNvPr>
          <p:cNvSpPr>
            <a:spLocks noGrp="1"/>
          </p:cNvSpPr>
          <p:nvPr>
            <p:ph type="sldNum" sz="quarter" idx="12"/>
          </p:nvPr>
        </p:nvSpPr>
        <p:spPr/>
        <p:txBody>
          <a:bodyPr/>
          <a:lstStyle/>
          <a:p>
            <a:fld id="{A0288B51-FF39-814E-8348-BF44C215D71C}" type="slidenum">
              <a:rPr lang="en-US" smtClean="0"/>
              <a:t>‹#›</a:t>
            </a:fld>
            <a:endParaRPr lang="en-US"/>
          </a:p>
        </p:txBody>
      </p:sp>
    </p:spTree>
    <p:extLst>
      <p:ext uri="{BB962C8B-B14F-4D97-AF65-F5344CB8AC3E}">
        <p14:creationId xmlns:p14="http://schemas.microsoft.com/office/powerpoint/2010/main" val="142692652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34086-8F6B-7841-B300-9339C47A183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72F5C98-6CAB-CF42-B4B1-59C1C14470E4}"/>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CA52519-7993-E34B-8037-C7E01140F25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3CFE19-F0EF-0C4C-ADFF-1BBEA6906F82}"/>
              </a:ext>
            </a:extLst>
          </p:cNvPr>
          <p:cNvSpPr>
            <a:spLocks noGrp="1"/>
          </p:cNvSpPr>
          <p:nvPr>
            <p:ph type="dt" sz="half" idx="10"/>
          </p:nvPr>
        </p:nvSpPr>
        <p:spPr/>
        <p:txBody>
          <a:bodyPr/>
          <a:lstStyle/>
          <a:p>
            <a:fld id="{EA89271F-3856-734E-BD94-A7CC2A3CF95A}" type="datetimeFigureOut">
              <a:rPr lang="en-US" smtClean="0"/>
              <a:t>9/13/20</a:t>
            </a:fld>
            <a:endParaRPr lang="en-US"/>
          </a:p>
        </p:txBody>
      </p:sp>
      <p:sp>
        <p:nvSpPr>
          <p:cNvPr id="6" name="Footer Placeholder 5">
            <a:extLst>
              <a:ext uri="{FF2B5EF4-FFF2-40B4-BE49-F238E27FC236}">
                <a16:creationId xmlns:a16="http://schemas.microsoft.com/office/drawing/2014/main" id="{D11EB168-E185-C147-85D5-4FB42E3E1BA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55DF10-F3FC-E54A-8717-B3D8E949FF8F}"/>
              </a:ext>
            </a:extLst>
          </p:cNvPr>
          <p:cNvSpPr>
            <a:spLocks noGrp="1"/>
          </p:cNvSpPr>
          <p:nvPr>
            <p:ph type="sldNum" sz="quarter" idx="12"/>
          </p:nvPr>
        </p:nvSpPr>
        <p:spPr/>
        <p:txBody>
          <a:bodyPr/>
          <a:lstStyle/>
          <a:p>
            <a:fld id="{A0288B51-FF39-814E-8348-BF44C215D71C}" type="slidenum">
              <a:rPr lang="en-US" smtClean="0"/>
              <a:t>‹#›</a:t>
            </a:fld>
            <a:endParaRPr lang="en-US"/>
          </a:p>
        </p:txBody>
      </p:sp>
    </p:spTree>
    <p:extLst>
      <p:ext uri="{BB962C8B-B14F-4D97-AF65-F5344CB8AC3E}">
        <p14:creationId xmlns:p14="http://schemas.microsoft.com/office/powerpoint/2010/main" val="38267164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12419-A606-B54B-A414-65562F84FAD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BFD69E2-159E-1A4A-B2FD-97AEB168164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8CF248E-B079-B846-9B04-68C6FA76D91E}"/>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2FDFDED-9444-5142-BA72-7ABC54FEB5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D52DD3F-BAB9-CA47-AE1C-CA368952BC6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1972328-D199-0142-B3EE-16F8345007D9}"/>
              </a:ext>
            </a:extLst>
          </p:cNvPr>
          <p:cNvSpPr>
            <a:spLocks noGrp="1"/>
          </p:cNvSpPr>
          <p:nvPr>
            <p:ph type="dt" sz="half" idx="10"/>
          </p:nvPr>
        </p:nvSpPr>
        <p:spPr/>
        <p:txBody>
          <a:bodyPr/>
          <a:lstStyle/>
          <a:p>
            <a:fld id="{EA89271F-3856-734E-BD94-A7CC2A3CF95A}" type="datetimeFigureOut">
              <a:rPr lang="en-US" smtClean="0"/>
              <a:t>9/13/20</a:t>
            </a:fld>
            <a:endParaRPr lang="en-US"/>
          </a:p>
        </p:txBody>
      </p:sp>
      <p:sp>
        <p:nvSpPr>
          <p:cNvPr id="8" name="Footer Placeholder 7">
            <a:extLst>
              <a:ext uri="{FF2B5EF4-FFF2-40B4-BE49-F238E27FC236}">
                <a16:creationId xmlns:a16="http://schemas.microsoft.com/office/drawing/2014/main" id="{64640093-2065-AE48-9E92-96FF73E9EA1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87D079-F702-9040-A8B4-0EFB12F46C99}"/>
              </a:ext>
            </a:extLst>
          </p:cNvPr>
          <p:cNvSpPr>
            <a:spLocks noGrp="1"/>
          </p:cNvSpPr>
          <p:nvPr>
            <p:ph type="sldNum" sz="quarter" idx="12"/>
          </p:nvPr>
        </p:nvSpPr>
        <p:spPr/>
        <p:txBody>
          <a:bodyPr/>
          <a:lstStyle/>
          <a:p>
            <a:fld id="{A0288B51-FF39-814E-8348-BF44C215D71C}" type="slidenum">
              <a:rPr lang="en-US" smtClean="0"/>
              <a:t>‹#›</a:t>
            </a:fld>
            <a:endParaRPr lang="en-US"/>
          </a:p>
        </p:txBody>
      </p:sp>
    </p:spTree>
    <p:extLst>
      <p:ext uri="{BB962C8B-B14F-4D97-AF65-F5344CB8AC3E}">
        <p14:creationId xmlns:p14="http://schemas.microsoft.com/office/powerpoint/2010/main" val="254399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6EC18-280B-2040-9F3D-B4AB3B717C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191C868-614B-3847-937E-CD78E46992F2}"/>
              </a:ext>
            </a:extLst>
          </p:cNvPr>
          <p:cNvSpPr>
            <a:spLocks noGrp="1"/>
          </p:cNvSpPr>
          <p:nvPr>
            <p:ph type="dt" sz="half" idx="10"/>
          </p:nvPr>
        </p:nvSpPr>
        <p:spPr/>
        <p:txBody>
          <a:bodyPr/>
          <a:lstStyle/>
          <a:p>
            <a:fld id="{EA89271F-3856-734E-BD94-A7CC2A3CF95A}" type="datetimeFigureOut">
              <a:rPr lang="en-US" smtClean="0"/>
              <a:t>9/13/20</a:t>
            </a:fld>
            <a:endParaRPr lang="en-US"/>
          </a:p>
        </p:txBody>
      </p:sp>
      <p:sp>
        <p:nvSpPr>
          <p:cNvPr id="4" name="Footer Placeholder 3">
            <a:extLst>
              <a:ext uri="{FF2B5EF4-FFF2-40B4-BE49-F238E27FC236}">
                <a16:creationId xmlns:a16="http://schemas.microsoft.com/office/drawing/2014/main" id="{6B30DF56-7196-FB4E-A022-399AE2607D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A841369-AEEF-9640-8077-B5BFF9540503}"/>
              </a:ext>
            </a:extLst>
          </p:cNvPr>
          <p:cNvSpPr>
            <a:spLocks noGrp="1"/>
          </p:cNvSpPr>
          <p:nvPr>
            <p:ph type="sldNum" sz="quarter" idx="12"/>
          </p:nvPr>
        </p:nvSpPr>
        <p:spPr/>
        <p:txBody>
          <a:bodyPr/>
          <a:lstStyle/>
          <a:p>
            <a:fld id="{A0288B51-FF39-814E-8348-BF44C215D71C}" type="slidenum">
              <a:rPr lang="en-US" smtClean="0"/>
              <a:t>‹#›</a:t>
            </a:fld>
            <a:endParaRPr lang="en-US"/>
          </a:p>
        </p:txBody>
      </p:sp>
    </p:spTree>
    <p:extLst>
      <p:ext uri="{BB962C8B-B14F-4D97-AF65-F5344CB8AC3E}">
        <p14:creationId xmlns:p14="http://schemas.microsoft.com/office/powerpoint/2010/main" val="3911528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4A39FB5-F407-1B42-ACC9-C6F20A1E012E}"/>
              </a:ext>
            </a:extLst>
          </p:cNvPr>
          <p:cNvSpPr>
            <a:spLocks noGrp="1"/>
          </p:cNvSpPr>
          <p:nvPr>
            <p:ph type="dt" sz="half" idx="10"/>
          </p:nvPr>
        </p:nvSpPr>
        <p:spPr/>
        <p:txBody>
          <a:bodyPr/>
          <a:lstStyle/>
          <a:p>
            <a:fld id="{EA89271F-3856-734E-BD94-A7CC2A3CF95A}" type="datetimeFigureOut">
              <a:rPr lang="en-US" smtClean="0"/>
              <a:t>9/13/20</a:t>
            </a:fld>
            <a:endParaRPr lang="en-US"/>
          </a:p>
        </p:txBody>
      </p:sp>
      <p:sp>
        <p:nvSpPr>
          <p:cNvPr id="3" name="Footer Placeholder 2">
            <a:extLst>
              <a:ext uri="{FF2B5EF4-FFF2-40B4-BE49-F238E27FC236}">
                <a16:creationId xmlns:a16="http://schemas.microsoft.com/office/drawing/2014/main" id="{9F61010B-8EA0-224B-B9E7-75E18ED4620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2BC321-97B4-D14B-AD10-E142AB1A3FB5}"/>
              </a:ext>
            </a:extLst>
          </p:cNvPr>
          <p:cNvSpPr>
            <a:spLocks noGrp="1"/>
          </p:cNvSpPr>
          <p:nvPr>
            <p:ph type="sldNum" sz="quarter" idx="12"/>
          </p:nvPr>
        </p:nvSpPr>
        <p:spPr/>
        <p:txBody>
          <a:bodyPr/>
          <a:lstStyle/>
          <a:p>
            <a:fld id="{A0288B51-FF39-814E-8348-BF44C215D71C}" type="slidenum">
              <a:rPr lang="en-US" smtClean="0"/>
              <a:t>‹#›</a:t>
            </a:fld>
            <a:endParaRPr lang="en-US"/>
          </a:p>
        </p:txBody>
      </p:sp>
    </p:spTree>
    <p:extLst>
      <p:ext uri="{BB962C8B-B14F-4D97-AF65-F5344CB8AC3E}">
        <p14:creationId xmlns:p14="http://schemas.microsoft.com/office/powerpoint/2010/main" val="37428129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114443-808A-E749-ABC3-79FA1E56DE2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2099A97-343F-CB4F-BAD4-CBF8DB9286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8F4A58-7FA8-A248-B22D-1236F97DAF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229568D-DB6C-6F43-A1CF-B86C202165EE}"/>
              </a:ext>
            </a:extLst>
          </p:cNvPr>
          <p:cNvSpPr>
            <a:spLocks noGrp="1"/>
          </p:cNvSpPr>
          <p:nvPr>
            <p:ph type="dt" sz="half" idx="10"/>
          </p:nvPr>
        </p:nvSpPr>
        <p:spPr/>
        <p:txBody>
          <a:bodyPr/>
          <a:lstStyle/>
          <a:p>
            <a:fld id="{EA89271F-3856-734E-BD94-A7CC2A3CF95A}" type="datetimeFigureOut">
              <a:rPr lang="en-US" smtClean="0"/>
              <a:t>9/13/20</a:t>
            </a:fld>
            <a:endParaRPr lang="en-US"/>
          </a:p>
        </p:txBody>
      </p:sp>
      <p:sp>
        <p:nvSpPr>
          <p:cNvPr id="6" name="Footer Placeholder 5">
            <a:extLst>
              <a:ext uri="{FF2B5EF4-FFF2-40B4-BE49-F238E27FC236}">
                <a16:creationId xmlns:a16="http://schemas.microsoft.com/office/drawing/2014/main" id="{7B732884-A9C1-F84A-8A6E-F30DA78C21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9228CA-6FA5-E54C-88F5-71CD0C842CF8}"/>
              </a:ext>
            </a:extLst>
          </p:cNvPr>
          <p:cNvSpPr>
            <a:spLocks noGrp="1"/>
          </p:cNvSpPr>
          <p:nvPr>
            <p:ph type="sldNum" sz="quarter" idx="12"/>
          </p:nvPr>
        </p:nvSpPr>
        <p:spPr/>
        <p:txBody>
          <a:bodyPr/>
          <a:lstStyle/>
          <a:p>
            <a:fld id="{A0288B51-FF39-814E-8348-BF44C215D71C}" type="slidenum">
              <a:rPr lang="en-US" smtClean="0"/>
              <a:t>‹#›</a:t>
            </a:fld>
            <a:endParaRPr lang="en-US"/>
          </a:p>
        </p:txBody>
      </p:sp>
    </p:spTree>
    <p:extLst>
      <p:ext uri="{BB962C8B-B14F-4D97-AF65-F5344CB8AC3E}">
        <p14:creationId xmlns:p14="http://schemas.microsoft.com/office/powerpoint/2010/main" val="35125717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65743-E9C6-2046-A587-DCCEB41F3AB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239FA16-7B06-D349-AAEB-CF78B78C15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052EEFF-D9E6-8543-99EA-8DEA8418AD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7AF5A9A-66C8-5240-B135-B5534338E5FD}"/>
              </a:ext>
            </a:extLst>
          </p:cNvPr>
          <p:cNvSpPr>
            <a:spLocks noGrp="1"/>
          </p:cNvSpPr>
          <p:nvPr>
            <p:ph type="dt" sz="half" idx="10"/>
          </p:nvPr>
        </p:nvSpPr>
        <p:spPr/>
        <p:txBody>
          <a:bodyPr/>
          <a:lstStyle/>
          <a:p>
            <a:fld id="{EA89271F-3856-734E-BD94-A7CC2A3CF95A}" type="datetimeFigureOut">
              <a:rPr lang="en-US" smtClean="0"/>
              <a:t>9/13/20</a:t>
            </a:fld>
            <a:endParaRPr lang="en-US"/>
          </a:p>
        </p:txBody>
      </p:sp>
      <p:sp>
        <p:nvSpPr>
          <p:cNvPr id="6" name="Footer Placeholder 5">
            <a:extLst>
              <a:ext uri="{FF2B5EF4-FFF2-40B4-BE49-F238E27FC236}">
                <a16:creationId xmlns:a16="http://schemas.microsoft.com/office/drawing/2014/main" id="{3DB9C7D8-D0AF-9045-9A98-C1DDC3A4BD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FA94CE8-F6EB-2542-8683-7538C7C1A8BA}"/>
              </a:ext>
            </a:extLst>
          </p:cNvPr>
          <p:cNvSpPr>
            <a:spLocks noGrp="1"/>
          </p:cNvSpPr>
          <p:nvPr>
            <p:ph type="sldNum" sz="quarter" idx="12"/>
          </p:nvPr>
        </p:nvSpPr>
        <p:spPr/>
        <p:txBody>
          <a:bodyPr/>
          <a:lstStyle/>
          <a:p>
            <a:fld id="{A0288B51-FF39-814E-8348-BF44C215D71C}" type="slidenum">
              <a:rPr lang="en-US" smtClean="0"/>
              <a:t>‹#›</a:t>
            </a:fld>
            <a:endParaRPr lang="en-US"/>
          </a:p>
        </p:txBody>
      </p:sp>
    </p:spTree>
    <p:extLst>
      <p:ext uri="{BB962C8B-B14F-4D97-AF65-F5344CB8AC3E}">
        <p14:creationId xmlns:p14="http://schemas.microsoft.com/office/powerpoint/2010/main" val="19182575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alpha val="84000"/>
              </a:schemeClr>
            </a:gs>
            <a:gs pos="40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3A8A2C-D315-5E41-A418-9DB90243451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C21769C-A1FE-CC40-A683-97E1F38E0E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96FC5C-A89B-904F-8CAC-9B53D34260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A89271F-3856-734E-BD94-A7CC2A3CF95A}" type="datetimeFigureOut">
              <a:rPr lang="en-US" smtClean="0"/>
              <a:t>9/13/20</a:t>
            </a:fld>
            <a:endParaRPr lang="en-US"/>
          </a:p>
        </p:txBody>
      </p:sp>
      <p:sp>
        <p:nvSpPr>
          <p:cNvPr id="5" name="Footer Placeholder 4">
            <a:extLst>
              <a:ext uri="{FF2B5EF4-FFF2-40B4-BE49-F238E27FC236}">
                <a16:creationId xmlns:a16="http://schemas.microsoft.com/office/drawing/2014/main" id="{D4874A6A-FF9E-1F45-8855-78EFDFFF5B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9BE8F1D-D107-AF4C-A29A-89DC6CB181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288B51-FF39-814E-8348-BF44C215D71C}" type="slidenum">
              <a:rPr lang="en-US" smtClean="0"/>
              <a:t>‹#›</a:t>
            </a:fld>
            <a:endParaRPr lang="en-US"/>
          </a:p>
        </p:txBody>
      </p:sp>
    </p:spTree>
    <p:extLst>
      <p:ext uri="{BB962C8B-B14F-4D97-AF65-F5344CB8AC3E}">
        <p14:creationId xmlns:p14="http://schemas.microsoft.com/office/powerpoint/2010/main" val="18328896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image" Target="../media/image8.tiff"/><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hyperlink" Target="https://dermnetnz.org/topics/staphylococcal-skin-infection/"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2.tif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hyperlink" Target="https://dermnetnz.org/topics/bugs/"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8.tif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0.tif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dermnetnz.org/topics/leishmaniasis-pathology/" TargetMode="External"/><Relationship Id="rId2" Type="http://schemas.openxmlformats.org/officeDocument/2006/relationships/hyperlink" Target="https://dermnetnz.org/topics/skin-biopsy/"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hyperlink" Target="https://dermnetnz.org/topics/leprosy/" TargetMode="External"/><Relationship Id="rId13" Type="http://schemas.openxmlformats.org/officeDocument/2006/relationships/hyperlink" Target="https://dermnetnz.org/topics/ecthyma-gangrenosum/" TargetMode="External"/><Relationship Id="rId3" Type="http://schemas.openxmlformats.org/officeDocument/2006/relationships/hyperlink" Target="https://dermnetnz.org/topics/basal-cell-carcinoma/" TargetMode="External"/><Relationship Id="rId7" Type="http://schemas.openxmlformats.org/officeDocument/2006/relationships/hyperlink" Target="https://dermnetnz.org/topics/cutaneous-tuberculosis/" TargetMode="External"/><Relationship Id="rId12" Type="http://schemas.openxmlformats.org/officeDocument/2006/relationships/hyperlink" Target="https://dermnetnz.org/topics/anthrax/" TargetMode="External"/><Relationship Id="rId2" Type="http://schemas.openxmlformats.org/officeDocument/2006/relationships/hyperlink" Target="https://dermnetnz.org/topics/arthropod-bites-and-stings/" TargetMode="External"/><Relationship Id="rId1" Type="http://schemas.openxmlformats.org/officeDocument/2006/relationships/slideLayout" Target="../slideLayouts/slideLayout2.xml"/><Relationship Id="rId6" Type="http://schemas.openxmlformats.org/officeDocument/2006/relationships/hyperlink" Target="https://dermnetnz.org/topics/atypical-mycobacterial-infection/" TargetMode="External"/><Relationship Id="rId11" Type="http://schemas.openxmlformats.org/officeDocument/2006/relationships/hyperlink" Target="https://dermnetnz.org/topics/sporotrichosis/" TargetMode="External"/><Relationship Id="rId5" Type="http://schemas.openxmlformats.org/officeDocument/2006/relationships/hyperlink" Target="https://dermnetnz.org/topics/granuloma-annulare/" TargetMode="External"/><Relationship Id="rId10" Type="http://schemas.openxmlformats.org/officeDocument/2006/relationships/hyperlink" Target="https://dermnetnz.org/topics/skin-manifestations-of-systemic-mycoses/" TargetMode="External"/><Relationship Id="rId4" Type="http://schemas.openxmlformats.org/officeDocument/2006/relationships/hyperlink" Target="https://dermnetnz.org/topics/cutaneous-squamous-cell-carcinoma/" TargetMode="External"/><Relationship Id="rId9" Type="http://schemas.openxmlformats.org/officeDocument/2006/relationships/hyperlink" Target="https://dermnetnz.org/topics/actinomycosis/"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dermnetnz.org/topics/photodynamic-therapy/" TargetMode="External"/><Relationship Id="rId2" Type="http://schemas.openxmlformats.org/officeDocument/2006/relationships/hyperlink" Target="https://dermnetnz.org/topics/cryotherapy/" TargetMode="External"/><Relationship Id="rId1" Type="http://schemas.openxmlformats.org/officeDocument/2006/relationships/slideLayout" Target="../slideLayouts/slideLayout2.xml"/><Relationship Id="rId4" Type="http://schemas.openxmlformats.org/officeDocument/2006/relationships/hyperlink" Target="https://dermnetnz.org/topics/imiquimod/"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s://dermnetnz.org/topics/itraconazole/" TargetMode="External"/><Relationship Id="rId2" Type="http://schemas.openxmlformats.org/officeDocument/2006/relationships/hyperlink" Target="https://dermnetnz.org/topics/oral-antifungal-medication/" TargetMode="External"/><Relationship Id="rId1" Type="http://schemas.openxmlformats.org/officeDocument/2006/relationships/slideLayout" Target="../slideLayouts/slideLayout2.xml"/><Relationship Id="rId5" Type="http://schemas.openxmlformats.org/officeDocument/2006/relationships/hyperlink" Target="https://dermnetnz.org/topics/ketoconazole/" TargetMode="External"/><Relationship Id="rId4" Type="http://schemas.openxmlformats.org/officeDocument/2006/relationships/hyperlink" Target="https://dermnetnz.org/topics/fluconazole/" TargetMode="Externa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8EA48-1109-0348-A793-B9C4A3A1426D}"/>
              </a:ext>
            </a:extLst>
          </p:cNvPr>
          <p:cNvSpPr>
            <a:spLocks noGrp="1"/>
          </p:cNvSpPr>
          <p:nvPr>
            <p:ph type="ctrTitle"/>
          </p:nvPr>
        </p:nvSpPr>
        <p:spPr/>
        <p:txBody>
          <a:bodyPr/>
          <a:lstStyle/>
          <a:p>
            <a:r>
              <a:rPr lang="en-US" dirty="0"/>
              <a:t>Scabies</a:t>
            </a:r>
          </a:p>
        </p:txBody>
      </p:sp>
      <p:sp>
        <p:nvSpPr>
          <p:cNvPr id="3" name="Subtitle 2">
            <a:extLst>
              <a:ext uri="{FF2B5EF4-FFF2-40B4-BE49-F238E27FC236}">
                <a16:creationId xmlns:a16="http://schemas.microsoft.com/office/drawing/2014/main" id="{AC92CF72-3E24-DB47-BC18-CF3D2CBC6C74}"/>
              </a:ext>
            </a:extLst>
          </p:cNvPr>
          <p:cNvSpPr>
            <a:spLocks noGrp="1"/>
          </p:cNvSpPr>
          <p:nvPr>
            <p:ph type="subTitle" idx="1"/>
          </p:nvPr>
        </p:nvSpPr>
        <p:spPr/>
        <p:txBody>
          <a:bodyPr/>
          <a:lstStyle/>
          <a:p>
            <a:r>
              <a:rPr lang="en-US" dirty="0"/>
              <a:t>Prof Khitam Al-Refu</a:t>
            </a:r>
          </a:p>
          <a:p>
            <a:r>
              <a:rPr lang="en-US" dirty="0" err="1"/>
              <a:t>Muta</a:t>
            </a:r>
            <a:r>
              <a:rPr lang="en-US" dirty="0"/>
              <a:t> University</a:t>
            </a:r>
          </a:p>
        </p:txBody>
      </p:sp>
    </p:spTree>
    <p:extLst>
      <p:ext uri="{BB962C8B-B14F-4D97-AF65-F5344CB8AC3E}">
        <p14:creationId xmlns:p14="http://schemas.microsoft.com/office/powerpoint/2010/main" val="1656899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BC763-74C2-A140-B10E-DDF584F727B0}"/>
              </a:ext>
            </a:extLst>
          </p:cNvPr>
          <p:cNvSpPr>
            <a:spLocks noGrp="1"/>
          </p:cNvSpPr>
          <p:nvPr>
            <p:ph type="title"/>
          </p:nvPr>
        </p:nvSpPr>
        <p:spPr/>
        <p:txBody>
          <a:bodyPr/>
          <a:lstStyle/>
          <a:p>
            <a:r>
              <a:rPr lang="en-US" b="1" dirty="0"/>
              <a:t>Burrows</a:t>
            </a:r>
            <a:br>
              <a:rPr lang="en-US" b="1" dirty="0"/>
            </a:br>
            <a:endParaRPr lang="en-US" dirty="0"/>
          </a:p>
        </p:txBody>
      </p:sp>
      <p:sp>
        <p:nvSpPr>
          <p:cNvPr id="3" name="Content Placeholder 2">
            <a:extLst>
              <a:ext uri="{FF2B5EF4-FFF2-40B4-BE49-F238E27FC236}">
                <a16:creationId xmlns:a16="http://schemas.microsoft.com/office/drawing/2014/main" id="{8AA6EE8B-1ED5-7946-8B3E-E195596B7D4C}"/>
              </a:ext>
            </a:extLst>
          </p:cNvPr>
          <p:cNvSpPr>
            <a:spLocks noGrp="1"/>
          </p:cNvSpPr>
          <p:nvPr>
            <p:ph idx="1"/>
          </p:nvPr>
        </p:nvSpPr>
        <p:spPr/>
        <p:txBody>
          <a:bodyPr/>
          <a:lstStyle/>
          <a:p>
            <a:r>
              <a:rPr lang="en-US" dirty="0"/>
              <a:t>Scabies burrows appear as 0.5–1.5 cm grey irregular tracks in the web spaces between the fingers, on the palms and wrists. They may also be found on or in elbows, nipples, armpits, buttocks, penis, insteps and heels. </a:t>
            </a:r>
            <a:r>
              <a:rPr lang="en-US" dirty="0" err="1"/>
              <a:t>Dermatoscopic</a:t>
            </a:r>
            <a:r>
              <a:rPr lang="en-US" dirty="0"/>
              <a:t> or microscopic examination of the contents of a burrow may reveal mites, eggs or mite </a:t>
            </a:r>
            <a:r>
              <a:rPr lang="en-US" dirty="0" err="1"/>
              <a:t>faeces</a:t>
            </a:r>
            <a:r>
              <a:rPr lang="en-US" dirty="0"/>
              <a:t> (</a:t>
            </a:r>
            <a:r>
              <a:rPr lang="en-US" dirty="0" err="1"/>
              <a:t>scybala</a:t>
            </a:r>
            <a:r>
              <a:rPr lang="en-US" dirty="0"/>
              <a:t>).</a:t>
            </a:r>
          </a:p>
        </p:txBody>
      </p:sp>
    </p:spTree>
    <p:extLst>
      <p:ext uri="{BB962C8B-B14F-4D97-AF65-F5344CB8AC3E}">
        <p14:creationId xmlns:p14="http://schemas.microsoft.com/office/powerpoint/2010/main" val="5651341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E4A51D4-61E8-8D45-AF19-2804A755445F}"/>
              </a:ext>
            </a:extLst>
          </p:cNvPr>
          <p:cNvPicPr>
            <a:picLocks noGrp="1" noChangeAspect="1"/>
          </p:cNvPicPr>
          <p:nvPr>
            <p:ph idx="1"/>
          </p:nvPr>
        </p:nvPicPr>
        <p:blipFill>
          <a:blip r:embed="rId2"/>
          <a:stretch>
            <a:fillRect/>
          </a:stretch>
        </p:blipFill>
        <p:spPr>
          <a:xfrm>
            <a:off x="3397250" y="2432844"/>
            <a:ext cx="5397500" cy="3136900"/>
          </a:xfrm>
          <a:prstGeom prst="rect">
            <a:avLst/>
          </a:prstGeom>
        </p:spPr>
      </p:pic>
    </p:spTree>
    <p:extLst>
      <p:ext uri="{BB962C8B-B14F-4D97-AF65-F5344CB8AC3E}">
        <p14:creationId xmlns:p14="http://schemas.microsoft.com/office/powerpoint/2010/main" val="15020156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7F8B7E75-04AA-3E4D-880C-070398115E9E}"/>
              </a:ext>
            </a:extLst>
          </p:cNvPr>
          <p:cNvPicPr>
            <a:picLocks noGrp="1" noChangeAspect="1"/>
          </p:cNvPicPr>
          <p:nvPr>
            <p:ph idx="1"/>
          </p:nvPr>
        </p:nvPicPr>
        <p:blipFill>
          <a:blip r:embed="rId2"/>
          <a:stretch>
            <a:fillRect/>
          </a:stretch>
        </p:blipFill>
        <p:spPr>
          <a:xfrm>
            <a:off x="1626919" y="380010"/>
            <a:ext cx="8003969" cy="5949538"/>
          </a:xfrm>
          <a:prstGeom prst="rect">
            <a:avLst/>
          </a:prstGeom>
        </p:spPr>
      </p:pic>
    </p:spTree>
    <p:extLst>
      <p:ext uri="{BB962C8B-B14F-4D97-AF65-F5344CB8AC3E}">
        <p14:creationId xmlns:p14="http://schemas.microsoft.com/office/powerpoint/2010/main" val="26691071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57FD2-3784-AB4C-8CA5-61E009774F98}"/>
              </a:ext>
            </a:extLst>
          </p:cNvPr>
          <p:cNvSpPr>
            <a:spLocks noGrp="1"/>
          </p:cNvSpPr>
          <p:nvPr>
            <p:ph type="title"/>
          </p:nvPr>
        </p:nvSpPr>
        <p:spPr/>
        <p:txBody>
          <a:bodyPr/>
          <a:lstStyle/>
          <a:p>
            <a:r>
              <a:rPr lang="en-US" b="1" dirty="0" err="1"/>
              <a:t>Generalised</a:t>
            </a:r>
            <a:r>
              <a:rPr lang="en-US" b="1" dirty="0"/>
              <a:t> rash</a:t>
            </a:r>
            <a:br>
              <a:rPr lang="en-US" b="1" dirty="0"/>
            </a:br>
            <a:endParaRPr lang="en-US" dirty="0"/>
          </a:p>
        </p:txBody>
      </p:sp>
      <p:sp>
        <p:nvSpPr>
          <p:cNvPr id="3" name="Content Placeholder 2">
            <a:extLst>
              <a:ext uri="{FF2B5EF4-FFF2-40B4-BE49-F238E27FC236}">
                <a16:creationId xmlns:a16="http://schemas.microsoft.com/office/drawing/2014/main" id="{29DE233F-B426-8E4E-A182-A7B818A8B2B3}"/>
              </a:ext>
            </a:extLst>
          </p:cNvPr>
          <p:cNvSpPr>
            <a:spLocks noGrp="1"/>
          </p:cNvSpPr>
          <p:nvPr>
            <p:ph idx="1"/>
          </p:nvPr>
        </p:nvSpPr>
        <p:spPr/>
        <p:txBody>
          <a:bodyPr>
            <a:normAutofit fontScale="92500" lnSpcReduction="10000"/>
          </a:bodyPr>
          <a:lstStyle/>
          <a:p>
            <a:pPr fontAlgn="base"/>
            <a:r>
              <a:rPr lang="en-US" dirty="0"/>
              <a:t>Scabies rash is a hypersensitivity reaction that arises several weeks after initial infestation. It has a varied appearance.</a:t>
            </a:r>
          </a:p>
          <a:p>
            <a:pPr fontAlgn="base"/>
            <a:r>
              <a:rPr lang="en-US" dirty="0"/>
              <a:t>Erythematous papules on the trunk and limbs, often follicular</a:t>
            </a:r>
          </a:p>
          <a:p>
            <a:pPr fontAlgn="base"/>
            <a:r>
              <a:rPr lang="en-US" dirty="0"/>
              <a:t>Diffuse or nummular dermatitis</a:t>
            </a:r>
          </a:p>
          <a:p>
            <a:pPr fontAlgn="base"/>
            <a:r>
              <a:rPr lang="en-US" dirty="0"/>
              <a:t>Urticated erythema</a:t>
            </a:r>
          </a:p>
          <a:p>
            <a:pPr fontAlgn="base"/>
            <a:r>
              <a:rPr lang="en-US" dirty="0"/>
              <a:t>Vesicles on palms and soles</a:t>
            </a:r>
          </a:p>
          <a:p>
            <a:pPr fontAlgn="base"/>
            <a:r>
              <a:rPr lang="en-US" dirty="0" err="1"/>
              <a:t>Acropustulosis</a:t>
            </a:r>
            <a:r>
              <a:rPr lang="en-US" dirty="0"/>
              <a:t> (sterile pustules on palms and soles) in infants</a:t>
            </a:r>
          </a:p>
          <a:p>
            <a:pPr fontAlgn="base"/>
            <a:r>
              <a:rPr lang="en-US" dirty="0"/>
              <a:t>Papules or nodules in the armpits, groins, buttocks, scrotum and along the shaft of the penis</a:t>
            </a:r>
          </a:p>
          <a:p>
            <a:pPr fontAlgn="base"/>
            <a:r>
              <a:rPr lang="en-US" dirty="0"/>
              <a:t>Rare involvement of face and scalp.</a:t>
            </a:r>
          </a:p>
          <a:p>
            <a:endParaRPr lang="en-US" dirty="0"/>
          </a:p>
        </p:txBody>
      </p:sp>
    </p:spTree>
    <p:extLst>
      <p:ext uri="{BB962C8B-B14F-4D97-AF65-F5344CB8AC3E}">
        <p14:creationId xmlns:p14="http://schemas.microsoft.com/office/powerpoint/2010/main" val="35123719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DF6CC3-BA63-254F-BB9E-D25B0EC6E07F}"/>
              </a:ext>
            </a:extLst>
          </p:cNvPr>
          <p:cNvSpPr>
            <a:spLocks noGrp="1"/>
          </p:cNvSpPr>
          <p:nvPr>
            <p:ph type="title"/>
          </p:nvPr>
        </p:nvSpPr>
        <p:spPr/>
        <p:txBody>
          <a:bodyPr/>
          <a:lstStyle/>
          <a:p>
            <a:r>
              <a:rPr lang="en-US" dirty="0"/>
              <a:t>The burrows</a:t>
            </a:r>
          </a:p>
        </p:txBody>
      </p:sp>
      <p:pic>
        <p:nvPicPr>
          <p:cNvPr id="4" name="Content Placeholder 3">
            <a:extLst>
              <a:ext uri="{FF2B5EF4-FFF2-40B4-BE49-F238E27FC236}">
                <a16:creationId xmlns:a16="http://schemas.microsoft.com/office/drawing/2014/main" id="{8EC93845-3397-B342-8BE1-DF6DFDDE1EC5}"/>
              </a:ext>
            </a:extLst>
          </p:cNvPr>
          <p:cNvPicPr>
            <a:picLocks noGrp="1" noChangeAspect="1"/>
          </p:cNvPicPr>
          <p:nvPr>
            <p:ph idx="1"/>
          </p:nvPr>
        </p:nvPicPr>
        <p:blipFill>
          <a:blip r:embed="rId2"/>
          <a:stretch>
            <a:fillRect/>
          </a:stretch>
        </p:blipFill>
        <p:spPr>
          <a:xfrm>
            <a:off x="3158836" y="1935678"/>
            <a:ext cx="3870614" cy="2770466"/>
          </a:xfrm>
          <a:prstGeom prst="rect">
            <a:avLst/>
          </a:prstGeom>
        </p:spPr>
      </p:pic>
    </p:spTree>
    <p:extLst>
      <p:ext uri="{BB962C8B-B14F-4D97-AF65-F5344CB8AC3E}">
        <p14:creationId xmlns:p14="http://schemas.microsoft.com/office/powerpoint/2010/main" val="9964138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31B90-8E38-F544-B41C-C5327C80599E}"/>
              </a:ext>
            </a:extLst>
          </p:cNvPr>
          <p:cNvSpPr>
            <a:spLocks noGrp="1"/>
          </p:cNvSpPr>
          <p:nvPr>
            <p:ph type="title"/>
          </p:nvPr>
        </p:nvSpPr>
        <p:spPr/>
        <p:txBody>
          <a:bodyPr/>
          <a:lstStyle/>
          <a:p>
            <a:r>
              <a:rPr lang="en-US" dirty="0"/>
              <a:t>The burrows with secondary bacterial infections</a:t>
            </a:r>
          </a:p>
        </p:txBody>
      </p:sp>
      <p:pic>
        <p:nvPicPr>
          <p:cNvPr id="4" name="Content Placeholder 3">
            <a:extLst>
              <a:ext uri="{FF2B5EF4-FFF2-40B4-BE49-F238E27FC236}">
                <a16:creationId xmlns:a16="http://schemas.microsoft.com/office/drawing/2014/main" id="{D91596D0-D861-F348-86AF-74C696231AB3}"/>
              </a:ext>
            </a:extLst>
          </p:cNvPr>
          <p:cNvPicPr>
            <a:picLocks noGrp="1" noChangeAspect="1"/>
          </p:cNvPicPr>
          <p:nvPr>
            <p:ph idx="1"/>
          </p:nvPr>
        </p:nvPicPr>
        <p:blipFill>
          <a:blip r:embed="rId2"/>
          <a:stretch>
            <a:fillRect/>
          </a:stretch>
        </p:blipFill>
        <p:spPr>
          <a:xfrm>
            <a:off x="3158836" y="1995055"/>
            <a:ext cx="4465122" cy="3930732"/>
          </a:xfrm>
          <a:prstGeom prst="rect">
            <a:avLst/>
          </a:prstGeom>
        </p:spPr>
      </p:pic>
    </p:spTree>
    <p:extLst>
      <p:ext uri="{BB962C8B-B14F-4D97-AF65-F5344CB8AC3E}">
        <p14:creationId xmlns:p14="http://schemas.microsoft.com/office/powerpoint/2010/main" val="11632127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D9CFB9-3A11-6A42-9AF8-23A9CECC8967}"/>
              </a:ext>
            </a:extLst>
          </p:cNvPr>
          <p:cNvSpPr>
            <a:spLocks noGrp="1"/>
          </p:cNvSpPr>
          <p:nvPr>
            <p:ph type="title"/>
          </p:nvPr>
        </p:nvSpPr>
        <p:spPr/>
        <p:txBody>
          <a:bodyPr/>
          <a:lstStyle/>
          <a:p>
            <a:r>
              <a:rPr lang="en-US" dirty="0"/>
              <a:t>Scabies of the infant</a:t>
            </a:r>
          </a:p>
        </p:txBody>
      </p:sp>
      <p:pic>
        <p:nvPicPr>
          <p:cNvPr id="5" name="Content Placeholder 4">
            <a:extLst>
              <a:ext uri="{FF2B5EF4-FFF2-40B4-BE49-F238E27FC236}">
                <a16:creationId xmlns:a16="http://schemas.microsoft.com/office/drawing/2014/main" id="{627354F4-BCD0-5B4B-A262-9C865EF1A6C1}"/>
              </a:ext>
            </a:extLst>
          </p:cNvPr>
          <p:cNvPicPr>
            <a:picLocks noGrp="1" noChangeAspect="1"/>
          </p:cNvPicPr>
          <p:nvPr>
            <p:ph sz="half" idx="1"/>
          </p:nvPr>
        </p:nvPicPr>
        <p:blipFill>
          <a:blip r:embed="rId2"/>
          <a:stretch>
            <a:fillRect/>
          </a:stretch>
        </p:blipFill>
        <p:spPr>
          <a:xfrm>
            <a:off x="1140031" y="1413164"/>
            <a:ext cx="4108863" cy="3292980"/>
          </a:xfrm>
          <a:prstGeom prst="rect">
            <a:avLst/>
          </a:prstGeom>
        </p:spPr>
      </p:pic>
      <p:pic>
        <p:nvPicPr>
          <p:cNvPr id="6" name="Content Placeholder 5">
            <a:extLst>
              <a:ext uri="{FF2B5EF4-FFF2-40B4-BE49-F238E27FC236}">
                <a16:creationId xmlns:a16="http://schemas.microsoft.com/office/drawing/2014/main" id="{F9164F90-EF75-C941-880D-637D7E88B7E5}"/>
              </a:ext>
            </a:extLst>
          </p:cNvPr>
          <p:cNvPicPr>
            <a:picLocks noGrp="1" noChangeAspect="1"/>
          </p:cNvPicPr>
          <p:nvPr>
            <p:ph sz="half" idx="2"/>
          </p:nvPr>
        </p:nvPicPr>
        <p:blipFill>
          <a:blip r:embed="rId3"/>
          <a:stretch>
            <a:fillRect/>
          </a:stretch>
        </p:blipFill>
        <p:spPr>
          <a:xfrm>
            <a:off x="5890161" y="1413164"/>
            <a:ext cx="3806289" cy="3292980"/>
          </a:xfrm>
          <a:prstGeom prst="rect">
            <a:avLst/>
          </a:prstGeom>
        </p:spPr>
      </p:pic>
    </p:spTree>
    <p:extLst>
      <p:ext uri="{BB962C8B-B14F-4D97-AF65-F5344CB8AC3E}">
        <p14:creationId xmlns:p14="http://schemas.microsoft.com/office/powerpoint/2010/main" val="42671882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2A130-0BEC-DC42-BED2-551260FAECED}"/>
              </a:ext>
            </a:extLst>
          </p:cNvPr>
          <p:cNvSpPr>
            <a:spLocks noGrp="1"/>
          </p:cNvSpPr>
          <p:nvPr>
            <p:ph type="title"/>
          </p:nvPr>
        </p:nvSpPr>
        <p:spPr/>
        <p:txBody>
          <a:bodyPr/>
          <a:lstStyle/>
          <a:p>
            <a:r>
              <a:rPr lang="en-US" dirty="0"/>
              <a:t>Complications of the scabies</a:t>
            </a:r>
          </a:p>
        </p:txBody>
      </p:sp>
      <p:sp>
        <p:nvSpPr>
          <p:cNvPr id="3" name="Content Placeholder 2">
            <a:extLst>
              <a:ext uri="{FF2B5EF4-FFF2-40B4-BE49-F238E27FC236}">
                <a16:creationId xmlns:a16="http://schemas.microsoft.com/office/drawing/2014/main" id="{1E3ACB8B-DF95-2943-9B00-B4CE975B76B5}"/>
              </a:ext>
            </a:extLst>
          </p:cNvPr>
          <p:cNvSpPr>
            <a:spLocks noGrp="1"/>
          </p:cNvSpPr>
          <p:nvPr>
            <p:ph idx="1"/>
          </p:nvPr>
        </p:nvSpPr>
        <p:spPr/>
        <p:txBody>
          <a:bodyPr>
            <a:normAutofit/>
          </a:bodyPr>
          <a:lstStyle/>
          <a:p>
            <a:pPr fontAlgn="base"/>
            <a:r>
              <a:rPr lang="en-US" dirty="0"/>
              <a:t>Secondary infection is due to scratching and the effect of the mite on the skin's ability to fight bacteria.</a:t>
            </a:r>
          </a:p>
          <a:p>
            <a:pPr fontAlgn="base"/>
            <a:endParaRPr lang="en-US" dirty="0"/>
          </a:p>
          <a:p>
            <a:pPr marL="0" indent="0" fontAlgn="base">
              <a:buNone/>
            </a:pPr>
            <a:endParaRPr lang="en-US" dirty="0">
              <a:hlinkClick r:id="rId2"/>
            </a:endParaRPr>
          </a:p>
          <a:p>
            <a:endParaRPr lang="en-US" dirty="0"/>
          </a:p>
        </p:txBody>
      </p:sp>
    </p:spTree>
    <p:extLst>
      <p:ext uri="{BB962C8B-B14F-4D97-AF65-F5344CB8AC3E}">
        <p14:creationId xmlns:p14="http://schemas.microsoft.com/office/powerpoint/2010/main" val="3903227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05578A-2CC1-D84F-93C9-8C6F4999C578}"/>
              </a:ext>
            </a:extLst>
          </p:cNvPr>
          <p:cNvSpPr>
            <a:spLocks noGrp="1"/>
          </p:cNvSpPr>
          <p:nvPr>
            <p:ph type="title"/>
          </p:nvPr>
        </p:nvSpPr>
        <p:spPr/>
        <p:txBody>
          <a:bodyPr/>
          <a:lstStyle/>
          <a:p>
            <a:r>
              <a:rPr lang="en-US" dirty="0"/>
              <a:t>Crusted scabies</a:t>
            </a:r>
          </a:p>
        </p:txBody>
      </p:sp>
      <p:sp>
        <p:nvSpPr>
          <p:cNvPr id="3" name="Content Placeholder 2">
            <a:extLst>
              <a:ext uri="{FF2B5EF4-FFF2-40B4-BE49-F238E27FC236}">
                <a16:creationId xmlns:a16="http://schemas.microsoft.com/office/drawing/2014/main" id="{82D09143-6FAE-6842-ACCD-7EC775DBF6E5}"/>
              </a:ext>
            </a:extLst>
          </p:cNvPr>
          <p:cNvSpPr>
            <a:spLocks noGrp="1"/>
          </p:cNvSpPr>
          <p:nvPr>
            <p:ph idx="1"/>
          </p:nvPr>
        </p:nvSpPr>
        <p:spPr/>
        <p:txBody>
          <a:bodyPr>
            <a:normAutofit/>
          </a:bodyPr>
          <a:lstStyle/>
          <a:p>
            <a:pPr fontAlgn="base"/>
            <a:r>
              <a:rPr lang="en-US" dirty="0"/>
              <a:t> (previously called Norwegian scabies ) is a very contagious variant of scabies in which an individual is infested by thousands or millions of mites living in the surface of the skin.</a:t>
            </a:r>
          </a:p>
          <a:p>
            <a:pPr fontAlgn="base"/>
            <a:r>
              <a:rPr lang="en-US" dirty="0"/>
              <a:t>The patient presents with a </a:t>
            </a:r>
            <a:r>
              <a:rPr lang="en-US" dirty="0" err="1"/>
              <a:t>generalised</a:t>
            </a:r>
            <a:r>
              <a:rPr lang="en-US" dirty="0"/>
              <a:t> scaly rash. This is often misdiagnosed as psoriasis or eczema  </a:t>
            </a:r>
          </a:p>
          <a:p>
            <a:pPr fontAlgn="base"/>
            <a:r>
              <a:rPr lang="en-US" dirty="0"/>
              <a:t>Scale is often prominent in the finger webs, on wrists, elbows, breasts and scrotum.</a:t>
            </a:r>
          </a:p>
          <a:p>
            <a:pPr fontAlgn="base"/>
            <a:r>
              <a:rPr lang="en-US" dirty="0"/>
              <a:t>Itch may be absent or minimal.</a:t>
            </a:r>
          </a:p>
          <a:p>
            <a:pPr fontAlgn="base"/>
            <a:r>
              <a:rPr lang="en-US" dirty="0"/>
              <a:t>Crusted scabies may affect the scalp.</a:t>
            </a:r>
          </a:p>
          <a:p>
            <a:endParaRPr lang="en-US" dirty="0"/>
          </a:p>
        </p:txBody>
      </p:sp>
    </p:spTree>
    <p:extLst>
      <p:ext uri="{BB962C8B-B14F-4D97-AF65-F5344CB8AC3E}">
        <p14:creationId xmlns:p14="http://schemas.microsoft.com/office/powerpoint/2010/main" val="12561327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68B63-94ED-3544-9CF5-9463788B4B3C}"/>
              </a:ext>
            </a:extLst>
          </p:cNvPr>
          <p:cNvSpPr>
            <a:spLocks noGrp="1"/>
          </p:cNvSpPr>
          <p:nvPr>
            <p:ph type="title"/>
          </p:nvPr>
        </p:nvSpPr>
        <p:spPr/>
        <p:txBody>
          <a:bodyPr/>
          <a:lstStyle/>
          <a:p>
            <a:r>
              <a:rPr lang="en-US" dirty="0"/>
              <a:t>Crusted scabies</a:t>
            </a:r>
          </a:p>
        </p:txBody>
      </p:sp>
      <p:pic>
        <p:nvPicPr>
          <p:cNvPr id="4" name="Content Placeholder 3">
            <a:extLst>
              <a:ext uri="{FF2B5EF4-FFF2-40B4-BE49-F238E27FC236}">
                <a16:creationId xmlns:a16="http://schemas.microsoft.com/office/drawing/2014/main" id="{78722837-A984-5945-95B3-A5677BD0B85C}"/>
              </a:ext>
            </a:extLst>
          </p:cNvPr>
          <p:cNvPicPr>
            <a:picLocks noGrp="1" noChangeAspect="1"/>
          </p:cNvPicPr>
          <p:nvPr>
            <p:ph idx="1"/>
          </p:nvPr>
        </p:nvPicPr>
        <p:blipFill>
          <a:blip r:embed="rId2"/>
          <a:stretch>
            <a:fillRect/>
          </a:stretch>
        </p:blipFill>
        <p:spPr>
          <a:xfrm>
            <a:off x="2517569" y="1690688"/>
            <a:ext cx="4511881" cy="3015456"/>
          </a:xfrm>
          <a:prstGeom prst="rect">
            <a:avLst/>
          </a:prstGeom>
        </p:spPr>
      </p:pic>
    </p:spTree>
    <p:extLst>
      <p:ext uri="{BB962C8B-B14F-4D97-AF65-F5344CB8AC3E}">
        <p14:creationId xmlns:p14="http://schemas.microsoft.com/office/powerpoint/2010/main" val="7123906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967DF5-A640-CD4C-BFF1-57F9D3141240}"/>
              </a:ext>
            </a:extLst>
          </p:cNvPr>
          <p:cNvSpPr>
            <a:spLocks noGrp="1"/>
          </p:cNvSpPr>
          <p:nvPr>
            <p:ph idx="1"/>
          </p:nvPr>
        </p:nvSpPr>
        <p:spPr/>
        <p:txBody>
          <a:bodyPr/>
          <a:lstStyle/>
          <a:p>
            <a:r>
              <a:rPr lang="en-US" dirty="0"/>
              <a:t>Scabies is a very itchy rash caused by a parasitic mite that burrows in the skin surface. The human scabies mite's scientific name is </a:t>
            </a:r>
            <a:r>
              <a:rPr lang="en-US" i="1" dirty="0" err="1"/>
              <a:t>Sarcoptes</a:t>
            </a:r>
            <a:r>
              <a:rPr lang="en-US" i="1" dirty="0"/>
              <a:t> </a:t>
            </a:r>
            <a:r>
              <a:rPr lang="en-US" i="1" dirty="0" err="1"/>
              <a:t>scabiei</a:t>
            </a:r>
            <a:r>
              <a:rPr lang="en-US" dirty="0"/>
              <a:t> var. </a:t>
            </a:r>
            <a:r>
              <a:rPr lang="en-US" i="1" dirty="0"/>
              <a:t>hominis</a:t>
            </a:r>
            <a:r>
              <a:rPr lang="en-US" dirty="0"/>
              <a:t>.</a:t>
            </a:r>
          </a:p>
        </p:txBody>
      </p:sp>
    </p:spTree>
    <p:extLst>
      <p:ext uri="{BB962C8B-B14F-4D97-AF65-F5344CB8AC3E}">
        <p14:creationId xmlns:p14="http://schemas.microsoft.com/office/powerpoint/2010/main" val="35439293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FB0CD5-3C08-8742-9D6A-32C3D9C5CA81}"/>
              </a:ext>
            </a:extLst>
          </p:cNvPr>
          <p:cNvSpPr>
            <a:spLocks noGrp="1"/>
          </p:cNvSpPr>
          <p:nvPr>
            <p:ph type="title"/>
          </p:nvPr>
        </p:nvSpPr>
        <p:spPr/>
        <p:txBody>
          <a:bodyPr/>
          <a:lstStyle/>
          <a:p>
            <a:r>
              <a:rPr lang="en-US" dirty="0"/>
              <a:t>Crusted scabies</a:t>
            </a:r>
          </a:p>
        </p:txBody>
      </p:sp>
      <p:sp>
        <p:nvSpPr>
          <p:cNvPr id="3" name="Content Placeholder 2">
            <a:extLst>
              <a:ext uri="{FF2B5EF4-FFF2-40B4-BE49-F238E27FC236}">
                <a16:creationId xmlns:a16="http://schemas.microsoft.com/office/drawing/2014/main" id="{465DFDBE-FDA3-E945-96EC-710DFFA0D1B4}"/>
              </a:ext>
            </a:extLst>
          </p:cNvPr>
          <p:cNvSpPr>
            <a:spLocks noGrp="1"/>
          </p:cNvSpPr>
          <p:nvPr>
            <p:ph idx="1"/>
          </p:nvPr>
        </p:nvSpPr>
        <p:spPr/>
        <p:txBody>
          <a:bodyPr>
            <a:normAutofit fontScale="77500" lnSpcReduction="20000"/>
          </a:bodyPr>
          <a:lstStyle/>
          <a:p>
            <a:pPr fontAlgn="base"/>
            <a:r>
              <a:rPr lang="en-US" dirty="0"/>
              <a:t>Risk factors for crusted scabies include:</a:t>
            </a:r>
          </a:p>
          <a:p>
            <a:pPr fontAlgn="base"/>
            <a:r>
              <a:rPr lang="en-US" dirty="0"/>
              <a:t>Very old age</a:t>
            </a:r>
          </a:p>
          <a:p>
            <a:pPr fontAlgn="base"/>
            <a:r>
              <a:rPr lang="en-US" dirty="0"/>
              <a:t>Malnutrition</a:t>
            </a:r>
          </a:p>
          <a:p>
            <a:pPr fontAlgn="base"/>
            <a:r>
              <a:rPr lang="en-US" dirty="0"/>
              <a:t>Immune deficiency</a:t>
            </a:r>
          </a:p>
          <a:p>
            <a:pPr fontAlgn="base"/>
            <a:r>
              <a:rPr lang="en-US" dirty="0"/>
              <a:t>Intellectual deficit</a:t>
            </a:r>
          </a:p>
          <a:p>
            <a:pPr fontAlgn="base"/>
            <a:r>
              <a:rPr lang="en-US" dirty="0"/>
              <a:t>Neurological disease</a:t>
            </a:r>
          </a:p>
          <a:p>
            <a:pPr fontAlgn="base"/>
            <a:r>
              <a:rPr lang="en-US" dirty="0"/>
              <a:t>A specific inherited immune defect in some otherwise healthy people.</a:t>
            </a:r>
          </a:p>
          <a:p>
            <a:pPr fontAlgn="base"/>
            <a:r>
              <a:rPr lang="en-US" dirty="0"/>
              <a:t>A case of crusted scabies is the usual reason for an outbreak of scabies in an institution. Patients and staff in the institution may present with:</a:t>
            </a:r>
          </a:p>
          <a:p>
            <a:pPr fontAlgn="base"/>
            <a:r>
              <a:rPr lang="en-US" dirty="0"/>
              <a:t>Usual scabies</a:t>
            </a:r>
          </a:p>
          <a:p>
            <a:pPr fontAlgn="base"/>
            <a:r>
              <a:rPr lang="en-US" dirty="0"/>
              <a:t>Crusted scabies</a:t>
            </a:r>
          </a:p>
          <a:p>
            <a:pPr fontAlgn="base"/>
            <a:r>
              <a:rPr lang="en-US" dirty="0"/>
              <a:t>Hypersensitivity rash but no burrows, </a:t>
            </a:r>
            <a:r>
              <a:rPr lang="en-US" dirty="0" err="1"/>
              <a:t>ie</a:t>
            </a:r>
            <a:r>
              <a:rPr lang="en-US" dirty="0"/>
              <a:t>, not infested.</a:t>
            </a:r>
          </a:p>
          <a:p>
            <a:endParaRPr lang="en-US" dirty="0"/>
          </a:p>
        </p:txBody>
      </p:sp>
    </p:spTree>
    <p:extLst>
      <p:ext uri="{BB962C8B-B14F-4D97-AF65-F5344CB8AC3E}">
        <p14:creationId xmlns:p14="http://schemas.microsoft.com/office/powerpoint/2010/main" val="12456819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AA873-01FD-4143-9E7B-E149A3413C05}"/>
              </a:ext>
            </a:extLst>
          </p:cNvPr>
          <p:cNvSpPr>
            <a:spLocks noGrp="1"/>
          </p:cNvSpPr>
          <p:nvPr>
            <p:ph type="title"/>
          </p:nvPr>
        </p:nvSpPr>
        <p:spPr/>
        <p:txBody>
          <a:bodyPr/>
          <a:lstStyle/>
          <a:p>
            <a:r>
              <a:rPr lang="en-US" dirty="0"/>
              <a:t>The diagnosis</a:t>
            </a:r>
          </a:p>
        </p:txBody>
      </p:sp>
      <p:sp>
        <p:nvSpPr>
          <p:cNvPr id="3" name="Content Placeholder 2">
            <a:extLst>
              <a:ext uri="{FF2B5EF4-FFF2-40B4-BE49-F238E27FC236}">
                <a16:creationId xmlns:a16="http://schemas.microsoft.com/office/drawing/2014/main" id="{A8B42E3C-1EF8-A448-8071-7B6D9656E4A0}"/>
              </a:ext>
            </a:extLst>
          </p:cNvPr>
          <p:cNvSpPr>
            <a:spLocks noGrp="1"/>
          </p:cNvSpPr>
          <p:nvPr>
            <p:ph idx="1"/>
          </p:nvPr>
        </p:nvSpPr>
        <p:spPr/>
        <p:txBody>
          <a:bodyPr>
            <a:normAutofit/>
          </a:bodyPr>
          <a:lstStyle/>
          <a:p>
            <a:pPr fontAlgn="base"/>
            <a:r>
              <a:rPr lang="en-US" dirty="0"/>
              <a:t>The clinical suspicion of scabies in a patient with an itchy rash, especially when reporting itchy household members, can be confirmed by:</a:t>
            </a:r>
          </a:p>
          <a:p>
            <a:pPr fontAlgn="base"/>
            <a:r>
              <a:rPr lang="en-US" dirty="0" err="1"/>
              <a:t>Dermatoscopy</a:t>
            </a:r>
            <a:r>
              <a:rPr lang="en-US" dirty="0"/>
              <a:t>&gt; the mite at the end of a burrow has characteristic jet-plane or hang-glider appearance</a:t>
            </a:r>
          </a:p>
          <a:p>
            <a:pPr fontAlgn="base"/>
            <a:r>
              <a:rPr lang="en-US" dirty="0"/>
              <a:t>Microscopic examination of the contents of a burrow</a:t>
            </a:r>
          </a:p>
        </p:txBody>
      </p:sp>
    </p:spTree>
    <p:extLst>
      <p:ext uri="{BB962C8B-B14F-4D97-AF65-F5344CB8AC3E}">
        <p14:creationId xmlns:p14="http://schemas.microsoft.com/office/powerpoint/2010/main" val="13256205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0EE470-0425-5F46-A9AE-A4122C6B72F1}"/>
              </a:ext>
            </a:extLst>
          </p:cNvPr>
          <p:cNvSpPr>
            <a:spLocks noGrp="1"/>
          </p:cNvSpPr>
          <p:nvPr>
            <p:ph type="title"/>
          </p:nvPr>
        </p:nvSpPr>
        <p:spPr/>
        <p:txBody>
          <a:bodyPr/>
          <a:lstStyle/>
          <a:p>
            <a:r>
              <a:rPr lang="en-US" b="1" dirty="0"/>
              <a:t>What is the treatment for scabies?</a:t>
            </a:r>
            <a:br>
              <a:rPr lang="en-US" b="1" dirty="0"/>
            </a:br>
            <a:endParaRPr lang="en-US" dirty="0"/>
          </a:p>
        </p:txBody>
      </p:sp>
      <p:sp>
        <p:nvSpPr>
          <p:cNvPr id="3" name="Content Placeholder 2">
            <a:extLst>
              <a:ext uri="{FF2B5EF4-FFF2-40B4-BE49-F238E27FC236}">
                <a16:creationId xmlns:a16="http://schemas.microsoft.com/office/drawing/2014/main" id="{52A2B8E4-3C83-D946-8726-02302DB73D0C}"/>
              </a:ext>
            </a:extLst>
          </p:cNvPr>
          <p:cNvSpPr>
            <a:spLocks noGrp="1"/>
          </p:cNvSpPr>
          <p:nvPr>
            <p:ph idx="1"/>
          </p:nvPr>
        </p:nvSpPr>
        <p:spPr/>
        <p:txBody>
          <a:bodyPr>
            <a:normAutofit fontScale="77500" lnSpcReduction="20000"/>
          </a:bodyPr>
          <a:lstStyle/>
          <a:p>
            <a:pPr fontAlgn="base"/>
            <a:r>
              <a:rPr lang="en-US" dirty="0"/>
              <a:t>Management of a scabies outbreak involves the identification and treatment of individual patients and household contacts with insecticides. Oral antibiotic are  are required for secondary infection.</a:t>
            </a:r>
          </a:p>
          <a:p>
            <a:pPr fontAlgn="base"/>
            <a:r>
              <a:rPr lang="en-US" dirty="0"/>
              <a:t>Careful attention to instructions is essential if scabies is to be cured.</a:t>
            </a:r>
          </a:p>
          <a:p>
            <a:pPr fontAlgn="base"/>
            <a:r>
              <a:rPr lang="en-US" dirty="0"/>
              <a:t>The chemical insecticides used to treat scabies are called </a:t>
            </a:r>
            <a:r>
              <a:rPr lang="en-US" dirty="0" err="1"/>
              <a:t>scabicides</a:t>
            </a:r>
            <a:r>
              <a:rPr lang="en-US" dirty="0"/>
              <a:t>. The </a:t>
            </a:r>
            <a:r>
              <a:rPr lang="en-US" dirty="0" err="1"/>
              <a:t>scabicide</a:t>
            </a:r>
            <a:r>
              <a:rPr lang="en-US" dirty="0"/>
              <a:t> is applied to the whole body from the scalp to soles. The usual topical treatment is 5% permethrin cream, left on the entire skin for 8–10 hours. It should be applied under fingernails using a soft brush.</a:t>
            </a:r>
          </a:p>
          <a:p>
            <a:pPr fontAlgn="base"/>
            <a:r>
              <a:rPr lang="en-US" dirty="0"/>
              <a:t>25% benzyl benzoate lotion, applied daily for 3 days. This is irritant, and should not be used in children.</a:t>
            </a:r>
          </a:p>
          <a:p>
            <a:pPr fontAlgn="base"/>
            <a:r>
              <a:rPr lang="en-US" dirty="0"/>
              <a:t>Treatment should be repeated after 8–10 days after the first application to catch mites that have newly hatched. Crotamiton cream can be used to reduce itch; it is a weak </a:t>
            </a:r>
            <a:r>
              <a:rPr lang="en-US" dirty="0" err="1"/>
              <a:t>scabicide</a:t>
            </a:r>
            <a:r>
              <a:rPr lang="en-US" dirty="0"/>
              <a:t>.</a:t>
            </a:r>
          </a:p>
          <a:p>
            <a:pPr fontAlgn="base"/>
            <a:r>
              <a:rPr lang="en-US" dirty="0"/>
              <a:t>Patients with crusted scabies  may need repeated oral and topical treatments over several weeks or longer. </a:t>
            </a:r>
          </a:p>
          <a:p>
            <a:endParaRPr lang="en-US" dirty="0"/>
          </a:p>
        </p:txBody>
      </p:sp>
    </p:spTree>
    <p:extLst>
      <p:ext uri="{BB962C8B-B14F-4D97-AF65-F5344CB8AC3E}">
        <p14:creationId xmlns:p14="http://schemas.microsoft.com/office/powerpoint/2010/main" val="20635089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2B184C8-1517-3F40-AFB4-E7D0707D2B7D}"/>
              </a:ext>
            </a:extLst>
          </p:cNvPr>
          <p:cNvSpPr>
            <a:spLocks noGrp="1"/>
          </p:cNvSpPr>
          <p:nvPr>
            <p:ph idx="1"/>
          </p:nvPr>
        </p:nvSpPr>
        <p:spPr/>
        <p:txBody>
          <a:bodyPr/>
          <a:lstStyle/>
          <a:p>
            <a:pPr fontAlgn="base"/>
            <a:r>
              <a:rPr lang="en-US" dirty="0"/>
              <a:t>contacts must be identified and treated. In addition:</a:t>
            </a:r>
          </a:p>
          <a:p>
            <a:pPr fontAlgn="base"/>
            <a:r>
              <a:rPr lang="en-US" dirty="0"/>
              <a:t>Bed linen, towels and clothing should be laundered after treatment.</a:t>
            </a:r>
          </a:p>
          <a:p>
            <a:pPr fontAlgn="base"/>
            <a:r>
              <a:rPr lang="en-US" dirty="0"/>
              <a:t>Non-washable items should be sealed in a plastic bag and stored for one week.</a:t>
            </a:r>
          </a:p>
          <a:p>
            <a:pPr fontAlgn="base"/>
            <a:r>
              <a:rPr lang="en-US" dirty="0"/>
              <a:t>Rooms should be thoroughly cleaned with normal household products. Fumigation or </a:t>
            </a:r>
            <a:r>
              <a:rPr lang="en-US" dirty="0" err="1"/>
              <a:t>specialised</a:t>
            </a:r>
            <a:r>
              <a:rPr lang="en-US" dirty="0"/>
              <a:t> cleaning is not required.</a:t>
            </a:r>
          </a:p>
          <a:p>
            <a:pPr fontAlgn="base"/>
            <a:r>
              <a:rPr lang="en-US" dirty="0"/>
              <a:t>Carpeted floors and upholstered furniture should be vacuumed.</a:t>
            </a:r>
          </a:p>
          <a:p>
            <a:endParaRPr lang="en-US" dirty="0"/>
          </a:p>
        </p:txBody>
      </p:sp>
    </p:spTree>
    <p:extLst>
      <p:ext uri="{BB962C8B-B14F-4D97-AF65-F5344CB8AC3E}">
        <p14:creationId xmlns:p14="http://schemas.microsoft.com/office/powerpoint/2010/main" val="3629111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3A70CC5-3CF0-0844-B6CE-58026DBE7535}"/>
              </a:ext>
            </a:extLst>
          </p:cNvPr>
          <p:cNvSpPr>
            <a:spLocks noGrp="1"/>
          </p:cNvSpPr>
          <p:nvPr>
            <p:ph idx="1"/>
          </p:nvPr>
        </p:nvSpPr>
        <p:spPr/>
        <p:txBody>
          <a:bodyPr>
            <a:normAutofit fontScale="92500" lnSpcReduction="10000"/>
          </a:bodyPr>
          <a:lstStyle/>
          <a:p>
            <a:pPr fontAlgn="base"/>
            <a:r>
              <a:rPr lang="en-US" dirty="0"/>
              <a:t>Scabies itch and rash are expected to improve within a few days of successful treatment and to completely clear within a month.</a:t>
            </a:r>
          </a:p>
          <a:p>
            <a:pPr fontAlgn="base"/>
            <a:r>
              <a:rPr lang="en-US" dirty="0"/>
              <a:t>A rash may persist after scabies treatment. Reasons for this include:</a:t>
            </a:r>
          </a:p>
          <a:p>
            <a:pPr fontAlgn="base"/>
            <a:r>
              <a:rPr lang="en-US" dirty="0"/>
              <a:t>Persistent infestation due to incorrectly applied treatment, treatment resistance, or re-infestation due to an untreated contact.</a:t>
            </a:r>
          </a:p>
          <a:p>
            <a:pPr fontAlgn="base"/>
            <a:r>
              <a:rPr lang="en-US" dirty="0"/>
              <a:t>The hypersensitivity reaction can be slow to settle, despite the complete cure of parasitic infestation.</a:t>
            </a:r>
          </a:p>
          <a:p>
            <a:pPr fontAlgn="base"/>
            <a:r>
              <a:rPr lang="en-US" dirty="0"/>
              <a:t>On-going dermatitis   can be due to the mite, the scratching, irritation of topical treatment, or other factors. Persistently itchy papules, nodules and eczematous plaques should be treated with frequent applications of emollients  and mild topical steroids  once or twice daily.</a:t>
            </a:r>
          </a:p>
          <a:p>
            <a:endParaRPr lang="en-US" dirty="0"/>
          </a:p>
        </p:txBody>
      </p:sp>
    </p:spTree>
    <p:extLst>
      <p:ext uri="{BB962C8B-B14F-4D97-AF65-F5344CB8AC3E}">
        <p14:creationId xmlns:p14="http://schemas.microsoft.com/office/powerpoint/2010/main" val="10845768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766626B-77C1-054E-B90C-3F5800A2B54E}"/>
              </a:ext>
            </a:extLst>
          </p:cNvPr>
          <p:cNvSpPr>
            <a:spLocks noGrp="1"/>
          </p:cNvSpPr>
          <p:nvPr>
            <p:ph idx="1"/>
          </p:nvPr>
        </p:nvSpPr>
        <p:spPr/>
        <p:txBody>
          <a:bodyPr/>
          <a:lstStyle/>
          <a:p>
            <a:r>
              <a:rPr lang="en-US" dirty="0"/>
              <a:t>Good luck</a:t>
            </a:r>
          </a:p>
        </p:txBody>
      </p:sp>
    </p:spTree>
    <p:extLst>
      <p:ext uri="{BB962C8B-B14F-4D97-AF65-F5344CB8AC3E}">
        <p14:creationId xmlns:p14="http://schemas.microsoft.com/office/powerpoint/2010/main" val="35054657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38A655-919B-A648-9D84-EEB5C05B001C}"/>
              </a:ext>
            </a:extLst>
          </p:cNvPr>
          <p:cNvSpPr>
            <a:spLocks noGrp="1"/>
          </p:cNvSpPr>
          <p:nvPr>
            <p:ph type="ctrTitle"/>
          </p:nvPr>
        </p:nvSpPr>
        <p:spPr/>
        <p:txBody>
          <a:bodyPr/>
          <a:lstStyle/>
          <a:p>
            <a:r>
              <a:rPr lang="en-US" dirty="0"/>
              <a:t>Pediculosis</a:t>
            </a:r>
          </a:p>
        </p:txBody>
      </p:sp>
      <p:sp>
        <p:nvSpPr>
          <p:cNvPr id="3" name="Subtitle 2">
            <a:extLst>
              <a:ext uri="{FF2B5EF4-FFF2-40B4-BE49-F238E27FC236}">
                <a16:creationId xmlns:a16="http://schemas.microsoft.com/office/drawing/2014/main" id="{CDAFE05F-423F-C649-8523-83FA5C611F47}"/>
              </a:ext>
            </a:extLst>
          </p:cNvPr>
          <p:cNvSpPr>
            <a:spLocks noGrp="1"/>
          </p:cNvSpPr>
          <p:nvPr>
            <p:ph type="subTitle" idx="1"/>
          </p:nvPr>
        </p:nvSpPr>
        <p:spPr/>
        <p:txBody>
          <a:bodyPr/>
          <a:lstStyle/>
          <a:p>
            <a:r>
              <a:rPr lang="en-US" dirty="0"/>
              <a:t>Prof Khitam Al-Refu</a:t>
            </a:r>
          </a:p>
          <a:p>
            <a:r>
              <a:rPr lang="en-US" dirty="0"/>
              <a:t>Mutah University</a:t>
            </a:r>
          </a:p>
        </p:txBody>
      </p:sp>
    </p:spTree>
    <p:extLst>
      <p:ext uri="{BB962C8B-B14F-4D97-AF65-F5344CB8AC3E}">
        <p14:creationId xmlns:p14="http://schemas.microsoft.com/office/powerpoint/2010/main" val="11292237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5811366-0D57-5E47-B95C-705614D43236}"/>
              </a:ext>
            </a:extLst>
          </p:cNvPr>
          <p:cNvSpPr>
            <a:spLocks noGrp="1"/>
          </p:cNvSpPr>
          <p:nvPr>
            <p:ph idx="1"/>
          </p:nvPr>
        </p:nvSpPr>
        <p:spPr/>
        <p:txBody>
          <a:bodyPr>
            <a:normAutofit fontScale="92500" lnSpcReduction="10000"/>
          </a:bodyPr>
          <a:lstStyle/>
          <a:p>
            <a:r>
              <a:rPr lang="en-US" dirty="0"/>
              <a:t>Pediculosis is an infestation of the hairy parts of the body or clothing with the eggs, larvae or adults of lice. The crawling stages of this insect feed on human blood, which can result in severe itching. </a:t>
            </a:r>
          </a:p>
          <a:p>
            <a:r>
              <a:rPr lang="en-US" dirty="0"/>
              <a:t>Anyone may become louse infested under suitable conditions of exposure. </a:t>
            </a:r>
          </a:p>
          <a:p>
            <a:r>
              <a:rPr lang="en-US" dirty="0"/>
              <a:t>Pediculosis is easily transmitted from person to person during direct contact. </a:t>
            </a:r>
          </a:p>
          <a:p>
            <a:r>
              <a:rPr lang="en-US" dirty="0"/>
              <a:t>Head lice infestations are frequently found in school settings or institutions. </a:t>
            </a:r>
          </a:p>
          <a:p>
            <a:r>
              <a:rPr lang="en-US" dirty="0"/>
              <a:t>Crab lice infestations can be found among sexually active individuals.</a:t>
            </a:r>
          </a:p>
          <a:p>
            <a:r>
              <a:rPr lang="en-US" dirty="0"/>
              <a:t> Body lice infestation can be found in people living in crowded, unsanitary conditions where clothing is infrequently changed or laundered.</a:t>
            </a:r>
          </a:p>
        </p:txBody>
      </p:sp>
    </p:spTree>
    <p:extLst>
      <p:ext uri="{BB962C8B-B14F-4D97-AF65-F5344CB8AC3E}">
        <p14:creationId xmlns:p14="http://schemas.microsoft.com/office/powerpoint/2010/main" val="10298499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3F19E503-FA4B-5D4C-833B-B0D2B165D36E}"/>
              </a:ext>
            </a:extLst>
          </p:cNvPr>
          <p:cNvPicPr>
            <a:picLocks noGrp="1" noChangeAspect="1"/>
          </p:cNvPicPr>
          <p:nvPr>
            <p:ph idx="1"/>
          </p:nvPr>
        </p:nvPicPr>
        <p:blipFill>
          <a:blip r:embed="rId2"/>
          <a:stretch>
            <a:fillRect/>
          </a:stretch>
        </p:blipFill>
        <p:spPr>
          <a:xfrm>
            <a:off x="3681182" y="1825625"/>
            <a:ext cx="4829635" cy="4351338"/>
          </a:xfrm>
        </p:spPr>
      </p:pic>
    </p:spTree>
    <p:extLst>
      <p:ext uri="{BB962C8B-B14F-4D97-AF65-F5344CB8AC3E}">
        <p14:creationId xmlns:p14="http://schemas.microsoft.com/office/powerpoint/2010/main" val="21147999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E99D36-785C-1D4B-BE6A-964CED8E1847}"/>
              </a:ext>
            </a:extLst>
          </p:cNvPr>
          <p:cNvSpPr>
            <a:spLocks noGrp="1"/>
          </p:cNvSpPr>
          <p:nvPr>
            <p:ph type="title"/>
          </p:nvPr>
        </p:nvSpPr>
        <p:spPr/>
        <p:txBody>
          <a:bodyPr>
            <a:normAutofit fontScale="90000"/>
          </a:bodyPr>
          <a:lstStyle/>
          <a:p>
            <a:r>
              <a:rPr lang="en-US" dirty="0"/>
              <a:t>The three species of louse that infest humans are:</a:t>
            </a:r>
            <a:br>
              <a:rPr lang="en-US" dirty="0"/>
            </a:br>
            <a:endParaRPr lang="en-US" dirty="0"/>
          </a:p>
        </p:txBody>
      </p:sp>
      <p:sp>
        <p:nvSpPr>
          <p:cNvPr id="3" name="Content Placeholder 2">
            <a:extLst>
              <a:ext uri="{FF2B5EF4-FFF2-40B4-BE49-F238E27FC236}">
                <a16:creationId xmlns:a16="http://schemas.microsoft.com/office/drawing/2014/main" id="{5CF8112F-3A35-114E-81C8-D770710A8F4F}"/>
              </a:ext>
            </a:extLst>
          </p:cNvPr>
          <p:cNvSpPr>
            <a:spLocks noGrp="1"/>
          </p:cNvSpPr>
          <p:nvPr>
            <p:ph idx="1"/>
          </p:nvPr>
        </p:nvSpPr>
        <p:spPr/>
        <p:txBody>
          <a:bodyPr>
            <a:normAutofit/>
          </a:bodyPr>
          <a:lstStyle/>
          <a:p>
            <a:pPr fontAlgn="base"/>
            <a:r>
              <a:rPr lang="en-US" dirty="0" err="1"/>
              <a:t>Pediculus</a:t>
            </a:r>
            <a:r>
              <a:rPr lang="en-US" dirty="0"/>
              <a:t> </a:t>
            </a:r>
            <a:r>
              <a:rPr lang="en-US" dirty="0" err="1"/>
              <a:t>humanus</a:t>
            </a:r>
            <a:r>
              <a:rPr lang="en-US" dirty="0"/>
              <a:t> var. capitis - The head louse</a:t>
            </a:r>
          </a:p>
          <a:p>
            <a:pPr fontAlgn="base"/>
            <a:r>
              <a:rPr lang="en-US" dirty="0" err="1"/>
              <a:t>Pediculus</a:t>
            </a:r>
            <a:r>
              <a:rPr lang="en-US" dirty="0"/>
              <a:t> </a:t>
            </a:r>
            <a:r>
              <a:rPr lang="en-US" dirty="0" err="1"/>
              <a:t>humanus</a:t>
            </a:r>
            <a:r>
              <a:rPr lang="en-US" dirty="0"/>
              <a:t> var. </a:t>
            </a:r>
            <a:r>
              <a:rPr lang="en-US" dirty="0" err="1"/>
              <a:t>humanus</a:t>
            </a:r>
            <a:r>
              <a:rPr lang="en-US" dirty="0"/>
              <a:t> - The body louse.</a:t>
            </a:r>
          </a:p>
          <a:p>
            <a:pPr fontAlgn="base"/>
            <a:r>
              <a:rPr lang="en-US" dirty="0" err="1"/>
              <a:t>Phthirus</a:t>
            </a:r>
            <a:r>
              <a:rPr lang="en-US" dirty="0"/>
              <a:t> pubis - The pubic louse.</a:t>
            </a:r>
          </a:p>
          <a:p>
            <a:pPr fontAlgn="base"/>
            <a:r>
              <a:rPr lang="en-US" dirty="0"/>
              <a:t>Lice are wingless insects with six legs on which are attached strong claws, which they use to grasp on tightly to hair shafts or clothing </a:t>
            </a:r>
            <a:r>
              <a:rPr lang="en-US" dirty="0" err="1"/>
              <a:t>fibres</a:t>
            </a:r>
            <a:r>
              <a:rPr lang="en-US" dirty="0"/>
              <a:t>.</a:t>
            </a:r>
          </a:p>
          <a:p>
            <a:pPr fontAlgn="base"/>
            <a:r>
              <a:rPr lang="en-US" dirty="0"/>
              <a:t>Head lice, the most common infestation in humans, are colloquially known as cooties and their eggs are called nits. Pubic lice are smaller with a short body resembling a crab</a:t>
            </a:r>
          </a:p>
          <a:p>
            <a:endParaRPr lang="en-US" dirty="0"/>
          </a:p>
        </p:txBody>
      </p:sp>
    </p:spTree>
    <p:extLst>
      <p:ext uri="{BB962C8B-B14F-4D97-AF65-F5344CB8AC3E}">
        <p14:creationId xmlns:p14="http://schemas.microsoft.com/office/powerpoint/2010/main" val="3916333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0B23AD7-4105-4143-9379-F1F262571A53}"/>
              </a:ext>
            </a:extLst>
          </p:cNvPr>
          <p:cNvPicPr>
            <a:picLocks noGrp="1" noChangeAspect="1"/>
          </p:cNvPicPr>
          <p:nvPr>
            <p:ph idx="1"/>
          </p:nvPr>
        </p:nvPicPr>
        <p:blipFill>
          <a:blip r:embed="rId2"/>
          <a:stretch>
            <a:fillRect/>
          </a:stretch>
        </p:blipFill>
        <p:spPr>
          <a:xfrm>
            <a:off x="2992582" y="1389413"/>
            <a:ext cx="4036868" cy="3316731"/>
          </a:xfrm>
          <a:prstGeom prst="rect">
            <a:avLst/>
          </a:prstGeom>
        </p:spPr>
      </p:pic>
    </p:spTree>
    <p:extLst>
      <p:ext uri="{BB962C8B-B14F-4D97-AF65-F5344CB8AC3E}">
        <p14:creationId xmlns:p14="http://schemas.microsoft.com/office/powerpoint/2010/main" val="10230879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411D2EE-508B-F545-ACDE-4CBD7C33DE27}"/>
              </a:ext>
            </a:extLst>
          </p:cNvPr>
          <p:cNvPicPr>
            <a:picLocks noGrp="1" noChangeAspect="1"/>
          </p:cNvPicPr>
          <p:nvPr>
            <p:ph idx="1"/>
          </p:nvPr>
        </p:nvPicPr>
        <p:blipFill>
          <a:blip r:embed="rId2"/>
          <a:stretch>
            <a:fillRect/>
          </a:stretch>
        </p:blipFill>
        <p:spPr>
          <a:xfrm>
            <a:off x="2339439" y="1306286"/>
            <a:ext cx="4512211" cy="3183958"/>
          </a:xfrm>
          <a:prstGeom prst="rect">
            <a:avLst/>
          </a:prstGeom>
        </p:spPr>
      </p:pic>
    </p:spTree>
    <p:extLst>
      <p:ext uri="{BB962C8B-B14F-4D97-AF65-F5344CB8AC3E}">
        <p14:creationId xmlns:p14="http://schemas.microsoft.com/office/powerpoint/2010/main" val="6864213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B9662-9F64-E54A-B31D-5A3B082950F8}"/>
              </a:ext>
            </a:extLst>
          </p:cNvPr>
          <p:cNvSpPr>
            <a:spLocks noGrp="1"/>
          </p:cNvSpPr>
          <p:nvPr>
            <p:ph type="title"/>
          </p:nvPr>
        </p:nvSpPr>
        <p:spPr/>
        <p:txBody>
          <a:bodyPr/>
          <a:lstStyle/>
          <a:p>
            <a:r>
              <a:rPr lang="en-US" b="1" dirty="0"/>
              <a:t>Head lice</a:t>
            </a:r>
            <a:br>
              <a:rPr lang="en-US" b="1" dirty="0"/>
            </a:br>
            <a:endParaRPr lang="en-US" dirty="0"/>
          </a:p>
        </p:txBody>
      </p:sp>
      <p:sp>
        <p:nvSpPr>
          <p:cNvPr id="3" name="Content Placeholder 2">
            <a:extLst>
              <a:ext uri="{FF2B5EF4-FFF2-40B4-BE49-F238E27FC236}">
                <a16:creationId xmlns:a16="http://schemas.microsoft.com/office/drawing/2014/main" id="{174B793F-06EC-8047-AEFD-E5B73A2D4CAD}"/>
              </a:ext>
            </a:extLst>
          </p:cNvPr>
          <p:cNvSpPr>
            <a:spLocks noGrp="1"/>
          </p:cNvSpPr>
          <p:nvPr>
            <p:ph idx="1"/>
          </p:nvPr>
        </p:nvSpPr>
        <p:spPr/>
        <p:txBody>
          <a:bodyPr>
            <a:normAutofit fontScale="85000" lnSpcReduction="10000"/>
          </a:bodyPr>
          <a:lstStyle/>
          <a:p>
            <a:pPr fontAlgn="base"/>
            <a:r>
              <a:rPr lang="en-US" dirty="0"/>
              <a:t>Despite excellent hygiene, head lice (pediculosis capitis) are very prevalent especially in school children in most societies (one study in the </a:t>
            </a:r>
            <a:r>
              <a:rPr lang="en-US" dirty="0" err="1"/>
              <a:t>Uk</a:t>
            </a:r>
            <a:r>
              <a:rPr lang="en-US" dirty="0"/>
              <a:t> found 57% primary school children were infested). The usual organism is </a:t>
            </a:r>
            <a:r>
              <a:rPr lang="en-US" dirty="0" err="1"/>
              <a:t>Pediculus</a:t>
            </a:r>
            <a:r>
              <a:rPr lang="en-US" dirty="0"/>
              <a:t> </a:t>
            </a:r>
            <a:r>
              <a:rPr lang="en-US" dirty="0" err="1"/>
              <a:t>humanus</a:t>
            </a:r>
            <a:r>
              <a:rPr lang="en-US" dirty="0"/>
              <a:t> capitis, but </a:t>
            </a:r>
            <a:r>
              <a:rPr lang="en-US" dirty="0" err="1"/>
              <a:t>Pthirus</a:t>
            </a:r>
            <a:r>
              <a:rPr lang="en-US" dirty="0"/>
              <a:t> pubis is more common in blacks with curly hair.</a:t>
            </a:r>
          </a:p>
          <a:p>
            <a:pPr fontAlgn="base"/>
            <a:r>
              <a:rPr lang="en-US" dirty="0"/>
              <a:t>Scurrying mature live lice are 3 mm in length and are most easily found on the occiput or behind the ears. Black specks of louse dung, and tiny </a:t>
            </a:r>
            <a:r>
              <a:rPr lang="en-US" dirty="0" err="1"/>
              <a:t>haemorrhagic</a:t>
            </a:r>
            <a:r>
              <a:rPr lang="en-US" dirty="0"/>
              <a:t> papules (bites) are often visible.</a:t>
            </a:r>
          </a:p>
          <a:p>
            <a:pPr fontAlgn="base"/>
            <a:r>
              <a:rPr lang="en-US" dirty="0"/>
              <a:t>Lice result in irritable crusted papules and sometimes, secondary dermatitis, </a:t>
            </a:r>
            <a:r>
              <a:rPr lang="en-US" dirty="0" err="1"/>
              <a:t>impetiginisation</a:t>
            </a:r>
            <a:r>
              <a:rPr lang="en-US" dirty="0"/>
              <a:t> and lymphadenopathy.</a:t>
            </a:r>
          </a:p>
          <a:p>
            <a:pPr fontAlgn="base"/>
            <a:r>
              <a:rPr lang="en-US" dirty="0"/>
              <a:t>The egg cases (‘nits’) are flask-shaped and 1 mm in length. They are found firmly attached to hair shafts. Empty egg cases are easier to see because they are white and further away from the scalp than grey nits containing live eggs.</a:t>
            </a:r>
          </a:p>
          <a:p>
            <a:endParaRPr lang="en-US" dirty="0"/>
          </a:p>
        </p:txBody>
      </p:sp>
    </p:spTree>
    <p:extLst>
      <p:ext uri="{BB962C8B-B14F-4D97-AF65-F5344CB8AC3E}">
        <p14:creationId xmlns:p14="http://schemas.microsoft.com/office/powerpoint/2010/main" val="1208838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DF57C3D-7A77-454A-BEB9-12B8E0BA5CE5}"/>
              </a:ext>
            </a:extLst>
          </p:cNvPr>
          <p:cNvPicPr>
            <a:picLocks noGrp="1" noChangeAspect="1"/>
          </p:cNvPicPr>
          <p:nvPr>
            <p:ph idx="1"/>
          </p:nvPr>
        </p:nvPicPr>
        <p:blipFill>
          <a:blip r:embed="rId2"/>
          <a:stretch>
            <a:fillRect/>
          </a:stretch>
        </p:blipFill>
        <p:spPr>
          <a:xfrm>
            <a:off x="2588821" y="1377538"/>
            <a:ext cx="5913911" cy="4560124"/>
          </a:xfrm>
          <a:prstGeom prst="rect">
            <a:avLst/>
          </a:prstGeom>
        </p:spPr>
      </p:pic>
    </p:spTree>
    <p:extLst>
      <p:ext uri="{BB962C8B-B14F-4D97-AF65-F5344CB8AC3E}">
        <p14:creationId xmlns:p14="http://schemas.microsoft.com/office/powerpoint/2010/main" val="35529285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144C0B-1221-274D-80E1-775B661A23FA}"/>
              </a:ext>
            </a:extLst>
          </p:cNvPr>
          <p:cNvSpPr>
            <a:spLocks noGrp="1"/>
          </p:cNvSpPr>
          <p:nvPr>
            <p:ph idx="1"/>
          </p:nvPr>
        </p:nvSpPr>
        <p:spPr/>
        <p:txBody>
          <a:bodyPr/>
          <a:lstStyle/>
          <a:p>
            <a:pPr fontAlgn="base"/>
            <a:r>
              <a:rPr lang="en-US" dirty="0"/>
              <a:t>Scurrying mites are not always readily seen. Occasionally, it is difficult to distinguish egg cases from hair casts. Hair casts generally slide up the hair shaft, whereas egg cases are glued to the hair. Microscopy may be helpful.</a:t>
            </a:r>
          </a:p>
          <a:p>
            <a:pPr marL="0" indent="0" fontAlgn="base">
              <a:buNone/>
            </a:pPr>
            <a:r>
              <a:rPr lang="en-US" dirty="0"/>
              <a:t>Other conditions to consider:</a:t>
            </a:r>
          </a:p>
          <a:p>
            <a:pPr fontAlgn="base"/>
            <a:r>
              <a:rPr lang="en-US" dirty="0" err="1"/>
              <a:t>Seborrhoeic</a:t>
            </a:r>
            <a:r>
              <a:rPr lang="en-US" dirty="0"/>
              <a:t> dermatitis</a:t>
            </a:r>
          </a:p>
          <a:p>
            <a:pPr fontAlgn="base"/>
            <a:r>
              <a:rPr lang="en-US" dirty="0"/>
              <a:t>Psoriasis</a:t>
            </a:r>
          </a:p>
          <a:p>
            <a:pPr fontAlgn="base"/>
            <a:r>
              <a:rPr lang="en-US" dirty="0"/>
              <a:t>Irritant dermatitis from insecticide use</a:t>
            </a:r>
          </a:p>
          <a:p>
            <a:pPr fontAlgn="base"/>
            <a:r>
              <a:rPr lang="en-US" dirty="0"/>
              <a:t>Acne </a:t>
            </a:r>
            <a:r>
              <a:rPr lang="en-US" dirty="0" err="1"/>
              <a:t>necrotica</a:t>
            </a:r>
            <a:endParaRPr lang="en-US" dirty="0"/>
          </a:p>
          <a:p>
            <a:endParaRPr lang="en-US" dirty="0"/>
          </a:p>
        </p:txBody>
      </p:sp>
    </p:spTree>
    <p:extLst>
      <p:ext uri="{BB962C8B-B14F-4D97-AF65-F5344CB8AC3E}">
        <p14:creationId xmlns:p14="http://schemas.microsoft.com/office/powerpoint/2010/main" val="30715698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8D45D-5EFB-634C-906D-C15D55F65E6F}"/>
              </a:ext>
            </a:extLst>
          </p:cNvPr>
          <p:cNvSpPr>
            <a:spLocks noGrp="1"/>
          </p:cNvSpPr>
          <p:nvPr>
            <p:ph type="title"/>
          </p:nvPr>
        </p:nvSpPr>
        <p:spPr/>
        <p:txBody>
          <a:bodyPr/>
          <a:lstStyle/>
          <a:p>
            <a:r>
              <a:rPr lang="en-US" b="1" dirty="0"/>
              <a:t>Management</a:t>
            </a:r>
            <a:br>
              <a:rPr lang="en-US" b="1" dirty="0"/>
            </a:br>
            <a:endParaRPr lang="en-US" dirty="0"/>
          </a:p>
        </p:txBody>
      </p:sp>
      <p:sp>
        <p:nvSpPr>
          <p:cNvPr id="3" name="Content Placeholder 2">
            <a:extLst>
              <a:ext uri="{FF2B5EF4-FFF2-40B4-BE49-F238E27FC236}">
                <a16:creationId xmlns:a16="http://schemas.microsoft.com/office/drawing/2014/main" id="{4229F1D5-43E1-294E-BC9F-EEF4FC31788E}"/>
              </a:ext>
            </a:extLst>
          </p:cNvPr>
          <p:cNvSpPr>
            <a:spLocks noGrp="1"/>
          </p:cNvSpPr>
          <p:nvPr>
            <p:ph idx="1"/>
          </p:nvPr>
        </p:nvSpPr>
        <p:spPr/>
        <p:txBody>
          <a:bodyPr/>
          <a:lstStyle/>
          <a:p>
            <a:r>
              <a:rPr lang="en-US" dirty="0"/>
              <a:t>children should be taught not to share hats, scarves, headbands, combs and brushes, as adult lice can survive up to three days away from a host. However, lice usually are spread through direct head-to-head contact.</a:t>
            </a:r>
          </a:p>
        </p:txBody>
      </p:sp>
    </p:spTree>
    <p:extLst>
      <p:ext uri="{BB962C8B-B14F-4D97-AF65-F5344CB8AC3E}">
        <p14:creationId xmlns:p14="http://schemas.microsoft.com/office/powerpoint/2010/main" val="11028691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68D4EF-4C85-024F-87C4-CA8671B83CF1}"/>
              </a:ext>
            </a:extLst>
          </p:cNvPr>
          <p:cNvSpPr>
            <a:spLocks noGrp="1"/>
          </p:cNvSpPr>
          <p:nvPr>
            <p:ph idx="1"/>
          </p:nvPr>
        </p:nvSpPr>
        <p:spPr/>
        <p:txBody>
          <a:bodyPr/>
          <a:lstStyle/>
          <a:p>
            <a:pPr fontAlgn="base"/>
            <a:r>
              <a:rPr lang="en-US" dirty="0"/>
              <a:t>Treatment of infestation should include:</a:t>
            </a:r>
          </a:p>
          <a:p>
            <a:pPr fontAlgn="base"/>
            <a:r>
              <a:rPr lang="en-US" dirty="0"/>
              <a:t>Application of insecticide foam, shampoo or liquid, repeated in one week</a:t>
            </a:r>
          </a:p>
          <a:p>
            <a:pPr fontAlgn="base"/>
            <a:r>
              <a:rPr lang="en-US" dirty="0"/>
              <a:t>Wet hair with vinegar to loosen nits</a:t>
            </a:r>
          </a:p>
          <a:p>
            <a:pPr fontAlgn="base"/>
            <a:r>
              <a:rPr lang="en-US" dirty="0"/>
              <a:t>Vigorous and repeated combing using a fine-toothed comb</a:t>
            </a:r>
          </a:p>
          <a:p>
            <a:pPr fontAlgn="base"/>
            <a:r>
              <a:rPr lang="en-US" dirty="0"/>
              <a:t>Regular scalp inspections</a:t>
            </a:r>
          </a:p>
          <a:p>
            <a:pPr fontAlgn="base"/>
            <a:r>
              <a:rPr lang="en-US" dirty="0"/>
              <a:t>Hot wash towels, sheets, pillowcases, clothing, brushes</a:t>
            </a:r>
          </a:p>
          <a:p>
            <a:pPr fontAlgn="base"/>
            <a:r>
              <a:rPr lang="en-US" dirty="0"/>
              <a:t>Isolate stuffed toys and other non-washable fomites for one week</a:t>
            </a:r>
          </a:p>
          <a:p>
            <a:endParaRPr lang="en-US" dirty="0"/>
          </a:p>
        </p:txBody>
      </p:sp>
    </p:spTree>
    <p:extLst>
      <p:ext uri="{BB962C8B-B14F-4D97-AF65-F5344CB8AC3E}">
        <p14:creationId xmlns:p14="http://schemas.microsoft.com/office/powerpoint/2010/main" val="21086848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423E6B8-46F3-9A46-9A5E-674FDA0DA00F}"/>
              </a:ext>
            </a:extLst>
          </p:cNvPr>
          <p:cNvSpPr>
            <a:spLocks noGrp="1"/>
          </p:cNvSpPr>
          <p:nvPr>
            <p:ph idx="1"/>
          </p:nvPr>
        </p:nvSpPr>
        <p:spPr/>
        <p:txBody>
          <a:bodyPr/>
          <a:lstStyle/>
          <a:p>
            <a:pPr fontAlgn="base"/>
            <a:r>
              <a:rPr lang="en-US" dirty="0"/>
              <a:t>Topical insecticides are neurotoxic and are not effective against young nits. They include:</a:t>
            </a:r>
          </a:p>
          <a:p>
            <a:pPr fontAlgn="base"/>
            <a:r>
              <a:rPr lang="en-US" dirty="0"/>
              <a:t>Gamma benzene hexachloride: neurotoxic, increasing levels of resistance</a:t>
            </a:r>
          </a:p>
          <a:p>
            <a:pPr fontAlgn="base"/>
            <a:r>
              <a:rPr lang="en-US" dirty="0"/>
              <a:t>Pyrethroids: safe, may irritate</a:t>
            </a:r>
          </a:p>
          <a:p>
            <a:pPr fontAlgn="base"/>
            <a:r>
              <a:rPr lang="en-US" dirty="0"/>
              <a:t>Permethrin: if necessary, extend time of application to overnight treatment under a shower cap</a:t>
            </a:r>
          </a:p>
          <a:p>
            <a:pPr fontAlgn="base"/>
            <a:r>
              <a:rPr lang="en-US" dirty="0"/>
              <a:t>Malathion: flammable.</a:t>
            </a:r>
          </a:p>
          <a:p>
            <a:endParaRPr lang="en-US" dirty="0"/>
          </a:p>
        </p:txBody>
      </p:sp>
    </p:spTree>
    <p:extLst>
      <p:ext uri="{BB962C8B-B14F-4D97-AF65-F5344CB8AC3E}">
        <p14:creationId xmlns:p14="http://schemas.microsoft.com/office/powerpoint/2010/main" val="39449545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4B0441-7DDE-E24B-B4D6-749070593E28}"/>
              </a:ext>
            </a:extLst>
          </p:cNvPr>
          <p:cNvSpPr>
            <a:spLocks noGrp="1"/>
          </p:cNvSpPr>
          <p:nvPr>
            <p:ph type="title"/>
          </p:nvPr>
        </p:nvSpPr>
        <p:spPr/>
        <p:txBody>
          <a:bodyPr/>
          <a:lstStyle/>
          <a:p>
            <a:r>
              <a:rPr lang="en-US" b="1" dirty="0"/>
              <a:t>Pubic lice</a:t>
            </a:r>
            <a:br>
              <a:rPr lang="en-US" b="1" dirty="0"/>
            </a:br>
            <a:endParaRPr lang="en-US" dirty="0"/>
          </a:p>
        </p:txBody>
      </p:sp>
      <p:sp>
        <p:nvSpPr>
          <p:cNvPr id="3" name="Content Placeholder 2">
            <a:extLst>
              <a:ext uri="{FF2B5EF4-FFF2-40B4-BE49-F238E27FC236}">
                <a16:creationId xmlns:a16="http://schemas.microsoft.com/office/drawing/2014/main" id="{F6D8B111-39E7-D74D-B3E9-F953C273DB30}"/>
              </a:ext>
            </a:extLst>
          </p:cNvPr>
          <p:cNvSpPr>
            <a:spLocks noGrp="1"/>
          </p:cNvSpPr>
          <p:nvPr>
            <p:ph idx="1"/>
          </p:nvPr>
        </p:nvSpPr>
        <p:spPr/>
        <p:txBody>
          <a:bodyPr/>
          <a:lstStyle/>
          <a:p>
            <a:r>
              <a:rPr lang="en-US" dirty="0"/>
              <a:t>Pubic lice or crabs are easily transmitted sexually. The pubic hair is most common site but lice can spread to other hairy parts of the body including armpit, beard, chest hair and thigh hair. Eyelashes can also be affected. Infestation presents as itching, but blood specks on underclothes and live lice moving in the pubic hair are occasionally noted.</a:t>
            </a:r>
          </a:p>
        </p:txBody>
      </p:sp>
    </p:spTree>
    <p:extLst>
      <p:ext uri="{BB962C8B-B14F-4D97-AF65-F5344CB8AC3E}">
        <p14:creationId xmlns:p14="http://schemas.microsoft.com/office/powerpoint/2010/main" val="38920046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AF830C86-AACF-E840-81ED-22EF7A79CB03}"/>
              </a:ext>
            </a:extLst>
          </p:cNvPr>
          <p:cNvPicPr>
            <a:picLocks noGrp="1" noChangeAspect="1"/>
          </p:cNvPicPr>
          <p:nvPr>
            <p:ph idx="1"/>
          </p:nvPr>
        </p:nvPicPr>
        <p:blipFill>
          <a:blip r:embed="rId2"/>
          <a:stretch>
            <a:fillRect/>
          </a:stretch>
        </p:blipFill>
        <p:spPr>
          <a:xfrm>
            <a:off x="2149434" y="950026"/>
            <a:ext cx="5688280" cy="5094514"/>
          </a:xfrm>
          <a:prstGeom prst="rect">
            <a:avLst/>
          </a:prstGeom>
        </p:spPr>
      </p:pic>
    </p:spTree>
    <p:extLst>
      <p:ext uri="{BB962C8B-B14F-4D97-AF65-F5344CB8AC3E}">
        <p14:creationId xmlns:p14="http://schemas.microsoft.com/office/powerpoint/2010/main" val="36038634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1CD9B6-E297-A44C-9E3B-5857EF79FE95}"/>
              </a:ext>
            </a:extLst>
          </p:cNvPr>
          <p:cNvSpPr>
            <a:spLocks noGrp="1"/>
          </p:cNvSpPr>
          <p:nvPr>
            <p:ph idx="1"/>
          </p:nvPr>
        </p:nvSpPr>
        <p:spPr/>
        <p:txBody>
          <a:bodyPr>
            <a:normAutofit lnSpcReduction="10000"/>
          </a:bodyPr>
          <a:lstStyle/>
          <a:p>
            <a:pPr fontAlgn="base"/>
            <a:r>
              <a:rPr lang="en-US" dirty="0"/>
              <a:t>An insecticide such as </a:t>
            </a:r>
            <a:r>
              <a:rPr lang="en-US" dirty="0" err="1"/>
              <a:t>Prioderm</a:t>
            </a:r>
            <a:r>
              <a:rPr lang="en-US" dirty="0"/>
              <a:t> Cream Shampoo (</a:t>
            </a:r>
            <a:r>
              <a:rPr lang="en-US" dirty="0" err="1"/>
              <a:t>maldison</a:t>
            </a:r>
            <a:r>
              <a:rPr lang="en-US" dirty="0"/>
              <a:t> 1%) should be applied to all hairy parts of the body apart from the eyelids and scalp. It is washed off after 5 to 10 minutes and any remaining nits should be removed by using a fine toothed comb. A repeat application is advisable 7 days later.</a:t>
            </a:r>
          </a:p>
          <a:p>
            <a:pPr fontAlgn="base"/>
            <a:r>
              <a:rPr lang="en-US" dirty="0"/>
              <a:t>Lice and nits can be removed from eyelashes by using a pair of fine forceps. Alternatively petroleum jelly, such as Vaseline can be smeared on the eyelashes twice a day for at least 3 weeks.</a:t>
            </a:r>
          </a:p>
          <a:p>
            <a:pPr fontAlgn="base"/>
            <a:r>
              <a:rPr lang="en-US" dirty="0"/>
              <a:t>Underwear and bed linen should be washed thoroughly in hot water to prevent recurrences. Sexual partners need to be treated even if they deny itching and do not appear to be infected</a:t>
            </a:r>
          </a:p>
          <a:p>
            <a:endParaRPr lang="en-US" dirty="0"/>
          </a:p>
        </p:txBody>
      </p:sp>
    </p:spTree>
    <p:extLst>
      <p:ext uri="{BB962C8B-B14F-4D97-AF65-F5344CB8AC3E}">
        <p14:creationId xmlns:p14="http://schemas.microsoft.com/office/powerpoint/2010/main" val="14688783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4BF63B8-E81A-6249-91F7-FF8224C5B1A3}"/>
              </a:ext>
            </a:extLst>
          </p:cNvPr>
          <p:cNvPicPr>
            <a:picLocks noChangeAspect="1"/>
          </p:cNvPicPr>
          <p:nvPr/>
        </p:nvPicPr>
        <p:blipFill>
          <a:blip r:embed="rId2"/>
          <a:stretch>
            <a:fillRect/>
          </a:stretch>
        </p:blipFill>
        <p:spPr>
          <a:xfrm>
            <a:off x="2268187" y="760021"/>
            <a:ext cx="5320063" cy="3881829"/>
          </a:xfrm>
          <a:prstGeom prst="rect">
            <a:avLst/>
          </a:prstGeom>
        </p:spPr>
      </p:pic>
    </p:spTree>
    <p:extLst>
      <p:ext uri="{BB962C8B-B14F-4D97-AF65-F5344CB8AC3E}">
        <p14:creationId xmlns:p14="http://schemas.microsoft.com/office/powerpoint/2010/main" val="4647909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B9FABF-5073-D040-BCB1-E8066DD1E2D1}"/>
              </a:ext>
            </a:extLst>
          </p:cNvPr>
          <p:cNvSpPr>
            <a:spLocks noGrp="1"/>
          </p:cNvSpPr>
          <p:nvPr>
            <p:ph type="title"/>
          </p:nvPr>
        </p:nvSpPr>
        <p:spPr/>
        <p:txBody>
          <a:bodyPr/>
          <a:lstStyle/>
          <a:p>
            <a:r>
              <a:rPr lang="en-US" b="1" dirty="0"/>
              <a:t>Body lice</a:t>
            </a:r>
            <a:br>
              <a:rPr lang="en-US" b="1" dirty="0"/>
            </a:br>
            <a:endParaRPr lang="en-US" dirty="0"/>
          </a:p>
        </p:txBody>
      </p:sp>
      <p:sp>
        <p:nvSpPr>
          <p:cNvPr id="3" name="Content Placeholder 2">
            <a:extLst>
              <a:ext uri="{FF2B5EF4-FFF2-40B4-BE49-F238E27FC236}">
                <a16:creationId xmlns:a16="http://schemas.microsoft.com/office/drawing/2014/main" id="{018F4A9B-2E20-834B-B803-6581A19C6450}"/>
              </a:ext>
            </a:extLst>
          </p:cNvPr>
          <p:cNvSpPr>
            <a:spLocks noGrp="1"/>
          </p:cNvSpPr>
          <p:nvPr>
            <p:ph idx="1"/>
          </p:nvPr>
        </p:nvSpPr>
        <p:spPr/>
        <p:txBody>
          <a:bodyPr>
            <a:normAutofit fontScale="92500"/>
          </a:bodyPr>
          <a:lstStyle/>
          <a:p>
            <a:pPr fontAlgn="base"/>
            <a:r>
              <a:rPr lang="en-US" dirty="0"/>
              <a:t>Body lice tend to infest people in extreme states of poverty or personal neglect. The eggs of body lice are laid and glued to cloth </a:t>
            </a:r>
            <a:r>
              <a:rPr lang="en-US" dirty="0" err="1"/>
              <a:t>fibres</a:t>
            </a:r>
            <a:r>
              <a:rPr lang="en-US" dirty="0"/>
              <a:t> instead of hair, and the lice feed off the skin. Regular hot washing of clothes and bathing has lead to a decrease in incidence of body lice but during wartime and in some undeveloped countries the condition can still occur.</a:t>
            </a:r>
          </a:p>
          <a:p>
            <a:pPr fontAlgn="base"/>
            <a:r>
              <a:rPr lang="en-US" dirty="0"/>
              <a:t>Body lice in the past have been responsible for spreading diseases such as typhus. However because of the decline in numbers of people infested with body lice this is no longer a significant problem.</a:t>
            </a:r>
          </a:p>
          <a:p>
            <a:pPr fontAlgn="base"/>
            <a:r>
              <a:rPr lang="en-US" dirty="0"/>
              <a:t>Similar insecticides used in the treatment of head lice are used in the treatment of body lice. Hot washing of clothes and bathing should be emphasized</a:t>
            </a:r>
          </a:p>
          <a:p>
            <a:endParaRPr lang="en-US" dirty="0"/>
          </a:p>
        </p:txBody>
      </p:sp>
    </p:spTree>
    <p:extLst>
      <p:ext uri="{BB962C8B-B14F-4D97-AF65-F5344CB8AC3E}">
        <p14:creationId xmlns:p14="http://schemas.microsoft.com/office/powerpoint/2010/main" val="20957385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3E1B1E4-0188-AD46-B948-9B256A9E9AA2}"/>
              </a:ext>
            </a:extLst>
          </p:cNvPr>
          <p:cNvPicPr>
            <a:picLocks noChangeAspect="1"/>
          </p:cNvPicPr>
          <p:nvPr/>
        </p:nvPicPr>
        <p:blipFill>
          <a:blip r:embed="rId2"/>
          <a:stretch>
            <a:fillRect/>
          </a:stretch>
        </p:blipFill>
        <p:spPr>
          <a:xfrm>
            <a:off x="3028208" y="1825625"/>
            <a:ext cx="3967018" cy="2923845"/>
          </a:xfrm>
          <a:prstGeom prst="rect">
            <a:avLst/>
          </a:prstGeom>
        </p:spPr>
      </p:pic>
    </p:spTree>
    <p:extLst>
      <p:ext uri="{BB962C8B-B14F-4D97-AF65-F5344CB8AC3E}">
        <p14:creationId xmlns:p14="http://schemas.microsoft.com/office/powerpoint/2010/main" val="3385058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561081-2929-FE4B-9721-A18A75CDC1AB}"/>
              </a:ext>
            </a:extLst>
          </p:cNvPr>
          <p:cNvSpPr>
            <a:spLocks noGrp="1"/>
          </p:cNvSpPr>
          <p:nvPr>
            <p:ph type="ctrTitle"/>
          </p:nvPr>
        </p:nvSpPr>
        <p:spPr/>
        <p:txBody>
          <a:bodyPr/>
          <a:lstStyle/>
          <a:p>
            <a:r>
              <a:rPr lang="en-US"/>
              <a:t>Cutaneous leishmania</a:t>
            </a:r>
          </a:p>
        </p:txBody>
      </p:sp>
      <p:sp>
        <p:nvSpPr>
          <p:cNvPr id="3" name="Subtitle 2">
            <a:extLst>
              <a:ext uri="{FF2B5EF4-FFF2-40B4-BE49-F238E27FC236}">
                <a16:creationId xmlns:a16="http://schemas.microsoft.com/office/drawing/2014/main" id="{39A56F29-405A-B442-97AB-E4DA1AB44CFC}"/>
              </a:ext>
            </a:extLst>
          </p:cNvPr>
          <p:cNvSpPr>
            <a:spLocks noGrp="1"/>
          </p:cNvSpPr>
          <p:nvPr>
            <p:ph type="subTitle" idx="1"/>
          </p:nvPr>
        </p:nvSpPr>
        <p:spPr/>
        <p:txBody>
          <a:bodyPr>
            <a:normAutofit/>
          </a:bodyPr>
          <a:lstStyle/>
          <a:p>
            <a:r>
              <a:rPr lang="en-US" sz="4000" dirty="0"/>
              <a:t>Prof Khitam Al-Refu</a:t>
            </a:r>
          </a:p>
        </p:txBody>
      </p:sp>
    </p:spTree>
    <p:extLst>
      <p:ext uri="{BB962C8B-B14F-4D97-AF65-F5344CB8AC3E}">
        <p14:creationId xmlns:p14="http://schemas.microsoft.com/office/powerpoint/2010/main" val="22872807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6F0B7-7E75-CD4C-AD03-472D1150E0B6}"/>
              </a:ext>
            </a:extLst>
          </p:cNvPr>
          <p:cNvSpPr>
            <a:spLocks noGrp="1"/>
          </p:cNvSpPr>
          <p:nvPr>
            <p:ph type="title"/>
          </p:nvPr>
        </p:nvSpPr>
        <p:spPr/>
        <p:txBody>
          <a:bodyPr/>
          <a:lstStyle/>
          <a:p>
            <a:r>
              <a:rPr lang="en-US" b="1" dirty="0"/>
              <a:t>What is leishmaniasis?</a:t>
            </a:r>
            <a:br>
              <a:rPr lang="en-US" b="1" dirty="0"/>
            </a:br>
            <a:endParaRPr lang="en-US" dirty="0"/>
          </a:p>
        </p:txBody>
      </p:sp>
      <p:sp>
        <p:nvSpPr>
          <p:cNvPr id="3" name="Content Placeholder 2">
            <a:extLst>
              <a:ext uri="{FF2B5EF4-FFF2-40B4-BE49-F238E27FC236}">
                <a16:creationId xmlns:a16="http://schemas.microsoft.com/office/drawing/2014/main" id="{3610B985-3D18-5142-B109-792D015FDE91}"/>
              </a:ext>
            </a:extLst>
          </p:cNvPr>
          <p:cNvSpPr>
            <a:spLocks noGrp="1"/>
          </p:cNvSpPr>
          <p:nvPr>
            <p:ph idx="1"/>
          </p:nvPr>
        </p:nvSpPr>
        <p:spPr/>
        <p:txBody>
          <a:bodyPr/>
          <a:lstStyle/>
          <a:p>
            <a:pPr fontAlgn="base"/>
            <a:r>
              <a:rPr lang="en-US" dirty="0"/>
              <a:t>Leishmaniasis is a </a:t>
            </a:r>
            <a:r>
              <a:rPr lang="en-US" dirty="0">
                <a:hlinkClick r:id="rId2">
                  <a:extLst>
                    <a:ext uri="{A12FA001-AC4F-418D-AE19-62706E023703}">
                      <ahyp:hlinkClr xmlns:ahyp="http://schemas.microsoft.com/office/drawing/2018/hyperlinkcolor" val="tx"/>
                    </a:ext>
                  </a:extLst>
                </a:hlinkClick>
              </a:rPr>
              <a:t>parasitic disease</a:t>
            </a:r>
            <a:r>
              <a:rPr lang="en-US" dirty="0"/>
              <a:t> transmitted by sandflies infected with the protozoa </a:t>
            </a:r>
            <a:r>
              <a:rPr lang="en-US" i="1" dirty="0"/>
              <a:t>Leishmania</a:t>
            </a:r>
            <a:r>
              <a:rPr lang="en-US" dirty="0"/>
              <a:t>. </a:t>
            </a:r>
          </a:p>
          <a:p>
            <a:pPr fontAlgn="base"/>
            <a:r>
              <a:rPr lang="en-US" dirty="0"/>
              <a:t>Leishmaniasis is endemic in more than 70 countries worldwide and affects an estimated 12 million people.</a:t>
            </a:r>
          </a:p>
          <a:p>
            <a:pPr fontAlgn="base"/>
            <a:r>
              <a:rPr lang="en-US" dirty="0"/>
              <a:t>There are several clinical forms of leishmaniasis. </a:t>
            </a:r>
          </a:p>
          <a:p>
            <a:pPr fontAlgn="base"/>
            <a:r>
              <a:rPr lang="en-US" dirty="0"/>
              <a:t>The clinical manifestation of the infection depends on the species of </a:t>
            </a:r>
            <a:r>
              <a:rPr lang="en-US" i="1" dirty="0"/>
              <a:t>Leishmania</a:t>
            </a:r>
            <a:r>
              <a:rPr lang="en-US" dirty="0"/>
              <a:t>, which varies with geographical area and the host’s immune response. </a:t>
            </a:r>
          </a:p>
          <a:p>
            <a:endParaRPr lang="en-US" dirty="0"/>
          </a:p>
        </p:txBody>
      </p:sp>
    </p:spTree>
    <p:extLst>
      <p:ext uri="{BB962C8B-B14F-4D97-AF65-F5344CB8AC3E}">
        <p14:creationId xmlns:p14="http://schemas.microsoft.com/office/powerpoint/2010/main" val="22552043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7D2222E-EA6A-7344-AAE3-90837BC284E2}"/>
              </a:ext>
            </a:extLst>
          </p:cNvPr>
          <p:cNvPicPr>
            <a:picLocks noGrp="1" noChangeAspect="1"/>
          </p:cNvPicPr>
          <p:nvPr>
            <p:ph idx="1"/>
          </p:nvPr>
        </p:nvPicPr>
        <p:blipFill>
          <a:blip r:embed="rId2"/>
          <a:stretch>
            <a:fillRect/>
          </a:stretch>
        </p:blipFill>
        <p:spPr>
          <a:xfrm>
            <a:off x="4064000" y="2477294"/>
            <a:ext cx="4064000" cy="3048000"/>
          </a:xfrm>
          <a:prstGeom prst="rect">
            <a:avLst/>
          </a:prstGeom>
        </p:spPr>
      </p:pic>
    </p:spTree>
    <p:extLst>
      <p:ext uri="{BB962C8B-B14F-4D97-AF65-F5344CB8AC3E}">
        <p14:creationId xmlns:p14="http://schemas.microsoft.com/office/powerpoint/2010/main" val="30580641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FC36AF-ABE1-8B44-8B59-8B57214CF3B6}"/>
              </a:ext>
            </a:extLst>
          </p:cNvPr>
          <p:cNvSpPr>
            <a:spLocks noGrp="1"/>
          </p:cNvSpPr>
          <p:nvPr>
            <p:ph idx="1"/>
          </p:nvPr>
        </p:nvSpPr>
        <p:spPr/>
        <p:txBody>
          <a:bodyPr/>
          <a:lstStyle/>
          <a:p>
            <a:r>
              <a:rPr lang="en-US" dirty="0"/>
              <a:t>people of all ages, living or travelling through areas where sandflies and Leishmania species are endemic are at risk of infection with leishmaniasis. Living in rural areas and spending time on or near the ground increases the risk.</a:t>
            </a:r>
          </a:p>
        </p:txBody>
      </p:sp>
    </p:spTree>
    <p:extLst>
      <p:ext uri="{BB962C8B-B14F-4D97-AF65-F5344CB8AC3E}">
        <p14:creationId xmlns:p14="http://schemas.microsoft.com/office/powerpoint/2010/main" val="28206823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3613944-72C9-E643-A29C-E2980BAC7EE3}"/>
              </a:ext>
            </a:extLst>
          </p:cNvPr>
          <p:cNvPicPr>
            <a:picLocks noGrp="1" noChangeAspect="1"/>
          </p:cNvPicPr>
          <p:nvPr>
            <p:ph idx="1"/>
          </p:nvPr>
        </p:nvPicPr>
        <p:blipFill>
          <a:blip r:embed="rId2"/>
          <a:stretch>
            <a:fillRect/>
          </a:stretch>
        </p:blipFill>
        <p:spPr>
          <a:xfrm>
            <a:off x="3143250" y="1988344"/>
            <a:ext cx="5905500" cy="4025900"/>
          </a:xfrm>
          <a:prstGeom prst="rect">
            <a:avLst/>
          </a:prstGeom>
        </p:spPr>
      </p:pic>
    </p:spTree>
    <p:extLst>
      <p:ext uri="{BB962C8B-B14F-4D97-AF65-F5344CB8AC3E}">
        <p14:creationId xmlns:p14="http://schemas.microsoft.com/office/powerpoint/2010/main" val="30258229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21E6783-A029-E249-A3CE-6CB63755B65F}"/>
              </a:ext>
            </a:extLst>
          </p:cNvPr>
          <p:cNvPicPr>
            <a:picLocks noGrp="1" noChangeAspect="1"/>
          </p:cNvPicPr>
          <p:nvPr>
            <p:ph idx="1"/>
          </p:nvPr>
        </p:nvPicPr>
        <p:blipFill>
          <a:blip r:embed="rId2"/>
          <a:stretch>
            <a:fillRect/>
          </a:stretch>
        </p:blipFill>
        <p:spPr>
          <a:xfrm>
            <a:off x="2799532" y="1825625"/>
            <a:ext cx="6592936" cy="4351338"/>
          </a:xfrm>
          <a:prstGeom prst="rect">
            <a:avLst/>
          </a:prstGeom>
        </p:spPr>
      </p:pic>
    </p:spTree>
    <p:extLst>
      <p:ext uri="{BB962C8B-B14F-4D97-AF65-F5344CB8AC3E}">
        <p14:creationId xmlns:p14="http://schemas.microsoft.com/office/powerpoint/2010/main" val="31361953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DD0DECA6-92F6-3546-B9EB-F8FEBD0689FB}"/>
              </a:ext>
            </a:extLst>
          </p:cNvPr>
          <p:cNvPicPr>
            <a:picLocks noGrp="1" noChangeAspect="1"/>
          </p:cNvPicPr>
          <p:nvPr>
            <p:ph idx="1"/>
          </p:nvPr>
        </p:nvPicPr>
        <p:blipFill>
          <a:blip r:embed="rId2"/>
          <a:stretch>
            <a:fillRect/>
          </a:stretch>
        </p:blipFill>
        <p:spPr>
          <a:xfrm>
            <a:off x="1721921" y="902525"/>
            <a:ext cx="7683335" cy="5533901"/>
          </a:xfrm>
          <a:prstGeom prst="rect">
            <a:avLst/>
          </a:prstGeom>
        </p:spPr>
      </p:pic>
    </p:spTree>
    <p:extLst>
      <p:ext uri="{BB962C8B-B14F-4D97-AF65-F5344CB8AC3E}">
        <p14:creationId xmlns:p14="http://schemas.microsoft.com/office/powerpoint/2010/main" val="26427878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5EED1-E173-5C48-B81E-F11B524F5392}"/>
              </a:ext>
            </a:extLst>
          </p:cNvPr>
          <p:cNvSpPr>
            <a:spLocks noGrp="1"/>
          </p:cNvSpPr>
          <p:nvPr>
            <p:ph type="title"/>
          </p:nvPr>
        </p:nvSpPr>
        <p:spPr/>
        <p:txBody>
          <a:bodyPr/>
          <a:lstStyle/>
          <a:p>
            <a:r>
              <a:rPr lang="en-US" b="1" dirty="0"/>
              <a:t>Classification and causes of leishmaniasis</a:t>
            </a:r>
            <a:br>
              <a:rPr lang="en-US" b="1" dirty="0"/>
            </a:br>
            <a:endParaRPr lang="en-US" dirty="0"/>
          </a:p>
        </p:txBody>
      </p:sp>
      <p:sp>
        <p:nvSpPr>
          <p:cNvPr id="3" name="Content Placeholder 2">
            <a:extLst>
              <a:ext uri="{FF2B5EF4-FFF2-40B4-BE49-F238E27FC236}">
                <a16:creationId xmlns:a16="http://schemas.microsoft.com/office/drawing/2014/main" id="{F4803D5C-AF05-5C45-8DBF-6536B4606A55}"/>
              </a:ext>
            </a:extLst>
          </p:cNvPr>
          <p:cNvSpPr>
            <a:spLocks noGrp="1"/>
          </p:cNvSpPr>
          <p:nvPr>
            <p:ph idx="1"/>
          </p:nvPr>
        </p:nvSpPr>
        <p:spPr/>
        <p:txBody>
          <a:bodyPr>
            <a:normAutofit fontScale="92500" lnSpcReduction="10000"/>
          </a:bodyPr>
          <a:lstStyle/>
          <a:p>
            <a:pPr fontAlgn="base"/>
            <a:r>
              <a:rPr lang="en-US" dirty="0"/>
              <a:t>There are more than 20 species of Leishmania parasites which can infect humans; transmitted via the bite of phlebotomine sandflies. Sandflies are tiny (1.5–3 mm) insects which actively feed on blood at dawn and dusk. </a:t>
            </a:r>
          </a:p>
          <a:p>
            <a:pPr fontAlgn="base"/>
            <a:r>
              <a:rPr lang="en-US" dirty="0"/>
              <a:t>Sandflies live in wall cracks, animal burrows and leaf litter, in tropical and sub-tropical regions. </a:t>
            </a:r>
          </a:p>
          <a:p>
            <a:pPr fontAlgn="base"/>
            <a:r>
              <a:rPr lang="en-US" dirty="0"/>
              <a:t>Their bite is asymptomatic and classically on exposed sites.</a:t>
            </a:r>
          </a:p>
          <a:p>
            <a:pPr fontAlgn="base"/>
            <a:r>
              <a:rPr lang="en-US" dirty="0"/>
              <a:t>Leishmaniasis has several recognized clinical forms, and their manifestation depends upon the species inoculated and the host’s immune response. </a:t>
            </a:r>
          </a:p>
          <a:p>
            <a:pPr fontAlgn="base"/>
            <a:r>
              <a:rPr lang="en-US" dirty="0"/>
              <a:t>The most important distinction is between American and non-American species of </a:t>
            </a:r>
            <a:r>
              <a:rPr lang="en-US" i="1" dirty="0"/>
              <a:t>Leishmania</a:t>
            </a:r>
            <a:r>
              <a:rPr lang="en-US" dirty="0"/>
              <a:t>, as the </a:t>
            </a:r>
            <a:r>
              <a:rPr lang="en-US" i="1" dirty="0" err="1"/>
              <a:t>Viannia</a:t>
            </a:r>
            <a:r>
              <a:rPr lang="en-US" dirty="0"/>
              <a:t> subspecies found in the Americas, can result in mucocutaneous leishmaniasis.</a:t>
            </a:r>
          </a:p>
          <a:p>
            <a:endParaRPr lang="en-US" dirty="0"/>
          </a:p>
        </p:txBody>
      </p:sp>
    </p:spTree>
    <p:extLst>
      <p:ext uri="{BB962C8B-B14F-4D97-AF65-F5344CB8AC3E}">
        <p14:creationId xmlns:p14="http://schemas.microsoft.com/office/powerpoint/2010/main" val="8809388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3B52D52D-1491-B044-B12C-6A108BB00F72}"/>
              </a:ext>
            </a:extLst>
          </p:cNvPr>
          <p:cNvPicPr>
            <a:picLocks noGrp="1" noChangeAspect="1"/>
          </p:cNvPicPr>
          <p:nvPr>
            <p:ph idx="1"/>
          </p:nvPr>
        </p:nvPicPr>
        <p:blipFill>
          <a:blip r:embed="rId2"/>
          <a:stretch>
            <a:fillRect/>
          </a:stretch>
        </p:blipFill>
        <p:spPr>
          <a:xfrm>
            <a:off x="2624447" y="1306286"/>
            <a:ext cx="5415148" cy="4524498"/>
          </a:xfrm>
          <a:prstGeom prst="rect">
            <a:avLst/>
          </a:prstGeom>
        </p:spPr>
      </p:pic>
    </p:spTree>
    <p:extLst>
      <p:ext uri="{BB962C8B-B14F-4D97-AF65-F5344CB8AC3E}">
        <p14:creationId xmlns:p14="http://schemas.microsoft.com/office/powerpoint/2010/main" val="291385169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9F4D3-5307-5249-B4FD-BC611510D62D}"/>
              </a:ext>
            </a:extLst>
          </p:cNvPr>
          <p:cNvSpPr>
            <a:spLocks noGrp="1"/>
          </p:cNvSpPr>
          <p:nvPr>
            <p:ph type="title"/>
          </p:nvPr>
        </p:nvSpPr>
        <p:spPr/>
        <p:txBody>
          <a:bodyPr/>
          <a:lstStyle/>
          <a:p>
            <a:r>
              <a:rPr lang="en-US" b="1" dirty="0"/>
              <a:t>cutaneous leishmaniasis</a:t>
            </a:r>
            <a:br>
              <a:rPr lang="en-US" b="1" dirty="0"/>
            </a:br>
            <a:endParaRPr lang="en-US" dirty="0"/>
          </a:p>
        </p:txBody>
      </p:sp>
      <p:sp>
        <p:nvSpPr>
          <p:cNvPr id="3" name="Content Placeholder 2">
            <a:extLst>
              <a:ext uri="{FF2B5EF4-FFF2-40B4-BE49-F238E27FC236}">
                <a16:creationId xmlns:a16="http://schemas.microsoft.com/office/drawing/2014/main" id="{270851EF-F248-0E4D-A41E-67DBD600C733}"/>
              </a:ext>
            </a:extLst>
          </p:cNvPr>
          <p:cNvSpPr>
            <a:spLocks noGrp="1"/>
          </p:cNvSpPr>
          <p:nvPr>
            <p:ph idx="1"/>
          </p:nvPr>
        </p:nvSpPr>
        <p:spPr/>
        <p:txBody>
          <a:bodyPr>
            <a:normAutofit fontScale="92500" lnSpcReduction="20000"/>
          </a:bodyPr>
          <a:lstStyle/>
          <a:p>
            <a:pPr marL="0" indent="0" fontAlgn="base">
              <a:buNone/>
            </a:pPr>
            <a:r>
              <a:rPr lang="en-US" dirty="0"/>
              <a:t>Cutaneous leishmaniasis typically occurs at the site of inoculation. The presentation and prognosis will vary depending on the species involved.</a:t>
            </a:r>
          </a:p>
          <a:p>
            <a:pPr marL="0" indent="0" fontAlgn="base">
              <a:buNone/>
            </a:pPr>
            <a:r>
              <a:rPr lang="en-US" dirty="0"/>
              <a:t>Non-American (Old World) cutaneous leishmaniasis:</a:t>
            </a:r>
          </a:p>
          <a:p>
            <a:pPr fontAlgn="base"/>
            <a:r>
              <a:rPr lang="en-US" dirty="0"/>
              <a:t>Middle East, North Africa, Asia</a:t>
            </a:r>
          </a:p>
          <a:p>
            <a:pPr fontAlgn="base"/>
            <a:r>
              <a:rPr lang="en-US" i="1" dirty="0"/>
              <a:t>L major, L  </a:t>
            </a:r>
            <a:r>
              <a:rPr lang="en-US" i="1" dirty="0" err="1"/>
              <a:t>tropica</a:t>
            </a:r>
            <a:r>
              <a:rPr lang="en-US" i="1" dirty="0"/>
              <a:t>, L infantum, L </a:t>
            </a:r>
            <a:r>
              <a:rPr lang="en-US" i="1" dirty="0" err="1"/>
              <a:t>donovani</a:t>
            </a:r>
            <a:endParaRPr lang="en-US" dirty="0"/>
          </a:p>
          <a:p>
            <a:pPr fontAlgn="base"/>
            <a:r>
              <a:rPr lang="en-US" dirty="0"/>
              <a:t>Synonyms: oriental sore, Baghdad boil, </a:t>
            </a:r>
            <a:r>
              <a:rPr lang="en-US" dirty="0" err="1"/>
              <a:t>Dehli</a:t>
            </a:r>
            <a:r>
              <a:rPr lang="en-US" dirty="0"/>
              <a:t> boil, </a:t>
            </a:r>
            <a:r>
              <a:rPr lang="en-US" dirty="0" err="1"/>
              <a:t>saldana</a:t>
            </a:r>
            <a:r>
              <a:rPr lang="en-US" dirty="0"/>
              <a:t>, Aleppo button, granuloma </a:t>
            </a:r>
            <a:r>
              <a:rPr lang="en-US" dirty="0" err="1"/>
              <a:t>endemicum</a:t>
            </a:r>
            <a:r>
              <a:rPr lang="en-US" dirty="0"/>
              <a:t>. </a:t>
            </a:r>
          </a:p>
          <a:p>
            <a:pPr fontAlgn="base"/>
            <a:r>
              <a:rPr lang="en-US" dirty="0"/>
              <a:t>American (New World) cutaneous leishmaniasis:</a:t>
            </a:r>
          </a:p>
          <a:p>
            <a:pPr fontAlgn="base"/>
            <a:r>
              <a:rPr lang="en-US" dirty="0"/>
              <a:t>Central and South America</a:t>
            </a:r>
          </a:p>
          <a:p>
            <a:pPr fontAlgn="base"/>
            <a:r>
              <a:rPr lang="en-US" i="1" dirty="0"/>
              <a:t>L </a:t>
            </a:r>
            <a:r>
              <a:rPr lang="en-US" i="1" dirty="0" err="1"/>
              <a:t>mexicana</a:t>
            </a:r>
            <a:r>
              <a:rPr lang="en-US" i="1" dirty="0"/>
              <a:t>, L </a:t>
            </a:r>
            <a:r>
              <a:rPr lang="en-US" i="1" dirty="0" err="1"/>
              <a:t>braziliensis</a:t>
            </a:r>
            <a:r>
              <a:rPr lang="en-US" i="1" dirty="0"/>
              <a:t>, L </a:t>
            </a:r>
            <a:r>
              <a:rPr lang="en-US" i="1" dirty="0" err="1"/>
              <a:t>amazonensis</a:t>
            </a:r>
            <a:endParaRPr lang="en-US" dirty="0"/>
          </a:p>
          <a:p>
            <a:pPr fontAlgn="base"/>
            <a:r>
              <a:rPr lang="en-US" dirty="0"/>
              <a:t>Synonyms: </a:t>
            </a:r>
            <a:r>
              <a:rPr lang="en-US" dirty="0" err="1"/>
              <a:t>chiclero</a:t>
            </a:r>
            <a:r>
              <a:rPr lang="en-US" dirty="0"/>
              <a:t> ulcer, </a:t>
            </a:r>
            <a:r>
              <a:rPr lang="en-US" dirty="0" err="1"/>
              <a:t>uta</a:t>
            </a:r>
            <a:r>
              <a:rPr lang="en-US" dirty="0"/>
              <a:t>, </a:t>
            </a:r>
            <a:r>
              <a:rPr lang="en-US" dirty="0" err="1"/>
              <a:t>ulcera</a:t>
            </a:r>
            <a:r>
              <a:rPr lang="en-US" dirty="0"/>
              <a:t> de Bauru, forest yaws, </a:t>
            </a:r>
            <a:r>
              <a:rPr lang="en-US" dirty="0" err="1"/>
              <a:t>pian</a:t>
            </a:r>
            <a:r>
              <a:rPr lang="en-US" dirty="0"/>
              <a:t> </a:t>
            </a:r>
            <a:r>
              <a:rPr lang="en-US" dirty="0" err="1"/>
              <a:t>boi</a:t>
            </a:r>
            <a:r>
              <a:rPr lang="en-US" dirty="0"/>
              <a:t>, </a:t>
            </a:r>
            <a:r>
              <a:rPr lang="en-US" dirty="0" err="1"/>
              <a:t>bejuc</a:t>
            </a:r>
            <a:endParaRPr lang="en-US" dirty="0"/>
          </a:p>
          <a:p>
            <a:endParaRPr lang="en-US" dirty="0"/>
          </a:p>
        </p:txBody>
      </p:sp>
    </p:spTree>
    <p:extLst>
      <p:ext uri="{BB962C8B-B14F-4D97-AF65-F5344CB8AC3E}">
        <p14:creationId xmlns:p14="http://schemas.microsoft.com/office/powerpoint/2010/main" val="38003479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B74449-703E-AF41-8907-957E12AA6B47}"/>
              </a:ext>
            </a:extLst>
          </p:cNvPr>
          <p:cNvSpPr>
            <a:spLocks noGrp="1"/>
          </p:cNvSpPr>
          <p:nvPr>
            <p:ph type="title"/>
          </p:nvPr>
        </p:nvSpPr>
        <p:spPr/>
        <p:txBody>
          <a:bodyPr/>
          <a:lstStyle/>
          <a:p>
            <a:r>
              <a:rPr lang="en-US" dirty="0"/>
              <a:t>Mucocutaneous leishmaniasis</a:t>
            </a:r>
          </a:p>
        </p:txBody>
      </p:sp>
      <p:sp>
        <p:nvSpPr>
          <p:cNvPr id="3" name="Content Placeholder 2">
            <a:extLst>
              <a:ext uri="{FF2B5EF4-FFF2-40B4-BE49-F238E27FC236}">
                <a16:creationId xmlns:a16="http://schemas.microsoft.com/office/drawing/2014/main" id="{A2780FA3-5056-D940-9BCA-F1FA2EA0F6BF}"/>
              </a:ext>
            </a:extLst>
          </p:cNvPr>
          <p:cNvSpPr>
            <a:spLocks noGrp="1"/>
          </p:cNvSpPr>
          <p:nvPr>
            <p:ph idx="1"/>
          </p:nvPr>
        </p:nvSpPr>
        <p:spPr/>
        <p:txBody>
          <a:bodyPr/>
          <a:lstStyle/>
          <a:p>
            <a:pPr marL="0" indent="0" fontAlgn="base">
              <a:buNone/>
            </a:pPr>
            <a:r>
              <a:rPr lang="en-US" dirty="0"/>
              <a:t>Mucocutaneous leishmaniasis is a destructive form of leishmaniasis, which is only seen with the American species of </a:t>
            </a:r>
            <a:r>
              <a:rPr lang="en-US" i="1" dirty="0"/>
              <a:t>Leishmania</a:t>
            </a:r>
            <a:r>
              <a:rPr lang="en-US" dirty="0"/>
              <a:t> (</a:t>
            </a:r>
            <a:r>
              <a:rPr lang="en-US" i="1" dirty="0" err="1"/>
              <a:t>Viannia</a:t>
            </a:r>
            <a:r>
              <a:rPr lang="en-US" dirty="0"/>
              <a:t> subspecies). </a:t>
            </a:r>
          </a:p>
          <a:p>
            <a:pPr marL="0" indent="0" fontAlgn="base">
              <a:buNone/>
            </a:pPr>
            <a:r>
              <a:rPr lang="en-US" dirty="0"/>
              <a:t>American mucocutaneous leishmaniasis:</a:t>
            </a:r>
          </a:p>
          <a:p>
            <a:pPr fontAlgn="base"/>
            <a:r>
              <a:rPr lang="en-US" dirty="0"/>
              <a:t>Central and South America</a:t>
            </a:r>
          </a:p>
          <a:p>
            <a:pPr fontAlgn="base"/>
            <a:r>
              <a:rPr lang="en-US" i="1" dirty="0"/>
              <a:t>L </a:t>
            </a:r>
            <a:r>
              <a:rPr lang="en-US" i="1" dirty="0" err="1"/>
              <a:t>braziliensis</a:t>
            </a:r>
            <a:r>
              <a:rPr lang="en-US" i="1" dirty="0"/>
              <a:t>, L </a:t>
            </a:r>
            <a:r>
              <a:rPr lang="en-US" i="1" dirty="0" err="1"/>
              <a:t>guyanensis</a:t>
            </a:r>
            <a:r>
              <a:rPr lang="en-US" i="1" dirty="0"/>
              <a:t>, L </a:t>
            </a:r>
            <a:r>
              <a:rPr lang="en-US" i="1" dirty="0" err="1"/>
              <a:t>panamensis</a:t>
            </a:r>
            <a:endParaRPr lang="en-US" dirty="0"/>
          </a:p>
          <a:p>
            <a:pPr fontAlgn="base"/>
            <a:r>
              <a:rPr lang="en-US" dirty="0"/>
              <a:t>Synonym: espundia</a:t>
            </a:r>
          </a:p>
          <a:p>
            <a:endParaRPr lang="en-US" dirty="0"/>
          </a:p>
        </p:txBody>
      </p:sp>
    </p:spTree>
    <p:extLst>
      <p:ext uri="{BB962C8B-B14F-4D97-AF65-F5344CB8AC3E}">
        <p14:creationId xmlns:p14="http://schemas.microsoft.com/office/powerpoint/2010/main" val="15241461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5E22BE-1F59-A84D-A9F0-910A579C8FA4}"/>
              </a:ext>
            </a:extLst>
          </p:cNvPr>
          <p:cNvSpPr>
            <a:spLocks noGrp="1"/>
          </p:cNvSpPr>
          <p:nvPr>
            <p:ph type="title"/>
          </p:nvPr>
        </p:nvSpPr>
        <p:spPr/>
        <p:txBody>
          <a:bodyPr/>
          <a:lstStyle/>
          <a:p>
            <a:r>
              <a:rPr lang="en-US" b="1" dirty="0"/>
              <a:t>Diffuse cutaneous leishmaniasis</a:t>
            </a:r>
            <a:br>
              <a:rPr lang="en-US" b="1" dirty="0"/>
            </a:br>
            <a:endParaRPr lang="en-US" dirty="0"/>
          </a:p>
        </p:txBody>
      </p:sp>
      <p:sp>
        <p:nvSpPr>
          <p:cNvPr id="3" name="Content Placeholder 2">
            <a:extLst>
              <a:ext uri="{FF2B5EF4-FFF2-40B4-BE49-F238E27FC236}">
                <a16:creationId xmlns:a16="http://schemas.microsoft.com/office/drawing/2014/main" id="{0CDF4F42-0A7D-5E4D-9314-0F020BBDCDE5}"/>
              </a:ext>
            </a:extLst>
          </p:cNvPr>
          <p:cNvSpPr>
            <a:spLocks noGrp="1"/>
          </p:cNvSpPr>
          <p:nvPr>
            <p:ph idx="1"/>
          </p:nvPr>
        </p:nvSpPr>
        <p:spPr/>
        <p:txBody>
          <a:bodyPr/>
          <a:lstStyle/>
          <a:p>
            <a:pPr marL="0" indent="0" fontAlgn="base">
              <a:buNone/>
            </a:pPr>
            <a:r>
              <a:rPr lang="en-US" dirty="0"/>
              <a:t>Diffuse cutaneous leishmaniasis is a rare presentation resulting from an anergic response to the parasite by the host.</a:t>
            </a:r>
          </a:p>
          <a:p>
            <a:pPr marL="0" indent="0" fontAlgn="base">
              <a:buNone/>
            </a:pPr>
            <a:r>
              <a:rPr lang="en-US" dirty="0"/>
              <a:t>Non-American diffuse cutaneous leishmaniasis:</a:t>
            </a:r>
          </a:p>
          <a:p>
            <a:pPr fontAlgn="base"/>
            <a:r>
              <a:rPr lang="en-US" dirty="0"/>
              <a:t>Ethiopia, Kenya</a:t>
            </a:r>
          </a:p>
          <a:p>
            <a:pPr fontAlgn="base"/>
            <a:r>
              <a:rPr lang="en-US" i="1" dirty="0"/>
              <a:t>L aethiopica.</a:t>
            </a:r>
            <a:endParaRPr lang="en-US" dirty="0"/>
          </a:p>
          <a:p>
            <a:pPr fontAlgn="base"/>
            <a:r>
              <a:rPr lang="en-US" dirty="0"/>
              <a:t>American diffuse cutaneous leishmaniasis:</a:t>
            </a:r>
          </a:p>
          <a:p>
            <a:pPr fontAlgn="base"/>
            <a:r>
              <a:rPr lang="en-US" dirty="0"/>
              <a:t>South America</a:t>
            </a:r>
          </a:p>
          <a:p>
            <a:pPr fontAlgn="base"/>
            <a:r>
              <a:rPr lang="en-US" i="1" dirty="0"/>
              <a:t>L </a:t>
            </a:r>
            <a:r>
              <a:rPr lang="en-US" i="1" dirty="0" err="1"/>
              <a:t>amazonensis</a:t>
            </a:r>
            <a:r>
              <a:rPr lang="en-US" i="1" dirty="0"/>
              <a:t>.</a:t>
            </a:r>
            <a:endParaRPr lang="en-US" dirty="0"/>
          </a:p>
          <a:p>
            <a:endParaRPr lang="en-US" dirty="0"/>
          </a:p>
        </p:txBody>
      </p:sp>
    </p:spTree>
    <p:extLst>
      <p:ext uri="{BB962C8B-B14F-4D97-AF65-F5344CB8AC3E}">
        <p14:creationId xmlns:p14="http://schemas.microsoft.com/office/powerpoint/2010/main" val="292170821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F1847-96CD-4D47-9137-AD5AA366B281}"/>
              </a:ext>
            </a:extLst>
          </p:cNvPr>
          <p:cNvSpPr>
            <a:spLocks noGrp="1"/>
          </p:cNvSpPr>
          <p:nvPr>
            <p:ph type="title"/>
          </p:nvPr>
        </p:nvSpPr>
        <p:spPr/>
        <p:txBody>
          <a:bodyPr/>
          <a:lstStyle/>
          <a:p>
            <a:r>
              <a:rPr lang="en-US" dirty="0"/>
              <a:t>Visceral leishmaniasis</a:t>
            </a:r>
          </a:p>
        </p:txBody>
      </p:sp>
      <p:sp>
        <p:nvSpPr>
          <p:cNvPr id="3" name="Content Placeholder 2">
            <a:extLst>
              <a:ext uri="{FF2B5EF4-FFF2-40B4-BE49-F238E27FC236}">
                <a16:creationId xmlns:a16="http://schemas.microsoft.com/office/drawing/2014/main" id="{013DE04E-E817-8A44-89D9-92F4F465D4D9}"/>
              </a:ext>
            </a:extLst>
          </p:cNvPr>
          <p:cNvSpPr>
            <a:spLocks noGrp="1"/>
          </p:cNvSpPr>
          <p:nvPr>
            <p:ph idx="1"/>
          </p:nvPr>
        </p:nvSpPr>
        <p:spPr/>
        <p:txBody>
          <a:bodyPr/>
          <a:lstStyle/>
          <a:p>
            <a:pPr marL="0" indent="0" fontAlgn="base">
              <a:buNone/>
            </a:pPr>
            <a:r>
              <a:rPr lang="en-US" dirty="0"/>
              <a:t>Visceral leishmaniasis results from the involvement of the internal organs and is usually fatal if untreated. It is also known as kala-azar or Dumdum fever. </a:t>
            </a:r>
          </a:p>
          <a:p>
            <a:pPr marL="0" indent="0" fontAlgn="base">
              <a:buNone/>
            </a:pPr>
            <a:r>
              <a:rPr lang="en-US" dirty="0"/>
              <a:t>Non-American visceral leishmaniasis:</a:t>
            </a:r>
          </a:p>
          <a:p>
            <a:pPr fontAlgn="base"/>
            <a:r>
              <a:rPr lang="en-US" dirty="0"/>
              <a:t>India, Southern Europe, China, North Africa, Kenya</a:t>
            </a:r>
          </a:p>
          <a:p>
            <a:pPr fontAlgn="base"/>
            <a:r>
              <a:rPr lang="en-US" i="1" dirty="0"/>
              <a:t>L </a:t>
            </a:r>
            <a:r>
              <a:rPr lang="en-US" i="1" dirty="0" err="1"/>
              <a:t>donovani</a:t>
            </a:r>
            <a:r>
              <a:rPr lang="en-US" i="1" dirty="0"/>
              <a:t>, L infantum, L </a:t>
            </a:r>
            <a:r>
              <a:rPr lang="en-US" i="1" dirty="0" err="1"/>
              <a:t>tropica</a:t>
            </a:r>
            <a:r>
              <a:rPr lang="en-US" i="1" dirty="0"/>
              <a:t>.</a:t>
            </a:r>
            <a:endParaRPr lang="en-US" dirty="0"/>
          </a:p>
          <a:p>
            <a:pPr fontAlgn="base"/>
            <a:r>
              <a:rPr lang="en-US" dirty="0"/>
              <a:t>American visceral leishmaniasis:</a:t>
            </a:r>
          </a:p>
          <a:p>
            <a:pPr fontAlgn="base"/>
            <a:r>
              <a:rPr lang="en-US" dirty="0"/>
              <a:t>Central and South America</a:t>
            </a:r>
          </a:p>
          <a:p>
            <a:pPr fontAlgn="base"/>
            <a:r>
              <a:rPr lang="en-US" i="1" dirty="0"/>
              <a:t>L </a:t>
            </a:r>
            <a:r>
              <a:rPr lang="en-US" i="1" dirty="0" err="1"/>
              <a:t>chagasi</a:t>
            </a:r>
            <a:r>
              <a:rPr lang="en-US" dirty="0"/>
              <a:t>.</a:t>
            </a:r>
          </a:p>
          <a:p>
            <a:endParaRPr lang="en-US" dirty="0"/>
          </a:p>
        </p:txBody>
      </p:sp>
    </p:spTree>
    <p:extLst>
      <p:ext uri="{BB962C8B-B14F-4D97-AF65-F5344CB8AC3E}">
        <p14:creationId xmlns:p14="http://schemas.microsoft.com/office/powerpoint/2010/main" val="380426385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B64BF-085C-3041-A293-DF979B4B172D}"/>
              </a:ext>
            </a:extLst>
          </p:cNvPr>
          <p:cNvSpPr>
            <a:spLocks noGrp="1"/>
          </p:cNvSpPr>
          <p:nvPr>
            <p:ph type="title"/>
          </p:nvPr>
        </p:nvSpPr>
        <p:spPr/>
        <p:txBody>
          <a:bodyPr/>
          <a:lstStyle/>
          <a:p>
            <a:r>
              <a:rPr lang="en-US" dirty="0"/>
              <a:t>Leishmaniasis </a:t>
            </a:r>
            <a:r>
              <a:rPr lang="en-US" dirty="0" err="1"/>
              <a:t>recidivans</a:t>
            </a:r>
            <a:endParaRPr lang="en-US" dirty="0"/>
          </a:p>
        </p:txBody>
      </p:sp>
      <p:sp>
        <p:nvSpPr>
          <p:cNvPr id="3" name="Content Placeholder 2">
            <a:extLst>
              <a:ext uri="{FF2B5EF4-FFF2-40B4-BE49-F238E27FC236}">
                <a16:creationId xmlns:a16="http://schemas.microsoft.com/office/drawing/2014/main" id="{C10333BF-12A9-894A-B22A-603C1354BCC5}"/>
              </a:ext>
            </a:extLst>
          </p:cNvPr>
          <p:cNvSpPr>
            <a:spLocks noGrp="1"/>
          </p:cNvSpPr>
          <p:nvPr>
            <p:ph idx="1"/>
          </p:nvPr>
        </p:nvSpPr>
        <p:spPr/>
        <p:txBody>
          <a:bodyPr/>
          <a:lstStyle/>
          <a:p>
            <a:pPr marL="0" indent="0" fontAlgn="base">
              <a:buNone/>
            </a:pPr>
            <a:r>
              <a:rPr lang="en-US" dirty="0"/>
              <a:t>Leishmaniasis </a:t>
            </a:r>
            <a:r>
              <a:rPr lang="en-US" dirty="0" err="1"/>
              <a:t>recidivans</a:t>
            </a:r>
            <a:r>
              <a:rPr lang="en-US" dirty="0"/>
              <a:t> is a rare, cutaneous form of leishmaniasis, occurring in patients with a good cellular immune response. It is also known as lupoid leishmaniasis.</a:t>
            </a:r>
          </a:p>
          <a:p>
            <a:pPr marL="0" indent="0" fontAlgn="base">
              <a:buNone/>
            </a:pPr>
            <a:r>
              <a:rPr lang="en-US" dirty="0"/>
              <a:t>Non-American leishmaniasis </a:t>
            </a:r>
            <a:r>
              <a:rPr lang="en-US" dirty="0" err="1"/>
              <a:t>recidivans</a:t>
            </a:r>
            <a:r>
              <a:rPr lang="en-US" dirty="0"/>
              <a:t>:</a:t>
            </a:r>
          </a:p>
          <a:p>
            <a:pPr fontAlgn="base"/>
            <a:r>
              <a:rPr lang="en-US" dirty="0"/>
              <a:t>Middle East, India, Southern Europe</a:t>
            </a:r>
          </a:p>
          <a:p>
            <a:pPr fontAlgn="base"/>
            <a:r>
              <a:rPr lang="en-US" i="1" dirty="0"/>
              <a:t>L </a:t>
            </a:r>
            <a:r>
              <a:rPr lang="en-US" i="1" dirty="0" err="1"/>
              <a:t>tropica</a:t>
            </a:r>
            <a:r>
              <a:rPr lang="en-US" i="1" dirty="0"/>
              <a:t>.</a:t>
            </a:r>
            <a:endParaRPr lang="en-US" dirty="0"/>
          </a:p>
          <a:p>
            <a:pPr fontAlgn="base"/>
            <a:r>
              <a:rPr lang="en-US" dirty="0"/>
              <a:t>American leishmaniasis </a:t>
            </a:r>
            <a:r>
              <a:rPr lang="en-US" dirty="0" err="1"/>
              <a:t>recidivans</a:t>
            </a:r>
            <a:r>
              <a:rPr lang="en-US" dirty="0"/>
              <a:t>:</a:t>
            </a:r>
          </a:p>
          <a:p>
            <a:pPr fontAlgn="base"/>
            <a:r>
              <a:rPr lang="en-US" dirty="0"/>
              <a:t>Central and South America</a:t>
            </a:r>
          </a:p>
          <a:p>
            <a:pPr fontAlgn="base"/>
            <a:r>
              <a:rPr lang="en-US" i="1" dirty="0"/>
              <a:t>L </a:t>
            </a:r>
            <a:r>
              <a:rPr lang="en-US" i="1" dirty="0" err="1"/>
              <a:t>braziliensis</a:t>
            </a:r>
            <a:r>
              <a:rPr lang="en-US" i="1" dirty="0"/>
              <a:t>.</a:t>
            </a:r>
            <a:endParaRPr lang="en-US" dirty="0"/>
          </a:p>
          <a:p>
            <a:endParaRPr lang="en-US" dirty="0"/>
          </a:p>
        </p:txBody>
      </p:sp>
    </p:spTree>
    <p:extLst>
      <p:ext uri="{BB962C8B-B14F-4D97-AF65-F5344CB8AC3E}">
        <p14:creationId xmlns:p14="http://schemas.microsoft.com/office/powerpoint/2010/main" val="4854145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A54AB3-DBBA-954D-B537-A749C6A41C41}"/>
              </a:ext>
            </a:extLst>
          </p:cNvPr>
          <p:cNvSpPr>
            <a:spLocks noGrp="1"/>
          </p:cNvSpPr>
          <p:nvPr>
            <p:ph type="title"/>
          </p:nvPr>
        </p:nvSpPr>
        <p:spPr/>
        <p:txBody>
          <a:bodyPr/>
          <a:lstStyle/>
          <a:p>
            <a:r>
              <a:rPr lang="en-US" b="1" dirty="0"/>
              <a:t>Cutaneous leishmaniasis</a:t>
            </a:r>
            <a:br>
              <a:rPr lang="en-US" b="1" dirty="0"/>
            </a:br>
            <a:endParaRPr lang="en-US" dirty="0"/>
          </a:p>
        </p:txBody>
      </p:sp>
      <p:sp>
        <p:nvSpPr>
          <p:cNvPr id="3" name="Content Placeholder 2">
            <a:extLst>
              <a:ext uri="{FF2B5EF4-FFF2-40B4-BE49-F238E27FC236}">
                <a16:creationId xmlns:a16="http://schemas.microsoft.com/office/drawing/2014/main" id="{E7F9A8E2-A5A2-5C42-B182-BC455757F816}"/>
              </a:ext>
            </a:extLst>
          </p:cNvPr>
          <p:cNvSpPr>
            <a:spLocks noGrp="1"/>
          </p:cNvSpPr>
          <p:nvPr>
            <p:ph idx="1"/>
          </p:nvPr>
        </p:nvSpPr>
        <p:spPr/>
        <p:txBody>
          <a:bodyPr>
            <a:normAutofit fontScale="70000" lnSpcReduction="20000"/>
          </a:bodyPr>
          <a:lstStyle/>
          <a:p>
            <a:pPr fontAlgn="base"/>
            <a:r>
              <a:rPr lang="en-US" dirty="0"/>
              <a:t>Cutaneous leishmaniasis is the most common form of leishmaniasis</a:t>
            </a:r>
          </a:p>
          <a:p>
            <a:pPr fontAlgn="base"/>
            <a:r>
              <a:rPr lang="en-US" dirty="0"/>
              <a:t>Solitary lesions are typical, but multiple lesions do occur</a:t>
            </a:r>
          </a:p>
          <a:p>
            <a:pPr fontAlgn="base"/>
            <a:r>
              <a:rPr lang="en-US" dirty="0"/>
              <a:t>The initial lesion is a small red papule, which gradually enlarges up to 2 cm in diameter</a:t>
            </a:r>
          </a:p>
          <a:p>
            <a:pPr fontAlgn="base"/>
            <a:r>
              <a:rPr lang="en-US" dirty="0"/>
              <a:t>Central ulceration is typical</a:t>
            </a:r>
          </a:p>
          <a:p>
            <a:pPr fontAlgn="base"/>
            <a:r>
              <a:rPr lang="en-US" dirty="0"/>
              <a:t>Ulcers can be moist and exude pus or dry with a crusted scab</a:t>
            </a:r>
          </a:p>
          <a:p>
            <a:pPr fontAlgn="base"/>
            <a:r>
              <a:rPr lang="en-US" dirty="0"/>
              <a:t>Sores usually appear on exposed areas of the skin, especially the face and extremities</a:t>
            </a:r>
          </a:p>
          <a:p>
            <a:pPr fontAlgn="base"/>
            <a:r>
              <a:rPr lang="en-US" dirty="0"/>
              <a:t>The incubation time between an infected </a:t>
            </a:r>
            <a:r>
              <a:rPr lang="en-US" dirty="0" err="1"/>
              <a:t>sandfly</a:t>
            </a:r>
            <a:r>
              <a:rPr lang="en-US" dirty="0"/>
              <a:t> bite and lesion development is typically 2 weeks to 6 months</a:t>
            </a:r>
          </a:p>
          <a:p>
            <a:pPr fontAlgn="base"/>
            <a:r>
              <a:rPr lang="en-US" dirty="0"/>
              <a:t>Lesions are usually painless, and most resolve spontaneously often leaving residual atrophic scarring</a:t>
            </a:r>
          </a:p>
          <a:p>
            <a:pPr fontAlgn="base"/>
            <a:r>
              <a:rPr lang="en-US" dirty="0"/>
              <a:t>Time to resolution varies between 2 months to more than a year</a:t>
            </a:r>
          </a:p>
          <a:p>
            <a:pPr fontAlgn="base"/>
            <a:r>
              <a:rPr lang="en-US" dirty="0" err="1"/>
              <a:t>Sporotrichoid</a:t>
            </a:r>
            <a:r>
              <a:rPr lang="en-US" dirty="0"/>
              <a:t> spread with lymphocutaneous nodules may occur</a:t>
            </a:r>
          </a:p>
          <a:p>
            <a:pPr fontAlgn="base"/>
            <a:r>
              <a:rPr lang="en-US" dirty="0"/>
              <a:t>Chronic disease can occur, and there is a risk of dissemination in immunodeficient patients</a:t>
            </a:r>
          </a:p>
          <a:p>
            <a:endParaRPr lang="en-US" dirty="0"/>
          </a:p>
        </p:txBody>
      </p:sp>
    </p:spTree>
    <p:extLst>
      <p:ext uri="{BB962C8B-B14F-4D97-AF65-F5344CB8AC3E}">
        <p14:creationId xmlns:p14="http://schemas.microsoft.com/office/powerpoint/2010/main" val="250051390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B217F9FC-C12D-2545-935A-EB3AA4B0AF53}"/>
              </a:ext>
            </a:extLst>
          </p:cNvPr>
          <p:cNvPicPr>
            <a:picLocks noGrp="1" noChangeAspect="1"/>
          </p:cNvPicPr>
          <p:nvPr>
            <p:ph idx="1"/>
          </p:nvPr>
        </p:nvPicPr>
        <p:blipFill>
          <a:blip r:embed="rId2"/>
          <a:stretch>
            <a:fillRect/>
          </a:stretch>
        </p:blipFill>
        <p:spPr>
          <a:xfrm>
            <a:off x="2161309" y="985652"/>
            <a:ext cx="5839691" cy="4406292"/>
          </a:xfrm>
          <a:prstGeom prst="rect">
            <a:avLst/>
          </a:prstGeom>
        </p:spPr>
      </p:pic>
    </p:spTree>
    <p:extLst>
      <p:ext uri="{BB962C8B-B14F-4D97-AF65-F5344CB8AC3E}">
        <p14:creationId xmlns:p14="http://schemas.microsoft.com/office/powerpoint/2010/main" val="9687972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59D576-B265-4E47-8695-D2B4EA73F338}"/>
              </a:ext>
            </a:extLst>
          </p:cNvPr>
          <p:cNvSpPr>
            <a:spLocks noGrp="1"/>
          </p:cNvSpPr>
          <p:nvPr>
            <p:ph type="title"/>
          </p:nvPr>
        </p:nvSpPr>
        <p:spPr/>
        <p:txBody>
          <a:bodyPr/>
          <a:lstStyle/>
          <a:p>
            <a:r>
              <a:rPr lang="en-US" b="1" dirty="0"/>
              <a:t>Diffuse cutaneous leishmaniasis</a:t>
            </a:r>
            <a:br>
              <a:rPr lang="en-US" b="1" dirty="0"/>
            </a:br>
            <a:endParaRPr lang="en-US" dirty="0"/>
          </a:p>
        </p:txBody>
      </p:sp>
      <p:sp>
        <p:nvSpPr>
          <p:cNvPr id="3" name="Content Placeholder 2">
            <a:extLst>
              <a:ext uri="{FF2B5EF4-FFF2-40B4-BE49-F238E27FC236}">
                <a16:creationId xmlns:a16="http://schemas.microsoft.com/office/drawing/2014/main" id="{9DA0EEBC-CF70-2E43-8EAF-B16051AB5445}"/>
              </a:ext>
            </a:extLst>
          </p:cNvPr>
          <p:cNvSpPr>
            <a:spLocks noGrp="1"/>
          </p:cNvSpPr>
          <p:nvPr>
            <p:ph idx="1"/>
          </p:nvPr>
        </p:nvSpPr>
        <p:spPr/>
        <p:txBody>
          <a:bodyPr>
            <a:normAutofit lnSpcReduction="10000"/>
          </a:bodyPr>
          <a:lstStyle/>
          <a:p>
            <a:pPr fontAlgn="base"/>
            <a:r>
              <a:rPr lang="en-US" dirty="0"/>
              <a:t>Diffuse cutaneous leishmaniasis is a specific disease entity; sometimes the term is incorrectly used to describe disseminated or multiple cutaneous leishmaniasis</a:t>
            </a:r>
          </a:p>
          <a:p>
            <a:pPr fontAlgn="base"/>
            <a:r>
              <a:rPr lang="en-US" dirty="0"/>
              <a:t>Results from an anergic response to the infection due to reduced cell-mediated immunity</a:t>
            </a:r>
          </a:p>
          <a:p>
            <a:pPr fontAlgn="base"/>
            <a:r>
              <a:rPr lang="en-US" dirty="0"/>
              <a:t>Following the primary cutaneous leishmaniasis lesion, non-ulcerative nodules and plaques develop</a:t>
            </a:r>
          </a:p>
          <a:p>
            <a:pPr fontAlgn="base"/>
            <a:r>
              <a:rPr lang="en-US" dirty="0"/>
              <a:t>Lesions may be numerous and may extend over the whole body</a:t>
            </a:r>
          </a:p>
          <a:p>
            <a:pPr fontAlgn="base"/>
            <a:r>
              <a:rPr lang="en-US" dirty="0"/>
              <a:t>Follows a chronic relapsing or progressive course</a:t>
            </a:r>
          </a:p>
          <a:p>
            <a:pPr fontAlgn="base"/>
            <a:r>
              <a:rPr lang="en-US" dirty="0"/>
              <a:t>Often difficult to treat</a:t>
            </a:r>
          </a:p>
          <a:p>
            <a:endParaRPr lang="en-US" dirty="0"/>
          </a:p>
        </p:txBody>
      </p:sp>
    </p:spTree>
    <p:extLst>
      <p:ext uri="{BB962C8B-B14F-4D97-AF65-F5344CB8AC3E}">
        <p14:creationId xmlns:p14="http://schemas.microsoft.com/office/powerpoint/2010/main" val="14101801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270D0473-C82F-9C43-9677-00C4ECFFBB1A}"/>
              </a:ext>
            </a:extLst>
          </p:cNvPr>
          <p:cNvPicPr>
            <a:picLocks noGrp="1" noChangeAspect="1"/>
          </p:cNvPicPr>
          <p:nvPr>
            <p:ph idx="1"/>
          </p:nvPr>
        </p:nvPicPr>
        <p:blipFill>
          <a:blip r:embed="rId2"/>
          <a:stretch>
            <a:fillRect/>
          </a:stretch>
        </p:blipFill>
        <p:spPr>
          <a:xfrm>
            <a:off x="1923804" y="748145"/>
            <a:ext cx="6828310" cy="5428818"/>
          </a:xfrm>
          <a:prstGeom prst="rect">
            <a:avLst/>
          </a:prstGeom>
        </p:spPr>
      </p:pic>
    </p:spTree>
    <p:extLst>
      <p:ext uri="{BB962C8B-B14F-4D97-AF65-F5344CB8AC3E}">
        <p14:creationId xmlns:p14="http://schemas.microsoft.com/office/powerpoint/2010/main" val="17405207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E9DCD1-E393-944C-A189-3EDA74EDD43D}"/>
              </a:ext>
            </a:extLst>
          </p:cNvPr>
          <p:cNvSpPr>
            <a:spLocks noGrp="1"/>
          </p:cNvSpPr>
          <p:nvPr>
            <p:ph type="title"/>
          </p:nvPr>
        </p:nvSpPr>
        <p:spPr/>
        <p:txBody>
          <a:bodyPr/>
          <a:lstStyle/>
          <a:p>
            <a:r>
              <a:rPr lang="en-US" b="1" dirty="0"/>
              <a:t>Leishmaniasis </a:t>
            </a:r>
            <a:r>
              <a:rPr lang="en-US" b="1" dirty="0" err="1"/>
              <a:t>recidivans</a:t>
            </a:r>
            <a:br>
              <a:rPr lang="en-US" b="1" dirty="0"/>
            </a:br>
            <a:endParaRPr lang="en-US" dirty="0"/>
          </a:p>
        </p:txBody>
      </p:sp>
      <p:sp>
        <p:nvSpPr>
          <p:cNvPr id="3" name="Content Placeholder 2">
            <a:extLst>
              <a:ext uri="{FF2B5EF4-FFF2-40B4-BE49-F238E27FC236}">
                <a16:creationId xmlns:a16="http://schemas.microsoft.com/office/drawing/2014/main" id="{5078C8A7-760D-0947-98AE-2C6F5A1204B5}"/>
              </a:ext>
            </a:extLst>
          </p:cNvPr>
          <p:cNvSpPr>
            <a:spLocks noGrp="1"/>
          </p:cNvSpPr>
          <p:nvPr>
            <p:ph idx="1"/>
          </p:nvPr>
        </p:nvSpPr>
        <p:spPr/>
        <p:txBody>
          <a:bodyPr/>
          <a:lstStyle/>
          <a:p>
            <a:pPr fontAlgn="base"/>
            <a:r>
              <a:rPr lang="en-US" dirty="0" err="1"/>
              <a:t>eishmaniasis</a:t>
            </a:r>
            <a:r>
              <a:rPr lang="en-US" dirty="0"/>
              <a:t> </a:t>
            </a:r>
            <a:r>
              <a:rPr lang="en-US" dirty="0" err="1"/>
              <a:t>recidivans</a:t>
            </a:r>
            <a:r>
              <a:rPr lang="en-US" dirty="0"/>
              <a:t> occurs in patients with a good cellular immune response</a:t>
            </a:r>
          </a:p>
          <a:p>
            <a:pPr fontAlgn="base"/>
            <a:r>
              <a:rPr lang="en-US" dirty="0"/>
              <a:t>Spontaneous resolution of the primary cutaneous lesion is followed by the development of new lesions around the edge of the primary scar</a:t>
            </a:r>
          </a:p>
          <a:p>
            <a:pPr fontAlgn="base"/>
            <a:r>
              <a:rPr lang="en-US" dirty="0"/>
              <a:t>The lesions typically ulcerate then heal</a:t>
            </a:r>
          </a:p>
          <a:p>
            <a:pPr fontAlgn="base"/>
            <a:r>
              <a:rPr lang="en-US" dirty="0"/>
              <a:t>The cycle continues with a chronic recurrent course, usually over decades</a:t>
            </a:r>
          </a:p>
          <a:p>
            <a:endParaRPr lang="en-US" dirty="0"/>
          </a:p>
        </p:txBody>
      </p:sp>
    </p:spTree>
    <p:extLst>
      <p:ext uri="{BB962C8B-B14F-4D97-AF65-F5344CB8AC3E}">
        <p14:creationId xmlns:p14="http://schemas.microsoft.com/office/powerpoint/2010/main" val="22465595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991E16-47B3-8F43-8850-3664AFF588ED}"/>
              </a:ext>
            </a:extLst>
          </p:cNvPr>
          <p:cNvSpPr>
            <a:spLocks noGrp="1"/>
          </p:cNvSpPr>
          <p:nvPr>
            <p:ph idx="1"/>
          </p:nvPr>
        </p:nvSpPr>
        <p:spPr/>
        <p:txBody>
          <a:bodyPr/>
          <a:lstStyle/>
          <a:p>
            <a:pPr fontAlgn="base"/>
            <a:r>
              <a:rPr lang="en-US" dirty="0"/>
              <a:t>Scabies affects families and communities worldwide. It is most common in children, young adults and the elderly. Factors leading to the spread of scabies include:</a:t>
            </a:r>
          </a:p>
          <a:p>
            <a:pPr fontAlgn="base"/>
            <a:r>
              <a:rPr lang="en-US" dirty="0"/>
              <a:t>Poverty and overcrowding</a:t>
            </a:r>
          </a:p>
          <a:p>
            <a:pPr fontAlgn="base"/>
            <a:r>
              <a:rPr lang="en-US" dirty="0"/>
              <a:t>Institutional care, such as rest homes, hospitals, prisons</a:t>
            </a:r>
          </a:p>
          <a:p>
            <a:pPr fontAlgn="base"/>
            <a:r>
              <a:rPr lang="en-US" dirty="0"/>
              <a:t>Refugee camps</a:t>
            </a:r>
          </a:p>
          <a:p>
            <a:pPr fontAlgn="base"/>
            <a:r>
              <a:rPr lang="en-US" dirty="0"/>
              <a:t>Individuals with immune deficiency or that are immune suppressed</a:t>
            </a:r>
          </a:p>
          <a:p>
            <a:pPr fontAlgn="base"/>
            <a:r>
              <a:rPr lang="en-US" dirty="0"/>
              <a:t>Low rates of identification and proper treatment of the disease.</a:t>
            </a:r>
          </a:p>
          <a:p>
            <a:endParaRPr lang="en-US" dirty="0"/>
          </a:p>
        </p:txBody>
      </p:sp>
    </p:spTree>
    <p:extLst>
      <p:ext uri="{BB962C8B-B14F-4D97-AF65-F5344CB8AC3E}">
        <p14:creationId xmlns:p14="http://schemas.microsoft.com/office/powerpoint/2010/main" val="1355893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D79C513-6C89-D949-A954-2713AC79B3C1}"/>
              </a:ext>
            </a:extLst>
          </p:cNvPr>
          <p:cNvPicPr>
            <a:picLocks noGrp="1" noChangeAspect="1"/>
          </p:cNvPicPr>
          <p:nvPr>
            <p:ph idx="1"/>
          </p:nvPr>
        </p:nvPicPr>
        <p:blipFill>
          <a:blip r:embed="rId2"/>
          <a:stretch>
            <a:fillRect/>
          </a:stretch>
        </p:blipFill>
        <p:spPr>
          <a:xfrm>
            <a:off x="1935678" y="1888177"/>
            <a:ext cx="5157272" cy="4132613"/>
          </a:xfrm>
          <a:prstGeom prst="rect">
            <a:avLst/>
          </a:prstGeom>
        </p:spPr>
      </p:pic>
    </p:spTree>
    <p:extLst>
      <p:ext uri="{BB962C8B-B14F-4D97-AF65-F5344CB8AC3E}">
        <p14:creationId xmlns:p14="http://schemas.microsoft.com/office/powerpoint/2010/main" val="204420493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6F2B7-6F06-6542-AE99-EC14F5904901}"/>
              </a:ext>
            </a:extLst>
          </p:cNvPr>
          <p:cNvSpPr>
            <a:spLocks noGrp="1"/>
          </p:cNvSpPr>
          <p:nvPr>
            <p:ph type="title"/>
          </p:nvPr>
        </p:nvSpPr>
        <p:spPr/>
        <p:txBody>
          <a:bodyPr/>
          <a:lstStyle/>
          <a:p>
            <a:r>
              <a:rPr lang="en-US" b="1" dirty="0"/>
              <a:t>How is cutaneous leishmaniasis diagnosed?</a:t>
            </a:r>
            <a:br>
              <a:rPr lang="en-US" b="1" dirty="0"/>
            </a:br>
            <a:endParaRPr lang="en-US" dirty="0"/>
          </a:p>
        </p:txBody>
      </p:sp>
      <p:sp>
        <p:nvSpPr>
          <p:cNvPr id="3" name="Content Placeholder 2">
            <a:extLst>
              <a:ext uri="{FF2B5EF4-FFF2-40B4-BE49-F238E27FC236}">
                <a16:creationId xmlns:a16="http://schemas.microsoft.com/office/drawing/2014/main" id="{9A08304D-1D0B-0F4E-BFE4-8C51FF4D68E1}"/>
              </a:ext>
            </a:extLst>
          </p:cNvPr>
          <p:cNvSpPr>
            <a:spLocks noGrp="1"/>
          </p:cNvSpPr>
          <p:nvPr>
            <p:ph idx="1"/>
          </p:nvPr>
        </p:nvSpPr>
        <p:spPr/>
        <p:txBody>
          <a:bodyPr>
            <a:normAutofit fontScale="85000" lnSpcReduction="20000"/>
          </a:bodyPr>
          <a:lstStyle/>
          <a:p>
            <a:pPr fontAlgn="base"/>
            <a:r>
              <a:rPr lang="en-US" dirty="0"/>
              <a:t>Diagnosis of cutaneous leishmaniasis is usually based on the history and clinical appearance of the lesion. </a:t>
            </a:r>
          </a:p>
          <a:p>
            <a:pPr fontAlgn="base"/>
            <a:r>
              <a:rPr lang="en-US" dirty="0"/>
              <a:t>A comprehensive travel history, including historical travel due to the long incubation period, is important in non-endemic areas. </a:t>
            </a:r>
          </a:p>
          <a:p>
            <a:pPr fontAlgn="base"/>
            <a:r>
              <a:rPr lang="en-US" dirty="0"/>
              <a:t>The diagnosis can be confirmed by identifying the parasite on biopsy or split skin smear. </a:t>
            </a:r>
          </a:p>
          <a:p>
            <a:pPr fontAlgn="base"/>
            <a:r>
              <a:rPr lang="en-US" dirty="0"/>
              <a:t>Culture and PCR may also be used to confirm the diagnosis and identify the species of Leishmania, which is important when there is a risk of mucocutaneous leishmaniasis.</a:t>
            </a:r>
          </a:p>
          <a:p>
            <a:pPr fontAlgn="base"/>
            <a:r>
              <a:rPr lang="en-US" dirty="0"/>
              <a:t>Serology is used to confirm the diagnosis in cases of visceral leishmaniasis.</a:t>
            </a:r>
          </a:p>
          <a:p>
            <a:pPr fontAlgn="base"/>
            <a:r>
              <a:rPr lang="en-US" dirty="0"/>
              <a:t>In over 70% of cases, a full-thickness </a:t>
            </a:r>
            <a:r>
              <a:rPr lang="en-US" u="sng" dirty="0">
                <a:hlinkClick r:id="rId2">
                  <a:extLst>
                    <a:ext uri="{A12FA001-AC4F-418D-AE19-62706E023703}">
                      <ahyp:hlinkClr xmlns:ahyp="http://schemas.microsoft.com/office/drawing/2018/hyperlinkcolor" val="tx"/>
                    </a:ext>
                  </a:extLst>
                </a:hlinkClick>
              </a:rPr>
              <a:t>skin biopsy</a:t>
            </a:r>
            <a:r>
              <a:rPr lang="en-US" u="sng" dirty="0"/>
              <a:t> can reveal the parasite. </a:t>
            </a:r>
            <a:r>
              <a:rPr lang="en-US" u="sng" dirty="0">
                <a:hlinkClick r:id="rId3">
                  <a:extLst>
                    <a:ext uri="{A12FA001-AC4F-418D-AE19-62706E023703}">
                      <ahyp:hlinkClr xmlns:ahyp="http://schemas.microsoft.com/office/drawing/2018/hyperlinkcolor" val="tx"/>
                    </a:ext>
                  </a:extLst>
                </a:hlinkClick>
              </a:rPr>
              <a:t>Histopathology</a:t>
            </a:r>
            <a:r>
              <a:rPr lang="en-US" u="sng" dirty="0"/>
              <a:t> is also used to </a:t>
            </a:r>
            <a:r>
              <a:rPr lang="en-US" dirty="0"/>
              <a:t>establish mucocutaneous leishmaniasis and visceral leishmaniasis. Complete blood counts and liver function tests should also be performed in visceral leishmaniasis.</a:t>
            </a:r>
          </a:p>
          <a:p>
            <a:endParaRPr lang="en-US" dirty="0"/>
          </a:p>
        </p:txBody>
      </p:sp>
    </p:spTree>
    <p:extLst>
      <p:ext uri="{BB962C8B-B14F-4D97-AF65-F5344CB8AC3E}">
        <p14:creationId xmlns:p14="http://schemas.microsoft.com/office/powerpoint/2010/main" val="376308688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D269B-5AC0-BA4E-8403-20821AC0A213}"/>
              </a:ext>
            </a:extLst>
          </p:cNvPr>
          <p:cNvSpPr>
            <a:spLocks noGrp="1"/>
          </p:cNvSpPr>
          <p:nvPr>
            <p:ph type="title"/>
          </p:nvPr>
        </p:nvSpPr>
        <p:spPr/>
        <p:txBody>
          <a:bodyPr>
            <a:normAutofit fontScale="90000"/>
          </a:bodyPr>
          <a:lstStyle/>
          <a:p>
            <a:r>
              <a:rPr lang="en-US" b="1" dirty="0" err="1"/>
              <a:t>ntracellular</a:t>
            </a:r>
            <a:r>
              <a:rPr lang="en-US" b="1" dirty="0"/>
              <a:t> and extracellular amastigotes of </a:t>
            </a:r>
            <a:r>
              <a:rPr lang="en-US" b="1" i="1" dirty="0"/>
              <a:t>Leishmania infantum </a:t>
            </a:r>
            <a:r>
              <a:rPr lang="en-US" b="1" dirty="0"/>
              <a:t>in a splenic</a:t>
            </a:r>
            <a:r>
              <a:rPr lang="en-US" b="1" i="1" dirty="0"/>
              <a:t> smear.</a:t>
            </a:r>
            <a:br>
              <a:rPr lang="en-US" b="1" dirty="0"/>
            </a:br>
            <a:endParaRPr lang="en-US" dirty="0"/>
          </a:p>
        </p:txBody>
      </p:sp>
      <p:pic>
        <p:nvPicPr>
          <p:cNvPr id="4" name="Content Placeholder 3">
            <a:extLst>
              <a:ext uri="{FF2B5EF4-FFF2-40B4-BE49-F238E27FC236}">
                <a16:creationId xmlns:a16="http://schemas.microsoft.com/office/drawing/2014/main" id="{A6446A6D-80D0-5C4E-8106-C477170EEE0F}"/>
              </a:ext>
            </a:extLst>
          </p:cNvPr>
          <p:cNvPicPr>
            <a:picLocks noGrp="1" noChangeAspect="1"/>
          </p:cNvPicPr>
          <p:nvPr>
            <p:ph idx="1"/>
          </p:nvPr>
        </p:nvPicPr>
        <p:blipFill>
          <a:blip r:embed="rId2"/>
          <a:stretch>
            <a:fillRect/>
          </a:stretch>
        </p:blipFill>
        <p:spPr>
          <a:xfrm>
            <a:off x="2517569" y="1690688"/>
            <a:ext cx="5212278" cy="2913856"/>
          </a:xfrm>
          <a:prstGeom prst="rect">
            <a:avLst/>
          </a:prstGeom>
        </p:spPr>
      </p:pic>
    </p:spTree>
    <p:extLst>
      <p:ext uri="{BB962C8B-B14F-4D97-AF65-F5344CB8AC3E}">
        <p14:creationId xmlns:p14="http://schemas.microsoft.com/office/powerpoint/2010/main" val="15219323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A3D8FD-DBD8-194F-A972-25275DFDE4EB}"/>
              </a:ext>
            </a:extLst>
          </p:cNvPr>
          <p:cNvSpPr>
            <a:spLocks noGrp="1"/>
          </p:cNvSpPr>
          <p:nvPr>
            <p:ph type="title"/>
          </p:nvPr>
        </p:nvSpPr>
        <p:spPr/>
        <p:txBody>
          <a:bodyPr>
            <a:normAutofit fontScale="90000"/>
          </a:bodyPr>
          <a:lstStyle/>
          <a:p>
            <a:r>
              <a:rPr lang="en-US" b="1" dirty="0"/>
              <a:t>What is the differential diagnosis for leishmaniasis?</a:t>
            </a:r>
            <a:br>
              <a:rPr lang="en-US" b="1" dirty="0"/>
            </a:br>
            <a:endParaRPr lang="en-US" dirty="0"/>
          </a:p>
        </p:txBody>
      </p:sp>
      <p:sp>
        <p:nvSpPr>
          <p:cNvPr id="3" name="Content Placeholder 2">
            <a:extLst>
              <a:ext uri="{FF2B5EF4-FFF2-40B4-BE49-F238E27FC236}">
                <a16:creationId xmlns:a16="http://schemas.microsoft.com/office/drawing/2014/main" id="{F71CCBAC-8B97-F342-9F71-EAC9578BA198}"/>
              </a:ext>
            </a:extLst>
          </p:cNvPr>
          <p:cNvSpPr>
            <a:spLocks noGrp="1"/>
          </p:cNvSpPr>
          <p:nvPr>
            <p:ph idx="1"/>
          </p:nvPr>
        </p:nvSpPr>
        <p:spPr/>
        <p:txBody>
          <a:bodyPr>
            <a:normAutofit fontScale="62500" lnSpcReduction="20000"/>
          </a:bodyPr>
          <a:lstStyle/>
          <a:p>
            <a:pPr marL="0" indent="0" fontAlgn="base">
              <a:buNone/>
            </a:pPr>
            <a:r>
              <a:rPr lang="en-US" u="sng" dirty="0"/>
              <a:t>The variety of clinical manifestations of cutaneous leishmaniasis results in a wide range of differential diagnoses:</a:t>
            </a:r>
          </a:p>
          <a:p>
            <a:pPr fontAlgn="base"/>
            <a:r>
              <a:rPr lang="en-US" u="sng" dirty="0">
                <a:hlinkClick r:id="rId2">
                  <a:extLst>
                    <a:ext uri="{A12FA001-AC4F-418D-AE19-62706E023703}">
                      <ahyp:hlinkClr xmlns:ahyp="http://schemas.microsoft.com/office/drawing/2018/hyperlinkcolor" val="tx"/>
                    </a:ext>
                  </a:extLst>
                </a:hlinkClick>
              </a:rPr>
              <a:t>Insect bites</a:t>
            </a:r>
            <a:endParaRPr lang="en-US" u="sng" dirty="0"/>
          </a:p>
          <a:p>
            <a:pPr fontAlgn="base"/>
            <a:r>
              <a:rPr lang="en-US" u="sng" dirty="0">
                <a:hlinkClick r:id="rId3">
                  <a:extLst>
                    <a:ext uri="{A12FA001-AC4F-418D-AE19-62706E023703}">
                      <ahyp:hlinkClr xmlns:ahyp="http://schemas.microsoft.com/office/drawing/2018/hyperlinkcolor" val="tx"/>
                    </a:ext>
                  </a:extLst>
                </a:hlinkClick>
              </a:rPr>
              <a:t>Basal cell carcinoma</a:t>
            </a:r>
            <a:endParaRPr lang="en-US" u="sng" dirty="0"/>
          </a:p>
          <a:p>
            <a:pPr fontAlgn="base"/>
            <a:r>
              <a:rPr lang="en-US" u="sng" dirty="0">
                <a:hlinkClick r:id="rId4">
                  <a:extLst>
                    <a:ext uri="{A12FA001-AC4F-418D-AE19-62706E023703}">
                      <ahyp:hlinkClr xmlns:ahyp="http://schemas.microsoft.com/office/drawing/2018/hyperlinkcolor" val="tx"/>
                    </a:ext>
                  </a:extLst>
                </a:hlinkClick>
              </a:rPr>
              <a:t>Squamous cell carcinoma</a:t>
            </a:r>
            <a:endParaRPr lang="en-US" u="sng" dirty="0"/>
          </a:p>
          <a:p>
            <a:pPr fontAlgn="base"/>
            <a:r>
              <a:rPr lang="en-US" u="sng" dirty="0">
                <a:hlinkClick r:id="rId5">
                  <a:extLst>
                    <a:ext uri="{A12FA001-AC4F-418D-AE19-62706E023703}">
                      <ahyp:hlinkClr xmlns:ahyp="http://schemas.microsoft.com/office/drawing/2018/hyperlinkcolor" val="tx"/>
                    </a:ext>
                  </a:extLst>
                </a:hlinkClick>
              </a:rPr>
              <a:t>Granuloma annulare</a:t>
            </a:r>
            <a:endParaRPr lang="en-US" u="sng" dirty="0"/>
          </a:p>
          <a:p>
            <a:pPr fontAlgn="base"/>
            <a:r>
              <a:rPr lang="en-US" u="sng" dirty="0">
                <a:hlinkClick r:id="rId6">
                  <a:extLst>
                    <a:ext uri="{A12FA001-AC4F-418D-AE19-62706E023703}">
                      <ahyp:hlinkClr xmlns:ahyp="http://schemas.microsoft.com/office/drawing/2018/hyperlinkcolor" val="tx"/>
                    </a:ext>
                  </a:extLst>
                </a:hlinkClick>
              </a:rPr>
              <a:t>Atypical mycobacterial infection</a:t>
            </a:r>
            <a:endParaRPr lang="en-US" u="sng" dirty="0"/>
          </a:p>
          <a:p>
            <a:pPr fontAlgn="base"/>
            <a:r>
              <a:rPr lang="en-US" u="sng" dirty="0">
                <a:hlinkClick r:id="rId7">
                  <a:extLst>
                    <a:ext uri="{A12FA001-AC4F-418D-AE19-62706E023703}">
                      <ahyp:hlinkClr xmlns:ahyp="http://schemas.microsoft.com/office/drawing/2018/hyperlinkcolor" val="tx"/>
                    </a:ext>
                  </a:extLst>
                </a:hlinkClick>
              </a:rPr>
              <a:t>Lupus vulgaris</a:t>
            </a:r>
            <a:endParaRPr lang="en-US" u="sng" dirty="0"/>
          </a:p>
          <a:p>
            <a:pPr fontAlgn="base"/>
            <a:r>
              <a:rPr lang="en-US" u="sng" dirty="0">
                <a:hlinkClick r:id="rId8">
                  <a:extLst>
                    <a:ext uri="{A12FA001-AC4F-418D-AE19-62706E023703}">
                      <ahyp:hlinkClr xmlns:ahyp="http://schemas.microsoft.com/office/drawing/2018/hyperlinkcolor" val="tx"/>
                    </a:ext>
                  </a:extLst>
                </a:hlinkClick>
              </a:rPr>
              <a:t>Leprosy</a:t>
            </a:r>
            <a:endParaRPr lang="en-US" u="sng" dirty="0"/>
          </a:p>
          <a:p>
            <a:pPr fontAlgn="base"/>
            <a:r>
              <a:rPr lang="en-US" u="sng" dirty="0">
                <a:hlinkClick r:id="rId9">
                  <a:extLst>
                    <a:ext uri="{A12FA001-AC4F-418D-AE19-62706E023703}">
                      <ahyp:hlinkClr xmlns:ahyp="http://schemas.microsoft.com/office/drawing/2018/hyperlinkcolor" val="tx"/>
                    </a:ext>
                  </a:extLst>
                </a:hlinkClick>
              </a:rPr>
              <a:t>Actinomycosis</a:t>
            </a:r>
            <a:endParaRPr lang="en-US" u="sng" dirty="0"/>
          </a:p>
          <a:p>
            <a:pPr fontAlgn="base"/>
            <a:r>
              <a:rPr lang="en-US" u="sng" dirty="0">
                <a:hlinkClick r:id="rId10">
                  <a:extLst>
                    <a:ext uri="{A12FA001-AC4F-418D-AE19-62706E023703}">
                      <ahyp:hlinkClr xmlns:ahyp="http://schemas.microsoft.com/office/drawing/2018/hyperlinkcolor" val="tx"/>
                    </a:ext>
                  </a:extLst>
                </a:hlinkClick>
              </a:rPr>
              <a:t>Deep fungal infections</a:t>
            </a:r>
            <a:endParaRPr lang="en-US" u="sng" dirty="0"/>
          </a:p>
          <a:p>
            <a:pPr fontAlgn="base"/>
            <a:r>
              <a:rPr lang="en-US" u="sng" dirty="0">
                <a:hlinkClick r:id="rId11">
                  <a:extLst>
                    <a:ext uri="{A12FA001-AC4F-418D-AE19-62706E023703}">
                      <ahyp:hlinkClr xmlns:ahyp="http://schemas.microsoft.com/office/drawing/2018/hyperlinkcolor" val="tx"/>
                    </a:ext>
                  </a:extLst>
                </a:hlinkClick>
              </a:rPr>
              <a:t>Sporotrichosis</a:t>
            </a:r>
            <a:endParaRPr lang="en-US" u="sng" dirty="0"/>
          </a:p>
          <a:p>
            <a:pPr fontAlgn="base"/>
            <a:r>
              <a:rPr lang="en-US" u="sng" dirty="0"/>
              <a:t>Cutaneous </a:t>
            </a:r>
            <a:r>
              <a:rPr lang="en-US" u="sng" dirty="0">
                <a:hlinkClick r:id="rId12">
                  <a:extLst>
                    <a:ext uri="{A12FA001-AC4F-418D-AE19-62706E023703}">
                      <ahyp:hlinkClr xmlns:ahyp="http://schemas.microsoft.com/office/drawing/2018/hyperlinkcolor" val="tx"/>
                    </a:ext>
                  </a:extLst>
                </a:hlinkClick>
              </a:rPr>
              <a:t>anthrax</a:t>
            </a:r>
            <a:endParaRPr lang="en-US" u="sng" dirty="0"/>
          </a:p>
          <a:p>
            <a:pPr fontAlgn="base"/>
            <a:r>
              <a:rPr lang="en-US" u="sng" dirty="0">
                <a:hlinkClick r:id="rId13">
                  <a:extLst>
                    <a:ext uri="{A12FA001-AC4F-418D-AE19-62706E023703}">
                      <ahyp:hlinkClr xmlns:ahyp="http://schemas.microsoft.com/office/drawing/2018/hyperlinkcolor" val="tx"/>
                    </a:ext>
                  </a:extLst>
                </a:hlinkClick>
              </a:rPr>
              <a:t>Ecthyma gangrenosum.</a:t>
            </a:r>
            <a:endParaRPr lang="en-US" u="sng" dirty="0"/>
          </a:p>
          <a:p>
            <a:endParaRPr lang="en-US" dirty="0"/>
          </a:p>
        </p:txBody>
      </p:sp>
    </p:spTree>
    <p:extLst>
      <p:ext uri="{BB962C8B-B14F-4D97-AF65-F5344CB8AC3E}">
        <p14:creationId xmlns:p14="http://schemas.microsoft.com/office/powerpoint/2010/main" val="2652100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40837-A93B-D846-BF60-BA4D3FB15A1F}"/>
              </a:ext>
            </a:extLst>
          </p:cNvPr>
          <p:cNvSpPr>
            <a:spLocks noGrp="1"/>
          </p:cNvSpPr>
          <p:nvPr>
            <p:ph type="title"/>
          </p:nvPr>
        </p:nvSpPr>
        <p:spPr/>
        <p:txBody>
          <a:bodyPr/>
          <a:lstStyle/>
          <a:p>
            <a:r>
              <a:rPr lang="en-US" b="1" dirty="0"/>
              <a:t>What is the treatment for leishmaniasis?</a:t>
            </a:r>
            <a:br>
              <a:rPr lang="en-US" b="1" dirty="0"/>
            </a:br>
            <a:endParaRPr lang="en-US" dirty="0"/>
          </a:p>
        </p:txBody>
      </p:sp>
      <p:sp>
        <p:nvSpPr>
          <p:cNvPr id="3" name="Content Placeholder 2">
            <a:extLst>
              <a:ext uri="{FF2B5EF4-FFF2-40B4-BE49-F238E27FC236}">
                <a16:creationId xmlns:a16="http://schemas.microsoft.com/office/drawing/2014/main" id="{F39A6AED-7D05-5949-AA63-6AF31B7CC131}"/>
              </a:ext>
            </a:extLst>
          </p:cNvPr>
          <p:cNvSpPr>
            <a:spLocks noGrp="1"/>
          </p:cNvSpPr>
          <p:nvPr>
            <p:ph idx="1"/>
          </p:nvPr>
        </p:nvSpPr>
        <p:spPr/>
        <p:txBody>
          <a:bodyPr>
            <a:normAutofit/>
          </a:bodyPr>
          <a:lstStyle/>
          <a:p>
            <a:pPr fontAlgn="base"/>
            <a:r>
              <a:rPr lang="en-US" dirty="0"/>
              <a:t>In cutaneous leishmaniasis, treatment options differ depending on whether the lesion/s is considered simple or complex.</a:t>
            </a:r>
          </a:p>
          <a:p>
            <a:pPr fontAlgn="base"/>
            <a:r>
              <a:rPr lang="en-US" u="sng" dirty="0"/>
              <a:t>Treatment options for cutaneous leishmaniasis lesions include:</a:t>
            </a:r>
          </a:p>
          <a:p>
            <a:pPr fontAlgn="base"/>
            <a:r>
              <a:rPr lang="en-US" u="sng" dirty="0"/>
              <a:t>Self-healing (simple lesions only). </a:t>
            </a:r>
            <a:endParaRPr lang="en-US" dirty="0"/>
          </a:p>
          <a:p>
            <a:pPr marL="0" indent="0">
              <a:buNone/>
            </a:pPr>
            <a:br>
              <a:rPr lang="en-US" dirty="0"/>
            </a:br>
            <a:endParaRPr lang="en-US" dirty="0"/>
          </a:p>
        </p:txBody>
      </p:sp>
    </p:spTree>
    <p:extLst>
      <p:ext uri="{BB962C8B-B14F-4D97-AF65-F5344CB8AC3E}">
        <p14:creationId xmlns:p14="http://schemas.microsoft.com/office/powerpoint/2010/main" val="28811399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CC4A5E9-E883-7A45-9BE8-8645B1272C8F}"/>
              </a:ext>
            </a:extLst>
          </p:cNvPr>
          <p:cNvSpPr>
            <a:spLocks noGrp="1"/>
          </p:cNvSpPr>
          <p:nvPr>
            <p:ph idx="1"/>
          </p:nvPr>
        </p:nvSpPr>
        <p:spPr/>
        <p:txBody>
          <a:bodyPr>
            <a:normAutofit/>
          </a:bodyPr>
          <a:lstStyle/>
          <a:p>
            <a:pPr fontAlgn="base"/>
            <a:endParaRPr lang="en-US" u="sng" dirty="0"/>
          </a:p>
          <a:p>
            <a:pPr fontAlgn="base"/>
            <a:r>
              <a:rPr lang="en-US" u="sng" dirty="0"/>
              <a:t>Topical non-antimonial treatments</a:t>
            </a:r>
          </a:p>
          <a:p>
            <a:pPr lvl="1" fontAlgn="base"/>
            <a:r>
              <a:rPr lang="en-US" u="sng" dirty="0">
                <a:hlinkClick r:id="rId2">
                  <a:extLst>
                    <a:ext uri="{A12FA001-AC4F-418D-AE19-62706E023703}">
                      <ahyp:hlinkClr xmlns:ahyp="http://schemas.microsoft.com/office/drawing/2018/hyperlinkcolor" val="tx"/>
                    </a:ext>
                  </a:extLst>
                </a:hlinkClick>
              </a:rPr>
              <a:t>Cryotherapy</a:t>
            </a:r>
            <a:endParaRPr lang="en-US" u="sng" dirty="0"/>
          </a:p>
          <a:p>
            <a:pPr lvl="1" fontAlgn="base"/>
            <a:r>
              <a:rPr lang="en-US" u="sng" dirty="0"/>
              <a:t>Heat therapy</a:t>
            </a:r>
          </a:p>
          <a:p>
            <a:pPr lvl="1" fontAlgn="base"/>
            <a:r>
              <a:rPr lang="en-US" u="sng" dirty="0">
                <a:hlinkClick r:id="rId3">
                  <a:extLst>
                    <a:ext uri="{A12FA001-AC4F-418D-AE19-62706E023703}">
                      <ahyp:hlinkClr xmlns:ahyp="http://schemas.microsoft.com/office/drawing/2018/hyperlinkcolor" val="tx"/>
                    </a:ext>
                  </a:extLst>
                </a:hlinkClick>
              </a:rPr>
              <a:t>Photodynamic therapy</a:t>
            </a:r>
            <a:endParaRPr lang="en-US" u="sng" dirty="0"/>
          </a:p>
          <a:p>
            <a:pPr lvl="1" fontAlgn="base"/>
            <a:r>
              <a:rPr lang="en-US" u="sng" dirty="0">
                <a:hlinkClick r:id="rId4">
                  <a:extLst>
                    <a:ext uri="{A12FA001-AC4F-418D-AE19-62706E023703}">
                      <ahyp:hlinkClr xmlns:ahyp="http://schemas.microsoft.com/office/drawing/2018/hyperlinkcolor" val="tx"/>
                    </a:ext>
                  </a:extLst>
                </a:hlinkClick>
              </a:rPr>
              <a:t>Imiquimod</a:t>
            </a:r>
            <a:endParaRPr lang="en-US" u="sng" dirty="0"/>
          </a:p>
          <a:p>
            <a:pPr lvl="1" fontAlgn="base"/>
            <a:r>
              <a:rPr lang="en-US" u="sng" dirty="0"/>
              <a:t>Topical paromomycin (also known as </a:t>
            </a:r>
            <a:r>
              <a:rPr lang="en-US" u="sng" dirty="0" err="1"/>
              <a:t>aminosidine</a:t>
            </a:r>
            <a:r>
              <a:rPr lang="en-US" u="sng" dirty="0"/>
              <a:t>)</a:t>
            </a:r>
          </a:p>
          <a:p>
            <a:pPr fontAlgn="base"/>
            <a:r>
              <a:rPr lang="en-US" u="sng" dirty="0"/>
              <a:t>Intralesional </a:t>
            </a:r>
            <a:r>
              <a:rPr lang="en-US" u="sng" dirty="0" err="1"/>
              <a:t>antimonials</a:t>
            </a:r>
            <a:endParaRPr lang="en-US" u="sng" dirty="0"/>
          </a:p>
          <a:p>
            <a:pPr lvl="1" fontAlgn="base"/>
            <a:r>
              <a:rPr lang="en-US" u="sng" dirty="0"/>
              <a:t>Sodium stibogluconate</a:t>
            </a:r>
          </a:p>
          <a:p>
            <a:pPr lvl="1" fontAlgn="base"/>
            <a:r>
              <a:rPr lang="en-US" u="sng" dirty="0"/>
              <a:t>Meglumine antimoniate</a:t>
            </a:r>
          </a:p>
          <a:p>
            <a:endParaRPr lang="en-US" dirty="0"/>
          </a:p>
        </p:txBody>
      </p:sp>
    </p:spTree>
    <p:extLst>
      <p:ext uri="{BB962C8B-B14F-4D97-AF65-F5344CB8AC3E}">
        <p14:creationId xmlns:p14="http://schemas.microsoft.com/office/powerpoint/2010/main" val="61458425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84E2ED-C16C-BE4D-B980-7E5986C26548}"/>
              </a:ext>
            </a:extLst>
          </p:cNvPr>
          <p:cNvSpPr>
            <a:spLocks noGrp="1"/>
          </p:cNvSpPr>
          <p:nvPr>
            <p:ph idx="1"/>
          </p:nvPr>
        </p:nvSpPr>
        <p:spPr/>
        <p:txBody>
          <a:bodyPr>
            <a:normAutofit lnSpcReduction="10000"/>
          </a:bodyPr>
          <a:lstStyle/>
          <a:p>
            <a:pPr fontAlgn="base"/>
            <a:r>
              <a:rPr lang="en-US" u="sng" dirty="0"/>
              <a:t>Non-antimonial systemic therapies</a:t>
            </a:r>
          </a:p>
          <a:p>
            <a:pPr lvl="1" fontAlgn="base"/>
            <a:r>
              <a:rPr lang="en-US" u="sng" dirty="0"/>
              <a:t>Amphotericin B</a:t>
            </a:r>
          </a:p>
          <a:p>
            <a:pPr lvl="1" fontAlgn="base"/>
            <a:r>
              <a:rPr lang="en-US" u="sng" dirty="0" err="1"/>
              <a:t>Miltefosine</a:t>
            </a:r>
            <a:endParaRPr lang="en-US" u="sng" dirty="0"/>
          </a:p>
          <a:p>
            <a:pPr lvl="1" fontAlgn="base"/>
            <a:r>
              <a:rPr lang="en-US" u="sng" dirty="0"/>
              <a:t>Pentamidine</a:t>
            </a:r>
          </a:p>
          <a:p>
            <a:pPr lvl="1" fontAlgn="base"/>
            <a:r>
              <a:rPr lang="en-US" u="sng" dirty="0"/>
              <a:t>Azole </a:t>
            </a:r>
            <a:r>
              <a:rPr lang="en-US" u="sng" dirty="0">
                <a:hlinkClick r:id="rId2">
                  <a:extLst>
                    <a:ext uri="{A12FA001-AC4F-418D-AE19-62706E023703}">
                      <ahyp:hlinkClr xmlns:ahyp="http://schemas.microsoft.com/office/drawing/2018/hyperlinkcolor" val="tx"/>
                    </a:ext>
                  </a:extLst>
                </a:hlinkClick>
              </a:rPr>
              <a:t>antifungal drugs</a:t>
            </a:r>
            <a:r>
              <a:rPr lang="en-US" u="sng" dirty="0"/>
              <a:t>: </a:t>
            </a:r>
            <a:r>
              <a:rPr lang="en-US" u="sng" dirty="0">
                <a:hlinkClick r:id="rId3">
                  <a:extLst>
                    <a:ext uri="{A12FA001-AC4F-418D-AE19-62706E023703}">
                      <ahyp:hlinkClr xmlns:ahyp="http://schemas.microsoft.com/office/drawing/2018/hyperlinkcolor" val="tx"/>
                    </a:ext>
                  </a:extLst>
                </a:hlinkClick>
              </a:rPr>
              <a:t>itraconazole</a:t>
            </a:r>
            <a:r>
              <a:rPr lang="en-US" u="sng" dirty="0"/>
              <a:t>, </a:t>
            </a:r>
            <a:r>
              <a:rPr lang="en-US" u="sng" dirty="0">
                <a:hlinkClick r:id="rId4">
                  <a:extLst>
                    <a:ext uri="{A12FA001-AC4F-418D-AE19-62706E023703}">
                      <ahyp:hlinkClr xmlns:ahyp="http://schemas.microsoft.com/office/drawing/2018/hyperlinkcolor" val="tx"/>
                    </a:ext>
                  </a:extLst>
                </a:hlinkClick>
              </a:rPr>
              <a:t>fluconazole</a:t>
            </a:r>
            <a:r>
              <a:rPr lang="en-US" u="sng" dirty="0"/>
              <a:t>, </a:t>
            </a:r>
            <a:r>
              <a:rPr lang="en-US" u="sng" dirty="0">
                <a:hlinkClick r:id="rId5">
                  <a:extLst>
                    <a:ext uri="{A12FA001-AC4F-418D-AE19-62706E023703}">
                      <ahyp:hlinkClr xmlns:ahyp="http://schemas.microsoft.com/office/drawing/2018/hyperlinkcolor" val="tx"/>
                    </a:ext>
                  </a:extLst>
                </a:hlinkClick>
              </a:rPr>
              <a:t>ketoconazole</a:t>
            </a:r>
            <a:endParaRPr lang="en-US" u="sng" dirty="0"/>
          </a:p>
          <a:p>
            <a:pPr lvl="1" fontAlgn="base"/>
            <a:r>
              <a:rPr lang="en-US" u="sng" dirty="0"/>
              <a:t>Paromomycin</a:t>
            </a:r>
          </a:p>
          <a:p>
            <a:pPr lvl="1" fontAlgn="base"/>
            <a:r>
              <a:rPr lang="en-US" u="sng" dirty="0"/>
              <a:t>Zinc sulfate</a:t>
            </a:r>
          </a:p>
          <a:p>
            <a:pPr lvl="1" fontAlgn="base"/>
            <a:r>
              <a:rPr lang="en-US" u="sng" dirty="0"/>
              <a:t>Allopurinol</a:t>
            </a:r>
          </a:p>
          <a:p>
            <a:pPr fontAlgn="base"/>
            <a:r>
              <a:rPr lang="en-US" u="sng" dirty="0"/>
              <a:t>Systemic </a:t>
            </a:r>
            <a:r>
              <a:rPr lang="en-US" u="sng" dirty="0" err="1"/>
              <a:t>antimonials</a:t>
            </a:r>
            <a:r>
              <a:rPr lang="en-US" u="sng" dirty="0"/>
              <a:t> (intravenous or intramuscular)</a:t>
            </a:r>
          </a:p>
          <a:p>
            <a:pPr lvl="1" fontAlgn="base"/>
            <a:r>
              <a:rPr lang="en-US" u="sng" dirty="0"/>
              <a:t>Sodium stibogluconate</a:t>
            </a:r>
          </a:p>
          <a:p>
            <a:pPr lvl="1" fontAlgn="base"/>
            <a:r>
              <a:rPr lang="en-US" u="sng" dirty="0"/>
              <a:t>Meglumine antimoniate.</a:t>
            </a:r>
          </a:p>
          <a:p>
            <a:endParaRPr lang="en-US" dirty="0"/>
          </a:p>
        </p:txBody>
      </p:sp>
    </p:spTree>
    <p:extLst>
      <p:ext uri="{BB962C8B-B14F-4D97-AF65-F5344CB8AC3E}">
        <p14:creationId xmlns:p14="http://schemas.microsoft.com/office/powerpoint/2010/main" val="333052784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C85C60F-E962-E440-84CF-F6D117DB6E3F}"/>
              </a:ext>
            </a:extLst>
          </p:cNvPr>
          <p:cNvSpPr>
            <a:spLocks noGrp="1"/>
          </p:cNvSpPr>
          <p:nvPr>
            <p:ph idx="1"/>
          </p:nvPr>
        </p:nvSpPr>
        <p:spPr/>
        <p:txBody>
          <a:bodyPr>
            <a:normAutofit fontScale="92500"/>
          </a:bodyPr>
          <a:lstStyle/>
          <a:p>
            <a:pPr fontAlgn="base"/>
            <a:r>
              <a:rPr lang="en-US" dirty="0"/>
              <a:t>Most cases of simple cutaneous leishmaniasis will resolve spontaneously without treatment, but this may take many months and can result in scarring.</a:t>
            </a:r>
          </a:p>
          <a:p>
            <a:pPr fontAlgn="base"/>
            <a:r>
              <a:rPr lang="en-US" dirty="0"/>
              <a:t>Systemic </a:t>
            </a:r>
            <a:r>
              <a:rPr lang="en-US" dirty="0" err="1"/>
              <a:t>antimonials</a:t>
            </a:r>
            <a:r>
              <a:rPr lang="en-US" dirty="0"/>
              <a:t> are the mainstay of treatment for complex cutaneous leishmaniasis lesions, mucocutaneous leishmaniasis and visceral leishmaniasis. They cannot be given orally, and the length of treatment may be up to 28 days for mucosal lesions. Treatment requires hospital admission, and there is a risk of side effects, including cardiotoxicity.</a:t>
            </a:r>
          </a:p>
          <a:p>
            <a:pPr fontAlgn="base"/>
            <a:r>
              <a:rPr lang="en-US" dirty="0"/>
              <a:t>Refer to guidelines on the management of leishmaniasis published by the Infectious Diseases Society of America (IDSA) and the American Society of Tropical Medicine and Hygiene (ASTMH) (December 2016).</a:t>
            </a:r>
          </a:p>
          <a:p>
            <a:endParaRPr lang="en-US" dirty="0"/>
          </a:p>
        </p:txBody>
      </p:sp>
    </p:spTree>
    <p:extLst>
      <p:ext uri="{BB962C8B-B14F-4D97-AF65-F5344CB8AC3E}">
        <p14:creationId xmlns:p14="http://schemas.microsoft.com/office/powerpoint/2010/main" val="3460566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C2A1E0-4B7A-8B42-BD7D-1D2F0AABCF35}"/>
              </a:ext>
            </a:extLst>
          </p:cNvPr>
          <p:cNvSpPr>
            <a:spLocks noGrp="1"/>
          </p:cNvSpPr>
          <p:nvPr>
            <p:ph idx="1"/>
          </p:nvPr>
        </p:nvSpPr>
        <p:spPr/>
        <p:txBody>
          <a:bodyPr/>
          <a:lstStyle/>
          <a:p>
            <a:r>
              <a:rPr lang="en-US" dirty="0"/>
              <a:t>Good luck</a:t>
            </a:r>
          </a:p>
        </p:txBody>
      </p:sp>
    </p:spTree>
    <p:extLst>
      <p:ext uri="{BB962C8B-B14F-4D97-AF65-F5344CB8AC3E}">
        <p14:creationId xmlns:p14="http://schemas.microsoft.com/office/powerpoint/2010/main" val="25341655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579FCF-5537-6842-9C8F-AE41F1C48F30}"/>
              </a:ext>
            </a:extLst>
          </p:cNvPr>
          <p:cNvSpPr>
            <a:spLocks noGrp="1"/>
          </p:cNvSpPr>
          <p:nvPr>
            <p:ph idx="1"/>
          </p:nvPr>
        </p:nvSpPr>
        <p:spPr/>
        <p:txBody>
          <a:bodyPr>
            <a:normAutofit fontScale="92500"/>
          </a:bodyPr>
          <a:lstStyle/>
          <a:p>
            <a:pPr fontAlgn="base"/>
            <a:r>
              <a:rPr lang="en-US" dirty="0"/>
              <a:t>Scabies is nearly always acquired by skin-to-skin contact with someone else with scabies.</a:t>
            </a:r>
          </a:p>
          <a:p>
            <a:pPr fontAlgn="base"/>
            <a:r>
              <a:rPr lang="en-US" dirty="0"/>
              <a:t>The contact may be quite brief such as holding hands with an infested child.</a:t>
            </a:r>
          </a:p>
          <a:p>
            <a:pPr fontAlgn="base"/>
            <a:r>
              <a:rPr lang="en-US" dirty="0"/>
              <a:t>It is sometimes sexually transmitted.</a:t>
            </a:r>
          </a:p>
          <a:p>
            <a:pPr fontAlgn="base"/>
            <a:r>
              <a:rPr lang="en-US" dirty="0"/>
              <a:t>Occasionally scabies is acquired via bedding or furnishings.</a:t>
            </a:r>
          </a:p>
          <a:p>
            <a:pPr fontAlgn="base"/>
            <a:r>
              <a:rPr lang="en-US" dirty="0"/>
              <a:t>Typically, several scabies mites infest an affected host. After mating, the male mite dies. The female scabies mite burrows into the outside layers of the skin, where she lays up to 3 eggs each day for her lifetime of one to two months. The development from egg to adult scabies mite takes 10–14 days.</a:t>
            </a:r>
          </a:p>
          <a:p>
            <a:endParaRPr lang="en-US" dirty="0"/>
          </a:p>
        </p:txBody>
      </p:sp>
    </p:spTree>
    <p:extLst>
      <p:ext uri="{BB962C8B-B14F-4D97-AF65-F5344CB8AC3E}">
        <p14:creationId xmlns:p14="http://schemas.microsoft.com/office/powerpoint/2010/main" val="38775642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EB7BF4C-60CC-3940-AFD8-ADC036C0EEF1}"/>
              </a:ext>
            </a:extLst>
          </p:cNvPr>
          <p:cNvSpPr>
            <a:spLocks noGrp="1"/>
          </p:cNvSpPr>
          <p:nvPr>
            <p:ph idx="1"/>
          </p:nvPr>
        </p:nvSpPr>
        <p:spPr/>
        <p:txBody>
          <a:bodyPr/>
          <a:lstStyle/>
          <a:p>
            <a:r>
              <a:rPr lang="en-US" dirty="0"/>
              <a:t>Scabies causes a very itchy rash. It’s essential to search for burrows carefully in a patient with a severe itch, especially if the rash is mild. Contacts should be examined for burrows, whether or not they are itchy.</a:t>
            </a:r>
          </a:p>
        </p:txBody>
      </p:sp>
    </p:spTree>
    <p:extLst>
      <p:ext uri="{BB962C8B-B14F-4D97-AF65-F5344CB8AC3E}">
        <p14:creationId xmlns:p14="http://schemas.microsoft.com/office/powerpoint/2010/main" val="38937757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5C04B-59DA-714E-A4AC-9FF8C56F9722}"/>
              </a:ext>
            </a:extLst>
          </p:cNvPr>
          <p:cNvSpPr>
            <a:spLocks noGrp="1"/>
          </p:cNvSpPr>
          <p:nvPr>
            <p:ph type="title"/>
          </p:nvPr>
        </p:nvSpPr>
        <p:spPr/>
        <p:txBody>
          <a:bodyPr/>
          <a:lstStyle/>
          <a:p>
            <a:r>
              <a:rPr lang="en-US" dirty="0"/>
              <a:t>Itch of the scabies</a:t>
            </a:r>
          </a:p>
        </p:txBody>
      </p:sp>
      <p:sp>
        <p:nvSpPr>
          <p:cNvPr id="3" name="Content Placeholder 2">
            <a:extLst>
              <a:ext uri="{FF2B5EF4-FFF2-40B4-BE49-F238E27FC236}">
                <a16:creationId xmlns:a16="http://schemas.microsoft.com/office/drawing/2014/main" id="{9551BA92-6912-664D-A961-58F121D909CA}"/>
              </a:ext>
            </a:extLst>
          </p:cNvPr>
          <p:cNvSpPr>
            <a:spLocks noGrp="1"/>
          </p:cNvSpPr>
          <p:nvPr>
            <p:ph idx="1"/>
          </p:nvPr>
        </p:nvSpPr>
        <p:spPr/>
        <p:txBody>
          <a:bodyPr/>
          <a:lstStyle/>
          <a:p>
            <a:pPr fontAlgn="base"/>
            <a:r>
              <a:rPr lang="en-US" dirty="0"/>
              <a:t>If it is the first episode of scabies, itch arises 4–6 weeks after transmission of a mite</a:t>
            </a:r>
          </a:p>
          <a:p>
            <a:pPr fontAlgn="base"/>
            <a:r>
              <a:rPr lang="en-US" dirty="0"/>
              <a:t>It may occur within a few hours of subsequent infestation.</a:t>
            </a:r>
          </a:p>
          <a:p>
            <a:pPr fontAlgn="base"/>
            <a:r>
              <a:rPr lang="en-US" dirty="0"/>
              <a:t>Itch is characteristically more severe at night, disturbing sleep</a:t>
            </a:r>
          </a:p>
          <a:p>
            <a:pPr fontAlgn="base"/>
            <a:r>
              <a:rPr lang="en-US" dirty="0"/>
              <a:t>It affects the trunk and limbs, sparing the scalp.</a:t>
            </a:r>
          </a:p>
          <a:p>
            <a:pPr fontAlgn="base"/>
            <a:r>
              <a:rPr lang="en-US" dirty="0"/>
              <a:t>Itch is mild or absent in some patients with crusted scabies. </a:t>
            </a:r>
          </a:p>
          <a:p>
            <a:pPr fontAlgn="base"/>
            <a:r>
              <a:rPr lang="en-US" dirty="0"/>
              <a:t>Itch can persist for several weeks after successful treatment to kill the mites.</a:t>
            </a:r>
          </a:p>
          <a:p>
            <a:endParaRPr lang="en-US" dirty="0"/>
          </a:p>
        </p:txBody>
      </p:sp>
    </p:spTree>
    <p:extLst>
      <p:ext uri="{BB962C8B-B14F-4D97-AF65-F5344CB8AC3E}">
        <p14:creationId xmlns:p14="http://schemas.microsoft.com/office/powerpoint/2010/main" val="198555698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TotalTime>
  <Words>3426</Words>
  <Application>Microsoft Macintosh PowerPoint</Application>
  <PresentationFormat>Widescreen</PresentationFormat>
  <Paragraphs>260</Paragraphs>
  <Slides>68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68</vt:i4>
      </vt:variant>
    </vt:vector>
  </HeadingPairs>
  <TitlesOfParts>
    <vt:vector size="72" baseType="lpstr">
      <vt:lpstr>Arial</vt:lpstr>
      <vt:lpstr>Calibri</vt:lpstr>
      <vt:lpstr>Calibri Light</vt:lpstr>
      <vt:lpstr>Office Theme</vt:lpstr>
      <vt:lpstr>Scabies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Itch of the scabies</vt:lpstr>
      <vt:lpstr>Burrows </vt:lpstr>
      <vt:lpstr>PowerPoint Presentation</vt:lpstr>
      <vt:lpstr>PowerPoint Presentation</vt:lpstr>
      <vt:lpstr>Generalised rash </vt:lpstr>
      <vt:lpstr>The burrows</vt:lpstr>
      <vt:lpstr>The burrows with secondary bacterial infections</vt:lpstr>
      <vt:lpstr>Scabies of the infant</vt:lpstr>
      <vt:lpstr>Complications of the scabies</vt:lpstr>
      <vt:lpstr>Crusted scabies</vt:lpstr>
      <vt:lpstr>Crusted scabies</vt:lpstr>
      <vt:lpstr>Crusted scabies</vt:lpstr>
      <vt:lpstr>The diagnosis</vt:lpstr>
      <vt:lpstr>What is the treatment for scabies? </vt:lpstr>
      <vt:lpstr>PowerPoint Presentation</vt:lpstr>
      <vt:lpstr>PowerPoint Presentation</vt:lpstr>
      <vt:lpstr>PowerPoint Presentation</vt:lpstr>
      <vt:lpstr>Pediculosis</vt:lpstr>
      <vt:lpstr>PowerPoint Presentation</vt:lpstr>
      <vt:lpstr>PowerPoint Presentation</vt:lpstr>
      <vt:lpstr>The three species of louse that infest humans are: </vt:lpstr>
      <vt:lpstr>PowerPoint Presentation</vt:lpstr>
      <vt:lpstr>Head lice </vt:lpstr>
      <vt:lpstr>PowerPoint Presentation</vt:lpstr>
      <vt:lpstr>PowerPoint Presentation</vt:lpstr>
      <vt:lpstr>Management </vt:lpstr>
      <vt:lpstr>PowerPoint Presentation</vt:lpstr>
      <vt:lpstr>PowerPoint Presentation</vt:lpstr>
      <vt:lpstr>Pubic lice </vt:lpstr>
      <vt:lpstr>PowerPoint Presentation</vt:lpstr>
      <vt:lpstr>PowerPoint Presentation</vt:lpstr>
      <vt:lpstr>Body lice </vt:lpstr>
      <vt:lpstr>PowerPoint Presentation</vt:lpstr>
      <vt:lpstr>Cutaneous leishmania</vt:lpstr>
      <vt:lpstr>What is leishmaniasis? </vt:lpstr>
      <vt:lpstr>PowerPoint Presentation</vt:lpstr>
      <vt:lpstr>PowerPoint Presentation</vt:lpstr>
      <vt:lpstr>PowerPoint Presentation</vt:lpstr>
      <vt:lpstr>PowerPoint Presentation</vt:lpstr>
      <vt:lpstr>PowerPoint Presentation</vt:lpstr>
      <vt:lpstr>Classification and causes of leishmaniasis </vt:lpstr>
      <vt:lpstr>cutaneous leishmaniasis </vt:lpstr>
      <vt:lpstr>Mucocutaneous leishmaniasis</vt:lpstr>
      <vt:lpstr>Diffuse cutaneous leishmaniasis </vt:lpstr>
      <vt:lpstr>Visceral leishmaniasis</vt:lpstr>
      <vt:lpstr>Leishmaniasis recidivans</vt:lpstr>
      <vt:lpstr>Cutaneous leishmaniasis </vt:lpstr>
      <vt:lpstr>PowerPoint Presentation</vt:lpstr>
      <vt:lpstr>Diffuse cutaneous leishmaniasis </vt:lpstr>
      <vt:lpstr>PowerPoint Presentation</vt:lpstr>
      <vt:lpstr>Leishmaniasis recidivans </vt:lpstr>
      <vt:lpstr>PowerPoint Presentation</vt:lpstr>
      <vt:lpstr>How is cutaneous leishmaniasis diagnosed? </vt:lpstr>
      <vt:lpstr>ntracellular and extracellular amastigotes of Leishmania infantum in a splenic smear. </vt:lpstr>
      <vt:lpstr>What is the differential diagnosis for leishmaniasis? </vt:lpstr>
      <vt:lpstr>What is the treatment for leishmaniasis?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Scabies</dc:title>
  <dc:creator>Microsoft Office User</dc:creator>
  <cp:lastModifiedBy>Microsoft Office User</cp:lastModifiedBy>
  <cp:revision>4</cp:revision>
  <dcterms:created xsi:type="dcterms:W3CDTF">2020-03-18T15:38:20Z</dcterms:created>
  <dcterms:modified xsi:type="dcterms:W3CDTF">2020-09-13T17:41:12Z</dcterms:modified>
</cp:coreProperties>
</file>