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9" r:id="rId1"/>
  </p:sldMasterIdLst>
  <p:notesMasterIdLst>
    <p:notesMasterId r:id="rId24"/>
  </p:notesMasterIdLst>
  <p:sldIdLst>
    <p:sldId id="440" r:id="rId2"/>
    <p:sldId id="447" r:id="rId3"/>
    <p:sldId id="569" r:id="rId4"/>
    <p:sldId id="544" r:id="rId5"/>
    <p:sldId id="571" r:id="rId6"/>
    <p:sldId id="416" r:id="rId7"/>
    <p:sldId id="546" r:id="rId8"/>
    <p:sldId id="487" r:id="rId9"/>
    <p:sldId id="549" r:id="rId10"/>
    <p:sldId id="559" r:id="rId11"/>
    <p:sldId id="492" r:id="rId12"/>
    <p:sldId id="573" r:id="rId13"/>
    <p:sldId id="500" r:id="rId14"/>
    <p:sldId id="304" r:id="rId15"/>
    <p:sldId id="498" r:id="rId16"/>
    <p:sldId id="561" r:id="rId17"/>
    <p:sldId id="503" r:id="rId18"/>
    <p:sldId id="565" r:id="rId19"/>
    <p:sldId id="567" r:id="rId20"/>
    <p:sldId id="309" r:id="rId21"/>
    <p:sldId id="521" r:id="rId22"/>
    <p:sldId id="505" r:id="rId23"/>
  </p:sldIdLst>
  <p:sldSz cx="9144000" cy="6858000" type="screen4x3"/>
  <p:notesSz cx="6858000" cy="9144000"/>
  <p:defaultTextStyle>
    <a:defPPr>
      <a:defRPr lang="ar-SA"/>
    </a:defPPr>
    <a:lvl1pPr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1pPr>
    <a:lvl2pPr marL="4572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2pPr>
    <a:lvl3pPr marL="9144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3pPr>
    <a:lvl4pPr marL="13716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4pPr>
    <a:lvl5pPr marL="1828800" algn="r" rtl="1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Arial" pitchFamily="34" charset="0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F00"/>
    <a:srgbClr val="CC0000"/>
    <a:srgbClr val="FF0066"/>
    <a:srgbClr val="990000"/>
    <a:srgbClr val="0000A4"/>
    <a:srgbClr val="FFCCFF"/>
    <a:srgbClr val="009900"/>
    <a:srgbClr val="800000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94664" autoAdjust="0"/>
  </p:normalViewPr>
  <p:slideViewPr>
    <p:cSldViewPr>
      <p:cViewPr varScale="1">
        <p:scale>
          <a:sx n="65" d="100"/>
          <a:sy n="65" d="100"/>
        </p:scale>
        <p:origin x="-740" y="-6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9107963E-6923-4CC0-B471-979637E105D8}" type="datetimeFigureOut">
              <a:rPr lang="en-US"/>
              <a:pPr>
                <a:defRPr/>
              </a:pPr>
              <a:t>12/7/2019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  <a:cs typeface="Arial" charset="0"/>
              </a:defRPr>
            </a:lvl1pPr>
          </a:lstStyle>
          <a:p>
            <a:pPr>
              <a:defRPr/>
            </a:pPr>
            <a:fld id="{3613C4B3-16C3-4A96-8173-0A2ACB3F828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1908001727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defRPr/>
            </a:pPr>
            <a:endParaRPr lang="en-US" dirty="0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4D7ED4BA-080F-482A-9C7D-C322E54C479B}" type="slidenum">
              <a:rPr lang="en-US" smtClean="0">
                <a:latin typeface="Arial" pitchFamily="34" charset="0"/>
                <a:cs typeface="Arial" pitchFamily="34" charset="0"/>
              </a:rPr>
              <a:pPr/>
              <a:t>2</a:t>
            </a:fld>
            <a:endParaRPr lang="en-US" smtClean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34931135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4000" cy="6858000"/>
            <a:chOff x="0" y="0"/>
            <a:chExt cx="5760" cy="4320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hidden">
            <a:xfrm>
              <a:off x="0" y="0"/>
              <a:ext cx="2208" cy="4320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6" name="Rectangle 4"/>
            <p:cNvSpPr>
              <a:spLocks noChangeArrowheads="1"/>
            </p:cNvSpPr>
            <p:nvPr/>
          </p:nvSpPr>
          <p:spPr bwMode="hidden">
            <a:xfrm>
              <a:off x="1081" y="1065"/>
              <a:ext cx="4679" cy="159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grpSp>
          <p:nvGrpSpPr>
            <p:cNvPr id="7" name="Group 5"/>
            <p:cNvGrpSpPr>
              <a:grpSpLocks/>
            </p:cNvGrpSpPr>
            <p:nvPr/>
          </p:nvGrpSpPr>
          <p:grpSpPr bwMode="auto">
            <a:xfrm>
              <a:off x="0" y="672"/>
              <a:ext cx="1806" cy="1989"/>
              <a:chOff x="0" y="672"/>
              <a:chExt cx="1806" cy="1989"/>
            </a:xfrm>
          </p:grpSpPr>
          <p:sp>
            <p:nvSpPr>
              <p:cNvPr id="8" name="Rectangle 6"/>
              <p:cNvSpPr>
                <a:spLocks noChangeArrowheads="1"/>
              </p:cNvSpPr>
              <p:nvPr userDrawn="1"/>
            </p:nvSpPr>
            <p:spPr bwMode="auto">
              <a:xfrm>
                <a:off x="361" y="2257"/>
                <a:ext cx="363" cy="404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9" name="Rectangle 7"/>
              <p:cNvSpPr>
                <a:spLocks noChangeArrowheads="1"/>
              </p:cNvSpPr>
              <p:nvPr userDrawn="1"/>
            </p:nvSpPr>
            <p:spPr bwMode="auto">
              <a:xfrm>
                <a:off x="1081" y="1065"/>
                <a:ext cx="362" cy="405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0" name="Rectangle 8"/>
              <p:cNvSpPr>
                <a:spLocks noChangeArrowheads="1"/>
              </p:cNvSpPr>
              <p:nvPr userDrawn="1"/>
            </p:nvSpPr>
            <p:spPr bwMode="auto">
              <a:xfrm>
                <a:off x="1437" y="672"/>
                <a:ext cx="369" cy="400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1" name="Rectangle 9"/>
              <p:cNvSpPr>
                <a:spLocks noChangeArrowheads="1"/>
              </p:cNvSpPr>
              <p:nvPr userDrawn="1"/>
            </p:nvSpPr>
            <p:spPr bwMode="auto">
              <a:xfrm>
                <a:off x="719" y="2257"/>
                <a:ext cx="368" cy="404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2" name="Rectangle 10"/>
              <p:cNvSpPr>
                <a:spLocks noChangeArrowheads="1"/>
              </p:cNvSpPr>
              <p:nvPr userDrawn="1"/>
            </p:nvSpPr>
            <p:spPr bwMode="auto">
              <a:xfrm>
                <a:off x="1437" y="1065"/>
                <a:ext cx="369" cy="405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3" name="Rectangle 11"/>
              <p:cNvSpPr>
                <a:spLocks noChangeArrowheads="1"/>
              </p:cNvSpPr>
              <p:nvPr userDrawn="1"/>
            </p:nvSpPr>
            <p:spPr bwMode="auto">
              <a:xfrm>
                <a:off x="719" y="1464"/>
                <a:ext cx="368" cy="399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4" name="Rectangle 12"/>
              <p:cNvSpPr>
                <a:spLocks noChangeArrowheads="1"/>
              </p:cNvSpPr>
              <p:nvPr userDrawn="1"/>
            </p:nvSpPr>
            <p:spPr bwMode="auto">
              <a:xfrm>
                <a:off x="0" y="1464"/>
                <a:ext cx="367" cy="399"/>
              </a:xfrm>
              <a:prstGeom prst="rect">
                <a:avLst/>
              </a:prstGeom>
              <a:solidFill>
                <a:schemeClr val="bg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5" name="Rectangle 13"/>
              <p:cNvSpPr>
                <a:spLocks noChangeArrowheads="1"/>
              </p:cNvSpPr>
              <p:nvPr userDrawn="1"/>
            </p:nvSpPr>
            <p:spPr bwMode="auto">
              <a:xfrm>
                <a:off x="1081" y="1464"/>
                <a:ext cx="362" cy="399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6" name="Rectangle 14"/>
              <p:cNvSpPr>
                <a:spLocks noChangeArrowheads="1"/>
              </p:cNvSpPr>
              <p:nvPr userDrawn="1"/>
            </p:nvSpPr>
            <p:spPr bwMode="auto">
              <a:xfrm>
                <a:off x="361" y="1857"/>
                <a:ext cx="363" cy="406"/>
              </a:xfrm>
              <a:prstGeom prst="rect">
                <a:avLst/>
              </a:prstGeom>
              <a:solidFill>
                <a:schemeClr val="folHlink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  <p:sp>
            <p:nvSpPr>
              <p:cNvPr id="17" name="Rectangle 15"/>
              <p:cNvSpPr>
                <a:spLocks noChangeArrowheads="1"/>
              </p:cNvSpPr>
              <p:nvPr userDrawn="1"/>
            </p:nvSpPr>
            <p:spPr bwMode="auto">
              <a:xfrm>
                <a:off x="719" y="1857"/>
                <a:ext cx="368" cy="406"/>
              </a:xfrm>
              <a:prstGeom prst="rect">
                <a:avLst/>
              </a:prstGeom>
              <a:solidFill>
                <a:schemeClr val="accent2"/>
              </a:solidFill>
              <a:ln w="9525">
                <a:noFill/>
                <a:miter lim="800000"/>
                <a:headEnd/>
                <a:tailEnd/>
              </a:ln>
            </p:spPr>
            <p:txBody>
              <a:bodyPr/>
              <a:lstStyle/>
              <a:p>
                <a:pPr algn="l" rtl="0">
                  <a:defRPr/>
                </a:pPr>
                <a:endParaRPr lang="en-US" sz="2400">
                  <a:latin typeface="Times New Roman" pitchFamily="18" charset="0"/>
                  <a:cs typeface="Arial" charset="0"/>
                </a:endParaRPr>
              </a:p>
            </p:txBody>
          </p:sp>
        </p:grpSp>
      </p:grpSp>
      <p:sp>
        <p:nvSpPr>
          <p:cNvPr id="5139" name="Rectangle 19"/>
          <p:cNvSpPr>
            <a:spLocks noGrp="1" noChangeArrowheads="1"/>
          </p:cNvSpPr>
          <p:nvPr>
            <p:ph type="ctrTitle"/>
          </p:nvPr>
        </p:nvSpPr>
        <p:spPr>
          <a:xfrm>
            <a:off x="2971800" y="1828800"/>
            <a:ext cx="6019800" cy="2209800"/>
          </a:xfrm>
        </p:spPr>
        <p:txBody>
          <a:bodyPr/>
          <a:lstStyle>
            <a:lvl1pPr>
              <a:defRPr sz="500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5140" name="Rectangle 20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6019800" cy="17526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3400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18" name="Rectangle 16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" name="Rectangle 17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0" name="Rectangle 18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115B41-6ED3-4D67-A46D-3D699132502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137D746-C43D-4B19-8CD4-68D711D502E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457200"/>
            <a:ext cx="2057400" cy="5410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019800" cy="54102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933732-5DD8-440F-8E09-CA14E8EC19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F50202-9269-4B6A-9CB6-BAE95FEBD153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797BAA-254C-497B-9F07-54EB07C11538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3886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D527DB-B031-4088-BC24-E6206CB95E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7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9D6FE3-AE84-41E2-9C3C-B02DCA32D2AD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2B92C-A08D-4AD3-A083-A3A6DD206D6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3E10C5-C11A-45B4-8296-51D54DB0BC1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ar-EG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23C94F-033E-4FDC-BF18-B94B438BD209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ar-EG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EG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2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3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C8DDFA-547A-4F1F-AA2F-31264F76F465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16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rtl="0">
              <a:defRPr sz="1200">
                <a:latin typeface="Arial Black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08DA27A3-A122-4934-B43D-A2FBEBC502B6}" type="slidenum">
              <a:rPr lang="ar-SA"/>
              <a:pPr>
                <a:defRPr/>
              </a:pPr>
              <a:t>‹#›</a:t>
            </a:fld>
            <a:endParaRPr lang="en-US"/>
          </a:p>
        </p:txBody>
      </p:sp>
      <p:grpSp>
        <p:nvGrpSpPr>
          <p:cNvPr id="1028" name="Group 4"/>
          <p:cNvGrpSpPr>
            <a:grpSpLocks/>
          </p:cNvGrpSpPr>
          <p:nvPr/>
        </p:nvGrpSpPr>
        <p:grpSpPr bwMode="auto">
          <a:xfrm>
            <a:off x="0" y="0"/>
            <a:ext cx="9144000" cy="546100"/>
            <a:chOff x="0" y="0"/>
            <a:chExt cx="5760" cy="344"/>
          </a:xfrm>
        </p:grpSpPr>
        <p:sp>
          <p:nvSpPr>
            <p:cNvPr id="1032" name="Rectangle 5"/>
            <p:cNvSpPr>
              <a:spLocks noChangeArrowheads="1"/>
            </p:cNvSpPr>
            <p:nvPr/>
          </p:nvSpPr>
          <p:spPr bwMode="auto">
            <a:xfrm>
              <a:off x="0" y="0"/>
              <a:ext cx="180" cy="336"/>
            </a:xfrm>
            <a:prstGeom prst="rect">
              <a:avLst/>
            </a:prstGeom>
            <a:gradFill rotWithShape="0">
              <a:gsLst>
                <a:gs pos="0">
                  <a:schemeClr val="folHlink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 wrap="none" anchor="ctr"/>
            <a:lstStyle/>
            <a:p>
              <a:pPr algn="ctr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3" name="Rectangle 6"/>
            <p:cNvSpPr>
              <a:spLocks noChangeArrowheads="1"/>
            </p:cNvSpPr>
            <p:nvPr/>
          </p:nvSpPr>
          <p:spPr bwMode="auto">
            <a:xfrm>
              <a:off x="260" y="85"/>
              <a:ext cx="5500" cy="173"/>
            </a:xfrm>
            <a:prstGeom prst="rect">
              <a:avLst/>
            </a:pr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0" scaled="1"/>
            </a:gra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4" name="Rectangle 7"/>
            <p:cNvSpPr>
              <a:spLocks noChangeArrowheads="1"/>
            </p:cNvSpPr>
            <p:nvPr/>
          </p:nvSpPr>
          <p:spPr bwMode="auto">
            <a:xfrm>
              <a:off x="258" y="85"/>
              <a:ext cx="87" cy="89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5" name="Rectangle 8"/>
            <p:cNvSpPr>
              <a:spLocks noChangeArrowheads="1"/>
            </p:cNvSpPr>
            <p:nvPr/>
          </p:nvSpPr>
          <p:spPr bwMode="auto">
            <a:xfrm>
              <a:off x="345" y="0"/>
              <a:ext cx="88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6" name="Rectangle 9"/>
            <p:cNvSpPr>
              <a:spLocks noChangeArrowheads="1"/>
            </p:cNvSpPr>
            <p:nvPr/>
          </p:nvSpPr>
          <p:spPr bwMode="auto">
            <a:xfrm>
              <a:off x="345" y="85"/>
              <a:ext cx="88" cy="8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7" name="Rectangle 10"/>
            <p:cNvSpPr>
              <a:spLocks noChangeArrowheads="1"/>
            </p:cNvSpPr>
            <p:nvPr/>
          </p:nvSpPr>
          <p:spPr bwMode="auto">
            <a:xfrm>
              <a:off x="173" y="173"/>
              <a:ext cx="86" cy="87"/>
            </a:xfrm>
            <a:prstGeom prst="rect">
              <a:avLst/>
            </a:prstGeom>
            <a:solidFill>
              <a:schemeClr val="folHlink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hlink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38" name="Rectangle 11"/>
            <p:cNvSpPr>
              <a:spLocks noChangeArrowheads="1"/>
            </p:cNvSpPr>
            <p:nvPr/>
          </p:nvSpPr>
          <p:spPr bwMode="auto">
            <a:xfrm>
              <a:off x="83" y="86"/>
              <a:ext cx="89" cy="8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 sz="2400">
                <a:latin typeface="Times New Roman" pitchFamily="18" charset="0"/>
                <a:cs typeface="Arial" charset="0"/>
              </a:endParaRPr>
            </a:p>
          </p:txBody>
        </p:sp>
        <p:sp>
          <p:nvSpPr>
            <p:cNvPr id="1039" name="Rectangle 12"/>
            <p:cNvSpPr>
              <a:spLocks noChangeArrowheads="1"/>
            </p:cNvSpPr>
            <p:nvPr/>
          </p:nvSpPr>
          <p:spPr bwMode="auto">
            <a:xfrm>
              <a:off x="258" y="171"/>
              <a:ext cx="87" cy="8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  <p:sp>
          <p:nvSpPr>
            <p:cNvPr id="1040" name="Rectangle 13"/>
            <p:cNvSpPr>
              <a:spLocks noChangeArrowheads="1"/>
            </p:cNvSpPr>
            <p:nvPr/>
          </p:nvSpPr>
          <p:spPr bwMode="auto">
            <a:xfrm>
              <a:off x="173" y="258"/>
              <a:ext cx="86" cy="86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l" rtl="0">
                <a:defRPr/>
              </a:pPr>
              <a:endParaRPr lang="en-US">
                <a:solidFill>
                  <a:schemeClr val="accent2"/>
                </a:solidFill>
                <a:latin typeface="Arial" charset="0"/>
                <a:cs typeface="Arial" charset="0"/>
              </a:endParaRPr>
            </a:p>
          </p:txBody>
        </p:sp>
      </p:grpSp>
      <p:sp>
        <p:nvSpPr>
          <p:cNvPr id="1029" name="Rectangle 14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4572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30" name="Rectangle 15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112" name="Rectangle 16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rtl="0">
              <a:defRPr sz="1200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40" r:id="rId1"/>
    <p:sldLayoutId id="2147483930" r:id="rId2"/>
    <p:sldLayoutId id="2147483931" r:id="rId3"/>
    <p:sldLayoutId id="2147483932" r:id="rId4"/>
    <p:sldLayoutId id="2147483933" r:id="rId5"/>
    <p:sldLayoutId id="2147483934" r:id="rId6"/>
    <p:sldLayoutId id="2147483935" r:id="rId7"/>
    <p:sldLayoutId id="2147483936" r:id="rId8"/>
    <p:sldLayoutId id="2147483937" r:id="rId9"/>
    <p:sldLayoutId id="2147483938" r:id="rId10"/>
    <p:sldLayoutId id="2147483939" r:id="rId11"/>
  </p:sldLayoutIdLst>
  <p:hf hdr="0" ftr="0" dt="0"/>
  <p:txStyles>
    <p:titleStyle>
      <a:lvl1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2pPr>
      <a:lvl3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3pPr>
      <a:lvl4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4pPr>
      <a:lvl5pPr algn="l" rtl="1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5pPr>
      <a:lvl6pPr marL="4572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6pPr>
      <a:lvl7pPr marL="9144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7pPr>
      <a:lvl8pPr marL="13716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8pPr>
      <a:lvl9pPr marL="1828800" algn="l" rtl="1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itchFamily="34" charset="0"/>
          <a:cs typeface="Arial" pitchFamily="34" charset="0"/>
        </a:defRPr>
      </a:lvl9pPr>
    </p:titleStyle>
    <p:bodyStyle>
      <a:lvl1pPr marL="342900" indent="-3429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5000"/>
        <a:buFont typeface="Wingdings" pitchFamily="2" charset="2"/>
        <a:buChar char="n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80000"/>
        <a:buFont typeface="Wingdings" pitchFamily="2" charset="2"/>
        <a:buChar char="¨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r" rtl="1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¨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r" rtl="1" eaLnBrk="0" fontAlgn="base" hangingPunct="0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r" rtl="1" fontAlgn="base">
        <a:spcBef>
          <a:spcPct val="20000"/>
        </a:spcBef>
        <a:spcAft>
          <a:spcPct val="0"/>
        </a:spcAft>
        <a:buClr>
          <a:schemeClr val="bg2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ar-EG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/>
          </p:nvPr>
        </p:nvSpPr>
        <p:spPr>
          <a:xfrm>
            <a:off x="3124200" y="76200"/>
            <a:ext cx="6019800" cy="2209800"/>
          </a:xfrm>
        </p:spPr>
        <p:txBody>
          <a:bodyPr/>
          <a:lstStyle/>
          <a:p>
            <a:pPr rtl="0"/>
            <a:r>
              <a:rPr lang="en-US" sz="6600" smtClean="0">
                <a:solidFill>
                  <a:schemeClr val="tx1"/>
                </a:solidFill>
              </a:rPr>
              <a:t> Vitamins</a:t>
            </a:r>
            <a:endParaRPr lang="ar-JO" sz="6600" smtClean="0">
              <a:solidFill>
                <a:schemeClr val="tx1"/>
              </a:solidFill>
            </a:endParaRPr>
          </a:p>
        </p:txBody>
      </p:sp>
      <p:sp>
        <p:nvSpPr>
          <p:cNvPr id="3075" name="Subtitle 2"/>
          <p:cNvSpPr>
            <a:spLocks noGrp="1"/>
          </p:cNvSpPr>
          <p:nvPr>
            <p:ph type="subTitle" idx="1"/>
          </p:nvPr>
        </p:nvSpPr>
        <p:spPr>
          <a:xfrm>
            <a:off x="381000" y="4800600"/>
            <a:ext cx="8610600" cy="1752600"/>
          </a:xfrm>
        </p:spPr>
        <p:txBody>
          <a:bodyPr/>
          <a:lstStyle/>
          <a:p>
            <a:pPr algn="ctr"/>
            <a:r>
              <a:rPr lang="en-US" sz="2800" b="1" smtClean="0">
                <a:solidFill>
                  <a:srgbClr val="C00000"/>
                </a:solidFill>
              </a:rPr>
              <a:t>Dr. Eman Shaat</a:t>
            </a:r>
          </a:p>
          <a:p>
            <a:pPr algn="ctr"/>
            <a:r>
              <a:rPr lang="en-US" sz="2800" smtClean="0"/>
              <a:t>Professor of Biochemistry &amp; Molecular Biology</a:t>
            </a:r>
            <a:endParaRPr lang="ar-JO" sz="2800" smtClean="0"/>
          </a:p>
        </p:txBody>
      </p:sp>
      <p:sp>
        <p:nvSpPr>
          <p:cNvPr id="4" name="Title 1"/>
          <p:cNvSpPr txBox="1">
            <a:spLocks/>
          </p:cNvSpPr>
          <p:nvPr/>
        </p:nvSpPr>
        <p:spPr bwMode="auto">
          <a:xfrm>
            <a:off x="2514600" y="1828800"/>
            <a:ext cx="6248400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l" rtl="0" eaLnBrk="0" hangingPunct="0">
              <a:defRPr/>
            </a:pPr>
            <a:r>
              <a:rPr lang="en-US" sz="4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</a:t>
            </a:r>
            <a:r>
              <a:rPr lang="en-US" sz="4800" kern="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Lecture 2 </a:t>
            </a:r>
            <a:r>
              <a:rPr lang="en-US" sz="4800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(</a:t>
            </a:r>
            <a:r>
              <a:rPr lang="en-US" sz="4800" kern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22 </a:t>
            </a:r>
            <a:r>
              <a:rPr lang="en-US" sz="4800" kern="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slides)</a:t>
            </a:r>
            <a:endParaRPr lang="ar-JO" sz="4800" kern="0" dirty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307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4BB5FE3E-6A90-47DF-9B4A-824BEB1A6B00}" type="slidenum">
              <a:rPr lang="ar-SA" smtClean="0"/>
              <a:pPr/>
              <a:t>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629400" cy="1371600"/>
          </a:xfrm>
        </p:spPr>
        <p:txBody>
          <a:bodyPr/>
          <a:lstStyle/>
          <a:p>
            <a:r>
              <a:rPr lang="en-US" sz="4000" b="1" smtClean="0">
                <a:solidFill>
                  <a:schemeClr val="bg1"/>
                </a:solidFill>
              </a:rPr>
              <a:t>Vitamin B2 (Riboflavin)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pPr algn="l" rtl="0"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Water Soluble Vitamins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364" name="Rectangle 4"/>
          <p:cNvSpPr>
            <a:spLocks noChangeArrowheads="1"/>
          </p:cNvSpPr>
          <p:nvPr/>
        </p:nvSpPr>
        <p:spPr bwMode="auto">
          <a:xfrm>
            <a:off x="3343275" y="3246438"/>
            <a:ext cx="24574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b="1">
                <a:solidFill>
                  <a:schemeClr val="bg2"/>
                </a:solidFill>
              </a:rPr>
              <a:t>Vitamin B1 (Thiamin)</a:t>
            </a:r>
          </a:p>
        </p:txBody>
      </p:sp>
      <p:sp>
        <p:nvSpPr>
          <p:cNvPr id="1536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016C900-55B4-47AD-A88B-FEAF7790F6A0}" type="slidenum">
              <a:rPr lang="ar-SA" smtClean="0"/>
              <a:pPr/>
              <a:t>10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>
              <a:defRPr/>
            </a:pPr>
            <a:r>
              <a:rPr lang="en-US" sz="2800" b="1" dirty="0" smtClean="0">
                <a:solidFill>
                  <a:schemeClr val="bg2">
                    <a:lumMod val="75000"/>
                  </a:schemeClr>
                </a:solidFill>
              </a:rPr>
              <a:t>Vitamin B2 (Riboflavin)</a:t>
            </a:r>
            <a:endParaRPr lang="en-US" sz="2800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304800" y="990600"/>
            <a:ext cx="6019800" cy="48768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err="1" smtClean="0">
                <a:solidFill>
                  <a:srgbClr val="C00000"/>
                </a:solidFill>
              </a:rPr>
              <a:t>Chemistry:</a:t>
            </a:r>
            <a:r>
              <a:rPr lang="en-US" sz="2000" dirty="0" err="1" smtClean="0"/>
              <a:t>It</a:t>
            </a:r>
            <a:r>
              <a:rPr lang="en-US" sz="2000" dirty="0" smtClean="0"/>
              <a:t> consists of a </a:t>
            </a:r>
            <a:r>
              <a:rPr lang="en-US" sz="2000" b="1" i="1" dirty="0" err="1" smtClean="0"/>
              <a:t>flavin</a:t>
            </a:r>
            <a:r>
              <a:rPr lang="en-US" sz="2000" b="1" i="1" dirty="0" smtClean="0"/>
              <a:t> ring</a:t>
            </a:r>
            <a:r>
              <a:rPr lang="en-US" sz="2000" dirty="0" smtClean="0"/>
              <a:t> attached to the sugar alcohol </a:t>
            </a:r>
            <a:r>
              <a:rPr lang="en-US" sz="2000" b="1" i="1" dirty="0" smtClean="0"/>
              <a:t>D-</a:t>
            </a:r>
            <a:r>
              <a:rPr lang="en-US" sz="2000" b="1" i="1" dirty="0" err="1" smtClean="0"/>
              <a:t>ribitol</a:t>
            </a:r>
            <a:r>
              <a:rPr lang="en-US" sz="2000" b="1" i="1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</a:rPr>
              <a:t>Co enzyme forms</a:t>
            </a:r>
          </a:p>
          <a:p>
            <a:pPr algn="l" rtl="0">
              <a:defRPr/>
            </a:pPr>
            <a:r>
              <a:rPr lang="en-US" sz="2000" dirty="0" err="1" smtClean="0"/>
              <a:t>Flavin</a:t>
            </a:r>
            <a:r>
              <a:rPr lang="en-US" sz="2000" dirty="0" smtClean="0"/>
              <a:t> mononucleotide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FMN</a:t>
            </a:r>
            <a:r>
              <a:rPr lang="en-US" sz="2000" dirty="0" smtClean="0"/>
              <a:t>) is formed by ATP-dependent </a:t>
            </a:r>
            <a:r>
              <a:rPr lang="en-US" sz="2000" dirty="0" err="1" smtClean="0"/>
              <a:t>phosphorylation</a:t>
            </a:r>
            <a:r>
              <a:rPr lang="en-US" sz="2000" dirty="0" smtClean="0"/>
              <a:t> of riboflavin.</a:t>
            </a:r>
          </a:p>
          <a:p>
            <a:pPr algn="l" rtl="0">
              <a:defRPr/>
            </a:pPr>
            <a:r>
              <a:rPr lang="en-US" sz="2000" dirty="0" smtClean="0"/>
              <a:t>Flavin adenine dinucleotide (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FAD</a:t>
            </a:r>
            <a:r>
              <a:rPr lang="en-US" sz="2000" dirty="0" smtClean="0"/>
              <a:t>) is synthesized by a further reaction with ATP in which the AMP moiety of ATP is transferred to FMN.  Biosynthesis of FMN and FAD occurs in most tissues.</a:t>
            </a:r>
          </a:p>
          <a:p>
            <a:pPr algn="l" rtl="0">
              <a:defRPr/>
            </a:pPr>
            <a:endParaRPr lang="en-US" sz="2000" dirty="0" smtClean="0"/>
          </a:p>
        </p:txBody>
      </p:sp>
      <p:pic>
        <p:nvPicPr>
          <p:cNvPr id="5018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04682" y="563696"/>
            <a:ext cx="2286000" cy="19050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pic>
        <p:nvPicPr>
          <p:cNvPr id="5" name="Picture 6" descr="6"/>
          <p:cNvPicPr>
            <a:picLocks noChangeAspect="1" noChangeArrowheads="1"/>
          </p:cNvPicPr>
          <p:nvPr/>
        </p:nvPicPr>
        <p:blipFill>
          <a:blip r:embed="rId3"/>
          <a:srcRect r="30000" b="43475"/>
          <a:stretch>
            <a:fillRect/>
          </a:stretch>
        </p:blipFill>
        <p:spPr bwMode="gray">
          <a:xfrm>
            <a:off x="6705600" y="2557749"/>
            <a:ext cx="2352675" cy="1828800"/>
          </a:xfrm>
          <a:prstGeom prst="rect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miter lim="800000"/>
            <a:headEnd/>
            <a:tailEnd/>
          </a:ln>
        </p:spPr>
      </p:pic>
      <p:grpSp>
        <p:nvGrpSpPr>
          <p:cNvPr id="16390" name="Group 5"/>
          <p:cNvGrpSpPr>
            <a:grpSpLocks/>
          </p:cNvGrpSpPr>
          <p:nvPr/>
        </p:nvGrpSpPr>
        <p:grpSpPr bwMode="auto">
          <a:xfrm>
            <a:off x="381000" y="4495800"/>
            <a:ext cx="8305800" cy="2209800"/>
            <a:chOff x="381000" y="1981200"/>
            <a:chExt cx="8305800" cy="3248025"/>
          </a:xfrm>
        </p:grpSpPr>
        <p:pic>
          <p:nvPicPr>
            <p:cNvPr id="7" name="Picture 4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381000" y="1981200"/>
              <a:ext cx="8305800" cy="3248025"/>
            </a:xfrm>
            <a:prstGeom prst="rect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" name="Oval 7"/>
            <p:cNvSpPr/>
            <p:nvPr/>
          </p:nvSpPr>
          <p:spPr>
            <a:xfrm>
              <a:off x="7924800" y="3885215"/>
              <a:ext cx="762000" cy="914674"/>
            </a:xfrm>
            <a:prstGeom prst="ellipse">
              <a:avLst/>
            </a:prstGeom>
            <a:noFill/>
            <a:ln w="9525">
              <a:solidFill>
                <a:schemeClr val="bg2">
                  <a:lumMod val="60000"/>
                  <a:lumOff val="40000"/>
                </a:schemeClr>
              </a:solidFill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</p:grpSp>
      <p:sp>
        <p:nvSpPr>
          <p:cNvPr id="16391" name="Slide Number Placeholder 8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8B85FF0-FC54-42F1-AB87-8666AF1113DA}" type="slidenum">
              <a:rPr lang="ar-SA" smtClean="0"/>
              <a:pPr/>
              <a:t>11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-228600"/>
            <a:ext cx="8229600" cy="1371600"/>
          </a:xfrm>
          <a:solidFill>
            <a:schemeClr val="bg1"/>
          </a:solidFill>
        </p:spPr>
        <p:txBody>
          <a:bodyPr/>
          <a:lstStyle/>
          <a:p>
            <a:r>
              <a:rPr lang="en-US" sz="3200" dirty="0" smtClean="0"/>
              <a:t>Absorption 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762000"/>
            <a:ext cx="8382000" cy="3886200"/>
          </a:xfrm>
        </p:spPr>
        <p:txBody>
          <a:bodyPr/>
          <a:lstStyle/>
          <a:p>
            <a:pPr algn="l" rtl="0"/>
            <a:r>
              <a:rPr lang="en-US" sz="2000" dirty="0" smtClean="0"/>
              <a:t>In diet, riboflavin (RF) exists in the free and FMN and FAD forms. They are </a:t>
            </a:r>
            <a:r>
              <a:rPr lang="en-US" sz="2000" b="1" dirty="0" smtClean="0">
                <a:solidFill>
                  <a:srgbClr val="C00000"/>
                </a:solidFill>
              </a:rPr>
              <a:t>hydrolyzed to free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r>
              <a:rPr lang="en-US" sz="2000" dirty="0" smtClean="0"/>
              <a:t>by intestinal phosphatases.</a:t>
            </a:r>
          </a:p>
          <a:p>
            <a:pPr algn="l" rtl="0"/>
            <a:r>
              <a:rPr lang="en-US" sz="2000" dirty="0" smtClean="0"/>
              <a:t>RF absorption in the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intestines</a:t>
            </a:r>
            <a:r>
              <a:rPr lang="en-US" sz="2000" dirty="0" smtClean="0"/>
              <a:t> involve a </a:t>
            </a:r>
            <a:r>
              <a:rPr lang="en-US" sz="2000" b="1" dirty="0" err="1" smtClean="0">
                <a:solidFill>
                  <a:srgbClr val="C00000"/>
                </a:solidFill>
              </a:rPr>
              <a:t>speciﬁc</a:t>
            </a:r>
            <a:r>
              <a:rPr lang="en-US" sz="2000" b="1" dirty="0" smtClean="0">
                <a:solidFill>
                  <a:srgbClr val="C00000"/>
                </a:solidFill>
              </a:rPr>
              <a:t> carrier-mediated mechanism for </a:t>
            </a:r>
            <a:r>
              <a:rPr lang="en-US" sz="2000" b="1" dirty="0" err="1" smtClean="0">
                <a:solidFill>
                  <a:srgbClr val="C00000"/>
                </a:solidFill>
              </a:rPr>
              <a:t>Rf</a:t>
            </a:r>
            <a:r>
              <a:rPr lang="en-US" sz="2000" b="1" dirty="0" smtClean="0">
                <a:solidFill>
                  <a:srgbClr val="C00000"/>
                </a:solidFill>
              </a:rPr>
              <a:t> uptake </a:t>
            </a:r>
            <a:r>
              <a:rPr lang="en-US" sz="2000" dirty="0" smtClean="0"/>
              <a:t>located at the apical membrane &amp; across the BLM.</a:t>
            </a:r>
          </a:p>
          <a:p>
            <a:pPr algn="l" rtl="0"/>
            <a:r>
              <a:rPr lang="en-US" sz="2000" dirty="0" smtClean="0"/>
              <a:t>Both </a:t>
            </a:r>
            <a:r>
              <a:rPr lang="en-US" sz="2000" b="1" dirty="0" smtClean="0">
                <a:solidFill>
                  <a:srgbClr val="C00000"/>
                </a:solidFill>
              </a:rPr>
              <a:t>RFT-1</a:t>
            </a:r>
            <a:r>
              <a:rPr lang="en-US" sz="2000" dirty="0" smtClean="0"/>
              <a:t> (RF transporter1) and </a:t>
            </a:r>
            <a:r>
              <a:rPr lang="en-US" sz="2000" b="1" dirty="0" smtClean="0">
                <a:solidFill>
                  <a:srgbClr val="C00000"/>
                </a:solidFill>
              </a:rPr>
              <a:t>RFT-2</a:t>
            </a:r>
            <a:r>
              <a:rPr lang="en-US" sz="2000" dirty="0" smtClean="0"/>
              <a:t> are expressed in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intestine.</a:t>
            </a:r>
          </a:p>
          <a:p>
            <a:pPr algn="l" rtl="0"/>
            <a:r>
              <a:rPr lang="en-US" sz="2000" b="1" dirty="0" smtClean="0">
                <a:solidFill>
                  <a:srgbClr val="C00000"/>
                </a:solidFill>
              </a:rPr>
              <a:t>RFT-3</a:t>
            </a:r>
            <a:r>
              <a:rPr lang="en-US" sz="2000" dirty="0" smtClean="0"/>
              <a:t>  is more </a:t>
            </a: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brain</a:t>
            </a:r>
            <a:r>
              <a:rPr lang="en-US" sz="2000" dirty="0" smtClean="0"/>
              <a:t>-</a:t>
            </a:r>
            <a:r>
              <a:rPr lang="en-US" sz="2000" dirty="0" err="1" smtClean="0"/>
              <a:t>speciﬁc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Riboflavin in </a:t>
            </a:r>
            <a:r>
              <a:rPr lang="en-US" sz="20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blood</a:t>
            </a:r>
            <a:r>
              <a:rPr lang="en-US" sz="2000" dirty="0" smtClean="0"/>
              <a:t> associates with </a:t>
            </a:r>
            <a:r>
              <a:rPr lang="en-US" sz="2000" b="1" dirty="0" smtClean="0">
                <a:solidFill>
                  <a:srgbClr val="C00000"/>
                </a:solidFill>
              </a:rPr>
              <a:t>albumin or globulins.</a:t>
            </a: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81000" y="3657600"/>
            <a:ext cx="8305800" cy="2895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30479592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rtl="0" eaLnBrk="1" hangingPunct="1"/>
            <a:r>
              <a:rPr lang="en-US" sz="3200" dirty="0" smtClean="0"/>
              <a:t>Riboflavin: </a:t>
            </a:r>
            <a:r>
              <a:rPr lang="cs-CZ" sz="2800" b="1" dirty="0" smtClean="0">
                <a:solidFill>
                  <a:srgbClr val="C00000"/>
                </a:solidFill>
              </a:rPr>
              <a:t>Sources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143000"/>
            <a:ext cx="8218487" cy="4114800"/>
          </a:xfrm>
        </p:spPr>
        <p:txBody>
          <a:bodyPr/>
          <a:lstStyle/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A</a:t>
            </a:r>
            <a:r>
              <a:rPr lang="cs-CZ" sz="2200" b="1" dirty="0" smtClean="0">
                <a:solidFill>
                  <a:srgbClr val="0070C0"/>
                </a:solidFill>
              </a:rPr>
              <a:t>nimal origin</a:t>
            </a:r>
            <a:r>
              <a:rPr lang="en-US" sz="2200" b="1" dirty="0" smtClean="0">
                <a:solidFill>
                  <a:srgbClr val="0070C0"/>
                </a:solidFill>
              </a:rPr>
              <a:t>: </a:t>
            </a:r>
            <a:r>
              <a:rPr lang="cs-CZ" sz="2200" dirty="0" smtClean="0"/>
              <a:t>liver and beef, milk, dairy products, fish</a:t>
            </a:r>
            <a:r>
              <a:rPr lang="en-US" sz="2200" dirty="0" smtClean="0"/>
              <a:t>,</a:t>
            </a:r>
            <a:r>
              <a:rPr lang="cs-CZ" sz="2200" dirty="0" smtClean="0"/>
              <a:t> eggs</a:t>
            </a:r>
            <a:r>
              <a:rPr lang="en-US" sz="2200" dirty="0" smtClean="0"/>
              <a:t>, </a:t>
            </a:r>
            <a:r>
              <a:rPr lang="cs-CZ" sz="2200" dirty="0" smtClean="0"/>
              <a:t>nuts 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Y</a:t>
            </a:r>
            <a:r>
              <a:rPr lang="cs-CZ" sz="2200" b="1" dirty="0" smtClean="0">
                <a:solidFill>
                  <a:srgbClr val="0070C0"/>
                </a:solidFill>
              </a:rPr>
              <a:t>east</a:t>
            </a:r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Char char="Ø"/>
            </a:pPr>
            <a:r>
              <a:rPr lang="en-US" sz="2200" b="1" dirty="0" smtClean="0">
                <a:solidFill>
                  <a:srgbClr val="0070C0"/>
                </a:solidFill>
              </a:rPr>
              <a:t>Plant origin: </a:t>
            </a:r>
            <a:r>
              <a:rPr lang="en-US" sz="2200" dirty="0" smtClean="0"/>
              <a:t>Green leafy vegetables, nuts, </a:t>
            </a:r>
            <a:r>
              <a:rPr lang="cs-CZ" sz="2200" dirty="0" smtClean="0"/>
              <a:t>of smaller quantities in cereals.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None/>
            </a:pPr>
            <a:r>
              <a:rPr lang="en-US" sz="2200" b="1" dirty="0" smtClean="0">
                <a:solidFill>
                  <a:srgbClr val="C00000"/>
                </a:solidFill>
              </a:rPr>
              <a:t>Function: 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 smtClean="0">
                <a:solidFill>
                  <a:srgbClr val="0070C0"/>
                </a:solidFill>
              </a:rPr>
              <a:t>Involved in energy metabolism (ATP production): </a:t>
            </a:r>
            <a:r>
              <a:rPr lang="en-US" sz="2200" dirty="0" smtClean="0"/>
              <a:t>Participate in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Oxidative </a:t>
            </a:r>
            <a:r>
              <a:rPr lang="en-US" sz="2200" dirty="0" err="1" smtClean="0"/>
              <a:t>decarboxylation</a:t>
            </a:r>
            <a:endParaRPr lang="en-US" sz="2200" dirty="0" smtClean="0"/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Citric acid cycle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i="1" dirty="0" smtClean="0"/>
              <a:t> </a:t>
            </a:r>
            <a:r>
              <a:rPr lang="en-US" sz="2200" dirty="0" smtClean="0"/>
              <a:t>Beta-oxidation of fatty acids</a:t>
            </a: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r>
              <a:rPr lang="en-US" sz="2200" dirty="0" smtClean="0"/>
              <a:t> Electron transport</a:t>
            </a:r>
          </a:p>
          <a:p>
            <a:pPr algn="l" rtl="0">
              <a:lnSpc>
                <a:spcPct val="90000"/>
              </a:lnSpc>
            </a:pPr>
            <a:r>
              <a:rPr lang="en-US" sz="2200" b="1" i="1" dirty="0">
                <a:solidFill>
                  <a:srgbClr val="0070C0"/>
                </a:solidFill>
              </a:rPr>
              <a:t>Associated with antioxidant glutathione reductase </a:t>
            </a:r>
            <a:r>
              <a:rPr lang="en-US" sz="2200" dirty="0"/>
              <a:t>(utilizes an </a:t>
            </a:r>
            <a:r>
              <a:rPr lang="en-US" sz="2200" b="1" dirty="0">
                <a:solidFill>
                  <a:srgbClr val="C00000"/>
                </a:solidFill>
              </a:rPr>
              <a:t>FAD</a:t>
            </a:r>
            <a:r>
              <a:rPr lang="en-US" sz="2200" dirty="0"/>
              <a:t> prosthetic group and </a:t>
            </a:r>
            <a:r>
              <a:rPr lang="en-US" sz="2200" b="1" dirty="0">
                <a:solidFill>
                  <a:srgbClr val="C00000"/>
                </a:solidFill>
              </a:rPr>
              <a:t>NADPH</a:t>
            </a:r>
            <a:r>
              <a:rPr lang="en-US" sz="2200" dirty="0"/>
              <a:t> to reduce GSSG to two GSH</a:t>
            </a:r>
            <a:r>
              <a:rPr lang="en-US" sz="2200" dirty="0" smtClean="0"/>
              <a:t>.)</a:t>
            </a:r>
          </a:p>
          <a:p>
            <a:pPr marL="0" indent="0" algn="l" rt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C00000"/>
                </a:solidFill>
              </a:rPr>
              <a:t>GS–SG + NADPH + H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r>
              <a:rPr lang="en-US" sz="2400" b="1" dirty="0">
                <a:solidFill>
                  <a:srgbClr val="C00000"/>
                </a:solidFill>
              </a:rPr>
              <a:t> → 2 GSH + NADP</a:t>
            </a:r>
            <a:r>
              <a:rPr lang="en-US" sz="2400" b="1" baseline="30000" dirty="0">
                <a:solidFill>
                  <a:srgbClr val="C00000"/>
                </a:solidFill>
              </a:rPr>
              <a:t>+</a:t>
            </a:r>
            <a:endParaRPr lang="en-US" sz="2400" b="1" dirty="0">
              <a:solidFill>
                <a:srgbClr val="C00000"/>
              </a:solidFill>
            </a:endParaRPr>
          </a:p>
          <a:p>
            <a:pPr marL="0" indent="0" algn="l" rtl="0">
              <a:lnSpc>
                <a:spcPct val="90000"/>
              </a:lnSpc>
              <a:buNone/>
            </a:pPr>
            <a:endParaRPr lang="en-US" sz="2200" b="1" dirty="0">
              <a:solidFill>
                <a:srgbClr val="0070C0"/>
              </a:solidFill>
            </a:endParaRPr>
          </a:p>
          <a:p>
            <a:pPr algn="l" rtl="0">
              <a:lnSpc>
                <a:spcPct val="90000"/>
              </a:lnSpc>
              <a:buFont typeface="Wingdings" pitchFamily="2" charset="2"/>
              <a:buChar char="Ø"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  <a:p>
            <a:pPr algn="l" rtl="0" eaLnBrk="1" hangingPunct="1">
              <a:lnSpc>
                <a:spcPct val="80000"/>
              </a:lnSpc>
              <a:buFont typeface="Wingdings" pitchFamily="2" charset="2"/>
              <a:buNone/>
            </a:pPr>
            <a:endParaRPr lang="cs-CZ" sz="2200" dirty="0" smtClean="0"/>
          </a:p>
        </p:txBody>
      </p:sp>
      <p:sp>
        <p:nvSpPr>
          <p:cNvPr id="17412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67A059FC-8D05-4396-82BB-C819FE6D993B}" type="slidenum">
              <a:rPr lang="ar-SA" smtClean="0"/>
              <a:pPr/>
              <a:t>13</a:t>
            </a:fld>
            <a:endParaRPr lang="en-US" dirty="0" smtClean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10225" y="3505201"/>
            <a:ext cx="3228975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219200"/>
          </a:xfrm>
        </p:spPr>
        <p:txBody>
          <a:bodyPr/>
          <a:lstStyle/>
          <a:p>
            <a:r>
              <a:rPr lang="en-US" sz="3200" smtClean="0">
                <a:solidFill>
                  <a:schemeClr val="bg2"/>
                </a:solidFill>
              </a:rPr>
              <a:t>Vitamin B 2 (riboflavin)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14400"/>
            <a:ext cx="8458200" cy="5334000"/>
          </a:xfrm>
        </p:spPr>
        <p:txBody>
          <a:bodyPr/>
          <a:lstStyle/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1. Chemical </a:t>
            </a:r>
            <a:r>
              <a:rPr lang="en-US" sz="2000" b="1" i="1" u="sng" dirty="0" smtClean="0"/>
              <a:t>structure</a:t>
            </a:r>
            <a:r>
              <a:rPr lang="en-US" sz="2000" dirty="0" smtClean="0"/>
              <a:t> of vitamin B2 is</a:t>
            </a:r>
            <a:r>
              <a:rPr lang="en-US" sz="1800" dirty="0" smtClean="0"/>
              <a:t> ……..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        </a:t>
            </a:r>
            <a:r>
              <a:rPr lang="en-US" sz="1800" b="1" dirty="0" smtClean="0">
                <a:solidFill>
                  <a:srgbClr val="CC0000"/>
                </a:solidFill>
              </a:rPr>
              <a:t>[</a:t>
            </a:r>
            <a:r>
              <a:rPr lang="en-US" sz="1800" b="1" dirty="0" err="1" smtClean="0">
                <a:solidFill>
                  <a:srgbClr val="CC0000"/>
                </a:solidFill>
              </a:rPr>
              <a:t>flavin</a:t>
            </a:r>
            <a:r>
              <a:rPr lang="en-US" sz="1800" b="1" dirty="0" smtClean="0">
                <a:solidFill>
                  <a:srgbClr val="CC0000"/>
                </a:solidFill>
              </a:rPr>
              <a:t> + </a:t>
            </a:r>
            <a:r>
              <a:rPr lang="en-US" sz="1800" b="1" dirty="0" err="1" smtClean="0">
                <a:solidFill>
                  <a:srgbClr val="CC0000"/>
                </a:solidFill>
              </a:rPr>
              <a:t>ribitol</a:t>
            </a:r>
            <a:r>
              <a:rPr lang="en-US" sz="1800" b="1" dirty="0" smtClean="0">
                <a:solidFill>
                  <a:srgbClr val="CC0000"/>
                </a:solidFill>
              </a:rPr>
              <a:t> ], </a:t>
            </a:r>
            <a:r>
              <a:rPr lang="en-US" sz="18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fluorescent, light sensitive, heat stable.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 </a:t>
            </a:r>
            <a:endParaRPr lang="en-US" sz="1800" b="1" dirty="0" smtClean="0">
              <a:solidFill>
                <a:schemeClr val="bg2">
                  <a:lumMod val="60000"/>
                  <a:lumOff val="40000"/>
                </a:schemeClr>
              </a:solidFill>
            </a:endParaRP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2000" dirty="0" smtClean="0"/>
              <a:t>2. Active form </a:t>
            </a:r>
            <a:r>
              <a:rPr lang="en-US" sz="2000" b="1" i="1" u="sng" dirty="0" smtClean="0"/>
              <a:t>(Co-enzyme)</a:t>
            </a:r>
            <a:r>
              <a:rPr lang="en-US" sz="2000" dirty="0" smtClean="0"/>
              <a:t> of vitamin B2 is  ……..</a:t>
            </a:r>
          </a:p>
          <a:p>
            <a:pPr marL="457200" indent="-457200" algn="l">
              <a:lnSpc>
                <a:spcPct val="70000"/>
              </a:lnSpc>
              <a:buFont typeface="Wingdings" pitchFamily="2" charset="2"/>
              <a:buNone/>
            </a:pPr>
            <a:r>
              <a:rPr lang="en-US" sz="1800" dirty="0" smtClean="0"/>
              <a:t>                        </a:t>
            </a:r>
            <a:r>
              <a:rPr lang="en-US" sz="1800" b="1" dirty="0" smtClean="0">
                <a:solidFill>
                  <a:srgbClr val="CC0000"/>
                </a:solidFill>
              </a:rPr>
              <a:t>[FMN &amp;  FAD]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3. Its </a:t>
            </a:r>
            <a:r>
              <a:rPr lang="en-US" sz="2000" b="1" i="1" u="sng" dirty="0" smtClean="0"/>
              <a:t>function</a:t>
            </a:r>
            <a:r>
              <a:rPr lang="en-US" sz="2000" dirty="0" smtClean="0"/>
              <a:t> is to act as ………</a:t>
            </a:r>
            <a:r>
              <a:rPr lang="en-US" sz="1800" dirty="0" smtClean="0"/>
              <a:t> 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       </a:t>
            </a:r>
            <a:r>
              <a:rPr lang="en-US" sz="1800" b="1" dirty="0" smtClean="0">
                <a:solidFill>
                  <a:srgbClr val="CC0000"/>
                </a:solidFill>
              </a:rPr>
              <a:t>[prosthetic groups of </a:t>
            </a:r>
            <a:r>
              <a:rPr lang="en-US" sz="1800" b="1" dirty="0" err="1" smtClean="0">
                <a:solidFill>
                  <a:srgbClr val="CC0000"/>
                </a:solidFill>
              </a:rPr>
              <a:t>oxidoreductases</a:t>
            </a:r>
            <a:r>
              <a:rPr lang="en-US" sz="1800" b="1" dirty="0" smtClean="0">
                <a:solidFill>
                  <a:srgbClr val="CC0000"/>
                </a:solidFill>
              </a:rPr>
              <a:t>]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2000" dirty="0" smtClean="0"/>
              <a:t>4. </a:t>
            </a:r>
            <a:r>
              <a:rPr lang="en-US" sz="2000" b="1" i="1" u="sng" dirty="0" smtClean="0"/>
              <a:t>Reactions</a:t>
            </a:r>
            <a:r>
              <a:rPr lang="en-US" sz="2000" dirty="0" smtClean="0"/>
              <a:t> requiring </a:t>
            </a:r>
            <a:r>
              <a:rPr lang="en-US" sz="2000" b="1" u="sng" dirty="0" smtClean="0"/>
              <a:t>FAD</a:t>
            </a:r>
            <a:r>
              <a:rPr lang="en-US" sz="2000" dirty="0" smtClean="0"/>
              <a:t> are: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a-   </a:t>
            </a:r>
            <a:r>
              <a:rPr lang="en-US" sz="1800" b="1" dirty="0" smtClean="0">
                <a:solidFill>
                  <a:srgbClr val="CC0000"/>
                </a:solidFill>
              </a:rPr>
              <a:t>[</a:t>
            </a:r>
            <a:r>
              <a:rPr lang="en-US" sz="1800" b="1" u="sng" dirty="0" smtClean="0">
                <a:solidFill>
                  <a:srgbClr val="CC0000"/>
                </a:solidFill>
              </a:rPr>
              <a:t>oxidative </a:t>
            </a:r>
            <a:r>
              <a:rPr lang="en-US" sz="1800" b="1" u="sng" dirty="0" err="1" smtClean="0">
                <a:solidFill>
                  <a:srgbClr val="CC0000"/>
                </a:solidFill>
              </a:rPr>
              <a:t>decarboxylation</a:t>
            </a:r>
            <a:r>
              <a:rPr lang="en-US" sz="1800" b="1" dirty="0" smtClean="0">
                <a:solidFill>
                  <a:srgbClr val="CC0000"/>
                </a:solidFill>
              </a:rPr>
              <a:t> of a </a:t>
            </a:r>
            <a:r>
              <a:rPr lang="en-US" sz="1800" b="1" dirty="0" err="1" smtClean="0">
                <a:solidFill>
                  <a:srgbClr val="CC0000"/>
                </a:solidFill>
              </a:rPr>
              <a:t>keto</a:t>
            </a:r>
            <a:r>
              <a:rPr lang="en-US" sz="1800" b="1" dirty="0" smtClean="0">
                <a:solidFill>
                  <a:srgbClr val="CC0000"/>
                </a:solidFill>
              </a:rPr>
              <a:t> acids as </a:t>
            </a:r>
            <a:r>
              <a:rPr lang="en-US" sz="1800" dirty="0" smtClean="0">
                <a:solidFill>
                  <a:srgbClr val="CC0000"/>
                </a:solidFill>
              </a:rPr>
              <a:t> </a:t>
            </a:r>
            <a:r>
              <a:rPr lang="en-US" sz="1800" b="1" dirty="0" smtClean="0">
                <a:solidFill>
                  <a:schemeClr val="bg2"/>
                </a:solidFill>
              </a:rPr>
              <a:t>PDH        </a:t>
            </a:r>
            <a:r>
              <a:rPr lang="en-US" sz="1800" b="1" dirty="0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b-   </a:t>
            </a:r>
            <a:r>
              <a:rPr lang="en-US" sz="1800" b="1" dirty="0" smtClean="0">
                <a:solidFill>
                  <a:srgbClr val="CC0000"/>
                </a:solidFill>
              </a:rPr>
              <a:t>[C.A.C.]                      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dirty="0" smtClean="0"/>
              <a:t>     c-   </a:t>
            </a:r>
            <a:r>
              <a:rPr lang="en-US" sz="1800" b="1" dirty="0" smtClean="0">
                <a:solidFill>
                  <a:srgbClr val="CC0000"/>
                </a:solidFill>
              </a:rPr>
              <a:t>[ </a:t>
            </a:r>
            <a:r>
              <a:rPr lang="en-US" sz="1800" b="1" dirty="0" smtClean="0">
                <a:solidFill>
                  <a:srgbClr val="CC0000"/>
                </a:solidFill>
                <a:latin typeface="Symbol" pitchFamily="18" charset="2"/>
              </a:rPr>
              <a:t>b</a:t>
            </a:r>
            <a:r>
              <a:rPr lang="en-US" sz="1800" b="1" dirty="0" smtClean="0">
                <a:solidFill>
                  <a:srgbClr val="CC0000"/>
                </a:solidFill>
              </a:rPr>
              <a:t> -oxidation of F.A.]</a:t>
            </a:r>
            <a:r>
              <a:rPr lang="en-US" sz="1800" dirty="0" smtClean="0"/>
              <a:t>               </a:t>
            </a:r>
            <a:r>
              <a:rPr lang="en-US" sz="1800" b="1" dirty="0" smtClean="0">
                <a:solidFill>
                  <a:srgbClr val="CC0000"/>
                </a:solidFill>
              </a:rPr>
              <a:t>Energy (ATP)</a:t>
            </a:r>
          </a:p>
          <a:p>
            <a:pPr marL="457200" indent="-457200" algn="l">
              <a:lnSpc>
                <a:spcPct val="90000"/>
              </a:lnSpc>
              <a:buFont typeface="Wingdings" pitchFamily="2" charset="2"/>
              <a:buNone/>
            </a:pPr>
            <a:r>
              <a:rPr lang="en-US" sz="1800" b="1" dirty="0" smtClean="0">
                <a:solidFill>
                  <a:srgbClr val="CC0000"/>
                </a:solidFill>
              </a:rPr>
              <a:t>    </a:t>
            </a:r>
          </a:p>
        </p:txBody>
      </p:sp>
      <p:sp>
        <p:nvSpPr>
          <p:cNvPr id="18436" name="Line 5"/>
          <p:cNvSpPr>
            <a:spLocks noChangeShapeType="1"/>
          </p:cNvSpPr>
          <p:nvPr/>
        </p:nvSpPr>
        <p:spPr bwMode="auto">
          <a:xfrm>
            <a:off x="2209800" y="3505200"/>
            <a:ext cx="1143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7" name="Line 6"/>
          <p:cNvSpPr>
            <a:spLocks noChangeShapeType="1"/>
          </p:cNvSpPr>
          <p:nvPr/>
        </p:nvSpPr>
        <p:spPr bwMode="auto">
          <a:xfrm>
            <a:off x="3733800" y="3810000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18438" name="Slide Number Placeholder 9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B9905CE-5F42-47C0-89F5-7372BAEAAD6E}" type="slidenum">
              <a:rPr lang="ar-SA" smtClean="0"/>
              <a:pPr/>
              <a:t>14</a:t>
            </a:fld>
            <a:endParaRPr lang="en-US" smtClean="0"/>
          </a:p>
        </p:txBody>
      </p:sp>
      <p:sp>
        <p:nvSpPr>
          <p:cNvPr id="18439" name="Line 6"/>
          <p:cNvSpPr>
            <a:spLocks noChangeShapeType="1"/>
          </p:cNvSpPr>
          <p:nvPr/>
        </p:nvSpPr>
        <p:spPr bwMode="auto">
          <a:xfrm>
            <a:off x="6781800" y="3276600"/>
            <a:ext cx="381000" cy="46038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grpSp>
        <p:nvGrpSpPr>
          <p:cNvPr id="18440" name="Group 11"/>
          <p:cNvGrpSpPr>
            <a:grpSpLocks/>
          </p:cNvGrpSpPr>
          <p:nvPr/>
        </p:nvGrpSpPr>
        <p:grpSpPr bwMode="auto">
          <a:xfrm>
            <a:off x="261938" y="4038600"/>
            <a:ext cx="8729662" cy="2537762"/>
            <a:chOff x="82550" y="2133600"/>
            <a:chExt cx="8729663" cy="4091224"/>
          </a:xfrm>
        </p:grpSpPr>
        <p:pic>
          <p:nvPicPr>
            <p:cNvPr id="18441" name="Picture 2"/>
            <p:cNvPicPr>
              <a:picLocks noChangeAspect="1" noChangeArrowheads="1"/>
            </p:cNvPicPr>
            <p:nvPr/>
          </p:nvPicPr>
          <p:blipFill>
            <a:blip r:embed="rId2"/>
            <a:srcRect b="24402"/>
            <a:stretch>
              <a:fillRect/>
            </a:stretch>
          </p:blipFill>
          <p:spPr bwMode="auto">
            <a:xfrm>
              <a:off x="82550" y="2133600"/>
              <a:ext cx="8729663" cy="22860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442" name="Text Box 10"/>
            <p:cNvSpPr txBox="1">
              <a:spLocks noChangeArrowheads="1"/>
            </p:cNvSpPr>
            <p:nvPr/>
          </p:nvSpPr>
          <p:spPr bwMode="auto">
            <a:xfrm>
              <a:off x="762000" y="4835525"/>
              <a:ext cx="7696200" cy="1389299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chemeClr val="accent1"/>
              </a:solidFill>
              <a:miter lim="800000"/>
              <a:headEnd/>
              <a:tailEnd/>
            </a:ln>
            <a:scene3d>
              <a:camera prst="orthographicFront"/>
              <a:lightRig rig="threePt" dir="t"/>
            </a:scene3d>
            <a:sp3d>
              <a:bevelT w="165100" prst="coolSlant"/>
            </a:sp3d>
          </p:spPr>
          <p:txBody>
            <a:bodyPr>
              <a:spAutoFit/>
            </a:bodyPr>
            <a:lstStyle/>
            <a:p>
              <a:pPr algn="l">
                <a:spcBef>
                  <a:spcPct val="50000"/>
                </a:spcBef>
              </a:pPr>
              <a:r>
                <a:rPr lang="en-US" sz="2000" b="1" dirty="0"/>
                <a:t>     </a:t>
              </a:r>
              <a:r>
                <a:rPr lang="en-US" sz="2000" b="1" dirty="0">
                  <a:solidFill>
                    <a:schemeClr val="bg2"/>
                  </a:solidFill>
                </a:rPr>
                <a:t>FMN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FMNH2</a:t>
              </a:r>
              <a:endParaRPr lang="en-US" sz="2000" b="1" dirty="0">
                <a:solidFill>
                  <a:schemeClr val="bg2"/>
                </a:solidFill>
              </a:endParaRPr>
            </a:p>
            <a:p>
              <a:pPr algn="l">
                <a:spcBef>
                  <a:spcPct val="50000"/>
                </a:spcBef>
              </a:pPr>
              <a:r>
                <a:rPr lang="en-US" sz="2000" b="1" dirty="0">
                  <a:solidFill>
                    <a:schemeClr val="bg2"/>
                  </a:solidFill>
                </a:rPr>
                <a:t>     FAD                                                                           </a:t>
              </a:r>
              <a:r>
                <a:rPr lang="en-US" sz="2000" b="1" dirty="0" smtClean="0">
                  <a:solidFill>
                    <a:schemeClr val="bg2"/>
                  </a:solidFill>
                </a:rPr>
                <a:t>FADH2  </a:t>
              </a:r>
              <a:endParaRPr lang="en-US" sz="2000" b="1" dirty="0">
                <a:solidFill>
                  <a:schemeClr val="bg2"/>
                </a:solidFill>
              </a:endParaRPr>
            </a:p>
          </p:txBody>
        </p:sp>
        <p:cxnSp>
          <p:nvCxnSpPr>
            <p:cNvPr id="16" name="Straight Arrow Connector 15"/>
            <p:cNvCxnSpPr/>
            <p:nvPr/>
          </p:nvCxnSpPr>
          <p:spPr>
            <a:xfrm rot="10800000">
              <a:off x="4114800" y="4342251"/>
              <a:ext cx="1219200" cy="0"/>
            </a:xfrm>
            <a:prstGeom prst="straightConnector1">
              <a:avLst/>
            </a:prstGeom>
            <a:ln w="38100">
              <a:solidFill>
                <a:schemeClr val="bg2">
                  <a:lumMod val="60000"/>
                  <a:lumOff val="40000"/>
                </a:schemeClr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Curved Connector 16"/>
            <p:cNvCxnSpPr/>
            <p:nvPr/>
          </p:nvCxnSpPr>
          <p:spPr>
            <a:xfrm rot="10800000">
              <a:off x="4495801" y="4037697"/>
              <a:ext cx="457200" cy="304554"/>
            </a:xfrm>
            <a:prstGeom prst="curvedConnector3">
              <a:avLst>
                <a:gd name="adj1" fmla="val 50000"/>
              </a:avLst>
            </a:prstGeom>
            <a:ln w="28575"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445" name="TextBox 17"/>
            <p:cNvSpPr txBox="1">
              <a:spLocks noChangeArrowheads="1"/>
            </p:cNvSpPr>
            <p:nvPr/>
          </p:nvSpPr>
          <p:spPr bwMode="auto">
            <a:xfrm>
              <a:off x="3962400" y="3645409"/>
              <a:ext cx="479425" cy="36988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b="1"/>
                <a:t>2H</a:t>
              </a:r>
            </a:p>
          </p:txBody>
        </p:sp>
      </p:grpSp>
      <p:sp>
        <p:nvSpPr>
          <p:cNvPr id="14" name="Oval 13"/>
          <p:cNvSpPr/>
          <p:nvPr/>
        </p:nvSpPr>
        <p:spPr>
          <a:xfrm>
            <a:off x="2819400" y="42672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2057400" y="4876800"/>
            <a:ext cx="533400" cy="3810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Oval 17"/>
          <p:cNvSpPr/>
          <p:nvPr/>
        </p:nvSpPr>
        <p:spPr>
          <a:xfrm>
            <a:off x="8001000" y="41148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/>
          <p:cNvSpPr/>
          <p:nvPr/>
        </p:nvSpPr>
        <p:spPr>
          <a:xfrm>
            <a:off x="7239000" y="4953000"/>
            <a:ext cx="457200" cy="533400"/>
          </a:xfrm>
          <a:prstGeom prst="ellipse">
            <a:avLst/>
          </a:prstGeom>
          <a:noFill/>
          <a:ln w="9525">
            <a:solidFill>
              <a:srgbClr val="FF0066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pPr eaLnBrk="1" hangingPunct="1"/>
            <a:r>
              <a:rPr lang="en-US" sz="2800" b="1" smtClean="0"/>
              <a:t>Riboflavin: </a:t>
            </a:r>
            <a:r>
              <a:rPr lang="cs-CZ" sz="2800" smtClean="0"/>
              <a:t>symptoms of deficiency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143000"/>
            <a:ext cx="6324600" cy="3886200"/>
          </a:xfrm>
        </p:spPr>
        <p:txBody>
          <a:bodyPr/>
          <a:lstStyle/>
          <a:p>
            <a:pPr algn="l" rtl="0" eaLnBrk="1" hangingPunct="1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9900"/>
                </a:solidFill>
              </a:rPr>
              <a:t>Related to Energy production (skin &amp; mucous membrane inflammation).</a:t>
            </a:r>
            <a:endParaRPr lang="en-US" sz="2000" b="1" dirty="0" smtClean="0">
              <a:solidFill>
                <a:srgbClr val="CC0000"/>
              </a:solidFill>
            </a:endParaRPr>
          </a:p>
          <a:p>
            <a:pPr algn="l" rtl="0" eaLnBrk="1" hangingPunct="1">
              <a:defRPr/>
            </a:pPr>
            <a:r>
              <a:rPr lang="en-US" sz="1800" b="1" dirty="0" err="1" smtClean="0">
                <a:solidFill>
                  <a:srgbClr val="CC0000"/>
                </a:solidFill>
              </a:rPr>
              <a:t>Glossitis</a:t>
            </a:r>
            <a:r>
              <a:rPr lang="en-US" sz="1800" b="1" dirty="0" smtClean="0">
                <a:solidFill>
                  <a:srgbClr val="CC0000"/>
                </a:solidFill>
              </a:rPr>
              <a:t> &amp; angular </a:t>
            </a:r>
            <a:r>
              <a:rPr lang="en-US" sz="1800" b="1" dirty="0" err="1" smtClean="0">
                <a:solidFill>
                  <a:srgbClr val="CC0000"/>
                </a:solidFill>
              </a:rPr>
              <a:t>stomatitis</a:t>
            </a:r>
            <a:r>
              <a:rPr lang="en-US" sz="1800" b="1" dirty="0" smtClean="0">
                <a:solidFill>
                  <a:srgbClr val="CC0000"/>
                </a:solidFill>
              </a:rPr>
              <a:t> (</a:t>
            </a:r>
            <a:r>
              <a:rPr lang="en-US" sz="1800" dirty="0" smtClean="0"/>
              <a:t>Inflammation of the lining of mouth and tongue).</a:t>
            </a:r>
          </a:p>
          <a:p>
            <a:pPr algn="l" rtl="0" eaLnBrk="1" hangingPunct="1">
              <a:defRPr/>
            </a:pPr>
            <a:r>
              <a:rPr lang="en-US" sz="1800" dirty="0" err="1" smtClean="0"/>
              <a:t>Keratitis</a:t>
            </a:r>
            <a:r>
              <a:rPr lang="en-US" sz="1800" dirty="0" smtClean="0"/>
              <a:t> , dermatitis (Dry and scaling skin).</a:t>
            </a:r>
          </a:p>
          <a:p>
            <a:pPr algn="l" rtl="0" eaLnBrk="1" hangingPunct="1">
              <a:defRPr/>
            </a:pPr>
            <a:r>
              <a:rPr lang="en-US" sz="1800" b="1" dirty="0" err="1" smtClean="0">
                <a:solidFill>
                  <a:srgbClr val="CC0000"/>
                </a:solidFill>
              </a:rPr>
              <a:t>Cheilosis</a:t>
            </a:r>
            <a:r>
              <a:rPr lang="en-US" sz="1800" b="1" dirty="0" smtClean="0">
                <a:solidFill>
                  <a:srgbClr val="CC0000"/>
                </a:solidFill>
              </a:rPr>
              <a:t> </a:t>
            </a:r>
            <a:r>
              <a:rPr lang="en-US" sz="1800" dirty="0" smtClean="0"/>
              <a:t>(cracked and red lips). </a:t>
            </a:r>
          </a:p>
          <a:p>
            <a:pPr algn="l" rtl="0" eaLnBrk="1" hangingPunct="1">
              <a:defRPr/>
            </a:pPr>
            <a:r>
              <a:rPr lang="en-US" sz="1800" b="1" dirty="0" smtClean="0">
                <a:solidFill>
                  <a:srgbClr val="CC0000"/>
                </a:solidFill>
              </a:rPr>
              <a:t>Ocular manifestations </a:t>
            </a:r>
            <a:r>
              <a:rPr lang="en-US" sz="1800" b="1" dirty="0" smtClean="0">
                <a:solidFill>
                  <a:schemeClr val="bg2">
                    <a:lumMod val="75000"/>
                  </a:schemeClr>
                </a:solidFill>
              </a:rPr>
              <a:t>(</a:t>
            </a:r>
            <a:r>
              <a:rPr lang="en-US" sz="1800" b="1" dirty="0" smtClean="0">
                <a:solidFill>
                  <a:schemeClr val="bg2"/>
                </a:solidFill>
              </a:rPr>
              <a:t>vascularization of cornea)</a:t>
            </a:r>
            <a:r>
              <a:rPr lang="en-US" sz="1800" b="1" dirty="0" smtClean="0">
                <a:solidFill>
                  <a:srgbClr val="CC0000"/>
                </a:solidFill>
              </a:rPr>
              <a:t> </a:t>
            </a:r>
          </a:p>
          <a:p>
            <a:pPr algn="l" rtl="0" eaLnBrk="1" hangingPunct="1">
              <a:buFont typeface="Wingdings" pitchFamily="2" charset="2"/>
              <a:buNone/>
              <a:defRPr/>
            </a:pPr>
            <a:endParaRPr lang="en-US" sz="1400" b="1" dirty="0" smtClean="0">
              <a:solidFill>
                <a:srgbClr val="CC0000"/>
              </a:solidFill>
            </a:endParaRPr>
          </a:p>
          <a:p>
            <a:pPr algn="l" rtl="0" eaLnBrk="1" hangingPunct="1"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/>
              <a:t>N.B. </a:t>
            </a:r>
            <a:r>
              <a:rPr lang="en-US" sz="2000" dirty="0" smtClean="0"/>
              <a:t>:</a:t>
            </a:r>
          </a:p>
          <a:p>
            <a:pPr algn="l" rtl="0">
              <a:defRPr/>
            </a:pPr>
            <a:r>
              <a:rPr lang="en-US" sz="2000" dirty="0" smtClean="0"/>
              <a:t>Deficiency occurs in </a:t>
            </a:r>
            <a:r>
              <a:rPr lang="en-US" sz="2000" b="1" dirty="0" smtClean="0">
                <a:solidFill>
                  <a:srgbClr val="0070C0"/>
                </a:solidFill>
              </a:rPr>
              <a:t>newborn infants with </a:t>
            </a:r>
            <a:r>
              <a:rPr lang="en-US" sz="2000" b="1" dirty="0" err="1" smtClean="0">
                <a:solidFill>
                  <a:srgbClr val="0070C0"/>
                </a:solidFill>
              </a:rPr>
              <a:t>hyperbilirubinemia</a:t>
            </a:r>
            <a:r>
              <a:rPr lang="en-US" sz="2000" dirty="0" smtClean="0"/>
              <a:t> who are treated by </a:t>
            </a:r>
            <a:r>
              <a:rPr lang="en-US" sz="2000" dirty="0" smtClean="0">
                <a:solidFill>
                  <a:srgbClr val="C00000"/>
                </a:solidFill>
              </a:rPr>
              <a:t>phototherapy.</a:t>
            </a:r>
            <a:r>
              <a:rPr lang="en-US" sz="2000" dirty="0" smtClean="0"/>
              <a:t>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C0000"/>
                </a:solidFill>
              </a:rPr>
              <a:t> </a:t>
            </a:r>
            <a:endParaRPr lang="cs-CZ" sz="2000" dirty="0" smtClean="0"/>
          </a:p>
        </p:txBody>
      </p:sp>
      <p:pic>
        <p:nvPicPr>
          <p:cNvPr id="1946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0" y="990600"/>
            <a:ext cx="2209800" cy="205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03D65706-0619-4666-9A04-37C90E048F05}" type="slidenum">
              <a:rPr lang="ar-SA" smtClean="0"/>
              <a:pPr/>
              <a:t>15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2286000" y="2286000"/>
            <a:ext cx="6629400" cy="1371600"/>
          </a:xfrm>
        </p:spPr>
        <p:txBody>
          <a:bodyPr/>
          <a:lstStyle/>
          <a:p>
            <a:pPr algn="ctr" rtl="0"/>
            <a:r>
              <a:rPr lang="en-US" sz="4000" b="1" dirty="0" smtClean="0">
                <a:solidFill>
                  <a:schemeClr val="bg1"/>
                </a:solidFill>
              </a:rPr>
              <a:t>Vitamin B3 (Niacin ; Nicotinic acid)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09600"/>
            <a:ext cx="8229600" cy="990600"/>
          </a:xfrm>
        </p:spPr>
        <p:txBody>
          <a:bodyPr/>
          <a:lstStyle/>
          <a:p>
            <a:pPr algn="l" rtl="0">
              <a:defRPr/>
            </a:pPr>
            <a:r>
              <a:rPr lang="en-US" sz="3600" dirty="0" smtClean="0">
                <a:solidFill>
                  <a:schemeClr val="bg2">
                    <a:lumMod val="75000"/>
                  </a:schemeClr>
                </a:solidFill>
              </a:rPr>
              <a:t>Water Soluble Vitamins</a:t>
            </a:r>
            <a:endParaRPr lang="en-US" sz="3600" b="1" dirty="0" smtClean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048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B9733AB-34F5-4962-882A-722C6BD059CD}" type="slidenum">
              <a:rPr lang="ar-SA" smtClean="0"/>
              <a:pPr/>
              <a:t>16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smtClean="0"/>
              <a:t>Niacin  </a:t>
            </a:r>
          </a:p>
        </p:txBody>
      </p:sp>
      <p:sp>
        <p:nvSpPr>
          <p:cNvPr id="6758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229600" cy="42672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Chemistry:</a:t>
            </a:r>
          </a:p>
          <a:p>
            <a:pPr algn="l" rtl="0">
              <a:defRPr/>
            </a:pPr>
            <a:r>
              <a:rPr lang="en-US" sz="1800" dirty="0" smtClean="0"/>
              <a:t>Nicotinic acid is a carboxylic acid derivative of pyridine.	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Synthesis:        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PLP (</a:t>
            </a:r>
            <a:r>
              <a:rPr lang="en-US" sz="1800" b="1" dirty="0" err="1" smtClean="0">
                <a:solidFill>
                  <a:schemeClr val="accent1">
                    <a:lumMod val="50000"/>
                  </a:schemeClr>
                </a:solidFill>
              </a:rPr>
              <a:t>vit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. B6)</a:t>
            </a:r>
          </a:p>
          <a:p>
            <a:pPr algn="l" rtl="0">
              <a:defRPr/>
            </a:pP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Tryptophan</a:t>
            </a:r>
            <a:r>
              <a:rPr lang="en-US" sz="1800" dirty="0" smtClean="0"/>
              <a:t> →→ → →→→→ </a:t>
            </a:r>
            <a:r>
              <a:rPr lang="en-US" sz="1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chemeClr val="accent1">
                    <a:lumMod val="50000"/>
                  </a:schemeClr>
                </a:solidFill>
              </a:rPr>
              <a:t>(vit.B3)   </a:t>
            </a:r>
            <a:r>
              <a:rPr lang="en-US" sz="1800" dirty="0" smtClean="0"/>
              <a:t>(insufficient)</a:t>
            </a:r>
          </a:p>
          <a:p>
            <a:pPr algn="l" rtl="0">
              <a:defRPr/>
            </a:pPr>
            <a:r>
              <a:rPr lang="en-US" sz="1800" dirty="0" smtClean="0"/>
              <a:t>most people require dietary sources of both tryptophan and niacin.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cs-CZ" sz="1800" b="1" dirty="0" smtClean="0">
                <a:solidFill>
                  <a:srgbClr val="C00000"/>
                </a:solidFill>
              </a:rPr>
              <a:t>Sources</a:t>
            </a:r>
            <a:r>
              <a:rPr lang="en-US" sz="1800" b="1" dirty="0" smtClean="0">
                <a:solidFill>
                  <a:srgbClr val="C00000"/>
                </a:solidFill>
              </a:rPr>
              <a:t>:</a:t>
            </a:r>
            <a:endParaRPr lang="en-US" sz="1800" b="1" dirty="0" smtClean="0"/>
          </a:p>
          <a:p>
            <a:pPr algn="l" rtl="0">
              <a:defRPr/>
            </a:pPr>
            <a:r>
              <a:rPr lang="en-US" sz="1800" dirty="0" smtClean="0"/>
              <a:t>Food stuffs containing nicotinic acid: as B</a:t>
            </a:r>
            <a:r>
              <a:rPr lang="en-US" sz="1800" baseline="-25000" dirty="0" smtClean="0"/>
              <a:t>1</a:t>
            </a:r>
            <a:endParaRPr lang="en-US" sz="1800" dirty="0" smtClean="0"/>
          </a:p>
          <a:p>
            <a:pPr algn="l" rtl="0">
              <a:defRPr/>
            </a:pPr>
            <a:r>
              <a:rPr lang="en-US" sz="1800" dirty="0" smtClean="0"/>
              <a:t>Tryptophan containing proteins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1800" b="1" dirty="0" smtClean="0">
                <a:solidFill>
                  <a:srgbClr val="C00000"/>
                </a:solidFill>
              </a:rPr>
              <a:t>Functions: </a:t>
            </a:r>
            <a:r>
              <a:rPr lang="en-US" sz="1800" dirty="0" smtClean="0"/>
              <a:t>niacin required for the synthesis of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adenine dinucleotide)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(nicotinamide adenine di-nucleotide phosphate)</a:t>
            </a:r>
          </a:p>
          <a:p>
            <a:pPr algn="l" rtl="0">
              <a:defRPr/>
            </a:pPr>
            <a:r>
              <a:rPr lang="en-US" sz="1800" dirty="0" smtClean="0"/>
              <a:t>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and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 are coenzymes of many </a:t>
            </a:r>
            <a:r>
              <a:rPr lang="en-US" sz="1800" dirty="0" err="1" smtClean="0"/>
              <a:t>oxidoreductase</a:t>
            </a:r>
            <a:r>
              <a:rPr lang="en-US" sz="1800" dirty="0" smtClean="0"/>
              <a:t> enzymes.</a:t>
            </a:r>
          </a:p>
          <a:p>
            <a:pPr algn="l" rtl="0">
              <a:defRPr/>
            </a:pPr>
            <a:r>
              <a:rPr lang="en-US" sz="1800" dirty="0" smtClean="0"/>
              <a:t>Generally, NAD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catalyze </a:t>
            </a:r>
            <a:r>
              <a:rPr lang="en-US" sz="1800" dirty="0" err="1" smtClean="0"/>
              <a:t>oxidoreduction</a:t>
            </a:r>
            <a:r>
              <a:rPr lang="en-US" sz="1800" dirty="0" smtClean="0"/>
              <a:t> reactions in </a:t>
            </a:r>
            <a:r>
              <a:rPr lang="en-US" sz="1800" b="1" i="1" u="sng" dirty="0"/>
              <a:t>oxidative pathways</a:t>
            </a:r>
            <a:r>
              <a:rPr lang="en-US" sz="1800" dirty="0" smtClean="0"/>
              <a:t>, e.g.  the citric acid cycle.</a:t>
            </a:r>
          </a:p>
          <a:p>
            <a:pPr algn="l" rtl="0">
              <a:defRPr/>
            </a:pPr>
            <a:r>
              <a:rPr lang="en-US" sz="1800" dirty="0" smtClean="0"/>
              <a:t>Whereas NADP</a:t>
            </a:r>
            <a:r>
              <a:rPr lang="en-US" sz="1800" baseline="30000" dirty="0" smtClean="0"/>
              <a:t>+</a:t>
            </a:r>
            <a:r>
              <a:rPr lang="en-US" sz="1800" dirty="0" smtClean="0"/>
              <a:t>-linked </a:t>
            </a:r>
            <a:r>
              <a:rPr lang="en-US" sz="1800" dirty="0" err="1" smtClean="0"/>
              <a:t>dehydrogenases</a:t>
            </a:r>
            <a:r>
              <a:rPr lang="en-US" sz="1800" dirty="0" smtClean="0"/>
              <a:t>  are often found in pathways concerned with </a:t>
            </a:r>
            <a:r>
              <a:rPr lang="en-US" sz="1800" b="1" i="1" u="sng" dirty="0" smtClean="0"/>
              <a:t>reductive synthesis </a:t>
            </a:r>
            <a:r>
              <a:rPr lang="en-US" sz="1800" dirty="0" smtClean="0"/>
              <a:t>e.g.  the pentose phosphate pathway.</a:t>
            </a:r>
          </a:p>
          <a:p>
            <a:pPr algn="l" rtl="0">
              <a:defRPr/>
            </a:pPr>
            <a:r>
              <a:rPr lang="en-US" sz="2400" dirty="0" smtClean="0"/>
              <a:t>NAD</a:t>
            </a:r>
            <a:r>
              <a:rPr lang="en-US" sz="2400" baseline="30000" dirty="0" smtClean="0"/>
              <a:t>+</a:t>
            </a:r>
            <a:r>
              <a:rPr lang="en-US" sz="2400" dirty="0" smtClean="0"/>
              <a:t>+ A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-25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</a:t>
            </a:r>
            <a:r>
              <a:rPr lang="en-US" sz="2400" dirty="0" smtClean="0"/>
              <a:t>  </a:t>
            </a:r>
            <a:r>
              <a:rPr lang="en-US" sz="2400" dirty="0" smtClean="0">
                <a:sym typeface="Symbol" pitchFamily="18" charset="2"/>
              </a:rPr>
              <a:t></a:t>
            </a:r>
            <a:r>
              <a:rPr lang="en-US" sz="2400" dirty="0" smtClean="0"/>
              <a:t>	 NAD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dirty="0" smtClean="0"/>
              <a:t> + 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sz="2400" dirty="0" smtClean="0"/>
              <a:t> + A</a:t>
            </a:r>
          </a:p>
          <a:p>
            <a:pPr algn="l" rtl="0" eaLnBrk="1" hangingPunct="1">
              <a:defRPr/>
            </a:pPr>
            <a:endParaRPr lang="en-US" sz="1800" dirty="0" smtClean="0"/>
          </a:p>
          <a:p>
            <a:pPr algn="l" rtl="0">
              <a:defRPr/>
            </a:pPr>
            <a:endParaRPr lang="en-US" sz="1800" dirty="0" smtClean="0"/>
          </a:p>
        </p:txBody>
      </p:sp>
      <p:sp>
        <p:nvSpPr>
          <p:cNvPr id="21508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4F9FB1C-56CA-4EDF-99F0-9DCC4F1E25B2}" type="slidenum">
              <a:rPr lang="ar-SA" smtClean="0"/>
              <a:pPr/>
              <a:t>17</a:t>
            </a:fld>
            <a:endParaRPr lang="en-US" smtClean="0"/>
          </a:p>
        </p:txBody>
      </p:sp>
      <p:pic>
        <p:nvPicPr>
          <p:cNvPr id="21509" name="Picture 2"/>
          <p:cNvPicPr>
            <a:picLocks noChangeAspect="1" noChangeArrowheads="1"/>
          </p:cNvPicPr>
          <p:nvPr/>
        </p:nvPicPr>
        <p:blipFill>
          <a:blip r:embed="rId2"/>
          <a:srcRect b="68161"/>
          <a:stretch>
            <a:fillRect/>
          </a:stretch>
        </p:blipFill>
        <p:spPr bwMode="auto">
          <a:xfrm>
            <a:off x="4953000" y="152400"/>
            <a:ext cx="1779588" cy="879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0" name="Picture 3"/>
          <p:cNvPicPr>
            <a:picLocks noChangeAspect="1" noChangeArrowheads="1"/>
          </p:cNvPicPr>
          <p:nvPr/>
        </p:nvPicPr>
        <p:blipFill>
          <a:blip r:embed="rId3"/>
          <a:srcRect t="48387" b="15959"/>
          <a:stretch>
            <a:fillRect/>
          </a:stretch>
        </p:blipFill>
        <p:spPr bwMode="auto">
          <a:xfrm>
            <a:off x="7086600" y="76200"/>
            <a:ext cx="148272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11" name="Rectangle 4"/>
          <p:cNvSpPr>
            <a:spLocks noChangeArrowheads="1"/>
          </p:cNvSpPr>
          <p:nvPr/>
        </p:nvSpPr>
        <p:spPr bwMode="auto">
          <a:xfrm>
            <a:off x="4495800" y="922337"/>
            <a:ext cx="2514600" cy="3381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rtl="0"/>
            <a:r>
              <a:rPr lang="en-US" sz="1600" dirty="0">
                <a:latin typeface="Calibri" pitchFamily="34" charset="0"/>
              </a:rPr>
              <a:t>Niacin (nicotinic acid)</a:t>
            </a:r>
            <a:endParaRPr lang="en-GB" sz="1600" dirty="0">
              <a:latin typeface="Calibri" pitchFamily="34" charset="0"/>
            </a:endParaRPr>
          </a:p>
        </p:txBody>
      </p:sp>
      <p:sp>
        <p:nvSpPr>
          <p:cNvPr id="21512" name="Rectangle 4"/>
          <p:cNvSpPr>
            <a:spLocks noChangeArrowheads="1"/>
          </p:cNvSpPr>
          <p:nvPr/>
        </p:nvSpPr>
        <p:spPr bwMode="auto">
          <a:xfrm>
            <a:off x="7162800" y="609600"/>
            <a:ext cx="1657350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indent="457200" algn="ctr" rtl="0"/>
            <a:r>
              <a:rPr lang="en-US" sz="1600">
                <a:cs typeface="Times New Roman" pitchFamily="18" charset="0"/>
              </a:rPr>
              <a:t>        Niacinamid (nicotinamide)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457200"/>
            <a:ext cx="8229600" cy="838200"/>
          </a:xfrm>
        </p:spPr>
        <p:txBody>
          <a:bodyPr/>
          <a:lstStyle/>
          <a:p>
            <a:r>
              <a:rPr lang="en-US" sz="4000" dirty="0" smtClean="0">
                <a:solidFill>
                  <a:srgbClr val="C00000"/>
                </a:solidFill>
              </a:rPr>
              <a:t>Structure of NAD+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447800"/>
            <a:ext cx="8229600" cy="4419600"/>
          </a:xfrm>
          <a:ln>
            <a:solidFill>
              <a:srgbClr val="CC0000"/>
            </a:solidFill>
          </a:ln>
        </p:spPr>
        <p:txBody>
          <a:bodyPr/>
          <a:lstStyle/>
          <a:p>
            <a:pPr algn="l">
              <a:buFont typeface="Wingdings" pitchFamily="2" charset="2"/>
              <a:buNone/>
            </a:pPr>
            <a:r>
              <a:rPr lang="en-US" b="1" dirty="0" smtClean="0"/>
              <a:t>NAD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    NADH+H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</a:t>
            </a:r>
            <a:endParaRPr lang="en-US" sz="2000" b="1" dirty="0" smtClean="0">
              <a:solidFill>
                <a:srgbClr val="800000"/>
              </a:solidFill>
            </a:endParaRPr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endParaRPr lang="en-US" dirty="0" smtClean="0"/>
          </a:p>
          <a:p>
            <a:pPr algn="l">
              <a:buFont typeface="Wingdings" pitchFamily="2" charset="2"/>
              <a:buNone/>
            </a:pPr>
            <a:r>
              <a:rPr lang="en-US" b="1" dirty="0" smtClean="0"/>
              <a:t>NADP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en-US" b="1" dirty="0" smtClean="0"/>
              <a:t>                                    NADPH+H</a:t>
            </a:r>
            <a:r>
              <a:rPr lang="en-US" sz="2400" b="1" baseline="30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</a:p>
          <a:p>
            <a:pPr algn="l">
              <a:buFont typeface="Wingdings" pitchFamily="2" charset="2"/>
              <a:buNone/>
            </a:pPr>
            <a:r>
              <a:rPr lang="en-US" dirty="0" smtClean="0"/>
              <a:t>                                                        </a:t>
            </a:r>
          </a:p>
        </p:txBody>
      </p:sp>
      <p:sp>
        <p:nvSpPr>
          <p:cNvPr id="74756" name="Line 4"/>
          <p:cNvSpPr>
            <a:spLocks noChangeShapeType="1"/>
          </p:cNvSpPr>
          <p:nvPr/>
        </p:nvSpPr>
        <p:spPr bwMode="auto">
          <a:xfrm flipV="1">
            <a:off x="2057400" y="1828800"/>
            <a:ext cx="37338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57" name="Rectangle 9"/>
          <p:cNvSpPr>
            <a:spLocks noChangeArrowheads="1"/>
          </p:cNvSpPr>
          <p:nvPr/>
        </p:nvSpPr>
        <p:spPr bwMode="auto">
          <a:xfrm>
            <a:off x="609600" y="20574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>
                <a:solidFill>
                  <a:srgbClr val="990000"/>
                </a:solidFill>
              </a:rPr>
              <a:t>Nicotinamide</a:t>
            </a:r>
            <a:r>
              <a:rPr lang="en-US" sz="2000" b="1" i="1"/>
              <a:t>                   </a:t>
            </a:r>
            <a:r>
              <a:rPr lang="en-US" sz="2000" b="1" i="1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>
              <a:solidFill>
                <a:srgbClr val="CC0000"/>
              </a:solidFill>
            </a:endParaRPr>
          </a:p>
          <a:p>
            <a:pPr algn="l"/>
            <a:r>
              <a:rPr lang="en-US" sz="2000" b="1" i="1">
                <a:solidFill>
                  <a:srgbClr val="990000"/>
                </a:solidFill>
              </a:rPr>
              <a:t>Ribose—P-----</a:t>
            </a:r>
            <a:r>
              <a:rPr lang="en-US" sz="2000" b="1" i="1"/>
              <a:t>--—---</a:t>
            </a:r>
            <a:r>
              <a:rPr lang="en-US" sz="2000" b="1" i="1">
                <a:solidFill>
                  <a:srgbClr val="CC0000"/>
                </a:solidFill>
              </a:rPr>
              <a:t>P----Ribose</a:t>
            </a:r>
          </a:p>
        </p:txBody>
      </p:sp>
      <p:sp>
        <p:nvSpPr>
          <p:cNvPr id="74758" name="Line 10"/>
          <p:cNvSpPr>
            <a:spLocks noChangeShapeType="1"/>
          </p:cNvSpPr>
          <p:nvPr/>
        </p:nvSpPr>
        <p:spPr bwMode="auto">
          <a:xfrm>
            <a:off x="1295400" y="25146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59" name="Line 11"/>
          <p:cNvSpPr>
            <a:spLocks noChangeShapeType="1"/>
          </p:cNvSpPr>
          <p:nvPr/>
        </p:nvSpPr>
        <p:spPr bwMode="auto">
          <a:xfrm>
            <a:off x="4114800" y="2514600"/>
            <a:ext cx="0" cy="3048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0" name="Line 12"/>
          <p:cNvSpPr>
            <a:spLocks noChangeShapeType="1"/>
          </p:cNvSpPr>
          <p:nvPr/>
        </p:nvSpPr>
        <p:spPr bwMode="auto">
          <a:xfrm>
            <a:off x="2286000" y="4114800"/>
            <a:ext cx="35814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4761" name="Rectangle 13"/>
          <p:cNvSpPr>
            <a:spLocks noChangeArrowheads="1"/>
          </p:cNvSpPr>
          <p:nvPr/>
        </p:nvSpPr>
        <p:spPr bwMode="auto">
          <a:xfrm>
            <a:off x="762000" y="4495800"/>
            <a:ext cx="4648200" cy="12192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2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none" anchor="ctr"/>
          <a:lstStyle/>
          <a:p>
            <a:pPr algn="l"/>
            <a:r>
              <a:rPr lang="en-US" sz="2000" b="1" i="1">
                <a:solidFill>
                  <a:srgbClr val="990000"/>
                </a:solidFill>
              </a:rPr>
              <a:t>Nicotinamide</a:t>
            </a:r>
            <a:r>
              <a:rPr lang="en-US" sz="2000" b="1" i="1"/>
              <a:t>                   </a:t>
            </a:r>
            <a:r>
              <a:rPr lang="en-US" sz="2000" b="1" i="1">
                <a:solidFill>
                  <a:srgbClr val="CC0000"/>
                </a:solidFill>
              </a:rPr>
              <a:t>Adenine</a:t>
            </a:r>
          </a:p>
          <a:p>
            <a:pPr algn="l"/>
            <a:endParaRPr lang="en-US" sz="2000" b="1" i="1">
              <a:solidFill>
                <a:srgbClr val="CC0000"/>
              </a:solidFill>
            </a:endParaRPr>
          </a:p>
          <a:p>
            <a:pPr algn="l"/>
            <a:r>
              <a:rPr lang="en-US" sz="2000" b="1" i="1">
                <a:solidFill>
                  <a:srgbClr val="990000"/>
                </a:solidFill>
              </a:rPr>
              <a:t>Ribose—P-----</a:t>
            </a:r>
            <a:r>
              <a:rPr lang="en-US" sz="2000" b="1" i="1"/>
              <a:t>--—---</a:t>
            </a:r>
            <a:r>
              <a:rPr lang="en-US" sz="2000" b="1" i="1">
                <a:solidFill>
                  <a:srgbClr val="CC0000"/>
                </a:solidFill>
              </a:rPr>
              <a:t>P----Ribose-</a:t>
            </a:r>
            <a:r>
              <a:rPr lang="en-US" sz="2000" b="1" i="1">
                <a:solidFill>
                  <a:schemeClr val="bg2"/>
                </a:solidFill>
              </a:rPr>
              <a:t>P</a:t>
            </a:r>
          </a:p>
        </p:txBody>
      </p:sp>
      <p:sp>
        <p:nvSpPr>
          <p:cNvPr id="74762" name="Line 14"/>
          <p:cNvSpPr>
            <a:spLocks noChangeShapeType="1"/>
          </p:cNvSpPr>
          <p:nvPr/>
        </p:nvSpPr>
        <p:spPr bwMode="auto">
          <a:xfrm>
            <a:off x="1447800" y="4953000"/>
            <a:ext cx="0" cy="304800"/>
          </a:xfrm>
          <a:prstGeom prst="line">
            <a:avLst/>
          </a:prstGeom>
          <a:noFill/>
          <a:ln w="28575">
            <a:solidFill>
              <a:srgbClr val="99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4763" name="Line 15"/>
          <p:cNvSpPr>
            <a:spLocks noChangeShapeType="1"/>
          </p:cNvSpPr>
          <p:nvPr/>
        </p:nvSpPr>
        <p:spPr bwMode="auto">
          <a:xfrm>
            <a:off x="4191000" y="4953000"/>
            <a:ext cx="0" cy="381000"/>
          </a:xfrm>
          <a:prstGeom prst="line">
            <a:avLst/>
          </a:prstGeom>
          <a:noFill/>
          <a:ln w="28575">
            <a:solidFill>
              <a:srgbClr val="CC00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2971800" y="1981200"/>
            <a:ext cx="19050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3048000" y="4419600"/>
            <a:ext cx="2057400" cy="1447800"/>
          </a:xfrm>
          <a:prstGeom prst="ellipse">
            <a:avLst/>
          </a:prstGeom>
          <a:noFill/>
          <a:ln w="9525"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74766" name="TextBox 13"/>
          <p:cNvSpPr txBox="1">
            <a:spLocks noChangeArrowheads="1"/>
          </p:cNvSpPr>
          <p:nvPr/>
        </p:nvSpPr>
        <p:spPr bwMode="auto">
          <a:xfrm>
            <a:off x="5187950" y="2438400"/>
            <a:ext cx="755650" cy="40005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/>
              <a:t>AMP</a:t>
            </a:r>
          </a:p>
        </p:txBody>
      </p:sp>
      <p:sp>
        <p:nvSpPr>
          <p:cNvPr id="74767" name="TextBox 14"/>
          <p:cNvSpPr txBox="1">
            <a:spLocks noChangeArrowheads="1"/>
          </p:cNvSpPr>
          <p:nvPr/>
        </p:nvSpPr>
        <p:spPr bwMode="auto">
          <a:xfrm>
            <a:off x="5264617" y="5029200"/>
            <a:ext cx="1212383" cy="400110"/>
          </a:xfrm>
          <a:prstGeom prst="rect">
            <a:avLst/>
          </a:prstGeom>
          <a:noFill/>
          <a:ln w="9525">
            <a:solidFill>
              <a:srgbClr val="00B05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sz="2000" b="1" dirty="0" smtClean="0"/>
              <a:t>AMP + P</a:t>
            </a:r>
            <a:endParaRPr lang="en-US" sz="20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4800"/>
            <a:ext cx="8229600" cy="1371600"/>
          </a:xfrm>
        </p:spPr>
        <p:txBody>
          <a:bodyPr/>
          <a:lstStyle/>
          <a:p>
            <a:pPr eaLnBrk="1" hangingPunct="1"/>
            <a:r>
              <a:rPr lang="en-GB" sz="4000" dirty="0" smtClean="0"/>
              <a:t>Reduction of NAD+</a:t>
            </a:r>
          </a:p>
        </p:txBody>
      </p:sp>
      <p:sp>
        <p:nvSpPr>
          <p:cNvPr id="76803" name="Rectangle 4"/>
          <p:cNvSpPr>
            <a:spLocks noChangeArrowheads="1"/>
          </p:cNvSpPr>
          <p:nvPr/>
        </p:nvSpPr>
        <p:spPr bwMode="auto">
          <a:xfrm>
            <a:off x="6553200" y="5334000"/>
            <a:ext cx="2057400" cy="830997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l" rtl="0"/>
            <a:r>
              <a:rPr lang="en-US" sz="2400" b="1">
                <a:cs typeface="Times New Roman" pitchFamily="18" charset="0"/>
              </a:rPr>
              <a:t>          NADH + </a:t>
            </a:r>
            <a:r>
              <a:rPr lang="en-US" sz="2400" b="1">
                <a:solidFill>
                  <a:srgbClr val="CC0000"/>
                </a:solidFill>
                <a:cs typeface="Times New Roman" pitchFamily="18" charset="0"/>
              </a:rPr>
              <a:t>H+</a:t>
            </a:r>
            <a:endParaRPr lang="en-US" sz="2400">
              <a:solidFill>
                <a:srgbClr val="CC0000"/>
              </a:solidFill>
              <a:cs typeface="Times New Roman" pitchFamily="18" charset="0"/>
            </a:endParaRPr>
          </a:p>
        </p:txBody>
      </p:sp>
      <p:pic>
        <p:nvPicPr>
          <p:cNvPr id="76804" name="Picture 3"/>
          <p:cNvPicPr>
            <a:picLocks noChangeAspect="1" noChangeArrowheads="1"/>
          </p:cNvPicPr>
          <p:nvPr/>
        </p:nvPicPr>
        <p:blipFill>
          <a:blip r:embed="rId2"/>
          <a:srcRect t="48387" b="15959"/>
          <a:stretch>
            <a:fillRect/>
          </a:stretch>
        </p:blipFill>
        <p:spPr bwMode="auto">
          <a:xfrm>
            <a:off x="533400" y="1828800"/>
            <a:ext cx="3451225" cy="2227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6805" name="Rectangle 4"/>
          <p:cNvSpPr>
            <a:spLocks noChangeArrowheads="1"/>
          </p:cNvSpPr>
          <p:nvPr/>
        </p:nvSpPr>
        <p:spPr bwMode="auto">
          <a:xfrm>
            <a:off x="457200" y="3435350"/>
            <a:ext cx="1143000" cy="1200329"/>
          </a:xfrm>
          <a:prstGeom prst="rect">
            <a:avLst/>
          </a:prstGeom>
          <a:solidFill>
            <a:srgbClr val="FFFFCC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 anchor="ctr">
            <a:spAutoFit/>
          </a:bodyPr>
          <a:lstStyle/>
          <a:p>
            <a:pPr indent="457200" algn="ctr" rtl="0"/>
            <a:r>
              <a:rPr lang="en-US" sz="2400" b="1">
                <a:cs typeface="Times New Roman" pitchFamily="18" charset="0"/>
              </a:rPr>
              <a:t>          NAD+</a:t>
            </a:r>
          </a:p>
          <a:p>
            <a:pPr indent="457200" algn="ctr" rtl="0"/>
            <a:endParaRPr lang="en-US" sz="2400" b="1">
              <a:cs typeface="Times New Roman" pitchFamily="18" charset="0"/>
            </a:endParaRPr>
          </a:p>
        </p:txBody>
      </p:sp>
      <p:sp>
        <p:nvSpPr>
          <p:cNvPr id="76806" name="Text Box 9"/>
          <p:cNvSpPr txBox="1">
            <a:spLocks noChangeArrowheads="1"/>
          </p:cNvSpPr>
          <p:nvPr/>
        </p:nvSpPr>
        <p:spPr bwMode="auto">
          <a:xfrm>
            <a:off x="1219200" y="4038600"/>
            <a:ext cx="1981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07" name="Text Box 11"/>
          <p:cNvSpPr txBox="1">
            <a:spLocks noChangeArrowheads="1"/>
          </p:cNvSpPr>
          <p:nvPr/>
        </p:nvSpPr>
        <p:spPr bwMode="auto">
          <a:xfrm>
            <a:off x="1905000" y="3962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08" name="Line 13"/>
          <p:cNvSpPr>
            <a:spLocks noChangeShapeType="1"/>
          </p:cNvSpPr>
          <p:nvPr/>
        </p:nvSpPr>
        <p:spPr bwMode="auto">
          <a:xfrm>
            <a:off x="2133600" y="3810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09" name="Text Box 15"/>
          <p:cNvSpPr txBox="1">
            <a:spLocks noChangeArrowheads="1"/>
          </p:cNvSpPr>
          <p:nvPr/>
        </p:nvSpPr>
        <p:spPr bwMode="auto">
          <a:xfrm>
            <a:off x="4191000" y="4800600"/>
            <a:ext cx="1828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76810" name="Line 16"/>
          <p:cNvSpPr>
            <a:spLocks noChangeShapeType="1"/>
          </p:cNvSpPr>
          <p:nvPr/>
        </p:nvSpPr>
        <p:spPr bwMode="auto">
          <a:xfrm>
            <a:off x="5105400" y="4800600"/>
            <a:ext cx="533400" cy="228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1" name="Line 17"/>
          <p:cNvSpPr>
            <a:spLocks noChangeShapeType="1"/>
          </p:cNvSpPr>
          <p:nvPr/>
        </p:nvSpPr>
        <p:spPr bwMode="auto">
          <a:xfrm>
            <a:off x="5638800" y="50292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2" name="Line 18"/>
          <p:cNvSpPr>
            <a:spLocks noChangeShapeType="1"/>
          </p:cNvSpPr>
          <p:nvPr/>
        </p:nvSpPr>
        <p:spPr bwMode="auto">
          <a:xfrm flipH="1">
            <a:off x="4648200" y="4800600"/>
            <a:ext cx="4572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3" name="Line 19"/>
          <p:cNvSpPr>
            <a:spLocks noChangeShapeType="1"/>
          </p:cNvSpPr>
          <p:nvPr/>
        </p:nvSpPr>
        <p:spPr bwMode="auto">
          <a:xfrm>
            <a:off x="4648200" y="5105400"/>
            <a:ext cx="0" cy="6096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4" name="Line 20"/>
          <p:cNvSpPr>
            <a:spLocks noChangeShapeType="1"/>
          </p:cNvSpPr>
          <p:nvPr/>
        </p:nvSpPr>
        <p:spPr bwMode="auto">
          <a:xfrm flipH="1">
            <a:off x="5334000" y="5638800"/>
            <a:ext cx="30480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5" name="Line 21"/>
          <p:cNvSpPr>
            <a:spLocks noChangeShapeType="1"/>
          </p:cNvSpPr>
          <p:nvPr/>
        </p:nvSpPr>
        <p:spPr bwMode="auto">
          <a:xfrm flipH="1" flipV="1">
            <a:off x="4648200" y="5715000"/>
            <a:ext cx="533400" cy="3048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6" name="Line 22"/>
          <p:cNvSpPr>
            <a:spLocks noChangeShapeType="1"/>
          </p:cNvSpPr>
          <p:nvPr/>
        </p:nvSpPr>
        <p:spPr bwMode="auto">
          <a:xfrm>
            <a:off x="5486400" y="5181600"/>
            <a:ext cx="0" cy="3810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7" name="Line 23"/>
          <p:cNvSpPr>
            <a:spLocks noChangeShapeType="1"/>
          </p:cNvSpPr>
          <p:nvPr/>
        </p:nvSpPr>
        <p:spPr bwMode="auto">
          <a:xfrm>
            <a:off x="4800600" y="5181600"/>
            <a:ext cx="0" cy="457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18" name="Text Box 24"/>
          <p:cNvSpPr txBox="1">
            <a:spLocks noChangeArrowheads="1"/>
          </p:cNvSpPr>
          <p:nvPr/>
        </p:nvSpPr>
        <p:spPr bwMode="auto">
          <a:xfrm>
            <a:off x="5029200" y="5791200"/>
            <a:ext cx="428625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b="1" dirty="0"/>
              <a:t>N</a:t>
            </a:r>
          </a:p>
        </p:txBody>
      </p:sp>
      <p:sp>
        <p:nvSpPr>
          <p:cNvPr id="76819" name="Line 25"/>
          <p:cNvSpPr>
            <a:spLocks noChangeShapeType="1"/>
          </p:cNvSpPr>
          <p:nvPr/>
        </p:nvSpPr>
        <p:spPr bwMode="auto">
          <a:xfrm>
            <a:off x="5257800" y="6096000"/>
            <a:ext cx="0" cy="228600"/>
          </a:xfrm>
          <a:prstGeom prst="line">
            <a:avLst/>
          </a:prstGeom>
          <a:noFill/>
          <a:ln w="28575">
            <a:solidFill>
              <a:schemeClr val="bg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76820" name="Text Box 26"/>
          <p:cNvSpPr txBox="1">
            <a:spLocks noChangeArrowheads="1"/>
          </p:cNvSpPr>
          <p:nvPr/>
        </p:nvSpPr>
        <p:spPr bwMode="auto">
          <a:xfrm>
            <a:off x="5029200" y="6248400"/>
            <a:ext cx="4048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sz="2400" b="1">
                <a:solidFill>
                  <a:schemeClr val="bg2"/>
                </a:solidFill>
              </a:rPr>
              <a:t>R</a:t>
            </a:r>
          </a:p>
        </p:txBody>
      </p:sp>
      <p:sp>
        <p:nvSpPr>
          <p:cNvPr id="76821" name="Line 27"/>
          <p:cNvSpPr>
            <a:spLocks noChangeShapeType="1"/>
          </p:cNvSpPr>
          <p:nvPr/>
        </p:nvSpPr>
        <p:spPr bwMode="auto">
          <a:xfrm>
            <a:off x="2895600" y="3429000"/>
            <a:ext cx="1371600" cy="16002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76822" name="Text Box 28"/>
          <p:cNvSpPr txBox="1">
            <a:spLocks noChangeArrowheads="1"/>
          </p:cNvSpPr>
          <p:nvPr/>
        </p:nvSpPr>
        <p:spPr bwMode="auto">
          <a:xfrm>
            <a:off x="3124200" y="3276600"/>
            <a:ext cx="3962400" cy="523220"/>
          </a:xfrm>
          <a:prstGeom prst="rect">
            <a:avLst/>
          </a:prstGeom>
          <a:solidFill>
            <a:srgbClr val="FFCCFF"/>
          </a:solidFill>
          <a:ln w="9525">
            <a:solidFill>
              <a:schemeClr val="accent1"/>
            </a:solidFill>
            <a:miter lim="800000"/>
            <a:headEnd/>
            <a:tailEnd/>
          </a:ln>
          <a:scene3d>
            <a:camera prst="orthographicFront"/>
            <a:lightRig rig="threePt" dir="t"/>
          </a:scene3d>
          <a:sp3d>
            <a:bevelT w="165100" prst="coolSlant"/>
          </a:sp3d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800" b="1">
                <a:solidFill>
                  <a:srgbClr val="CC0000"/>
                </a:solidFill>
              </a:rPr>
              <a:t>2H = H + e + H+</a:t>
            </a:r>
          </a:p>
        </p:txBody>
      </p:sp>
      <p:sp>
        <p:nvSpPr>
          <p:cNvPr id="76823" name="Text Box 29"/>
          <p:cNvSpPr txBox="1">
            <a:spLocks noChangeArrowheads="1"/>
          </p:cNvSpPr>
          <p:nvPr/>
        </p:nvSpPr>
        <p:spPr bwMode="auto">
          <a:xfrm>
            <a:off x="1905000" y="3124200"/>
            <a:ext cx="381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chemeClr val="bg2"/>
                </a:solidFill>
              </a:rPr>
              <a:t>+</a:t>
            </a:r>
          </a:p>
        </p:txBody>
      </p:sp>
      <p:sp>
        <p:nvSpPr>
          <p:cNvPr id="76824" name="Text Box 30"/>
          <p:cNvSpPr txBox="1">
            <a:spLocks noChangeArrowheads="1"/>
          </p:cNvSpPr>
          <p:nvPr/>
        </p:nvSpPr>
        <p:spPr bwMode="auto">
          <a:xfrm>
            <a:off x="4724400" y="4343400"/>
            <a:ext cx="762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H</a:t>
            </a:r>
          </a:p>
        </p:txBody>
      </p:sp>
      <p:sp>
        <p:nvSpPr>
          <p:cNvPr id="76825" name="Text Box 31"/>
          <p:cNvSpPr txBox="1">
            <a:spLocks noChangeArrowheads="1"/>
          </p:cNvSpPr>
          <p:nvPr/>
        </p:nvSpPr>
        <p:spPr bwMode="auto">
          <a:xfrm>
            <a:off x="4953000" y="5420380"/>
            <a:ext cx="533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 dirty="0">
                <a:solidFill>
                  <a:srgbClr val="CC0000"/>
                </a:solidFill>
              </a:rPr>
              <a:t>e</a:t>
            </a:r>
          </a:p>
        </p:txBody>
      </p:sp>
      <p:sp>
        <p:nvSpPr>
          <p:cNvPr id="76826" name="Text Box 32"/>
          <p:cNvSpPr txBox="1">
            <a:spLocks noChangeArrowheads="1"/>
          </p:cNvSpPr>
          <p:nvPr/>
        </p:nvSpPr>
        <p:spPr bwMode="auto">
          <a:xfrm>
            <a:off x="5638800" y="4800600"/>
            <a:ext cx="13716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/>
              <a:t>  </a:t>
            </a:r>
            <a:r>
              <a:rPr lang="en-US" sz="2000" b="1"/>
              <a:t>CONH2</a:t>
            </a:r>
          </a:p>
        </p:txBody>
      </p:sp>
      <p:sp>
        <p:nvSpPr>
          <p:cNvPr id="76827" name="Line 33"/>
          <p:cNvSpPr>
            <a:spLocks noChangeShapeType="1"/>
          </p:cNvSpPr>
          <p:nvPr/>
        </p:nvSpPr>
        <p:spPr bwMode="auto">
          <a:xfrm flipV="1">
            <a:off x="5638800" y="4953000"/>
            <a:ext cx="2286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5257800" y="3124200"/>
            <a:ext cx="609600" cy="8382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29" name="Oval 28"/>
          <p:cNvSpPr/>
          <p:nvPr/>
        </p:nvSpPr>
        <p:spPr>
          <a:xfrm>
            <a:off x="7772400" y="5486400"/>
            <a:ext cx="533400" cy="762000"/>
          </a:xfrm>
          <a:prstGeom prst="ellipse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" dur="2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8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" dur="2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" grpId="0" animBg="1"/>
      <p:bldP spid="28" grpId="1" animBg="1"/>
      <p:bldP spid="29" grpId="0" animBg="1"/>
      <p:bldP spid="29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533400" y="115888"/>
            <a:ext cx="8610600" cy="874712"/>
          </a:xfrm>
        </p:spPr>
        <p:txBody>
          <a:bodyPr/>
          <a:lstStyle/>
          <a:p>
            <a:r>
              <a:rPr lang="en-US" sz="3200" smtClean="0"/>
              <a:t>Vitamins: classification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90600"/>
            <a:ext cx="8077200" cy="5791200"/>
          </a:xfrm>
        </p:spPr>
        <p:txBody>
          <a:bodyPr/>
          <a:lstStyle/>
          <a:p>
            <a:pPr algn="l" rtl="0">
              <a:lnSpc>
                <a:spcPct val="80000"/>
              </a:lnSpc>
              <a:defRPr/>
            </a:pPr>
            <a:r>
              <a:rPr lang="en-US" sz="2400" dirty="0" smtClean="0"/>
              <a:t>Vitamins grouped into two major categories:</a:t>
            </a:r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Fat-soluble</a:t>
            </a:r>
            <a:r>
              <a:rPr lang="en-US" sz="2400" dirty="0" smtClean="0"/>
              <a:t> (4 fat soluble) Vitamin A, D, E, K.</a:t>
            </a:r>
          </a:p>
          <a:p>
            <a:pPr lvl="1"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lvl="1" algn="l" rtl="0">
              <a:lnSpc>
                <a:spcPct val="80000"/>
              </a:lnSpc>
              <a:defRPr/>
            </a:pPr>
            <a:r>
              <a:rPr lang="en-US" sz="2400" b="1" dirty="0" smtClean="0">
                <a:solidFill>
                  <a:srgbClr val="C00000"/>
                </a:solidFill>
              </a:rPr>
              <a:t>Water-soluble</a:t>
            </a:r>
            <a:r>
              <a:rPr lang="en-US" sz="2400" dirty="0" smtClean="0"/>
              <a:t> (9 water soluble)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1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thiamine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2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riboflavin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3</a:t>
            </a:r>
            <a:r>
              <a:rPr lang="en-US" sz="2000" b="1" dirty="0" smtClean="0"/>
              <a:t> or Vitamin P or Vitamin PP (</a:t>
            </a:r>
            <a:r>
              <a:rPr lang="cs-CZ" sz="2000" b="1" dirty="0" smtClean="0">
                <a:solidFill>
                  <a:schemeClr val="hlink"/>
                </a:solidFill>
              </a:rPr>
              <a:t>niacin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/>
              <a:t>Vitamin B</a:t>
            </a:r>
            <a:r>
              <a:rPr lang="en-US" sz="2000" b="1" baseline="-25000" dirty="0" smtClean="0"/>
              <a:t>5</a:t>
            </a:r>
            <a:r>
              <a:rPr lang="en-US" sz="2000" b="1" dirty="0" smtClean="0"/>
              <a:t> (</a:t>
            </a:r>
            <a:r>
              <a:rPr lang="cs-CZ" sz="2000" b="1" dirty="0" smtClean="0">
                <a:solidFill>
                  <a:schemeClr val="hlink"/>
                </a:solidFill>
              </a:rPr>
              <a:t>panthotenic acid</a:t>
            </a:r>
            <a:r>
              <a:rPr lang="en-US" sz="2000" b="1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cs-CZ" sz="2000" dirty="0" smtClean="0"/>
              <a:t>Vitamin B</a:t>
            </a:r>
            <a:r>
              <a:rPr lang="cs-CZ" sz="2000" baseline="-25000" dirty="0" smtClean="0"/>
              <a:t>6</a:t>
            </a:r>
            <a:r>
              <a:rPr lang="en-US" sz="2000" dirty="0" smtClean="0"/>
              <a:t> (</a:t>
            </a:r>
            <a:r>
              <a:rPr lang="cs-CZ" sz="2000" dirty="0" smtClean="0">
                <a:solidFill>
                  <a:schemeClr val="hlink"/>
                </a:solidFill>
              </a:rPr>
              <a:t>pyridoxine</a:t>
            </a:r>
            <a:r>
              <a:rPr lang="en-US" sz="2000" dirty="0" smtClean="0"/>
              <a:t> and </a:t>
            </a:r>
            <a:r>
              <a:rPr lang="cs-CZ" sz="2000" dirty="0" smtClean="0">
                <a:solidFill>
                  <a:schemeClr val="hlink"/>
                </a:solidFill>
              </a:rPr>
              <a:t>pyridoxamine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7</a:t>
            </a:r>
            <a:r>
              <a:rPr lang="en-US" sz="2000" dirty="0" smtClean="0"/>
              <a:t> or Vitamin H (</a:t>
            </a:r>
            <a:r>
              <a:rPr lang="cs-CZ" sz="2000" dirty="0" smtClean="0">
                <a:solidFill>
                  <a:schemeClr val="hlink"/>
                </a:solidFill>
              </a:rPr>
              <a:t>biotin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9</a:t>
            </a:r>
            <a:r>
              <a:rPr lang="en-US" sz="2000" dirty="0" smtClean="0"/>
              <a:t> or Vitamin M (</a:t>
            </a:r>
            <a:r>
              <a:rPr lang="cs-CZ" sz="2000" dirty="0" smtClean="0">
                <a:solidFill>
                  <a:schemeClr val="hlink"/>
                </a:solidFill>
              </a:rPr>
              <a:t>folic acid</a:t>
            </a:r>
            <a:r>
              <a:rPr lang="en-US" sz="2000" dirty="0" smtClean="0"/>
              <a:t>)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dirty="0" smtClean="0"/>
              <a:t>Vitamin B</a:t>
            </a:r>
            <a:r>
              <a:rPr lang="en-US" sz="2000" baseline="-25000" dirty="0" smtClean="0"/>
              <a:t>12</a:t>
            </a:r>
            <a:r>
              <a:rPr lang="en-US" sz="2000" dirty="0" smtClean="0"/>
              <a:t> </a:t>
            </a:r>
            <a:r>
              <a:rPr lang="cs-CZ" sz="2000" dirty="0" smtClean="0"/>
              <a:t>(</a:t>
            </a:r>
            <a:r>
              <a:rPr lang="cs-CZ" sz="2000" dirty="0" smtClean="0">
                <a:solidFill>
                  <a:schemeClr val="hlink"/>
                </a:solidFill>
              </a:rPr>
              <a:t>cobalamin</a:t>
            </a:r>
            <a:r>
              <a:rPr lang="en-US" sz="2000" dirty="0" smtClean="0"/>
              <a:t>) </a:t>
            </a:r>
          </a:p>
          <a:p>
            <a:pPr marL="514350" indent="-514350" algn="l" rtl="0">
              <a:buClr>
                <a:schemeClr val="folHlink"/>
              </a:buClr>
              <a:buSzPct val="60000"/>
              <a:buFont typeface="+mj-lt"/>
              <a:buAutoNum type="arabicPeriod"/>
              <a:defRPr/>
            </a:pPr>
            <a:r>
              <a:rPr lang="en-US" sz="2000" b="1" dirty="0" smtClean="0">
                <a:solidFill>
                  <a:srgbClr val="990000"/>
                </a:solidFill>
              </a:rPr>
              <a:t>Vitamin C</a:t>
            </a:r>
          </a:p>
          <a:p>
            <a:pPr lvl="1"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512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85D0CD7D-2FC4-4A80-A4C1-27D7DF2483D6}" type="slidenum">
              <a:rPr lang="ar-SA" smtClean="0"/>
              <a:pPr/>
              <a:t>2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28600"/>
            <a:ext cx="8229600" cy="838200"/>
          </a:xfrm>
        </p:spPr>
        <p:txBody>
          <a:bodyPr/>
          <a:lstStyle/>
          <a:p>
            <a:r>
              <a:rPr lang="en-US" sz="4000" dirty="0" smtClean="0"/>
              <a:t>Niacin 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990600"/>
            <a:ext cx="8229600" cy="3657600"/>
          </a:xfrm>
        </p:spPr>
        <p:txBody>
          <a:bodyPr/>
          <a:lstStyle/>
          <a:p>
            <a:pPr algn="l" rtl="0">
              <a:lnSpc>
                <a:spcPct val="120000"/>
              </a:lnSpc>
              <a:defRPr/>
            </a:pPr>
            <a:r>
              <a:rPr lang="en-US" sz="2400" dirty="0" smtClean="0"/>
              <a:t> </a:t>
            </a:r>
            <a:r>
              <a:rPr lang="en-US" sz="2400" b="1" i="1" u="sng" dirty="0" smtClean="0"/>
              <a:t>Reactions</a:t>
            </a:r>
            <a:r>
              <a:rPr lang="en-US" sz="2400" dirty="0" smtClean="0"/>
              <a:t> requiring </a:t>
            </a:r>
            <a:r>
              <a:rPr lang="en-US" sz="2400" b="1" dirty="0" smtClean="0"/>
              <a:t>NAD+</a:t>
            </a:r>
            <a:r>
              <a:rPr lang="en-US" sz="2400" dirty="0" smtClean="0"/>
              <a:t> are: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a-   </a:t>
            </a:r>
            <a:r>
              <a:rPr lang="en-US" sz="2400" dirty="0" smtClean="0">
                <a:solidFill>
                  <a:srgbClr val="CC0000"/>
                </a:solidFill>
              </a:rPr>
              <a:t>[</a:t>
            </a:r>
            <a:r>
              <a:rPr lang="en-US" sz="2400" u="sng" dirty="0" smtClean="0">
                <a:solidFill>
                  <a:srgbClr val="CC0000"/>
                </a:solidFill>
              </a:rPr>
              <a:t>oxidative </a:t>
            </a:r>
            <a:r>
              <a:rPr lang="en-US" sz="2400" u="sng" dirty="0" err="1" smtClean="0">
                <a:solidFill>
                  <a:srgbClr val="CC0000"/>
                </a:solidFill>
              </a:rPr>
              <a:t>decarboxylation</a:t>
            </a:r>
            <a:r>
              <a:rPr lang="en-US" sz="2400" dirty="0" smtClean="0">
                <a:solidFill>
                  <a:srgbClr val="CC0000"/>
                </a:solidFill>
              </a:rPr>
              <a:t> of a </a:t>
            </a:r>
            <a:r>
              <a:rPr lang="en-US" sz="2400" dirty="0" err="1" smtClean="0">
                <a:solidFill>
                  <a:srgbClr val="CC0000"/>
                </a:solidFill>
              </a:rPr>
              <a:t>keto</a:t>
            </a:r>
            <a:r>
              <a:rPr lang="en-US" sz="2400" dirty="0" smtClean="0">
                <a:solidFill>
                  <a:srgbClr val="CC0000"/>
                </a:solidFill>
              </a:rPr>
              <a:t> acids as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>
                <a:solidFill>
                  <a:srgbClr val="CC0000"/>
                </a:solidFill>
              </a:rPr>
              <a:t>      </a:t>
            </a:r>
            <a:r>
              <a:rPr lang="en-US" sz="2400" dirty="0" smtClean="0">
                <a:solidFill>
                  <a:schemeClr val="bg2"/>
                </a:solidFill>
              </a:rPr>
              <a:t>PDH</a:t>
            </a:r>
            <a:r>
              <a:rPr lang="en-US" sz="2400" dirty="0" smtClean="0">
                <a:solidFill>
                  <a:srgbClr val="CC0000"/>
                </a:solidFill>
              </a:rPr>
              <a:t>]       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b-   </a:t>
            </a:r>
            <a:r>
              <a:rPr lang="en-US" sz="2400" dirty="0" smtClean="0">
                <a:solidFill>
                  <a:srgbClr val="CC0000"/>
                </a:solidFill>
              </a:rPr>
              <a:t>[C.A.C.]                                 Energy (ATP)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   c-   </a:t>
            </a:r>
            <a:r>
              <a:rPr lang="en-US" sz="2400" dirty="0" smtClean="0">
                <a:solidFill>
                  <a:srgbClr val="CC0000"/>
                </a:solidFill>
              </a:rPr>
              <a:t>[beta oxidation of F.A.]</a:t>
            </a:r>
            <a:r>
              <a:rPr lang="en-US" sz="2400" dirty="0" smtClean="0"/>
              <a:t>           </a:t>
            </a:r>
            <a:r>
              <a:rPr lang="en-US" sz="2400" dirty="0" smtClean="0">
                <a:solidFill>
                  <a:srgbClr val="CC0000"/>
                </a:solidFill>
              </a:rPr>
              <a:t>Energy (ATP)</a:t>
            </a:r>
          </a:p>
          <a:p>
            <a:pPr algn="l" rtl="0">
              <a:lnSpc>
                <a:spcPct val="150000"/>
              </a:lnSpc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   </a:t>
            </a:r>
          </a:p>
          <a:p>
            <a:pPr algn="l" rtl="0">
              <a:lnSpc>
                <a:spcPct val="80000"/>
              </a:lnSpc>
              <a:defRPr/>
            </a:pPr>
            <a:r>
              <a:rPr lang="en-US" sz="2400" b="1" dirty="0" smtClean="0"/>
              <a:t>Reactions</a:t>
            </a:r>
            <a:r>
              <a:rPr lang="en-US" sz="2400" dirty="0" smtClean="0"/>
              <a:t> requiring co-enzyme  </a:t>
            </a:r>
            <a:r>
              <a:rPr lang="en-US" sz="2400" b="1" dirty="0" smtClean="0"/>
              <a:t>NADP</a:t>
            </a:r>
            <a:r>
              <a:rPr lang="en-US" sz="2400" b="1" dirty="0" smtClean="0"/>
              <a:t>+/NADP+</a:t>
            </a:r>
            <a:r>
              <a:rPr lang="en-US" sz="2400" dirty="0" smtClean="0"/>
              <a:t> </a:t>
            </a:r>
            <a:r>
              <a:rPr lang="en-US" sz="2400" dirty="0" smtClean="0"/>
              <a:t>as: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Glucose-6-phosphate </a:t>
            </a:r>
            <a:r>
              <a:rPr lang="en-US" sz="2400" dirty="0"/>
              <a:t>dehydrogenase (NADP+)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/>
              <a:t>Folate reductase (NADPH+H</a:t>
            </a:r>
            <a:r>
              <a:rPr lang="en-US" sz="2400" dirty="0" smtClean="0"/>
              <a:t>+)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r>
              <a:rPr lang="en-US" sz="2400" dirty="0" smtClean="0"/>
              <a:t>Retinal → retinol</a:t>
            </a:r>
          </a:p>
          <a:p>
            <a:pPr algn="l" rtl="0">
              <a:lnSpc>
                <a:spcPct val="80000"/>
              </a:lnSpc>
              <a:buFont typeface="Wingdings" panose="05000000000000000000" pitchFamily="2" charset="2"/>
              <a:buChar char="Ø"/>
            </a:pPr>
            <a:endParaRPr lang="en-US" sz="2400" dirty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>
              <a:solidFill>
                <a:schemeClr val="bg2">
                  <a:lumMod val="75000"/>
                </a:schemeClr>
              </a:solidFill>
            </a:endParaRPr>
          </a:p>
          <a:p>
            <a:pPr algn="l" rtl="0">
              <a:lnSpc>
                <a:spcPct val="120000"/>
              </a:lnSpc>
              <a:defRPr/>
            </a:pPr>
            <a:endParaRPr lang="en-US" sz="2400" b="1" dirty="0" smtClean="0"/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b="1" dirty="0" smtClean="0">
              <a:solidFill>
                <a:schemeClr val="bg2"/>
              </a:solidFill>
            </a:endParaRPr>
          </a:p>
          <a:p>
            <a:pPr algn="l" rtl="0">
              <a:lnSpc>
                <a:spcPct val="80000"/>
              </a:lnSpc>
              <a:buFont typeface="Wingdings" pitchFamily="2" charset="2"/>
              <a:buNone/>
              <a:defRPr/>
            </a:pPr>
            <a:endParaRPr lang="en-US" sz="2400" dirty="0" smtClean="0"/>
          </a:p>
          <a:p>
            <a:pPr algn="l" rtl="0">
              <a:lnSpc>
                <a:spcPct val="80000"/>
              </a:lnSpc>
              <a:defRPr/>
            </a:pPr>
            <a:endParaRPr lang="en-US" sz="2400" dirty="0" smtClean="0"/>
          </a:p>
        </p:txBody>
      </p:sp>
      <p:sp>
        <p:nvSpPr>
          <p:cNvPr id="23556" name="Line 4"/>
          <p:cNvSpPr>
            <a:spLocks noChangeShapeType="1"/>
          </p:cNvSpPr>
          <p:nvPr/>
        </p:nvSpPr>
        <p:spPr bwMode="auto">
          <a:xfrm>
            <a:off x="2438400" y="2438400"/>
            <a:ext cx="24384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7" name="Line 5"/>
          <p:cNvSpPr>
            <a:spLocks noChangeShapeType="1"/>
          </p:cNvSpPr>
          <p:nvPr/>
        </p:nvSpPr>
        <p:spPr bwMode="auto">
          <a:xfrm flipV="1">
            <a:off x="3048000" y="2819400"/>
            <a:ext cx="1981200" cy="7620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8" name="Line 6"/>
          <p:cNvSpPr>
            <a:spLocks noChangeShapeType="1"/>
          </p:cNvSpPr>
          <p:nvPr/>
        </p:nvSpPr>
        <p:spPr bwMode="auto">
          <a:xfrm>
            <a:off x="4876800" y="3276600"/>
            <a:ext cx="457200" cy="0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en-US"/>
          </a:p>
        </p:txBody>
      </p:sp>
      <p:sp>
        <p:nvSpPr>
          <p:cNvPr id="23559" name="Slide Number Placeholder 7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6BC39BF-AF60-4239-9940-DACB61056717}" type="slidenum">
              <a:rPr lang="ar-SA" smtClean="0"/>
              <a:pPr/>
              <a:t>20</a:t>
            </a:fld>
            <a:endParaRPr lang="en-US" smtClean="0"/>
          </a:p>
        </p:txBody>
      </p:sp>
      <p:sp>
        <p:nvSpPr>
          <p:cNvPr id="8" name="Rectangle 7"/>
          <p:cNvSpPr/>
          <p:nvPr/>
        </p:nvSpPr>
        <p:spPr>
          <a:xfrm>
            <a:off x="533400" y="5715000"/>
            <a:ext cx="7955096" cy="634020"/>
          </a:xfrm>
          <a:prstGeom prst="rect">
            <a:avLst/>
          </a:prstGeom>
          <a:solidFill>
            <a:schemeClr val="bg1">
              <a:lumMod val="85000"/>
            </a:schemeClr>
          </a:solidFill>
          <a:ln>
            <a:solidFill>
              <a:schemeClr val="tx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txBody>
          <a:bodyPr wrap="square">
            <a:spAutoFit/>
          </a:bodyPr>
          <a:lstStyle/>
          <a:p>
            <a:pPr algn="l" rtl="0">
              <a:lnSpc>
                <a:spcPct val="80000"/>
              </a:lnSpc>
              <a:defRPr/>
            </a:pPr>
            <a:r>
              <a:rPr lang="en-US" sz="2200" dirty="0"/>
              <a:t>intestinal niacin absorption process: intracellular </a:t>
            </a:r>
            <a:r>
              <a:rPr lang="en-US" sz="2200" b="1" dirty="0">
                <a:solidFill>
                  <a:srgbClr val="C00000"/>
                </a:solidFill>
              </a:rPr>
              <a:t>protein-tyrosine-kinase-mediated pathway</a:t>
            </a:r>
            <a:r>
              <a:rPr lang="en-US" sz="2200" dirty="0"/>
              <a:t> regulates vitamin uptake.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Niacin: deficiency  </a:t>
            </a:r>
            <a:endParaRPr lang="en-US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219200"/>
            <a:ext cx="8229600" cy="5105400"/>
          </a:xfrm>
        </p:spPr>
        <p:txBody>
          <a:bodyPr>
            <a:noAutofit/>
          </a:bodyPr>
          <a:lstStyle/>
          <a:p>
            <a:pPr algn="l" rtl="0">
              <a:lnSpc>
                <a:spcPct val="90000"/>
              </a:lnSpc>
              <a:buFont typeface="Wingdings" pitchFamily="2" charset="2"/>
              <a:buNone/>
              <a:defRPr/>
            </a:pPr>
            <a:r>
              <a:rPr lang="en-US" sz="2400" b="1" i="1" u="sng" dirty="0" smtClean="0"/>
              <a:t>Causes </a:t>
            </a:r>
            <a:r>
              <a:rPr lang="en-US" sz="2400" b="1" dirty="0" smtClean="0"/>
              <a:t>of deficiency:</a:t>
            </a:r>
            <a:r>
              <a:rPr lang="en-US" sz="2400" b="1" dirty="0" smtClean="0">
                <a:solidFill>
                  <a:srgbClr val="CC0000"/>
                </a:solidFill>
              </a:rPr>
              <a:t> </a:t>
            </a:r>
          </a:p>
          <a:p>
            <a:pPr marL="342900" lvl="2" indent="-342900" algn="l" rtl="0">
              <a:buSzPct val="75000"/>
              <a:buFont typeface="Wingdings" pitchFamily="2" charset="2"/>
              <a:buNone/>
              <a:defRPr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 </a:t>
            </a:r>
            <a:r>
              <a:rPr lang="en-US" dirty="0" err="1" smtClean="0">
                <a:latin typeface="Wingdings 3" pitchFamily="18" charset="2"/>
              </a:rPr>
              <a:t>hhh</a:t>
            </a:r>
            <a:r>
              <a:rPr lang="en-US" dirty="0" smtClean="0"/>
              <a:t> needs.           -  in elderly on very restricted diet.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smtClean="0"/>
              <a:t>Malabsorption.    </a:t>
            </a:r>
            <a:endParaRPr lang="en-US" sz="2400" dirty="0" smtClean="0"/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dirty="0" smtClean="0"/>
              <a:t>- in maize-dependant population.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smtClean="0"/>
              <a:t>in </a:t>
            </a:r>
            <a:r>
              <a:rPr lang="en-US" sz="2400" dirty="0" err="1" smtClean="0"/>
              <a:t>vit</a:t>
            </a:r>
            <a:r>
              <a:rPr lang="en-US" sz="2400" dirty="0" smtClean="0"/>
              <a:t>. B6 def.       </a:t>
            </a:r>
            <a:r>
              <a:rPr lang="en-US" sz="2400" b="1" dirty="0" smtClean="0">
                <a:solidFill>
                  <a:srgbClr val="CC0000"/>
                </a:solidFill>
              </a:rPr>
              <a:t>        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b="1" dirty="0" smtClean="0">
                <a:solidFill>
                  <a:srgbClr val="CC0000"/>
                </a:solidFill>
              </a:rPr>
              <a:t>  </a:t>
            </a:r>
            <a:r>
              <a:rPr lang="en-US" sz="2400" b="1" dirty="0" smtClean="0">
                <a:solidFill>
                  <a:srgbClr val="CC0000"/>
                </a:solidFill>
              </a:rPr>
              <a:t>- </a:t>
            </a:r>
            <a:r>
              <a:rPr lang="en-US" sz="2400" dirty="0" err="1" smtClean="0"/>
              <a:t>Hartnup</a:t>
            </a:r>
            <a:r>
              <a:rPr lang="en-US" sz="2400" dirty="0" smtClean="0"/>
              <a:t> disease (decreased tryptophan absorption)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smtClean="0"/>
              <a:t>Malignant </a:t>
            </a:r>
            <a:r>
              <a:rPr lang="en-US" sz="2400" dirty="0" err="1" smtClean="0"/>
              <a:t>carcinoid</a:t>
            </a:r>
            <a:r>
              <a:rPr lang="en-US" sz="2400" dirty="0" smtClean="0"/>
              <a:t> syndrome (increased tryptophan metabolism    to serotonin)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400" dirty="0" smtClean="0"/>
              <a:t>  </a:t>
            </a:r>
            <a:r>
              <a:rPr lang="en-US" sz="2400" dirty="0" smtClean="0"/>
              <a:t>- </a:t>
            </a:r>
            <a:r>
              <a:rPr lang="en-US" sz="2400" dirty="0" smtClean="0"/>
              <a:t>INH (anti-TB) (decreased B6)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r>
              <a:rPr lang="en-US" sz="2400" b="1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Clinical use</a:t>
            </a:r>
            <a:r>
              <a:rPr lang="en-US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Treatment of hyperlipidemia</a:t>
            </a:r>
          </a:p>
          <a:p>
            <a:pPr marL="448056" lvl="1" indent="0" algn="l" rtl="0" eaLnBrk="1" fontAlgn="auto" hangingPunct="1">
              <a:spcAft>
                <a:spcPts val="0"/>
              </a:spcAft>
              <a:buNone/>
              <a:defRPr/>
            </a:pPr>
            <a:endParaRPr lang="en-US" sz="2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1005840" lvl="2" indent="-256032" algn="l" rtl="0" eaLnBrk="1" fontAlgn="auto" hangingPunct="1">
              <a:spcAft>
                <a:spcPts val="0"/>
              </a:spcAft>
              <a:buFont typeface="Arial"/>
              <a:buChar char="○"/>
              <a:defRPr/>
            </a:pP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4580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1CC240B0-5B06-495B-9DCF-77AF648A826D}" type="slidenum">
              <a:rPr lang="ar-SA" smtClean="0"/>
              <a:pPr/>
              <a:t>21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smtClean="0"/>
              <a:t>Niacin </a:t>
            </a:r>
          </a:p>
        </p:txBody>
      </p:sp>
      <p:sp>
        <p:nvSpPr>
          <p:cNvPr id="77827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6629400" cy="50292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 smtClean="0"/>
              <a:t>Deficiencies found in southeast if subsisting on diet of corn ; niacin is bound by protein. </a:t>
            </a:r>
            <a:r>
              <a:rPr lang="cs-CZ" sz="2000" dirty="0" smtClean="0"/>
              <a:t>Pelagra is </a:t>
            </a:r>
            <a:r>
              <a:rPr lang="en-US" sz="2000" dirty="0" smtClean="0"/>
              <a:t>very rare now</a:t>
            </a:r>
          </a:p>
          <a:p>
            <a:pPr algn="l" rtl="0">
              <a:defRPr/>
            </a:pPr>
            <a:r>
              <a:rPr lang="en-US" sz="2000" b="1" dirty="0" smtClean="0"/>
              <a:t>Deficiency:</a:t>
            </a:r>
          </a:p>
          <a:p>
            <a:pPr algn="l" rtl="0">
              <a:defRPr/>
            </a:pPr>
            <a:r>
              <a:rPr lang="en-US" sz="2000" b="1" dirty="0" smtClean="0"/>
              <a:t>Milder</a:t>
            </a:r>
            <a:r>
              <a:rPr lang="en-US" sz="2000" dirty="0" smtClean="0"/>
              <a:t> </a:t>
            </a:r>
            <a:r>
              <a:rPr lang="en-US" sz="2000" b="1" dirty="0" smtClean="0"/>
              <a:t>deficiencies of niacin </a:t>
            </a:r>
            <a:r>
              <a:rPr lang="en-US" sz="2000" dirty="0" smtClean="0"/>
              <a:t>cause: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Poor appetite, fatigue.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Dermatitis, Diarrhea.</a:t>
            </a:r>
            <a:endParaRPr lang="en-US" sz="2000" b="1" dirty="0" smtClean="0"/>
          </a:p>
          <a:p>
            <a:pPr algn="l" rtl="0">
              <a:defRPr/>
            </a:pPr>
            <a:r>
              <a:rPr lang="en-US" sz="2000" b="1" dirty="0" smtClean="0"/>
              <a:t>Severe deficiencies </a:t>
            </a:r>
            <a:r>
              <a:rPr lang="en-US" sz="2000" dirty="0" smtClean="0"/>
              <a:t>lead to </a:t>
            </a:r>
            <a:r>
              <a:rPr lang="en-US" sz="24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pellagra</a:t>
            </a:r>
            <a:r>
              <a:rPr lang="en-US" sz="24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dirty="0" smtClean="0"/>
              <a:t>which is characterized by “</a:t>
            </a:r>
            <a:r>
              <a:rPr lang="en-US" sz="2000" i="1" dirty="0" smtClean="0"/>
              <a:t>the </a:t>
            </a:r>
            <a:r>
              <a:rPr lang="en-US" sz="2000" i="1" dirty="0" smtClean="0"/>
              <a:t>four D</a:t>
            </a:r>
            <a:r>
              <a:rPr lang="en-US" sz="2000" i="1" baseline="-25000" dirty="0" smtClean="0"/>
              <a:t>S</a:t>
            </a:r>
            <a:r>
              <a:rPr lang="en-US" sz="2000" dirty="0" smtClean="0"/>
              <a:t>”: dermatitis, diarrhea and dementia (</a:t>
            </a:r>
            <a:r>
              <a:rPr lang="en-US" sz="2000" i="1" dirty="0" smtClean="0"/>
              <a:t>lack of concentration</a:t>
            </a:r>
            <a:r>
              <a:rPr lang="en-US" sz="2000" dirty="0" smtClean="0"/>
              <a:t>) &amp; death.</a:t>
            </a:r>
          </a:p>
          <a:p>
            <a:pPr algn="l" rtl="0">
              <a:defRPr/>
            </a:pPr>
            <a:r>
              <a:rPr lang="en-US" sz="2000" dirty="0" smtClean="0"/>
              <a:t>Dermatitis is usually seen in skin areas exposed to sun light and is symmetric.  </a:t>
            </a:r>
          </a:p>
          <a:p>
            <a:pPr algn="l" rtl="0">
              <a:defRPr/>
            </a:pPr>
            <a:r>
              <a:rPr lang="en-US" sz="2000" dirty="0" smtClean="0"/>
              <a:t>The neurologic symptoms start by nervous disorders and mental disturbances. </a:t>
            </a:r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5E3C5424-D939-4D80-8A5D-12C08BDDD43A}" type="slidenum">
              <a:rPr lang="ar-SA" smtClean="0"/>
              <a:pPr/>
              <a:t>22</a:t>
            </a:fld>
            <a:endParaRPr lang="en-US" smtClean="0"/>
          </a:p>
        </p:txBody>
      </p:sp>
      <p:pic>
        <p:nvPicPr>
          <p:cNvPr id="25605" name="Picture 5" descr="p071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10400" y="1676400"/>
            <a:ext cx="2071688" cy="2971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1524000" y="6172200"/>
            <a:ext cx="6075125" cy="584775"/>
          </a:xfrm>
          <a:prstGeom prst="rect">
            <a:avLst/>
          </a:prstGeom>
          <a:noFill/>
          <a:ln>
            <a:solidFill>
              <a:schemeClr val="bg2">
                <a:lumMod val="60000"/>
                <a:lumOff val="40000"/>
              </a:schemeClr>
            </a:solidFill>
          </a:ln>
        </p:spPr>
        <p:txBody>
          <a:bodyPr wrap="none">
            <a:spAutoFit/>
          </a:bodyPr>
          <a:lstStyle/>
          <a:p>
            <a:pPr algn="ctr" rtl="0">
              <a:defRPr/>
            </a:pP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Thank you &amp; Best wishes: </a:t>
            </a:r>
            <a:r>
              <a:rPr lang="en-US" sz="3200" dirty="0" err="1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Dr.Eman</a:t>
            </a:r>
            <a:r>
              <a:rPr lang="en-US" sz="3200" dirty="0" smtClean="0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 </a:t>
            </a:r>
            <a:r>
              <a:rPr lang="en-US" sz="3200" dirty="0" err="1">
                <a:solidFill>
                  <a:schemeClr val="bg2">
                    <a:lumMod val="60000"/>
                    <a:lumOff val="40000"/>
                  </a:schemeClr>
                </a:solidFill>
                <a:latin typeface="Brush Script MT" pitchFamily="66" charset="0"/>
              </a:rPr>
              <a:t>Shaat</a:t>
            </a:r>
            <a:endParaRPr lang="en-US" sz="3200" dirty="0">
              <a:solidFill>
                <a:schemeClr val="bg2">
                  <a:lumMod val="60000"/>
                  <a:lumOff val="40000"/>
                </a:schemeClr>
              </a:solidFill>
              <a:latin typeface="Brush Script MT" pitchFamily="66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itle 4"/>
          <p:cNvSpPr>
            <a:spLocks noGrp="1"/>
          </p:cNvSpPr>
          <p:nvPr>
            <p:ph type="title"/>
          </p:nvPr>
        </p:nvSpPr>
        <p:spPr>
          <a:xfrm>
            <a:off x="55563" y="107950"/>
            <a:ext cx="9088437" cy="958850"/>
          </a:xfrm>
        </p:spPr>
        <p:txBody>
          <a:bodyPr/>
          <a:lstStyle/>
          <a:p>
            <a:r>
              <a:rPr lang="en-US" sz="3200" smtClean="0">
                <a:solidFill>
                  <a:srgbClr val="C00000"/>
                </a:solidFill>
              </a:rPr>
              <a:t>Digesting and absorbing water-soluble vitamins</a:t>
            </a:r>
          </a:p>
        </p:txBody>
      </p:sp>
      <p:pic>
        <p:nvPicPr>
          <p:cNvPr id="20483" name="Picture 5"/>
          <p:cNvPicPr>
            <a:picLocks noChangeAspect="1" noChangeArrowheads="1"/>
          </p:cNvPicPr>
          <p:nvPr/>
        </p:nvPicPr>
        <p:blipFill>
          <a:blip r:embed="rId2"/>
          <a:srcRect t="1735" b="1761"/>
          <a:stretch>
            <a:fillRect/>
          </a:stretch>
        </p:blipFill>
        <p:spPr bwMode="auto">
          <a:xfrm>
            <a:off x="1781175" y="930275"/>
            <a:ext cx="5578475" cy="5699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Thiamin (B1)</a:t>
            </a:r>
            <a:r>
              <a:rPr lang="en-US" sz="3200" dirty="0" smtClean="0"/>
              <a:t> </a:t>
            </a:r>
          </a:p>
        </p:txBody>
      </p:sp>
      <p:sp>
        <p:nvSpPr>
          <p:cNvPr id="10243" name="Content Placeholder 2"/>
          <p:cNvSpPr>
            <a:spLocks noGrp="1"/>
          </p:cNvSpPr>
          <p:nvPr>
            <p:ph idx="1"/>
          </p:nvPr>
        </p:nvSpPr>
        <p:spPr>
          <a:xfrm>
            <a:off x="304800" y="1066800"/>
            <a:ext cx="5181600" cy="2362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Chemistry:</a:t>
            </a:r>
          </a:p>
          <a:p>
            <a:pPr algn="l" rtl="0"/>
            <a:r>
              <a:rPr lang="en-US" sz="2000" smtClean="0"/>
              <a:t>a substituted </a:t>
            </a:r>
            <a:r>
              <a:rPr lang="en-US" sz="2000" b="1" smtClean="0">
                <a:solidFill>
                  <a:srgbClr val="00B050"/>
                </a:solidFill>
              </a:rPr>
              <a:t>pyrimidine</a:t>
            </a:r>
            <a:r>
              <a:rPr lang="en-US" sz="2000" smtClean="0"/>
              <a:t> joined by a methylene bridge to a substituted </a:t>
            </a:r>
            <a:r>
              <a:rPr lang="en-US" sz="2000" b="1" smtClean="0">
                <a:solidFill>
                  <a:srgbClr val="00B050"/>
                </a:solidFill>
              </a:rPr>
              <a:t>thiazole.</a:t>
            </a:r>
            <a:endParaRPr lang="en-US" sz="2000" smtClean="0"/>
          </a:p>
          <a:p>
            <a:pPr algn="l" rtl="0">
              <a:buFont typeface="Wingdings" pitchFamily="2" charset="2"/>
              <a:buNone/>
            </a:pPr>
            <a:r>
              <a:rPr lang="en-US" sz="2000" b="1" smtClean="0">
                <a:solidFill>
                  <a:srgbClr val="0070C0"/>
                </a:solidFill>
              </a:rPr>
              <a:t>Requirements:</a:t>
            </a:r>
            <a:r>
              <a:rPr lang="en-US" sz="2000" smtClean="0"/>
              <a:t> </a:t>
            </a:r>
            <a:r>
              <a:rPr lang="en-US" sz="2000" b="1" smtClean="0">
                <a:solidFill>
                  <a:srgbClr val="00B050"/>
                </a:solidFill>
              </a:rPr>
              <a:t>1-1.5 mg/day </a:t>
            </a:r>
            <a:r>
              <a:rPr lang="en-US" sz="2000" smtClean="0"/>
              <a:t>for adults</a:t>
            </a:r>
            <a:r>
              <a:rPr lang="en-US" sz="2000" b="1" smtClean="0"/>
              <a:t>.</a:t>
            </a:r>
            <a:r>
              <a:rPr lang="en-US" sz="2000" smtClean="0"/>
              <a:t> (Higher needs in pregnancy, high CHO diet)</a:t>
            </a:r>
          </a:p>
          <a:p>
            <a:pPr algn="l" rtl="0">
              <a:buFont typeface="Wingdings" pitchFamily="2" charset="2"/>
              <a:buNone/>
            </a:pPr>
            <a:endParaRPr lang="en-US" sz="2000" smtClean="0"/>
          </a:p>
        </p:txBody>
      </p:sp>
      <p:pic>
        <p:nvPicPr>
          <p:cNvPr id="10244" name="Picture 4" descr="thiamin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181600" y="685800"/>
            <a:ext cx="3657600" cy="1905000"/>
          </a:xfrm>
          <a:prstGeom prst="rect">
            <a:avLst/>
          </a:prstGeom>
          <a:solidFill>
            <a:srgbClr val="00FFFF"/>
          </a:solidFill>
          <a:ln w="9525">
            <a:solidFill>
              <a:srgbClr val="00FFFF"/>
            </a:solidFill>
            <a:miter lim="800000"/>
            <a:headEnd/>
            <a:tailEnd/>
          </a:ln>
        </p:spPr>
      </p:pic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381000" y="3505200"/>
            <a:ext cx="8077200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Sources: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Plant sources: </a:t>
            </a:r>
            <a:r>
              <a:rPr lang="en-US" sz="2000" kern="0" dirty="0">
                <a:latin typeface="+mn-lt"/>
                <a:cs typeface="+mn-cs"/>
              </a:rPr>
              <a:t>whole grains (unrefined cereal grains), beans, peas, nuts and bran.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Animal sources: </a:t>
            </a:r>
            <a:r>
              <a:rPr lang="en-US" sz="2000" kern="0" dirty="0">
                <a:latin typeface="+mn-lt"/>
                <a:cs typeface="+mn-cs"/>
              </a:rPr>
              <a:t>liver, heart, kidney and milk.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Ø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Yeast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sz="2000" b="1" kern="0" dirty="0">
                <a:solidFill>
                  <a:srgbClr val="0070C0"/>
                </a:solidFill>
                <a:latin typeface="+mn-lt"/>
                <a:cs typeface="+mn-cs"/>
              </a:rPr>
              <a:t>Activation (Co-enzyme):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kern="0" dirty="0">
                <a:latin typeface="+mn-lt"/>
                <a:cs typeface="+mn-cs"/>
              </a:rPr>
              <a:t>Conversion of thiamin to its active form </a:t>
            </a: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thiamin </a:t>
            </a:r>
            <a:r>
              <a:rPr lang="en-US" sz="2000" b="1" kern="0" dirty="0" err="1" smtClean="0">
                <a:solidFill>
                  <a:srgbClr val="00B050"/>
                </a:solidFill>
                <a:latin typeface="+mn-lt"/>
                <a:cs typeface="+mn-cs"/>
              </a:rPr>
              <a:t>pyro-pphosphate</a:t>
            </a:r>
            <a:endParaRPr lang="en-US" sz="2000" b="1" kern="0" dirty="0">
              <a:solidFill>
                <a:srgbClr val="00B050"/>
              </a:solidFill>
              <a:latin typeface="+mn-lt"/>
              <a:cs typeface="+mn-cs"/>
            </a:endParaRPr>
          </a:p>
          <a:p>
            <a:pPr marL="342900" indent="-342900" algn="ctr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r>
              <a:rPr lang="en-US" sz="2000" b="1" kern="0" dirty="0">
                <a:solidFill>
                  <a:srgbClr val="00B050"/>
                </a:solidFill>
                <a:latin typeface="+mn-lt"/>
                <a:cs typeface="+mn-cs"/>
              </a:rPr>
              <a:t>TPP</a:t>
            </a:r>
          </a:p>
          <a:p>
            <a:pPr marL="342900" indent="-342900" algn="l" rtl="0" eaLnBrk="0" hangingPunct="0"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Char char="n"/>
              <a:defRPr/>
            </a:pPr>
            <a:endParaRPr lang="en-US" sz="2000" kern="0" dirty="0">
              <a:latin typeface="+mn-lt"/>
              <a:cs typeface="+mn-cs"/>
            </a:endParaRPr>
          </a:p>
        </p:txBody>
      </p:sp>
      <p:sp>
        <p:nvSpPr>
          <p:cNvPr id="10246" name="Slide Number Placeholder 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9917B3B8-503A-4F39-87F0-648B934029E8}" type="slidenum">
              <a:rPr lang="ar-SA" smtClean="0"/>
              <a:pPr/>
              <a:t>4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620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Absorption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066800"/>
            <a:ext cx="8382000" cy="5791200"/>
          </a:xfrm>
        </p:spPr>
        <p:txBody>
          <a:bodyPr>
            <a:noAutofit/>
          </a:bodyPr>
          <a:lstStyle/>
          <a:p>
            <a:pPr marL="0" indent="0" algn="l" rtl="0"/>
            <a:r>
              <a:rPr lang="en-US" sz="2000" dirty="0" smtClean="0"/>
              <a:t>Thiamine </a:t>
            </a:r>
            <a:r>
              <a:rPr lang="en-US" sz="2000" dirty="0"/>
              <a:t>is released by the </a:t>
            </a:r>
            <a:r>
              <a:rPr lang="en-US" sz="2000" dirty="0" smtClean="0"/>
              <a:t>action of</a:t>
            </a:r>
            <a:r>
              <a:rPr lang="en-US" sz="2000" dirty="0"/>
              <a:t> </a:t>
            </a:r>
            <a:r>
              <a:rPr lang="en-US" sz="2000" dirty="0" err="1"/>
              <a:t>pyrophosphatase</a:t>
            </a:r>
            <a:r>
              <a:rPr lang="en-US" sz="2000" dirty="0"/>
              <a:t> </a:t>
            </a:r>
            <a:endParaRPr lang="en-US" sz="2000" dirty="0" smtClean="0"/>
          </a:p>
          <a:p>
            <a:pPr marL="0" indent="0" algn="l" rtl="0"/>
            <a:r>
              <a:rPr lang="en-US" sz="2000" dirty="0" smtClean="0"/>
              <a:t>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concentrations</a:t>
            </a:r>
            <a:r>
              <a:rPr lang="en-US" sz="2000" dirty="0"/>
              <a:t>, the process is </a:t>
            </a:r>
            <a:r>
              <a:rPr lang="en-US" sz="2000" b="1" dirty="0" smtClean="0">
                <a:solidFill>
                  <a:srgbClr val="C00000"/>
                </a:solidFill>
              </a:rPr>
              <a:t>carrier-mediated.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higher concentrations</a:t>
            </a:r>
            <a:r>
              <a:rPr lang="en-US" sz="2000" dirty="0"/>
              <a:t>, absorption also occurs via </a:t>
            </a:r>
            <a:r>
              <a:rPr lang="en-US" sz="2000" b="1" dirty="0">
                <a:solidFill>
                  <a:srgbClr val="C00000"/>
                </a:solidFill>
              </a:rPr>
              <a:t>passive diffusion. </a:t>
            </a:r>
            <a:endParaRPr lang="en-US" sz="2000" b="1" dirty="0" smtClean="0">
              <a:solidFill>
                <a:srgbClr val="C00000"/>
              </a:solidFill>
            </a:endParaRPr>
          </a:p>
          <a:p>
            <a:pPr marL="0" indent="0" algn="l" rtl="0"/>
            <a:r>
              <a:rPr lang="en-US" sz="2000" dirty="0" smtClean="0"/>
              <a:t> It can </a:t>
            </a:r>
            <a:r>
              <a:rPr lang="en-US" sz="2000" dirty="0"/>
              <a:t>be inhibited by </a:t>
            </a:r>
            <a:r>
              <a:rPr lang="en-US" sz="2000" b="1" dirty="0">
                <a:solidFill>
                  <a:schemeClr val="bg2">
                    <a:lumMod val="60000"/>
                    <a:lumOff val="40000"/>
                  </a:schemeClr>
                </a:solidFill>
              </a:rPr>
              <a:t>alcohol </a:t>
            </a:r>
            <a:r>
              <a:rPr lang="en-US" sz="2000" b="1" dirty="0" smtClean="0">
                <a:solidFill>
                  <a:schemeClr val="bg2">
                    <a:lumMod val="60000"/>
                    <a:lumOff val="40000"/>
                  </a:schemeClr>
                </a:solidFill>
              </a:rPr>
              <a:t>consumption</a:t>
            </a:r>
            <a:r>
              <a:rPr lang="en-US" sz="2000" baseline="30000" dirty="0" smtClean="0"/>
              <a:t>.</a:t>
            </a:r>
            <a:r>
              <a:rPr lang="en-US" sz="2000" dirty="0" smtClean="0"/>
              <a:t> </a:t>
            </a:r>
            <a:endParaRPr lang="en-US" sz="2000" dirty="0" smtClean="0">
              <a:solidFill>
                <a:srgbClr val="0070C0"/>
              </a:solidFill>
            </a:endParaRPr>
          </a:p>
          <a:p>
            <a:pPr marL="0" indent="0" algn="l" rtl="0"/>
            <a:r>
              <a:rPr lang="en-US" sz="2000" dirty="0" smtClean="0"/>
              <a:t>On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serosal </a:t>
            </a:r>
            <a:r>
              <a:rPr lang="en-US" sz="2000" u="sng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side of the </a:t>
            </a:r>
            <a:r>
              <a:rPr lang="en-US" sz="20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intestine</a:t>
            </a:r>
            <a:r>
              <a:rPr lang="en-US" sz="2000" dirty="0" smtClean="0"/>
              <a:t>, its transport is dependent </a:t>
            </a:r>
            <a:r>
              <a:rPr lang="en-US" sz="2000" dirty="0"/>
              <a:t>on </a:t>
            </a:r>
            <a:r>
              <a:rPr lang="en-US" sz="2000" b="1" dirty="0">
                <a:solidFill>
                  <a:srgbClr val="C00000"/>
                </a:solidFill>
              </a:rPr>
              <a:t>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-dependent ATPase</a:t>
            </a:r>
            <a:r>
              <a:rPr lang="en-US" sz="2000" dirty="0" smtClean="0"/>
              <a:t>.</a:t>
            </a:r>
          </a:p>
          <a:p>
            <a:pPr algn="l" rtl="0"/>
            <a:r>
              <a:rPr lang="en-US" sz="2000" dirty="0" smtClean="0"/>
              <a:t>The </a:t>
            </a:r>
            <a:r>
              <a:rPr lang="en-US" sz="2000" dirty="0"/>
              <a:t>majority of thiamine in </a:t>
            </a:r>
            <a:r>
              <a:rPr lang="en-US" sz="2000" b="1" u="sng" dirty="0">
                <a:solidFill>
                  <a:srgbClr val="0070C0"/>
                </a:solidFill>
              </a:rPr>
              <a:t>serum</a:t>
            </a:r>
            <a:r>
              <a:rPr lang="en-US" sz="2000" dirty="0"/>
              <a:t> is bound to proteins, mainly </a:t>
            </a:r>
            <a:r>
              <a:rPr lang="en-US" sz="2000" b="1" dirty="0">
                <a:solidFill>
                  <a:srgbClr val="C00000"/>
                </a:solidFill>
              </a:rPr>
              <a:t>albumin</a:t>
            </a:r>
            <a:r>
              <a:rPr lang="en-US" sz="2000" dirty="0"/>
              <a:t>.</a:t>
            </a:r>
          </a:p>
          <a:p>
            <a:pPr algn="l" rtl="0"/>
            <a:r>
              <a:rPr lang="en-US" sz="2000" dirty="0"/>
              <a:t> Approximately 90% of total thiamine in blood is in </a:t>
            </a:r>
            <a:r>
              <a:rPr lang="en-US" sz="2000" b="1" dirty="0">
                <a:solidFill>
                  <a:srgbClr val="C00000"/>
                </a:solidFill>
              </a:rPr>
              <a:t>RBC</a:t>
            </a:r>
            <a:r>
              <a:rPr lang="en-US" sz="2000" b="1" dirty="0" smtClean="0">
                <a:solidFill>
                  <a:srgbClr val="C00000"/>
                </a:solidFill>
              </a:rPr>
              <a:t>.</a:t>
            </a:r>
          </a:p>
          <a:p>
            <a:pPr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Cellular uptake</a:t>
            </a:r>
          </a:p>
          <a:p>
            <a:pPr algn="l" rtl="0"/>
            <a:r>
              <a:rPr lang="en-US" sz="2000" dirty="0"/>
              <a:t>Thiamine uptake and secretion by cells of the blood and other tissues </a:t>
            </a:r>
            <a:r>
              <a:rPr lang="en-US" sz="2000" dirty="0" smtClean="0"/>
              <a:t>are mediated </a:t>
            </a:r>
            <a:r>
              <a:rPr lang="en-US" sz="2000" dirty="0"/>
              <a:t>by a soluble thiamine transporters that is </a:t>
            </a:r>
            <a:r>
              <a:rPr lang="en-US" sz="2000" b="1" dirty="0">
                <a:solidFill>
                  <a:srgbClr val="C00000"/>
                </a:solidFill>
              </a:rPr>
              <a:t>dependent on Na</a:t>
            </a:r>
            <a:r>
              <a:rPr lang="en-US" sz="2000" b="1" baseline="30000" dirty="0">
                <a:solidFill>
                  <a:srgbClr val="C00000"/>
                </a:solidFill>
              </a:rPr>
              <a:t>+</a:t>
            </a:r>
            <a:r>
              <a:rPr lang="en-US" sz="2000" b="1" dirty="0">
                <a:solidFill>
                  <a:srgbClr val="C00000"/>
                </a:solidFill>
              </a:rPr>
              <a:t>. </a:t>
            </a:r>
            <a:r>
              <a:rPr lang="en-US" sz="2000" b="1" dirty="0" smtClean="0">
                <a:solidFill>
                  <a:srgbClr val="C00000"/>
                </a:solidFill>
              </a:rPr>
              <a:t>[Thiamin </a:t>
            </a:r>
            <a:r>
              <a:rPr lang="en-US" sz="2000" b="1" dirty="0">
                <a:solidFill>
                  <a:srgbClr val="C00000"/>
                </a:solidFill>
              </a:rPr>
              <a:t>transporter-1 &amp; 2 (</a:t>
            </a:r>
            <a:r>
              <a:rPr lang="en-US" sz="2000" dirty="0"/>
              <a:t>human THTR-1 &amp; 2</a:t>
            </a:r>
            <a:r>
              <a:rPr lang="en-US" sz="2000" dirty="0" smtClean="0"/>
              <a:t>)].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Storage</a:t>
            </a:r>
            <a:r>
              <a:rPr lang="en-US" sz="2000" b="1" dirty="0">
                <a:solidFill>
                  <a:srgbClr val="0070C0"/>
                </a:solidFill>
              </a:rPr>
              <a:t>:  </a:t>
            </a:r>
            <a:r>
              <a:rPr lang="en-US" sz="2000" dirty="0"/>
              <a:t>of thiamine occurs in </a:t>
            </a:r>
            <a:r>
              <a:rPr lang="en-US" sz="2000" dirty="0" smtClean="0"/>
              <a:t>muscle</a:t>
            </a:r>
            <a:r>
              <a:rPr lang="en-US" sz="2000" dirty="0"/>
              <a:t>, heart, brain, liver, and kidneys</a:t>
            </a:r>
            <a:r>
              <a:rPr lang="en-US" sz="2000" dirty="0" smtClean="0"/>
              <a:t>.</a:t>
            </a:r>
            <a:endParaRPr lang="en-US" sz="2000" dirty="0"/>
          </a:p>
          <a:p>
            <a:pPr marL="0" indent="0" algn="l" rtl="0">
              <a:buNone/>
            </a:pPr>
            <a:r>
              <a:rPr lang="en-US" sz="2000" b="1" u="sng" dirty="0">
                <a:solidFill>
                  <a:srgbClr val="0070C0"/>
                </a:solidFill>
              </a:rPr>
              <a:t>Excretion:</a:t>
            </a:r>
            <a:r>
              <a:rPr lang="en-US" sz="2000" b="1" dirty="0"/>
              <a:t> </a:t>
            </a:r>
            <a:r>
              <a:rPr lang="en-US" sz="2000" dirty="0"/>
              <a:t>Thiamine and its </a:t>
            </a:r>
            <a:r>
              <a:rPr lang="en-US" sz="2000" dirty="0" smtClean="0"/>
              <a:t>metabolites </a:t>
            </a:r>
            <a:r>
              <a:rPr lang="en-US" sz="2000" dirty="0"/>
              <a:t>are </a:t>
            </a:r>
            <a:r>
              <a:rPr lang="en-US" sz="2000" dirty="0" smtClean="0"/>
              <a:t>excreted </a:t>
            </a:r>
            <a:r>
              <a:rPr lang="en-US" sz="2000" dirty="0"/>
              <a:t>in </a:t>
            </a:r>
            <a:r>
              <a:rPr lang="en-US" sz="2000" b="1" dirty="0" smtClean="0">
                <a:solidFill>
                  <a:srgbClr val="C00000"/>
                </a:solidFill>
              </a:rPr>
              <a:t>urine</a:t>
            </a:r>
            <a:r>
              <a:rPr lang="en-US" sz="2000" b="1" dirty="0">
                <a:solidFill>
                  <a:srgbClr val="C00000"/>
                </a:solidFill>
              </a:rPr>
              <a:t>.</a:t>
            </a:r>
          </a:p>
          <a:p>
            <a:pPr algn="l" rtl="0"/>
            <a:endParaRPr lang="en-US" sz="2000" b="1" dirty="0">
              <a:solidFill>
                <a:srgbClr val="C00000"/>
              </a:solidFill>
            </a:endParaRPr>
          </a:p>
          <a:p>
            <a:pPr marL="0" indent="0" algn="l" rtl="0"/>
            <a:endParaRPr lang="en-US" sz="2000" dirty="0"/>
          </a:p>
          <a:p>
            <a:pPr algn="l" rtl="0"/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xmlns="" val="22070563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371600"/>
          </a:xfrm>
        </p:spPr>
        <p:txBody>
          <a:bodyPr/>
          <a:lstStyle/>
          <a:p>
            <a:r>
              <a:rPr lang="en-US" sz="3200" b="1" smtClean="0"/>
              <a:t>Thiamin: activation </a:t>
            </a:r>
          </a:p>
        </p:txBody>
      </p:sp>
      <p:sp>
        <p:nvSpPr>
          <p:cNvPr id="11267" name="Content Placeholder 2"/>
          <p:cNvSpPr>
            <a:spLocks noGrp="1"/>
          </p:cNvSpPr>
          <p:nvPr>
            <p:ph idx="1"/>
          </p:nvPr>
        </p:nvSpPr>
        <p:spPr>
          <a:xfrm>
            <a:off x="304800" y="914400"/>
            <a:ext cx="8229600" cy="3886200"/>
          </a:xfrm>
        </p:spPr>
        <p:txBody>
          <a:bodyPr/>
          <a:lstStyle/>
          <a:p>
            <a:pPr algn="l" rtl="0">
              <a:buFont typeface="Wingdings" pitchFamily="2" charset="2"/>
              <a:buNone/>
            </a:pPr>
            <a:endParaRPr lang="en-US" b="1" dirty="0" smtClean="0">
              <a:solidFill>
                <a:srgbClr val="C00000"/>
              </a:solidFill>
            </a:endParaRPr>
          </a:p>
          <a:p>
            <a:pPr algn="l" rtl="0">
              <a:buFont typeface="Wingdings" pitchFamily="2" charset="2"/>
              <a:buNone/>
            </a:pPr>
            <a:r>
              <a:rPr lang="en-US" b="1" dirty="0" smtClean="0">
                <a:solidFill>
                  <a:srgbClr val="C00000"/>
                </a:solidFill>
              </a:rPr>
              <a:t>Thiamin                            TPP</a:t>
            </a:r>
          </a:p>
        </p:txBody>
      </p:sp>
      <p:grpSp>
        <p:nvGrpSpPr>
          <p:cNvPr id="11268" name="Group 10"/>
          <p:cNvGrpSpPr>
            <a:grpSpLocks/>
          </p:cNvGrpSpPr>
          <p:nvPr/>
        </p:nvGrpSpPr>
        <p:grpSpPr bwMode="auto">
          <a:xfrm>
            <a:off x="2209800" y="1066800"/>
            <a:ext cx="6705600" cy="1524000"/>
            <a:chOff x="2590800" y="2133600"/>
            <a:chExt cx="6705600" cy="1524000"/>
          </a:xfrm>
        </p:grpSpPr>
        <p:sp>
          <p:nvSpPr>
            <p:cNvPr id="4" name="Right Arrow 3"/>
            <p:cNvSpPr/>
            <p:nvPr/>
          </p:nvSpPr>
          <p:spPr>
            <a:xfrm>
              <a:off x="2590800" y="2819400"/>
              <a:ext cx="2514600" cy="1524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85" name="TextBox 4"/>
            <p:cNvSpPr txBox="1">
              <a:spLocks noChangeArrowheads="1"/>
            </p:cNvSpPr>
            <p:nvPr/>
          </p:nvSpPr>
          <p:spPr bwMode="auto">
            <a:xfrm>
              <a:off x="2590800" y="2133600"/>
              <a:ext cx="2655406" cy="646331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/>
                <a:t>ATP-dependent thiamin </a:t>
              </a:r>
            </a:p>
            <a:p>
              <a:r>
                <a:rPr lang="en-US"/>
                <a:t>diphosphotransferase</a:t>
              </a:r>
            </a:p>
          </p:txBody>
        </p:sp>
        <p:sp>
          <p:nvSpPr>
            <p:cNvPr id="11286" name="TextBox 5"/>
            <p:cNvSpPr txBox="1">
              <a:spLocks noChangeArrowheads="1"/>
            </p:cNvSpPr>
            <p:nvPr/>
          </p:nvSpPr>
          <p:spPr bwMode="auto">
            <a:xfrm>
              <a:off x="3276600" y="2971800"/>
              <a:ext cx="1397000" cy="400050"/>
            </a:xfrm>
            <a:prstGeom prst="rect">
              <a:avLst/>
            </a:prstGeom>
            <a:solidFill>
              <a:schemeClr val="accent1"/>
            </a:solidFill>
            <a:ln w="9525">
              <a:solidFill>
                <a:srgbClr val="C00000"/>
              </a:solidFill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2000"/>
                <a:t>Brain, liver</a:t>
              </a:r>
            </a:p>
          </p:txBody>
        </p:sp>
        <p:grpSp>
          <p:nvGrpSpPr>
            <p:cNvPr id="11287" name="Group 6"/>
            <p:cNvGrpSpPr>
              <a:grpSpLocks/>
            </p:cNvGrpSpPr>
            <p:nvPr/>
          </p:nvGrpSpPr>
          <p:grpSpPr bwMode="auto">
            <a:xfrm>
              <a:off x="6388100" y="2133600"/>
              <a:ext cx="2908300" cy="1524000"/>
              <a:chOff x="1394703" y="7620"/>
              <a:chExt cx="8699500" cy="2590800"/>
            </a:xfrm>
          </p:grpSpPr>
          <p:pic>
            <p:nvPicPr>
              <p:cNvPr id="11288" name="Picture 2"/>
              <p:cNvPicPr>
                <a:picLocks noChangeAspect="1" noChangeArrowheads="1"/>
              </p:cNvPicPr>
              <p:nvPr/>
            </p:nvPicPr>
            <p:blipFill>
              <a:blip r:embed="rId2"/>
              <a:srcRect b="30104"/>
              <a:stretch>
                <a:fillRect/>
              </a:stretch>
            </p:blipFill>
            <p:spPr bwMode="auto">
              <a:xfrm>
                <a:off x="1394703" y="7620"/>
                <a:ext cx="8699500" cy="259080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9" name="Oval 8"/>
              <p:cNvSpPr/>
              <p:nvPr/>
            </p:nvSpPr>
            <p:spPr>
              <a:xfrm>
                <a:off x="7586924" y="784860"/>
                <a:ext cx="992466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  <p:sp>
            <p:nvSpPr>
              <p:cNvPr id="10" name="Oval 9"/>
              <p:cNvSpPr/>
              <p:nvPr/>
            </p:nvSpPr>
            <p:spPr>
              <a:xfrm>
                <a:off x="8726596" y="784860"/>
                <a:ext cx="1220401" cy="1600360"/>
              </a:xfrm>
              <a:prstGeom prst="ellipse">
                <a:avLst/>
              </a:prstGeom>
              <a:noFill/>
              <a:ln>
                <a:solidFill>
                  <a:srgbClr val="FF0000"/>
                </a:solidFill>
                <a:prstDash val="sysDash"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en-US"/>
              </a:p>
            </p:txBody>
          </p:sp>
        </p:grpSp>
      </p:grpSp>
      <p:grpSp>
        <p:nvGrpSpPr>
          <p:cNvPr id="11269" name="Group 11"/>
          <p:cNvGrpSpPr>
            <a:grpSpLocks/>
          </p:cNvGrpSpPr>
          <p:nvPr/>
        </p:nvGrpSpPr>
        <p:grpSpPr bwMode="auto">
          <a:xfrm>
            <a:off x="1076325" y="3108325"/>
            <a:ext cx="7153275" cy="3216275"/>
            <a:chOff x="323850" y="1003425"/>
            <a:chExt cx="8287409" cy="5235454"/>
          </a:xfrm>
        </p:grpSpPr>
        <p:grpSp>
          <p:nvGrpSpPr>
            <p:cNvPr id="11272" name="Group 3"/>
            <p:cNvGrpSpPr>
              <a:grpSpLocks/>
            </p:cNvGrpSpPr>
            <p:nvPr/>
          </p:nvGrpSpPr>
          <p:grpSpPr bwMode="auto">
            <a:xfrm>
              <a:off x="323850" y="2854327"/>
              <a:ext cx="8287409" cy="2160589"/>
              <a:chOff x="612" y="2551"/>
              <a:chExt cx="4414" cy="1361"/>
            </a:xfrm>
          </p:grpSpPr>
          <p:sp>
            <p:nvSpPr>
              <p:cNvPr id="11277" name="Text Box 4"/>
              <p:cNvSpPr txBox="1">
                <a:spLocks noChangeArrowheads="1"/>
              </p:cNvSpPr>
              <p:nvPr/>
            </p:nvSpPr>
            <p:spPr bwMode="auto">
              <a:xfrm>
                <a:off x="612" y="2976"/>
                <a:ext cx="1089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l" rtl="0"/>
                <a:r>
                  <a:rPr lang="en-US" altLang="zh-CN">
                    <a:ea typeface="楷体_GB2312"/>
                    <a:cs typeface="楷体_GB2312"/>
                  </a:rPr>
                  <a:t>pyruvate</a:t>
                </a:r>
              </a:p>
            </p:txBody>
          </p:sp>
          <p:sp>
            <p:nvSpPr>
              <p:cNvPr id="11278" name="Text Box 5"/>
              <p:cNvSpPr txBox="1">
                <a:spLocks noChangeArrowheads="1"/>
              </p:cNvSpPr>
              <p:nvPr/>
            </p:nvSpPr>
            <p:spPr bwMode="auto">
              <a:xfrm>
                <a:off x="4059" y="3069"/>
                <a:ext cx="834" cy="37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/>
                <a:r>
                  <a:rPr kumimoji="1" lang="en-US" altLang="zh-CN">
                    <a:ea typeface="楷体_GB2312"/>
                    <a:cs typeface="楷体_GB2312"/>
                  </a:rPr>
                  <a:t>acetyl CoA </a:t>
                </a:r>
              </a:p>
            </p:txBody>
          </p:sp>
          <p:sp>
            <p:nvSpPr>
              <p:cNvPr id="11279" name="Line 6"/>
              <p:cNvSpPr>
                <a:spLocks noChangeShapeType="1"/>
              </p:cNvSpPr>
              <p:nvPr/>
            </p:nvSpPr>
            <p:spPr bwMode="auto">
              <a:xfrm>
                <a:off x="1510" y="3193"/>
                <a:ext cx="2483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1" name="Text Box 7"/>
              <p:cNvSpPr txBox="1">
                <a:spLocks noChangeArrowheads="1"/>
              </p:cNvSpPr>
              <p:nvPr/>
            </p:nvSpPr>
            <p:spPr bwMode="auto">
              <a:xfrm>
                <a:off x="1433" y="2551"/>
                <a:ext cx="3593" cy="536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pPr algn="l" rtl="0">
                  <a:defRPr/>
                </a:pPr>
                <a:r>
                  <a:rPr kumimoji="1" lang="en-US" altLang="zh-CN" sz="2800" dirty="0">
                    <a:ea typeface="宋体" charset="-122"/>
                  </a:rPr>
                  <a:t>NAD</a:t>
                </a:r>
                <a:r>
                  <a:rPr kumimoji="1" lang="en-US" altLang="zh-CN" sz="2800" baseline="30000" dirty="0">
                    <a:ea typeface="宋体" charset="-122"/>
                  </a:rPr>
                  <a:t>+ </a:t>
                </a:r>
                <a:r>
                  <a:rPr kumimoji="1" lang="en-US" altLang="zh-CN" sz="2800" dirty="0">
                    <a:ea typeface="宋体" charset="-122"/>
                  </a:rPr>
                  <a:t>                 </a:t>
                </a:r>
                <a:r>
                  <a:rPr kumimoji="1" lang="en-US" altLang="zh-CN" sz="2800" dirty="0" smtClean="0">
                    <a:ea typeface="宋体" charset="-122"/>
                  </a:rPr>
                  <a:t>           </a:t>
                </a:r>
                <a:r>
                  <a:rPr kumimoji="1" lang="en-US" altLang="zh-CN" sz="28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NADH + H</a:t>
                </a:r>
                <a:r>
                  <a:rPr kumimoji="1" lang="en-US" altLang="zh-CN" sz="2800" baseline="30000" dirty="0">
                    <a:solidFill>
                      <a:schemeClr val="bg2">
                        <a:lumMod val="60000"/>
                        <a:lumOff val="40000"/>
                      </a:schemeClr>
                    </a:solidFill>
                    <a:latin typeface="Antique Olive"/>
                    <a:ea typeface="宋体" charset="-122"/>
                  </a:rPr>
                  <a:t>+ </a:t>
                </a:r>
              </a:p>
            </p:txBody>
          </p:sp>
          <p:sp>
            <p:nvSpPr>
              <p:cNvPr id="11281" name="Line 8"/>
              <p:cNvSpPr>
                <a:spLocks noChangeShapeType="1"/>
              </p:cNvSpPr>
              <p:nvPr/>
            </p:nvSpPr>
            <p:spPr bwMode="auto">
              <a:xfrm flipH="1" flipV="1">
                <a:off x="1872" y="2905"/>
                <a:ext cx="414" cy="288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2" name="Line 9"/>
              <p:cNvSpPr>
                <a:spLocks noChangeShapeType="1"/>
              </p:cNvSpPr>
              <p:nvPr/>
            </p:nvSpPr>
            <p:spPr bwMode="auto">
              <a:xfrm flipV="1">
                <a:off x="3113" y="2905"/>
                <a:ext cx="620" cy="286"/>
              </a:xfrm>
              <a:prstGeom prst="line">
                <a:avLst/>
              </a:prstGeom>
              <a:noFill/>
              <a:ln w="28575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1283" name="Rectangle 10"/>
              <p:cNvSpPr>
                <a:spLocks noChangeArrowheads="1"/>
              </p:cNvSpPr>
              <p:nvPr/>
            </p:nvSpPr>
            <p:spPr bwMode="auto">
              <a:xfrm>
                <a:off x="1746" y="3249"/>
                <a:ext cx="2161" cy="66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pPr algn="ctr" rtl="0"/>
                <a:r>
                  <a:rPr kumimoji="1" lang="en-US" altLang="zh-CN" b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Pyruvate Dehydrogenase complex</a:t>
                </a:r>
              </a:p>
              <a:p>
                <a:pPr algn="ctr" rtl="0"/>
                <a:r>
                  <a:rPr kumimoji="1" lang="en-US" altLang="zh-CN" b="1">
                    <a:solidFill>
                      <a:srgbClr val="C00000"/>
                    </a:solidFill>
                    <a:latin typeface="Times New Roman" pitchFamily="18" charset="0"/>
                    <a:ea typeface="楷体_GB2312"/>
                    <a:cs typeface="楷体_GB2312"/>
                  </a:rPr>
                  <a:t>PDH</a:t>
                </a:r>
              </a:p>
            </p:txBody>
          </p:sp>
        </p:grpSp>
        <p:sp>
          <p:nvSpPr>
            <p:cNvPr id="14" name="Up Arrow 13"/>
            <p:cNvSpPr/>
            <p:nvPr/>
          </p:nvSpPr>
          <p:spPr>
            <a:xfrm>
              <a:off x="7161974" y="1905288"/>
              <a:ext cx="485547" cy="976802"/>
            </a:xfrm>
            <a:prstGeom prst="upArrow">
              <a:avLst/>
            </a:prstGeom>
            <a:ln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 sz="1600"/>
            </a:p>
          </p:txBody>
        </p:sp>
        <p:sp>
          <p:nvSpPr>
            <p:cNvPr id="11274" name="TextBox 11"/>
            <p:cNvSpPr txBox="1">
              <a:spLocks noChangeArrowheads="1"/>
            </p:cNvSpPr>
            <p:nvPr/>
          </p:nvSpPr>
          <p:spPr bwMode="auto">
            <a:xfrm>
              <a:off x="6748203" y="1003425"/>
              <a:ext cx="1252798" cy="95179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3200" b="1">
                  <a:solidFill>
                    <a:srgbClr val="00B050"/>
                  </a:solidFill>
                </a:rPr>
                <a:t>ATP </a:t>
              </a: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7584989" y="2220553"/>
              <a:ext cx="926954" cy="749399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sz="2400" b="1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ETC</a:t>
              </a: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89377" y="4887378"/>
              <a:ext cx="7533339" cy="1351501"/>
            </a:xfrm>
            <a:prstGeom prst="rect">
              <a:avLst/>
            </a:prstGeom>
            <a:noFill/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2400" b="1" dirty="0" err="1">
                  <a:solidFill>
                    <a:srgbClr val="C00000"/>
                  </a:solidFill>
                </a:rPr>
                <a:t>Vit</a:t>
              </a:r>
              <a:r>
                <a:rPr lang="en-US" sz="2400" b="1" dirty="0">
                  <a:solidFill>
                    <a:srgbClr val="C00000"/>
                  </a:solidFill>
                </a:rPr>
                <a:t>.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(thiamin,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riboflavin, Niacin,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pantothenic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  <a:p>
              <a:pPr algn="ctr">
                <a:defRPr/>
              </a:pPr>
              <a:r>
                <a:rPr lang="en-US" sz="2400" b="1" dirty="0">
                  <a:solidFill>
                    <a:srgbClr val="C00000"/>
                  </a:solidFill>
                </a:rPr>
                <a:t>Co enzymes 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(TPP,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Lipoamide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, FAD, NAD+, </a:t>
              </a:r>
              <a:r>
                <a:rPr lang="en-US" sz="2000" dirty="0" err="1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CoASH</a:t>
              </a:r>
              <a:r>
                <a:rPr lang="en-US" sz="2000" dirty="0">
                  <a:solidFill>
                    <a:schemeClr val="bg2">
                      <a:lumMod val="60000"/>
                      <a:lumOff val="40000"/>
                    </a:schemeClr>
                  </a:solidFill>
                </a:rPr>
                <a:t>)</a:t>
              </a:r>
            </a:p>
          </p:txBody>
        </p:sp>
      </p:grpSp>
      <p:sp>
        <p:nvSpPr>
          <p:cNvPr id="25" name="Rectangle 2"/>
          <p:cNvSpPr txBox="1">
            <a:spLocks noChangeArrowheads="1"/>
          </p:cNvSpPr>
          <p:nvPr/>
        </p:nvSpPr>
        <p:spPr bwMode="auto">
          <a:xfrm>
            <a:off x="533400" y="3505200"/>
            <a:ext cx="6096000" cy="38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algn="l" rtl="0" eaLnBrk="0" hangingPunct="0">
              <a:lnSpc>
                <a:spcPct val="80000"/>
              </a:lnSpc>
              <a:spcBef>
                <a:spcPct val="20000"/>
              </a:spcBef>
              <a:buClr>
                <a:schemeClr val="bg2"/>
              </a:buClr>
              <a:buSzPct val="75000"/>
              <a:buFont typeface="Wingdings" pitchFamily="2" charset="2"/>
              <a:buNone/>
              <a:defRPr/>
            </a:pP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Oxidative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decarboxylation</a:t>
            </a:r>
            <a:r>
              <a:rPr lang="en-US" altLang="zh-CN" sz="2400" b="1" kern="0" dirty="0">
                <a:latin typeface="+mn-lt"/>
                <a:ea typeface="宋体" charset="-122"/>
                <a:cs typeface="+mn-cs"/>
              </a:rPr>
              <a:t> of </a:t>
            </a:r>
            <a:r>
              <a:rPr lang="en-US" altLang="zh-CN" sz="2400" b="1" kern="0" dirty="0" err="1">
                <a:latin typeface="+mn-lt"/>
                <a:ea typeface="宋体" charset="-122"/>
                <a:cs typeface="+mn-cs"/>
              </a:rPr>
              <a:t>pyruvate</a:t>
            </a:r>
            <a:endParaRPr lang="en-US" altLang="zh-CN" sz="2400" b="1" kern="0" dirty="0">
              <a:latin typeface="+mn-lt"/>
              <a:ea typeface="宋体" charset="-122"/>
              <a:cs typeface="+mn-cs"/>
            </a:endParaRPr>
          </a:p>
        </p:txBody>
      </p:sp>
      <p:sp>
        <p:nvSpPr>
          <p:cNvPr id="11271" name="Slide Number Placeholder 2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73350125-5444-4CBA-8E1E-F0CC8A54F536}" type="slidenum">
              <a:rPr lang="ar-SA" smtClean="0"/>
              <a:pPr/>
              <a:t>6</a:t>
            </a:fld>
            <a:endParaRPr lang="en-US" smtClean="0"/>
          </a:p>
        </p:txBody>
      </p:sp>
      <p:cxnSp>
        <p:nvCxnSpPr>
          <p:cNvPr id="28" name="Straight Arrow Connector 27"/>
          <p:cNvCxnSpPr/>
          <p:nvPr/>
        </p:nvCxnSpPr>
        <p:spPr>
          <a:xfrm rot="5400000" flipH="1" flipV="1">
            <a:off x="4495800" y="4648200"/>
            <a:ext cx="457200" cy="1588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Text Box 7"/>
          <p:cNvSpPr txBox="1">
            <a:spLocks noChangeArrowheads="1"/>
          </p:cNvSpPr>
          <p:nvPr/>
        </p:nvSpPr>
        <p:spPr bwMode="auto">
          <a:xfrm>
            <a:off x="4191000" y="4095690"/>
            <a:ext cx="9906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 rtl="0">
              <a:defRPr/>
            </a:pPr>
            <a:r>
              <a:rPr kumimoji="1" lang="en-US" altLang="zh-CN" sz="2000" dirty="0" smtClean="0">
                <a:ea typeface="宋体" charset="-122"/>
              </a:rPr>
              <a:t>CO2</a:t>
            </a:r>
            <a:endParaRPr kumimoji="1" lang="en-US" altLang="zh-CN" sz="2000" baseline="30000" dirty="0">
              <a:solidFill>
                <a:schemeClr val="bg2">
                  <a:lumMod val="60000"/>
                  <a:lumOff val="40000"/>
                </a:schemeClr>
              </a:solidFill>
              <a:latin typeface="Antique Olive"/>
              <a:ea typeface="宋体" charset="-122"/>
            </a:endParaRPr>
          </a:p>
        </p:txBody>
      </p:sp>
      <p:sp>
        <p:nvSpPr>
          <p:cNvPr id="30" name="Content Placeholder 2"/>
          <p:cNvSpPr txBox="1">
            <a:spLocks/>
          </p:cNvSpPr>
          <p:nvPr/>
        </p:nvSpPr>
        <p:spPr bwMode="auto">
          <a:xfrm>
            <a:off x="1641880" y="2625280"/>
            <a:ext cx="4953000" cy="448565"/>
          </a:xfrm>
          <a:prstGeom prst="rect">
            <a:avLst/>
          </a:prstGeom>
          <a:noFill/>
          <a:ln w="9525">
            <a:solidFill>
              <a:schemeClr val="accent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Autofit/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5000"/>
              <a:tabLst/>
              <a:defRPr/>
            </a:pPr>
            <a:r>
              <a:rPr kumimoji="0" lang="en-US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Thiamine + ATP → TPP + AMP  (EC 2.7.6.2).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>
                <a:solidFill>
                  <a:srgbClr val="C00000"/>
                </a:solidFill>
              </a:rPr>
              <a:t>Thiamin:</a:t>
            </a:r>
            <a:r>
              <a:rPr lang="en-US" sz="3200" dirty="0" smtClean="0">
                <a:solidFill>
                  <a:srgbClr val="C00000"/>
                </a:solidFill>
              </a:rPr>
              <a:t> Function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457200" y="1143000"/>
            <a:ext cx="8305800" cy="5486400"/>
          </a:xfrm>
        </p:spPr>
        <p:txBody>
          <a:bodyPr/>
          <a:lstStyle/>
          <a:p>
            <a:pPr algn="l" rtl="0">
              <a:defRPr/>
            </a:pPr>
            <a:r>
              <a:rPr lang="en-US" sz="2000" dirty="0"/>
              <a:t>TPP serves as a coenzyme transferring an </a:t>
            </a:r>
            <a:r>
              <a:rPr lang="en-US" sz="2000" b="1" dirty="0">
                <a:solidFill>
                  <a:srgbClr val="C00000"/>
                </a:solidFill>
              </a:rPr>
              <a:t>activated aldehyde unit </a:t>
            </a:r>
            <a:r>
              <a:rPr lang="en-US" sz="1400" dirty="0"/>
              <a:t>(transfer of two-carbon units</a:t>
            </a:r>
            <a:r>
              <a:rPr lang="en-US" sz="1400" dirty="0" smtClean="0"/>
              <a:t>)</a:t>
            </a:r>
            <a:r>
              <a:rPr lang="en-US" sz="2400" dirty="0" smtClean="0"/>
              <a:t>: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Oxidative decarboxylation</a:t>
            </a:r>
            <a:r>
              <a:rPr lang="en-US" sz="2000" dirty="0" smtClean="0"/>
              <a:t> of α-</a:t>
            </a:r>
            <a:r>
              <a:rPr lang="en-US" sz="2000" dirty="0" err="1" smtClean="0"/>
              <a:t>keto</a:t>
            </a:r>
            <a:r>
              <a:rPr lang="en-US" sz="2000" dirty="0" smtClean="0"/>
              <a:t> </a:t>
            </a:r>
            <a:r>
              <a:rPr lang="en-US" sz="2000" dirty="0" smtClean="0"/>
              <a:t>acids as PDH.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/>
              <a:defRPr/>
            </a:pPr>
            <a:r>
              <a:rPr lang="en-US" sz="2000" b="1" dirty="0" err="1" smtClean="0">
                <a:solidFill>
                  <a:srgbClr val="0070C0"/>
                </a:solidFill>
              </a:rPr>
              <a:t>Transketolase</a:t>
            </a:r>
            <a:r>
              <a:rPr lang="en-US" sz="2000" b="1" dirty="0" smtClean="0">
                <a:solidFill>
                  <a:srgbClr val="0070C0"/>
                </a:solidFill>
              </a:rPr>
              <a:t> reaction </a:t>
            </a:r>
            <a:r>
              <a:rPr lang="en-US" sz="2000" dirty="0" smtClean="0"/>
              <a:t>(pentose phosphate pathway; PPP).</a:t>
            </a:r>
            <a:r>
              <a:rPr lang="en-US" sz="2000" dirty="0">
                <a:solidFill>
                  <a:schemeClr val="tx1">
                    <a:lumMod val="50000"/>
                    <a:lumOff val="50000"/>
                  </a:schemeClr>
                </a:solidFill>
              </a:rPr>
              <a:t> </a:t>
            </a:r>
            <a:r>
              <a:rPr lang="en-US" sz="2000" dirty="0" smtClean="0"/>
              <a:t>It is used for </a:t>
            </a:r>
            <a:r>
              <a:rPr lang="en-US" sz="2000" dirty="0"/>
              <a:t>the biosynthesis of </a:t>
            </a:r>
            <a:r>
              <a:rPr lang="en-US" sz="2000" dirty="0" smtClean="0"/>
              <a:t>pentose</a:t>
            </a:r>
            <a:r>
              <a:rPr lang="en-US" sz="2000" dirty="0"/>
              <a:t> sugars deoxyribose and ribose</a:t>
            </a:r>
            <a:r>
              <a:rPr lang="en-US" sz="2000" dirty="0" smtClean="0"/>
              <a:t>.</a:t>
            </a:r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Acetylcholine synthesis </a:t>
            </a:r>
            <a:r>
              <a:rPr lang="en-US" sz="2000" dirty="0" smtClean="0"/>
              <a:t>which is one of neurotransmitters</a:t>
            </a:r>
            <a:r>
              <a:rPr lang="en-US" sz="2000" dirty="0"/>
              <a:t> </a:t>
            </a:r>
            <a:r>
              <a:rPr lang="en-US" sz="2000" dirty="0" smtClean="0"/>
              <a:t>and </a:t>
            </a:r>
            <a:r>
              <a:rPr lang="en-US" sz="2000" dirty="0"/>
              <a:t>for myelin synthesis.</a:t>
            </a:r>
            <a:endParaRPr lang="en-US" sz="2000" dirty="0" smtClean="0"/>
          </a:p>
          <a:p>
            <a:pPr algn="l" rtl="0">
              <a:defRPr/>
            </a:pPr>
            <a:r>
              <a:rPr lang="en-US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Important in:</a:t>
            </a:r>
          </a:p>
          <a:p>
            <a:pPr lvl="1" algn="l" rtl="0">
              <a:defRPr/>
            </a:pPr>
            <a:r>
              <a:rPr lang="en-US" sz="2000" dirty="0" smtClean="0"/>
              <a:t> Producing </a:t>
            </a:r>
            <a:r>
              <a:rPr lang="en-US" sz="2000" b="1" dirty="0" smtClean="0">
                <a:solidFill>
                  <a:srgbClr val="0070C0"/>
                </a:solidFill>
              </a:rPr>
              <a:t>energy from carbohydrates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Nerve function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Muscle function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Appetite</a:t>
            </a:r>
          </a:p>
          <a:p>
            <a:pPr lvl="1" algn="l" rtl="0"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 Growth 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Therapy: </a:t>
            </a:r>
            <a:r>
              <a:rPr lang="en-US" sz="1800" dirty="0" smtClean="0"/>
              <a:t>It can be used for treatment of Heart failure &amp; Alzheimer disease.</a:t>
            </a:r>
            <a:endParaRPr lang="en-US" sz="2000" dirty="0" smtClean="0"/>
          </a:p>
          <a:p>
            <a:pPr marL="457200" indent="-457200" algn="l" rtl="0">
              <a:buFont typeface="Wingdings" pitchFamily="2" charset="2"/>
              <a:buAutoNum type="arabicPeriod" startAt="3"/>
              <a:defRPr/>
            </a:pPr>
            <a:endParaRPr lang="en-US" sz="2000" dirty="0" smtClean="0"/>
          </a:p>
          <a:p>
            <a:pPr algn="l" rtl="0">
              <a:buFont typeface="Wingdings" pitchFamily="2" charset="2"/>
              <a:buNone/>
              <a:defRPr/>
            </a:pPr>
            <a:endParaRPr lang="en-US" sz="2000" dirty="0" smtClean="0"/>
          </a:p>
        </p:txBody>
      </p:sp>
      <p:sp>
        <p:nvSpPr>
          <p:cNvPr id="12292" name="Slide Number Placeholder 15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C622508B-20A9-4C12-A518-0AA8750C783D}" type="slidenum">
              <a:rPr lang="ar-SA" smtClean="0"/>
              <a:pPr/>
              <a:t>7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371600"/>
          </a:xfrm>
        </p:spPr>
        <p:txBody>
          <a:bodyPr/>
          <a:lstStyle/>
          <a:p>
            <a:r>
              <a:rPr lang="en-US" sz="3200" b="1" dirty="0" smtClean="0"/>
              <a:t>Deficiency</a:t>
            </a:r>
            <a:endParaRPr lang="en-US" sz="3200" dirty="0" smtClean="0"/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6629400"/>
          </a:xfrm>
        </p:spPr>
        <p:txBody>
          <a:bodyPr/>
          <a:lstStyle/>
          <a:p>
            <a:pPr algn="l" rtl="0">
              <a:buFont typeface="Wingdings" pitchFamily="2" charset="2"/>
              <a:buNone/>
              <a:defRPr/>
            </a:pPr>
            <a:r>
              <a:rPr lang="en-US" sz="2200" b="1" u="sng" dirty="0" smtClean="0"/>
              <a:t>Causes:</a:t>
            </a:r>
            <a:endParaRPr lang="en-US" sz="2200" dirty="0" smtClean="0"/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Low intake, </a:t>
            </a:r>
            <a:r>
              <a:rPr lang="en-US" sz="2200" b="1" dirty="0" err="1" smtClean="0">
                <a:solidFill>
                  <a:srgbClr val="0070C0"/>
                </a:solidFill>
              </a:rPr>
              <a:t>malabsorption</a:t>
            </a:r>
            <a:r>
              <a:rPr lang="en-US" sz="2200" b="1" dirty="0" smtClean="0">
                <a:solidFill>
                  <a:srgbClr val="0070C0"/>
                </a:solidFill>
              </a:rPr>
              <a:t> , and/ or defective </a:t>
            </a:r>
            <a:r>
              <a:rPr lang="en-US" sz="2200" b="1" dirty="0" err="1" smtClean="0">
                <a:solidFill>
                  <a:srgbClr val="0070C0"/>
                </a:solidFill>
              </a:rPr>
              <a:t>phosphorylation</a:t>
            </a:r>
            <a:r>
              <a:rPr lang="en-US" sz="2200" b="1" dirty="0" smtClean="0">
                <a:solidFill>
                  <a:srgbClr val="0070C0"/>
                </a:solidFill>
              </a:rPr>
              <a:t> </a:t>
            </a:r>
            <a:r>
              <a:rPr lang="en-US" sz="2200" dirty="0" smtClean="0"/>
              <a:t>to TPP.</a:t>
            </a:r>
            <a:endParaRPr lang="en-US" sz="2200" b="1" dirty="0" smtClean="0">
              <a:solidFill>
                <a:srgbClr val="0070C0"/>
              </a:solidFill>
            </a:endParaRPr>
          </a:p>
          <a:p>
            <a:pPr algn="l" rtl="0"/>
            <a:r>
              <a:rPr lang="en-US" sz="2200" b="1" dirty="0" err="1" smtClean="0">
                <a:solidFill>
                  <a:srgbClr val="0070C0"/>
                </a:solidFill>
              </a:rPr>
              <a:t>Antithiamine</a:t>
            </a:r>
            <a:r>
              <a:rPr lang="en-US" sz="2200" b="1" dirty="0" smtClean="0">
                <a:solidFill>
                  <a:srgbClr val="0070C0"/>
                </a:solidFill>
              </a:rPr>
              <a:t> factors : </a:t>
            </a:r>
            <a:r>
              <a:rPr lang="en-US" sz="2200" dirty="0" smtClean="0"/>
              <a:t>These are enzymes present in the viscera of shell fish and many microorganisms . They cause cleavage of thiamin producing </a:t>
            </a:r>
            <a:r>
              <a:rPr lang="en-US" sz="2200" dirty="0" err="1" smtClean="0"/>
              <a:t>pyrimidine</a:t>
            </a:r>
            <a:r>
              <a:rPr lang="en-US" sz="2200" dirty="0" smtClean="0"/>
              <a:t> and </a:t>
            </a:r>
            <a:r>
              <a:rPr lang="en-US" sz="2200" dirty="0" err="1" smtClean="0"/>
              <a:t>thiazole</a:t>
            </a:r>
            <a:r>
              <a:rPr lang="en-US" sz="2200" dirty="0" smtClean="0"/>
              <a:t> rings so they are called </a:t>
            </a:r>
            <a:r>
              <a:rPr lang="en-US" sz="2200" b="1" i="1" dirty="0" err="1" smtClean="0"/>
              <a:t>thiaminases</a:t>
            </a:r>
            <a:r>
              <a:rPr lang="en-US" sz="2200" b="1" i="1" dirty="0" smtClean="0"/>
              <a:t>.</a:t>
            </a:r>
            <a:r>
              <a:rPr lang="en-US" sz="2200" dirty="0" smtClean="0"/>
              <a:t> These </a:t>
            </a:r>
            <a:r>
              <a:rPr lang="en-US" sz="2200" dirty="0" err="1" smtClean="0"/>
              <a:t>antithiamine</a:t>
            </a:r>
            <a:r>
              <a:rPr lang="en-US" sz="2200" dirty="0" smtClean="0"/>
              <a:t> factors cause an isolated thiamine deficiency</a:t>
            </a:r>
            <a:r>
              <a:rPr lang="en-US" sz="2200" dirty="0"/>
              <a:t>. </a:t>
            </a:r>
            <a:r>
              <a:rPr lang="en-US" sz="2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Plant </a:t>
            </a:r>
            <a:r>
              <a:rPr lang="en-US" sz="2200" dirty="0"/>
              <a:t>thiamine antagonists are </a:t>
            </a:r>
            <a:r>
              <a:rPr lang="en-US" sz="2200" dirty="0" smtClean="0"/>
              <a:t>heat-stable; for examples</a:t>
            </a:r>
            <a:r>
              <a:rPr lang="en-US" sz="2200" dirty="0"/>
              <a:t> </a:t>
            </a:r>
            <a:r>
              <a:rPr lang="en-US" sz="2200" b="1" i="1" dirty="0" err="1" smtClean="0">
                <a:solidFill>
                  <a:srgbClr val="C00000"/>
                </a:solidFill>
              </a:rPr>
              <a:t>caffeic</a:t>
            </a:r>
            <a:r>
              <a:rPr lang="en-US" sz="2200" b="1" i="1" dirty="0" smtClean="0">
                <a:solidFill>
                  <a:srgbClr val="C00000"/>
                </a:solidFill>
              </a:rPr>
              <a:t> </a:t>
            </a:r>
            <a:r>
              <a:rPr lang="en-US" sz="2200" b="1" i="1" dirty="0">
                <a:solidFill>
                  <a:srgbClr val="C00000"/>
                </a:solidFill>
              </a:rPr>
              <a:t>acid</a:t>
            </a:r>
            <a:r>
              <a:rPr lang="en-US" sz="2200" dirty="0"/>
              <a:t>, and </a:t>
            </a:r>
            <a:r>
              <a:rPr lang="en-US" sz="2200" b="1" i="1" dirty="0">
                <a:solidFill>
                  <a:srgbClr val="C00000"/>
                </a:solidFill>
              </a:rPr>
              <a:t>tannic acid</a:t>
            </a:r>
            <a:r>
              <a:rPr lang="en-US" sz="2200" dirty="0"/>
              <a:t>. These compounds interact with the thiamine to oxidize the </a:t>
            </a:r>
            <a:r>
              <a:rPr lang="en-US" sz="2200" dirty="0" err="1"/>
              <a:t>thiazole</a:t>
            </a:r>
            <a:r>
              <a:rPr lang="en-US" sz="2200" dirty="0"/>
              <a:t> ring, thus rendering it unable to be absorbed. </a:t>
            </a:r>
            <a:endParaRPr lang="en-US" sz="2200" dirty="0" smtClean="0">
              <a:solidFill>
                <a:schemeClr val="bg1">
                  <a:lumMod val="65000"/>
                </a:schemeClr>
              </a:solidFill>
            </a:endParaRPr>
          </a:p>
          <a:p>
            <a:pPr marL="342900" lvl="2" indent="-342900" algn="l" rtl="0">
              <a:buSzPct val="75000"/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Alcoholism :</a:t>
            </a:r>
            <a:r>
              <a:rPr lang="en-US" sz="2200" dirty="0" smtClean="0"/>
              <a:t> Chronic alcoholism  gives the manifestation of moderate thiamine deficiency.  This is called </a:t>
            </a:r>
            <a:r>
              <a:rPr lang="en-US" sz="2200" b="1" i="1" dirty="0" err="1" smtClean="0"/>
              <a:t>Wernike</a:t>
            </a:r>
            <a:r>
              <a:rPr lang="en-US" sz="2200" b="1" i="1" dirty="0" smtClean="0"/>
              <a:t> </a:t>
            </a:r>
            <a:r>
              <a:rPr lang="en-US" sz="2200" b="1" i="1" dirty="0" err="1" smtClean="0"/>
              <a:t>korsacoff</a:t>
            </a:r>
            <a:r>
              <a:rPr lang="en-US" sz="2200" b="1" i="1" dirty="0" smtClean="0"/>
              <a:t> </a:t>
            </a:r>
            <a:r>
              <a:rPr lang="en-US" sz="2200" b="1" i="1" baseline="30000" dirty="0" smtClean="0"/>
              <a:t>,</a:t>
            </a:r>
            <a:r>
              <a:rPr lang="en-US" sz="2200" b="1" i="1" dirty="0" smtClean="0"/>
              <a:t> syndrome.</a:t>
            </a:r>
            <a:r>
              <a:rPr lang="en-US" sz="2200" dirty="0" smtClean="0"/>
              <a:t> Alcohol interferes with </a:t>
            </a:r>
            <a:r>
              <a:rPr lang="en-US" sz="2200" dirty="0" smtClean="0"/>
              <a:t>absorption.</a:t>
            </a:r>
            <a:endParaRPr lang="en-US" sz="2200" dirty="0" smtClean="0"/>
          </a:p>
          <a:p>
            <a:pPr algn="l" rtl="0">
              <a:defRPr/>
            </a:pPr>
            <a:r>
              <a:rPr lang="en-US" sz="2200" b="1" dirty="0" smtClean="0">
                <a:solidFill>
                  <a:srgbClr val="0070C0"/>
                </a:solidFill>
              </a:rPr>
              <a:t>Excessive loss </a:t>
            </a:r>
            <a:r>
              <a:rPr lang="en-US" sz="2200" dirty="0" smtClean="0"/>
              <a:t>(diuretics).</a:t>
            </a:r>
          </a:p>
          <a:p>
            <a:pPr algn="l" rtl="0">
              <a:defRPr/>
            </a:pPr>
            <a:endParaRPr lang="en-US" sz="2200" dirty="0" smtClean="0"/>
          </a:p>
          <a:p>
            <a:pPr algn="l" rtl="0">
              <a:defRPr/>
            </a:pPr>
            <a:endParaRPr lang="en-US" sz="2200" dirty="0" smtClean="0"/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41E28B54-4875-413C-97F1-C629439E9BE2}" type="slidenum">
              <a:rPr lang="ar-SA" smtClean="0"/>
              <a:pPr/>
              <a:t>8</a:t>
            </a:fld>
            <a:endParaRPr lang="en-US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990600"/>
            <a:ext cx="8229600" cy="3886200"/>
          </a:xfrm>
        </p:spPr>
        <p:txBody>
          <a:bodyPr/>
          <a:lstStyle/>
          <a:p>
            <a:pPr marL="514350" indent="-514350" algn="l" rtl="0">
              <a:lnSpc>
                <a:spcPct val="80000"/>
              </a:lnSpc>
              <a:buFont typeface="Wingdings" pitchFamily="2" charset="2"/>
              <a:buAutoNum type="arabicPeriod"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Mild deficiency: </a:t>
            </a:r>
            <a:r>
              <a:rPr lang="en-US" sz="2000" dirty="0" smtClean="0"/>
              <a:t>leads to 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Gastrointestinal complaints</a:t>
            </a:r>
          </a:p>
          <a:p>
            <a:pPr marL="514350" indent="-51435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Weakness.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2. Moderate deficiency: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syndrome</a:t>
            </a:r>
            <a:endParaRPr lang="en-US" sz="2000" b="1" dirty="0" smtClean="0">
              <a:solidFill>
                <a:srgbClr val="0070C0"/>
              </a:solidFill>
            </a:endParaRP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Peripheral neuropathy.</a:t>
            </a:r>
          </a:p>
          <a:p>
            <a:pPr marL="381000" indent="-381000" algn="l" rtl="0">
              <a:lnSpc>
                <a:spcPct val="80000"/>
              </a:lnSpc>
              <a:buFont typeface="Wingdings" pitchFamily="2" charset="2"/>
              <a:buChar char="Ø"/>
              <a:defRPr/>
            </a:pPr>
            <a:r>
              <a:rPr lang="en-US" sz="2000" dirty="0" smtClean="0"/>
              <a:t>Mental abnormalities.</a:t>
            </a:r>
            <a:r>
              <a:rPr lang="en-US" sz="2000" b="1" i="1" dirty="0" smtClean="0"/>
              <a:t> </a:t>
            </a:r>
            <a:endParaRPr lang="en-US" sz="2000" dirty="0" smtClean="0"/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0070C0"/>
                </a:solidFill>
              </a:rPr>
              <a:t>3. Severe thiamin deficiency </a:t>
            </a:r>
          </a:p>
          <a:p>
            <a:pPr marL="514350" indent="-514350"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A. beriberi</a:t>
            </a:r>
            <a:endParaRPr lang="en-US" sz="2000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Dry beriberi </a:t>
            </a:r>
            <a:r>
              <a:rPr lang="en-US" sz="2000" dirty="0" smtClean="0"/>
              <a:t>is characterized by advanced neuromuscular symptoms: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Atrophy and weakness of the muscles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 Peripheral neuropathy</a:t>
            </a:r>
          </a:p>
          <a:p>
            <a:pPr algn="l" rtl="0">
              <a:buFont typeface="Wingdings" pitchFamily="2" charset="2"/>
              <a:buChar char="Ø"/>
              <a:defRPr/>
            </a:pPr>
            <a:r>
              <a:rPr lang="en-US" sz="2000" dirty="0" smtClean="0"/>
              <a:t>Memory loss.</a:t>
            </a:r>
          </a:p>
          <a:p>
            <a:pPr algn="l" rtl="0">
              <a:defRPr/>
            </a:pPr>
            <a:r>
              <a:rPr lang="en-US" sz="2000" b="1" dirty="0" smtClean="0">
                <a:solidFill>
                  <a:srgbClr val="00B050"/>
                </a:solidFill>
              </a:rPr>
              <a:t>Wet beriberi: </a:t>
            </a:r>
            <a:r>
              <a:rPr lang="en-US" sz="2000" dirty="0" smtClean="0"/>
              <a:t>the previous symptoms (dry beriberi) are coupled </a:t>
            </a:r>
          </a:p>
          <a:p>
            <a:pPr marL="0" indent="0" algn="l" rtl="0">
              <a:buNone/>
              <a:defRPr/>
            </a:pPr>
            <a:r>
              <a:rPr lang="en-US" sz="2000" dirty="0" smtClean="0"/>
              <a:t>with </a:t>
            </a:r>
            <a:r>
              <a:rPr lang="en-US" sz="2000" dirty="0" err="1" smtClean="0"/>
              <a:t>oedema</a:t>
            </a:r>
            <a:r>
              <a:rPr lang="en-US" sz="2000" dirty="0" smtClean="0"/>
              <a:t>.</a:t>
            </a:r>
          </a:p>
          <a:p>
            <a:pPr algn="l" rtl="0">
              <a:buFont typeface="Wingdings" pitchFamily="2" charset="2"/>
              <a:buNone/>
              <a:defRPr/>
            </a:pP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B.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Wernike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000" b="1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korsacoff</a:t>
            </a:r>
            <a:r>
              <a:rPr lang="en-US" sz="20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, syndrome</a:t>
            </a:r>
            <a:endParaRPr lang="en-US" sz="2000" dirty="0" smtClean="0"/>
          </a:p>
          <a:p>
            <a:pPr>
              <a:defRPr/>
            </a:pPr>
            <a:endParaRPr lang="en-US" sz="2000" dirty="0"/>
          </a:p>
        </p:txBody>
      </p:sp>
      <p:sp>
        <p:nvSpPr>
          <p:cNvPr id="14339" name="Title 1"/>
          <p:cNvSpPr>
            <a:spLocks noGrp="1"/>
          </p:cNvSpPr>
          <p:nvPr>
            <p:ph type="title"/>
          </p:nvPr>
        </p:nvSpPr>
        <p:spPr>
          <a:xfrm>
            <a:off x="457200" y="-76200"/>
            <a:ext cx="8229600" cy="1371600"/>
          </a:xfrm>
        </p:spPr>
        <p:txBody>
          <a:bodyPr/>
          <a:lstStyle/>
          <a:p>
            <a:pPr rtl="0"/>
            <a:r>
              <a:rPr lang="en-US" sz="2800" b="1" smtClean="0"/>
              <a:t>Manifestation of  thiamine deficiency</a:t>
            </a:r>
            <a:endParaRPr lang="en-US" sz="2800" smtClean="0"/>
          </a:p>
        </p:txBody>
      </p:sp>
      <p:pic>
        <p:nvPicPr>
          <p:cNvPr id="14340" name="Picture 5" descr="p071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67400" y="914400"/>
            <a:ext cx="2971800" cy="281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Slide Number Placeholder 4"/>
          <p:cNvSpPr>
            <a:spLocks noGrp="1"/>
          </p:cNvSpPr>
          <p:nvPr>
            <p:ph type="sldNum" sz="quarter" idx="11"/>
          </p:nvPr>
        </p:nvSpPr>
        <p:spPr>
          <a:noFill/>
        </p:spPr>
        <p:txBody>
          <a:bodyPr/>
          <a:lstStyle/>
          <a:p>
            <a:fld id="{E72BB250-B81B-4BA9-BA4F-08C02A2700C1}" type="slidenum">
              <a:rPr lang="ar-SA" smtClean="0"/>
              <a:pPr/>
              <a:t>9</a:t>
            </a:fld>
            <a:endParaRPr lang="en-U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ixel">
  <a:themeElements>
    <a:clrScheme name="Pixel 12">
      <a:dk1>
        <a:srgbClr val="000000"/>
      </a:dk1>
      <a:lt1>
        <a:srgbClr val="FFFFFF"/>
      </a:lt1>
      <a:dk2>
        <a:srgbClr val="000000"/>
      </a:dk2>
      <a:lt2>
        <a:srgbClr val="00007D"/>
      </a:lt2>
      <a:accent1>
        <a:srgbClr val="9999FF"/>
      </a:accent1>
      <a:accent2>
        <a:srgbClr val="9999CC"/>
      </a:accent2>
      <a:accent3>
        <a:srgbClr val="FFFFFF"/>
      </a:accent3>
      <a:accent4>
        <a:srgbClr val="000000"/>
      </a:accent4>
      <a:accent5>
        <a:srgbClr val="CACAFF"/>
      </a:accent5>
      <a:accent6>
        <a:srgbClr val="8A8AB9"/>
      </a:accent6>
      <a:hlink>
        <a:srgbClr val="666699"/>
      </a:hlink>
      <a:folHlink>
        <a:srgbClr val="CCCCE6"/>
      </a:folHlink>
    </a:clrScheme>
    <a:fontScheme name="Pixel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ixel 1">
        <a:dk1>
          <a:srgbClr val="0066FF"/>
        </a:dk1>
        <a:lt1>
          <a:srgbClr val="FFFFFF"/>
        </a:lt1>
        <a:dk2>
          <a:srgbClr val="000066"/>
        </a:dk2>
        <a:lt2>
          <a:srgbClr val="FFFFFF"/>
        </a:lt2>
        <a:accent1>
          <a:srgbClr val="6699FF"/>
        </a:accent1>
        <a:accent2>
          <a:srgbClr val="3333FF"/>
        </a:accent2>
        <a:accent3>
          <a:srgbClr val="AAAAB8"/>
        </a:accent3>
        <a:accent4>
          <a:srgbClr val="DADADA"/>
        </a:accent4>
        <a:accent5>
          <a:srgbClr val="B8CAFF"/>
        </a:accent5>
        <a:accent6>
          <a:srgbClr val="2D2DE7"/>
        </a:accent6>
        <a:hlink>
          <a:srgbClr val="FFCC00"/>
        </a:hlink>
        <a:folHlink>
          <a:srgbClr val="0000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2">
        <a:dk1>
          <a:srgbClr val="009999"/>
        </a:dk1>
        <a:lt1>
          <a:srgbClr val="FFFFFF"/>
        </a:lt1>
        <a:dk2>
          <a:srgbClr val="334B49"/>
        </a:dk2>
        <a:lt2>
          <a:srgbClr val="FFFFFF"/>
        </a:lt2>
        <a:accent1>
          <a:srgbClr val="33CCCC"/>
        </a:accent1>
        <a:accent2>
          <a:srgbClr val="008080"/>
        </a:accent2>
        <a:accent3>
          <a:srgbClr val="ADB1B1"/>
        </a:accent3>
        <a:accent4>
          <a:srgbClr val="DADADA"/>
        </a:accent4>
        <a:accent5>
          <a:srgbClr val="ADE2E2"/>
        </a:accent5>
        <a:accent6>
          <a:srgbClr val="007373"/>
        </a:accent6>
        <a:hlink>
          <a:srgbClr val="FFCC00"/>
        </a:hlink>
        <a:folHlink>
          <a:srgbClr val="0066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3">
        <a:dk1>
          <a:srgbClr val="006699"/>
        </a:dk1>
        <a:lt1>
          <a:srgbClr val="FFFFFF"/>
        </a:lt1>
        <a:dk2>
          <a:srgbClr val="333399"/>
        </a:dk2>
        <a:lt2>
          <a:srgbClr val="FFFFFF"/>
        </a:lt2>
        <a:accent1>
          <a:srgbClr val="0099CC"/>
        </a:accent1>
        <a:accent2>
          <a:srgbClr val="0386AF"/>
        </a:accent2>
        <a:accent3>
          <a:srgbClr val="ADADCA"/>
        </a:accent3>
        <a:accent4>
          <a:srgbClr val="DADADA"/>
        </a:accent4>
        <a:accent5>
          <a:srgbClr val="AACAE2"/>
        </a:accent5>
        <a:accent6>
          <a:srgbClr val="02799E"/>
        </a:accent6>
        <a:hlink>
          <a:srgbClr val="FFCC00"/>
        </a:hlink>
        <a:folHlink>
          <a:srgbClr val="66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4">
        <a:dk1>
          <a:srgbClr val="008080"/>
        </a:dk1>
        <a:lt1>
          <a:srgbClr val="FFFFFF"/>
        </a:lt1>
        <a:dk2>
          <a:srgbClr val="2F978D"/>
        </a:dk2>
        <a:lt2>
          <a:srgbClr val="FFFFFF"/>
        </a:lt2>
        <a:accent1>
          <a:srgbClr val="0099FF"/>
        </a:accent1>
        <a:accent2>
          <a:srgbClr val="009999"/>
        </a:accent2>
        <a:accent3>
          <a:srgbClr val="ADC9C5"/>
        </a:accent3>
        <a:accent4>
          <a:srgbClr val="DADADA"/>
        </a:accent4>
        <a:accent5>
          <a:srgbClr val="AACAFF"/>
        </a:accent5>
        <a:accent6>
          <a:srgbClr val="008A8A"/>
        </a:accent6>
        <a:hlink>
          <a:srgbClr val="FFFFCC"/>
        </a:hlink>
        <a:folHlink>
          <a:srgbClr val="70CAC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5">
        <a:dk1>
          <a:srgbClr val="822504"/>
        </a:dk1>
        <a:lt1>
          <a:srgbClr val="FFFFFF"/>
        </a:lt1>
        <a:dk2>
          <a:srgbClr val="330000"/>
        </a:dk2>
        <a:lt2>
          <a:srgbClr val="FFFFFF"/>
        </a:lt2>
        <a:accent1>
          <a:srgbClr val="FF9900"/>
        </a:accent1>
        <a:accent2>
          <a:srgbClr val="9E2A06"/>
        </a:accent2>
        <a:accent3>
          <a:srgbClr val="ADAAAA"/>
        </a:accent3>
        <a:accent4>
          <a:srgbClr val="DADADA"/>
        </a:accent4>
        <a:accent5>
          <a:srgbClr val="FFCAAA"/>
        </a:accent5>
        <a:accent6>
          <a:srgbClr val="8F2505"/>
        </a:accent6>
        <a:hlink>
          <a:srgbClr val="FF3300"/>
        </a:hlink>
        <a:folHlink>
          <a:srgbClr val="7C0704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6">
        <a:dk1>
          <a:srgbClr val="336600"/>
        </a:dk1>
        <a:lt1>
          <a:srgbClr val="FFFFFF"/>
        </a:lt1>
        <a:dk2>
          <a:srgbClr val="4A7911"/>
        </a:dk2>
        <a:lt2>
          <a:srgbClr val="FFFFFF"/>
        </a:lt2>
        <a:accent1>
          <a:srgbClr val="666633"/>
        </a:accent1>
        <a:accent2>
          <a:srgbClr val="669900"/>
        </a:accent2>
        <a:accent3>
          <a:srgbClr val="B1BEAA"/>
        </a:accent3>
        <a:accent4>
          <a:srgbClr val="DADADA"/>
        </a:accent4>
        <a:accent5>
          <a:srgbClr val="B8B8AD"/>
        </a:accent5>
        <a:accent6>
          <a:srgbClr val="5C8A00"/>
        </a:accent6>
        <a:hlink>
          <a:srgbClr val="FFCC00"/>
        </a:hlink>
        <a:folHlink>
          <a:srgbClr val="99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ixel 7">
        <a:dk1>
          <a:srgbClr val="000000"/>
        </a:dk1>
        <a:lt1>
          <a:srgbClr val="FFFFFF"/>
        </a:lt1>
        <a:dk2>
          <a:srgbClr val="000000"/>
        </a:dk2>
        <a:lt2>
          <a:srgbClr val="CC3300"/>
        </a:lt2>
        <a:accent1>
          <a:srgbClr val="FFCC00"/>
        </a:accent1>
        <a:accent2>
          <a:srgbClr val="CC6600"/>
        </a:accent2>
        <a:accent3>
          <a:srgbClr val="FFFFFF"/>
        </a:accent3>
        <a:accent4>
          <a:srgbClr val="000000"/>
        </a:accent4>
        <a:accent5>
          <a:srgbClr val="FFE2AA"/>
        </a:accent5>
        <a:accent6>
          <a:srgbClr val="B95C00"/>
        </a:accent6>
        <a:hlink>
          <a:srgbClr val="663300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8">
        <a:dk1>
          <a:srgbClr val="003300"/>
        </a:dk1>
        <a:lt1>
          <a:srgbClr val="FFFFFF"/>
        </a:lt1>
        <a:dk2>
          <a:srgbClr val="000000"/>
        </a:dk2>
        <a:lt2>
          <a:srgbClr val="336600"/>
        </a:lt2>
        <a:accent1>
          <a:srgbClr val="CCCC00"/>
        </a:accent1>
        <a:accent2>
          <a:srgbClr val="669900"/>
        </a:accent2>
        <a:accent3>
          <a:srgbClr val="FFFFFF"/>
        </a:accent3>
        <a:accent4>
          <a:srgbClr val="002A00"/>
        </a:accent4>
        <a:accent5>
          <a:srgbClr val="E2E2AA"/>
        </a:accent5>
        <a:accent6>
          <a:srgbClr val="5C8A00"/>
        </a:accent6>
        <a:hlink>
          <a:srgbClr val="333300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9">
        <a:dk1>
          <a:srgbClr val="000000"/>
        </a:dk1>
        <a:lt1>
          <a:srgbClr val="FFFFFF"/>
        </a:lt1>
        <a:dk2>
          <a:srgbClr val="000000"/>
        </a:dk2>
        <a:lt2>
          <a:srgbClr val="440044"/>
        </a:lt2>
        <a:accent1>
          <a:srgbClr val="FFCCCC"/>
        </a:accent1>
        <a:accent2>
          <a:srgbClr val="790571"/>
        </a:accent2>
        <a:accent3>
          <a:srgbClr val="FFFFFF"/>
        </a:accent3>
        <a:accent4>
          <a:srgbClr val="000000"/>
        </a:accent4>
        <a:accent5>
          <a:srgbClr val="FFE2E2"/>
        </a:accent5>
        <a:accent6>
          <a:srgbClr val="6D0466"/>
        </a:accent6>
        <a:hlink>
          <a:srgbClr val="993366"/>
        </a:hlink>
        <a:folHlink>
          <a:srgbClr val="9F839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0">
        <a:dk1>
          <a:srgbClr val="000000"/>
        </a:dk1>
        <a:lt1>
          <a:srgbClr val="FFFFFF"/>
        </a:lt1>
        <a:dk2>
          <a:srgbClr val="000000"/>
        </a:dk2>
        <a:lt2>
          <a:srgbClr val="FF9900"/>
        </a:lt2>
        <a:accent1>
          <a:srgbClr val="FFCC99"/>
        </a:accent1>
        <a:accent2>
          <a:srgbClr val="FBA313"/>
        </a:accent2>
        <a:accent3>
          <a:srgbClr val="FFFFFF"/>
        </a:accent3>
        <a:accent4>
          <a:srgbClr val="000000"/>
        </a:accent4>
        <a:accent5>
          <a:srgbClr val="FFE2CA"/>
        </a:accent5>
        <a:accent6>
          <a:srgbClr val="E39310"/>
        </a:accent6>
        <a:hlink>
          <a:srgbClr val="CC3300"/>
        </a:hlink>
        <a:folHlink>
          <a:srgbClr val="FCC66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1">
        <a:dk1>
          <a:srgbClr val="000000"/>
        </a:dk1>
        <a:lt1>
          <a:srgbClr val="FFFFFF"/>
        </a:lt1>
        <a:dk2>
          <a:srgbClr val="000000"/>
        </a:dk2>
        <a:lt2>
          <a:srgbClr val="779F92"/>
        </a:lt2>
        <a:accent1>
          <a:srgbClr val="33CCCC"/>
        </a:accent1>
        <a:accent2>
          <a:srgbClr val="9DC2D7"/>
        </a:accent2>
        <a:accent3>
          <a:srgbClr val="FFFFFF"/>
        </a:accent3>
        <a:accent4>
          <a:srgbClr val="000000"/>
        </a:accent4>
        <a:accent5>
          <a:srgbClr val="ADE2E2"/>
        </a:accent5>
        <a:accent6>
          <a:srgbClr val="8EB0C3"/>
        </a:accent6>
        <a:hlink>
          <a:srgbClr val="006666"/>
        </a:hlink>
        <a:folHlink>
          <a:srgbClr val="CCCC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ixel 12">
        <a:dk1>
          <a:srgbClr val="000000"/>
        </a:dk1>
        <a:lt1>
          <a:srgbClr val="FFFFFF"/>
        </a:lt1>
        <a:dk2>
          <a:srgbClr val="000000"/>
        </a:dk2>
        <a:lt2>
          <a:srgbClr val="00007D"/>
        </a:lt2>
        <a:accent1>
          <a:srgbClr val="9999FF"/>
        </a:accent1>
        <a:accent2>
          <a:srgbClr val="9999CC"/>
        </a:accent2>
        <a:accent3>
          <a:srgbClr val="FFFFFF"/>
        </a:accent3>
        <a:accent4>
          <a:srgbClr val="000000"/>
        </a:accent4>
        <a:accent5>
          <a:srgbClr val="CACAFF"/>
        </a:accent5>
        <a:accent6>
          <a:srgbClr val="8A8AB9"/>
        </a:accent6>
        <a:hlink>
          <a:srgbClr val="666699"/>
        </a:hlink>
        <a:folHlink>
          <a:srgbClr val="CCCCE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Pixel</Template>
  <TotalTime>3772</TotalTime>
  <Words>1271</Words>
  <Application>Microsoft Office PowerPoint</Application>
  <PresentationFormat>On-screen Show (4:3)</PresentationFormat>
  <Paragraphs>249</Paragraphs>
  <Slides>22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22</vt:i4>
      </vt:variant>
    </vt:vector>
  </HeadingPairs>
  <TitlesOfParts>
    <vt:vector size="23" baseType="lpstr">
      <vt:lpstr>Pixel</vt:lpstr>
      <vt:lpstr> Vitamins</vt:lpstr>
      <vt:lpstr>Vitamins: classification</vt:lpstr>
      <vt:lpstr>Digesting and absorbing water-soluble vitamins</vt:lpstr>
      <vt:lpstr>Thiamin (B1) </vt:lpstr>
      <vt:lpstr>Absorption</vt:lpstr>
      <vt:lpstr>Thiamin: activation </vt:lpstr>
      <vt:lpstr>Thiamin: Function </vt:lpstr>
      <vt:lpstr>Deficiency</vt:lpstr>
      <vt:lpstr>Manifestation of  thiamine deficiency</vt:lpstr>
      <vt:lpstr>Vitamin B2 (Riboflavin)</vt:lpstr>
      <vt:lpstr>Vitamin B2 (Riboflavin)</vt:lpstr>
      <vt:lpstr>Absorption </vt:lpstr>
      <vt:lpstr>Riboflavin: Sources</vt:lpstr>
      <vt:lpstr>Vitamin B 2 (riboflavin)</vt:lpstr>
      <vt:lpstr>Riboflavin: symptoms of deficiency</vt:lpstr>
      <vt:lpstr>Vitamin B3 (Niacin ; Nicotinic acid)</vt:lpstr>
      <vt:lpstr>Niacin  </vt:lpstr>
      <vt:lpstr>Structure of NAD+</vt:lpstr>
      <vt:lpstr>Reduction of NAD+</vt:lpstr>
      <vt:lpstr>Niacin </vt:lpstr>
      <vt:lpstr>Niacin: deficiency  </vt:lpstr>
      <vt:lpstr>Niacin </vt:lpstr>
    </vt:vector>
  </TitlesOfParts>
  <Company>Wesmosis@Yahoo.Dk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QUIZ</dc:title>
  <dc:creator>WW</dc:creator>
  <cp:lastModifiedBy>emans</cp:lastModifiedBy>
  <cp:revision>660</cp:revision>
  <dcterms:created xsi:type="dcterms:W3CDTF">2008-12-25T08:52:50Z</dcterms:created>
  <dcterms:modified xsi:type="dcterms:W3CDTF">2019-12-07T18:56:06Z</dcterms:modified>
</cp:coreProperties>
</file>