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9.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38.xml" ContentType="application/vnd.openxmlformats-officedocument.presentationml.slide+xml"/>
  <Override PartName="/ppt/slides/slide88.xml" ContentType="application/vnd.openxmlformats-officedocument.presentationml.slide+xml"/>
  <Override PartName="/ppt/slides/slide9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339" r:id="rId3"/>
    <p:sldId id="360" r:id="rId4"/>
    <p:sldId id="366" r:id="rId5"/>
    <p:sldId id="340" r:id="rId6"/>
    <p:sldId id="367" r:id="rId7"/>
    <p:sldId id="341" r:id="rId8"/>
    <p:sldId id="351" r:id="rId9"/>
    <p:sldId id="355" r:id="rId10"/>
    <p:sldId id="356" r:id="rId11"/>
    <p:sldId id="357" r:id="rId12"/>
    <p:sldId id="368" r:id="rId13"/>
    <p:sldId id="358" r:id="rId14"/>
    <p:sldId id="359" r:id="rId15"/>
    <p:sldId id="369" r:id="rId16"/>
    <p:sldId id="342" r:id="rId17"/>
    <p:sldId id="352" r:id="rId18"/>
    <p:sldId id="343" r:id="rId19"/>
    <p:sldId id="353" r:id="rId20"/>
    <p:sldId id="346" r:id="rId21"/>
    <p:sldId id="345" r:id="rId22"/>
    <p:sldId id="347" r:id="rId23"/>
    <p:sldId id="348" r:id="rId24"/>
    <p:sldId id="370" r:id="rId25"/>
    <p:sldId id="349" r:id="rId26"/>
    <p:sldId id="350" r:id="rId27"/>
    <p:sldId id="361" r:id="rId28"/>
    <p:sldId id="371" r:id="rId29"/>
    <p:sldId id="362" r:id="rId30"/>
    <p:sldId id="363" r:id="rId31"/>
    <p:sldId id="327" r:id="rId32"/>
    <p:sldId id="328" r:id="rId33"/>
    <p:sldId id="329" r:id="rId34"/>
    <p:sldId id="330" r:id="rId35"/>
    <p:sldId id="331" r:id="rId36"/>
    <p:sldId id="332" r:id="rId37"/>
    <p:sldId id="333" r:id="rId38"/>
    <p:sldId id="376" r:id="rId39"/>
    <p:sldId id="319" r:id="rId40"/>
    <p:sldId id="320" r:id="rId41"/>
    <p:sldId id="325" r:id="rId42"/>
    <p:sldId id="326" r:id="rId43"/>
    <p:sldId id="321" r:id="rId44"/>
    <p:sldId id="322" r:id="rId45"/>
    <p:sldId id="323" r:id="rId46"/>
    <p:sldId id="364" r:id="rId47"/>
    <p:sldId id="338" r:id="rId48"/>
    <p:sldId id="334" r:id="rId49"/>
    <p:sldId id="335" r:id="rId50"/>
    <p:sldId id="336" r:id="rId51"/>
    <p:sldId id="337" r:id="rId52"/>
    <p:sldId id="294" r:id="rId53"/>
    <p:sldId id="295" r:id="rId54"/>
    <p:sldId id="296" r:id="rId55"/>
    <p:sldId id="297" r:id="rId56"/>
    <p:sldId id="373" r:id="rId57"/>
    <p:sldId id="298" r:id="rId58"/>
    <p:sldId id="299" r:id="rId59"/>
    <p:sldId id="300" r:id="rId60"/>
    <p:sldId id="301" r:id="rId61"/>
    <p:sldId id="306" r:id="rId62"/>
    <p:sldId id="308" r:id="rId63"/>
    <p:sldId id="309" r:id="rId64"/>
    <p:sldId id="310" r:id="rId65"/>
    <p:sldId id="311" r:id="rId66"/>
    <p:sldId id="313" r:id="rId67"/>
    <p:sldId id="398" r:id="rId68"/>
    <p:sldId id="399" r:id="rId69"/>
    <p:sldId id="293" r:id="rId70"/>
    <p:sldId id="386" r:id="rId71"/>
    <p:sldId id="387" r:id="rId72"/>
    <p:sldId id="388" r:id="rId73"/>
    <p:sldId id="389" r:id="rId74"/>
    <p:sldId id="390" r:id="rId75"/>
    <p:sldId id="391" r:id="rId76"/>
    <p:sldId id="392" r:id="rId77"/>
    <p:sldId id="393" r:id="rId78"/>
    <p:sldId id="394" r:id="rId79"/>
    <p:sldId id="395" r:id="rId80"/>
    <p:sldId id="396" r:id="rId81"/>
    <p:sldId id="397" r:id="rId82"/>
    <p:sldId id="377" r:id="rId83"/>
    <p:sldId id="382" r:id="rId84"/>
    <p:sldId id="378" r:id="rId85"/>
    <p:sldId id="383" r:id="rId86"/>
    <p:sldId id="381" r:id="rId87"/>
    <p:sldId id="384" r:id="rId88"/>
    <p:sldId id="379" r:id="rId89"/>
    <p:sldId id="385" r:id="rId90"/>
    <p:sldId id="380"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86"/>
      </p:cViewPr>
      <p:guideLst>
        <p:guide orient="horz" pos="2160"/>
        <p:guide pos="2880"/>
      </p:guideLst>
    </p:cSldViewPr>
  </p:slideViewPr>
  <p:notesTextViewPr>
    <p:cViewPr>
      <p:scale>
        <a:sx n="100" d="100"/>
        <a:sy n="100" d="100"/>
      </p:scale>
      <p:origin x="0" y="0"/>
    </p:cViewPr>
  </p:notesTextViewPr>
  <p:sorterViewPr>
    <p:cViewPr>
      <p:scale>
        <a:sx n="72" d="100"/>
        <a:sy n="72" d="100"/>
      </p:scale>
      <p:origin x="0" y="33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9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 Id="rId98"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C3D387D-51EF-4249-8044-64A541D68575}" type="datetimeFigureOut">
              <a:rPr lang="ar-SA" smtClean="0"/>
              <a:pPr/>
              <a:t>09/05/1442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EEDB5B-4788-4A99-90F5-507883B3CBD0}" type="slidenum">
              <a:rPr lang="ar-SA" smtClean="0"/>
              <a:pPr/>
              <a:t>‹#›</a:t>
            </a:fld>
            <a:endParaRPr lang="ar-SA"/>
          </a:p>
        </p:txBody>
      </p:sp>
    </p:spTree>
    <p:extLst>
      <p:ext uri="{BB962C8B-B14F-4D97-AF65-F5344CB8AC3E}">
        <p14:creationId xmlns:p14="http://schemas.microsoft.com/office/powerpoint/2010/main" val="10598607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amapserver.who.int/gho/interactive_charts/ncd/mortality/total/atlas.html" TargetMode="External"/><Relationship Id="rId7" Type="http://schemas.openxmlformats.org/officeDocument/2006/relationships/hyperlink" Target="https://apps.who.int/iris/bitstream/handle/10665/94384/9789241506236_eng.pdf?sequence=1" TargetMode="External"/><Relationship Id="rId2" Type="http://schemas.openxmlformats.org/officeDocument/2006/relationships/hyperlink" Target="https://public.tableau.com/profile/willistowerswatson" TargetMode="External"/><Relationship Id="rId1" Type="http://schemas.openxmlformats.org/officeDocument/2006/relationships/slideLayout" Target="../slideLayouts/slideLayout7.xml"/><Relationship Id="rId6" Type="http://schemas.openxmlformats.org/officeDocument/2006/relationships/hyperlink" Target="https://ncdalliance.org/global-ncda-forum-2020" TargetMode="External"/><Relationship Id="rId5" Type="http://schemas.openxmlformats.org/officeDocument/2006/relationships/hyperlink" Target="http://apps.who.int/nmh/ncd-map-toolkit/developing/tool-template.html" TargetMode="External"/><Relationship Id="rId4" Type="http://schemas.openxmlformats.org/officeDocument/2006/relationships/hyperlink" Target="https://www.who.int/ncds/surveillance/steps/riskfactor/en/"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applications.emro.who.int/docs/CCS_Jordan_2010_EN_14473.pdf?ua=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 Communicable Diseases (NCDs)</a:t>
            </a:r>
            <a:endParaRPr lang="ar-SA" dirty="0"/>
          </a:p>
        </p:txBody>
      </p:sp>
      <p:sp>
        <p:nvSpPr>
          <p:cNvPr id="3" name="Subtitle 2"/>
          <p:cNvSpPr>
            <a:spLocks noGrp="1"/>
          </p:cNvSpPr>
          <p:nvPr>
            <p:ph type="subTitle" idx="1"/>
          </p:nvPr>
        </p:nvSpPr>
        <p:spPr/>
        <p:txBody>
          <a:bodyPr/>
          <a:lstStyle/>
          <a:p>
            <a:r>
              <a:rPr lang="en-US" dirty="0" smtClean="0"/>
              <a:t>Introduction</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fontAlgn="base"/>
            <a:r>
              <a:rPr lang="en-US" dirty="0" smtClean="0"/>
              <a:t>These diseases are driven by forces that include </a:t>
            </a:r>
          </a:p>
          <a:p>
            <a:pPr lvl="1" algn="l" rtl="0" fontAlgn="base"/>
            <a:r>
              <a:rPr lang="en-US" dirty="0" smtClean="0">
                <a:solidFill>
                  <a:srgbClr val="FF0000"/>
                </a:solidFill>
              </a:rPr>
              <a:t>rapid unplanned urbanization,</a:t>
            </a:r>
          </a:p>
          <a:p>
            <a:pPr lvl="1" algn="l" rtl="0" fontAlgn="base"/>
            <a:r>
              <a:rPr lang="en-US" dirty="0" smtClean="0">
                <a:solidFill>
                  <a:srgbClr val="FF0000"/>
                </a:solidFill>
              </a:rPr>
              <a:t> globalization of unhealthy lifestyles </a:t>
            </a:r>
          </a:p>
          <a:p>
            <a:pPr lvl="1" algn="l" rtl="0" fontAlgn="base"/>
            <a:r>
              <a:rPr lang="en-US" dirty="0" smtClean="0">
                <a:solidFill>
                  <a:srgbClr val="FF0000"/>
                </a:solidFill>
              </a:rPr>
              <a:t>and population ageing. </a:t>
            </a:r>
          </a:p>
          <a:p>
            <a:pPr algn="l" rtl="0" fontAlgn="base"/>
            <a:r>
              <a:rPr lang="en-US" dirty="0" smtClean="0">
                <a:solidFill>
                  <a:srgbClr val="FF0000"/>
                </a:solidFill>
              </a:rPr>
              <a:t>Unhealthy diets and a lack of physical activity </a:t>
            </a:r>
            <a:r>
              <a:rPr lang="en-US" dirty="0" smtClean="0"/>
              <a:t>may show up in people as raised blood pressure, increased blood glucose, elevated blood lipids and obesity. </a:t>
            </a:r>
          </a:p>
          <a:p>
            <a:pPr algn="l" rtl="0" fontAlgn="base"/>
            <a:r>
              <a:rPr lang="en-US" dirty="0" smtClean="0"/>
              <a:t>These are called metabolic risk factors that can lead to cardiovascular disease, the leading NCD in terms of premature deaths.</a:t>
            </a:r>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b="1" dirty="0" smtClean="0"/>
              <a:t>Risk factors</a:t>
            </a:r>
          </a:p>
          <a:p>
            <a:pPr algn="l" rtl="0" fontAlgn="base"/>
            <a:r>
              <a:rPr lang="en-US" b="1" dirty="0" smtClean="0"/>
              <a:t>Modifiable </a:t>
            </a:r>
            <a:r>
              <a:rPr lang="en-US" b="1" dirty="0" err="1" smtClean="0"/>
              <a:t>behavioural</a:t>
            </a:r>
            <a:r>
              <a:rPr lang="en-US" b="1" dirty="0" smtClean="0"/>
              <a:t> risk factors</a:t>
            </a:r>
          </a:p>
          <a:p>
            <a:pPr algn="l" rtl="0" fontAlgn="base"/>
            <a:r>
              <a:rPr lang="en-US" dirty="0" smtClean="0"/>
              <a:t>Modifiable </a:t>
            </a:r>
            <a:r>
              <a:rPr lang="en-US" dirty="0" err="1" smtClean="0"/>
              <a:t>behaviours</a:t>
            </a:r>
            <a:r>
              <a:rPr lang="en-US" dirty="0" smtClean="0"/>
              <a:t>, such as</a:t>
            </a:r>
          </a:p>
          <a:p>
            <a:pPr lvl="1" algn="l" rtl="0" fontAlgn="base"/>
            <a:r>
              <a:rPr lang="en-US" dirty="0" smtClean="0"/>
              <a:t> </a:t>
            </a:r>
            <a:r>
              <a:rPr lang="en-US" b="1" dirty="0" smtClean="0">
                <a:solidFill>
                  <a:srgbClr val="FF0000"/>
                </a:solidFill>
              </a:rPr>
              <a:t>tobacco use, </a:t>
            </a:r>
          </a:p>
          <a:p>
            <a:pPr lvl="1" algn="l" rtl="0" fontAlgn="base"/>
            <a:r>
              <a:rPr lang="en-US" b="1" dirty="0" smtClean="0">
                <a:solidFill>
                  <a:srgbClr val="FF0000"/>
                </a:solidFill>
              </a:rPr>
              <a:t>physical inactivity, </a:t>
            </a:r>
          </a:p>
          <a:p>
            <a:pPr lvl="1" algn="l" rtl="0" fontAlgn="base"/>
            <a:r>
              <a:rPr lang="en-US" b="1" dirty="0" smtClean="0">
                <a:solidFill>
                  <a:srgbClr val="FF0000"/>
                </a:solidFill>
              </a:rPr>
              <a:t>unhealthy diet and </a:t>
            </a:r>
          </a:p>
          <a:p>
            <a:pPr lvl="1" algn="l" rtl="0" fontAlgn="base"/>
            <a:r>
              <a:rPr lang="en-US" b="1" dirty="0" smtClean="0">
                <a:solidFill>
                  <a:srgbClr val="FF0000"/>
                </a:solidFill>
              </a:rPr>
              <a:t>the harmful use of alcohol, </a:t>
            </a:r>
            <a:r>
              <a:rPr lang="en-US" dirty="0" smtClean="0"/>
              <a:t>all increase the risk of NCDs.</a:t>
            </a:r>
          </a:p>
          <a:p>
            <a:pPr algn="l" rtl="0" fontAlgn="base">
              <a:buNone/>
            </a:pPr>
            <a:endParaRPr lang="en-US" b="1" dirty="0" smtClean="0"/>
          </a:p>
          <a:p>
            <a:pPr algn="l" rtl="0" fontAlgn="base"/>
            <a:endParaRPr lang="en-US" dirty="0" smtClean="0"/>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fontAlgn="base"/>
            <a:r>
              <a:rPr lang="en-US" b="1" dirty="0" smtClean="0"/>
              <a:t>Risk factors</a:t>
            </a:r>
          </a:p>
          <a:p>
            <a:pPr algn="l" rtl="0" fontAlgn="base"/>
            <a:r>
              <a:rPr lang="en-US" b="1" dirty="0" smtClean="0"/>
              <a:t>Modifiable </a:t>
            </a:r>
            <a:r>
              <a:rPr lang="en-US" b="1" dirty="0" err="1" smtClean="0"/>
              <a:t>behavioural</a:t>
            </a:r>
            <a:r>
              <a:rPr lang="en-US" b="1" dirty="0" smtClean="0"/>
              <a:t> risk factors</a:t>
            </a:r>
          </a:p>
          <a:p>
            <a:pPr algn="l" rtl="0" fontAlgn="base"/>
            <a:r>
              <a:rPr lang="en-US" dirty="0" smtClean="0"/>
              <a:t>Tobacco accounts for 7.2 million deaths every year (including from the effects of exposure to </a:t>
            </a:r>
            <a:r>
              <a:rPr lang="en-US" b="1" dirty="0" smtClean="0">
                <a:solidFill>
                  <a:srgbClr val="FF0000"/>
                </a:solidFill>
              </a:rPr>
              <a:t>second-hand </a:t>
            </a:r>
            <a:r>
              <a:rPr lang="en-US" dirty="0" smtClean="0"/>
              <a:t>smoke), and is projected to increase markedly over the coming years. </a:t>
            </a:r>
          </a:p>
          <a:p>
            <a:pPr algn="l" rtl="0" fontAlgn="base"/>
            <a:r>
              <a:rPr lang="en-US" dirty="0" smtClean="0"/>
              <a:t>4.1 million annual deaths have been attributed to </a:t>
            </a:r>
            <a:r>
              <a:rPr lang="en-US" dirty="0" smtClean="0">
                <a:solidFill>
                  <a:srgbClr val="0070C0"/>
                </a:solidFill>
              </a:rPr>
              <a:t>excess salt/sodium intake.</a:t>
            </a:r>
            <a:r>
              <a:rPr lang="en-US" dirty="0" smtClean="0"/>
              <a:t> </a:t>
            </a:r>
          </a:p>
          <a:p>
            <a:pPr algn="l" rtl="0" fontAlgn="base"/>
            <a:r>
              <a:rPr lang="en-US" dirty="0" smtClean="0"/>
              <a:t>More than half of the 3.3 million annual deaths attributable to </a:t>
            </a:r>
            <a:r>
              <a:rPr lang="en-US" dirty="0" smtClean="0">
                <a:solidFill>
                  <a:srgbClr val="0070C0"/>
                </a:solidFill>
              </a:rPr>
              <a:t>alcohol use </a:t>
            </a:r>
            <a:r>
              <a:rPr lang="en-US" dirty="0" smtClean="0"/>
              <a:t>are from NCDs, including cancer. </a:t>
            </a:r>
          </a:p>
          <a:p>
            <a:pPr algn="l" rtl="0" fontAlgn="base"/>
            <a:r>
              <a:rPr lang="en-US" dirty="0" smtClean="0"/>
              <a:t>1.6 million deaths annually can be attributed to insufficient </a:t>
            </a:r>
            <a:r>
              <a:rPr lang="en-US" dirty="0" smtClean="0">
                <a:solidFill>
                  <a:srgbClr val="0070C0"/>
                </a:solidFill>
              </a:rPr>
              <a:t>physical activity</a:t>
            </a:r>
            <a:r>
              <a:rPr lang="en-US" dirty="0" smtClean="0"/>
              <a:t>. </a:t>
            </a:r>
          </a:p>
          <a:p>
            <a:pPr algn="l" rtl="0" fontAlgn="base">
              <a:buNone/>
            </a:pPr>
            <a:endParaRPr lang="en-US" b="1" dirty="0" smtClean="0"/>
          </a:p>
          <a:p>
            <a:pPr algn="l" rtl="0" fontAlgn="base"/>
            <a:endParaRPr lang="en-US" dirty="0" smtClean="0"/>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fontAlgn="base"/>
            <a:r>
              <a:rPr lang="en-US" b="1" dirty="0" smtClean="0"/>
              <a:t>Risk factors</a:t>
            </a:r>
          </a:p>
          <a:p>
            <a:pPr algn="l" rtl="0" fontAlgn="base"/>
            <a:r>
              <a:rPr lang="en-US" b="1" dirty="0" smtClean="0"/>
              <a:t>Metabolic risk factors</a:t>
            </a:r>
          </a:p>
          <a:p>
            <a:pPr algn="l" rtl="0" fontAlgn="base"/>
            <a:r>
              <a:rPr lang="en-US" dirty="0" smtClean="0"/>
              <a:t>Metabolic risk factors contribute to four key metabolic changes that increase the risk of NCDs:</a:t>
            </a:r>
          </a:p>
          <a:p>
            <a:pPr lvl="1" algn="l" rtl="0" fontAlgn="base"/>
            <a:r>
              <a:rPr lang="en-US" b="1" dirty="0" smtClean="0">
                <a:solidFill>
                  <a:srgbClr val="FF0000"/>
                </a:solidFill>
              </a:rPr>
              <a:t>raised blood pressure</a:t>
            </a:r>
          </a:p>
          <a:p>
            <a:pPr lvl="1" algn="l" rtl="0" fontAlgn="base"/>
            <a:r>
              <a:rPr lang="en-US" b="1" dirty="0" smtClean="0">
                <a:solidFill>
                  <a:srgbClr val="FF0000"/>
                </a:solidFill>
              </a:rPr>
              <a:t>overweight/obesity</a:t>
            </a:r>
          </a:p>
          <a:p>
            <a:pPr lvl="1" algn="l" rtl="0" fontAlgn="base"/>
            <a:r>
              <a:rPr lang="en-US" b="1" dirty="0" smtClean="0">
                <a:solidFill>
                  <a:srgbClr val="FF0000"/>
                </a:solidFill>
              </a:rPr>
              <a:t>hyperglycemia (high blood glucose levels) and</a:t>
            </a:r>
          </a:p>
          <a:p>
            <a:pPr lvl="1" algn="l" rtl="0" fontAlgn="base"/>
            <a:r>
              <a:rPr lang="en-US" b="1" dirty="0" err="1" smtClean="0">
                <a:solidFill>
                  <a:srgbClr val="FF0000"/>
                </a:solidFill>
              </a:rPr>
              <a:t>hyperlipidemia</a:t>
            </a:r>
            <a:r>
              <a:rPr lang="en-US" b="1" dirty="0" smtClean="0">
                <a:solidFill>
                  <a:srgbClr val="FF0000"/>
                </a:solidFill>
              </a:rPr>
              <a:t> (high levels of fat in the blood).</a:t>
            </a:r>
          </a:p>
          <a:p>
            <a:pPr algn="l" rtl="0" fontAlgn="base"/>
            <a:r>
              <a:rPr lang="en-US" dirty="0" smtClean="0"/>
              <a:t>In terms of attributable deaths, the leading metabolic risk factor globally is </a:t>
            </a:r>
            <a:r>
              <a:rPr lang="en-US" b="1" dirty="0" smtClean="0">
                <a:solidFill>
                  <a:srgbClr val="FF0000"/>
                </a:solidFill>
              </a:rPr>
              <a:t>elevated blood pressure </a:t>
            </a:r>
            <a:r>
              <a:rPr lang="en-US" dirty="0" smtClean="0"/>
              <a:t>(to which 19% of global deaths are attributed),  followed by </a:t>
            </a:r>
            <a:r>
              <a:rPr lang="en-US" dirty="0" smtClean="0">
                <a:solidFill>
                  <a:srgbClr val="0070C0"/>
                </a:solidFill>
              </a:rPr>
              <a:t>overweight and obesity and raised blood glucose.</a:t>
            </a:r>
          </a:p>
          <a:p>
            <a:pPr algn="l" rtl="0" fontAlgn="base">
              <a:buNone/>
            </a:pPr>
            <a:endParaRPr lang="en-US" b="1" dirty="0" smtClean="0"/>
          </a:p>
          <a:p>
            <a:pPr algn="l" rtl="0" fontAlgn="base"/>
            <a:endParaRPr lang="en-US" dirty="0" smtClean="0"/>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fontAlgn="base"/>
            <a:r>
              <a:rPr lang="en-US" b="1" dirty="0" smtClean="0"/>
              <a:t>The socioeconomic impacts of NCDs</a:t>
            </a:r>
          </a:p>
          <a:p>
            <a:pPr algn="l" rtl="0" fontAlgn="base"/>
            <a:r>
              <a:rPr lang="en-US" dirty="0" smtClean="0"/>
              <a:t>Poverty is closely linked with NCDs. The rapid rise in NCDs is predicted to impede poverty reduction initiatives in low-income countries, particularly by </a:t>
            </a:r>
            <a:r>
              <a:rPr lang="en-US" dirty="0" smtClean="0">
                <a:solidFill>
                  <a:srgbClr val="FF0000"/>
                </a:solidFill>
              </a:rPr>
              <a:t>increasing household costs associated with health care. </a:t>
            </a:r>
          </a:p>
          <a:p>
            <a:pPr algn="l" rtl="0" fontAlgn="base"/>
            <a:r>
              <a:rPr lang="en-US" dirty="0" smtClean="0">
                <a:solidFill>
                  <a:srgbClr val="FF0000"/>
                </a:solidFill>
              </a:rPr>
              <a:t>Vulnerable and socially disadvantaged people get sicker and die </a:t>
            </a:r>
            <a:r>
              <a:rPr lang="en-US" dirty="0" smtClean="0"/>
              <a:t>sooner than people of higher social positions, especially because they are at </a:t>
            </a:r>
            <a:r>
              <a:rPr lang="en-US" b="1" dirty="0" smtClean="0">
                <a:solidFill>
                  <a:srgbClr val="0070C0"/>
                </a:solidFill>
              </a:rPr>
              <a:t>greater risk </a:t>
            </a:r>
            <a:r>
              <a:rPr lang="en-US" b="1" dirty="0" smtClean="0">
                <a:solidFill>
                  <a:srgbClr val="0070C0"/>
                </a:solidFill>
              </a:rPr>
              <a:t>of</a:t>
            </a:r>
          </a:p>
          <a:p>
            <a:pPr lvl="1" algn="l" rtl="0" fontAlgn="base"/>
            <a:r>
              <a:rPr lang="en-US" b="1" dirty="0" smtClean="0">
                <a:solidFill>
                  <a:srgbClr val="0070C0"/>
                </a:solidFill>
              </a:rPr>
              <a:t> </a:t>
            </a:r>
            <a:r>
              <a:rPr lang="en-US" b="1" dirty="0" smtClean="0">
                <a:solidFill>
                  <a:srgbClr val="0070C0"/>
                </a:solidFill>
              </a:rPr>
              <a:t>being exposed to harmful products, such as tobacco, </a:t>
            </a:r>
            <a:r>
              <a:rPr lang="en-US" b="1" dirty="0" smtClean="0">
                <a:solidFill>
                  <a:srgbClr val="0070C0"/>
                </a:solidFill>
              </a:rPr>
              <a:t>or</a:t>
            </a:r>
          </a:p>
          <a:p>
            <a:pPr lvl="1" algn="l" rtl="0" fontAlgn="base"/>
            <a:r>
              <a:rPr lang="en-US" b="1" dirty="0" smtClean="0">
                <a:solidFill>
                  <a:srgbClr val="0070C0"/>
                </a:solidFill>
              </a:rPr>
              <a:t> </a:t>
            </a:r>
            <a:r>
              <a:rPr lang="en-US" b="1" dirty="0" smtClean="0">
                <a:solidFill>
                  <a:srgbClr val="0070C0"/>
                </a:solidFill>
              </a:rPr>
              <a:t>unhealthy dietary practices, </a:t>
            </a:r>
            <a:r>
              <a:rPr lang="en-US" b="1" dirty="0" smtClean="0">
                <a:solidFill>
                  <a:srgbClr val="0070C0"/>
                </a:solidFill>
              </a:rPr>
              <a:t>and</a:t>
            </a:r>
          </a:p>
          <a:p>
            <a:pPr lvl="1" algn="l" rtl="0" fontAlgn="base"/>
            <a:r>
              <a:rPr lang="en-US" b="1" dirty="0" smtClean="0">
                <a:solidFill>
                  <a:srgbClr val="0070C0"/>
                </a:solidFill>
              </a:rPr>
              <a:t> </a:t>
            </a:r>
            <a:r>
              <a:rPr lang="en-US" b="1" dirty="0" smtClean="0">
                <a:solidFill>
                  <a:srgbClr val="0070C0"/>
                </a:solidFill>
              </a:rPr>
              <a:t>have limited access to health services.</a:t>
            </a:r>
          </a:p>
          <a:p>
            <a:pPr algn="l" rtl="0" fontAlgn="base">
              <a:buNone/>
            </a:pPr>
            <a:endParaRPr lang="en-US" b="1" dirty="0" smtClean="0"/>
          </a:p>
          <a:p>
            <a:pPr algn="l" rtl="0" fontAlgn="base"/>
            <a:endParaRPr lang="en-US" dirty="0" smtClean="0"/>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b="1" dirty="0" smtClean="0"/>
              <a:t>The socioeconomic impacts of NCDs</a:t>
            </a:r>
          </a:p>
          <a:p>
            <a:pPr algn="l" rtl="0" fontAlgn="base"/>
            <a:r>
              <a:rPr lang="en-US" dirty="0" smtClean="0"/>
              <a:t>In low-resource settings, health-care costs for NCDs quickly </a:t>
            </a:r>
            <a:r>
              <a:rPr lang="en-US" dirty="0" smtClean="0">
                <a:solidFill>
                  <a:srgbClr val="FF0000"/>
                </a:solidFill>
              </a:rPr>
              <a:t>drain household resources</a:t>
            </a:r>
            <a:r>
              <a:rPr lang="en-US" dirty="0" smtClean="0"/>
              <a:t>. </a:t>
            </a:r>
          </a:p>
          <a:p>
            <a:pPr algn="l" rtl="0" fontAlgn="base"/>
            <a:r>
              <a:rPr lang="en-US" dirty="0" smtClean="0"/>
              <a:t>The exorbitant </a:t>
            </a:r>
            <a:r>
              <a:rPr lang="en-US" dirty="0" smtClean="0"/>
              <a:t>(excessive) costs </a:t>
            </a:r>
            <a:r>
              <a:rPr lang="en-US" dirty="0" smtClean="0"/>
              <a:t>of NCDs, including often </a:t>
            </a:r>
          </a:p>
          <a:p>
            <a:pPr lvl="1" algn="l" rtl="0" fontAlgn="base"/>
            <a:r>
              <a:rPr lang="en-US" b="1" dirty="0" smtClean="0">
                <a:solidFill>
                  <a:srgbClr val="0070C0"/>
                </a:solidFill>
              </a:rPr>
              <a:t>lengthy and expensive treatment and </a:t>
            </a:r>
          </a:p>
          <a:p>
            <a:pPr lvl="1" algn="l" rtl="0" fontAlgn="base"/>
            <a:r>
              <a:rPr lang="en-US" b="1" dirty="0" smtClean="0">
                <a:solidFill>
                  <a:srgbClr val="0070C0"/>
                </a:solidFill>
              </a:rPr>
              <a:t>loss of breadwinners</a:t>
            </a:r>
            <a:r>
              <a:rPr lang="en-US" dirty="0" smtClean="0"/>
              <a:t>, </a:t>
            </a:r>
          </a:p>
          <a:p>
            <a:pPr lvl="1" algn="l" rtl="0" fontAlgn="base">
              <a:buNone/>
            </a:pPr>
            <a:r>
              <a:rPr lang="en-US" sz="2700" dirty="0" smtClean="0"/>
              <a:t>force millions of people into poverty annually and stifle </a:t>
            </a:r>
            <a:r>
              <a:rPr lang="en-US" sz="2700" dirty="0" smtClean="0"/>
              <a:t>(suffocate) development</a:t>
            </a:r>
            <a:r>
              <a:rPr lang="en-US" sz="2700" dirty="0" smtClean="0"/>
              <a:t>.</a:t>
            </a:r>
          </a:p>
          <a:p>
            <a:pPr algn="l" rtl="0" fontAlgn="base">
              <a:buNone/>
            </a:pPr>
            <a:endParaRPr lang="en-US" b="1" dirty="0" smtClean="0"/>
          </a:p>
          <a:p>
            <a:pPr algn="l" rtl="0" fontAlgn="base"/>
            <a:endParaRPr lang="en-US" dirty="0" smtClean="0"/>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Without greater attention to prevention, it has been estimated that by 2030 myocardial infarct, stroke and diabetes will account for </a:t>
            </a:r>
            <a:r>
              <a:rPr lang="en-US" b="1" dirty="0" smtClean="0">
                <a:solidFill>
                  <a:srgbClr val="FF0000"/>
                </a:solidFill>
              </a:rPr>
              <a:t>four in ten deaths </a:t>
            </a:r>
            <a:r>
              <a:rPr lang="en-US" dirty="0" smtClean="0"/>
              <a:t>among adults (35–64 years) in low- and middle-income countries, compared with </a:t>
            </a:r>
            <a:r>
              <a:rPr lang="en-US" b="1" dirty="0" smtClean="0">
                <a:solidFill>
                  <a:srgbClr val="FF0000"/>
                </a:solidFill>
              </a:rPr>
              <a:t>one in eight </a:t>
            </a:r>
            <a:r>
              <a:rPr lang="en-US" dirty="0" smtClean="0"/>
              <a:t>deaths in the same age group in the United States of America and other high-income countries.</a:t>
            </a:r>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Projections suggest that over the next 10 years deaths due to chronic </a:t>
            </a:r>
            <a:r>
              <a:rPr lang="en-US" dirty="0" err="1" smtClean="0"/>
              <a:t>noncommunicable</a:t>
            </a:r>
            <a:r>
              <a:rPr lang="en-US" dirty="0" smtClean="0"/>
              <a:t> diseases will increase by </a:t>
            </a:r>
            <a:r>
              <a:rPr lang="en-US" b="1" dirty="0" smtClean="0">
                <a:solidFill>
                  <a:srgbClr val="FF0000"/>
                </a:solidFill>
              </a:rPr>
              <a:t>17%. </a:t>
            </a:r>
            <a:endParaRPr lang="en-US" dirty="0" smtClean="0"/>
          </a:p>
          <a:p>
            <a:pPr algn="l" rtl="0"/>
            <a:r>
              <a:rPr lang="en-US" dirty="0" smtClean="0"/>
              <a:t> However, large-scale prevention is feasible, as </a:t>
            </a:r>
          </a:p>
          <a:p>
            <a:pPr lvl="1" algn="l" rtl="0"/>
            <a:r>
              <a:rPr lang="en-US" sz="2400" b="1" dirty="0" smtClean="0">
                <a:solidFill>
                  <a:srgbClr val="FF0000"/>
                </a:solidFill>
              </a:rPr>
              <a:t>the causes of the major chronic diseases are known and</a:t>
            </a:r>
          </a:p>
          <a:p>
            <a:pPr lvl="1" algn="l" rtl="0"/>
            <a:r>
              <a:rPr lang="en-US" sz="2400" b="1" dirty="0" smtClean="0">
                <a:solidFill>
                  <a:srgbClr val="FF0000"/>
                </a:solidFill>
              </a:rPr>
              <a:t> are the same in all regions and population subgroups.</a:t>
            </a:r>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200" dirty="0" smtClean="0"/>
              <a:t>These diseases are preventable. </a:t>
            </a:r>
          </a:p>
          <a:p>
            <a:pPr algn="l" rtl="0"/>
            <a:r>
              <a:rPr lang="en-US" sz="3200" dirty="0" smtClean="0"/>
              <a:t>A small number of modifiable risk factors explain most new cases,</a:t>
            </a:r>
          </a:p>
          <a:p>
            <a:pPr algn="l" rtl="0"/>
            <a:r>
              <a:rPr lang="en-US" sz="3200" dirty="0" smtClean="0"/>
              <a:t> and evidence-based interventions</a:t>
            </a:r>
          </a:p>
          <a:p>
            <a:pPr lvl="1" algn="l" rtl="0"/>
            <a:r>
              <a:rPr lang="en-US" sz="3200" dirty="0" smtClean="0"/>
              <a:t> are </a:t>
            </a:r>
            <a:r>
              <a:rPr lang="en-US" sz="3200" b="1" dirty="0" smtClean="0">
                <a:solidFill>
                  <a:srgbClr val="FF0000"/>
                </a:solidFill>
              </a:rPr>
              <a:t>available,</a:t>
            </a:r>
          </a:p>
          <a:p>
            <a:pPr lvl="1" algn="l" rtl="0"/>
            <a:r>
              <a:rPr lang="en-US" sz="3200" b="1" dirty="0" smtClean="0">
                <a:solidFill>
                  <a:srgbClr val="FF0000"/>
                </a:solidFill>
              </a:rPr>
              <a:t> cost-effective and</a:t>
            </a:r>
          </a:p>
          <a:p>
            <a:pPr lvl="1" algn="l" rtl="0"/>
            <a:r>
              <a:rPr lang="en-US" sz="3200" b="1" dirty="0" smtClean="0">
                <a:solidFill>
                  <a:srgbClr val="FF0000"/>
                </a:solidFill>
              </a:rPr>
              <a:t> widely applicable</a:t>
            </a:r>
            <a:r>
              <a:rPr lang="en-US" sz="3200" dirty="0" smtClean="0"/>
              <a:t>.</a:t>
            </a:r>
          </a:p>
        </p:txBody>
      </p:sp>
      <p:sp>
        <p:nvSpPr>
          <p:cNvPr id="3" name="Title 2"/>
          <p:cNvSpPr>
            <a:spLocks noGrp="1"/>
          </p:cNvSpPr>
          <p:nvPr>
            <p:ph type="title"/>
          </p:nvPr>
        </p:nvSpPr>
        <p:spPr/>
        <p:txBody>
          <a:bodyPr/>
          <a:lstStyle/>
          <a:p>
            <a:r>
              <a:rPr lang="en-US" smtClean="0"/>
              <a:t>introduction</a:t>
            </a:r>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200" dirty="0" smtClean="0"/>
              <a:t>Up to 80% of heart diseases, stroke, and type 2 diabetes and over a third of cancers could be prevented by eliminating shared risk factors, </a:t>
            </a:r>
          </a:p>
          <a:p>
            <a:pPr lvl="1" algn="l" rtl="0"/>
            <a:r>
              <a:rPr lang="en-US" sz="3200" dirty="0" smtClean="0"/>
              <a:t>mainly </a:t>
            </a:r>
            <a:r>
              <a:rPr lang="en-US" sz="3200" dirty="0" smtClean="0">
                <a:solidFill>
                  <a:srgbClr val="FF0000"/>
                </a:solidFill>
              </a:rPr>
              <a:t>tobacco use,</a:t>
            </a:r>
          </a:p>
          <a:p>
            <a:pPr lvl="1" algn="l" rtl="0"/>
            <a:r>
              <a:rPr lang="en-US" sz="3200" dirty="0" smtClean="0">
                <a:solidFill>
                  <a:srgbClr val="FF0000"/>
                </a:solidFill>
              </a:rPr>
              <a:t> unhealthy diet, </a:t>
            </a:r>
          </a:p>
          <a:p>
            <a:pPr lvl="1" algn="l" rtl="0"/>
            <a:r>
              <a:rPr lang="en-US" sz="3200" dirty="0" smtClean="0">
                <a:solidFill>
                  <a:srgbClr val="FF0000"/>
                </a:solidFill>
              </a:rPr>
              <a:t>physical inactivity and </a:t>
            </a:r>
          </a:p>
          <a:p>
            <a:pPr lvl="1" algn="l" rtl="0"/>
            <a:r>
              <a:rPr lang="en-US" sz="3200" dirty="0" smtClean="0">
                <a:solidFill>
                  <a:srgbClr val="FF0000"/>
                </a:solidFill>
              </a:rPr>
              <a:t>the harmful use of alcohol</a:t>
            </a:r>
            <a:endParaRPr lang="ar-SA" sz="3200" dirty="0">
              <a:solidFill>
                <a:srgbClr val="FF0000"/>
              </a:solidFill>
            </a:endParaRPr>
          </a:p>
        </p:txBody>
      </p:sp>
      <p:sp>
        <p:nvSpPr>
          <p:cNvPr id="3" name="Title 2"/>
          <p:cNvSpPr>
            <a:spLocks noGrp="1"/>
          </p:cNvSpPr>
          <p:nvPr>
            <p:ph type="title"/>
          </p:nvPr>
        </p:nvSpPr>
        <p:spPr/>
        <p:txBody>
          <a:bodyPr/>
          <a:lstStyle/>
          <a:p>
            <a:r>
              <a:rPr lang="en-US" smtClean="0"/>
              <a:t>introduction</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Today, chronic non-communicable diseases (NCDs) represent a leading threat to human health and development. </a:t>
            </a:r>
          </a:p>
          <a:p>
            <a:pPr algn="l" rtl="0"/>
            <a:r>
              <a:rPr lang="en-US" dirty="0" smtClean="0"/>
              <a:t>They include: </a:t>
            </a:r>
            <a:r>
              <a:rPr lang="en-US" b="1" dirty="0" smtClean="0">
                <a:solidFill>
                  <a:srgbClr val="FF0000"/>
                </a:solidFill>
              </a:rPr>
              <a:t>cardiovascular diseases, cancers, type 2 diabetes and chronic respiratory diseases </a:t>
            </a:r>
            <a:r>
              <a:rPr lang="en-US" dirty="0" smtClean="0"/>
              <a:t>(such as chronic obstructive pulmonary disease and asthma).</a:t>
            </a:r>
          </a:p>
          <a:p>
            <a:pPr algn="l" rtl="0"/>
            <a:r>
              <a:rPr lang="en-US" dirty="0" smtClean="0"/>
              <a:t>Globally these four diseases are the </a:t>
            </a:r>
            <a:r>
              <a:rPr lang="en-US" b="1" dirty="0" smtClean="0">
                <a:solidFill>
                  <a:srgbClr val="FF0000"/>
                </a:solidFill>
              </a:rPr>
              <a:t>leading</a:t>
            </a:r>
            <a:r>
              <a:rPr lang="en-US" dirty="0" smtClean="0"/>
              <a:t> cause of death globally</a:t>
            </a:r>
            <a:endParaRPr lang="ar-SA"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r>
              <a:rPr lang="en-US" b="1" dirty="0" smtClean="0"/>
              <a:t>Recent trends in death rates</a:t>
            </a:r>
          </a:p>
          <a:p>
            <a:pPr algn="l" rtl="0"/>
            <a:r>
              <a:rPr lang="en-US" dirty="0" smtClean="0"/>
              <a:t>The respective contributions of chronic and infectious conditions to total mortality has changed in the last century. For example, in Brazil infectious diseases accounted for 45% of all deaths in 1930, but only 5% in 2003. </a:t>
            </a:r>
          </a:p>
          <a:p>
            <a:pPr algn="l" rtl="0"/>
            <a:r>
              <a:rPr lang="en-US" dirty="0" smtClean="0"/>
              <a:t>In contrast, </a:t>
            </a:r>
            <a:r>
              <a:rPr lang="en-US" b="1" dirty="0" smtClean="0">
                <a:solidFill>
                  <a:srgbClr val="FF0000"/>
                </a:solidFill>
              </a:rPr>
              <a:t>the proportion attributed to cardiovascular diseases increased </a:t>
            </a:r>
            <a:r>
              <a:rPr lang="en-US" dirty="0" smtClean="0"/>
              <a:t>from 12% in 1930 to 31% in 2003.</a:t>
            </a:r>
          </a:p>
          <a:p>
            <a:pPr algn="l" rtl="0"/>
            <a:r>
              <a:rPr lang="en-US" dirty="0" smtClean="0"/>
              <a:t>However, </a:t>
            </a:r>
            <a:r>
              <a:rPr lang="en-US" b="1" dirty="0" smtClean="0">
                <a:solidFill>
                  <a:srgbClr val="FF0000"/>
                </a:solidFill>
              </a:rPr>
              <a:t>mortality rates are influenced over time by the changing age structure of the population, as well as by waxing and waning epidemics.</a:t>
            </a:r>
          </a:p>
          <a:p>
            <a:pPr algn="l" rtl="0"/>
            <a:r>
              <a:rPr lang="en-US" dirty="0" smtClean="0"/>
              <a:t> The changes in mortality rates in high-income countries have been particularly dramatic in the </a:t>
            </a:r>
            <a:r>
              <a:rPr lang="en-US" b="1" dirty="0" smtClean="0">
                <a:solidFill>
                  <a:srgbClr val="FF0000"/>
                </a:solidFill>
              </a:rPr>
              <a:t>youngest age </a:t>
            </a:r>
            <a:r>
              <a:rPr lang="en-US" dirty="0" smtClean="0"/>
              <a:t>groups, where infectious diseases used to account for most mortality. Traffic crashes are now the leading cause of death in childhood in many high-income countries.</a:t>
            </a:r>
          </a:p>
        </p:txBody>
      </p:sp>
      <p:sp>
        <p:nvSpPr>
          <p:cNvPr id="3" name="Title 2"/>
          <p:cNvSpPr>
            <a:spLocks noGrp="1"/>
          </p:cNvSpPr>
          <p:nvPr>
            <p:ph type="title"/>
          </p:nvPr>
        </p:nvSpPr>
        <p:spPr/>
        <p:txBody>
          <a:bodyPr/>
          <a:lstStyle/>
          <a:p>
            <a:r>
              <a:rPr lang="en-US" smtClean="0"/>
              <a:t>introduction</a:t>
            </a:r>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l" rtl="0"/>
            <a:r>
              <a:rPr lang="en-US" b="1" dirty="0" smtClean="0"/>
              <a:t>Recent trends in death rates</a:t>
            </a:r>
          </a:p>
          <a:p>
            <a:pPr algn="l" rtl="0"/>
            <a:r>
              <a:rPr lang="en-US" dirty="0" smtClean="0"/>
              <a:t>In the last decades of the twentieth century, the </a:t>
            </a:r>
            <a:r>
              <a:rPr lang="en-US" b="1" dirty="0" smtClean="0">
                <a:solidFill>
                  <a:srgbClr val="FF0000"/>
                </a:solidFill>
              </a:rPr>
              <a:t>declines</a:t>
            </a:r>
            <a:r>
              <a:rPr lang="en-US" dirty="0" smtClean="0"/>
              <a:t> in death rates from cardiovascular disease have accelerated in </a:t>
            </a:r>
            <a:r>
              <a:rPr lang="en-US" b="1" dirty="0" smtClean="0">
                <a:solidFill>
                  <a:srgbClr val="FF0000"/>
                </a:solidFill>
              </a:rPr>
              <a:t>high-income countries.</a:t>
            </a:r>
          </a:p>
          <a:p>
            <a:pPr algn="l" rtl="0"/>
            <a:r>
              <a:rPr lang="en-US" dirty="0" smtClean="0"/>
              <a:t> Since the 1970s, death rates from heart disease and stroke have fallen by up to 70% in Australia, Canada, Japan, the United Kingdom and the United States of America. </a:t>
            </a:r>
          </a:p>
          <a:p>
            <a:pPr algn="l" rtl="0"/>
            <a:r>
              <a:rPr lang="en-US" dirty="0" smtClean="0"/>
              <a:t>There have also been improvements in cardiovascular mortality rates in middle-income countries, such as Poland. </a:t>
            </a:r>
          </a:p>
          <a:p>
            <a:pPr algn="l" rtl="0"/>
            <a:r>
              <a:rPr lang="en-US" dirty="0" smtClean="0"/>
              <a:t>These gains have been the result of a wide range of measures directed at both whole populations and individuals. </a:t>
            </a:r>
          </a:p>
          <a:p>
            <a:pPr algn="l" rtl="0"/>
            <a:r>
              <a:rPr lang="en-US" b="1" dirty="0" smtClean="0">
                <a:solidFill>
                  <a:srgbClr val="FF0000"/>
                </a:solidFill>
              </a:rPr>
              <a:t>The preventive potential for chronic diseases is enormous. </a:t>
            </a:r>
          </a:p>
          <a:p>
            <a:pPr algn="l" rtl="0"/>
            <a:r>
              <a:rPr lang="en-US" dirty="0" smtClean="0"/>
              <a:t> A decline in death rates of an additional 2% per annum over 10 years has the potential to avert the untimely deaths of 35 million people.</a:t>
            </a:r>
          </a:p>
        </p:txBody>
      </p:sp>
      <p:sp>
        <p:nvSpPr>
          <p:cNvPr id="3" name="Title 2"/>
          <p:cNvSpPr>
            <a:spLocks noGrp="1"/>
          </p:cNvSpPr>
          <p:nvPr>
            <p:ph type="title"/>
          </p:nvPr>
        </p:nvSpPr>
        <p:spPr/>
        <p:txBody>
          <a:bodyPr/>
          <a:lstStyle/>
          <a:p>
            <a:r>
              <a:rPr lang="en-US" smtClean="0"/>
              <a:t>introduction</a:t>
            </a: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l" rtl="0"/>
            <a:r>
              <a:rPr lang="en-US" b="1" dirty="0" smtClean="0"/>
              <a:t>Preventive potential</a:t>
            </a:r>
          </a:p>
          <a:p>
            <a:pPr algn="l" rtl="0"/>
            <a:r>
              <a:rPr lang="en-US" dirty="0" smtClean="0"/>
              <a:t>The changing patterns of mortality and morbidity indicate that </a:t>
            </a:r>
            <a:r>
              <a:rPr lang="en-US" b="1" dirty="0" smtClean="0">
                <a:solidFill>
                  <a:srgbClr val="FF0000"/>
                </a:solidFill>
              </a:rPr>
              <a:t>major causes of disease are preventable.</a:t>
            </a:r>
          </a:p>
          <a:p>
            <a:pPr algn="l" rtl="0"/>
            <a:r>
              <a:rPr lang="en-US" dirty="0" smtClean="0"/>
              <a:t> Yet even the healthiest person will succumb at some age, and the lifetime mortality risk for any population is 100%.</a:t>
            </a:r>
          </a:p>
          <a:p>
            <a:pPr algn="l" rtl="0"/>
            <a:r>
              <a:rPr lang="en-US" dirty="0" smtClean="0"/>
              <a:t> However, most populations are affected by specific diseases which can be prevented. </a:t>
            </a:r>
          </a:p>
          <a:p>
            <a:pPr algn="l" rtl="0"/>
            <a:r>
              <a:rPr lang="en-US" dirty="0" smtClean="0"/>
              <a:t>Studies of </a:t>
            </a:r>
            <a:r>
              <a:rPr lang="en-US" b="1" dirty="0" smtClean="0">
                <a:solidFill>
                  <a:srgbClr val="FF0000"/>
                </a:solidFill>
              </a:rPr>
              <a:t>migrants</a:t>
            </a:r>
            <a:r>
              <a:rPr lang="en-US" dirty="0" smtClean="0"/>
              <a:t> show that they often develop the patterns of disease of host populations. For example, the rates of gastric cancer in people born in Hawaii to Japanese parents are lower than those of people born in Japan. After two generations in the USA, people of Japanese heritage have the same gastric cancer rate as the US population in general. </a:t>
            </a:r>
          </a:p>
          <a:p>
            <a:pPr algn="l" rtl="0">
              <a:buNone/>
            </a:pPr>
            <a:endParaRPr lang="en-US" dirty="0" smtClean="0"/>
          </a:p>
        </p:txBody>
      </p:sp>
      <p:sp>
        <p:nvSpPr>
          <p:cNvPr id="3" name="Title 2"/>
          <p:cNvSpPr>
            <a:spLocks noGrp="1"/>
          </p:cNvSpPr>
          <p:nvPr>
            <p:ph type="title"/>
          </p:nvPr>
        </p:nvSpPr>
        <p:spPr/>
        <p:txBody>
          <a:bodyPr/>
          <a:lstStyle/>
          <a:p>
            <a:r>
              <a:rPr lang="en-US" smtClean="0"/>
              <a:t>introduction</a:t>
            </a:r>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b="1" dirty="0" smtClean="0"/>
              <a:t>Preventive potential</a:t>
            </a:r>
          </a:p>
          <a:p>
            <a:pPr algn="l" rtl="0"/>
            <a:r>
              <a:rPr lang="en-US" sz="3400" dirty="0" smtClean="0"/>
              <a:t>The fact that it takes a generation or more for the rates to fall suggests the importance of an exposure – such as diet – in early life.</a:t>
            </a:r>
          </a:p>
          <a:p>
            <a:pPr algn="l" rtl="0"/>
            <a:r>
              <a:rPr lang="en-US" dirty="0" smtClean="0">
                <a:solidFill>
                  <a:srgbClr val="FF0000"/>
                </a:solidFill>
              </a:rPr>
              <a:t>Geographical variation</a:t>
            </a:r>
            <a:r>
              <a:rPr lang="en-US" dirty="0" smtClean="0"/>
              <a:t> in disease occurrence within and between countries also provides important clues to preventive potential. </a:t>
            </a:r>
          </a:p>
        </p:txBody>
      </p:sp>
      <p:sp>
        <p:nvSpPr>
          <p:cNvPr id="3" name="Title 2"/>
          <p:cNvSpPr>
            <a:spLocks noGrp="1"/>
          </p:cNvSpPr>
          <p:nvPr>
            <p:ph type="title"/>
          </p:nvPr>
        </p:nvSpPr>
        <p:spPr/>
        <p:txBody>
          <a:bodyPr/>
          <a:lstStyle/>
          <a:p>
            <a:r>
              <a:rPr lang="en-US" smtClean="0"/>
              <a:t>introduction</a:t>
            </a:r>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b="1" dirty="0" smtClean="0"/>
              <a:t>Preventive potential</a:t>
            </a:r>
          </a:p>
          <a:p>
            <a:pPr algn="l" rtl="0"/>
            <a:r>
              <a:rPr lang="en-US" dirty="0" smtClean="0"/>
              <a:t>In the United Kingdom age-standardized male </a:t>
            </a:r>
            <a:r>
              <a:rPr lang="en-US" b="1" dirty="0" smtClean="0">
                <a:solidFill>
                  <a:srgbClr val="FF0000"/>
                </a:solidFill>
              </a:rPr>
              <a:t>lung cancer </a:t>
            </a:r>
            <a:r>
              <a:rPr lang="en-US" dirty="0" smtClean="0"/>
              <a:t>rates fell from 18 per 100 000 in 1950 to 4 per 100 000 by 2000. </a:t>
            </a:r>
          </a:p>
          <a:p>
            <a:pPr algn="l" rtl="0"/>
            <a:r>
              <a:rPr lang="en-US" dirty="0" smtClean="0"/>
              <a:t>In contrast, over the same period of time in France, male lung cancer rates increased. </a:t>
            </a:r>
          </a:p>
          <a:p>
            <a:pPr algn="l" rtl="0"/>
            <a:r>
              <a:rPr lang="en-US" dirty="0" smtClean="0"/>
              <a:t>In France, the increase in tobacco use occurred some decades later than in the United Kingdom, and smoking rates started to decrease only after 1990. Similarly, global lung cancer rates in women continue to rise, but this increase has been avoided in the United Kingdom.</a:t>
            </a:r>
          </a:p>
        </p:txBody>
      </p:sp>
      <p:sp>
        <p:nvSpPr>
          <p:cNvPr id="3" name="Title 2"/>
          <p:cNvSpPr>
            <a:spLocks noGrp="1"/>
          </p:cNvSpPr>
          <p:nvPr>
            <p:ph type="title"/>
          </p:nvPr>
        </p:nvSpPr>
        <p:spPr/>
        <p:txBody>
          <a:bodyPr/>
          <a:lstStyle/>
          <a:p>
            <a:r>
              <a:rPr lang="en-US" smtClean="0"/>
              <a:t>introduction</a:t>
            </a: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69707" y="1143000"/>
            <a:ext cx="5390463"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05863" y="685801"/>
            <a:ext cx="62019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dirty="0" smtClean="0"/>
              <a:t>An important way to control NCDs is to focus on </a:t>
            </a:r>
            <a:r>
              <a:rPr lang="en-US" b="1" dirty="0" smtClean="0">
                <a:solidFill>
                  <a:srgbClr val="FF0000"/>
                </a:solidFill>
              </a:rPr>
              <a:t>reducing the risk factors </a:t>
            </a:r>
            <a:r>
              <a:rPr lang="en-US" dirty="0" smtClean="0"/>
              <a:t>associated with these diseases. </a:t>
            </a:r>
          </a:p>
          <a:p>
            <a:pPr algn="l" rtl="0" fontAlgn="base"/>
            <a:r>
              <a:rPr lang="en-US" b="1" dirty="0" smtClean="0">
                <a:solidFill>
                  <a:srgbClr val="FF0000"/>
                </a:solidFill>
              </a:rPr>
              <a:t>Low-cost</a:t>
            </a:r>
            <a:r>
              <a:rPr lang="en-US" dirty="0" smtClean="0"/>
              <a:t> solutions exist for governments and other stakeholders to reduce the common modifiable risk factors. </a:t>
            </a:r>
          </a:p>
          <a:p>
            <a:pPr algn="l" rtl="0" fontAlgn="base"/>
            <a:r>
              <a:rPr lang="en-US" b="1" dirty="0" smtClean="0">
                <a:solidFill>
                  <a:srgbClr val="FF0000"/>
                </a:solidFill>
              </a:rPr>
              <a:t>Monitoring</a:t>
            </a:r>
            <a:r>
              <a:rPr lang="en-US" dirty="0" smtClean="0"/>
              <a:t> progress and trends of NCDs and their risk is important for guiding policy and priorities.</a:t>
            </a:r>
          </a:p>
        </p:txBody>
      </p:sp>
      <p:sp>
        <p:nvSpPr>
          <p:cNvPr id="3" name="Title 2"/>
          <p:cNvSpPr>
            <a:spLocks noGrp="1"/>
          </p:cNvSpPr>
          <p:nvPr>
            <p:ph type="title"/>
          </p:nvPr>
        </p:nvSpPr>
        <p:spPr/>
        <p:txBody>
          <a:bodyPr/>
          <a:lstStyle/>
          <a:p>
            <a:pPr fontAlgn="base"/>
            <a:r>
              <a:rPr lang="en-US" dirty="0" smtClean="0"/>
              <a:t>Prevention and control of NCDs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dirty="0" smtClean="0"/>
              <a:t>To lessen the impact of NCDs on individuals and society, </a:t>
            </a:r>
            <a:r>
              <a:rPr lang="en-US" b="1" dirty="0" smtClean="0">
                <a:solidFill>
                  <a:srgbClr val="FF0000"/>
                </a:solidFill>
              </a:rPr>
              <a:t>a comprehensive approach </a:t>
            </a:r>
            <a:r>
              <a:rPr lang="en-US" dirty="0" smtClean="0"/>
              <a:t>is needed requiring all sectors, including </a:t>
            </a:r>
          </a:p>
          <a:p>
            <a:pPr algn="l" rtl="0" fontAlgn="base">
              <a:buNone/>
            </a:pPr>
            <a:r>
              <a:rPr lang="en-US" sz="2800" b="1" dirty="0" smtClean="0">
                <a:solidFill>
                  <a:srgbClr val="0070C0"/>
                </a:solidFill>
              </a:rPr>
              <a:t>health, finance, transport, education, agriculture, planning and others</a:t>
            </a:r>
            <a:r>
              <a:rPr lang="en-US" sz="2800" dirty="0" smtClean="0"/>
              <a:t>, </a:t>
            </a:r>
          </a:p>
          <a:p>
            <a:pPr algn="l" rtl="0" fontAlgn="base">
              <a:buNone/>
            </a:pPr>
            <a:r>
              <a:rPr lang="en-US" dirty="0" smtClean="0"/>
              <a:t>to collaborate to reduce the risks associated with NCDs, and promote interventions to prevent and control them.</a:t>
            </a:r>
            <a:endParaRPr lang="en-US" dirty="0"/>
          </a:p>
        </p:txBody>
      </p:sp>
      <p:sp>
        <p:nvSpPr>
          <p:cNvPr id="3" name="Title 2"/>
          <p:cNvSpPr>
            <a:spLocks noGrp="1"/>
          </p:cNvSpPr>
          <p:nvPr>
            <p:ph type="title"/>
          </p:nvPr>
        </p:nvSpPr>
        <p:spPr/>
        <p:txBody>
          <a:bodyPr/>
          <a:lstStyle/>
          <a:p>
            <a:pPr fontAlgn="base"/>
            <a:r>
              <a:rPr lang="en-US" dirty="0" smtClean="0"/>
              <a:t>Prevention and control of NCDs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fontAlgn="base"/>
            <a:r>
              <a:rPr lang="en-US" dirty="0" smtClean="0"/>
              <a:t>Investing in better management of NCDs is critical. </a:t>
            </a:r>
          </a:p>
          <a:p>
            <a:pPr algn="l" rtl="0" fontAlgn="base"/>
            <a:r>
              <a:rPr lang="en-US" dirty="0" smtClean="0"/>
              <a:t>Management of NCDs includes </a:t>
            </a:r>
            <a:r>
              <a:rPr lang="en-US" b="1" dirty="0" smtClean="0">
                <a:solidFill>
                  <a:srgbClr val="FF0000"/>
                </a:solidFill>
              </a:rPr>
              <a:t>detecting, screening and treating these diseases</a:t>
            </a:r>
            <a:r>
              <a:rPr lang="en-US" dirty="0" smtClean="0"/>
              <a:t>, and providing access to </a:t>
            </a:r>
            <a:r>
              <a:rPr lang="en-US" b="1" dirty="0" smtClean="0">
                <a:solidFill>
                  <a:srgbClr val="FF0000"/>
                </a:solidFill>
              </a:rPr>
              <a:t>palliative </a:t>
            </a:r>
            <a:r>
              <a:rPr lang="en-US" dirty="0" smtClean="0"/>
              <a:t>care for people in need. </a:t>
            </a:r>
          </a:p>
          <a:p>
            <a:pPr algn="l" rtl="0" fontAlgn="base"/>
            <a:r>
              <a:rPr lang="en-US" dirty="0" smtClean="0"/>
              <a:t>High impact essential NCD interventions can be delivered through a </a:t>
            </a:r>
            <a:r>
              <a:rPr lang="en-US" b="1" dirty="0" smtClean="0">
                <a:solidFill>
                  <a:srgbClr val="FF0000"/>
                </a:solidFill>
              </a:rPr>
              <a:t>primary health care </a:t>
            </a:r>
            <a:r>
              <a:rPr lang="en-US" dirty="0" smtClean="0"/>
              <a:t>approach to strengthen early detection and timely treatment. </a:t>
            </a:r>
          </a:p>
          <a:p>
            <a:pPr algn="l" rtl="0" fontAlgn="base"/>
            <a:r>
              <a:rPr lang="en-US" dirty="0" smtClean="0"/>
              <a:t>Evidence shows such interventions are excellent economic investments because, if provided early to patients, they can </a:t>
            </a:r>
            <a:r>
              <a:rPr lang="en-US" b="1" dirty="0" smtClean="0">
                <a:solidFill>
                  <a:srgbClr val="FF0000"/>
                </a:solidFill>
              </a:rPr>
              <a:t>reduce the need for more </a:t>
            </a:r>
            <a:r>
              <a:rPr lang="en-US" dirty="0" smtClean="0"/>
              <a:t>expensive treatment.</a:t>
            </a:r>
            <a:endParaRPr lang="en-US" dirty="0"/>
          </a:p>
        </p:txBody>
      </p:sp>
      <p:sp>
        <p:nvSpPr>
          <p:cNvPr id="3" name="Title 2"/>
          <p:cNvSpPr>
            <a:spLocks noGrp="1"/>
          </p:cNvSpPr>
          <p:nvPr>
            <p:ph type="title"/>
          </p:nvPr>
        </p:nvSpPr>
        <p:spPr/>
        <p:txBody>
          <a:bodyPr/>
          <a:lstStyle/>
          <a:p>
            <a:pPr fontAlgn="base"/>
            <a:r>
              <a:rPr lang="en-US" dirty="0" smtClean="0"/>
              <a:t>Prevention and control of NCDs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fontAlgn="base"/>
            <a:r>
              <a:rPr lang="en-US" sz="3200" dirty="0" smtClean="0"/>
              <a:t>NCDs kill 40 million people each year, equivalent to </a:t>
            </a:r>
            <a:r>
              <a:rPr lang="en-US" sz="3200" b="1" dirty="0" smtClean="0">
                <a:solidFill>
                  <a:srgbClr val="FF0000"/>
                </a:solidFill>
              </a:rPr>
              <a:t>70%</a:t>
            </a:r>
            <a:r>
              <a:rPr lang="en-US" sz="3200" dirty="0" smtClean="0"/>
              <a:t> of all deaths globally.</a:t>
            </a:r>
          </a:p>
          <a:p>
            <a:pPr algn="l" rtl="0" fontAlgn="base"/>
            <a:r>
              <a:rPr lang="en-US" sz="3200" dirty="0"/>
              <a:t>Almost three quarters of all NCD deaths, and </a:t>
            </a:r>
            <a:r>
              <a:rPr lang="en-US" sz="3200" b="1" dirty="0">
                <a:solidFill>
                  <a:srgbClr val="FF0000"/>
                </a:solidFill>
              </a:rPr>
              <a:t>82</a:t>
            </a:r>
            <a:r>
              <a:rPr lang="en-US" sz="3200" dirty="0"/>
              <a:t>% of the 16 million people who died prematurely (between the ages of 30 and 69 years </a:t>
            </a:r>
            <a:r>
              <a:rPr lang="en-US" sz="3200" dirty="0" smtClean="0"/>
              <a:t>), </a:t>
            </a:r>
            <a:r>
              <a:rPr lang="en-US" sz="3200" dirty="0"/>
              <a:t>or before reaching 70 years of age, occur in </a:t>
            </a:r>
            <a:r>
              <a:rPr lang="en-US" sz="3200" b="1" dirty="0">
                <a:solidFill>
                  <a:schemeClr val="accent1">
                    <a:lumMod val="75000"/>
                  </a:schemeClr>
                </a:solidFill>
              </a:rPr>
              <a:t>low- and middle-income countries</a:t>
            </a:r>
            <a:r>
              <a:rPr lang="en-US" sz="3200" b="1" dirty="0" smtClean="0">
                <a:solidFill>
                  <a:schemeClr val="accent1">
                    <a:lumMod val="75000"/>
                  </a:schemeClr>
                </a:solidFill>
              </a:rPr>
              <a:t>.</a:t>
            </a:r>
            <a:endParaRPr lang="en-US" sz="3200" b="1" dirty="0">
              <a:solidFill>
                <a:schemeClr val="accent1">
                  <a:lumMod val="75000"/>
                </a:schemeClr>
              </a:solidFill>
            </a:endParaRPr>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dirty="0" smtClean="0"/>
              <a:t>Countries with inadequate </a:t>
            </a:r>
            <a:r>
              <a:rPr lang="en-US" b="1" dirty="0" smtClean="0">
                <a:solidFill>
                  <a:srgbClr val="FF0000"/>
                </a:solidFill>
              </a:rPr>
              <a:t>health insurance </a:t>
            </a:r>
            <a:r>
              <a:rPr lang="en-US" dirty="0" smtClean="0"/>
              <a:t>coverage are unlikely to provide universal access to essential NCD interventions. </a:t>
            </a:r>
          </a:p>
          <a:p>
            <a:pPr algn="l" rtl="0" fontAlgn="base"/>
            <a:r>
              <a:rPr lang="en-US" dirty="0" smtClean="0"/>
              <a:t>NCD management interventions are essential for achieving the global target of a 25% relative reduction in the risk of premature mortality from NCDs by 2025, and the SDG target of a one-third reduction in premature deaths from NCDs by 2030.</a:t>
            </a:r>
            <a:endParaRPr lang="en-US" dirty="0"/>
          </a:p>
        </p:txBody>
      </p:sp>
      <p:sp>
        <p:nvSpPr>
          <p:cNvPr id="3" name="Title 2"/>
          <p:cNvSpPr>
            <a:spLocks noGrp="1"/>
          </p:cNvSpPr>
          <p:nvPr>
            <p:ph type="title"/>
          </p:nvPr>
        </p:nvSpPr>
        <p:spPr/>
        <p:txBody>
          <a:bodyPr/>
          <a:lstStyle/>
          <a:p>
            <a:pPr fontAlgn="base"/>
            <a:r>
              <a:rPr lang="en-US" dirty="0" smtClean="0"/>
              <a:t>Prevention and control of NCDs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endParaRPr lang="en-US" dirty="0" smtClean="0"/>
          </a:p>
          <a:p>
            <a:endParaRPr lang="en-US" dirty="0" smtClean="0"/>
          </a:p>
          <a:p>
            <a:pPr algn="l" rtl="0"/>
            <a:r>
              <a:rPr lang="en-US" dirty="0" smtClean="0"/>
              <a:t>Political Declaration of the High-level Meeting of the General Assembly on the Prevention and Control of Non-communicable Diseases </a:t>
            </a:r>
          </a:p>
          <a:p>
            <a:pPr algn="l" rtl="0"/>
            <a:r>
              <a:rPr lang="en-US" dirty="0" smtClean="0"/>
              <a:t>United Nations on 19 and 20 September 2011</a:t>
            </a:r>
          </a:p>
          <a:p>
            <a:endParaRPr lang="en-US" dirty="0" smtClean="0"/>
          </a:p>
          <a:p>
            <a:endParaRPr lang="en-US" dirty="0" smtClean="0"/>
          </a:p>
          <a:p>
            <a:endParaRPr lang="en-US" dirty="0" smtClean="0"/>
          </a:p>
          <a:p>
            <a:endParaRPr lang="en-US" dirty="0" smtClean="0"/>
          </a:p>
          <a:p>
            <a:endParaRPr lang="en-US" dirty="0" smtClean="0"/>
          </a:p>
          <a:p>
            <a:pPr algn="l" rtl="0"/>
            <a:r>
              <a:rPr lang="en-US" dirty="0" smtClean="0"/>
              <a:t>http://www.who.int/nmh/events/un_ncd_summit2011/political_declaration_en.pdf</a:t>
            </a:r>
            <a:endParaRPr lang="ar-SA" dirty="0"/>
          </a:p>
        </p:txBody>
      </p:sp>
      <p:sp>
        <p:nvSpPr>
          <p:cNvPr id="3" name="Title 2"/>
          <p:cNvSpPr>
            <a:spLocks noGrp="1"/>
          </p:cNvSpPr>
          <p:nvPr>
            <p:ph type="title"/>
          </p:nvPr>
        </p:nvSpPr>
        <p:spPr/>
        <p:txBody>
          <a:bodyPr/>
          <a:lstStyle/>
          <a:p>
            <a:r>
              <a:rPr lang="en-US" dirty="0" smtClean="0"/>
              <a:t>International Efforts</a:t>
            </a: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lgn="l" rtl="0"/>
            <a:r>
              <a:rPr lang="en-US" sz="9600" dirty="0" smtClean="0"/>
              <a:t>VISION:</a:t>
            </a:r>
          </a:p>
          <a:p>
            <a:pPr algn="l" rtl="0"/>
            <a:r>
              <a:rPr lang="en-US" sz="9600" dirty="0" smtClean="0"/>
              <a:t>A world </a:t>
            </a:r>
            <a:r>
              <a:rPr lang="en-US" sz="9600" b="1" dirty="0" smtClean="0">
                <a:solidFill>
                  <a:srgbClr val="FF0000"/>
                </a:solidFill>
              </a:rPr>
              <a:t>free</a:t>
            </a:r>
            <a:r>
              <a:rPr lang="en-US" sz="9600" dirty="0" smtClean="0"/>
              <a:t> of the avoidable burden of </a:t>
            </a:r>
            <a:r>
              <a:rPr lang="en-US" sz="9600" dirty="0" err="1" smtClean="0"/>
              <a:t>noncommunicable</a:t>
            </a:r>
            <a:r>
              <a:rPr lang="en-US" sz="9600" dirty="0" smtClean="0"/>
              <a:t> diseases.</a:t>
            </a:r>
          </a:p>
          <a:p>
            <a:pPr algn="l" rtl="0"/>
            <a:r>
              <a:rPr lang="en-US" sz="9600" dirty="0" smtClean="0"/>
              <a:t>GOAL:</a:t>
            </a:r>
          </a:p>
          <a:p>
            <a:pPr algn="l" rtl="0"/>
            <a:r>
              <a:rPr lang="en-US" sz="9600" dirty="0" smtClean="0"/>
              <a:t>To reduce the preventable and avoidable burden of morbidity, mortality and disability due to </a:t>
            </a:r>
            <a:r>
              <a:rPr lang="en-US" sz="9600" dirty="0" err="1" smtClean="0"/>
              <a:t>noncommunicable</a:t>
            </a:r>
            <a:r>
              <a:rPr lang="en-US" sz="9600" dirty="0" smtClean="0"/>
              <a:t> diseases by means of </a:t>
            </a:r>
            <a:r>
              <a:rPr lang="en-US" sz="9600" b="1" dirty="0" err="1" smtClean="0">
                <a:solidFill>
                  <a:srgbClr val="FF0000"/>
                </a:solidFill>
              </a:rPr>
              <a:t>multisectoral</a:t>
            </a:r>
            <a:r>
              <a:rPr lang="en-US" sz="9600" b="1" dirty="0" smtClean="0">
                <a:solidFill>
                  <a:srgbClr val="FF0000"/>
                </a:solidFill>
              </a:rPr>
              <a:t> </a:t>
            </a:r>
            <a:r>
              <a:rPr lang="en-US" sz="9600" dirty="0" smtClean="0"/>
              <a:t>collaboration and cooperation at national, regional and global levels, so that populations reach the highest attainable standards of health and productivity at every age and those diseases are no longer a barrier to well-being or socioeconomic development</a:t>
            </a:r>
          </a:p>
          <a:p>
            <a:pPr algn="l" rtl="0"/>
            <a:r>
              <a:rPr lang="en-US" sz="5600" dirty="0" smtClean="0"/>
              <a:t>http://apps.who.int/iris/bitstream/10665/94384/1/9789241506236_eng.pdf?ua=1</a:t>
            </a:r>
            <a:endParaRPr lang="ar-SA" sz="5600" dirty="0"/>
          </a:p>
        </p:txBody>
      </p:sp>
      <p:sp>
        <p:nvSpPr>
          <p:cNvPr id="3" name="Title 2"/>
          <p:cNvSpPr>
            <a:spLocks noGrp="1"/>
          </p:cNvSpPr>
          <p:nvPr>
            <p:ph type="title"/>
          </p:nvPr>
        </p:nvSpPr>
        <p:spPr/>
        <p:txBody>
          <a:bodyPr>
            <a:normAutofit fontScale="90000"/>
          </a:bodyPr>
          <a:lstStyle/>
          <a:p>
            <a:pPr rtl="0"/>
            <a:r>
              <a:rPr lang="en-US" sz="2700" dirty="0" smtClean="0"/>
              <a:t>GLOBAL ACTION PLANFOR THE PREVENTION AND CONTROL OF NONCOMMUNICABLE DISEASES</a:t>
            </a:r>
            <a:br>
              <a:rPr lang="en-US" sz="2700" dirty="0" smtClean="0"/>
            </a:br>
            <a:r>
              <a:rPr lang="en-US" sz="2700" dirty="0" smtClean="0"/>
              <a:t>2013- 2020</a:t>
            </a:r>
            <a:endParaRPr lang="ar-SA" sz="27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000" b="1" dirty="0" smtClean="0"/>
              <a:t>OVERARCHING PRINCIPLES:</a:t>
            </a:r>
          </a:p>
          <a:p>
            <a:pPr algn="l" rtl="0"/>
            <a:r>
              <a:rPr lang="en-US" sz="2000" dirty="0" smtClean="0"/>
              <a:t>&gt;&gt; Life-course approach</a:t>
            </a:r>
          </a:p>
          <a:p>
            <a:pPr algn="l" rtl="0"/>
            <a:r>
              <a:rPr lang="en-US" sz="2000" dirty="0" smtClean="0"/>
              <a:t>&gt;&gt; Empowerment of people and communities</a:t>
            </a:r>
          </a:p>
          <a:p>
            <a:pPr algn="l" rtl="0"/>
            <a:r>
              <a:rPr lang="en-US" sz="2000" dirty="0" smtClean="0"/>
              <a:t>&gt;&gt; Evidence-based strategies</a:t>
            </a:r>
          </a:p>
          <a:p>
            <a:pPr algn="l" rtl="0"/>
            <a:r>
              <a:rPr lang="en-US" sz="2000" dirty="0" smtClean="0"/>
              <a:t>&gt;&gt; Universal health coverage</a:t>
            </a:r>
          </a:p>
          <a:p>
            <a:pPr algn="l" rtl="0"/>
            <a:r>
              <a:rPr lang="en-US" sz="2000" dirty="0" smtClean="0"/>
              <a:t>&gt;&gt; Management of real, perceived or potential conflicts of interest</a:t>
            </a:r>
          </a:p>
          <a:p>
            <a:pPr algn="l" rtl="0"/>
            <a:r>
              <a:rPr lang="en-US" sz="2000" dirty="0" smtClean="0"/>
              <a:t>&gt;&gt; Human rights approach</a:t>
            </a:r>
          </a:p>
          <a:p>
            <a:pPr algn="l" rtl="0"/>
            <a:r>
              <a:rPr lang="en-US" sz="2000" dirty="0" smtClean="0"/>
              <a:t>&gt;&gt; Equity-based approach</a:t>
            </a:r>
          </a:p>
          <a:p>
            <a:pPr algn="l" rtl="0"/>
            <a:r>
              <a:rPr lang="en-US" sz="2000" dirty="0" smtClean="0"/>
              <a:t>&gt;&gt; National action and international cooperation and solidarity</a:t>
            </a:r>
          </a:p>
          <a:p>
            <a:pPr algn="l" rtl="0"/>
            <a:r>
              <a:rPr lang="en-US" sz="2000" dirty="0" smtClean="0"/>
              <a:t>&gt;&gt; </a:t>
            </a:r>
            <a:r>
              <a:rPr lang="en-US" sz="2000" dirty="0" err="1" smtClean="0"/>
              <a:t>Multisectoral</a:t>
            </a:r>
            <a:r>
              <a:rPr lang="en-US" sz="2000" dirty="0" smtClean="0"/>
              <a:t> action</a:t>
            </a:r>
            <a:endParaRPr lang="ar-SA" sz="2000" dirty="0"/>
          </a:p>
        </p:txBody>
      </p:sp>
      <p:sp>
        <p:nvSpPr>
          <p:cNvPr id="3" name="Title 2"/>
          <p:cNvSpPr>
            <a:spLocks noGrp="1"/>
          </p:cNvSpPr>
          <p:nvPr>
            <p:ph type="title"/>
          </p:nvPr>
        </p:nvSpPr>
        <p:spPr/>
        <p:txBody>
          <a:bodyPr>
            <a:normAutofit fontScale="90000"/>
          </a:bodyPr>
          <a:lstStyle/>
          <a:p>
            <a:pPr rtl="0"/>
            <a:r>
              <a:rPr lang="en-US" sz="2700" dirty="0" smtClean="0"/>
              <a:t>GLOBAL ACTION PLANFOR THE PREVENTION AND CONTROL OF NONCOMMUNICABLE DISEASES</a:t>
            </a:r>
            <a:br>
              <a:rPr lang="en-US" sz="2700" dirty="0" smtClean="0"/>
            </a:br>
            <a:r>
              <a:rPr lang="en-US" sz="2700" dirty="0" smtClean="0"/>
              <a:t>2013- 2020</a:t>
            </a:r>
            <a:endParaRPr lang="ar-SA" sz="27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000" b="1" dirty="0" smtClean="0"/>
              <a:t>OBJECTIVES</a:t>
            </a:r>
            <a:endParaRPr lang="en-US" sz="2000" dirty="0" smtClean="0"/>
          </a:p>
          <a:p>
            <a:pPr algn="l" rtl="0"/>
            <a:r>
              <a:rPr lang="en-US" sz="2000" dirty="0" smtClean="0"/>
              <a:t>To raise the </a:t>
            </a:r>
            <a:r>
              <a:rPr lang="en-US" sz="2000" b="1" dirty="0" smtClean="0">
                <a:solidFill>
                  <a:srgbClr val="FF0000"/>
                </a:solidFill>
              </a:rPr>
              <a:t>priority</a:t>
            </a:r>
            <a:r>
              <a:rPr lang="en-US" sz="2000" dirty="0" smtClean="0"/>
              <a:t> accorded to the prevention and control of </a:t>
            </a:r>
            <a:r>
              <a:rPr lang="en-US" sz="2000" dirty="0" err="1" smtClean="0"/>
              <a:t>noncommunicable</a:t>
            </a:r>
            <a:r>
              <a:rPr lang="en-US" sz="2000" dirty="0" smtClean="0"/>
              <a:t> diseases in global, regional and national agendas and internationally agreed development goals, through strengthened international cooperation and advocacy.</a:t>
            </a:r>
          </a:p>
          <a:p>
            <a:pPr algn="l" rtl="0"/>
            <a:r>
              <a:rPr lang="en-US" sz="2000" dirty="0" smtClean="0"/>
              <a:t>To strengthen national </a:t>
            </a:r>
            <a:r>
              <a:rPr lang="en-US" sz="2000" b="1" dirty="0" smtClean="0">
                <a:solidFill>
                  <a:srgbClr val="FF0000"/>
                </a:solidFill>
              </a:rPr>
              <a:t>capacity</a:t>
            </a:r>
            <a:r>
              <a:rPr lang="en-US" sz="2000" dirty="0" smtClean="0"/>
              <a:t>, leadership, governance, </a:t>
            </a:r>
            <a:r>
              <a:rPr lang="en-US" sz="2000" dirty="0" err="1" smtClean="0"/>
              <a:t>multisectoral</a:t>
            </a:r>
            <a:r>
              <a:rPr lang="en-US" sz="2000" dirty="0" smtClean="0"/>
              <a:t> action and partnerships to accelerate country response for the prevention and control of </a:t>
            </a:r>
            <a:r>
              <a:rPr lang="en-US" sz="2000" dirty="0" err="1" smtClean="0"/>
              <a:t>noncommunicable</a:t>
            </a:r>
            <a:r>
              <a:rPr lang="en-US" sz="2000" dirty="0" smtClean="0"/>
              <a:t> diseases.</a:t>
            </a:r>
          </a:p>
          <a:p>
            <a:pPr algn="l" rtl="0"/>
            <a:r>
              <a:rPr lang="en-US" sz="2000" dirty="0" smtClean="0"/>
              <a:t>To reduce </a:t>
            </a:r>
            <a:r>
              <a:rPr lang="en-US" sz="2000" b="1" dirty="0" smtClean="0">
                <a:solidFill>
                  <a:srgbClr val="FF0000"/>
                </a:solidFill>
              </a:rPr>
              <a:t>modifiable risk factors </a:t>
            </a:r>
            <a:r>
              <a:rPr lang="en-US" sz="2000" dirty="0" smtClean="0"/>
              <a:t>for </a:t>
            </a:r>
            <a:r>
              <a:rPr lang="en-US" sz="2000" dirty="0" err="1" smtClean="0"/>
              <a:t>noncommunicable</a:t>
            </a:r>
            <a:r>
              <a:rPr lang="en-US" sz="2000" dirty="0" smtClean="0"/>
              <a:t> diseases and underlying social determinants through creation of health-promoting environments.</a:t>
            </a:r>
          </a:p>
        </p:txBody>
      </p:sp>
      <p:sp>
        <p:nvSpPr>
          <p:cNvPr id="3" name="Title 2"/>
          <p:cNvSpPr>
            <a:spLocks noGrp="1"/>
          </p:cNvSpPr>
          <p:nvPr>
            <p:ph type="title"/>
          </p:nvPr>
        </p:nvSpPr>
        <p:spPr/>
        <p:txBody>
          <a:bodyPr>
            <a:normAutofit fontScale="90000"/>
          </a:bodyPr>
          <a:lstStyle/>
          <a:p>
            <a:pPr rtl="0"/>
            <a:r>
              <a:rPr lang="en-US" sz="2700" dirty="0" smtClean="0"/>
              <a:t>GLOBAL ACTION PLANFOR THE PREVENTION AND CONTROL OF NONCOMMUNICABLE DISEASES</a:t>
            </a:r>
            <a:br>
              <a:rPr lang="en-US" sz="2700" dirty="0" smtClean="0"/>
            </a:br>
            <a:r>
              <a:rPr lang="en-US" sz="2700" dirty="0" smtClean="0"/>
              <a:t>2013- 2020</a:t>
            </a:r>
            <a:endParaRPr lang="ar-SA" sz="27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000" b="1" dirty="0" smtClean="0"/>
              <a:t>OBJECTIVES</a:t>
            </a:r>
            <a:endParaRPr lang="en-US" sz="2000" dirty="0" smtClean="0"/>
          </a:p>
          <a:p>
            <a:pPr algn="l" rtl="0"/>
            <a:r>
              <a:rPr lang="en-US" sz="2000" dirty="0" smtClean="0"/>
              <a:t>To strengthen and orient </a:t>
            </a:r>
            <a:r>
              <a:rPr lang="en-US" sz="2000" b="1" dirty="0" smtClean="0">
                <a:solidFill>
                  <a:srgbClr val="FF0000"/>
                </a:solidFill>
              </a:rPr>
              <a:t>health systems </a:t>
            </a:r>
            <a:r>
              <a:rPr lang="en-US" sz="2000" dirty="0" smtClean="0"/>
              <a:t>to address the prevention and control of </a:t>
            </a:r>
            <a:r>
              <a:rPr lang="en-US" sz="2000" dirty="0" err="1" smtClean="0"/>
              <a:t>noncommunicable</a:t>
            </a:r>
            <a:r>
              <a:rPr lang="en-US" sz="2000" dirty="0" smtClean="0"/>
              <a:t> diseases and the underlying social determinants through </a:t>
            </a:r>
            <a:r>
              <a:rPr lang="en-US" sz="2000" b="1" dirty="0" smtClean="0">
                <a:solidFill>
                  <a:srgbClr val="0070C0"/>
                </a:solidFill>
              </a:rPr>
              <a:t>people-</a:t>
            </a:r>
            <a:r>
              <a:rPr lang="en-US" sz="2000" b="1" dirty="0" err="1" smtClean="0">
                <a:solidFill>
                  <a:srgbClr val="0070C0"/>
                </a:solidFill>
              </a:rPr>
              <a:t>centred</a:t>
            </a:r>
            <a:r>
              <a:rPr lang="en-US" sz="2000" b="1" dirty="0" smtClean="0">
                <a:solidFill>
                  <a:srgbClr val="0070C0"/>
                </a:solidFill>
              </a:rPr>
              <a:t> primary health care and universal health coverage.</a:t>
            </a:r>
          </a:p>
          <a:p>
            <a:pPr algn="l" rtl="0"/>
            <a:r>
              <a:rPr lang="en-US" sz="2000" dirty="0" smtClean="0"/>
              <a:t>To promote and support national capacity for high-quality </a:t>
            </a:r>
            <a:r>
              <a:rPr lang="en-US" sz="2000" b="1" dirty="0" smtClean="0">
                <a:solidFill>
                  <a:srgbClr val="FF0000"/>
                </a:solidFill>
              </a:rPr>
              <a:t>research and development </a:t>
            </a:r>
            <a:r>
              <a:rPr lang="en-US" sz="2000" dirty="0" smtClean="0"/>
              <a:t>for the prevention and control of </a:t>
            </a:r>
            <a:r>
              <a:rPr lang="en-US" sz="2000" dirty="0" err="1" smtClean="0"/>
              <a:t>noncommunicable</a:t>
            </a:r>
            <a:r>
              <a:rPr lang="en-US" sz="2000" dirty="0" smtClean="0"/>
              <a:t> diseases.</a:t>
            </a:r>
          </a:p>
          <a:p>
            <a:pPr algn="l" rtl="0"/>
            <a:r>
              <a:rPr lang="en-US" sz="2000" dirty="0" smtClean="0"/>
              <a:t>To </a:t>
            </a:r>
            <a:r>
              <a:rPr lang="en-US" sz="2000" b="1" dirty="0" smtClean="0">
                <a:solidFill>
                  <a:srgbClr val="FF0000"/>
                </a:solidFill>
              </a:rPr>
              <a:t>monitor t</a:t>
            </a:r>
            <a:r>
              <a:rPr lang="en-US" sz="2000" dirty="0" smtClean="0"/>
              <a:t>he trends and determinants of </a:t>
            </a:r>
            <a:r>
              <a:rPr lang="en-US" sz="2000" dirty="0" err="1" smtClean="0"/>
              <a:t>noncommunicable</a:t>
            </a:r>
            <a:r>
              <a:rPr lang="en-US" sz="2000" dirty="0" smtClean="0"/>
              <a:t> diseases and evaluate progress in their prevention and control</a:t>
            </a:r>
            <a:endParaRPr lang="ar-SA" sz="2000" dirty="0"/>
          </a:p>
        </p:txBody>
      </p:sp>
      <p:sp>
        <p:nvSpPr>
          <p:cNvPr id="3" name="Title 2"/>
          <p:cNvSpPr>
            <a:spLocks noGrp="1"/>
          </p:cNvSpPr>
          <p:nvPr>
            <p:ph type="title"/>
          </p:nvPr>
        </p:nvSpPr>
        <p:spPr/>
        <p:txBody>
          <a:bodyPr>
            <a:normAutofit fontScale="90000"/>
          </a:bodyPr>
          <a:lstStyle/>
          <a:p>
            <a:pPr rtl="0"/>
            <a:r>
              <a:rPr lang="en-US" sz="2700" dirty="0" smtClean="0"/>
              <a:t>GLOBAL ACTION PLANFOR THE PREVENTION AND CONTROL OF NONCOMMUNICABLE DISEASES</a:t>
            </a:r>
            <a:br>
              <a:rPr lang="en-US" sz="2700" dirty="0" smtClean="0"/>
            </a:br>
            <a:r>
              <a:rPr lang="en-US" sz="2700" dirty="0" smtClean="0"/>
              <a:t>2013- 2020</a:t>
            </a:r>
            <a:endParaRPr lang="ar-SA" sz="27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000" b="1" dirty="0" smtClean="0"/>
              <a:t>VOLUNTARY GLOBAL TARGETS</a:t>
            </a:r>
          </a:p>
          <a:p>
            <a:pPr algn="l" rtl="0"/>
            <a:r>
              <a:rPr lang="en-US" sz="2000" dirty="0" smtClean="0"/>
              <a:t>A </a:t>
            </a:r>
            <a:r>
              <a:rPr lang="en-US" sz="2000" b="1" dirty="0" smtClean="0">
                <a:solidFill>
                  <a:srgbClr val="FF0000"/>
                </a:solidFill>
              </a:rPr>
              <a:t>25%</a:t>
            </a:r>
            <a:r>
              <a:rPr lang="en-US" sz="2000" b="1" dirty="0" smtClean="0"/>
              <a:t> relative reduction in risk of premature mortality </a:t>
            </a:r>
            <a:r>
              <a:rPr lang="en-US" sz="2000" dirty="0" smtClean="0"/>
              <a:t>from cardiovascular diseases, cancer, diabetes, or chronic respiratory diseases.</a:t>
            </a:r>
          </a:p>
          <a:p>
            <a:pPr algn="l" rtl="0"/>
            <a:r>
              <a:rPr lang="en-US" sz="2000" dirty="0" smtClean="0"/>
              <a:t>At least </a:t>
            </a:r>
            <a:r>
              <a:rPr lang="en-US" sz="2000" b="1" dirty="0" smtClean="0">
                <a:solidFill>
                  <a:srgbClr val="FF0000"/>
                </a:solidFill>
              </a:rPr>
              <a:t>10%</a:t>
            </a:r>
            <a:r>
              <a:rPr lang="en-US" sz="2000" dirty="0" smtClean="0">
                <a:solidFill>
                  <a:srgbClr val="FF0000"/>
                </a:solidFill>
              </a:rPr>
              <a:t> </a:t>
            </a:r>
            <a:r>
              <a:rPr lang="en-US" sz="2000" b="1" dirty="0" smtClean="0"/>
              <a:t>relative reduction in the harmful use of alcohol, </a:t>
            </a:r>
            <a:r>
              <a:rPr lang="en-US" sz="2000" dirty="0" smtClean="0"/>
              <a:t>as appropriate, within the national context.</a:t>
            </a:r>
          </a:p>
          <a:p>
            <a:pPr algn="l" rtl="0"/>
            <a:r>
              <a:rPr lang="en-US" sz="2000" dirty="0" smtClean="0"/>
              <a:t>A </a:t>
            </a:r>
            <a:r>
              <a:rPr lang="en-US" sz="2000" b="1" dirty="0" smtClean="0">
                <a:solidFill>
                  <a:srgbClr val="FF0000"/>
                </a:solidFill>
              </a:rPr>
              <a:t>10%</a:t>
            </a:r>
            <a:r>
              <a:rPr lang="en-US" sz="2000" b="1" dirty="0" smtClean="0"/>
              <a:t> relative reduction in prevalence of insufficient </a:t>
            </a:r>
            <a:r>
              <a:rPr lang="en-US" sz="2000" dirty="0" smtClean="0"/>
              <a:t>physical activity.</a:t>
            </a:r>
          </a:p>
          <a:p>
            <a:pPr algn="l" rtl="0"/>
            <a:r>
              <a:rPr lang="en-US" sz="2000" dirty="0" smtClean="0"/>
              <a:t>A </a:t>
            </a:r>
            <a:r>
              <a:rPr lang="en-US" sz="2000" b="1" dirty="0" smtClean="0">
                <a:solidFill>
                  <a:srgbClr val="FF0000"/>
                </a:solidFill>
              </a:rPr>
              <a:t>30%</a:t>
            </a:r>
            <a:r>
              <a:rPr lang="en-US" sz="2000" b="1" dirty="0" smtClean="0"/>
              <a:t> relative reduction in mean population intake </a:t>
            </a:r>
            <a:r>
              <a:rPr lang="en-US" sz="2000" dirty="0" smtClean="0"/>
              <a:t>of salt/sodium.</a:t>
            </a:r>
          </a:p>
          <a:p>
            <a:pPr algn="l" rtl="0"/>
            <a:r>
              <a:rPr lang="en-US" sz="2000" dirty="0" smtClean="0"/>
              <a:t>A </a:t>
            </a:r>
            <a:r>
              <a:rPr lang="en-US" sz="2000" b="1" dirty="0" smtClean="0">
                <a:solidFill>
                  <a:srgbClr val="FF0000"/>
                </a:solidFill>
              </a:rPr>
              <a:t>30%</a:t>
            </a:r>
            <a:r>
              <a:rPr lang="en-US" sz="2000" b="1" dirty="0" smtClean="0"/>
              <a:t> relative reduction in prevalence of current tobacco use </a:t>
            </a:r>
            <a:r>
              <a:rPr lang="en-US" sz="2000" dirty="0" smtClean="0"/>
              <a:t>in persons aged 15+ years.</a:t>
            </a:r>
            <a:endParaRPr lang="ar-SA" sz="2000" dirty="0"/>
          </a:p>
        </p:txBody>
      </p:sp>
      <p:sp>
        <p:nvSpPr>
          <p:cNvPr id="3" name="Title 2"/>
          <p:cNvSpPr>
            <a:spLocks noGrp="1"/>
          </p:cNvSpPr>
          <p:nvPr>
            <p:ph type="title"/>
          </p:nvPr>
        </p:nvSpPr>
        <p:spPr/>
        <p:txBody>
          <a:bodyPr>
            <a:normAutofit fontScale="90000"/>
          </a:bodyPr>
          <a:lstStyle/>
          <a:p>
            <a:pPr rtl="0"/>
            <a:r>
              <a:rPr lang="en-US" sz="2700" dirty="0" smtClean="0"/>
              <a:t>GLOBAL ACTION PLANFOR THE PREVENTION AND CONTROL OF NONCOMMUNICABLE DISEASES</a:t>
            </a:r>
            <a:br>
              <a:rPr lang="en-US" sz="2700" dirty="0" smtClean="0"/>
            </a:br>
            <a:r>
              <a:rPr lang="en-US" sz="2700" dirty="0" smtClean="0"/>
              <a:t>2013- 2020</a:t>
            </a:r>
            <a:endParaRPr lang="ar-SA" sz="27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000" b="1" dirty="0" smtClean="0"/>
              <a:t>VOLUNTARY GLOBAL TARGETS</a:t>
            </a:r>
          </a:p>
          <a:p>
            <a:pPr algn="l" rtl="0"/>
            <a:r>
              <a:rPr lang="en-US" sz="2000" dirty="0" smtClean="0"/>
              <a:t>A </a:t>
            </a:r>
            <a:r>
              <a:rPr lang="en-US" sz="2000" b="1" dirty="0" smtClean="0">
                <a:solidFill>
                  <a:srgbClr val="FF0000"/>
                </a:solidFill>
              </a:rPr>
              <a:t>25% </a:t>
            </a:r>
            <a:r>
              <a:rPr lang="en-US" sz="2000" b="1" dirty="0" smtClean="0"/>
              <a:t>relative reduction in the prevalence of raised blood </a:t>
            </a:r>
            <a:r>
              <a:rPr lang="en-US" sz="2000" dirty="0" smtClean="0"/>
              <a:t>pressure or contain the prevalence of raised blood pressure, according to national circumstances.</a:t>
            </a:r>
          </a:p>
          <a:p>
            <a:pPr algn="l" rtl="0"/>
            <a:r>
              <a:rPr lang="en-US" sz="2000" b="1" dirty="0" smtClean="0"/>
              <a:t>Halt the rise in diabetes and obesity.</a:t>
            </a:r>
          </a:p>
          <a:p>
            <a:pPr algn="l" rtl="0"/>
            <a:r>
              <a:rPr lang="en-US" sz="2000" dirty="0" smtClean="0"/>
              <a:t>At least </a:t>
            </a:r>
            <a:r>
              <a:rPr lang="en-US" sz="2000" b="1" dirty="0" smtClean="0">
                <a:solidFill>
                  <a:srgbClr val="FF0000"/>
                </a:solidFill>
              </a:rPr>
              <a:t>50% </a:t>
            </a:r>
            <a:r>
              <a:rPr lang="en-US" sz="2000" b="1" dirty="0" smtClean="0"/>
              <a:t>of eligible people receive drug therapy and </a:t>
            </a:r>
            <a:r>
              <a:rPr lang="en-US" sz="2000" dirty="0" err="1" smtClean="0"/>
              <a:t>counselling</a:t>
            </a:r>
            <a:r>
              <a:rPr lang="en-US" sz="2000" dirty="0" smtClean="0"/>
              <a:t> (including </a:t>
            </a:r>
            <a:r>
              <a:rPr lang="en-US" sz="2000" dirty="0" err="1" smtClean="0"/>
              <a:t>glycaemic</a:t>
            </a:r>
            <a:r>
              <a:rPr lang="en-US" sz="2000" dirty="0" smtClean="0"/>
              <a:t> control) to prevent heart attacks and strokes.</a:t>
            </a:r>
          </a:p>
          <a:p>
            <a:pPr algn="l" rtl="0"/>
            <a:r>
              <a:rPr lang="en-US" sz="2000" dirty="0" smtClean="0"/>
              <a:t>An </a:t>
            </a:r>
            <a:r>
              <a:rPr lang="en-US" sz="2000" b="1" dirty="0" smtClean="0">
                <a:solidFill>
                  <a:srgbClr val="FF0000"/>
                </a:solidFill>
              </a:rPr>
              <a:t>80% </a:t>
            </a:r>
            <a:r>
              <a:rPr lang="en-US" sz="2000" b="1" dirty="0" smtClean="0"/>
              <a:t>availability of the affordable basic technologies and </a:t>
            </a:r>
            <a:r>
              <a:rPr lang="en-US" sz="2000" dirty="0" smtClean="0"/>
              <a:t>essential medicines, including generics, required to treat major </a:t>
            </a:r>
            <a:r>
              <a:rPr lang="en-US" sz="2000" dirty="0" err="1" smtClean="0"/>
              <a:t>noncommunicable</a:t>
            </a:r>
            <a:r>
              <a:rPr lang="en-US" sz="2000" dirty="0" smtClean="0"/>
              <a:t> diseases in both public and private facilities.</a:t>
            </a:r>
            <a:endParaRPr lang="ar-SA" sz="2000" dirty="0"/>
          </a:p>
        </p:txBody>
      </p:sp>
      <p:sp>
        <p:nvSpPr>
          <p:cNvPr id="3" name="Title 2"/>
          <p:cNvSpPr>
            <a:spLocks noGrp="1"/>
          </p:cNvSpPr>
          <p:nvPr>
            <p:ph type="title"/>
          </p:nvPr>
        </p:nvSpPr>
        <p:spPr/>
        <p:txBody>
          <a:bodyPr>
            <a:normAutofit fontScale="90000"/>
          </a:bodyPr>
          <a:lstStyle/>
          <a:p>
            <a:pPr rtl="0"/>
            <a:r>
              <a:rPr lang="en-US" sz="2700" dirty="0" smtClean="0"/>
              <a:t>GLOBAL ACTION PLANFOR THE PREVENTION AND CONTROL OF NONCOMMUNICABLE DISEASES</a:t>
            </a:r>
            <a:br>
              <a:rPr lang="en-US" sz="2700" dirty="0" smtClean="0"/>
            </a:br>
            <a:r>
              <a:rPr lang="en-US" sz="2700" dirty="0" smtClean="0"/>
              <a:t>2013- 2020</a:t>
            </a:r>
            <a:endParaRPr lang="ar-SA" sz="27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1"/>
            <a:ext cx="7620000" cy="3693319"/>
          </a:xfrm>
          <a:prstGeom prst="rect">
            <a:avLst/>
          </a:prstGeom>
        </p:spPr>
        <p:txBody>
          <a:bodyPr wrap="square">
            <a:spAutoFit/>
          </a:bodyPr>
          <a:lstStyle/>
          <a:p>
            <a:pPr fontAlgn="base"/>
            <a:r>
              <a:rPr lang="en-US" dirty="0" smtClean="0">
                <a:hlinkClick r:id="rId2"/>
              </a:rPr>
              <a:t/>
            </a:r>
            <a:br>
              <a:rPr lang="en-US" dirty="0" smtClean="0">
                <a:hlinkClick r:id="rId2"/>
              </a:rPr>
            </a:br>
            <a:r>
              <a:rPr lang="en-US" dirty="0" smtClean="0">
                <a:hlinkClick r:id="rId2"/>
              </a:rPr>
              <a:t>https://public.tableau.com/profile/willistowerswatson#!/vizhome/GlobalBurdenofNon-communicableDisease/GBD2015_1</a:t>
            </a:r>
            <a:r>
              <a:rPr lang="en-US" dirty="0" smtClean="0"/>
              <a:t>  </a:t>
            </a:r>
            <a:br>
              <a:rPr lang="en-US" dirty="0" smtClean="0"/>
            </a:br>
            <a:r>
              <a:rPr lang="en-US" dirty="0" smtClean="0">
                <a:hlinkClick r:id="rId3"/>
              </a:rPr>
              <a:t>http://gamapserver.who.int/gho/interactive_charts/ncd/mortality/total/atlas.html</a:t>
            </a:r>
            <a:r>
              <a:rPr lang="en-US" dirty="0" smtClean="0"/>
              <a:t> </a:t>
            </a:r>
          </a:p>
          <a:p>
            <a:pPr fontAlgn="base"/>
            <a:r>
              <a:rPr lang="en-US" dirty="0" smtClean="0"/>
              <a:t> </a:t>
            </a:r>
            <a:r>
              <a:rPr lang="en-US" dirty="0" smtClean="0">
                <a:hlinkClick r:id="rId4"/>
              </a:rPr>
              <a:t>https://www.who.int/ncds/surveillance/steps/riskfactor/en/</a:t>
            </a:r>
            <a:r>
              <a:rPr lang="en-US" dirty="0" smtClean="0"/>
              <a:t/>
            </a:r>
            <a:br>
              <a:rPr lang="en-US" dirty="0" smtClean="0"/>
            </a:br>
            <a:endParaRPr lang="en-US" dirty="0" smtClean="0"/>
          </a:p>
          <a:p>
            <a:pPr fontAlgn="base"/>
            <a:r>
              <a:rPr lang="en-US" dirty="0" smtClean="0">
                <a:hlinkClick r:id="rId5"/>
              </a:rPr>
              <a:t>http://apps.who.int/nmh/ncd-map-toolkit/developing/tool-template.html#ch_1</a:t>
            </a:r>
            <a:r>
              <a:rPr lang="en-US" dirty="0" smtClean="0"/>
              <a:t> </a:t>
            </a:r>
          </a:p>
          <a:p>
            <a:pPr fontAlgn="base"/>
            <a:r>
              <a:rPr lang="en-US" dirty="0" smtClean="0"/>
              <a:t> </a:t>
            </a:r>
            <a:r>
              <a:rPr lang="en-US" dirty="0" smtClean="0">
                <a:hlinkClick r:id="rId6"/>
              </a:rPr>
              <a:t>https://ncdalliance.org/global-ncda-forum-2020</a:t>
            </a:r>
            <a:r>
              <a:rPr lang="en-US" dirty="0" smtClean="0"/>
              <a:t/>
            </a:r>
            <a:br>
              <a:rPr lang="en-US" dirty="0" smtClean="0"/>
            </a:br>
            <a:endParaRPr lang="en-US" dirty="0" smtClean="0"/>
          </a:p>
          <a:p>
            <a:pPr fontAlgn="base"/>
            <a:r>
              <a:rPr lang="en-US" dirty="0" smtClean="0">
                <a:hlinkClick r:id="rId7"/>
              </a:rPr>
              <a:t>https://apps.who.int/iris/bitstream/handle/10665/94384/9789241506236_eng.pdf?sequence=1</a:t>
            </a:r>
            <a:r>
              <a:rPr lang="en-US" dirty="0" smtClean="0"/>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88929" y="990600"/>
            <a:ext cx="6812547"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b="1" dirty="0" smtClean="0">
                <a:solidFill>
                  <a:srgbClr val="0070C0"/>
                </a:solidFill>
              </a:rPr>
              <a:t>Cardiovascular diseases </a:t>
            </a:r>
            <a:r>
              <a:rPr lang="en-US" dirty="0" smtClean="0"/>
              <a:t>account for most NCD deaths, or </a:t>
            </a:r>
            <a:r>
              <a:rPr lang="en-US" dirty="0" smtClean="0"/>
              <a:t>17.9 </a:t>
            </a:r>
            <a:r>
              <a:rPr lang="en-US" dirty="0" smtClean="0"/>
              <a:t>million people annually, followed by </a:t>
            </a:r>
            <a:r>
              <a:rPr lang="en-US" dirty="0" smtClean="0">
                <a:solidFill>
                  <a:srgbClr val="FF0000"/>
                </a:solidFill>
              </a:rPr>
              <a:t>cancers</a:t>
            </a:r>
            <a:r>
              <a:rPr lang="en-US" dirty="0" smtClean="0"/>
              <a:t> </a:t>
            </a:r>
            <a:r>
              <a:rPr lang="en-US" dirty="0" smtClean="0"/>
              <a:t>(9.0 </a:t>
            </a:r>
            <a:r>
              <a:rPr lang="en-US" dirty="0" smtClean="0"/>
              <a:t>million), </a:t>
            </a:r>
            <a:r>
              <a:rPr lang="en-US" dirty="0" smtClean="0">
                <a:solidFill>
                  <a:schemeClr val="accent1">
                    <a:lumMod val="75000"/>
                  </a:schemeClr>
                </a:solidFill>
              </a:rPr>
              <a:t>respiratory diseases</a:t>
            </a:r>
            <a:r>
              <a:rPr lang="en-US" dirty="0" smtClean="0"/>
              <a:t> (3.9million), and </a:t>
            </a:r>
            <a:r>
              <a:rPr lang="en-US" dirty="0" smtClean="0">
                <a:solidFill>
                  <a:srgbClr val="FF0000"/>
                </a:solidFill>
              </a:rPr>
              <a:t>diabetes</a:t>
            </a:r>
            <a:r>
              <a:rPr lang="en-US" dirty="0" smtClean="0"/>
              <a:t> (1.6 million).</a:t>
            </a:r>
          </a:p>
          <a:p>
            <a:pPr algn="l" rtl="0" fontAlgn="base"/>
            <a:r>
              <a:rPr lang="en-US" dirty="0" smtClean="0"/>
              <a:t>These 4 groups of diseases account for over </a:t>
            </a:r>
            <a:r>
              <a:rPr lang="en-US" b="1" dirty="0" smtClean="0">
                <a:solidFill>
                  <a:srgbClr val="FF0000"/>
                </a:solidFill>
              </a:rPr>
              <a:t>80</a:t>
            </a:r>
            <a:r>
              <a:rPr lang="en-US" dirty="0" smtClean="0"/>
              <a:t>% of all premature NCD deaths.</a:t>
            </a:r>
          </a:p>
          <a:p>
            <a:pPr algn="l" rtl="0" fontAlgn="base"/>
            <a:r>
              <a:rPr lang="en-US" b="1" dirty="0" smtClean="0">
                <a:solidFill>
                  <a:srgbClr val="FF0000"/>
                </a:solidFill>
              </a:rPr>
              <a:t>Tobacco use, physical inactivity, the harmful use of alcohol and unhealthy diets </a:t>
            </a:r>
            <a:r>
              <a:rPr lang="en-US" dirty="0" smtClean="0"/>
              <a:t>all increase the risk of dying from a NCD.</a:t>
            </a:r>
            <a:endParaRPr lang="en-US"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0">
              <a:buNone/>
            </a:pPr>
            <a:r>
              <a:rPr lang="en-US" sz="4800" dirty="0" smtClean="0"/>
              <a:t>Ensure healthy lives and promote well-being for all at all ages</a:t>
            </a:r>
          </a:p>
          <a:p>
            <a:pPr algn="ctr" rtl="0">
              <a:buNone/>
            </a:pPr>
            <a:endParaRPr lang="en-US" sz="4800" dirty="0" smtClean="0"/>
          </a:p>
          <a:p>
            <a:pPr algn="l" rtl="0">
              <a:buNone/>
            </a:pPr>
            <a:endParaRPr lang="en-US" sz="2800" dirty="0" smtClean="0"/>
          </a:p>
          <a:p>
            <a:pPr algn="l" rtl="0">
              <a:buNone/>
            </a:pPr>
            <a:r>
              <a:rPr lang="en-US" sz="2800" dirty="0" smtClean="0"/>
              <a:t>https://sustainabledevelopment.un.org/sdg3</a:t>
            </a:r>
            <a:endParaRPr lang="ar-SA" sz="2800" dirty="0"/>
          </a:p>
        </p:txBody>
      </p:sp>
      <p:sp>
        <p:nvSpPr>
          <p:cNvPr id="3" name="Title 2"/>
          <p:cNvSpPr>
            <a:spLocks noGrp="1"/>
          </p:cNvSpPr>
          <p:nvPr>
            <p:ph type="title"/>
          </p:nvPr>
        </p:nvSpPr>
        <p:spPr/>
        <p:txBody>
          <a:bodyPr>
            <a:normAutofit fontScale="90000"/>
          </a:bodyPr>
          <a:lstStyle/>
          <a:p>
            <a:pPr algn="ctr"/>
            <a:r>
              <a:rPr lang="en-US" cap="all" dirty="0" smtClean="0"/>
              <a:t>SUSTAINABLE DEVELOPMENT </a:t>
            </a:r>
            <a:br>
              <a:rPr lang="en-US" cap="all" dirty="0" smtClean="0"/>
            </a:br>
            <a:r>
              <a:rPr lang="en-US" cap="all" dirty="0" smtClean="0"/>
              <a:t>GOAL 3</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US" sz="4800" b="1" cap="all" dirty="0" smtClean="0"/>
              <a:t>Target 3.4</a:t>
            </a:r>
          </a:p>
          <a:p>
            <a:pPr algn="l" rtl="0"/>
            <a:r>
              <a:rPr lang="en-US" sz="4800" dirty="0" smtClean="0"/>
              <a:t>By 2030, reduce by </a:t>
            </a:r>
            <a:r>
              <a:rPr lang="en-US" sz="4800" b="1" dirty="0" smtClean="0">
                <a:solidFill>
                  <a:srgbClr val="FF0000"/>
                </a:solidFill>
              </a:rPr>
              <a:t>one third</a:t>
            </a:r>
            <a:r>
              <a:rPr lang="en-US" sz="4800" dirty="0" smtClean="0"/>
              <a:t> premature mortality from non-communicable diseases through prevention and treatment and promote </a:t>
            </a:r>
            <a:r>
              <a:rPr lang="en-US" sz="4800" dirty="0" smtClean="0">
                <a:solidFill>
                  <a:srgbClr val="0070C0"/>
                </a:solidFill>
              </a:rPr>
              <a:t>mental health </a:t>
            </a:r>
            <a:r>
              <a:rPr lang="en-US" sz="4800" dirty="0" smtClean="0"/>
              <a:t>and well-being </a:t>
            </a:r>
            <a:endParaRPr lang="en-US" sz="4800" dirty="0"/>
          </a:p>
        </p:txBody>
      </p:sp>
      <p:sp>
        <p:nvSpPr>
          <p:cNvPr id="3" name="Title 2"/>
          <p:cNvSpPr>
            <a:spLocks noGrp="1"/>
          </p:cNvSpPr>
          <p:nvPr>
            <p:ph type="title"/>
          </p:nvPr>
        </p:nvSpPr>
        <p:spPr/>
        <p:txBody>
          <a:bodyPr>
            <a:normAutofit fontScale="90000"/>
          </a:bodyPr>
          <a:lstStyle/>
          <a:p>
            <a:pPr algn="ctr"/>
            <a:r>
              <a:rPr lang="en-US" cap="all" dirty="0" smtClean="0"/>
              <a:t>SUSTAINABLE DEVELOPMENT </a:t>
            </a:r>
            <a:br>
              <a:rPr lang="en-US" cap="all" dirty="0" smtClean="0"/>
            </a:br>
            <a:r>
              <a:rPr lang="en-US" cap="all" dirty="0" smtClean="0"/>
              <a:t>GOAL 3</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l" rtl="0"/>
            <a:r>
              <a:rPr lang="en-US" sz="4800" b="1" cap="all" dirty="0" smtClean="0"/>
              <a:t>Indicators</a:t>
            </a:r>
          </a:p>
          <a:p>
            <a:pPr algn="l" rtl="0"/>
            <a:r>
              <a:rPr lang="en-US" sz="4800" b="1" cap="all" dirty="0" smtClean="0"/>
              <a:t>3.4.1</a:t>
            </a:r>
          </a:p>
          <a:p>
            <a:pPr algn="l" rtl="0"/>
            <a:r>
              <a:rPr lang="en-US" sz="4800" dirty="0" smtClean="0"/>
              <a:t>Mortality rate attributed to cardiovascular disease, cancer, diabetes or chronic respiratory disease</a:t>
            </a:r>
          </a:p>
          <a:p>
            <a:pPr algn="l" rtl="0"/>
            <a:r>
              <a:rPr lang="en-US" sz="4800" b="1" cap="all" dirty="0" smtClean="0"/>
              <a:t>3.4.2</a:t>
            </a:r>
          </a:p>
          <a:p>
            <a:pPr algn="l" rtl="0"/>
            <a:r>
              <a:rPr lang="en-US" sz="4800" dirty="0" smtClean="0"/>
              <a:t>Suicide mortality rate</a:t>
            </a:r>
            <a:endParaRPr lang="en-US" sz="4800" dirty="0"/>
          </a:p>
        </p:txBody>
      </p:sp>
      <p:sp>
        <p:nvSpPr>
          <p:cNvPr id="3" name="Title 2"/>
          <p:cNvSpPr>
            <a:spLocks noGrp="1"/>
          </p:cNvSpPr>
          <p:nvPr>
            <p:ph type="title"/>
          </p:nvPr>
        </p:nvSpPr>
        <p:spPr/>
        <p:txBody>
          <a:bodyPr>
            <a:normAutofit fontScale="90000"/>
          </a:bodyPr>
          <a:lstStyle/>
          <a:p>
            <a:pPr algn="ctr"/>
            <a:r>
              <a:rPr lang="en-US" cap="all" dirty="0" smtClean="0"/>
              <a:t>SUSTAINABLE DEVELOPMENT </a:t>
            </a:r>
            <a:br>
              <a:rPr lang="en-US" cap="all" dirty="0" smtClean="0"/>
            </a:br>
            <a:r>
              <a:rPr lang="en-US" cap="all" dirty="0" smtClean="0"/>
              <a:t>GOAL 3</a:t>
            </a: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b="1" dirty="0" smtClean="0"/>
              <a:t>Non-communicable diseases and mental health</a:t>
            </a:r>
            <a:endParaRPr lang="en-US" dirty="0" smtClean="0"/>
          </a:p>
          <a:p>
            <a:pPr algn="l" rtl="0"/>
            <a:r>
              <a:rPr lang="en-US" dirty="0" smtClean="0"/>
              <a:t>Premature deaths (</a:t>
            </a:r>
            <a:r>
              <a:rPr lang="en-US" b="1" dirty="0" smtClean="0">
                <a:solidFill>
                  <a:srgbClr val="FF0000"/>
                </a:solidFill>
              </a:rPr>
              <a:t>before 70 years of age</a:t>
            </a:r>
            <a:r>
              <a:rPr lang="en-US" dirty="0" smtClean="0"/>
              <a:t>) owing to cardiovascular disease, cancer, chronic respiratory disease or diabetes </a:t>
            </a:r>
            <a:r>
              <a:rPr lang="en-US" dirty="0" err="1" smtClean="0"/>
              <a:t>totalled</a:t>
            </a:r>
            <a:r>
              <a:rPr lang="en-US" dirty="0" smtClean="0"/>
              <a:t> about 13 million in 2015, accounting for </a:t>
            </a:r>
            <a:r>
              <a:rPr lang="en-US" b="1" dirty="0" smtClean="0">
                <a:solidFill>
                  <a:srgbClr val="FF0000"/>
                </a:solidFill>
              </a:rPr>
              <a:t>43</a:t>
            </a:r>
            <a:r>
              <a:rPr lang="en-US" dirty="0" smtClean="0"/>
              <a:t> per cent of all premature deaths globally. </a:t>
            </a:r>
          </a:p>
          <a:p>
            <a:pPr algn="l" rtl="0"/>
            <a:r>
              <a:rPr lang="en-US" dirty="0" smtClean="0"/>
              <a:t>From 2000 to 2015, the risk of dying between 30 and 70 years of age from one of those four causes </a:t>
            </a:r>
            <a:r>
              <a:rPr lang="en-US" b="1" dirty="0" smtClean="0">
                <a:solidFill>
                  <a:srgbClr val="FF0000"/>
                </a:solidFill>
              </a:rPr>
              <a:t>decreased from 23 per cent to 19 per </a:t>
            </a:r>
            <a:r>
              <a:rPr lang="en-US" dirty="0" smtClean="0"/>
              <a:t>cent, falling short of the rate required to meet the 2030 target of a one-third reduction.</a:t>
            </a:r>
          </a:p>
          <a:p>
            <a:pPr algn="l" rtl="0"/>
            <a:endParaRPr lang="ar-SA" dirty="0"/>
          </a:p>
        </p:txBody>
      </p:sp>
      <p:sp>
        <p:nvSpPr>
          <p:cNvPr id="3" name="Title 2"/>
          <p:cNvSpPr>
            <a:spLocks noGrp="1"/>
          </p:cNvSpPr>
          <p:nvPr>
            <p:ph type="title"/>
          </p:nvPr>
        </p:nvSpPr>
        <p:spPr/>
        <p:txBody>
          <a:bodyPr/>
          <a:lstStyle/>
          <a:p>
            <a:r>
              <a:rPr lang="en-US" cap="all" dirty="0" smtClean="0"/>
              <a:t>PROGRESS OF GOAL 3 IN 2017</a:t>
            </a:r>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r>
              <a:rPr lang="en-US" b="1" dirty="0" smtClean="0"/>
              <a:t>Non-communicable diseases and mental health</a:t>
            </a:r>
            <a:endParaRPr lang="en-US" dirty="0" smtClean="0"/>
          </a:p>
          <a:p>
            <a:pPr algn="l" rtl="0"/>
            <a:r>
              <a:rPr lang="en-US" dirty="0" smtClean="0"/>
              <a:t>Tobacco and alcohol use contributes to the burden of non-communicable diseases. </a:t>
            </a:r>
          </a:p>
          <a:p>
            <a:pPr algn="l" rtl="0"/>
            <a:r>
              <a:rPr lang="en-US" dirty="0" smtClean="0"/>
              <a:t>The World Health Organization (WHO) Framework Convention on Tobacco Control has been </a:t>
            </a:r>
            <a:r>
              <a:rPr lang="en-US" b="1" dirty="0" smtClean="0">
                <a:solidFill>
                  <a:srgbClr val="FF0000"/>
                </a:solidFill>
              </a:rPr>
              <a:t>ratified by 180 </a:t>
            </a:r>
            <a:r>
              <a:rPr lang="en-US" dirty="0" smtClean="0"/>
              <a:t>parties, which represent 90 per cent of the global population. </a:t>
            </a:r>
          </a:p>
          <a:p>
            <a:pPr algn="l" rtl="0"/>
            <a:r>
              <a:rPr lang="en-US" dirty="0" smtClean="0"/>
              <a:t>Still, more than 1.1 billion people, mostly men, consumed tobacco in 2015. </a:t>
            </a:r>
          </a:p>
          <a:p>
            <a:pPr algn="l" rtl="0"/>
            <a:r>
              <a:rPr lang="en-US" dirty="0" smtClean="0"/>
              <a:t>The prevalence of smoking among those individuals 15 years of age and older dropped from </a:t>
            </a:r>
            <a:r>
              <a:rPr lang="en-US" b="1" dirty="0" smtClean="0">
                <a:solidFill>
                  <a:srgbClr val="FF0000"/>
                </a:solidFill>
              </a:rPr>
              <a:t>23</a:t>
            </a:r>
            <a:r>
              <a:rPr lang="en-US" dirty="0" smtClean="0"/>
              <a:t> per cent in 2007 to </a:t>
            </a:r>
            <a:r>
              <a:rPr lang="en-US" b="1" dirty="0" smtClean="0">
                <a:solidFill>
                  <a:srgbClr val="FF0000"/>
                </a:solidFill>
              </a:rPr>
              <a:t>21</a:t>
            </a:r>
            <a:r>
              <a:rPr lang="en-US" dirty="0" smtClean="0"/>
              <a:t> per cent in 2013.</a:t>
            </a:r>
          </a:p>
          <a:p>
            <a:pPr algn="l" rtl="0"/>
            <a:r>
              <a:rPr lang="en-US" dirty="0" smtClean="0"/>
              <a:t> In 2016, the average consumption of pure alcohol was 6.4 </a:t>
            </a:r>
            <a:r>
              <a:rPr lang="en-US" dirty="0" err="1" smtClean="0"/>
              <a:t>litres</a:t>
            </a:r>
            <a:r>
              <a:rPr lang="en-US" dirty="0" smtClean="0"/>
              <a:t> per year per person among those individuals 15 years of age or older.</a:t>
            </a:r>
          </a:p>
          <a:p>
            <a:pPr algn="l" rtl="0"/>
            <a:endParaRPr lang="ar-SA" dirty="0"/>
          </a:p>
        </p:txBody>
      </p:sp>
      <p:sp>
        <p:nvSpPr>
          <p:cNvPr id="3" name="Title 2"/>
          <p:cNvSpPr>
            <a:spLocks noGrp="1"/>
          </p:cNvSpPr>
          <p:nvPr>
            <p:ph type="title"/>
          </p:nvPr>
        </p:nvSpPr>
        <p:spPr/>
        <p:txBody>
          <a:bodyPr/>
          <a:lstStyle/>
          <a:p>
            <a:r>
              <a:rPr lang="en-US" cap="all" dirty="0" smtClean="0"/>
              <a:t>PROGRESS OF GOAL 3 IN 2017</a:t>
            </a: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b="1" dirty="0" smtClean="0"/>
              <a:t>Non-communicable diseases and mental health</a:t>
            </a:r>
            <a:endParaRPr lang="en-US" dirty="0" smtClean="0"/>
          </a:p>
          <a:p>
            <a:pPr algn="l" rtl="0"/>
            <a:r>
              <a:rPr lang="en-US" dirty="0" smtClean="0"/>
              <a:t>Indoor and ambient </a:t>
            </a:r>
            <a:r>
              <a:rPr lang="en-US" b="1" dirty="0" smtClean="0">
                <a:solidFill>
                  <a:srgbClr val="FF0000"/>
                </a:solidFill>
              </a:rPr>
              <a:t>air pollution </a:t>
            </a:r>
            <a:r>
              <a:rPr lang="en-US" dirty="0" smtClean="0"/>
              <a:t>is the greatest environmental health risk. </a:t>
            </a:r>
          </a:p>
          <a:p>
            <a:pPr algn="l" rtl="0"/>
            <a:r>
              <a:rPr lang="en-US" dirty="0" smtClean="0"/>
              <a:t>Globally in 2012, household air pollution from cooking with unclean fuels or inefficient technologies led to an estimated 4.3 million deaths, while ambient air pollution from traffic, industrial sources, waste burning or residential fuel combustion resulted in an estimated 3 million deaths.</a:t>
            </a:r>
            <a:endParaRPr lang="en-US" dirty="0"/>
          </a:p>
        </p:txBody>
      </p:sp>
      <p:sp>
        <p:nvSpPr>
          <p:cNvPr id="3" name="Title 2"/>
          <p:cNvSpPr>
            <a:spLocks noGrp="1"/>
          </p:cNvSpPr>
          <p:nvPr>
            <p:ph type="title"/>
          </p:nvPr>
        </p:nvSpPr>
        <p:spPr/>
        <p:txBody>
          <a:bodyPr/>
          <a:lstStyle/>
          <a:p>
            <a:r>
              <a:rPr lang="en-US" cap="all" dirty="0" smtClean="0"/>
              <a:t>PROGRESS OF GOAL 3 IN 2017</a:t>
            </a: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rtl="0"/>
            <a:r>
              <a:rPr lang="en-US" sz="1600" dirty="0" smtClean="0"/>
              <a:t>From </a:t>
            </a:r>
            <a:r>
              <a:rPr lang="en-US" sz="1600" dirty="0"/>
              <a:t>Burden to “Best Buys</a:t>
            </a:r>
            <a:r>
              <a:rPr lang="en-US" sz="1600" dirty="0" smtClean="0"/>
              <a:t>”:  Reducing </a:t>
            </a:r>
            <a:r>
              <a:rPr lang="en-US" sz="1600" dirty="0"/>
              <a:t>the Economic Impact of Non-Communicable </a:t>
            </a:r>
            <a:r>
              <a:rPr lang="en-US" sz="1600" dirty="0" smtClean="0"/>
              <a:t>Diseases in </a:t>
            </a:r>
            <a:r>
              <a:rPr lang="en-US" sz="1600" dirty="0"/>
              <a:t>Low- and Middle-Income </a:t>
            </a:r>
            <a:r>
              <a:rPr lang="en-US" sz="1600" dirty="0" smtClean="0"/>
              <a:t>Countries</a:t>
            </a:r>
            <a:br>
              <a:rPr lang="en-US" sz="1600" dirty="0" smtClean="0"/>
            </a:br>
            <a:r>
              <a:rPr lang="en-US" sz="1200" dirty="0" smtClean="0"/>
              <a:t>https</a:t>
            </a:r>
            <a:r>
              <a:rPr lang="en-US" sz="1200" dirty="0"/>
              <a:t>://www.who.int/nmh/publications/best_buys_summary.pdf</a:t>
            </a:r>
            <a:endParaRPr lang="ar-SA" sz="12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391399" cy="521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l" rtl="0" fontAlgn="base"/>
            <a:r>
              <a:rPr lang="en-US" b="1" dirty="0" smtClean="0"/>
              <a:t>Introduction</a:t>
            </a:r>
          </a:p>
          <a:p>
            <a:pPr algn="l" rtl="0" fontAlgn="base"/>
            <a:r>
              <a:rPr lang="en-US" dirty="0" smtClean="0"/>
              <a:t>The STEPS approach focuses on obtaining core data on the established risk factors that determine the major disease burden. It is sufficiently flexible to allow each country to expand on the core variables and risk factors, and to incorporate optional modules related to local or regional interests.</a:t>
            </a:r>
          </a:p>
          <a:p>
            <a:pPr algn="l" rtl="0" fontAlgn="base"/>
            <a:r>
              <a:rPr lang="en-US" b="1" dirty="0" smtClean="0"/>
              <a:t>Purpose</a:t>
            </a:r>
          </a:p>
          <a:p>
            <a:pPr algn="l" rtl="0" fontAlgn="base"/>
            <a:r>
              <a:rPr lang="en-US" dirty="0" smtClean="0"/>
              <a:t>The WHO </a:t>
            </a:r>
            <a:r>
              <a:rPr lang="en-US" dirty="0" err="1" smtClean="0"/>
              <a:t>STEPwise</a:t>
            </a:r>
            <a:r>
              <a:rPr lang="en-US" dirty="0" smtClean="0"/>
              <a:t> approach to </a:t>
            </a:r>
            <a:r>
              <a:rPr lang="en-US" dirty="0" err="1" smtClean="0"/>
              <a:t>noncommunicable</a:t>
            </a:r>
            <a:r>
              <a:rPr lang="en-US" dirty="0" smtClean="0"/>
              <a:t> disease (NCD) risk factor surveillance is designed to help countries build and strengthen their surveillance capacity.</a:t>
            </a:r>
          </a:p>
          <a:p>
            <a:pPr algn="l" rtl="0" fontAlgn="base"/>
            <a:r>
              <a:rPr lang="en-US" b="1" dirty="0" smtClean="0"/>
              <a:t>Design</a:t>
            </a:r>
          </a:p>
          <a:p>
            <a:pPr algn="l" rtl="0" fontAlgn="base"/>
            <a:r>
              <a:rPr lang="en-US" dirty="0" smtClean="0"/>
              <a:t>The STEPS Instrument covers three different levels of "steps" of risk factor assessment. These steps are:</a:t>
            </a:r>
          </a:p>
          <a:p>
            <a:pPr algn="l" rtl="0" fontAlgn="base"/>
            <a:r>
              <a:rPr lang="en-US" dirty="0" smtClean="0"/>
              <a:t>Questionnaire</a:t>
            </a:r>
          </a:p>
          <a:p>
            <a:pPr algn="l" rtl="0" fontAlgn="base"/>
            <a:r>
              <a:rPr lang="en-US" dirty="0" smtClean="0"/>
              <a:t>Physical measurements</a:t>
            </a:r>
          </a:p>
          <a:p>
            <a:pPr algn="l" rtl="0" fontAlgn="base"/>
            <a:r>
              <a:rPr lang="en-US" dirty="0" smtClean="0"/>
              <a:t>Biochemical measurements</a:t>
            </a:r>
            <a:endParaRPr lang="en-US" dirty="0"/>
          </a:p>
        </p:txBody>
      </p:sp>
      <p:sp>
        <p:nvSpPr>
          <p:cNvPr id="3" name="Title 2"/>
          <p:cNvSpPr>
            <a:spLocks noGrp="1"/>
          </p:cNvSpPr>
          <p:nvPr>
            <p:ph type="title"/>
          </p:nvPr>
        </p:nvSpPr>
        <p:spPr/>
        <p:txBody>
          <a:bodyPr>
            <a:normAutofit/>
          </a:bodyPr>
          <a:lstStyle/>
          <a:p>
            <a:pPr rtl="0" fontAlgn="base"/>
            <a:r>
              <a:rPr lang="en-US" sz="3200" dirty="0" err="1" smtClean="0"/>
              <a:t>STEPwise</a:t>
            </a:r>
            <a:r>
              <a:rPr lang="en-US" sz="3200" dirty="0" smtClean="0"/>
              <a:t> approach to </a:t>
            </a:r>
            <a:r>
              <a:rPr lang="en-US" sz="3200" dirty="0" err="1" smtClean="0"/>
              <a:t>noncommunicable</a:t>
            </a:r>
            <a:r>
              <a:rPr lang="en-US" sz="3200" dirty="0" smtClean="0"/>
              <a:t> disease risk factor surveillance (STEPS)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fontAlgn="base"/>
            <a:r>
              <a:rPr lang="en-US" b="1" dirty="0" smtClean="0"/>
              <a:t>STEPS conceptual framework</a:t>
            </a:r>
          </a:p>
          <a:p>
            <a:pPr algn="l" rtl="0" fontAlgn="base"/>
            <a:r>
              <a:rPr lang="en-US" dirty="0" smtClean="0"/>
              <a:t>The STEPS approach focuses on obtaining core data, at each level, on the established risk factors that determine the major disease burden. </a:t>
            </a:r>
          </a:p>
          <a:p>
            <a:pPr algn="l" rtl="0" fontAlgn="base"/>
            <a:r>
              <a:rPr lang="en-US" dirty="0" smtClean="0"/>
              <a:t>It is sufficiently flexible to allow each country to expand on the core variables and risk factors, and to incorporate optional modules related to local or regional interests.</a:t>
            </a:r>
          </a:p>
          <a:p>
            <a:endParaRPr lang="ar-SA" dirty="0"/>
          </a:p>
        </p:txBody>
      </p:sp>
      <p:sp>
        <p:nvSpPr>
          <p:cNvPr id="3" name="Title 2"/>
          <p:cNvSpPr>
            <a:spLocks noGrp="1"/>
          </p:cNvSpPr>
          <p:nvPr>
            <p:ph type="title"/>
          </p:nvPr>
        </p:nvSpPr>
        <p:spPr/>
        <p:txBody>
          <a:bodyPr>
            <a:normAutofit fontScale="90000"/>
          </a:bodyPr>
          <a:lstStyle/>
          <a:p>
            <a:pPr fontAlgn="base"/>
            <a:r>
              <a:rPr lang="en-US" dirty="0" err="1" smtClean="0"/>
              <a:t>STEPwise</a:t>
            </a:r>
            <a:r>
              <a:rPr lang="en-US" dirty="0" smtClean="0"/>
              <a:t> approach to surveillance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l" rtl="0" fontAlgn="base"/>
            <a:r>
              <a:rPr lang="en-US" b="1" dirty="0" smtClean="0"/>
              <a:t>Step 1- Questionnaire-based assessment</a:t>
            </a:r>
          </a:p>
          <a:p>
            <a:pPr algn="l" rtl="0" fontAlgn="base"/>
            <a:r>
              <a:rPr lang="en-US" dirty="0" smtClean="0"/>
              <a:t>The STEPS approach has three levels and within each level, risk factor assessment is divided into core, expanded, and optional modules. Step 1 contains as the core or “minimum set”, self-report measures that all countries should obtain. In addition to socio-economic data, data on </a:t>
            </a:r>
            <a:r>
              <a:rPr lang="en-US" b="1" dirty="0" smtClean="0">
                <a:solidFill>
                  <a:srgbClr val="0070C0"/>
                </a:solidFill>
              </a:rPr>
              <a:t>tobacco and alcohol use, some measure of nutritional status and physical inactivity </a:t>
            </a:r>
            <a:r>
              <a:rPr lang="en-US" dirty="0" smtClean="0"/>
              <a:t>are included as markers of current and future health status.</a:t>
            </a:r>
          </a:p>
          <a:p>
            <a:pPr algn="l" rtl="0" fontAlgn="base"/>
            <a:r>
              <a:rPr lang="en-US" dirty="0" smtClean="0"/>
              <a:t>Standard WHO definitions for measuring the prevalence of tobacco use and alcohol consumption and internationally derived measures of physical activity are recommended. The information can be used not only for </a:t>
            </a:r>
            <a:r>
              <a:rPr lang="en-US" b="1" dirty="0" smtClean="0">
                <a:solidFill>
                  <a:srgbClr val="FF0000"/>
                </a:solidFill>
              </a:rPr>
              <a:t>within-country trends, but also for comparisons across countries.</a:t>
            </a:r>
            <a:r>
              <a:rPr lang="en-US" dirty="0" smtClean="0"/>
              <a:t> The questionnaires used in the core data set are simple and few in number and are not intended to give a complete picture of each </a:t>
            </a:r>
            <a:r>
              <a:rPr lang="en-US" dirty="0" err="1" smtClean="0"/>
              <a:t>behaviour</a:t>
            </a:r>
            <a:r>
              <a:rPr lang="en-US" dirty="0" smtClean="0"/>
              <a:t> but rather to provide information on the population distribution of risk.</a:t>
            </a:r>
          </a:p>
          <a:p>
            <a:endParaRPr lang="ar-SA" dirty="0"/>
          </a:p>
        </p:txBody>
      </p:sp>
      <p:sp>
        <p:nvSpPr>
          <p:cNvPr id="3" name="Title 2"/>
          <p:cNvSpPr>
            <a:spLocks noGrp="1"/>
          </p:cNvSpPr>
          <p:nvPr>
            <p:ph type="title"/>
          </p:nvPr>
        </p:nvSpPr>
        <p:spPr/>
        <p:txBody>
          <a:bodyPr>
            <a:normAutofit fontScale="90000"/>
          </a:bodyPr>
          <a:lstStyle/>
          <a:p>
            <a:pPr fontAlgn="base"/>
            <a:r>
              <a:rPr lang="en-US" dirty="0" err="1" smtClean="0"/>
              <a:t>STEPwise</a:t>
            </a:r>
            <a:r>
              <a:rPr lang="en-US" dirty="0" smtClean="0"/>
              <a:t> approach to surveillance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dirty="0" err="1" smtClean="0"/>
              <a:t>Noncommunicable</a:t>
            </a:r>
            <a:r>
              <a:rPr lang="en-US" dirty="0" smtClean="0"/>
              <a:t> diseases (NCDs), also known as chronic diseases, tend to be of </a:t>
            </a:r>
            <a:r>
              <a:rPr lang="en-US" b="1" dirty="0" smtClean="0">
                <a:solidFill>
                  <a:srgbClr val="FF0000"/>
                </a:solidFill>
              </a:rPr>
              <a:t>long</a:t>
            </a:r>
            <a:r>
              <a:rPr lang="en-US" dirty="0" smtClean="0"/>
              <a:t> </a:t>
            </a:r>
            <a:r>
              <a:rPr lang="en-US" dirty="0" smtClean="0">
                <a:solidFill>
                  <a:srgbClr val="FF0000"/>
                </a:solidFill>
              </a:rPr>
              <a:t>duration </a:t>
            </a:r>
            <a:r>
              <a:rPr lang="en-US" dirty="0" smtClean="0"/>
              <a:t>and are the result of a combination of </a:t>
            </a:r>
          </a:p>
          <a:p>
            <a:pPr lvl="1" algn="l" rtl="0" fontAlgn="base"/>
            <a:r>
              <a:rPr lang="en-US" sz="2800" dirty="0" smtClean="0"/>
              <a:t>genetic, </a:t>
            </a:r>
          </a:p>
          <a:p>
            <a:pPr lvl="1" algn="l" rtl="0" fontAlgn="base"/>
            <a:r>
              <a:rPr lang="en-US" sz="2800" dirty="0" smtClean="0"/>
              <a:t>physiological, </a:t>
            </a:r>
          </a:p>
          <a:p>
            <a:pPr lvl="1" algn="l" rtl="0" fontAlgn="base"/>
            <a:r>
              <a:rPr lang="en-US" sz="2800" dirty="0" smtClean="0"/>
              <a:t>environmental and </a:t>
            </a:r>
          </a:p>
          <a:p>
            <a:pPr lvl="1" algn="l" rtl="0" fontAlgn="base"/>
            <a:r>
              <a:rPr lang="en-US" sz="2800" dirty="0" err="1" smtClean="0"/>
              <a:t>behaviour</a:t>
            </a:r>
            <a:r>
              <a:rPr lang="en-US" sz="2800" dirty="0" smtClean="0"/>
              <a:t> factors.</a:t>
            </a:r>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b="1" dirty="0" smtClean="0"/>
              <a:t>Step 2- Simple physical measurements</a:t>
            </a:r>
          </a:p>
          <a:p>
            <a:pPr algn="l" rtl="0" fontAlgn="base"/>
            <a:r>
              <a:rPr lang="en-US" dirty="0" smtClean="0"/>
              <a:t>Step 2 adds to Step 1 by the inclusion of simple physical measurements, such as </a:t>
            </a:r>
            <a:r>
              <a:rPr lang="en-US" b="1" dirty="0" smtClean="0">
                <a:solidFill>
                  <a:srgbClr val="FF0000"/>
                </a:solidFill>
              </a:rPr>
              <a:t>height, weight, waist circumference, and blood pressure</a:t>
            </a:r>
            <a:r>
              <a:rPr lang="en-US" dirty="0" smtClean="0"/>
              <a:t>. Step 1 and Step 2 are desirable and appropriate for most developing countries.</a:t>
            </a:r>
          </a:p>
          <a:p>
            <a:endParaRPr lang="ar-SA" dirty="0"/>
          </a:p>
        </p:txBody>
      </p:sp>
      <p:sp>
        <p:nvSpPr>
          <p:cNvPr id="3" name="Title 2"/>
          <p:cNvSpPr>
            <a:spLocks noGrp="1"/>
          </p:cNvSpPr>
          <p:nvPr>
            <p:ph type="title"/>
          </p:nvPr>
        </p:nvSpPr>
        <p:spPr/>
        <p:txBody>
          <a:bodyPr>
            <a:normAutofit fontScale="90000"/>
          </a:bodyPr>
          <a:lstStyle/>
          <a:p>
            <a:pPr fontAlgn="base"/>
            <a:r>
              <a:rPr lang="en-US" dirty="0" err="1" smtClean="0"/>
              <a:t>STEPwise</a:t>
            </a:r>
            <a:r>
              <a:rPr lang="en-US" dirty="0" smtClean="0"/>
              <a:t> approach to surveillance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l" rtl="0" fontAlgn="base"/>
            <a:r>
              <a:rPr lang="en-US" b="1" dirty="0" smtClean="0"/>
              <a:t>Step 3- Biochemical Measurements</a:t>
            </a:r>
          </a:p>
          <a:p>
            <a:pPr algn="l" rtl="0" fontAlgn="base"/>
            <a:r>
              <a:rPr lang="en-US" dirty="0" smtClean="0"/>
              <a:t>Step 3 includes Steps 1 and 2 and adds biochemical measurements. All the core items from Steps 1 and 2 can be readily assessed and are not made more complex if the expanded items are added. However, additional information at Step 3 is of a biochemical nature and requires access to the appropriate standardized laboratories. Collecting and </a:t>
            </a:r>
            <a:r>
              <a:rPr lang="en-US" dirty="0" err="1" smtClean="0"/>
              <a:t>analysing</a:t>
            </a:r>
            <a:r>
              <a:rPr lang="en-US" dirty="0" smtClean="0"/>
              <a:t> blood samples is a relatively complex process and can be done only in the context of a comprehensive survey and in settings where appropriate resources are available. The addition of Step 3 can increase the cost and complexity of data collection.</a:t>
            </a:r>
          </a:p>
          <a:p>
            <a:endParaRPr lang="ar-SA" dirty="0"/>
          </a:p>
        </p:txBody>
      </p:sp>
      <p:sp>
        <p:nvSpPr>
          <p:cNvPr id="3" name="Title 2"/>
          <p:cNvSpPr>
            <a:spLocks noGrp="1"/>
          </p:cNvSpPr>
          <p:nvPr>
            <p:ph type="title"/>
          </p:nvPr>
        </p:nvSpPr>
        <p:spPr/>
        <p:txBody>
          <a:bodyPr>
            <a:normAutofit fontScale="90000"/>
          </a:bodyPr>
          <a:lstStyle/>
          <a:p>
            <a:pPr fontAlgn="base"/>
            <a:r>
              <a:rPr lang="en-US" dirty="0" err="1" smtClean="0"/>
              <a:t>STEPwise</a:t>
            </a:r>
            <a:r>
              <a:rPr lang="en-US" dirty="0" smtClean="0"/>
              <a:t> approach to surveillance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Mortality levels and trend analysis indicate that </a:t>
            </a:r>
            <a:r>
              <a:rPr lang="en-US" b="1" dirty="0" smtClean="0">
                <a:solidFill>
                  <a:srgbClr val="0070C0"/>
                </a:solidFill>
              </a:rPr>
              <a:t>cardiovascular</a:t>
            </a:r>
            <a:r>
              <a:rPr lang="en-US" dirty="0" smtClean="0"/>
              <a:t> diseases are the main cause of death, accounting for 38% of all deaths in </a:t>
            </a:r>
            <a:r>
              <a:rPr lang="en-US" b="1" dirty="0" smtClean="0">
                <a:solidFill>
                  <a:srgbClr val="FF0000"/>
                </a:solidFill>
              </a:rPr>
              <a:t>2004</a:t>
            </a:r>
            <a:r>
              <a:rPr lang="en-US" dirty="0" smtClean="0"/>
              <a:t>.</a:t>
            </a:r>
          </a:p>
          <a:p>
            <a:pPr algn="l" rtl="0"/>
            <a:r>
              <a:rPr lang="en-US" b="1" dirty="0" smtClean="0">
                <a:solidFill>
                  <a:srgbClr val="0070C0"/>
                </a:solidFill>
              </a:rPr>
              <a:t>Cancer </a:t>
            </a:r>
            <a:r>
              <a:rPr lang="en-US" dirty="0" smtClean="0"/>
              <a:t>ranks second (14%) and </a:t>
            </a:r>
          </a:p>
          <a:p>
            <a:pPr algn="l" rtl="0"/>
            <a:r>
              <a:rPr lang="en-US" dirty="0" smtClean="0"/>
              <a:t>External causes including </a:t>
            </a:r>
            <a:r>
              <a:rPr lang="en-US" b="1" dirty="0" smtClean="0">
                <a:solidFill>
                  <a:srgbClr val="0070C0"/>
                </a:solidFill>
              </a:rPr>
              <a:t>injuries</a:t>
            </a:r>
            <a:r>
              <a:rPr lang="en-US" dirty="0" smtClean="0"/>
              <a:t> (11%) ranks third.</a:t>
            </a:r>
            <a:endParaRPr lang="en-US" dirty="0"/>
          </a:p>
        </p:txBody>
      </p:sp>
      <p:sp>
        <p:nvSpPr>
          <p:cNvPr id="3" name="Title 2"/>
          <p:cNvSpPr>
            <a:spLocks noGrp="1"/>
          </p:cNvSpPr>
          <p:nvPr>
            <p:ph type="title"/>
          </p:nvPr>
        </p:nvSpPr>
        <p:spPr/>
        <p:txBody>
          <a:bodyPr/>
          <a:lstStyle/>
          <a:p>
            <a:pPr rtl="0"/>
            <a:r>
              <a:rPr lang="en-US" dirty="0" smtClean="0"/>
              <a:t>NCDs in Jordan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9841" y="838200"/>
            <a:ext cx="8463685"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16145" y="685800"/>
            <a:ext cx="7622042" cy="48006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b="1" dirty="0" smtClean="0"/>
              <a:t>Chronic and </a:t>
            </a:r>
            <a:r>
              <a:rPr lang="en-US" b="1" dirty="0" err="1" smtClean="0"/>
              <a:t>noncommunicable</a:t>
            </a:r>
            <a:r>
              <a:rPr lang="en-US" b="1" dirty="0" smtClean="0"/>
              <a:t> diseases, lifestyle and </a:t>
            </a:r>
            <a:r>
              <a:rPr lang="en-US" b="1" dirty="0" err="1" smtClean="0"/>
              <a:t>behavioural</a:t>
            </a:r>
            <a:r>
              <a:rPr lang="en-US" b="1" dirty="0" smtClean="0"/>
              <a:t> risk factors</a:t>
            </a:r>
          </a:p>
          <a:p>
            <a:pPr algn="l" rtl="0"/>
            <a:r>
              <a:rPr lang="en-US" dirty="0" smtClean="0"/>
              <a:t>Jordan is witnessing an </a:t>
            </a:r>
            <a:r>
              <a:rPr lang="en-US" b="1" dirty="0" smtClean="0">
                <a:solidFill>
                  <a:srgbClr val="FF0000"/>
                </a:solidFill>
              </a:rPr>
              <a:t>increasing trend </a:t>
            </a:r>
            <a:r>
              <a:rPr lang="en-US" dirty="0" smtClean="0"/>
              <a:t>in the </a:t>
            </a:r>
            <a:r>
              <a:rPr lang="en-US" b="1" dirty="0" smtClean="0">
                <a:solidFill>
                  <a:srgbClr val="0070C0"/>
                </a:solidFill>
              </a:rPr>
              <a:t>number and severity </a:t>
            </a:r>
            <a:r>
              <a:rPr lang="en-US" dirty="0" smtClean="0"/>
              <a:t>of </a:t>
            </a:r>
            <a:r>
              <a:rPr lang="en-US" dirty="0" err="1" smtClean="0"/>
              <a:t>noncommunicable</a:t>
            </a:r>
            <a:r>
              <a:rPr lang="en-US" dirty="0" smtClean="0"/>
              <a:t> diseases, particularly cardiovascular diseases, cancer, diabetes and chronic respiratory conditions. </a:t>
            </a:r>
          </a:p>
          <a:p>
            <a:pPr algn="l" rtl="0"/>
            <a:r>
              <a:rPr lang="en-US" dirty="0" smtClean="0"/>
              <a:t>The major cardiovascular diseases prevalent in Jordan are hypertension, coronary heart disease and stroke. </a:t>
            </a:r>
          </a:p>
          <a:p>
            <a:pPr algn="l" rtl="0"/>
            <a:r>
              <a:rPr lang="en-US" dirty="0" smtClean="0"/>
              <a:t>There is an increasing prevalence of </a:t>
            </a:r>
            <a:r>
              <a:rPr lang="en-US" b="1" dirty="0" smtClean="0">
                <a:solidFill>
                  <a:srgbClr val="FF0000"/>
                </a:solidFill>
              </a:rPr>
              <a:t>risk factors </a:t>
            </a:r>
            <a:r>
              <a:rPr lang="en-US" dirty="0" smtClean="0"/>
              <a:t>when compared to 2004 data.</a:t>
            </a:r>
            <a:endParaRPr lang="en-US" dirty="0"/>
          </a:p>
        </p:txBody>
      </p:sp>
      <p:sp>
        <p:nvSpPr>
          <p:cNvPr id="3" name="Title 2"/>
          <p:cNvSpPr>
            <a:spLocks noGrp="1"/>
          </p:cNvSpPr>
          <p:nvPr>
            <p:ph type="title"/>
          </p:nvPr>
        </p:nvSpPr>
        <p:spPr/>
        <p:txBody>
          <a:bodyPr/>
          <a:lstStyle/>
          <a:p>
            <a:r>
              <a:rPr lang="en-US" dirty="0" smtClean="0"/>
              <a:t>NCDs in Jordan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b="1" dirty="0" smtClean="0"/>
              <a:t>Chronic and </a:t>
            </a:r>
            <a:r>
              <a:rPr lang="en-US" b="1" dirty="0" err="1" smtClean="0"/>
              <a:t>noncommunicable</a:t>
            </a:r>
            <a:r>
              <a:rPr lang="en-US" b="1" dirty="0" smtClean="0"/>
              <a:t> diseases, lifestyle and </a:t>
            </a:r>
            <a:r>
              <a:rPr lang="en-US" b="1" dirty="0" err="1" smtClean="0"/>
              <a:t>behavioural</a:t>
            </a:r>
            <a:r>
              <a:rPr lang="en-US" b="1" dirty="0" smtClean="0"/>
              <a:t> risk factors</a:t>
            </a:r>
          </a:p>
          <a:p>
            <a:pPr algn="l" rtl="0"/>
            <a:r>
              <a:rPr lang="en-US" dirty="0" smtClean="0"/>
              <a:t>A 2007 survey conducted among adult Jordanians 18 years or older found</a:t>
            </a:r>
          </a:p>
          <a:p>
            <a:pPr lvl="1" algn="l" rtl="0"/>
            <a:r>
              <a:rPr lang="en-US" sz="2800" dirty="0" smtClean="0"/>
              <a:t> the prevalence of </a:t>
            </a:r>
            <a:r>
              <a:rPr lang="en-US" sz="2800" dirty="0" smtClean="0">
                <a:solidFill>
                  <a:srgbClr val="FF0000"/>
                </a:solidFill>
              </a:rPr>
              <a:t>hypertension </a:t>
            </a:r>
            <a:r>
              <a:rPr lang="en-US" sz="2800" dirty="0" smtClean="0"/>
              <a:t>to be </a:t>
            </a:r>
            <a:r>
              <a:rPr lang="en-US" sz="2800" b="1" dirty="0" smtClean="0">
                <a:solidFill>
                  <a:srgbClr val="FF0000"/>
                </a:solidFill>
              </a:rPr>
              <a:t>26</a:t>
            </a:r>
            <a:r>
              <a:rPr lang="en-US" sz="2800" dirty="0" smtClean="0"/>
              <a:t>% (31% in males, 22% in females), </a:t>
            </a:r>
          </a:p>
          <a:p>
            <a:pPr lvl="1" algn="l" rtl="0"/>
            <a:r>
              <a:rPr lang="en-US" sz="2800" dirty="0" smtClean="0"/>
              <a:t>diabetes </a:t>
            </a:r>
            <a:r>
              <a:rPr lang="en-US" sz="2800" b="1" dirty="0" smtClean="0">
                <a:solidFill>
                  <a:srgbClr val="FF0000"/>
                </a:solidFill>
              </a:rPr>
              <a:t>16</a:t>
            </a:r>
            <a:r>
              <a:rPr lang="en-US" sz="2800" dirty="0" smtClean="0"/>
              <a:t>%, impaired fasting glucose 24% (50% increase from 2005) and</a:t>
            </a:r>
          </a:p>
          <a:p>
            <a:pPr lvl="1" algn="l" rtl="0"/>
            <a:r>
              <a:rPr lang="en-US" sz="2800" dirty="0" smtClean="0"/>
              <a:t> </a:t>
            </a:r>
            <a:r>
              <a:rPr lang="en-US" sz="2800" dirty="0" err="1" smtClean="0"/>
              <a:t>hypercholesterolaemia</a:t>
            </a:r>
            <a:r>
              <a:rPr lang="en-US" sz="2800" dirty="0" smtClean="0"/>
              <a:t> 34%. </a:t>
            </a:r>
          </a:p>
        </p:txBody>
      </p:sp>
      <p:sp>
        <p:nvSpPr>
          <p:cNvPr id="3" name="Title 2"/>
          <p:cNvSpPr>
            <a:spLocks noGrp="1"/>
          </p:cNvSpPr>
          <p:nvPr>
            <p:ph type="title"/>
          </p:nvPr>
        </p:nvSpPr>
        <p:spPr/>
        <p:txBody>
          <a:bodyPr/>
          <a:lstStyle/>
          <a:p>
            <a:r>
              <a:rPr lang="en-US" dirty="0" smtClean="0"/>
              <a:t>NCDs in Jordan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b="1" dirty="0" smtClean="0"/>
              <a:t>Chronic and </a:t>
            </a:r>
            <a:r>
              <a:rPr lang="en-US" b="1" dirty="0" err="1" smtClean="0"/>
              <a:t>noncommunicable</a:t>
            </a:r>
            <a:r>
              <a:rPr lang="en-US" b="1" dirty="0" smtClean="0"/>
              <a:t> diseases, lifestyle and </a:t>
            </a:r>
            <a:r>
              <a:rPr lang="en-US" b="1" dirty="0" err="1" smtClean="0"/>
              <a:t>behavioural</a:t>
            </a:r>
            <a:r>
              <a:rPr lang="en-US" b="1" dirty="0" smtClean="0"/>
              <a:t> risk factors</a:t>
            </a:r>
          </a:p>
          <a:p>
            <a:pPr algn="l" rtl="0"/>
            <a:r>
              <a:rPr lang="en-US" dirty="0" smtClean="0"/>
              <a:t>The prevalence of overweight (BMI ≥ 25 kg/m2) was </a:t>
            </a:r>
            <a:r>
              <a:rPr lang="en-US" b="1" dirty="0" smtClean="0">
                <a:solidFill>
                  <a:srgbClr val="FF0000"/>
                </a:solidFill>
              </a:rPr>
              <a:t>66</a:t>
            </a:r>
            <a:r>
              <a:rPr lang="en-US" dirty="0" smtClean="0"/>
              <a:t>% (63% in males, 70% among females). </a:t>
            </a:r>
          </a:p>
          <a:p>
            <a:pPr algn="l" rtl="0"/>
            <a:r>
              <a:rPr lang="en-US" dirty="0" smtClean="0"/>
              <a:t>Levels of physical inactivity are high and estimates show moderate inactivity at </a:t>
            </a:r>
            <a:r>
              <a:rPr lang="en-US" b="1" dirty="0" smtClean="0">
                <a:solidFill>
                  <a:srgbClr val="FF0000"/>
                </a:solidFill>
              </a:rPr>
              <a:t>32</a:t>
            </a:r>
            <a:r>
              <a:rPr lang="en-US" dirty="0" smtClean="0"/>
              <a:t>% (</a:t>
            </a:r>
            <a:r>
              <a:rPr lang="en-US" dirty="0" smtClean="0">
                <a:solidFill>
                  <a:srgbClr val="FF0000"/>
                </a:solidFill>
              </a:rPr>
              <a:t>improved</a:t>
            </a:r>
            <a:r>
              <a:rPr lang="en-US" dirty="0" smtClean="0"/>
              <a:t> from 50% in 2005). </a:t>
            </a:r>
          </a:p>
          <a:p>
            <a:pPr algn="l" rtl="0"/>
            <a:r>
              <a:rPr lang="en-US" dirty="0" smtClean="0"/>
              <a:t>Almost </a:t>
            </a:r>
            <a:r>
              <a:rPr lang="en-US" b="1" dirty="0" smtClean="0">
                <a:solidFill>
                  <a:srgbClr val="FF0000"/>
                </a:solidFill>
              </a:rPr>
              <a:t>29</a:t>
            </a:r>
            <a:r>
              <a:rPr lang="en-US" dirty="0" smtClean="0"/>
              <a:t>% of the Jordanians smoke cigarettes regularly (</a:t>
            </a:r>
            <a:r>
              <a:rPr lang="en-US" b="1" dirty="0" smtClean="0">
                <a:solidFill>
                  <a:srgbClr val="FF0000"/>
                </a:solidFill>
              </a:rPr>
              <a:t>50</a:t>
            </a:r>
            <a:r>
              <a:rPr lang="en-US" dirty="0" smtClean="0"/>
              <a:t>% males, 6% females) and another 9% smoke </a:t>
            </a:r>
            <a:r>
              <a:rPr lang="en-US" dirty="0" err="1" smtClean="0"/>
              <a:t>waterpipe</a:t>
            </a:r>
            <a:r>
              <a:rPr lang="en-US" dirty="0" smtClean="0"/>
              <a:t>. </a:t>
            </a:r>
          </a:p>
          <a:p>
            <a:pPr algn="l" rtl="0"/>
            <a:r>
              <a:rPr lang="en-US" dirty="0" smtClean="0"/>
              <a:t>About 60% of smokers started smoking </a:t>
            </a:r>
            <a:r>
              <a:rPr lang="en-US" b="1" dirty="0" smtClean="0">
                <a:solidFill>
                  <a:srgbClr val="FF0000"/>
                </a:solidFill>
              </a:rPr>
              <a:t>before</a:t>
            </a:r>
            <a:r>
              <a:rPr lang="en-US" dirty="0" smtClean="0"/>
              <a:t> </a:t>
            </a:r>
            <a:r>
              <a:rPr lang="en-US" b="1" dirty="0" smtClean="0">
                <a:solidFill>
                  <a:srgbClr val="FF0000"/>
                </a:solidFill>
              </a:rPr>
              <a:t>the age of 18</a:t>
            </a:r>
            <a:r>
              <a:rPr lang="en-US" dirty="0" smtClean="0"/>
              <a:t>.</a:t>
            </a:r>
            <a:endParaRPr lang="en-US" dirty="0"/>
          </a:p>
        </p:txBody>
      </p:sp>
      <p:sp>
        <p:nvSpPr>
          <p:cNvPr id="3" name="Title 2"/>
          <p:cNvSpPr>
            <a:spLocks noGrp="1"/>
          </p:cNvSpPr>
          <p:nvPr>
            <p:ph type="title"/>
          </p:nvPr>
        </p:nvSpPr>
        <p:spPr/>
        <p:txBody>
          <a:bodyPr/>
          <a:lstStyle/>
          <a:p>
            <a:r>
              <a:rPr lang="en-US" dirty="0" smtClean="0"/>
              <a:t>NCDs in Jordan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l" rtl="0"/>
            <a:r>
              <a:rPr lang="en-US" b="1" dirty="0" smtClean="0"/>
              <a:t>Chronic and </a:t>
            </a:r>
            <a:r>
              <a:rPr lang="en-US" b="1" dirty="0" err="1" smtClean="0"/>
              <a:t>noncommunicable</a:t>
            </a:r>
            <a:r>
              <a:rPr lang="en-US" b="1" dirty="0" smtClean="0"/>
              <a:t> diseases, lifestyle and </a:t>
            </a:r>
            <a:r>
              <a:rPr lang="en-US" b="1" dirty="0" err="1" smtClean="0"/>
              <a:t>behavioural</a:t>
            </a:r>
            <a:r>
              <a:rPr lang="en-US" b="1" dirty="0" smtClean="0"/>
              <a:t> risk factors</a:t>
            </a:r>
          </a:p>
          <a:p>
            <a:pPr algn="l" rtl="0"/>
            <a:r>
              <a:rPr lang="en-US" dirty="0" smtClean="0"/>
              <a:t>Based on FAO statistics, the average daily per capita dietary </a:t>
            </a:r>
            <a:r>
              <a:rPr lang="en-US" dirty="0" smtClean="0">
                <a:solidFill>
                  <a:srgbClr val="FF0000"/>
                </a:solidFill>
              </a:rPr>
              <a:t>energy</a:t>
            </a:r>
            <a:r>
              <a:rPr lang="en-US" dirty="0" smtClean="0"/>
              <a:t> supply </a:t>
            </a:r>
            <a:r>
              <a:rPr lang="en-US" dirty="0" smtClean="0">
                <a:solidFill>
                  <a:srgbClr val="FF0000"/>
                </a:solidFill>
              </a:rPr>
              <a:t>increased</a:t>
            </a:r>
            <a:r>
              <a:rPr lang="en-US" dirty="0" smtClean="0"/>
              <a:t> by 25% during the period 1962–2002, with the carbohydrate share of the dietary energy supply decreasing (though it remains high, at 62%). </a:t>
            </a:r>
          </a:p>
          <a:p>
            <a:pPr algn="l" rtl="0"/>
            <a:r>
              <a:rPr lang="en-US" dirty="0" smtClean="0"/>
              <a:t>The decrease was accompanied by an increase in the share of energy supply from </a:t>
            </a:r>
            <a:r>
              <a:rPr lang="en-US" b="1" dirty="0" smtClean="0">
                <a:solidFill>
                  <a:srgbClr val="FF0000"/>
                </a:solidFill>
              </a:rPr>
              <a:t>fat</a:t>
            </a:r>
            <a:r>
              <a:rPr lang="en-US" dirty="0" smtClean="0"/>
              <a:t>. </a:t>
            </a:r>
          </a:p>
          <a:p>
            <a:pPr algn="l" rtl="0"/>
            <a:r>
              <a:rPr lang="en-US" dirty="0" smtClean="0"/>
              <a:t>The protein share remained relatively stable, fluctuating around 10%.</a:t>
            </a:r>
          </a:p>
          <a:p>
            <a:pPr algn="l" rtl="0"/>
            <a:r>
              <a:rPr lang="en-US" b="1" dirty="0" smtClean="0">
                <a:solidFill>
                  <a:srgbClr val="FF0000"/>
                </a:solidFill>
              </a:rPr>
              <a:t>This increasing share of fat may contribute to the epidemiological shift towards </a:t>
            </a:r>
            <a:r>
              <a:rPr lang="en-US" b="1" dirty="0" err="1" smtClean="0">
                <a:solidFill>
                  <a:srgbClr val="FF0000"/>
                </a:solidFill>
              </a:rPr>
              <a:t>noncommunicable</a:t>
            </a:r>
            <a:r>
              <a:rPr lang="en-US" b="1" dirty="0" smtClean="0">
                <a:solidFill>
                  <a:srgbClr val="FF0000"/>
                </a:solidFill>
              </a:rPr>
              <a:t> diseases.</a:t>
            </a:r>
            <a:endParaRPr lang="en-US" b="1" dirty="0">
              <a:solidFill>
                <a:srgbClr val="FF0000"/>
              </a:solidFill>
            </a:endParaRPr>
          </a:p>
        </p:txBody>
      </p:sp>
      <p:sp>
        <p:nvSpPr>
          <p:cNvPr id="3" name="Title 2"/>
          <p:cNvSpPr>
            <a:spLocks noGrp="1"/>
          </p:cNvSpPr>
          <p:nvPr>
            <p:ph type="title"/>
          </p:nvPr>
        </p:nvSpPr>
        <p:spPr/>
        <p:txBody>
          <a:bodyPr/>
          <a:lstStyle/>
          <a:p>
            <a:r>
              <a:rPr lang="en-US" dirty="0" smtClean="0"/>
              <a:t>NCDs in Jordan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r>
              <a:rPr lang="en-US" b="1" dirty="0" smtClean="0"/>
              <a:t>Chronic and </a:t>
            </a:r>
            <a:r>
              <a:rPr lang="en-US" b="1" dirty="0" err="1" smtClean="0"/>
              <a:t>noncommunicable</a:t>
            </a:r>
            <a:r>
              <a:rPr lang="en-US" b="1" dirty="0" smtClean="0"/>
              <a:t> diseases, lifestyle and </a:t>
            </a:r>
            <a:r>
              <a:rPr lang="en-US" b="1" dirty="0" err="1" smtClean="0"/>
              <a:t>behavioural</a:t>
            </a:r>
            <a:r>
              <a:rPr lang="en-US" b="1" dirty="0" smtClean="0"/>
              <a:t> risk factors</a:t>
            </a:r>
          </a:p>
          <a:p>
            <a:pPr algn="l" rtl="0"/>
            <a:r>
              <a:rPr lang="en-US" dirty="0" smtClean="0"/>
              <a:t>The </a:t>
            </a:r>
            <a:r>
              <a:rPr lang="en-US" b="1" dirty="0" smtClean="0">
                <a:solidFill>
                  <a:srgbClr val="0070C0"/>
                </a:solidFill>
              </a:rPr>
              <a:t>National Cancer Registry </a:t>
            </a:r>
            <a:r>
              <a:rPr lang="en-US" dirty="0" smtClean="0"/>
              <a:t>was established in 1996. </a:t>
            </a:r>
          </a:p>
          <a:p>
            <a:pPr algn="l" rtl="0"/>
            <a:r>
              <a:rPr lang="en-US" dirty="0" smtClean="0"/>
              <a:t>The crude incidence rate for all cancers among Jordanians in 2004 was 67.1 per 100 000 population (63.9 for males and 70.5 for females). </a:t>
            </a:r>
          </a:p>
          <a:p>
            <a:pPr algn="l" rtl="0"/>
            <a:r>
              <a:rPr lang="en-US" dirty="0" smtClean="0">
                <a:solidFill>
                  <a:srgbClr val="FF0000"/>
                </a:solidFill>
              </a:rPr>
              <a:t>However, when rates are adjusted to the world standard population, gender differences disappear </a:t>
            </a:r>
            <a:r>
              <a:rPr lang="en-US" dirty="0" smtClean="0"/>
              <a:t>(age-standardized rates per 100 000: males 112.5 and females 112.6). </a:t>
            </a:r>
          </a:p>
          <a:p>
            <a:pPr algn="l" rtl="0"/>
            <a:r>
              <a:rPr lang="en-US" b="1" dirty="0" smtClean="0">
                <a:solidFill>
                  <a:srgbClr val="FF0000"/>
                </a:solidFill>
              </a:rPr>
              <a:t>Breast cancer </a:t>
            </a:r>
            <a:r>
              <a:rPr lang="en-US" dirty="0" smtClean="0"/>
              <a:t>ranked first among females, accounting for 32.9% of all female cancers, while </a:t>
            </a:r>
            <a:r>
              <a:rPr lang="en-US" b="1" dirty="0" smtClean="0">
                <a:solidFill>
                  <a:srgbClr val="FF0000"/>
                </a:solidFill>
              </a:rPr>
              <a:t>colorectal </a:t>
            </a:r>
            <a:r>
              <a:rPr lang="en-US" dirty="0" smtClean="0"/>
              <a:t>cancer was the commonest among males, 14.1% of all male cancers.</a:t>
            </a:r>
          </a:p>
          <a:p>
            <a:pPr algn="l" rtl="0"/>
            <a:r>
              <a:rPr lang="en-US" dirty="0" smtClean="0"/>
              <a:t> The majority of cancer cases are diagnosed in late stages of the disease.</a:t>
            </a:r>
            <a:endParaRPr lang="en-US" dirty="0"/>
          </a:p>
        </p:txBody>
      </p:sp>
      <p:sp>
        <p:nvSpPr>
          <p:cNvPr id="3" name="Title 2"/>
          <p:cNvSpPr>
            <a:spLocks noGrp="1"/>
          </p:cNvSpPr>
          <p:nvPr>
            <p:ph type="title"/>
          </p:nvPr>
        </p:nvSpPr>
        <p:spPr/>
        <p:txBody>
          <a:bodyPr/>
          <a:lstStyle/>
          <a:p>
            <a:r>
              <a:rPr lang="en-US" dirty="0" smtClean="0"/>
              <a:t>NCDs in Jordan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fontAlgn="base"/>
            <a:r>
              <a:rPr lang="en-US" sz="3200" dirty="0" smtClean="0"/>
              <a:t>NCDs </a:t>
            </a:r>
            <a:r>
              <a:rPr lang="en-US" sz="3200" b="1" dirty="0" smtClean="0">
                <a:solidFill>
                  <a:srgbClr val="FF0000"/>
                </a:solidFill>
              </a:rPr>
              <a:t>disproportionately</a:t>
            </a:r>
            <a:r>
              <a:rPr lang="en-US" sz="3200" dirty="0" smtClean="0"/>
              <a:t> affect people in low- and middle-income countries where more than </a:t>
            </a:r>
            <a:r>
              <a:rPr lang="en-US" sz="3200" b="1" dirty="0" smtClean="0">
                <a:solidFill>
                  <a:srgbClr val="0070C0"/>
                </a:solidFill>
              </a:rPr>
              <a:t>three quarters </a:t>
            </a:r>
            <a:r>
              <a:rPr lang="en-US" sz="3200" dirty="0" smtClean="0"/>
              <a:t>of global NCD deaths – </a:t>
            </a:r>
            <a:r>
              <a:rPr lang="en-US" sz="3200" dirty="0" smtClean="0"/>
              <a:t>32 </a:t>
            </a:r>
            <a:r>
              <a:rPr lang="en-US" sz="3200" dirty="0" smtClean="0"/>
              <a:t>million – occur.</a:t>
            </a:r>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The main challenges of health sector in Jordan fall within the following two clusters:</a:t>
            </a:r>
          </a:p>
          <a:p>
            <a:pPr algn="l" rtl="0"/>
            <a:r>
              <a:rPr lang="en-US" dirty="0" smtClean="0"/>
              <a:t>health system (governance, financing, human resources, evidence and research);</a:t>
            </a:r>
          </a:p>
          <a:p>
            <a:pPr algn="l" rtl="0"/>
            <a:r>
              <a:rPr lang="en-US" dirty="0" smtClean="0"/>
              <a:t>and epidemiological transition (chronic and </a:t>
            </a:r>
            <a:r>
              <a:rPr lang="en-US" dirty="0" err="1" smtClean="0"/>
              <a:t>noncommunicable</a:t>
            </a:r>
            <a:r>
              <a:rPr lang="en-US" dirty="0" smtClean="0"/>
              <a:t> diseases, lifestyle and </a:t>
            </a:r>
            <a:r>
              <a:rPr lang="en-US" dirty="0" err="1" smtClean="0"/>
              <a:t>behavioural</a:t>
            </a:r>
            <a:r>
              <a:rPr lang="en-US" dirty="0" smtClean="0"/>
              <a:t> risk factors).</a:t>
            </a:r>
            <a:endParaRPr lang="en-US" dirty="0"/>
          </a:p>
        </p:txBody>
      </p:sp>
      <p:sp>
        <p:nvSpPr>
          <p:cNvPr id="3" name="Title 2"/>
          <p:cNvSpPr>
            <a:spLocks noGrp="1"/>
          </p:cNvSpPr>
          <p:nvPr>
            <p:ph type="title"/>
          </p:nvPr>
        </p:nvSpPr>
        <p:spPr/>
        <p:txBody>
          <a:bodyPr/>
          <a:lstStyle/>
          <a:p>
            <a:r>
              <a:rPr lang="en-US" dirty="0" smtClean="0"/>
              <a:t>NCDs in Jordan</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11477" y="1905000"/>
            <a:ext cx="8346734" cy="3581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1371600" y="457200"/>
            <a:ext cx="5514975" cy="120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289659" y="533400"/>
            <a:ext cx="6177941" cy="54500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69383" y="1143000"/>
            <a:ext cx="7805237"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968710" y="1295400"/>
            <a:ext cx="7340038"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27529" y="1371600"/>
            <a:ext cx="7087721"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NCDs in Jordan</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There were 29,855 deaths in Jordan in 2016. </a:t>
            </a:r>
          </a:p>
          <a:p>
            <a:pPr algn="l" rtl="0"/>
            <a:r>
              <a:rPr lang="en-US" dirty="0" smtClean="0"/>
              <a:t>Of these deaths, an estimated 22,690 (</a:t>
            </a:r>
            <a:r>
              <a:rPr lang="en-US" b="1" dirty="0" smtClean="0">
                <a:solidFill>
                  <a:srgbClr val="FF0000"/>
                </a:solidFill>
              </a:rPr>
              <a:t>76%</a:t>
            </a:r>
            <a:r>
              <a:rPr lang="en-US" dirty="0" smtClean="0"/>
              <a:t>) were caused by NCDs. </a:t>
            </a:r>
          </a:p>
          <a:p>
            <a:pPr algn="l" rtl="0"/>
            <a:r>
              <a:rPr lang="en-US" dirty="0" smtClean="0"/>
              <a:t>By 2025, this number will rise to an estimated 29,487 deaths caused by the top four non-communicable diseases in Jordan: cardiovascular disease, cancer, chronic respiratory diseases, and diabetes. </a:t>
            </a:r>
          </a:p>
          <a:p>
            <a:pPr algn="l" rtl="0"/>
            <a:r>
              <a:rPr lang="en-US" dirty="0" smtClean="0"/>
              <a:t>In fact, the probability of dying between the ages of 30 and 70 of an NCD in Jordan is </a:t>
            </a:r>
            <a:r>
              <a:rPr lang="en-US" b="1" dirty="0" smtClean="0">
                <a:solidFill>
                  <a:srgbClr val="FF0000"/>
                </a:solidFill>
              </a:rPr>
              <a:t>20%</a:t>
            </a:r>
            <a:r>
              <a:rPr lang="en-US" dirty="0" smtClean="0"/>
              <a:t>.</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 y="1007482"/>
            <a:ext cx="7852792" cy="434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a:bodyPr>
          <a:lstStyle/>
          <a:p>
            <a:r>
              <a:rPr lang="en-US" sz="1800" dirty="0"/>
              <a:t>https://www.who.int/nmh/countries/2018/jor_en.pdf?ua=1</a:t>
            </a:r>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0246597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54" y="921750"/>
            <a:ext cx="7440445" cy="494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a:bodyPr>
          <a:lstStyle/>
          <a:p>
            <a:r>
              <a:rPr lang="en-US" sz="1400" dirty="0"/>
              <a:t>https://www.who.int/nmh/countries/2018/jor_en.pdf?ua=1</a:t>
            </a:r>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9266401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1400" dirty="0" smtClean="0">
                <a:hlinkClick r:id="rId2"/>
              </a:rPr>
              <a:t>http://applications.emro.who.int/docs/CCS_Jordan_2010_EN_14473.pdf?ua=1</a:t>
            </a:r>
            <a:endParaRPr lang="en-US" sz="1400" dirty="0" smtClean="0"/>
          </a:p>
          <a:p>
            <a:pPr algn="l" rtl="0"/>
            <a:r>
              <a:rPr lang="en-US" sz="1400" dirty="0" smtClean="0"/>
              <a:t>http://www.moh.gov.jo/EchoBusV3.0/SystemAssets/PDFs/PDFs%20AR/Strategies_AR/%D8%A7%D9%84%D8%A7%D8%B3%D8%AA%D8%B1%D8%A7%D8%AA%D9%8A%D8%AC%D9%8A%D8%A9%20%D8%A7%D9%84%D9%88%D8%B7%D9%86%D9%8A%D8%A9%20%D9%84%D9%84%D9%88%D9%82%D8%A7%D9%8A%D8%A9%20%D9%85%D9%86%20%D8%A7%D9%84%D8%A7%D9%85%D8%B1%D8%A7%D8%B6%20%D8%BA%D9%8A%D8%B1%20%D8%A7%D9%84%D8%B3%D8%A7%D8%B1%D9%8A%D8%A9.pdf</a:t>
            </a:r>
            <a:endParaRPr lang="en-US" sz="14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Regional estimates indicate that </a:t>
            </a:r>
            <a:r>
              <a:rPr lang="en-US" b="1" dirty="0" smtClean="0">
                <a:solidFill>
                  <a:srgbClr val="FF0000"/>
                </a:solidFill>
              </a:rPr>
              <a:t>chronic diseases </a:t>
            </a:r>
            <a:r>
              <a:rPr lang="en-US" dirty="0" smtClean="0"/>
              <a:t>are more frequent causes of </a:t>
            </a:r>
            <a:r>
              <a:rPr lang="en-US" b="1" dirty="0" smtClean="0">
                <a:solidFill>
                  <a:srgbClr val="FF0000"/>
                </a:solidFill>
              </a:rPr>
              <a:t>death</a:t>
            </a:r>
            <a:r>
              <a:rPr lang="en-US" dirty="0" smtClean="0"/>
              <a:t> than communicable diseases worldwide, with the exception of the African region.</a:t>
            </a:r>
          </a:p>
          <a:p>
            <a:pPr algn="l" rtl="0"/>
            <a:r>
              <a:rPr lang="en-US" b="1" dirty="0" smtClean="0">
                <a:solidFill>
                  <a:srgbClr val="FF0000"/>
                </a:solidFill>
              </a:rPr>
              <a:t>Injuries</a:t>
            </a:r>
            <a:r>
              <a:rPr lang="en-US" dirty="0" smtClean="0"/>
              <a:t> – accounting for almost </a:t>
            </a:r>
            <a:r>
              <a:rPr lang="en-US" b="1" dirty="0" smtClean="0">
                <a:solidFill>
                  <a:srgbClr val="FF0000"/>
                </a:solidFill>
              </a:rPr>
              <a:t>one in ten deaths </a:t>
            </a:r>
            <a:r>
              <a:rPr lang="en-US" dirty="0" smtClean="0"/>
              <a:t>– feature prominently in all regions, caused mostly by traffic crashes, occupational injuries and interpersonal violence. The burden of injuries is increasing in most low- and middle-income countries.</a:t>
            </a:r>
            <a:endParaRPr lang="en-US" dirty="0" smtClean="0">
              <a:solidFill>
                <a:srgbClr val="002060"/>
              </a:solidFill>
            </a:endParaRPr>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0613"/>
            <a:ext cx="9067800"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2521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9084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1725"/>
            <a:ext cx="9144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485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025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600"/>
            <a:ext cx="9144001"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317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20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740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374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8200"/>
            <a:ext cx="9144001"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798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5800"/>
            <a:ext cx="56388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9296400"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188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04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b="1" dirty="0" smtClean="0">
                <a:solidFill>
                  <a:srgbClr val="FF0000"/>
                </a:solidFill>
              </a:rPr>
              <a:t>Mental health </a:t>
            </a:r>
            <a:r>
              <a:rPr lang="en-US" dirty="0" smtClean="0"/>
              <a:t>problems are leading contributors to the burden of disease in many countries and contribute significantly to the incidence and severity of many chronic diseases, including cardiovascular diseases and cancer. </a:t>
            </a:r>
          </a:p>
          <a:p>
            <a:pPr algn="l" rtl="0"/>
            <a:r>
              <a:rPr lang="en-US" dirty="0" smtClean="0">
                <a:solidFill>
                  <a:srgbClr val="002060"/>
                </a:solidFill>
              </a:rPr>
              <a:t>Visual impairment and blindness, hearing impairment and deafness, oral diseases and genetic disorders are other chronic conditions that account for a substantial portion of the global burden of disease.</a:t>
            </a:r>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296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109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20000"/>
          </a:bodyPr>
          <a:lstStyle/>
          <a:p>
            <a:pPr algn="l" rtl="0"/>
            <a:r>
              <a:rPr lang="en-US" dirty="0" smtClean="0"/>
              <a:t>The </a:t>
            </a:r>
            <a:r>
              <a:rPr lang="en-US" dirty="0"/>
              <a:t>surge in NCDs risk factors reported </a:t>
            </a:r>
            <a:r>
              <a:rPr lang="en-US" dirty="0" smtClean="0"/>
              <a:t>in the </a:t>
            </a:r>
            <a:r>
              <a:rPr lang="en-US" dirty="0"/>
              <a:t>STEPS 2019, explains the high </a:t>
            </a:r>
            <a:r>
              <a:rPr lang="en-US" dirty="0" smtClean="0"/>
              <a:t>prevalence of </a:t>
            </a:r>
            <a:r>
              <a:rPr lang="en-US" dirty="0"/>
              <a:t>NCDs that Jordan is experiencing. </a:t>
            </a:r>
            <a:endParaRPr lang="en-US" dirty="0" smtClean="0"/>
          </a:p>
          <a:p>
            <a:pPr algn="l" rtl="0"/>
            <a:r>
              <a:rPr lang="en-US" dirty="0" smtClean="0"/>
              <a:t>This requires </a:t>
            </a:r>
            <a:r>
              <a:rPr lang="en-US" dirty="0"/>
              <a:t>a prompt and effective response </a:t>
            </a:r>
            <a:r>
              <a:rPr lang="en-US" dirty="0" smtClean="0"/>
              <a:t>that adopts </a:t>
            </a:r>
            <a:r>
              <a:rPr lang="en-US" dirty="0"/>
              <a:t>a multi-</a:t>
            </a:r>
            <a:r>
              <a:rPr lang="en-US" dirty="0" err="1"/>
              <a:t>sectoral</a:t>
            </a:r>
            <a:r>
              <a:rPr lang="en-US" dirty="0"/>
              <a:t> approach to </a:t>
            </a:r>
            <a:r>
              <a:rPr lang="en-US" dirty="0" smtClean="0"/>
              <a:t>convene efforts </a:t>
            </a:r>
            <a:r>
              <a:rPr lang="en-US" dirty="0"/>
              <a:t>of all relevant stakeholders to </a:t>
            </a:r>
            <a:r>
              <a:rPr lang="en-US" dirty="0" smtClean="0"/>
              <a:t>curb NCDs </a:t>
            </a:r>
            <a:r>
              <a:rPr lang="en-US" dirty="0"/>
              <a:t>and their risk factors. </a:t>
            </a:r>
            <a:endParaRPr lang="en-US" dirty="0" smtClean="0"/>
          </a:p>
          <a:p>
            <a:pPr algn="l" rtl="0"/>
            <a:r>
              <a:rPr lang="en-US" dirty="0" smtClean="0"/>
              <a:t>Primarily</a:t>
            </a:r>
            <a:r>
              <a:rPr lang="en-US" dirty="0"/>
              <a:t>, </a:t>
            </a:r>
            <a:r>
              <a:rPr lang="en-US" dirty="0" smtClean="0"/>
              <a:t>strict measures </a:t>
            </a:r>
            <a:r>
              <a:rPr lang="en-US" dirty="0"/>
              <a:t>to combat </a:t>
            </a:r>
            <a:endParaRPr lang="en-US" dirty="0" smtClean="0"/>
          </a:p>
          <a:p>
            <a:pPr lvl="1" algn="l" rtl="0"/>
            <a:r>
              <a:rPr lang="en-US" b="1" dirty="0" smtClean="0">
                <a:solidFill>
                  <a:srgbClr val="FF0000"/>
                </a:solidFill>
              </a:rPr>
              <a:t>tobacco consumption, </a:t>
            </a:r>
          </a:p>
          <a:p>
            <a:pPr lvl="1" algn="l" rtl="0"/>
            <a:r>
              <a:rPr lang="en-US" b="1" dirty="0" smtClean="0">
                <a:solidFill>
                  <a:srgbClr val="FF0000"/>
                </a:solidFill>
              </a:rPr>
              <a:t>dietary </a:t>
            </a:r>
            <a:r>
              <a:rPr lang="en-US" b="1" dirty="0">
                <a:solidFill>
                  <a:srgbClr val="FF0000"/>
                </a:solidFill>
              </a:rPr>
              <a:t>salt, </a:t>
            </a:r>
            <a:endParaRPr lang="en-US" b="1" dirty="0" smtClean="0">
              <a:solidFill>
                <a:srgbClr val="FF0000"/>
              </a:solidFill>
            </a:endParaRPr>
          </a:p>
          <a:p>
            <a:pPr lvl="1" algn="l" rtl="0"/>
            <a:r>
              <a:rPr lang="en-US" b="1" dirty="0" smtClean="0">
                <a:solidFill>
                  <a:srgbClr val="FF0000"/>
                </a:solidFill>
              </a:rPr>
              <a:t>physical </a:t>
            </a:r>
            <a:r>
              <a:rPr lang="en-US" b="1" dirty="0">
                <a:solidFill>
                  <a:srgbClr val="FF0000"/>
                </a:solidFill>
              </a:rPr>
              <a:t>inactivity, </a:t>
            </a:r>
            <a:endParaRPr lang="en-US" b="1" dirty="0" smtClean="0">
              <a:solidFill>
                <a:srgbClr val="FF0000"/>
              </a:solidFill>
            </a:endParaRPr>
          </a:p>
          <a:p>
            <a:pPr lvl="1" algn="l" rtl="0"/>
            <a:r>
              <a:rPr lang="en-US" b="1" dirty="0" smtClean="0">
                <a:solidFill>
                  <a:srgbClr val="FF0000"/>
                </a:solidFill>
              </a:rPr>
              <a:t>obesity, </a:t>
            </a:r>
          </a:p>
          <a:p>
            <a:pPr lvl="1" algn="l" rtl="0"/>
            <a:r>
              <a:rPr lang="en-US" b="1" dirty="0" smtClean="0">
                <a:solidFill>
                  <a:srgbClr val="FF0000"/>
                </a:solidFill>
              </a:rPr>
              <a:t>hypertension</a:t>
            </a:r>
            <a:r>
              <a:rPr lang="en-US" b="1" dirty="0">
                <a:solidFill>
                  <a:srgbClr val="FF0000"/>
                </a:solidFill>
              </a:rPr>
              <a:t>, and </a:t>
            </a:r>
            <a:r>
              <a:rPr lang="en-US" b="1" dirty="0" smtClean="0">
                <a:solidFill>
                  <a:srgbClr val="FF0000"/>
                </a:solidFill>
              </a:rPr>
              <a:t>diabetes.</a:t>
            </a:r>
            <a:endParaRPr lang="en-US" b="1" dirty="0">
              <a:solidFill>
                <a:srgbClr val="FF0000"/>
              </a:solidFill>
            </a:endParaRPr>
          </a:p>
        </p:txBody>
      </p:sp>
      <p:sp>
        <p:nvSpPr>
          <p:cNvPr id="3" name="عنوان 2"/>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22870286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40000" lnSpcReduction="20000"/>
          </a:bodyPr>
          <a:lstStyle/>
          <a:p>
            <a:pPr algn="l" rtl="0"/>
            <a:r>
              <a:rPr lang="en-US" sz="4800" dirty="0"/>
              <a:t>People living with or affected by the major </a:t>
            </a:r>
            <a:r>
              <a:rPr lang="en-US" sz="4800" dirty="0" smtClean="0"/>
              <a:t>(</a:t>
            </a:r>
            <a:r>
              <a:rPr lang="en-US" sz="4800" dirty="0"/>
              <a:t>NCDs) appear to </a:t>
            </a:r>
            <a:r>
              <a:rPr lang="en-US" sz="4800" dirty="0" smtClean="0"/>
              <a:t>be </a:t>
            </a:r>
            <a:r>
              <a:rPr lang="en-US" sz="4800" b="1" dirty="0" smtClean="0">
                <a:solidFill>
                  <a:srgbClr val="FF0000"/>
                </a:solidFill>
              </a:rPr>
              <a:t>more </a:t>
            </a:r>
            <a:r>
              <a:rPr lang="en-US" sz="4800" b="1" dirty="0">
                <a:solidFill>
                  <a:srgbClr val="FF0000"/>
                </a:solidFill>
              </a:rPr>
              <a:t>vulnerable </a:t>
            </a:r>
            <a:r>
              <a:rPr lang="en-US" sz="4800" dirty="0"/>
              <a:t>to becoming severely ill with the virus. In </a:t>
            </a:r>
            <a:r>
              <a:rPr lang="en-US" sz="4800" dirty="0" smtClean="0"/>
              <a:t>particular</a:t>
            </a:r>
            <a:r>
              <a:rPr lang="en-US" sz="4800" dirty="0"/>
              <a:t>, they will be put at a higher </a:t>
            </a:r>
            <a:r>
              <a:rPr lang="en-US" sz="4800" dirty="0" smtClean="0"/>
              <a:t>risk of </a:t>
            </a:r>
            <a:r>
              <a:rPr lang="en-US" sz="4800" dirty="0"/>
              <a:t>the consequences of bilateral viral pneumonia. </a:t>
            </a:r>
            <a:endParaRPr lang="en-US" sz="4800" dirty="0" smtClean="0"/>
          </a:p>
          <a:p>
            <a:pPr algn="l" rtl="0"/>
            <a:r>
              <a:rPr lang="en-US" sz="4800" b="1" dirty="0">
                <a:solidFill>
                  <a:srgbClr val="FF0000"/>
                </a:solidFill>
              </a:rPr>
              <a:t>Risk factors </a:t>
            </a:r>
            <a:r>
              <a:rPr lang="en-US" sz="4800" dirty="0"/>
              <a:t>for NCDs can make people more vulnerable to becoming severely ill with </a:t>
            </a:r>
            <a:r>
              <a:rPr lang="en-US" sz="4800" dirty="0" smtClean="0"/>
              <a:t>COVID19.</a:t>
            </a:r>
            <a:r>
              <a:rPr lang="en-US" sz="4800" dirty="0"/>
              <a:t> </a:t>
            </a:r>
            <a:endParaRPr lang="en-US" sz="4800" dirty="0" smtClean="0"/>
          </a:p>
          <a:p>
            <a:pPr lvl="1" algn="l" rtl="0"/>
            <a:r>
              <a:rPr lang="en-US" sz="4800" dirty="0" smtClean="0"/>
              <a:t>Smokers </a:t>
            </a:r>
            <a:r>
              <a:rPr lang="en-US" sz="4800" dirty="0"/>
              <a:t>are likely to be more vulnerable to COVID-19 as the act of smoking </a:t>
            </a:r>
            <a:r>
              <a:rPr lang="en-US" sz="4800" dirty="0" smtClean="0"/>
              <a:t>means that </a:t>
            </a:r>
            <a:r>
              <a:rPr lang="en-US" sz="4800" dirty="0">
                <a:solidFill>
                  <a:srgbClr val="FF0000"/>
                </a:solidFill>
              </a:rPr>
              <a:t>fingers</a:t>
            </a:r>
            <a:r>
              <a:rPr lang="en-US" sz="4800" dirty="0"/>
              <a:t> (and possibly contaminated cigarettes) are in contact with lips which increases </a:t>
            </a:r>
            <a:r>
              <a:rPr lang="en-US" sz="4800" dirty="0" smtClean="0"/>
              <a:t>the possibility </a:t>
            </a:r>
            <a:r>
              <a:rPr lang="en-US" sz="4800" dirty="0"/>
              <a:t>of transmission of virus from hand to mouth. </a:t>
            </a:r>
            <a:endParaRPr lang="en-US" sz="4800" dirty="0" smtClean="0"/>
          </a:p>
          <a:p>
            <a:pPr lvl="1" algn="l" rtl="0"/>
            <a:r>
              <a:rPr lang="en-US" sz="4800" dirty="0" smtClean="0"/>
              <a:t>Smokers </a:t>
            </a:r>
            <a:r>
              <a:rPr lang="en-US" sz="4800" dirty="0"/>
              <a:t>may also already have </a:t>
            </a:r>
            <a:r>
              <a:rPr lang="en-US" sz="4800" dirty="0">
                <a:solidFill>
                  <a:srgbClr val="FF0000"/>
                </a:solidFill>
              </a:rPr>
              <a:t>lung </a:t>
            </a:r>
            <a:r>
              <a:rPr lang="en-US" sz="4800" dirty="0" smtClean="0">
                <a:solidFill>
                  <a:srgbClr val="FF0000"/>
                </a:solidFill>
              </a:rPr>
              <a:t>disease </a:t>
            </a:r>
            <a:r>
              <a:rPr lang="en-US" sz="4800" dirty="0" smtClean="0"/>
              <a:t>or </a:t>
            </a:r>
            <a:r>
              <a:rPr lang="en-US" sz="4800" dirty="0"/>
              <a:t>reduced lung capacity which would greatly increase risk of serious illness. </a:t>
            </a:r>
            <a:endParaRPr lang="en-US" sz="4800" dirty="0" smtClean="0"/>
          </a:p>
          <a:p>
            <a:pPr lvl="1" algn="l" rtl="0"/>
            <a:r>
              <a:rPr lang="en-US" sz="4800" dirty="0" smtClean="0"/>
              <a:t>Smoking </a:t>
            </a:r>
            <a:r>
              <a:rPr lang="en-US" sz="4800" dirty="0"/>
              <a:t>products </a:t>
            </a:r>
            <a:r>
              <a:rPr lang="en-US" sz="4800" dirty="0" smtClean="0"/>
              <a:t>such as </a:t>
            </a:r>
            <a:r>
              <a:rPr lang="en-US" sz="4800" dirty="0"/>
              <a:t>water pipes often involve the </a:t>
            </a:r>
            <a:r>
              <a:rPr lang="en-US" sz="4800" dirty="0">
                <a:solidFill>
                  <a:srgbClr val="FF0000"/>
                </a:solidFill>
              </a:rPr>
              <a:t>sharing</a:t>
            </a:r>
            <a:r>
              <a:rPr lang="en-US" sz="4800" dirty="0"/>
              <a:t> of mouth pieces and hoses, which could facilitate </a:t>
            </a:r>
            <a:r>
              <a:rPr lang="en-US" sz="4800" dirty="0" smtClean="0"/>
              <a:t>the transmission </a:t>
            </a:r>
            <a:r>
              <a:rPr lang="en-US" sz="4800" dirty="0"/>
              <a:t>of COVID-19 in communal and social settings</a:t>
            </a:r>
            <a:r>
              <a:rPr lang="en-US" sz="4800" dirty="0" smtClean="0"/>
              <a:t>.</a:t>
            </a:r>
          </a:p>
          <a:p>
            <a:pPr lvl="1" algn="l" rtl="0"/>
            <a:r>
              <a:rPr lang="en-US" sz="1600" dirty="0" smtClean="0"/>
              <a:t>https</a:t>
            </a:r>
            <a:r>
              <a:rPr lang="en-US" sz="1600" dirty="0"/>
              <a:t>://www.who.int/teams/noncommunicable-diseases/covid-19</a:t>
            </a:r>
          </a:p>
        </p:txBody>
      </p:sp>
      <p:sp>
        <p:nvSpPr>
          <p:cNvPr id="3" name="عنوان 2"/>
          <p:cNvSpPr>
            <a:spLocks noGrp="1"/>
          </p:cNvSpPr>
          <p:nvPr>
            <p:ph type="title"/>
          </p:nvPr>
        </p:nvSpPr>
        <p:spPr/>
        <p:txBody>
          <a:bodyPr>
            <a:normAutofit fontScale="90000"/>
          </a:bodyPr>
          <a:lstStyle/>
          <a:p>
            <a:r>
              <a:rPr lang="en-US" dirty="0"/>
              <a:t>COVID-19 and </a:t>
            </a:r>
            <a:r>
              <a:rPr lang="en-US" dirty="0" smtClean="0"/>
              <a:t>NCDs (WHO 2020)</a:t>
            </a:r>
            <a:endParaRPr lang="en-US" dirty="0"/>
          </a:p>
        </p:txBody>
      </p:sp>
    </p:spTree>
    <p:extLst>
      <p:ext uri="{BB962C8B-B14F-4D97-AF65-F5344CB8AC3E}">
        <p14:creationId xmlns:p14="http://schemas.microsoft.com/office/powerpoint/2010/main" val="13117987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l" rtl="0"/>
            <a:r>
              <a:rPr lang="en-US" sz="3800" dirty="0" smtClean="0"/>
              <a:t>Persons </a:t>
            </a:r>
            <a:r>
              <a:rPr lang="en-US" sz="3800" dirty="0"/>
              <a:t>with </a:t>
            </a:r>
            <a:r>
              <a:rPr lang="en-US" sz="3800" dirty="0">
                <a:solidFill>
                  <a:srgbClr val="FF0000"/>
                </a:solidFill>
              </a:rPr>
              <a:t>disabilities</a:t>
            </a:r>
            <a:r>
              <a:rPr lang="en-US" sz="3800" dirty="0"/>
              <a:t> may be impacted more significantly by COVID-19. </a:t>
            </a:r>
            <a:endParaRPr lang="en-US" sz="3800" dirty="0" smtClean="0"/>
          </a:p>
          <a:p>
            <a:pPr algn="l" rtl="0"/>
            <a:r>
              <a:rPr lang="en-US" sz="3800" dirty="0" smtClean="0"/>
              <a:t>This </a:t>
            </a:r>
            <a:r>
              <a:rPr lang="en-US" sz="3800" dirty="0"/>
              <a:t>impact </a:t>
            </a:r>
            <a:r>
              <a:rPr lang="en-US" sz="3800" dirty="0" smtClean="0"/>
              <a:t>can be </a:t>
            </a:r>
            <a:r>
              <a:rPr lang="en-US" sz="3800" dirty="0"/>
              <a:t>mitigated if simple actions and protective measures are taken</a:t>
            </a:r>
            <a:r>
              <a:rPr lang="en-US" sz="3800" dirty="0" smtClean="0"/>
              <a:t>.</a:t>
            </a:r>
            <a:endParaRPr lang="en-US" sz="3800" dirty="0"/>
          </a:p>
          <a:p>
            <a:pPr lvl="1" algn="l" rtl="0"/>
            <a:r>
              <a:rPr lang="en-US" sz="1600" dirty="0"/>
              <a:t>https://www.who.int/teams/noncommunicable-diseases/covid-19</a:t>
            </a:r>
          </a:p>
        </p:txBody>
      </p:sp>
      <p:sp>
        <p:nvSpPr>
          <p:cNvPr id="3" name="عنوان 2"/>
          <p:cNvSpPr>
            <a:spLocks noGrp="1"/>
          </p:cNvSpPr>
          <p:nvPr>
            <p:ph type="title"/>
          </p:nvPr>
        </p:nvSpPr>
        <p:spPr/>
        <p:txBody>
          <a:bodyPr>
            <a:normAutofit fontScale="90000"/>
          </a:bodyPr>
          <a:lstStyle/>
          <a:p>
            <a:r>
              <a:rPr lang="en-US" dirty="0"/>
              <a:t>COVID-19 and </a:t>
            </a:r>
            <a:r>
              <a:rPr lang="en-US" dirty="0" smtClean="0"/>
              <a:t>NCDs (WHO 2020)</a:t>
            </a:r>
            <a:endParaRPr lang="en-US" dirty="0"/>
          </a:p>
        </p:txBody>
      </p:sp>
    </p:spTree>
    <p:extLst>
      <p:ext uri="{BB962C8B-B14F-4D97-AF65-F5344CB8AC3E}">
        <p14:creationId xmlns:p14="http://schemas.microsoft.com/office/powerpoint/2010/main" val="8268353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pPr algn="l" rtl="0"/>
            <a:r>
              <a:rPr lang="en-US" dirty="0"/>
              <a:t>The response to this virus requires extraordinary measures may include </a:t>
            </a:r>
            <a:r>
              <a:rPr lang="en-US" dirty="0" smtClean="0"/>
              <a:t>significant </a:t>
            </a:r>
            <a:r>
              <a:rPr lang="en-US" b="1" dirty="0" smtClean="0">
                <a:solidFill>
                  <a:srgbClr val="FF0000"/>
                </a:solidFill>
              </a:rPr>
              <a:t>disruption </a:t>
            </a:r>
            <a:r>
              <a:rPr lang="en-US" b="1" dirty="0">
                <a:solidFill>
                  <a:srgbClr val="FF0000"/>
                </a:solidFill>
              </a:rPr>
              <a:t>of access to – or even critical shortages of </a:t>
            </a:r>
            <a:r>
              <a:rPr lang="en-US" dirty="0"/>
              <a:t>-- medicines for people living with or </a:t>
            </a:r>
            <a:r>
              <a:rPr lang="en-US" dirty="0" smtClean="0"/>
              <a:t>affected by </a:t>
            </a:r>
            <a:r>
              <a:rPr lang="en-US" dirty="0"/>
              <a:t>NCDs. </a:t>
            </a:r>
            <a:endParaRPr lang="en-US" dirty="0" smtClean="0"/>
          </a:p>
          <a:p>
            <a:pPr marL="109728" indent="0" algn="l" rtl="0">
              <a:buNone/>
            </a:pPr>
            <a:r>
              <a:rPr lang="en-US" dirty="0"/>
              <a:t> </a:t>
            </a:r>
            <a:r>
              <a:rPr lang="en-US" dirty="0" smtClean="0"/>
              <a:t> </a:t>
            </a:r>
            <a:r>
              <a:rPr lang="en-US" dirty="0" smtClean="0">
                <a:solidFill>
                  <a:schemeClr val="accent1">
                    <a:lumMod val="50000"/>
                  </a:schemeClr>
                </a:solidFill>
              </a:rPr>
              <a:t>It </a:t>
            </a:r>
            <a:r>
              <a:rPr lang="en-US" dirty="0">
                <a:solidFill>
                  <a:schemeClr val="accent1">
                    <a:lumMod val="50000"/>
                  </a:schemeClr>
                </a:solidFill>
              </a:rPr>
              <a:t>is imperative to immediately ensure that the supply chains for essential NCD </a:t>
            </a:r>
            <a:r>
              <a:rPr lang="en-US" dirty="0" smtClean="0">
                <a:solidFill>
                  <a:schemeClr val="accent1">
                    <a:lumMod val="50000"/>
                  </a:schemeClr>
                </a:solidFill>
              </a:rPr>
              <a:t>medicines are </a:t>
            </a:r>
            <a:r>
              <a:rPr lang="en-US" dirty="0">
                <a:solidFill>
                  <a:schemeClr val="accent1">
                    <a:lumMod val="50000"/>
                  </a:schemeClr>
                </a:solidFill>
              </a:rPr>
              <a:t>protected, prioritized and continue to function efficiently, and that these products </a:t>
            </a:r>
            <a:r>
              <a:rPr lang="en-US" dirty="0" smtClean="0">
                <a:solidFill>
                  <a:schemeClr val="accent1">
                    <a:lumMod val="50000"/>
                  </a:schemeClr>
                </a:solidFill>
              </a:rPr>
              <a:t>are distributed </a:t>
            </a:r>
            <a:r>
              <a:rPr lang="en-US" dirty="0">
                <a:solidFill>
                  <a:schemeClr val="accent1">
                    <a:lumMod val="50000"/>
                  </a:schemeClr>
                </a:solidFill>
              </a:rPr>
              <a:t>on the basis of need and/or equitability.</a:t>
            </a:r>
          </a:p>
          <a:p>
            <a:pPr algn="l" rtl="0"/>
            <a:r>
              <a:rPr lang="en-US" sz="1600" dirty="0" smtClean="0"/>
              <a:t>https</a:t>
            </a:r>
            <a:r>
              <a:rPr lang="en-US" sz="1600" dirty="0"/>
              <a:t>://www.who.int/teams/noncommunicable-diseases/covid-19</a:t>
            </a:r>
          </a:p>
        </p:txBody>
      </p:sp>
      <p:sp>
        <p:nvSpPr>
          <p:cNvPr id="3" name="عنوان 2"/>
          <p:cNvSpPr>
            <a:spLocks noGrp="1"/>
          </p:cNvSpPr>
          <p:nvPr>
            <p:ph type="title"/>
          </p:nvPr>
        </p:nvSpPr>
        <p:spPr/>
        <p:txBody>
          <a:bodyPr/>
          <a:lstStyle/>
          <a:p>
            <a:r>
              <a:rPr lang="en-US" dirty="0"/>
              <a:t>COVID-19 and NCDs</a:t>
            </a:r>
          </a:p>
        </p:txBody>
      </p:sp>
    </p:spTree>
    <p:extLst>
      <p:ext uri="{BB962C8B-B14F-4D97-AF65-F5344CB8AC3E}">
        <p14:creationId xmlns:p14="http://schemas.microsoft.com/office/powerpoint/2010/main" val="18831184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l" rtl="0"/>
            <a:r>
              <a:rPr lang="en-US" sz="3600" b="1" dirty="0" smtClean="0">
                <a:solidFill>
                  <a:srgbClr val="FF0000"/>
                </a:solidFill>
              </a:rPr>
              <a:t>Health </a:t>
            </a:r>
            <a:r>
              <a:rPr lang="en-US" sz="3600" b="1" dirty="0">
                <a:solidFill>
                  <a:srgbClr val="FF0000"/>
                </a:solidFill>
              </a:rPr>
              <a:t>services </a:t>
            </a:r>
            <a:r>
              <a:rPr lang="en-US" sz="3600" dirty="0"/>
              <a:t>will be disrupted in many settings. This will impact the detection </a:t>
            </a:r>
            <a:r>
              <a:rPr lang="en-US" sz="3600" dirty="0" smtClean="0"/>
              <a:t>and diagnosis </a:t>
            </a:r>
            <a:r>
              <a:rPr lang="en-US" sz="3600" dirty="0"/>
              <a:t>of NCDs. Elective procedures and other services for NCDs may be affected or delayed </a:t>
            </a:r>
            <a:r>
              <a:rPr lang="en-US" sz="3600" dirty="0" smtClean="0"/>
              <a:t>and can </a:t>
            </a:r>
            <a:r>
              <a:rPr lang="en-US" sz="3600" dirty="0"/>
              <a:t>lead to consequences</a:t>
            </a:r>
            <a:r>
              <a:rPr lang="en-US" sz="3600" dirty="0" smtClean="0"/>
              <a:t>.</a:t>
            </a:r>
          </a:p>
          <a:p>
            <a:pPr algn="l" rtl="0"/>
            <a:r>
              <a:rPr lang="en-US" sz="1600" dirty="0" smtClean="0"/>
              <a:t>https</a:t>
            </a:r>
            <a:r>
              <a:rPr lang="en-US" sz="1600" dirty="0"/>
              <a:t>://www.who.int/teams/noncommunicable-diseases/covid-19</a:t>
            </a:r>
          </a:p>
        </p:txBody>
      </p:sp>
      <p:sp>
        <p:nvSpPr>
          <p:cNvPr id="3" name="عنوان 2"/>
          <p:cNvSpPr>
            <a:spLocks noGrp="1"/>
          </p:cNvSpPr>
          <p:nvPr>
            <p:ph type="title"/>
          </p:nvPr>
        </p:nvSpPr>
        <p:spPr/>
        <p:txBody>
          <a:bodyPr/>
          <a:lstStyle/>
          <a:p>
            <a:r>
              <a:rPr lang="en-US" dirty="0"/>
              <a:t>COVID-19 and NCDs</a:t>
            </a:r>
          </a:p>
        </p:txBody>
      </p:sp>
    </p:spTree>
    <p:extLst>
      <p:ext uri="{BB962C8B-B14F-4D97-AF65-F5344CB8AC3E}">
        <p14:creationId xmlns:p14="http://schemas.microsoft.com/office/powerpoint/2010/main" val="2537673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l" rtl="0"/>
            <a:r>
              <a:rPr lang="en-US" dirty="0" smtClean="0"/>
              <a:t>To </a:t>
            </a:r>
            <a:r>
              <a:rPr lang="en-US" b="1" dirty="0" smtClean="0">
                <a:solidFill>
                  <a:srgbClr val="FF0000"/>
                </a:solidFill>
              </a:rPr>
              <a:t>ensure access to care </a:t>
            </a:r>
            <a:r>
              <a:rPr lang="en-US" dirty="0" smtClean="0"/>
              <a:t>for people living with or affected by NCDs, both for people infected with the virus and people who are not, </a:t>
            </a:r>
          </a:p>
          <a:p>
            <a:pPr lvl="1" algn="l" rtl="0"/>
            <a:r>
              <a:rPr lang="en-US" dirty="0" smtClean="0"/>
              <a:t>governments can </a:t>
            </a:r>
            <a:r>
              <a:rPr lang="en-US" b="1" dirty="0" smtClean="0">
                <a:solidFill>
                  <a:srgbClr val="FF0000"/>
                </a:solidFill>
              </a:rPr>
              <a:t>reduce access barriers </a:t>
            </a:r>
            <a:r>
              <a:rPr lang="en-US" dirty="0" smtClean="0"/>
              <a:t>to essential health </a:t>
            </a:r>
            <a:r>
              <a:rPr lang="en-US" dirty="0"/>
              <a:t>services for people living with NCDs, and </a:t>
            </a:r>
            <a:endParaRPr lang="en-US" dirty="0" smtClean="0"/>
          </a:p>
          <a:p>
            <a:pPr lvl="1" algn="l" rtl="0"/>
            <a:r>
              <a:rPr lang="en-US" dirty="0" smtClean="0"/>
              <a:t>manage </a:t>
            </a:r>
            <a:r>
              <a:rPr lang="en-US" b="1" dirty="0">
                <a:solidFill>
                  <a:srgbClr val="FF0000"/>
                </a:solidFill>
              </a:rPr>
              <a:t>referral systems </a:t>
            </a:r>
            <a:r>
              <a:rPr lang="en-US" dirty="0"/>
              <a:t>between primary and </a:t>
            </a:r>
            <a:r>
              <a:rPr lang="en-US" dirty="0" smtClean="0"/>
              <a:t>other levels </a:t>
            </a:r>
            <a:r>
              <a:rPr lang="en-US" dirty="0"/>
              <a:t>of care, so that the most at risk can access life-saving care. </a:t>
            </a:r>
            <a:endParaRPr lang="en-US" dirty="0" smtClean="0"/>
          </a:p>
          <a:p>
            <a:pPr algn="l" rtl="0"/>
            <a:r>
              <a:rPr lang="en-US" sz="1600" dirty="0" smtClean="0"/>
              <a:t>https</a:t>
            </a:r>
            <a:r>
              <a:rPr lang="en-US" sz="1600" dirty="0"/>
              <a:t>://www.who.int/teams/noncommunicable-diseases/covid-19</a:t>
            </a:r>
          </a:p>
        </p:txBody>
      </p:sp>
      <p:sp>
        <p:nvSpPr>
          <p:cNvPr id="3" name="عنوان 2"/>
          <p:cNvSpPr>
            <a:spLocks noGrp="1"/>
          </p:cNvSpPr>
          <p:nvPr>
            <p:ph type="title"/>
          </p:nvPr>
        </p:nvSpPr>
        <p:spPr/>
        <p:txBody>
          <a:bodyPr/>
          <a:lstStyle/>
          <a:p>
            <a:r>
              <a:rPr lang="en-US" dirty="0"/>
              <a:t>COVID-19 and NCDs</a:t>
            </a:r>
          </a:p>
        </p:txBody>
      </p:sp>
    </p:spTree>
    <p:extLst>
      <p:ext uri="{BB962C8B-B14F-4D97-AF65-F5344CB8AC3E}">
        <p14:creationId xmlns:p14="http://schemas.microsoft.com/office/powerpoint/2010/main" val="27777312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l" rtl="0"/>
            <a:r>
              <a:rPr lang="en-US" sz="3200" dirty="0" smtClean="0"/>
              <a:t>It </a:t>
            </a:r>
            <a:r>
              <a:rPr lang="en-US" sz="3200" dirty="0"/>
              <a:t>is also a critical part of </a:t>
            </a:r>
            <a:r>
              <a:rPr lang="en-US" sz="3200" dirty="0" smtClean="0"/>
              <a:t>the response </a:t>
            </a:r>
            <a:r>
              <a:rPr lang="en-US" sz="3200" dirty="0"/>
              <a:t>to halt the transmission of the virus by ensuring that people living with NCDs and </a:t>
            </a:r>
            <a:r>
              <a:rPr lang="en-US" sz="3200" dirty="0" smtClean="0"/>
              <a:t>affected by </a:t>
            </a:r>
            <a:r>
              <a:rPr lang="en-US" sz="3200" dirty="0"/>
              <a:t>the virus can be </a:t>
            </a:r>
            <a:r>
              <a:rPr lang="en-US" sz="3200" b="1" dirty="0">
                <a:solidFill>
                  <a:srgbClr val="FF0000"/>
                </a:solidFill>
              </a:rPr>
              <a:t>detected, isolated and cared </a:t>
            </a:r>
            <a:r>
              <a:rPr lang="en-US" sz="3200" dirty="0"/>
              <a:t>for as rapidly as </a:t>
            </a:r>
            <a:r>
              <a:rPr lang="en-US" sz="3200" dirty="0" smtClean="0"/>
              <a:t>possible.</a:t>
            </a:r>
          </a:p>
          <a:p>
            <a:pPr algn="l" rtl="0"/>
            <a:r>
              <a:rPr lang="en-US" sz="1600" dirty="0" smtClean="0"/>
              <a:t>https</a:t>
            </a:r>
            <a:r>
              <a:rPr lang="en-US" sz="1600" dirty="0"/>
              <a:t>://www.who.int/teams/noncommunicable-diseases/covid-19</a:t>
            </a:r>
          </a:p>
        </p:txBody>
      </p:sp>
      <p:sp>
        <p:nvSpPr>
          <p:cNvPr id="3" name="عنوان 2"/>
          <p:cNvSpPr>
            <a:spLocks noGrp="1"/>
          </p:cNvSpPr>
          <p:nvPr>
            <p:ph type="title"/>
          </p:nvPr>
        </p:nvSpPr>
        <p:spPr/>
        <p:txBody>
          <a:bodyPr/>
          <a:lstStyle/>
          <a:p>
            <a:r>
              <a:rPr lang="en-US" dirty="0"/>
              <a:t>COVID-19 and NCDs</a:t>
            </a:r>
          </a:p>
        </p:txBody>
      </p:sp>
    </p:spTree>
    <p:extLst>
      <p:ext uri="{BB962C8B-B14F-4D97-AF65-F5344CB8AC3E}">
        <p14:creationId xmlns:p14="http://schemas.microsoft.com/office/powerpoint/2010/main" val="1392191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pPr algn="l" rtl="0"/>
            <a:r>
              <a:rPr lang="en-US" dirty="0"/>
              <a:t>Recognizing the interconnectedness of COVID-19 and NCDs, there is an urgent need </a:t>
            </a:r>
            <a:r>
              <a:rPr lang="en-US" dirty="0" smtClean="0"/>
              <a:t>to </a:t>
            </a:r>
            <a:r>
              <a:rPr lang="en-US" b="1" dirty="0" smtClean="0">
                <a:solidFill>
                  <a:srgbClr val="FF0000"/>
                </a:solidFill>
              </a:rPr>
              <a:t>coordinate and cooperate</a:t>
            </a:r>
            <a:r>
              <a:rPr lang="en-US" dirty="0" smtClean="0"/>
              <a:t> on all aspects of the NCD component of the COVID-19 public health response, at the three levels of WHO, including implementation of </a:t>
            </a:r>
            <a:r>
              <a:rPr lang="en-US" b="1" dirty="0" smtClean="0">
                <a:solidFill>
                  <a:srgbClr val="FF0000"/>
                </a:solidFill>
              </a:rPr>
              <a:t>preparedness</a:t>
            </a:r>
            <a:r>
              <a:rPr lang="en-US" dirty="0" smtClean="0"/>
              <a:t> and response policies</a:t>
            </a:r>
            <a:r>
              <a:rPr lang="en-US" dirty="0"/>
              <a:t>, response financing, management of global supply stockpiles, and data analysis. </a:t>
            </a:r>
            <a:endParaRPr lang="en-US" dirty="0" smtClean="0"/>
          </a:p>
          <a:p>
            <a:pPr algn="l" rtl="0"/>
            <a:r>
              <a:rPr lang="en-US" dirty="0" smtClean="0"/>
              <a:t>There is also </a:t>
            </a:r>
            <a:r>
              <a:rPr lang="en-US" dirty="0"/>
              <a:t>a need to align risk </a:t>
            </a:r>
            <a:r>
              <a:rPr lang="en-US" b="1" dirty="0">
                <a:solidFill>
                  <a:srgbClr val="FF0000"/>
                </a:solidFill>
              </a:rPr>
              <a:t>communications</a:t>
            </a:r>
            <a:r>
              <a:rPr lang="en-US" dirty="0"/>
              <a:t> and good practices to inform communities and </a:t>
            </a:r>
            <a:r>
              <a:rPr lang="en-US" dirty="0" smtClean="0"/>
              <a:t>counter misinformation</a:t>
            </a:r>
            <a:r>
              <a:rPr lang="en-US" dirty="0"/>
              <a:t>.</a:t>
            </a:r>
          </a:p>
          <a:p>
            <a:pPr lvl="1" algn="l" rtl="0"/>
            <a:r>
              <a:rPr lang="en-US" sz="1600" dirty="0" smtClean="0"/>
              <a:t>https</a:t>
            </a:r>
            <a:r>
              <a:rPr lang="en-US" sz="1600" dirty="0"/>
              <a:t>://www.who.int/teams/noncommunicable-diseases/covid-19</a:t>
            </a:r>
          </a:p>
        </p:txBody>
      </p:sp>
      <p:sp>
        <p:nvSpPr>
          <p:cNvPr id="3" name="عنوان 2"/>
          <p:cNvSpPr>
            <a:spLocks noGrp="1"/>
          </p:cNvSpPr>
          <p:nvPr>
            <p:ph type="title"/>
          </p:nvPr>
        </p:nvSpPr>
        <p:spPr/>
        <p:txBody>
          <a:bodyPr/>
          <a:lstStyle/>
          <a:p>
            <a:r>
              <a:rPr lang="en-US" dirty="0"/>
              <a:t>COVID-19 and NCDs</a:t>
            </a:r>
          </a:p>
        </p:txBody>
      </p:sp>
    </p:spTree>
    <p:extLst>
      <p:ext uri="{BB962C8B-B14F-4D97-AF65-F5344CB8AC3E}">
        <p14:creationId xmlns:p14="http://schemas.microsoft.com/office/powerpoint/2010/main" val="28888874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pPr algn="l" rtl="0"/>
            <a:r>
              <a:rPr lang="en-US" b="1" dirty="0" smtClean="0">
                <a:solidFill>
                  <a:srgbClr val="FF0000"/>
                </a:solidFill>
              </a:rPr>
              <a:t>Epidemiological </a:t>
            </a:r>
            <a:r>
              <a:rPr lang="en-US" b="1" dirty="0">
                <a:solidFill>
                  <a:srgbClr val="FF0000"/>
                </a:solidFill>
              </a:rPr>
              <a:t>investigations, trend analysis </a:t>
            </a:r>
            <a:r>
              <a:rPr lang="en-US" dirty="0"/>
              <a:t>and forecasting will be necessary to </a:t>
            </a:r>
            <a:r>
              <a:rPr lang="en-US" dirty="0" smtClean="0"/>
              <a:t>better understand </a:t>
            </a:r>
            <a:r>
              <a:rPr lang="en-US" dirty="0"/>
              <a:t>the relationship between NCDs, their risk factors, and predisposition to the COVID-19 </a:t>
            </a:r>
            <a:r>
              <a:rPr lang="en-US" dirty="0" smtClean="0"/>
              <a:t>as well </a:t>
            </a:r>
            <a:r>
              <a:rPr lang="en-US" dirty="0"/>
              <a:t>as their influence on the course and outcome of the disease, and the broader impact of </a:t>
            </a:r>
            <a:r>
              <a:rPr lang="en-US" dirty="0" smtClean="0"/>
              <a:t>the pandemic </a:t>
            </a:r>
            <a:r>
              <a:rPr lang="en-US" dirty="0"/>
              <a:t>on avoidable mortality and disability for NCDs. Together with reviews of evidence </a:t>
            </a:r>
            <a:r>
              <a:rPr lang="en-US" dirty="0" smtClean="0"/>
              <a:t>and better </a:t>
            </a:r>
            <a:r>
              <a:rPr lang="en-US" dirty="0"/>
              <a:t>knowledge management, these will feed into more a more robust evidence base to </a:t>
            </a:r>
            <a:r>
              <a:rPr lang="en-US" dirty="0" smtClean="0"/>
              <a:t>inform help </a:t>
            </a:r>
            <a:r>
              <a:rPr lang="en-US" dirty="0"/>
              <a:t>understand spread, severity, spectrum of disease, impact on the community, and to </a:t>
            </a:r>
            <a:r>
              <a:rPr lang="en-US" dirty="0" smtClean="0"/>
              <a:t>inform operational </a:t>
            </a:r>
            <a:r>
              <a:rPr lang="en-US" dirty="0"/>
              <a:t>models for implementation of countermeasures and planning for recovery. </a:t>
            </a:r>
          </a:p>
          <a:p>
            <a:pPr lvl="1" algn="l" rtl="0"/>
            <a:r>
              <a:rPr lang="en-US" sz="1600" dirty="0"/>
              <a:t>https://www.who.int/teams/noncommunicable-diseases/covid-19</a:t>
            </a:r>
          </a:p>
        </p:txBody>
      </p:sp>
      <p:sp>
        <p:nvSpPr>
          <p:cNvPr id="3" name="عنوان 2"/>
          <p:cNvSpPr>
            <a:spLocks noGrp="1"/>
          </p:cNvSpPr>
          <p:nvPr>
            <p:ph type="title"/>
          </p:nvPr>
        </p:nvSpPr>
        <p:spPr/>
        <p:txBody>
          <a:bodyPr/>
          <a:lstStyle/>
          <a:p>
            <a:r>
              <a:rPr lang="en-US" dirty="0"/>
              <a:t>COVID-19 and NCDs</a:t>
            </a:r>
          </a:p>
        </p:txBody>
      </p:sp>
    </p:spTree>
    <p:extLst>
      <p:ext uri="{BB962C8B-B14F-4D97-AF65-F5344CB8AC3E}">
        <p14:creationId xmlns:p14="http://schemas.microsoft.com/office/powerpoint/2010/main" val="224859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fontAlgn="base"/>
            <a:r>
              <a:rPr lang="en-US" dirty="0" smtClean="0">
                <a:solidFill>
                  <a:srgbClr val="FF0000"/>
                </a:solidFill>
              </a:rPr>
              <a:t>People of all age groups, regions and countries are affected by NCDs.</a:t>
            </a:r>
          </a:p>
          <a:p>
            <a:pPr algn="l" rtl="0" fontAlgn="base"/>
            <a:r>
              <a:rPr lang="en-US" dirty="0" smtClean="0"/>
              <a:t> These conditions are often associated with older age groups, but evidence shows that 15 million of all deaths attributed to NCDs occur between the ages of </a:t>
            </a:r>
            <a:r>
              <a:rPr lang="en-US" b="1" dirty="0" smtClean="0">
                <a:solidFill>
                  <a:srgbClr val="0070C0"/>
                </a:solidFill>
              </a:rPr>
              <a:t>30 and 69 </a:t>
            </a:r>
            <a:r>
              <a:rPr lang="en-US" dirty="0" smtClean="0"/>
              <a:t>years. </a:t>
            </a:r>
          </a:p>
          <a:p>
            <a:pPr algn="l" rtl="0" fontAlgn="base"/>
            <a:r>
              <a:rPr lang="en-US" dirty="0" smtClean="0"/>
              <a:t>Children, adults and the elderly are all vulnerable to the risk factors contributing to NCDs, whether from </a:t>
            </a:r>
            <a:r>
              <a:rPr lang="en-US" dirty="0" smtClean="0">
                <a:solidFill>
                  <a:srgbClr val="FF0000"/>
                </a:solidFill>
              </a:rPr>
              <a:t>unhealthy diets, physical inactivity, exposure to tobacco smoke or the harmful use of alcohol.</a:t>
            </a:r>
          </a:p>
          <a:p>
            <a:pPr algn="l" rtl="0" fontAlgn="base">
              <a:buNone/>
            </a:pPr>
            <a:endParaRPr lang="en-US" b="1" dirty="0"/>
          </a:p>
        </p:txBody>
      </p:sp>
      <p:sp>
        <p:nvSpPr>
          <p:cNvPr id="3" name="Title 2"/>
          <p:cNvSpPr>
            <a:spLocks noGrp="1"/>
          </p:cNvSpPr>
          <p:nvPr>
            <p:ph type="title"/>
          </p:nvPr>
        </p:nvSpPr>
        <p:spPr/>
        <p:txBody>
          <a:bodyPr/>
          <a:lstStyle/>
          <a:p>
            <a:r>
              <a:rPr lang="en-US" dirty="0" smtClean="0"/>
              <a:t>introduction</a:t>
            </a:r>
            <a:endParaRPr lang="ar-SA"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70000" lnSpcReduction="20000"/>
          </a:bodyPr>
          <a:lstStyle/>
          <a:p>
            <a:pPr algn="l" rtl="0"/>
            <a:r>
              <a:rPr lang="en-US" dirty="0"/>
              <a:t>The COVID-19 outbreak and response has been accompanied by an “</a:t>
            </a:r>
            <a:r>
              <a:rPr lang="en-US" b="1" dirty="0" err="1">
                <a:solidFill>
                  <a:srgbClr val="FF0000"/>
                </a:solidFill>
              </a:rPr>
              <a:t>infodemic</a:t>
            </a:r>
            <a:r>
              <a:rPr lang="en-US" dirty="0"/>
              <a:t>:” an overabundance of information — some accurate and some not — that makes it hard for people </a:t>
            </a:r>
            <a:r>
              <a:rPr lang="en-US" dirty="0" smtClean="0"/>
              <a:t>living with </a:t>
            </a:r>
            <a:r>
              <a:rPr lang="en-US" dirty="0"/>
              <a:t>NCDs to find trustworthy sources and reliable guidance when they need it. </a:t>
            </a:r>
            <a:endParaRPr lang="en-US" dirty="0" smtClean="0"/>
          </a:p>
          <a:p>
            <a:pPr algn="l" rtl="0"/>
            <a:r>
              <a:rPr lang="en-US" dirty="0" smtClean="0"/>
              <a:t>WHO </a:t>
            </a:r>
            <a:r>
              <a:rPr lang="en-US" dirty="0"/>
              <a:t>and </a:t>
            </a:r>
            <a:r>
              <a:rPr lang="en-US" dirty="0" smtClean="0"/>
              <a:t>partners will </a:t>
            </a:r>
            <a:r>
              <a:rPr lang="en-US" dirty="0"/>
              <a:t>coordinate efforts to ensure that recommendations for people living with NCDs are </a:t>
            </a:r>
            <a:r>
              <a:rPr lang="en-US" b="1" dirty="0" smtClean="0">
                <a:solidFill>
                  <a:srgbClr val="FF0000"/>
                </a:solidFill>
              </a:rPr>
              <a:t>evidence</a:t>
            </a:r>
            <a:r>
              <a:rPr lang="en-US" dirty="0" smtClean="0"/>
              <a:t> informed </a:t>
            </a:r>
            <a:r>
              <a:rPr lang="en-US" dirty="0"/>
              <a:t>and can be applied at the community level and that people affected by NCDs </a:t>
            </a:r>
            <a:r>
              <a:rPr lang="en-US" b="1" dirty="0">
                <a:solidFill>
                  <a:srgbClr val="FF0000"/>
                </a:solidFill>
              </a:rPr>
              <a:t>have a </a:t>
            </a:r>
            <a:r>
              <a:rPr lang="en-US" b="1" dirty="0" smtClean="0">
                <a:solidFill>
                  <a:srgbClr val="FF0000"/>
                </a:solidFill>
              </a:rPr>
              <a:t>voice </a:t>
            </a:r>
            <a:r>
              <a:rPr lang="en-US" dirty="0" smtClean="0"/>
              <a:t>and </a:t>
            </a:r>
            <a:r>
              <a:rPr lang="en-US" dirty="0"/>
              <a:t>are part of the response. </a:t>
            </a:r>
            <a:endParaRPr lang="en-US" dirty="0" smtClean="0"/>
          </a:p>
          <a:p>
            <a:pPr algn="l" rtl="0"/>
            <a:r>
              <a:rPr lang="en-US" dirty="0" smtClean="0"/>
              <a:t>It </a:t>
            </a:r>
            <a:r>
              <a:rPr lang="en-US" dirty="0"/>
              <a:t>will be necessary to regularly </a:t>
            </a:r>
            <a:r>
              <a:rPr lang="en-US" b="1" dirty="0">
                <a:solidFill>
                  <a:srgbClr val="FF0000"/>
                </a:solidFill>
              </a:rPr>
              <a:t>update</a:t>
            </a:r>
            <a:r>
              <a:rPr lang="en-US" dirty="0"/>
              <a:t> these recommendations, </a:t>
            </a:r>
            <a:r>
              <a:rPr lang="en-US" dirty="0" smtClean="0"/>
              <a:t>as gaps </a:t>
            </a:r>
            <a:r>
              <a:rPr lang="en-US" dirty="0"/>
              <a:t>in our knowledge are filled. Shared platforms will be build include common repositories </a:t>
            </a:r>
            <a:r>
              <a:rPr lang="en-US" dirty="0" smtClean="0"/>
              <a:t>for data</a:t>
            </a:r>
            <a:r>
              <a:rPr lang="en-US" dirty="0"/>
              <a:t>, knowledge, risk communication, and outcomes and findings, and dissemination strategies </a:t>
            </a:r>
            <a:r>
              <a:rPr lang="en-US" dirty="0" smtClean="0"/>
              <a:t>will be </a:t>
            </a:r>
            <a:r>
              <a:rPr lang="en-US" dirty="0"/>
              <a:t>put in place to enable the sharing of data and information notes</a:t>
            </a:r>
            <a:r>
              <a:rPr lang="en-US" dirty="0" smtClean="0"/>
              <a:t>.</a:t>
            </a:r>
            <a:endParaRPr lang="en-US" dirty="0"/>
          </a:p>
          <a:p>
            <a:pPr lvl="1" algn="l" rtl="0"/>
            <a:r>
              <a:rPr lang="en-US" sz="1600" dirty="0"/>
              <a:t>https://www.who.int/teams/noncommunicable-diseases/covid-19</a:t>
            </a:r>
          </a:p>
        </p:txBody>
      </p:sp>
      <p:sp>
        <p:nvSpPr>
          <p:cNvPr id="3" name="عنوان 2"/>
          <p:cNvSpPr>
            <a:spLocks noGrp="1"/>
          </p:cNvSpPr>
          <p:nvPr>
            <p:ph type="title"/>
          </p:nvPr>
        </p:nvSpPr>
        <p:spPr/>
        <p:txBody>
          <a:bodyPr/>
          <a:lstStyle/>
          <a:p>
            <a:r>
              <a:rPr lang="en-US" dirty="0"/>
              <a:t>COVID-19 and NCDs</a:t>
            </a:r>
          </a:p>
        </p:txBody>
      </p:sp>
    </p:spTree>
    <p:extLst>
      <p:ext uri="{BB962C8B-B14F-4D97-AF65-F5344CB8AC3E}">
        <p14:creationId xmlns:p14="http://schemas.microsoft.com/office/powerpoint/2010/main" val="3558634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E32ACC886DB2468481C09BE227C1CB" ma:contentTypeVersion="3" ma:contentTypeDescription="Create a new document." ma:contentTypeScope="" ma:versionID="4cdfdff6030a6fae65470cf250f1618e">
  <xsd:schema xmlns:xsd="http://www.w3.org/2001/XMLSchema" xmlns:xs="http://www.w3.org/2001/XMLSchema" xmlns:p="http://schemas.microsoft.com/office/2006/metadata/properties" xmlns:ns2="015a186d-d9bb-4c7d-ae2d-91123e3458e9" targetNamespace="http://schemas.microsoft.com/office/2006/metadata/properties" ma:root="true" ma:fieldsID="b80b48d0a992fe10cfd3e8bb2b5faf0f" ns2:_="">
    <xsd:import namespace="015a186d-d9bb-4c7d-ae2d-91123e3458e9"/>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a186d-d9bb-4c7d-ae2d-91123e345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375A22-8216-48AF-86D2-A2343BCBAC81}"/>
</file>

<file path=customXml/itemProps2.xml><?xml version="1.0" encoding="utf-8"?>
<ds:datastoreItem xmlns:ds="http://schemas.openxmlformats.org/officeDocument/2006/customXml" ds:itemID="{980AED5C-C72C-44D6-9180-2BAE84E33A9B}"/>
</file>

<file path=customXml/itemProps3.xml><?xml version="1.0" encoding="utf-8"?>
<ds:datastoreItem xmlns:ds="http://schemas.openxmlformats.org/officeDocument/2006/customXml" ds:itemID="{25065894-09C4-47F1-AB8A-DFD2682B7A23}"/>
</file>

<file path=docProps/app.xml><?xml version="1.0" encoding="utf-8"?>
<Properties xmlns="http://schemas.openxmlformats.org/officeDocument/2006/extended-properties" xmlns:vt="http://schemas.openxmlformats.org/officeDocument/2006/docPropsVTypes">
  <Template>Concourse</Template>
  <TotalTime>6592</TotalTime>
  <Words>4747</Words>
  <Application>Microsoft Office PowerPoint</Application>
  <PresentationFormat>عرض على الشاشة (3:4)‏</PresentationFormat>
  <Paragraphs>350</Paragraphs>
  <Slides>90</Slides>
  <Notes>0</Notes>
  <HiddenSlides>0</HiddenSlides>
  <MMClips>0</MMClips>
  <ScaleCrop>false</ScaleCrop>
  <HeadingPairs>
    <vt:vector size="4" baseType="variant">
      <vt:variant>
        <vt:lpstr>نسق</vt:lpstr>
      </vt:variant>
      <vt:variant>
        <vt:i4>1</vt:i4>
      </vt:variant>
      <vt:variant>
        <vt:lpstr>عناوين الشرائح</vt:lpstr>
      </vt:variant>
      <vt:variant>
        <vt:i4>90</vt:i4>
      </vt:variant>
    </vt:vector>
  </HeadingPairs>
  <TitlesOfParts>
    <vt:vector size="91" baseType="lpstr">
      <vt:lpstr>Concourse</vt:lpstr>
      <vt:lpstr>Non Communicable Diseases (NCDs)</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عرض تقديمي في PowerPoint</vt:lpstr>
      <vt:lpstr>عرض تقديمي في PowerPoint</vt:lpstr>
      <vt:lpstr>Prevention and control of NCDs</vt:lpstr>
      <vt:lpstr>Prevention and control of NCDs</vt:lpstr>
      <vt:lpstr>Prevention and control of NCDs</vt:lpstr>
      <vt:lpstr>Prevention and control of NCDs</vt:lpstr>
      <vt:lpstr>International Efforts</vt:lpstr>
      <vt:lpstr>GLOBAL ACTION PLANFOR THE PREVENTION AND CONTROL OF NONCOMMUNICABLE DISEASES 2013- 2020</vt:lpstr>
      <vt:lpstr>GLOBAL ACTION PLANFOR THE PREVENTION AND CONTROL OF NONCOMMUNICABLE DISEASES 2013- 2020</vt:lpstr>
      <vt:lpstr>GLOBAL ACTION PLANFOR THE PREVENTION AND CONTROL OF NONCOMMUNICABLE DISEASES 2013- 2020</vt:lpstr>
      <vt:lpstr>GLOBAL ACTION PLANFOR THE PREVENTION AND CONTROL OF NONCOMMUNICABLE DISEASES 2013- 2020</vt:lpstr>
      <vt:lpstr>GLOBAL ACTION PLANFOR THE PREVENTION AND CONTROL OF NONCOMMUNICABLE DISEASES 2013- 2020</vt:lpstr>
      <vt:lpstr>GLOBAL ACTION PLANFOR THE PREVENTION AND CONTROL OF NONCOMMUNICABLE DISEASES 2013- 2020</vt:lpstr>
      <vt:lpstr>عرض تقديمي في PowerPoint</vt:lpstr>
      <vt:lpstr>عرض تقديمي في PowerPoint</vt:lpstr>
      <vt:lpstr>SUSTAINABLE DEVELOPMENT  GOAL 3</vt:lpstr>
      <vt:lpstr>SUSTAINABLE DEVELOPMENT  GOAL 3</vt:lpstr>
      <vt:lpstr>SUSTAINABLE DEVELOPMENT  GOAL 3</vt:lpstr>
      <vt:lpstr>PROGRESS OF GOAL 3 IN 2017</vt:lpstr>
      <vt:lpstr>PROGRESS OF GOAL 3 IN 2017</vt:lpstr>
      <vt:lpstr>PROGRESS OF GOAL 3 IN 2017</vt:lpstr>
      <vt:lpstr>From Burden to “Best Buys”:  Reducing the Economic Impact of Non-Communicable Diseases in Low- and Middle-Income Countries https://www.who.int/nmh/publications/best_buys_summary.pdf</vt:lpstr>
      <vt:lpstr>STEPwise approach to noncommunicable disease risk factor surveillance (STEPS)</vt:lpstr>
      <vt:lpstr>STEPwise approach to surveillance</vt:lpstr>
      <vt:lpstr>STEPwise approach to surveillance</vt:lpstr>
      <vt:lpstr>STEPwise approach to surveillance</vt:lpstr>
      <vt:lpstr>STEPwise approach to surveillance</vt:lpstr>
      <vt:lpstr>NCDs in Jordan</vt:lpstr>
      <vt:lpstr>عرض تقديمي في PowerPoint</vt:lpstr>
      <vt:lpstr>عرض تقديمي في PowerPoint</vt:lpstr>
      <vt:lpstr>NCDs in Jordan</vt:lpstr>
      <vt:lpstr>NCDs in Jordan</vt:lpstr>
      <vt:lpstr>NCDs in Jordan</vt:lpstr>
      <vt:lpstr>NCDs in Jordan</vt:lpstr>
      <vt:lpstr>NCDs in Jordan</vt:lpstr>
      <vt:lpstr>NCDs in Jordan</vt:lpstr>
      <vt:lpstr>عرض تقديمي في PowerPoint</vt:lpstr>
      <vt:lpstr>عرض تقديمي في PowerPoint</vt:lpstr>
      <vt:lpstr>عرض تقديمي في PowerPoint</vt:lpstr>
      <vt:lpstr>عرض تقديمي في PowerPoint</vt:lpstr>
      <vt:lpstr>عرض تقديمي في PowerPoint</vt:lpstr>
      <vt:lpstr>NCDs in Jordan</vt:lpstr>
      <vt:lpstr>https://www.who.int/nmh/countries/2018/jor_en.pdf?ua=1</vt:lpstr>
      <vt:lpstr>https://www.who.int/nmh/countries/2018/jor_en.pdf?ua=1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Recommendations</vt:lpstr>
      <vt:lpstr>COVID-19 and NCDs (WHO 2020)</vt:lpstr>
      <vt:lpstr>COVID-19 and NCDs (WHO 2020)</vt:lpstr>
      <vt:lpstr>COVID-19 and NCDs</vt:lpstr>
      <vt:lpstr>COVID-19 and NCDs</vt:lpstr>
      <vt:lpstr>COVID-19 and NCDs</vt:lpstr>
      <vt:lpstr>COVID-19 and NCDs</vt:lpstr>
      <vt:lpstr>COVID-19 and NCDs</vt:lpstr>
      <vt:lpstr>COVID-19 and NCDs</vt:lpstr>
      <vt:lpstr>COVID-19 and NCDs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Communicable Diseases (NCDs)</dc:title>
  <dc:creator>Dell-i7</dc:creator>
  <cp:lastModifiedBy>Dell-i7</cp:lastModifiedBy>
  <cp:revision>134</cp:revision>
  <dcterms:created xsi:type="dcterms:W3CDTF">2006-08-16T00:00:00Z</dcterms:created>
  <dcterms:modified xsi:type="dcterms:W3CDTF">2020-12-26T13:34:37Z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0x01010074E32ACC886DB2468481C09BE227C1CB</vt:lpwstr>
  </property>
</Properties>
</file>