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 id="2147483708" r:id="rId3"/>
  </p:sldMasterIdLst>
  <p:notesMasterIdLst>
    <p:notesMasterId r:id="rId69"/>
  </p:notesMasterIdLst>
  <p:sldIdLst>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274" r:id="rId28"/>
    <p:sldId id="275" r:id="rId29"/>
    <p:sldId id="276" r:id="rId30"/>
    <p:sldId id="277" r:id="rId31"/>
    <p:sldId id="278" r:id="rId32"/>
    <p:sldId id="279" r:id="rId33"/>
    <p:sldId id="272" r:id="rId34"/>
    <p:sldId id="280" r:id="rId35"/>
    <p:sldId id="281" r:id="rId36"/>
    <p:sldId id="282" r:id="rId37"/>
    <p:sldId id="283" r:id="rId38"/>
    <p:sldId id="27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68"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24" autoAdjust="0"/>
  </p:normalViewPr>
  <p:slideViewPr>
    <p:cSldViewPr>
      <p:cViewPr>
        <p:scale>
          <a:sx n="82" d="100"/>
          <a:sy n="82" d="100"/>
        </p:scale>
        <p:origin x="-1026" y="-36"/>
      </p:cViewPr>
      <p:guideLst>
        <p:guide orient="horz" pos="2160"/>
        <p:guide pos="2880"/>
      </p:guideLst>
    </p:cSldViewPr>
  </p:slideViewPr>
  <p:outlineViewPr>
    <p:cViewPr>
      <p:scale>
        <a:sx n="33" d="100"/>
        <a:sy n="33" d="100"/>
      </p:scale>
      <p:origin x="0" y="38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46EFD-3F9B-4E87-AA21-5AB66768DF01}" type="datetimeFigureOut">
              <a:rPr lang="en-GB" smtClean="0"/>
              <a:t>08/09/2019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E7450-84B5-4E15-856B-068DE2CE1172}" type="slidenum">
              <a:rPr lang="en-GB" smtClean="0"/>
              <a:t>‹#›</a:t>
            </a:fld>
            <a:endParaRPr lang="en-GB"/>
          </a:p>
        </p:txBody>
      </p:sp>
    </p:spTree>
    <p:extLst>
      <p:ext uri="{BB962C8B-B14F-4D97-AF65-F5344CB8AC3E}">
        <p14:creationId xmlns:p14="http://schemas.microsoft.com/office/powerpoint/2010/main" val="62257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cal-dictionary.thefreedictionary.com/extracorporeal+shock-wave+lithotripsy"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hlinkClick r:id="rId3"/>
              </a:rPr>
              <a:t>extracorporeal shock-wave lithotripsy</a:t>
            </a:r>
            <a:endParaRPr lang="ar-JO"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AB2FFE0-A993-4A20-ACA3-919933868CF4}"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40</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Alternative therapy</a:t>
            </a:r>
          </a:p>
          <a:p>
            <a:r>
              <a:rPr lang="en-US" sz="1200" kern="1200" baseline="0" dirty="0">
                <a:solidFill>
                  <a:schemeClr val="tx1"/>
                </a:solidFill>
                <a:latin typeface="+mn-lt"/>
                <a:ea typeface="+mn-ea"/>
                <a:cs typeface="+mn-cs"/>
              </a:rPr>
              <a:t>Endoscopic surgery, open surgery, or observation can be used to allow</a:t>
            </a:r>
          </a:p>
          <a:p>
            <a:r>
              <a:rPr lang="en-US" sz="1200" kern="1200" baseline="0" dirty="0">
                <a:solidFill>
                  <a:schemeClr val="tx1"/>
                </a:solidFill>
                <a:latin typeface="+mn-lt"/>
                <a:ea typeface="+mn-ea"/>
                <a:cs typeface="+mn-cs"/>
              </a:rPr>
              <a:t>spontaneous passage.</a:t>
            </a:r>
            <a:endParaRPr lang="ar-JO"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AB2FFE0-A993-4A20-ACA3-919933868CF4}"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42</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a:buNone/>
            </a:pPr>
            <a:endParaRPr lang="ar-JO"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AB2FFE0-A993-4A20-ACA3-919933868CF4}"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43</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a:buNone/>
            </a:pPr>
            <a:r>
              <a:rPr lang="en-US" dirty="0"/>
              <a:t>EHL has a narrower safety margin than that of pneumatic, ultrasonic, or</a:t>
            </a:r>
          </a:p>
          <a:p>
            <a:pPr algn="l">
              <a:buNone/>
            </a:pPr>
            <a:r>
              <a:rPr lang="en-US" dirty="0"/>
              <a:t>laser lithotripsy and should be kept as far away as possible from the wall of</a:t>
            </a:r>
          </a:p>
          <a:p>
            <a:pPr algn="l">
              <a:buNone/>
            </a:pPr>
            <a:r>
              <a:rPr lang="en-US" dirty="0"/>
              <a:t>the </a:t>
            </a:r>
            <a:r>
              <a:rPr lang="en-US" dirty="0" err="1"/>
              <a:t>ureter</a:t>
            </a:r>
            <a:r>
              <a:rPr lang="en-US" dirty="0"/>
              <a:t>, renal pelvis, or bladder to limit damage to these structures, and</a:t>
            </a:r>
          </a:p>
          <a:p>
            <a:pPr algn="l">
              <a:buNone/>
            </a:pPr>
            <a:r>
              <a:rPr lang="en-US" dirty="0"/>
              <a:t>at least 2 mm away from the </a:t>
            </a:r>
            <a:r>
              <a:rPr lang="en-US" dirty="0" err="1"/>
              <a:t>cystoscope</a:t>
            </a:r>
            <a:r>
              <a:rPr lang="en-US" dirty="0"/>
              <a:t>, </a:t>
            </a:r>
            <a:r>
              <a:rPr lang="en-US" dirty="0" err="1"/>
              <a:t>ureteroscope</a:t>
            </a:r>
            <a:r>
              <a:rPr lang="en-US" dirty="0"/>
              <a:t>, or </a:t>
            </a:r>
            <a:r>
              <a:rPr lang="en-US" dirty="0" err="1"/>
              <a:t>nephroscope</a:t>
            </a:r>
            <a:endParaRPr lang="en-US" dirty="0"/>
          </a:p>
          <a:p>
            <a:pPr algn="l">
              <a:buNone/>
            </a:pPr>
            <a:r>
              <a:rPr lang="en-US" dirty="0"/>
              <a:t>to prevent lens fracture.</a:t>
            </a:r>
          </a:p>
          <a:p>
            <a:endParaRPr lang="ar-JO"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AB2FFE0-A993-4A20-ACA3-919933868CF4}"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44</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A2DDC9EB-0A35-43AD-A038-8EB51C955A7A}" type="datetimeFigureOut">
              <a:rPr lang="ar-JO" smtClean="0"/>
              <a:pPr/>
              <a:t>09/01/1441</a:t>
            </a:fld>
            <a:endParaRPr lang="ar-JO"/>
          </a:p>
        </p:txBody>
      </p:sp>
      <p:sp>
        <p:nvSpPr>
          <p:cNvPr id="19" name="عنصر نائب للتذييل 18"/>
          <p:cNvSpPr>
            <a:spLocks noGrp="1"/>
          </p:cNvSpPr>
          <p:nvPr>
            <p:ph type="ftr" sz="quarter" idx="11"/>
          </p:nvPr>
        </p:nvSpPr>
        <p:spPr/>
        <p:txBody>
          <a:bodyPr/>
          <a:lstStyle/>
          <a:p>
            <a:endParaRPr lang="ar-JO"/>
          </a:p>
        </p:txBody>
      </p:sp>
      <p:sp>
        <p:nvSpPr>
          <p:cNvPr id="27" name="عنصر نائب لرقم الشريحة 26"/>
          <p:cNvSpPr>
            <a:spLocks noGrp="1"/>
          </p:cNvSpPr>
          <p:nvPr>
            <p:ph type="sldNum" sz="quarter" idx="12"/>
          </p:nvPr>
        </p:nvSpPr>
        <p:spPr/>
        <p:txBody>
          <a:bodyPr/>
          <a:lstStyle/>
          <a:p>
            <a:fld id="{F540BCBE-73AA-469E-8793-5B69D23A3E71}" type="slidenum">
              <a:rPr lang="ar-JO" smtClean="0"/>
              <a:pPr/>
              <a:t>‹#›</a:t>
            </a:fld>
            <a:endParaRPr lang="ar-JO"/>
          </a:p>
        </p:txBody>
      </p:sp>
    </p:spTree>
    <p:extLst>
      <p:ext uri="{BB962C8B-B14F-4D97-AF65-F5344CB8AC3E}">
        <p14:creationId xmlns:p14="http://schemas.microsoft.com/office/powerpoint/2010/main" val="21693056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A2DDC9EB-0A35-43AD-A038-8EB51C955A7A}" type="datetimeFigureOut">
              <a:rPr lang="ar-JO" smtClean="0"/>
              <a:pPr/>
              <a:t>09/01/1441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540BCBE-73AA-469E-8793-5B69D23A3E71}" type="slidenum">
              <a:rPr lang="ar-JO" smtClean="0"/>
              <a:pPr/>
              <a:t>‹#›</a:t>
            </a:fld>
            <a:endParaRPr lang="ar-JO"/>
          </a:p>
        </p:txBody>
      </p:sp>
    </p:spTree>
    <p:extLst>
      <p:ext uri="{BB962C8B-B14F-4D97-AF65-F5344CB8AC3E}">
        <p14:creationId xmlns:p14="http://schemas.microsoft.com/office/powerpoint/2010/main" val="3363439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A2DDC9EB-0A35-43AD-A038-8EB51C955A7A}" type="datetimeFigureOut">
              <a:rPr lang="ar-JO" smtClean="0"/>
              <a:pPr/>
              <a:t>09/01/1441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540BCBE-73AA-469E-8793-5B69D23A3E71}" type="slidenum">
              <a:rPr lang="ar-JO" smtClean="0"/>
              <a:pPr/>
              <a:t>‹#›</a:t>
            </a:fld>
            <a:endParaRPr lang="ar-JO"/>
          </a:p>
        </p:txBody>
      </p:sp>
    </p:spTree>
    <p:extLst>
      <p:ext uri="{BB962C8B-B14F-4D97-AF65-F5344CB8AC3E}">
        <p14:creationId xmlns:p14="http://schemas.microsoft.com/office/powerpoint/2010/main" val="548744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27287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815188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965095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09/01/1441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250047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09/01/1441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323946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09/01/1441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089817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09/01/1441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682994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09/01/1441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25349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A2DDC9EB-0A35-43AD-A038-8EB51C955A7A}" type="datetimeFigureOut">
              <a:rPr lang="ar-JO" smtClean="0"/>
              <a:pPr/>
              <a:t>09/01/1441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540BCBE-73AA-469E-8793-5B69D23A3E71}" type="slidenum">
              <a:rPr lang="ar-JO" smtClean="0"/>
              <a:pPr/>
              <a:t>‹#›</a:t>
            </a:fld>
            <a:endParaRPr lang="ar-JO"/>
          </a:p>
        </p:txBody>
      </p:sp>
    </p:spTree>
    <p:extLst>
      <p:ext uri="{BB962C8B-B14F-4D97-AF65-F5344CB8AC3E}">
        <p14:creationId xmlns:p14="http://schemas.microsoft.com/office/powerpoint/2010/main" val="3185328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09/01/1441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40222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685929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170328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69" y="1187648"/>
            <a:ext cx="7358063" cy="2437805"/>
          </a:xfrm>
          <a:prstGeom prst="rect">
            <a:avLst/>
          </a:prstGeom>
        </p:spPr>
        <p:txBody>
          <a:bodyPr anchor="b"/>
          <a:lstStyle>
            <a:lvl1pPr algn="ctr"/>
          </a:lstStyle>
          <a:p>
            <a:r>
              <a:t>Title Text</a:t>
            </a:r>
          </a:p>
        </p:txBody>
      </p:sp>
      <p:sp>
        <p:nvSpPr>
          <p:cNvPr id="12" name="Body Level One…"/>
          <p:cNvSpPr txBox="1">
            <a:spLocks noGrp="1"/>
          </p:cNvSpPr>
          <p:nvPr>
            <p:ph type="body" sz="quarter" idx="1"/>
          </p:nvPr>
        </p:nvSpPr>
        <p:spPr>
          <a:xfrm>
            <a:off x="892969" y="3643313"/>
            <a:ext cx="7358063" cy="1026914"/>
          </a:xfrm>
          <a:prstGeom prst="rect">
            <a:avLst/>
          </a:prstGeom>
        </p:spPr>
        <p:txBody>
          <a:bodyPr anchor="t"/>
          <a:lstStyle>
            <a:lvl1pPr marL="0" indent="0" algn="ctr">
              <a:spcBef>
                <a:spcPts val="0"/>
              </a:spcBef>
              <a:buSzTx/>
              <a:buNone/>
              <a:defRPr sz="2500"/>
            </a:lvl1pPr>
            <a:lvl2pPr marL="0" indent="0" algn="ctr">
              <a:spcBef>
                <a:spcPts val="0"/>
              </a:spcBef>
              <a:buSzTx/>
              <a:buNone/>
              <a:defRPr sz="2500"/>
            </a:lvl2pPr>
            <a:lvl3pPr marL="0" indent="0" algn="ctr">
              <a:spcBef>
                <a:spcPts val="0"/>
              </a:spcBef>
              <a:buSzTx/>
              <a:buNone/>
              <a:defRPr sz="2500"/>
            </a:lvl3pPr>
            <a:lvl4pPr marL="0" indent="0" algn="ctr">
              <a:spcBef>
                <a:spcPts val="0"/>
              </a:spcBef>
              <a:buSzTx/>
              <a:buNone/>
              <a:defRPr sz="2500"/>
            </a:lvl4pPr>
            <a:lvl5pPr marL="0" indent="0" algn="ctr">
              <a:spcBef>
                <a:spcPts val="0"/>
              </a:spcBef>
              <a:buSzTx/>
              <a:buNone/>
              <a:defRPr sz="25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4899210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07281" y="80368"/>
            <a:ext cx="6929438" cy="4572147"/>
          </a:xfrm>
          <a:prstGeom prst="rect">
            <a:avLst/>
          </a:prstGeom>
          <a:ln w="9525">
            <a:round/>
          </a:ln>
        </p:spPr>
        <p:txBody>
          <a:bodyPr lIns="64291" tIns="32145" rIns="64291" bIns="32145" anchor="t">
            <a:noAutofit/>
          </a:bodyPr>
          <a:lstStyle/>
          <a:p>
            <a:endParaRPr/>
          </a:p>
        </p:txBody>
      </p:sp>
      <p:sp>
        <p:nvSpPr>
          <p:cNvPr id="21" name="Title Text"/>
          <p:cNvSpPr txBox="1">
            <a:spLocks noGrp="1"/>
          </p:cNvSpPr>
          <p:nvPr>
            <p:ph type="title"/>
          </p:nvPr>
        </p:nvSpPr>
        <p:spPr>
          <a:xfrm>
            <a:off x="892969" y="4697016"/>
            <a:ext cx="7358063" cy="892969"/>
          </a:xfrm>
          <a:prstGeom prst="rect">
            <a:avLst/>
          </a:prstGeom>
        </p:spPr>
        <p:txBody>
          <a:bodyPr anchor="b"/>
          <a:lstStyle>
            <a:lvl1pPr algn="ctr"/>
          </a:lstStyle>
          <a:p>
            <a:r>
              <a:t>Title Text</a:t>
            </a:r>
          </a:p>
        </p:txBody>
      </p:sp>
      <p:sp>
        <p:nvSpPr>
          <p:cNvPr id="22" name="Body Level One…"/>
          <p:cNvSpPr txBox="1">
            <a:spLocks noGrp="1"/>
          </p:cNvSpPr>
          <p:nvPr>
            <p:ph type="body" sz="quarter" idx="1"/>
          </p:nvPr>
        </p:nvSpPr>
        <p:spPr>
          <a:xfrm>
            <a:off x="892969" y="5509617"/>
            <a:ext cx="7358063" cy="1026914"/>
          </a:xfrm>
          <a:prstGeom prst="rect">
            <a:avLst/>
          </a:prstGeom>
        </p:spPr>
        <p:txBody>
          <a:bodyPr anchor="t"/>
          <a:lstStyle>
            <a:lvl1pPr marL="0" indent="0" algn="ctr">
              <a:spcBef>
                <a:spcPts val="0"/>
              </a:spcBef>
              <a:buSzTx/>
              <a:buNone/>
              <a:defRPr sz="2500"/>
            </a:lvl1pPr>
            <a:lvl2pPr marL="0" indent="0" algn="ctr">
              <a:spcBef>
                <a:spcPts val="0"/>
              </a:spcBef>
              <a:buSzTx/>
              <a:buNone/>
              <a:defRPr sz="2500"/>
            </a:lvl2pPr>
            <a:lvl3pPr marL="0" indent="0" algn="ctr">
              <a:spcBef>
                <a:spcPts val="0"/>
              </a:spcBef>
              <a:buSzTx/>
              <a:buNone/>
              <a:defRPr sz="2500"/>
            </a:lvl3pPr>
            <a:lvl4pPr marL="0" indent="0" algn="ctr">
              <a:spcBef>
                <a:spcPts val="0"/>
              </a:spcBef>
              <a:buSzTx/>
              <a:buNone/>
              <a:defRPr sz="2500"/>
            </a:lvl4pPr>
            <a:lvl5pPr marL="0" indent="0" algn="ctr">
              <a:spcBef>
                <a:spcPts val="0"/>
              </a:spcBef>
              <a:buSzTx/>
              <a:buNone/>
              <a:defRPr sz="25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0257946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2312789"/>
            <a:ext cx="7358063" cy="2232422"/>
          </a:xfrm>
          <a:prstGeom prst="rect">
            <a:avLst/>
          </a:prstGeom>
        </p:spPr>
        <p:txBody>
          <a:bodyPr/>
          <a:lstStyle>
            <a:lvl1pPr algn="ct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2018639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643188" y="580429"/>
            <a:ext cx="8120174" cy="5357813"/>
          </a:xfrm>
          <a:prstGeom prst="rect">
            <a:avLst/>
          </a:prstGeom>
          <a:ln w="9525">
            <a:round/>
          </a:ln>
        </p:spPr>
        <p:txBody>
          <a:bodyPr lIns="64291" tIns="32145" rIns="64291" bIns="32145" anchor="t">
            <a:noAutofit/>
          </a:bodyPr>
          <a:lstStyle/>
          <a:p>
            <a:endParaRPr/>
          </a:p>
        </p:txBody>
      </p:sp>
      <p:sp>
        <p:nvSpPr>
          <p:cNvPr id="39" name="Title Text"/>
          <p:cNvSpPr txBox="1">
            <a:spLocks noGrp="1"/>
          </p:cNvSpPr>
          <p:nvPr>
            <p:ph type="title"/>
          </p:nvPr>
        </p:nvSpPr>
        <p:spPr>
          <a:xfrm>
            <a:off x="678656" y="982265"/>
            <a:ext cx="3937992" cy="2839641"/>
          </a:xfrm>
          <a:prstGeom prst="rect">
            <a:avLst/>
          </a:prstGeom>
        </p:spPr>
        <p:txBody>
          <a:bodyPr anchor="b"/>
          <a:lstStyle>
            <a:lvl1pPr algn="ctr">
              <a:defRPr sz="4800"/>
            </a:lvl1pPr>
          </a:lstStyle>
          <a:p>
            <a:r>
              <a:t>Title Text</a:t>
            </a:r>
          </a:p>
        </p:txBody>
      </p:sp>
      <p:sp>
        <p:nvSpPr>
          <p:cNvPr id="40" name="Body Level One…"/>
          <p:cNvSpPr txBox="1">
            <a:spLocks noGrp="1"/>
          </p:cNvSpPr>
          <p:nvPr>
            <p:ph type="body" sz="quarter" idx="1"/>
          </p:nvPr>
        </p:nvSpPr>
        <p:spPr>
          <a:xfrm>
            <a:off x="678656" y="3830836"/>
            <a:ext cx="3937992" cy="2062758"/>
          </a:xfrm>
          <a:prstGeom prst="rect">
            <a:avLst/>
          </a:prstGeom>
        </p:spPr>
        <p:txBody>
          <a:bodyPr anchor="t"/>
          <a:lstStyle>
            <a:lvl1pPr marL="0" indent="0" algn="ctr">
              <a:spcBef>
                <a:spcPts val="0"/>
              </a:spcBef>
              <a:buSzTx/>
              <a:buNone/>
              <a:defRPr sz="2500"/>
            </a:lvl1pPr>
            <a:lvl2pPr marL="0" indent="0" algn="ctr">
              <a:spcBef>
                <a:spcPts val="0"/>
              </a:spcBef>
              <a:buSzTx/>
              <a:buNone/>
              <a:defRPr sz="2500"/>
            </a:lvl2pPr>
            <a:lvl3pPr marL="0" indent="0" algn="ctr">
              <a:spcBef>
                <a:spcPts val="0"/>
              </a:spcBef>
              <a:buSzTx/>
              <a:buNone/>
              <a:defRPr sz="2500"/>
            </a:lvl3pPr>
            <a:lvl4pPr marL="0" indent="0" algn="ctr">
              <a:spcBef>
                <a:spcPts val="0"/>
              </a:spcBef>
              <a:buSzTx/>
              <a:buNone/>
              <a:defRPr sz="2500"/>
            </a:lvl4pPr>
            <a:lvl5pPr marL="0" indent="0" algn="ctr">
              <a:spcBef>
                <a:spcPts val="0"/>
              </a:spcBef>
              <a:buSzTx/>
              <a:buNone/>
              <a:defRPr sz="25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7115902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lgn="ct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4070906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lgn="ctr"/>
          </a:lstStyle>
          <a:p>
            <a:r>
              <a:t>Title Text</a:t>
            </a:r>
          </a:p>
        </p:txBody>
      </p:sp>
      <p:sp>
        <p:nvSpPr>
          <p:cNvPr id="57" name="Body Level One…"/>
          <p:cNvSpPr txBox="1">
            <a:spLocks noGrp="1"/>
          </p:cNvSpPr>
          <p:nvPr>
            <p:ph type="body" idx="1"/>
          </p:nvPr>
        </p:nvSpPr>
        <p:spPr>
          <a:xfrm>
            <a:off x="892969" y="1982391"/>
            <a:ext cx="7358063" cy="4107656"/>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7907258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3714750" y="1982391"/>
            <a:ext cx="6022463" cy="3973711"/>
          </a:xfrm>
          <a:prstGeom prst="rect">
            <a:avLst/>
          </a:prstGeom>
          <a:ln w="9525">
            <a:round/>
          </a:ln>
        </p:spPr>
        <p:txBody>
          <a:bodyPr lIns="64291" tIns="32145" rIns="64291" bIns="32145" anchor="t">
            <a:noAutofit/>
          </a:bodyPr>
          <a:lstStyle/>
          <a:p>
            <a:endParaRPr/>
          </a:p>
        </p:txBody>
      </p:sp>
      <p:sp>
        <p:nvSpPr>
          <p:cNvPr id="66" name="Title Text"/>
          <p:cNvSpPr txBox="1">
            <a:spLocks noGrp="1"/>
          </p:cNvSpPr>
          <p:nvPr>
            <p:ph type="title"/>
          </p:nvPr>
        </p:nvSpPr>
        <p:spPr>
          <a:prstGeom prst="rect">
            <a:avLst/>
          </a:prstGeom>
        </p:spPr>
        <p:txBody>
          <a:bodyPr/>
          <a:lstStyle>
            <a:lvl1pPr algn="ctr"/>
          </a:lstStyle>
          <a:p>
            <a:r>
              <a:t>Title Text</a:t>
            </a:r>
          </a:p>
        </p:txBody>
      </p:sp>
      <p:sp>
        <p:nvSpPr>
          <p:cNvPr id="67" name="Body Level One…"/>
          <p:cNvSpPr txBox="1">
            <a:spLocks noGrp="1"/>
          </p:cNvSpPr>
          <p:nvPr>
            <p:ph type="body" sz="half" idx="1"/>
          </p:nvPr>
        </p:nvSpPr>
        <p:spPr>
          <a:xfrm>
            <a:off x="892969" y="1982391"/>
            <a:ext cx="3527227" cy="3973711"/>
          </a:xfrm>
          <a:prstGeom prst="rect">
            <a:avLst/>
          </a:prstGeom>
        </p:spPr>
        <p:txBody>
          <a:bodyPr/>
          <a:lstStyle>
            <a:lvl1pPr marL="258952" indent="-258952">
              <a:spcBef>
                <a:spcPts val="1969"/>
              </a:spcBef>
              <a:buBlip>
                <a:blip r:embed="rId2"/>
              </a:buBlip>
              <a:defRPr sz="2100"/>
            </a:lvl1pPr>
            <a:lvl2pPr marL="517903" indent="-258952">
              <a:spcBef>
                <a:spcPts val="1969"/>
              </a:spcBef>
              <a:buBlip>
                <a:blip r:embed="rId2"/>
              </a:buBlip>
              <a:defRPr sz="2100"/>
            </a:lvl2pPr>
            <a:lvl3pPr marL="776855" indent="-258952">
              <a:spcBef>
                <a:spcPts val="1969"/>
              </a:spcBef>
              <a:buBlip>
                <a:blip r:embed="rId2"/>
              </a:buBlip>
              <a:defRPr sz="2100"/>
            </a:lvl3pPr>
            <a:lvl4pPr marL="1035807" indent="-258952">
              <a:spcBef>
                <a:spcPts val="1969"/>
              </a:spcBef>
              <a:buBlip>
                <a:blip r:embed="rId2"/>
              </a:buBlip>
              <a:defRPr sz="2100"/>
            </a:lvl4pPr>
            <a:lvl5pPr marL="1294759" indent="-258952">
              <a:spcBef>
                <a:spcPts val="1969"/>
              </a:spcBef>
              <a:buBlip>
                <a:blip r:embed="rId2"/>
              </a:buBlip>
              <a:defRPr sz="21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2005187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A2DDC9EB-0A35-43AD-A038-8EB51C955A7A}" type="datetimeFigureOut">
              <a:rPr lang="ar-JO" smtClean="0"/>
              <a:pPr/>
              <a:t>09/01/1441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540BCBE-73AA-469E-8793-5B69D23A3E71}" type="slidenum">
              <a:rPr lang="ar-JO" smtClean="0"/>
              <a:pPr/>
              <a:t>‹#›</a:t>
            </a:fld>
            <a:endParaRPr lang="ar-JO"/>
          </a:p>
        </p:txBody>
      </p:sp>
    </p:spTree>
    <p:extLst>
      <p:ext uri="{BB962C8B-B14F-4D97-AF65-F5344CB8AC3E}">
        <p14:creationId xmlns:p14="http://schemas.microsoft.com/office/powerpoint/2010/main" val="242336290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4109465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5197078" y="535781"/>
            <a:ext cx="3277195" cy="2162343"/>
          </a:xfrm>
          <a:prstGeom prst="rect">
            <a:avLst/>
          </a:prstGeom>
          <a:ln w="9525">
            <a:round/>
          </a:ln>
        </p:spPr>
        <p:txBody>
          <a:bodyPr lIns="64291" tIns="32145" rIns="64291" bIns="32145" anchor="t">
            <a:noAutofit/>
          </a:bodyPr>
          <a:lstStyle/>
          <a:p>
            <a:endParaRPr/>
          </a:p>
        </p:txBody>
      </p:sp>
      <p:sp>
        <p:nvSpPr>
          <p:cNvPr id="84" name="Image"/>
          <p:cNvSpPr>
            <a:spLocks noGrp="1"/>
          </p:cNvSpPr>
          <p:nvPr>
            <p:ph type="pic" sz="half" idx="14"/>
          </p:nvPr>
        </p:nvSpPr>
        <p:spPr>
          <a:xfrm>
            <a:off x="4852709" y="2247911"/>
            <a:ext cx="3782914" cy="5706071"/>
          </a:xfrm>
          <a:prstGeom prst="rect">
            <a:avLst/>
          </a:prstGeom>
          <a:ln w="9525">
            <a:round/>
          </a:ln>
        </p:spPr>
        <p:txBody>
          <a:bodyPr lIns="64291" tIns="32145" rIns="64291" bIns="32145" anchor="t">
            <a:noAutofit/>
          </a:bodyPr>
          <a:lstStyle/>
          <a:p>
            <a:endParaRPr/>
          </a:p>
        </p:txBody>
      </p:sp>
      <p:sp>
        <p:nvSpPr>
          <p:cNvPr id="85" name="Image"/>
          <p:cNvSpPr>
            <a:spLocks noGrp="1"/>
          </p:cNvSpPr>
          <p:nvPr>
            <p:ph type="pic" idx="15"/>
          </p:nvPr>
        </p:nvSpPr>
        <p:spPr>
          <a:xfrm>
            <a:off x="-1610959" y="-18294"/>
            <a:ext cx="8655241" cy="6492490"/>
          </a:xfrm>
          <a:prstGeom prst="rect">
            <a:avLst/>
          </a:prstGeom>
          <a:ln w="9525">
            <a:round/>
          </a:ln>
        </p:spPr>
        <p:txBody>
          <a:bodyPr lIns="64291" tIns="32145" rIns="64291" bIns="32145"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6111782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13"/>
          </p:nvPr>
        </p:nvSpPr>
        <p:spPr>
          <a:xfrm>
            <a:off x="892969" y="3055704"/>
            <a:ext cx="7358063" cy="487630"/>
          </a:xfrm>
          <a:prstGeom prst="rect">
            <a:avLst/>
          </a:prstGeom>
        </p:spPr>
        <p:txBody>
          <a:bodyPr>
            <a:spAutoFit/>
          </a:bodyPr>
          <a:lstStyle>
            <a:lvl1pPr marL="0" indent="0" algn="ctr">
              <a:spcBef>
                <a:spcPts val="0"/>
              </a:spcBef>
              <a:buSzTx/>
              <a:buNone/>
            </a:lvl1pPr>
          </a:lstStyle>
          <a:p>
            <a:r>
              <a:t>“Type a quote here.”</a:t>
            </a:r>
          </a:p>
        </p:txBody>
      </p:sp>
      <p:sp>
        <p:nvSpPr>
          <p:cNvPr id="94" name="–Johnny Appleseed"/>
          <p:cNvSpPr txBox="1">
            <a:spLocks noGrp="1"/>
          </p:cNvSpPr>
          <p:nvPr>
            <p:ph type="body" sz="quarter" idx="14"/>
          </p:nvPr>
        </p:nvSpPr>
        <p:spPr>
          <a:xfrm>
            <a:off x="892969" y="4473773"/>
            <a:ext cx="7358063" cy="379908"/>
          </a:xfrm>
          <a:prstGeom prst="rect">
            <a:avLst/>
          </a:prstGeom>
        </p:spPr>
        <p:txBody>
          <a:bodyPr anchor="t">
            <a:spAutoFit/>
          </a:bodyPr>
          <a:lstStyle>
            <a:lvl1pPr marL="0" indent="0" algn="ctr">
              <a:spcBef>
                <a:spcPts val="0"/>
              </a:spcBef>
              <a:buSzTx/>
              <a:buNone/>
              <a:defRPr sz="20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2451541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250031" y="0"/>
            <a:ext cx="10393823" cy="7295555"/>
          </a:xfrm>
          <a:prstGeom prst="rect">
            <a:avLst/>
          </a:prstGeom>
        </p:spPr>
        <p:txBody>
          <a:bodyPr lIns="64291" tIns="32145" rIns="64291" bIns="32145"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0388835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586185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A2DDC9EB-0A35-43AD-A038-8EB51C955A7A}" type="datetimeFigureOut">
              <a:rPr lang="ar-JO" smtClean="0"/>
              <a:pPr/>
              <a:t>09/01/1441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F540BCBE-73AA-469E-8793-5B69D23A3E71}" type="slidenum">
              <a:rPr lang="ar-JO" smtClean="0"/>
              <a:pPr/>
              <a:t>‹#›</a:t>
            </a:fld>
            <a:endParaRPr lang="ar-JO"/>
          </a:p>
        </p:txBody>
      </p:sp>
    </p:spTree>
    <p:extLst>
      <p:ext uri="{BB962C8B-B14F-4D97-AF65-F5344CB8AC3E}">
        <p14:creationId xmlns:p14="http://schemas.microsoft.com/office/powerpoint/2010/main" val="143180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A2DDC9EB-0A35-43AD-A038-8EB51C955A7A}" type="datetimeFigureOut">
              <a:rPr lang="ar-JO" smtClean="0"/>
              <a:pPr/>
              <a:t>09/01/1441</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F540BCBE-73AA-469E-8793-5B69D23A3E71}" type="slidenum">
              <a:rPr lang="ar-JO" smtClean="0"/>
              <a:pPr/>
              <a:t>‹#›</a:t>
            </a:fld>
            <a:endParaRPr lang="ar-JO"/>
          </a:p>
        </p:txBody>
      </p:sp>
    </p:spTree>
    <p:extLst>
      <p:ext uri="{BB962C8B-B14F-4D97-AF65-F5344CB8AC3E}">
        <p14:creationId xmlns:p14="http://schemas.microsoft.com/office/powerpoint/2010/main" val="403105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A2DDC9EB-0A35-43AD-A038-8EB51C955A7A}" type="datetimeFigureOut">
              <a:rPr lang="ar-JO" smtClean="0"/>
              <a:pPr/>
              <a:t>09/01/1441</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F540BCBE-73AA-469E-8793-5B69D23A3E71}" type="slidenum">
              <a:rPr lang="ar-JO" smtClean="0"/>
              <a:pPr/>
              <a:t>‹#›</a:t>
            </a:fld>
            <a:endParaRPr lang="ar-JO"/>
          </a:p>
        </p:txBody>
      </p:sp>
    </p:spTree>
    <p:extLst>
      <p:ext uri="{BB962C8B-B14F-4D97-AF65-F5344CB8AC3E}">
        <p14:creationId xmlns:p14="http://schemas.microsoft.com/office/powerpoint/2010/main" val="331769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2DDC9EB-0A35-43AD-A038-8EB51C955A7A}" type="datetimeFigureOut">
              <a:rPr lang="ar-JO" smtClean="0"/>
              <a:pPr/>
              <a:t>09/01/1441</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F540BCBE-73AA-469E-8793-5B69D23A3E71}" type="slidenum">
              <a:rPr lang="ar-JO" smtClean="0"/>
              <a:pPr/>
              <a:t>‹#›</a:t>
            </a:fld>
            <a:endParaRPr lang="ar-JO"/>
          </a:p>
        </p:txBody>
      </p:sp>
    </p:spTree>
    <p:extLst>
      <p:ext uri="{BB962C8B-B14F-4D97-AF65-F5344CB8AC3E}">
        <p14:creationId xmlns:p14="http://schemas.microsoft.com/office/powerpoint/2010/main" val="193300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A2DDC9EB-0A35-43AD-A038-8EB51C955A7A}" type="datetimeFigureOut">
              <a:rPr lang="ar-JO" smtClean="0"/>
              <a:pPr/>
              <a:t>09/01/1441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F540BCBE-73AA-469E-8793-5B69D23A3E71}" type="slidenum">
              <a:rPr lang="ar-JO" smtClean="0"/>
              <a:pPr/>
              <a:t>‹#›</a:t>
            </a:fld>
            <a:endParaRPr lang="ar-JO"/>
          </a:p>
        </p:txBody>
      </p:sp>
    </p:spTree>
    <p:extLst>
      <p:ext uri="{BB962C8B-B14F-4D97-AF65-F5344CB8AC3E}">
        <p14:creationId xmlns:p14="http://schemas.microsoft.com/office/powerpoint/2010/main" val="393986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A2DDC9EB-0A35-43AD-A038-8EB51C955A7A}" type="datetimeFigureOut">
              <a:rPr lang="ar-JO" smtClean="0"/>
              <a:pPr/>
              <a:t>09/01/1441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a:xfrm>
            <a:off x="8077200" y="6356350"/>
            <a:ext cx="609600" cy="365125"/>
          </a:xfrm>
        </p:spPr>
        <p:txBody>
          <a:bodyPr/>
          <a:lstStyle/>
          <a:p>
            <a:fld id="{F540BCBE-73AA-469E-8793-5B69D23A3E71}" type="slidenum">
              <a:rPr lang="ar-JO" smtClean="0"/>
              <a:pPr/>
              <a:t>‹#›</a:t>
            </a:fld>
            <a:endParaRPr lang="ar-JO"/>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14470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DDC9EB-0A35-43AD-A038-8EB51C955A7A}" type="datetimeFigureOut">
              <a:rPr lang="ar-JO" smtClean="0"/>
              <a:pPr/>
              <a:t>09/01/1441</a:t>
            </a:fld>
            <a:endParaRPr lang="ar-JO"/>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JO"/>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40BCBE-73AA-469E-8793-5B69D23A3E71}" type="slidenum">
              <a:rPr lang="ar-JO" smtClean="0"/>
              <a:pPr/>
              <a:t>‹#›</a:t>
            </a:fld>
            <a:endParaRPr lang="ar-JO"/>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21782383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09/01/1441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124677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892969" y="821531"/>
            <a:ext cx="7358063" cy="5214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892969" y="446484"/>
            <a:ext cx="7358063" cy="1482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normAutofit/>
          </a:bodyPr>
          <a:lstStyle/>
          <a:p>
            <a:r>
              <a:t>Title Text</a:t>
            </a:r>
          </a:p>
        </p:txBody>
      </p:sp>
      <p:sp>
        <p:nvSpPr>
          <p:cNvPr id="4" name="Slide Number"/>
          <p:cNvSpPr txBox="1">
            <a:spLocks noGrp="1"/>
          </p:cNvSpPr>
          <p:nvPr>
            <p:ph type="sldNum" sz="quarter" idx="2"/>
          </p:nvPr>
        </p:nvSpPr>
        <p:spPr>
          <a:xfrm>
            <a:off x="4437391" y="6585814"/>
            <a:ext cx="264493" cy="272186"/>
          </a:xfrm>
          <a:prstGeom prst="rect">
            <a:avLst/>
          </a:prstGeom>
          <a:ln w="12700">
            <a:miter lim="400000"/>
          </a:ln>
        </p:spPr>
        <p:txBody>
          <a:bodyPr wrap="none" lIns="35717" tIns="35717" rIns="35717" bIns="35717" anchor="b">
            <a:spAutoFit/>
          </a:bodyPr>
          <a:lstStyle>
            <a:lvl1pPr>
              <a:defRPr sz="1300"/>
            </a:lvl1pPr>
          </a:lstStyle>
          <a:p>
            <a:pPr algn="ctr" defTabSz="410751" rtl="0" hangingPunct="0"/>
            <a:fld id="{86CB4B4D-7CA3-9044-876B-883B54F8677D}" type="slidenum">
              <a:rPr kern="0">
                <a:solidFill>
                  <a:srgbClr val="3E231A"/>
                </a:solidFill>
                <a:sym typeface="Papyrus"/>
              </a:rPr>
              <a:pPr algn="ctr" defTabSz="410751" rtl="0" hangingPunct="0"/>
              <a:t>‹#›</a:t>
            </a:fld>
            <a:endParaRPr kern="0">
              <a:solidFill>
                <a:srgbClr val="3E231A"/>
              </a:solidFill>
              <a:sym typeface="Papyrus"/>
            </a:endParaRPr>
          </a:p>
        </p:txBody>
      </p:sp>
    </p:spTree>
    <p:extLst>
      <p:ext uri="{BB962C8B-B14F-4D97-AF65-F5344CB8AC3E}">
        <p14:creationId xmlns:p14="http://schemas.microsoft.com/office/powerpoint/2010/main" val="12089644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spd="med"/>
  <p:txStyles>
    <p:titleStyle>
      <a:lvl1pPr marL="0" marR="0" indent="0" algn="l" defTabSz="410751" latinLnBrk="0">
        <a:lnSpc>
          <a:spcPct val="100000"/>
        </a:lnSpc>
        <a:spcBef>
          <a:spcPts val="0"/>
        </a:spcBef>
        <a:spcAft>
          <a:spcPts val="0"/>
        </a:spcAft>
        <a:buClrTx/>
        <a:buSzTx/>
        <a:buFontTx/>
        <a:buNone/>
        <a:tabLst/>
        <a:defRPr sz="5100" b="0" i="0" u="none" strike="noStrike" cap="none" spc="0" baseline="0">
          <a:solidFill>
            <a:srgbClr val="3E231A"/>
          </a:solidFill>
          <a:uFillTx/>
          <a:latin typeface="+mn-lt"/>
          <a:ea typeface="+mn-ea"/>
          <a:cs typeface="+mn-cs"/>
          <a:sym typeface="Papyrus"/>
        </a:defRPr>
      </a:lvl1pPr>
      <a:lvl2pPr marL="0" marR="0" indent="0" algn="l" defTabSz="410751" latinLnBrk="0">
        <a:lnSpc>
          <a:spcPct val="100000"/>
        </a:lnSpc>
        <a:spcBef>
          <a:spcPts val="0"/>
        </a:spcBef>
        <a:spcAft>
          <a:spcPts val="0"/>
        </a:spcAft>
        <a:buClrTx/>
        <a:buSzTx/>
        <a:buFontTx/>
        <a:buNone/>
        <a:tabLst/>
        <a:defRPr sz="5100" b="0" i="0" u="none" strike="noStrike" cap="none" spc="0" baseline="0">
          <a:solidFill>
            <a:srgbClr val="3E231A"/>
          </a:solidFill>
          <a:uFillTx/>
          <a:latin typeface="+mn-lt"/>
          <a:ea typeface="+mn-ea"/>
          <a:cs typeface="+mn-cs"/>
          <a:sym typeface="Papyrus"/>
        </a:defRPr>
      </a:lvl2pPr>
      <a:lvl3pPr marL="0" marR="0" indent="0" algn="l" defTabSz="410751" latinLnBrk="0">
        <a:lnSpc>
          <a:spcPct val="100000"/>
        </a:lnSpc>
        <a:spcBef>
          <a:spcPts val="0"/>
        </a:spcBef>
        <a:spcAft>
          <a:spcPts val="0"/>
        </a:spcAft>
        <a:buClrTx/>
        <a:buSzTx/>
        <a:buFontTx/>
        <a:buNone/>
        <a:tabLst/>
        <a:defRPr sz="5100" b="0" i="0" u="none" strike="noStrike" cap="none" spc="0" baseline="0">
          <a:solidFill>
            <a:srgbClr val="3E231A"/>
          </a:solidFill>
          <a:uFillTx/>
          <a:latin typeface="+mn-lt"/>
          <a:ea typeface="+mn-ea"/>
          <a:cs typeface="+mn-cs"/>
          <a:sym typeface="Papyrus"/>
        </a:defRPr>
      </a:lvl3pPr>
      <a:lvl4pPr marL="0" marR="0" indent="0" algn="l" defTabSz="410751" latinLnBrk="0">
        <a:lnSpc>
          <a:spcPct val="100000"/>
        </a:lnSpc>
        <a:spcBef>
          <a:spcPts val="0"/>
        </a:spcBef>
        <a:spcAft>
          <a:spcPts val="0"/>
        </a:spcAft>
        <a:buClrTx/>
        <a:buSzTx/>
        <a:buFontTx/>
        <a:buNone/>
        <a:tabLst/>
        <a:defRPr sz="5100" b="0" i="0" u="none" strike="noStrike" cap="none" spc="0" baseline="0">
          <a:solidFill>
            <a:srgbClr val="3E231A"/>
          </a:solidFill>
          <a:uFillTx/>
          <a:latin typeface="+mn-lt"/>
          <a:ea typeface="+mn-ea"/>
          <a:cs typeface="+mn-cs"/>
          <a:sym typeface="Papyrus"/>
        </a:defRPr>
      </a:lvl4pPr>
      <a:lvl5pPr marL="0" marR="0" indent="0" algn="l" defTabSz="410751" latinLnBrk="0">
        <a:lnSpc>
          <a:spcPct val="100000"/>
        </a:lnSpc>
        <a:spcBef>
          <a:spcPts val="0"/>
        </a:spcBef>
        <a:spcAft>
          <a:spcPts val="0"/>
        </a:spcAft>
        <a:buClrTx/>
        <a:buSzTx/>
        <a:buFontTx/>
        <a:buNone/>
        <a:tabLst/>
        <a:defRPr sz="5100" b="0" i="0" u="none" strike="noStrike" cap="none" spc="0" baseline="0">
          <a:solidFill>
            <a:srgbClr val="3E231A"/>
          </a:solidFill>
          <a:uFillTx/>
          <a:latin typeface="+mn-lt"/>
          <a:ea typeface="+mn-ea"/>
          <a:cs typeface="+mn-cs"/>
          <a:sym typeface="Papyrus"/>
        </a:defRPr>
      </a:lvl5pPr>
      <a:lvl6pPr marL="0" marR="0" indent="0" algn="l" defTabSz="410751" latinLnBrk="0">
        <a:lnSpc>
          <a:spcPct val="100000"/>
        </a:lnSpc>
        <a:spcBef>
          <a:spcPts val="0"/>
        </a:spcBef>
        <a:spcAft>
          <a:spcPts val="0"/>
        </a:spcAft>
        <a:buClrTx/>
        <a:buSzTx/>
        <a:buFontTx/>
        <a:buNone/>
        <a:tabLst/>
        <a:defRPr sz="5100" b="0" i="0" u="none" strike="noStrike" cap="none" spc="0" baseline="0">
          <a:solidFill>
            <a:srgbClr val="3E231A"/>
          </a:solidFill>
          <a:uFillTx/>
          <a:latin typeface="+mn-lt"/>
          <a:ea typeface="+mn-ea"/>
          <a:cs typeface="+mn-cs"/>
          <a:sym typeface="Papyrus"/>
        </a:defRPr>
      </a:lvl6pPr>
      <a:lvl7pPr marL="0" marR="0" indent="0" algn="l" defTabSz="410751" latinLnBrk="0">
        <a:lnSpc>
          <a:spcPct val="100000"/>
        </a:lnSpc>
        <a:spcBef>
          <a:spcPts val="0"/>
        </a:spcBef>
        <a:spcAft>
          <a:spcPts val="0"/>
        </a:spcAft>
        <a:buClrTx/>
        <a:buSzTx/>
        <a:buFontTx/>
        <a:buNone/>
        <a:tabLst/>
        <a:defRPr sz="5100" b="0" i="0" u="none" strike="noStrike" cap="none" spc="0" baseline="0">
          <a:solidFill>
            <a:srgbClr val="3E231A"/>
          </a:solidFill>
          <a:uFillTx/>
          <a:latin typeface="+mn-lt"/>
          <a:ea typeface="+mn-ea"/>
          <a:cs typeface="+mn-cs"/>
          <a:sym typeface="Papyrus"/>
        </a:defRPr>
      </a:lvl7pPr>
      <a:lvl8pPr marL="0" marR="0" indent="0" algn="l" defTabSz="410751" latinLnBrk="0">
        <a:lnSpc>
          <a:spcPct val="100000"/>
        </a:lnSpc>
        <a:spcBef>
          <a:spcPts val="0"/>
        </a:spcBef>
        <a:spcAft>
          <a:spcPts val="0"/>
        </a:spcAft>
        <a:buClrTx/>
        <a:buSzTx/>
        <a:buFontTx/>
        <a:buNone/>
        <a:tabLst/>
        <a:defRPr sz="5100" b="0" i="0" u="none" strike="noStrike" cap="none" spc="0" baseline="0">
          <a:solidFill>
            <a:srgbClr val="3E231A"/>
          </a:solidFill>
          <a:uFillTx/>
          <a:latin typeface="+mn-lt"/>
          <a:ea typeface="+mn-ea"/>
          <a:cs typeface="+mn-cs"/>
          <a:sym typeface="Papyrus"/>
        </a:defRPr>
      </a:lvl8pPr>
      <a:lvl9pPr marL="0" marR="0" indent="0" algn="l" defTabSz="410751" latinLnBrk="0">
        <a:lnSpc>
          <a:spcPct val="100000"/>
        </a:lnSpc>
        <a:spcBef>
          <a:spcPts val="0"/>
        </a:spcBef>
        <a:spcAft>
          <a:spcPts val="0"/>
        </a:spcAft>
        <a:buClrTx/>
        <a:buSzTx/>
        <a:buFontTx/>
        <a:buNone/>
        <a:tabLst/>
        <a:defRPr sz="5100" b="0" i="0" u="none" strike="noStrike" cap="none" spc="0" baseline="0">
          <a:solidFill>
            <a:srgbClr val="3E231A"/>
          </a:solidFill>
          <a:uFillTx/>
          <a:latin typeface="+mn-lt"/>
          <a:ea typeface="+mn-ea"/>
          <a:cs typeface="+mn-cs"/>
          <a:sym typeface="Papyrus"/>
        </a:defRPr>
      </a:lvl9pPr>
    </p:titleStyle>
    <p:bodyStyle>
      <a:lvl1pPr marL="330387"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solidFill>
            <a:srgbClr val="3E231A"/>
          </a:solidFill>
          <a:uFillTx/>
          <a:latin typeface="+mn-lt"/>
          <a:ea typeface="+mn-ea"/>
          <a:cs typeface="+mn-cs"/>
          <a:sym typeface="Papyrus"/>
        </a:defRPr>
      </a:lvl1pPr>
      <a:lvl2pPr marL="660773"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solidFill>
            <a:srgbClr val="3E231A"/>
          </a:solidFill>
          <a:uFillTx/>
          <a:latin typeface="+mn-lt"/>
          <a:ea typeface="+mn-ea"/>
          <a:cs typeface="+mn-cs"/>
          <a:sym typeface="Papyrus"/>
        </a:defRPr>
      </a:lvl2pPr>
      <a:lvl3pPr marL="991160"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solidFill>
            <a:srgbClr val="3E231A"/>
          </a:solidFill>
          <a:uFillTx/>
          <a:latin typeface="+mn-lt"/>
          <a:ea typeface="+mn-ea"/>
          <a:cs typeface="+mn-cs"/>
          <a:sym typeface="Papyrus"/>
        </a:defRPr>
      </a:lvl3pPr>
      <a:lvl4pPr marL="1321547"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solidFill>
            <a:srgbClr val="3E231A"/>
          </a:solidFill>
          <a:uFillTx/>
          <a:latin typeface="+mn-lt"/>
          <a:ea typeface="+mn-ea"/>
          <a:cs typeface="+mn-cs"/>
          <a:sym typeface="Papyrus"/>
        </a:defRPr>
      </a:lvl4pPr>
      <a:lvl5pPr marL="1651933"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solidFill>
            <a:srgbClr val="3E231A"/>
          </a:solidFill>
          <a:uFillTx/>
          <a:latin typeface="+mn-lt"/>
          <a:ea typeface="+mn-ea"/>
          <a:cs typeface="+mn-cs"/>
          <a:sym typeface="Papyrus"/>
        </a:defRPr>
      </a:lvl5pPr>
      <a:lvl6pPr marL="1982320"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solidFill>
            <a:srgbClr val="3E231A"/>
          </a:solidFill>
          <a:uFillTx/>
          <a:latin typeface="+mn-lt"/>
          <a:ea typeface="+mn-ea"/>
          <a:cs typeface="+mn-cs"/>
          <a:sym typeface="Papyrus"/>
        </a:defRPr>
      </a:lvl6pPr>
      <a:lvl7pPr marL="2312707"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solidFill>
            <a:srgbClr val="3E231A"/>
          </a:solidFill>
          <a:uFillTx/>
          <a:latin typeface="+mn-lt"/>
          <a:ea typeface="+mn-ea"/>
          <a:cs typeface="+mn-cs"/>
          <a:sym typeface="Papyrus"/>
        </a:defRPr>
      </a:lvl7pPr>
      <a:lvl8pPr marL="2643094"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solidFill>
            <a:srgbClr val="3E231A"/>
          </a:solidFill>
          <a:uFillTx/>
          <a:latin typeface="+mn-lt"/>
          <a:ea typeface="+mn-ea"/>
          <a:cs typeface="+mn-cs"/>
          <a:sym typeface="Papyrus"/>
        </a:defRPr>
      </a:lvl8pPr>
      <a:lvl9pPr marL="2973480"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solidFill>
            <a:srgbClr val="3E231A"/>
          </a:solidFill>
          <a:uFillTx/>
          <a:latin typeface="+mn-lt"/>
          <a:ea typeface="+mn-ea"/>
          <a:cs typeface="+mn-cs"/>
          <a:sym typeface="Papyrus"/>
        </a:defRPr>
      </a:lvl9pPr>
    </p:bodyStyle>
    <p:otherStyle>
      <a:lvl1pPr marL="0" marR="0" indent="0" algn="ctr" defTabSz="410751"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Papyrus"/>
        </a:defRPr>
      </a:lvl1pPr>
      <a:lvl2pPr marL="0" marR="0" indent="160729" algn="ctr" defTabSz="410751"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Papyrus"/>
        </a:defRPr>
      </a:lvl2pPr>
      <a:lvl3pPr marL="0" marR="0" indent="321457" algn="ctr" defTabSz="410751"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Papyrus"/>
        </a:defRPr>
      </a:lvl3pPr>
      <a:lvl4pPr marL="0" marR="0" indent="482186" algn="ctr" defTabSz="410751"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Papyrus"/>
        </a:defRPr>
      </a:lvl4pPr>
      <a:lvl5pPr marL="0" marR="0" indent="642915" algn="ctr" defTabSz="410751"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Papyrus"/>
        </a:defRPr>
      </a:lvl5pPr>
      <a:lvl6pPr marL="0" marR="0" indent="803643" algn="ctr" defTabSz="410751"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Papyrus"/>
        </a:defRPr>
      </a:lvl6pPr>
      <a:lvl7pPr marL="0" marR="0" indent="964372" algn="ctr" defTabSz="410751"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Papyrus"/>
        </a:defRPr>
      </a:lvl7pPr>
      <a:lvl8pPr marL="0" marR="0" indent="1125101" algn="ctr" defTabSz="410751"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Papyrus"/>
        </a:defRPr>
      </a:lvl8pPr>
      <a:lvl9pPr marL="0" marR="0" indent="1285829" algn="ctr" defTabSz="410751"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ckb://436343?section=overview" TargetMode="External"/><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Urolithiasis"/>
          <p:cNvSpPr txBox="1">
            <a:spLocks noGrp="1"/>
          </p:cNvSpPr>
          <p:nvPr>
            <p:ph type="ctrTitle"/>
          </p:nvPr>
        </p:nvSpPr>
        <p:spPr>
          <a:prstGeom prst="rect">
            <a:avLst/>
          </a:prstGeom>
        </p:spPr>
        <p:txBody>
          <a:bodyPr/>
          <a:lstStyle/>
          <a:p>
            <a:r>
              <a:t>Urolithiasis</a:t>
            </a:r>
          </a:p>
        </p:txBody>
      </p:sp>
    </p:spTree>
    <p:extLst>
      <p:ext uri="{BB962C8B-B14F-4D97-AF65-F5344CB8AC3E}">
        <p14:creationId xmlns:p14="http://schemas.microsoft.com/office/powerpoint/2010/main" val="340151862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Uric acid stones"/>
          <p:cNvSpPr txBox="1">
            <a:spLocks noGrp="1"/>
          </p:cNvSpPr>
          <p:nvPr>
            <p:ph type="title"/>
          </p:nvPr>
        </p:nvSpPr>
        <p:spPr>
          <a:prstGeom prst="rect">
            <a:avLst/>
          </a:prstGeom>
        </p:spPr>
        <p:txBody>
          <a:bodyPr/>
          <a:lstStyle/>
          <a:p>
            <a:r>
              <a:t>Uric acid stones </a:t>
            </a:r>
          </a:p>
        </p:txBody>
      </p:sp>
      <p:sp>
        <p:nvSpPr>
          <p:cNvPr id="143" name="Uric acid stones account for 6% of renal calculi. These are associated with urine pH less than 5.5, high purine intake (eg, organ meats, legumes, fish, meat extracts, gravies), or malignancy (ie, rapid cell turnover).…"/>
          <p:cNvSpPr txBox="1">
            <a:spLocks noGrp="1"/>
          </p:cNvSpPr>
          <p:nvPr>
            <p:ph type="body" idx="1"/>
          </p:nvPr>
        </p:nvSpPr>
        <p:spPr>
          <a:prstGeom prst="rect">
            <a:avLst/>
          </a:prstGeom>
        </p:spPr>
        <p:txBody>
          <a:bodyPr/>
          <a:lstStyle/>
          <a:p>
            <a:pPr marL="0" indent="0">
              <a:spcBef>
                <a:spcPts val="1969"/>
              </a:spcBef>
              <a:buSzTx/>
              <a:buNone/>
              <a:defRPr sz="3000"/>
            </a:pPr>
            <a:r>
              <a:t>Uric acid stones account for 6% of renal calculi. These are associated with urine pH less than 5.5, high purine intake (eg, organ meats, legumes, fish, meat extracts, gravies), or malignancy (ie, rapid cell turnover). </a:t>
            </a:r>
          </a:p>
          <a:p>
            <a:pPr marL="0" indent="0">
              <a:spcBef>
                <a:spcPts val="1969"/>
              </a:spcBef>
              <a:buSzTx/>
              <a:buNone/>
              <a:defRPr sz="3000"/>
            </a:pPr>
            <a:r>
              <a:t>Approximately 25% of patients with uric acid stone have gout.</a:t>
            </a:r>
          </a:p>
        </p:txBody>
      </p:sp>
    </p:spTree>
    <p:extLst>
      <p:ext uri="{BB962C8B-B14F-4D97-AF65-F5344CB8AC3E}">
        <p14:creationId xmlns:p14="http://schemas.microsoft.com/office/powerpoint/2010/main" val="14103639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 descr="Image"/>
          <p:cNvPicPr>
            <a:picLocks noChangeAspect="1"/>
          </p:cNvPicPr>
          <p:nvPr/>
        </p:nvPicPr>
        <p:blipFill>
          <a:blip r:embed="rId2">
            <a:extLst/>
          </a:blip>
          <a:stretch>
            <a:fillRect/>
          </a:stretch>
        </p:blipFill>
        <p:spPr>
          <a:xfrm>
            <a:off x="584294" y="839761"/>
            <a:ext cx="7975412" cy="5178479"/>
          </a:xfrm>
          <a:prstGeom prst="rect">
            <a:avLst/>
          </a:prstGeom>
          <a:ln w="12700">
            <a:miter lim="400000"/>
          </a:ln>
        </p:spPr>
      </p:pic>
    </p:spTree>
    <p:extLst>
      <p:ext uri="{BB962C8B-B14F-4D97-AF65-F5344CB8AC3E}">
        <p14:creationId xmlns:p14="http://schemas.microsoft.com/office/powerpoint/2010/main" val="19379972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ystine stones"/>
          <p:cNvSpPr txBox="1">
            <a:spLocks noGrp="1"/>
          </p:cNvSpPr>
          <p:nvPr>
            <p:ph type="title"/>
          </p:nvPr>
        </p:nvSpPr>
        <p:spPr>
          <a:prstGeom prst="rect">
            <a:avLst/>
          </a:prstGeom>
        </p:spPr>
        <p:txBody>
          <a:bodyPr/>
          <a:lstStyle/>
          <a:p>
            <a:r>
              <a:t>Cystine stones</a:t>
            </a:r>
          </a:p>
        </p:txBody>
      </p:sp>
      <p:sp>
        <p:nvSpPr>
          <p:cNvPr id="148" name="Cystine stones account for 2% of renal calculi. They arise because of an intrinsic metabolic defect resulting in failure of renal tubular reabsorption of cystine, ornithine, lysine, and arginine. Urine becomes supersaturated with cystine, with resultant crystal deposition."/>
          <p:cNvSpPr txBox="1">
            <a:spLocks noGrp="1"/>
          </p:cNvSpPr>
          <p:nvPr>
            <p:ph type="body" idx="1"/>
          </p:nvPr>
        </p:nvSpPr>
        <p:spPr>
          <a:prstGeom prst="rect">
            <a:avLst/>
          </a:prstGeom>
        </p:spPr>
        <p:txBody>
          <a:bodyPr/>
          <a:lstStyle>
            <a:lvl1pPr marL="0" indent="0">
              <a:spcBef>
                <a:spcPts val="2800"/>
              </a:spcBef>
              <a:buSzTx/>
              <a:buNone/>
              <a:defRPr sz="3000"/>
            </a:lvl1pPr>
          </a:lstStyle>
          <a:p>
            <a:r>
              <a:t>Cystine stones account for 2% of renal calculi. They arise because of an intrinsic metabolic defect resulting in failure of renal tubular reabsorption of cystine, ornithine, lysine, and arginine. Urine becomes supersaturated with cystine, with resultant crystal deposition.</a:t>
            </a:r>
          </a:p>
        </p:txBody>
      </p:sp>
    </p:spTree>
    <p:extLst>
      <p:ext uri="{BB962C8B-B14F-4D97-AF65-F5344CB8AC3E}">
        <p14:creationId xmlns:p14="http://schemas.microsoft.com/office/powerpoint/2010/main" val="15273747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extLst/>
          </a:blip>
          <a:stretch>
            <a:fillRect/>
          </a:stretch>
        </p:blipFill>
        <p:spPr>
          <a:xfrm>
            <a:off x="943441" y="711083"/>
            <a:ext cx="7257118" cy="5435834"/>
          </a:xfrm>
          <a:prstGeom prst="rect">
            <a:avLst/>
          </a:prstGeom>
          <a:ln w="12700">
            <a:miter lim="400000"/>
          </a:ln>
        </p:spPr>
      </p:pic>
    </p:spTree>
    <p:extLst>
      <p:ext uri="{BB962C8B-B14F-4D97-AF65-F5344CB8AC3E}">
        <p14:creationId xmlns:p14="http://schemas.microsoft.com/office/powerpoint/2010/main" val="231430121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isk factors"/>
          <p:cNvSpPr txBox="1">
            <a:spLocks noGrp="1"/>
          </p:cNvSpPr>
          <p:nvPr>
            <p:ph type="title"/>
          </p:nvPr>
        </p:nvSpPr>
        <p:spPr>
          <a:prstGeom prst="rect">
            <a:avLst/>
          </a:prstGeom>
        </p:spPr>
        <p:txBody>
          <a:bodyPr/>
          <a:lstStyle/>
          <a:p>
            <a:r>
              <a:t>Risk factors</a:t>
            </a:r>
          </a:p>
        </p:txBody>
      </p:sp>
      <p:sp>
        <p:nvSpPr>
          <p:cNvPr id="153" name="Patient habits: lower calcium intake, higher oxalate intake, higher animal protein intake, lower potassium intake, higher sodium intake, or lower fluid intake.…"/>
          <p:cNvSpPr txBox="1">
            <a:spLocks noGrp="1"/>
          </p:cNvSpPr>
          <p:nvPr>
            <p:ph type="body" idx="1"/>
          </p:nvPr>
        </p:nvSpPr>
        <p:spPr>
          <a:prstGeom prst="rect">
            <a:avLst/>
          </a:prstGeom>
        </p:spPr>
        <p:txBody>
          <a:bodyPr/>
          <a:lstStyle/>
          <a:p>
            <a:pPr>
              <a:buBlip>
                <a:blip r:embed="rId2"/>
              </a:buBlip>
            </a:pPr>
            <a:r>
              <a:t>Patient habits: lower calcium intake, higher oxalate intake, higher animal protein intake, lower potassium intake, higher sodium intake, or lower fluid intake.</a:t>
            </a:r>
          </a:p>
          <a:p>
            <a:pPr>
              <a:buBlip>
                <a:blip r:embed="rId2"/>
              </a:buBlip>
            </a:pPr>
            <a:r>
              <a:t>History of prior urolithiasis</a:t>
            </a:r>
          </a:p>
          <a:p>
            <a:pPr>
              <a:buBlip>
                <a:blip r:embed="rId2"/>
              </a:buBlip>
            </a:pPr>
            <a:r>
              <a:t>Family history</a:t>
            </a:r>
          </a:p>
        </p:txBody>
      </p:sp>
    </p:spTree>
    <p:extLst>
      <p:ext uri="{BB962C8B-B14F-4D97-AF65-F5344CB8AC3E}">
        <p14:creationId xmlns:p14="http://schemas.microsoft.com/office/powerpoint/2010/main" val="19385085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linical manifestations"/>
          <p:cNvSpPr txBox="1">
            <a:spLocks noGrp="1"/>
          </p:cNvSpPr>
          <p:nvPr>
            <p:ph type="title"/>
          </p:nvPr>
        </p:nvSpPr>
        <p:spPr>
          <a:prstGeom prst="rect">
            <a:avLst/>
          </a:prstGeom>
        </p:spPr>
        <p:txBody>
          <a:bodyPr/>
          <a:lstStyle/>
          <a:p>
            <a:r>
              <a:t>Clinical manifestations</a:t>
            </a:r>
          </a:p>
        </p:txBody>
      </p:sp>
      <p:sp>
        <p:nvSpPr>
          <p:cNvPr id="156" name="Asymptomatic…"/>
          <p:cNvSpPr txBox="1">
            <a:spLocks noGrp="1"/>
          </p:cNvSpPr>
          <p:nvPr>
            <p:ph type="body" idx="1"/>
          </p:nvPr>
        </p:nvSpPr>
        <p:spPr>
          <a:prstGeom prst="rect">
            <a:avLst/>
          </a:prstGeom>
        </p:spPr>
        <p:txBody>
          <a:bodyPr/>
          <a:lstStyle/>
          <a:p>
            <a:pPr marL="0" indent="0">
              <a:spcBef>
                <a:spcPts val="1969"/>
              </a:spcBef>
              <a:buSzTx/>
              <a:buNone/>
              <a:defRPr sz="3000"/>
            </a:pPr>
            <a:r>
              <a:t>Asymptomatic</a:t>
            </a:r>
          </a:p>
          <a:p>
            <a:pPr marL="0" indent="0">
              <a:spcBef>
                <a:spcPts val="1969"/>
              </a:spcBef>
              <a:buSzTx/>
              <a:buNone/>
              <a:defRPr sz="3000"/>
            </a:pPr>
            <a:r>
              <a:t>Acute onset of severe colicky flank pain radiating to the groin</a:t>
            </a:r>
          </a:p>
          <a:p>
            <a:pPr marL="0" indent="0">
              <a:spcBef>
                <a:spcPts val="1969"/>
              </a:spcBef>
              <a:buSzTx/>
              <a:buNone/>
              <a:defRPr sz="3000"/>
            </a:pPr>
            <a:r>
              <a:t> gross or microscopic hematuria</a:t>
            </a:r>
          </a:p>
          <a:p>
            <a:pPr marL="0" indent="0">
              <a:spcBef>
                <a:spcPts val="1969"/>
              </a:spcBef>
              <a:buSzTx/>
              <a:buNone/>
              <a:defRPr sz="3000"/>
            </a:pPr>
            <a:r>
              <a:t>nausea, and vomiting</a:t>
            </a:r>
          </a:p>
          <a:p>
            <a:pPr marL="0" indent="0">
              <a:spcBef>
                <a:spcPts val="1969"/>
              </a:spcBef>
              <a:buSzTx/>
              <a:buNone/>
              <a:defRPr sz="3000"/>
            </a:pPr>
            <a:r>
              <a:t>Physical examination is often unremarkable </a:t>
            </a:r>
          </a:p>
        </p:txBody>
      </p:sp>
    </p:spTree>
    <p:extLst>
      <p:ext uri="{BB962C8B-B14F-4D97-AF65-F5344CB8AC3E}">
        <p14:creationId xmlns:p14="http://schemas.microsoft.com/office/powerpoint/2010/main" val="35096838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 descr="Image"/>
          <p:cNvPicPr>
            <a:picLocks noChangeAspect="1"/>
          </p:cNvPicPr>
          <p:nvPr/>
        </p:nvPicPr>
        <p:blipFill>
          <a:blip r:embed="rId2">
            <a:extLst/>
          </a:blip>
          <a:stretch>
            <a:fillRect/>
          </a:stretch>
        </p:blipFill>
        <p:spPr>
          <a:xfrm>
            <a:off x="1775934" y="585317"/>
            <a:ext cx="5278072" cy="5900949"/>
          </a:xfrm>
          <a:prstGeom prst="rect">
            <a:avLst/>
          </a:prstGeom>
          <a:ln w="12700">
            <a:miter lim="400000"/>
          </a:ln>
        </p:spPr>
      </p:pic>
    </p:spTree>
    <p:extLst>
      <p:ext uri="{BB962C8B-B14F-4D97-AF65-F5344CB8AC3E}">
        <p14:creationId xmlns:p14="http://schemas.microsoft.com/office/powerpoint/2010/main" val="212687090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extLst/>
          </a:blip>
          <a:stretch>
            <a:fillRect/>
          </a:stretch>
        </p:blipFill>
        <p:spPr>
          <a:xfrm>
            <a:off x="553641" y="1351437"/>
            <a:ext cx="8036719" cy="4509493"/>
          </a:xfrm>
          <a:prstGeom prst="rect">
            <a:avLst/>
          </a:prstGeom>
          <a:ln w="12700">
            <a:miter lim="400000"/>
          </a:ln>
        </p:spPr>
      </p:pic>
    </p:spTree>
    <p:extLst>
      <p:ext uri="{BB962C8B-B14F-4D97-AF65-F5344CB8AC3E}">
        <p14:creationId xmlns:p14="http://schemas.microsoft.com/office/powerpoint/2010/main" val="404245579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Diagnosis"/>
          <p:cNvSpPr txBox="1">
            <a:spLocks noGrp="1"/>
          </p:cNvSpPr>
          <p:nvPr>
            <p:ph type="title"/>
          </p:nvPr>
        </p:nvSpPr>
        <p:spPr>
          <a:prstGeom prst="rect">
            <a:avLst/>
          </a:prstGeom>
        </p:spPr>
        <p:txBody>
          <a:bodyPr/>
          <a:lstStyle/>
          <a:p>
            <a:r>
              <a:t>Diagnosis</a:t>
            </a:r>
          </a:p>
        </p:txBody>
      </p:sp>
      <p:sp>
        <p:nvSpPr>
          <p:cNvPr id="163" name="STONE score…"/>
          <p:cNvSpPr txBox="1">
            <a:spLocks noGrp="1"/>
          </p:cNvSpPr>
          <p:nvPr>
            <p:ph type="body" idx="1"/>
          </p:nvPr>
        </p:nvSpPr>
        <p:spPr>
          <a:prstGeom prst="rect">
            <a:avLst/>
          </a:prstGeom>
        </p:spPr>
        <p:txBody>
          <a:bodyPr/>
          <a:lstStyle/>
          <a:p>
            <a:pPr>
              <a:buBlip>
                <a:blip r:embed="rId2"/>
              </a:buBlip>
            </a:pPr>
            <a:r>
              <a:t>STONE score</a:t>
            </a:r>
          </a:p>
          <a:p>
            <a:pPr>
              <a:buBlip>
                <a:blip r:embed="rId2"/>
              </a:buBlip>
            </a:pPr>
            <a:r>
              <a:t>Low probability (0-5)</a:t>
            </a:r>
          </a:p>
          <a:p>
            <a:pPr>
              <a:buBlip>
                <a:blip r:embed="rId2"/>
              </a:buBlip>
            </a:pPr>
            <a:r>
              <a:t>Moderate probability (6-9)</a:t>
            </a:r>
          </a:p>
          <a:p>
            <a:pPr>
              <a:buBlip>
                <a:blip r:embed="rId2"/>
              </a:buBlip>
            </a:pPr>
            <a:r>
              <a:t>High probability (10-13)</a:t>
            </a:r>
          </a:p>
        </p:txBody>
      </p:sp>
    </p:spTree>
    <p:extLst>
      <p:ext uri="{BB962C8B-B14F-4D97-AF65-F5344CB8AC3E}">
        <p14:creationId xmlns:p14="http://schemas.microsoft.com/office/powerpoint/2010/main" val="29352105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Image" descr="Image"/>
          <p:cNvPicPr>
            <a:picLocks noChangeAspect="1"/>
          </p:cNvPicPr>
          <p:nvPr/>
        </p:nvPicPr>
        <p:blipFill>
          <a:blip r:embed="rId2">
            <a:extLst/>
          </a:blip>
          <a:stretch>
            <a:fillRect/>
          </a:stretch>
        </p:blipFill>
        <p:spPr>
          <a:xfrm>
            <a:off x="2270510" y="-9774"/>
            <a:ext cx="4320718" cy="6877547"/>
          </a:xfrm>
          <a:prstGeom prst="rect">
            <a:avLst/>
          </a:prstGeom>
          <a:ln w="12700">
            <a:miter lim="400000"/>
          </a:ln>
        </p:spPr>
      </p:pic>
    </p:spTree>
    <p:extLst>
      <p:ext uri="{BB962C8B-B14F-4D97-AF65-F5344CB8AC3E}">
        <p14:creationId xmlns:p14="http://schemas.microsoft.com/office/powerpoint/2010/main" val="105037719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pidemiology"/>
          <p:cNvSpPr txBox="1">
            <a:spLocks noGrp="1"/>
          </p:cNvSpPr>
          <p:nvPr>
            <p:ph type="title"/>
          </p:nvPr>
        </p:nvSpPr>
        <p:spPr>
          <a:prstGeom prst="rect">
            <a:avLst/>
          </a:prstGeom>
        </p:spPr>
        <p:txBody>
          <a:bodyPr/>
          <a:lstStyle/>
          <a:p>
            <a:r>
              <a:t>Epidemiology</a:t>
            </a:r>
          </a:p>
        </p:txBody>
      </p:sp>
      <p:sp>
        <p:nvSpPr>
          <p:cNvPr id="122" name="The lifetime prevalence of Urolithiasis is approximately 12% for men and 7% for women in the United States, and it is rising.…"/>
          <p:cNvSpPr txBox="1">
            <a:spLocks noGrp="1"/>
          </p:cNvSpPr>
          <p:nvPr>
            <p:ph type="body" idx="1"/>
          </p:nvPr>
        </p:nvSpPr>
        <p:spPr>
          <a:prstGeom prst="rect">
            <a:avLst/>
          </a:prstGeom>
        </p:spPr>
        <p:txBody>
          <a:bodyPr/>
          <a:lstStyle/>
          <a:p>
            <a:pPr marL="0" indent="0">
              <a:spcBef>
                <a:spcPts val="1969"/>
              </a:spcBef>
              <a:buSzTx/>
              <a:buNone/>
              <a:defRPr sz="3000"/>
            </a:pPr>
            <a:r>
              <a:t>The lifetime prevalence of Urolithiasis is approximately 12% for men and 7% for women in the United States, and it is rising.</a:t>
            </a:r>
          </a:p>
          <a:p>
            <a:pPr marL="0" indent="0">
              <a:spcBef>
                <a:spcPts val="1969"/>
              </a:spcBef>
              <a:buSzTx/>
              <a:buNone/>
              <a:defRPr sz="3000"/>
            </a:pPr>
            <a:r>
              <a:t>Peak incidence occurs in people aged 35-45 years.</a:t>
            </a:r>
          </a:p>
          <a:p>
            <a:pPr marL="0" indent="0">
              <a:spcBef>
                <a:spcPts val="1969"/>
              </a:spcBef>
              <a:buSzTx/>
              <a:buNone/>
              <a:defRPr sz="3000"/>
            </a:pPr>
            <a:r>
              <a:t>male-to-female ratio of 3:1.</a:t>
            </a:r>
          </a:p>
          <a:p>
            <a:pPr marL="0" indent="0">
              <a:spcBef>
                <a:spcPts val="1969"/>
              </a:spcBef>
              <a:buSzTx/>
              <a:buNone/>
              <a:defRPr sz="3000"/>
            </a:pPr>
            <a:r>
              <a:t>Calcium stones represent about 80%.</a:t>
            </a:r>
          </a:p>
        </p:txBody>
      </p:sp>
    </p:spTree>
    <p:extLst>
      <p:ext uri="{BB962C8B-B14F-4D97-AF65-F5344CB8AC3E}">
        <p14:creationId xmlns:p14="http://schemas.microsoft.com/office/powerpoint/2010/main" val="223986878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Imaging:…"/>
          <p:cNvSpPr txBox="1">
            <a:spLocks noGrp="1"/>
          </p:cNvSpPr>
          <p:nvPr>
            <p:ph type="body" idx="1"/>
          </p:nvPr>
        </p:nvSpPr>
        <p:spPr>
          <a:prstGeom prst="rect">
            <a:avLst/>
          </a:prstGeom>
        </p:spPr>
        <p:txBody>
          <a:bodyPr/>
          <a:lstStyle/>
          <a:p>
            <a:pPr>
              <a:buBlip>
                <a:blip r:embed="rId2"/>
              </a:buBlip>
            </a:pPr>
            <a:r>
              <a:t>Imaging:</a:t>
            </a:r>
          </a:p>
          <a:p>
            <a:pPr>
              <a:buBlip>
                <a:blip r:embed="rId2"/>
              </a:buBlip>
            </a:pPr>
            <a:r>
              <a:t>Gold standard: non-contrast spiral CT.</a:t>
            </a:r>
          </a:p>
          <a:p>
            <a:pPr>
              <a:buBlip>
                <a:blip r:embed="rId2"/>
              </a:buBlip>
            </a:pPr>
            <a:r>
              <a:t>Ultrasound, especially in pregnant cases.</a:t>
            </a:r>
          </a:p>
          <a:p>
            <a:pPr>
              <a:buBlip>
                <a:blip r:embed="rId2"/>
              </a:buBlip>
            </a:pPr>
            <a:r>
              <a:t>KUB</a:t>
            </a:r>
          </a:p>
        </p:txBody>
      </p:sp>
    </p:spTree>
    <p:extLst>
      <p:ext uri="{BB962C8B-B14F-4D97-AF65-F5344CB8AC3E}">
        <p14:creationId xmlns:p14="http://schemas.microsoft.com/office/powerpoint/2010/main" val="22610452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2">
            <a:extLst/>
          </a:blip>
          <a:stretch>
            <a:fillRect/>
          </a:stretch>
        </p:blipFill>
        <p:spPr>
          <a:xfrm>
            <a:off x="1616883" y="467119"/>
            <a:ext cx="5761965" cy="5859334"/>
          </a:xfrm>
          <a:prstGeom prst="rect">
            <a:avLst/>
          </a:prstGeom>
          <a:ln w="12700">
            <a:miter lim="400000"/>
          </a:ln>
        </p:spPr>
      </p:pic>
    </p:spTree>
    <p:extLst>
      <p:ext uri="{BB962C8B-B14F-4D97-AF65-F5344CB8AC3E}">
        <p14:creationId xmlns:p14="http://schemas.microsoft.com/office/powerpoint/2010/main" val="119566479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extLst/>
          </a:blip>
          <a:stretch>
            <a:fillRect/>
          </a:stretch>
        </p:blipFill>
        <p:spPr>
          <a:xfrm>
            <a:off x="1587545" y="444545"/>
            <a:ext cx="5968911" cy="5968911"/>
          </a:xfrm>
          <a:prstGeom prst="rect">
            <a:avLst/>
          </a:prstGeom>
          <a:ln w="12700">
            <a:miter lim="400000"/>
          </a:ln>
        </p:spPr>
      </p:pic>
    </p:spTree>
    <p:extLst>
      <p:ext uri="{BB962C8B-B14F-4D97-AF65-F5344CB8AC3E}">
        <p14:creationId xmlns:p14="http://schemas.microsoft.com/office/powerpoint/2010/main" val="238892348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age" descr="Image"/>
          <p:cNvPicPr>
            <a:picLocks noChangeAspect="1"/>
          </p:cNvPicPr>
          <p:nvPr/>
        </p:nvPicPr>
        <p:blipFill>
          <a:blip r:embed="rId2">
            <a:extLst/>
          </a:blip>
          <a:stretch>
            <a:fillRect/>
          </a:stretch>
        </p:blipFill>
        <p:spPr>
          <a:xfrm>
            <a:off x="553641" y="415231"/>
            <a:ext cx="8036719" cy="6027540"/>
          </a:xfrm>
          <a:prstGeom prst="rect">
            <a:avLst/>
          </a:prstGeom>
          <a:ln w="12700">
            <a:miter lim="400000"/>
          </a:ln>
        </p:spPr>
      </p:pic>
    </p:spTree>
    <p:extLst>
      <p:ext uri="{BB962C8B-B14F-4D97-AF65-F5344CB8AC3E}">
        <p14:creationId xmlns:p14="http://schemas.microsoft.com/office/powerpoint/2010/main" val="66772390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mage" descr="Image"/>
          <p:cNvPicPr>
            <a:picLocks noChangeAspect="1"/>
          </p:cNvPicPr>
          <p:nvPr/>
        </p:nvPicPr>
        <p:blipFill>
          <a:blip r:embed="rId2">
            <a:extLst/>
          </a:blip>
          <a:stretch>
            <a:fillRect/>
          </a:stretch>
        </p:blipFill>
        <p:spPr>
          <a:xfrm>
            <a:off x="1848957" y="222347"/>
            <a:ext cx="5029186" cy="6413307"/>
          </a:xfrm>
          <a:prstGeom prst="rect">
            <a:avLst/>
          </a:prstGeom>
          <a:ln w="12700">
            <a:miter lim="400000"/>
          </a:ln>
        </p:spPr>
      </p:pic>
    </p:spTree>
    <p:extLst>
      <p:ext uri="{BB962C8B-B14F-4D97-AF65-F5344CB8AC3E}">
        <p14:creationId xmlns:p14="http://schemas.microsoft.com/office/powerpoint/2010/main" val="19995021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Presentation </a:t>
            </a:r>
            <a:endParaRPr lang="ar-JO" dirty="0"/>
          </a:p>
        </p:txBody>
      </p:sp>
      <p:sp>
        <p:nvSpPr>
          <p:cNvPr id="3" name="عنصر نائب للمحتوى 2"/>
          <p:cNvSpPr>
            <a:spLocks noGrp="1"/>
          </p:cNvSpPr>
          <p:nvPr>
            <p:ph idx="1"/>
          </p:nvPr>
        </p:nvSpPr>
        <p:spPr/>
        <p:txBody>
          <a:bodyPr>
            <a:normAutofit/>
          </a:bodyPr>
          <a:lstStyle/>
          <a:p>
            <a:pPr algn="l" rtl="0"/>
            <a:r>
              <a:rPr lang="en-US" b="1" dirty="0">
                <a:latin typeface="+mj-lt"/>
              </a:rPr>
              <a:t>Incidentally</a:t>
            </a:r>
          </a:p>
          <a:p>
            <a:pPr algn="l" rtl="0"/>
            <a:r>
              <a:rPr lang="en-US" b="1" dirty="0">
                <a:latin typeface="+mj-lt"/>
              </a:rPr>
              <a:t>Symptoms:</a:t>
            </a:r>
          </a:p>
          <a:p>
            <a:pPr algn="l" rtl="0">
              <a:buNone/>
            </a:pPr>
            <a:r>
              <a:rPr lang="en-US" dirty="0">
                <a:latin typeface="+mj-lt"/>
              </a:rPr>
              <a:t>- Pain</a:t>
            </a:r>
            <a:br>
              <a:rPr lang="en-US" dirty="0">
                <a:latin typeface="+mj-lt"/>
              </a:rPr>
            </a:br>
            <a:r>
              <a:rPr lang="en-US" dirty="0">
                <a:latin typeface="+mj-lt"/>
              </a:rPr>
              <a:t>sudden severe flank pain that is colicky (waves of increasing severity are followed by a reduction in severity, but it seldom goes away completely). It may radiate to the groin as the stone passes into the lower </a:t>
            </a:r>
            <a:r>
              <a:rPr lang="en-US" dirty="0" err="1">
                <a:latin typeface="+mj-lt"/>
              </a:rPr>
              <a:t>ureter</a:t>
            </a:r>
            <a:r>
              <a:rPr lang="en-US" dirty="0">
                <a:latin typeface="+mj-lt"/>
              </a:rPr>
              <a:t>.</a:t>
            </a:r>
          </a:p>
          <a:p>
            <a:pPr algn="l" rtl="0">
              <a:buNone/>
            </a:pPr>
            <a:r>
              <a:rPr lang="en-US" dirty="0">
                <a:latin typeface="+mj-lt"/>
              </a:rPr>
              <a:t>- </a:t>
            </a:r>
            <a:r>
              <a:rPr lang="en-US" dirty="0" err="1">
                <a:latin typeface="+mj-lt"/>
              </a:rPr>
              <a:t>Hematuria</a:t>
            </a:r>
            <a:r>
              <a:rPr lang="en-US" dirty="0">
                <a:latin typeface="+mj-lt"/>
              </a:rPr>
              <a:t> (microscopic or occasionally macroscopic)</a:t>
            </a:r>
          </a:p>
          <a:p>
            <a:pPr algn="l" rtl="0">
              <a:buNone/>
            </a:pPr>
            <a:r>
              <a:rPr lang="en-US" dirty="0">
                <a:latin typeface="+mj-lt"/>
              </a:rPr>
              <a:t>- Malaise, weakness, and loss of appetite can also occur.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643050"/>
            <a:ext cx="7851648" cy="1828800"/>
          </a:xfrm>
        </p:spPr>
        <p:txBody>
          <a:bodyPr>
            <a:normAutofit/>
          </a:bodyPr>
          <a:lstStyle/>
          <a:p>
            <a:r>
              <a:rPr lang="en-US" sz="6600" dirty="0"/>
              <a:t>acute management</a:t>
            </a:r>
            <a:endParaRPr lang="ar-JO" sz="6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1071546"/>
            <a:ext cx="8229600" cy="4857784"/>
          </a:xfrm>
        </p:spPr>
        <p:txBody>
          <a:bodyPr>
            <a:noAutofit/>
          </a:bodyPr>
          <a:lstStyle/>
          <a:p>
            <a:pPr algn="l" rtl="0">
              <a:lnSpc>
                <a:spcPct val="150000"/>
              </a:lnSpc>
              <a:buNone/>
            </a:pPr>
            <a:r>
              <a:rPr lang="en-US" sz="2400" b="1" dirty="0">
                <a:latin typeface="Arial" pitchFamily="34" charset="0"/>
                <a:cs typeface="Arial" pitchFamily="34" charset="0"/>
              </a:rPr>
              <a:t>    </a:t>
            </a:r>
            <a:r>
              <a:rPr lang="en-US" sz="3600" b="1" dirty="0">
                <a:latin typeface="Arial" pitchFamily="34" charset="0"/>
                <a:cs typeface="Arial" pitchFamily="34" charset="0"/>
              </a:rPr>
              <a:t>1- </a:t>
            </a:r>
            <a:r>
              <a:rPr lang="en-US" sz="3600" b="1" dirty="0">
                <a:latin typeface="+mj-lt"/>
                <a:cs typeface="Arial" pitchFamily="34" charset="0"/>
              </a:rPr>
              <a:t>Pain relief </a:t>
            </a:r>
          </a:p>
          <a:p>
            <a:pPr algn="l" rtl="0">
              <a:buFont typeface="Wingdings" pitchFamily="2" charset="2"/>
              <a:buChar char="v"/>
            </a:pPr>
            <a:r>
              <a:rPr lang="en-US" b="1" dirty="0">
                <a:latin typeface="Arial" pitchFamily="34" charset="0"/>
                <a:cs typeface="Arial" pitchFamily="34" charset="0"/>
              </a:rPr>
              <a:t> </a:t>
            </a:r>
            <a:r>
              <a:rPr lang="en-US" dirty="0">
                <a:solidFill>
                  <a:srgbClr val="FF0000"/>
                </a:solidFill>
                <a:latin typeface="Arial" pitchFamily="34" charset="0"/>
                <a:cs typeface="Arial" pitchFamily="34" charset="0"/>
              </a:rPr>
              <a:t>NSAID </a:t>
            </a:r>
            <a:r>
              <a:rPr lang="en-US" dirty="0">
                <a:latin typeface="Calibri" pitchFamily="34" charset="0"/>
                <a:cs typeface="Calibri" pitchFamily="34" charset="0"/>
              </a:rPr>
              <a:t>(</a:t>
            </a:r>
            <a:r>
              <a:rPr lang="en-US" dirty="0" err="1">
                <a:latin typeface="Calibri" pitchFamily="34" charset="0"/>
                <a:cs typeface="Calibri" pitchFamily="34" charset="0"/>
              </a:rPr>
              <a:t>diclofenac</a:t>
            </a:r>
            <a:r>
              <a:rPr lang="en-US" dirty="0">
                <a:latin typeface="Calibri" pitchFamily="34" charset="0"/>
                <a:cs typeface="Calibri" pitchFamily="34" charset="0"/>
              </a:rPr>
              <a:t> or </a:t>
            </a:r>
            <a:r>
              <a:rPr lang="en-US" dirty="0" err="1">
                <a:latin typeface="Calibri" pitchFamily="34" charset="0"/>
                <a:cs typeface="Calibri" pitchFamily="34" charset="0"/>
              </a:rPr>
              <a:t>ketorolac</a:t>
            </a:r>
            <a:r>
              <a:rPr lang="en-US" dirty="0">
                <a:latin typeface="Calibri" pitchFamily="34" charset="0"/>
                <a:cs typeface="Calibri" pitchFamily="34" charset="0"/>
              </a:rPr>
              <a:t> </a:t>
            </a:r>
            <a:r>
              <a:rPr lang="en-US" dirty="0" err="1">
                <a:latin typeface="Calibri" pitchFamily="34" charset="0"/>
                <a:cs typeface="Calibri" pitchFamily="34" charset="0"/>
              </a:rPr>
              <a:t>tromethamine</a:t>
            </a:r>
            <a:r>
              <a:rPr lang="en-US" dirty="0">
                <a:latin typeface="Calibri" pitchFamily="34" charset="0"/>
                <a:cs typeface="Calibri" pitchFamily="34" charset="0"/>
              </a:rPr>
              <a:t>) </a:t>
            </a:r>
            <a:br>
              <a:rPr lang="en-US" dirty="0">
                <a:latin typeface="Calibri" pitchFamily="34" charset="0"/>
                <a:cs typeface="Calibri" pitchFamily="34" charset="0"/>
              </a:rPr>
            </a:br>
            <a:r>
              <a:rPr lang="en-US" dirty="0">
                <a:latin typeface="Calibri" pitchFamily="34" charset="0"/>
                <a:cs typeface="Calibri" pitchFamily="34" charset="0"/>
              </a:rPr>
              <a:t> IM or IV ,Orally or per rectum, provides rapid and effective pain control. Its analgesic effect is partly </a:t>
            </a:r>
            <a:r>
              <a:rPr lang="en-US" u="sng" dirty="0">
                <a:latin typeface="+mj-lt"/>
                <a:cs typeface="Calibri" pitchFamily="34" charset="0"/>
              </a:rPr>
              <a:t>anti-inflammatory</a:t>
            </a:r>
            <a:r>
              <a:rPr lang="en-US" dirty="0">
                <a:latin typeface="+mj-lt"/>
                <a:cs typeface="Calibri" pitchFamily="34" charset="0"/>
              </a:rPr>
              <a:t>, partly</a:t>
            </a:r>
            <a:r>
              <a:rPr lang="en-US" dirty="0">
                <a:latin typeface="+mj-lt"/>
                <a:cs typeface="Arial" pitchFamily="34" charset="0"/>
              </a:rPr>
              <a:t> by </a:t>
            </a:r>
            <a:r>
              <a:rPr lang="en-US" u="sng" dirty="0">
                <a:latin typeface="+mj-lt"/>
                <a:cs typeface="Arial" pitchFamily="34" charset="0"/>
              </a:rPr>
              <a:t>reducing </a:t>
            </a:r>
            <a:r>
              <a:rPr lang="en-US" u="sng" dirty="0" err="1">
                <a:latin typeface="+mj-lt"/>
                <a:cs typeface="Arial" pitchFamily="34" charset="0"/>
              </a:rPr>
              <a:t>ureteric</a:t>
            </a:r>
            <a:r>
              <a:rPr lang="en-US" u="sng" dirty="0">
                <a:latin typeface="+mj-lt"/>
                <a:cs typeface="Arial" pitchFamily="34" charset="0"/>
              </a:rPr>
              <a:t> peristalsis.</a:t>
            </a:r>
          </a:p>
          <a:p>
            <a:pPr algn="l" rtl="0">
              <a:buFont typeface="Wingdings" pitchFamily="2" charset="2"/>
              <a:buChar char="v"/>
            </a:pPr>
            <a:r>
              <a:rPr lang="en-US" sz="2800" dirty="0">
                <a:latin typeface="+mj-lt"/>
                <a:cs typeface="Arial" pitchFamily="34" charset="0"/>
              </a:rPr>
              <a:t> </a:t>
            </a:r>
            <a:r>
              <a:rPr lang="en-US" sz="2800" dirty="0">
                <a:solidFill>
                  <a:srgbClr val="FF0000"/>
                </a:solidFill>
                <a:latin typeface="+mj-lt"/>
                <a:cs typeface="Arial" pitchFamily="34" charset="0"/>
              </a:rPr>
              <a:t>Opiate analgesics </a:t>
            </a:r>
            <a:r>
              <a:rPr lang="en-US" dirty="0">
                <a:latin typeface="+mj-lt"/>
                <a:cs typeface="Arial" pitchFamily="34" charset="0"/>
              </a:rPr>
              <a:t>When NSAIDs are inadequate, such as morphine are added.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71612"/>
            <a:ext cx="8229600" cy="4752988"/>
          </a:xfrm>
        </p:spPr>
        <p:txBody>
          <a:bodyPr/>
          <a:lstStyle/>
          <a:p>
            <a:pPr algn="l" rtl="0">
              <a:buFont typeface="Wingdings" pitchFamily="2" charset="2"/>
              <a:buChar char="v"/>
            </a:pPr>
            <a:r>
              <a:rPr lang="en-US" dirty="0">
                <a:latin typeface="+mj-lt"/>
                <a:cs typeface="Arial" pitchFamily="34" charset="0"/>
              </a:rPr>
              <a:t> </a:t>
            </a:r>
            <a:r>
              <a:rPr lang="en-US" dirty="0">
                <a:solidFill>
                  <a:srgbClr val="FF0000"/>
                </a:solidFill>
                <a:latin typeface="+mj-lt"/>
                <a:cs typeface="Arial" pitchFamily="34" charset="0"/>
              </a:rPr>
              <a:t>Calcium channel antagonists </a:t>
            </a:r>
            <a:r>
              <a:rPr lang="en-US" dirty="0">
                <a:latin typeface="+mj-lt"/>
                <a:cs typeface="Arial" pitchFamily="34" charset="0"/>
              </a:rPr>
              <a:t>(</a:t>
            </a:r>
            <a:r>
              <a:rPr lang="en-US" dirty="0" err="1">
                <a:latin typeface="+mj-lt"/>
                <a:cs typeface="Arial" pitchFamily="34" charset="0"/>
              </a:rPr>
              <a:t>nifedipine</a:t>
            </a:r>
            <a:r>
              <a:rPr lang="en-US" dirty="0">
                <a:latin typeface="+mj-lt"/>
                <a:cs typeface="Arial" pitchFamily="34" charset="0"/>
              </a:rPr>
              <a:t>) may reduce the pain of </a:t>
            </a:r>
            <a:r>
              <a:rPr lang="en-US" dirty="0" err="1">
                <a:latin typeface="+mj-lt"/>
                <a:cs typeface="Arial" pitchFamily="34" charset="0"/>
              </a:rPr>
              <a:t>ureteric</a:t>
            </a:r>
            <a:r>
              <a:rPr lang="en-US" dirty="0">
                <a:latin typeface="+mj-lt"/>
                <a:cs typeface="Arial" pitchFamily="34" charset="0"/>
              </a:rPr>
              <a:t> colic by reducing the frequency of </a:t>
            </a:r>
            <a:r>
              <a:rPr lang="en-US" dirty="0" err="1">
                <a:latin typeface="+mj-lt"/>
                <a:cs typeface="Arial" pitchFamily="34" charset="0"/>
              </a:rPr>
              <a:t>ureteric</a:t>
            </a:r>
            <a:r>
              <a:rPr lang="en-US" dirty="0">
                <a:latin typeface="+mj-lt"/>
                <a:cs typeface="Arial" pitchFamily="34" charset="0"/>
              </a:rPr>
              <a:t> contractions </a:t>
            </a:r>
            <a:r>
              <a:rPr lang="en-US" u="sng" dirty="0">
                <a:latin typeface="+mj-lt"/>
                <a:cs typeface="Arial" pitchFamily="34" charset="0"/>
              </a:rPr>
              <a:t>upper </a:t>
            </a:r>
            <a:r>
              <a:rPr lang="en-US" u="sng" dirty="0" err="1">
                <a:latin typeface="+mj-lt"/>
                <a:cs typeface="Arial" pitchFamily="34" charset="0"/>
              </a:rPr>
              <a:t>ureteral</a:t>
            </a:r>
            <a:r>
              <a:rPr lang="en-US" u="sng" dirty="0">
                <a:latin typeface="+mj-lt"/>
                <a:cs typeface="Arial" pitchFamily="34" charset="0"/>
              </a:rPr>
              <a:t> stones</a:t>
            </a:r>
            <a:r>
              <a:rPr lang="en-US" dirty="0">
                <a:latin typeface="+mj-lt"/>
                <a:cs typeface="Arial" pitchFamily="34" charset="0"/>
              </a:rPr>
              <a:t>, whereas </a:t>
            </a:r>
            <a:r>
              <a:rPr lang="en-US" dirty="0">
                <a:solidFill>
                  <a:srgbClr val="FF0000"/>
                </a:solidFill>
                <a:latin typeface="+mj-lt"/>
                <a:cs typeface="Arial" pitchFamily="34" charset="0"/>
              </a:rPr>
              <a:t>Alpha-blockers</a:t>
            </a:r>
            <a:r>
              <a:rPr lang="en-US" dirty="0">
                <a:latin typeface="+mj-lt"/>
                <a:cs typeface="Arial" pitchFamily="34" charset="0"/>
              </a:rPr>
              <a:t> (</a:t>
            </a:r>
            <a:r>
              <a:rPr lang="en-US" dirty="0" err="1">
                <a:latin typeface="+mj-lt"/>
                <a:cs typeface="Arial" pitchFamily="34" charset="0"/>
              </a:rPr>
              <a:t>Tamsulosin</a:t>
            </a:r>
            <a:r>
              <a:rPr lang="en-US" dirty="0">
                <a:latin typeface="+mj-lt"/>
                <a:cs typeface="Arial" pitchFamily="34" charset="0"/>
              </a:rPr>
              <a:t>) may be used for </a:t>
            </a:r>
            <a:r>
              <a:rPr lang="en-US" u="sng" dirty="0">
                <a:latin typeface="+mj-lt"/>
                <a:cs typeface="Arial" pitchFamily="34" charset="0"/>
              </a:rPr>
              <a:t>distal </a:t>
            </a:r>
            <a:r>
              <a:rPr lang="en-US" u="sng" dirty="0" err="1">
                <a:latin typeface="+mj-lt"/>
                <a:cs typeface="Arial" pitchFamily="34" charset="0"/>
              </a:rPr>
              <a:t>ureteral</a:t>
            </a:r>
            <a:r>
              <a:rPr lang="en-US" u="sng" dirty="0">
                <a:latin typeface="+mj-lt"/>
                <a:cs typeface="Arial" pitchFamily="34" charset="0"/>
              </a:rPr>
              <a:t> stones</a:t>
            </a:r>
            <a:r>
              <a:rPr lang="en-US" dirty="0">
                <a:latin typeface="+mj-lt"/>
                <a:cs typeface="Arial" pitchFamily="34" charset="0"/>
              </a:rPr>
              <a:t>.</a:t>
            </a:r>
          </a:p>
          <a:p>
            <a:pPr algn="l" rtl="0">
              <a:buFont typeface="Wingdings" pitchFamily="2" charset="2"/>
              <a:buChar char="v"/>
            </a:pPr>
            <a:r>
              <a:rPr lang="en-US" dirty="0">
                <a:solidFill>
                  <a:srgbClr val="FF0000"/>
                </a:solidFill>
                <a:latin typeface="+mj-lt"/>
                <a:cs typeface="Arial" pitchFamily="34" charset="0"/>
              </a:rPr>
              <a:t>Antiemetic drug </a:t>
            </a:r>
            <a:r>
              <a:rPr lang="en-US" dirty="0">
                <a:latin typeface="+mj-lt"/>
                <a:cs typeface="Arial" pitchFamily="34" charset="0"/>
              </a:rPr>
              <a:t>(</a:t>
            </a:r>
            <a:r>
              <a:rPr lang="en-US" dirty="0" err="1">
                <a:latin typeface="+mj-lt"/>
                <a:cs typeface="Arial" pitchFamily="34" charset="0"/>
              </a:rPr>
              <a:t>metoclopramide</a:t>
            </a:r>
            <a:r>
              <a:rPr lang="en-US" dirty="0">
                <a:latin typeface="+mj-lt"/>
                <a:cs typeface="Arial" pitchFamily="34" charset="0"/>
              </a:rPr>
              <a:t>)</a:t>
            </a:r>
          </a:p>
          <a:p>
            <a:pPr algn="l" rtl="0">
              <a:buFont typeface="Wingdings" pitchFamily="2" charset="2"/>
              <a:buChar char="v"/>
            </a:pPr>
            <a:r>
              <a:rPr lang="en-US" dirty="0">
                <a:solidFill>
                  <a:srgbClr val="FF0000"/>
                </a:solidFill>
                <a:latin typeface="+mj-lt"/>
                <a:cs typeface="Arial" pitchFamily="34" charset="0"/>
              </a:rPr>
              <a:t>Antibiotic therapy</a:t>
            </a:r>
            <a:r>
              <a:rPr lang="en-US" dirty="0">
                <a:latin typeface="+mj-lt"/>
                <a:cs typeface="Arial" pitchFamily="34" charset="0"/>
              </a:rPr>
              <a:t/>
            </a:r>
            <a:br>
              <a:rPr lang="en-US" dirty="0">
                <a:latin typeface="+mj-lt"/>
                <a:cs typeface="Arial" pitchFamily="34" charset="0"/>
              </a:rPr>
            </a:br>
            <a:r>
              <a:rPr lang="en-US" dirty="0">
                <a:latin typeface="+mj-lt"/>
                <a:cs typeface="Arial" pitchFamily="34" charset="0"/>
              </a:rPr>
              <a:t>Only if the patient has clinical evidence of a </a:t>
            </a:r>
            <a:r>
              <a:rPr lang="en-US" u="sng" dirty="0">
                <a:latin typeface="+mj-lt"/>
                <a:cs typeface="Arial" pitchFamily="34" charset="0"/>
              </a:rPr>
              <a:t>UTI</a:t>
            </a:r>
            <a:endParaRPr lang="ar-JO" u="sng"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962004"/>
            <a:ext cx="8229600" cy="5038764"/>
          </a:xfrm>
        </p:spPr>
        <p:txBody>
          <a:bodyPr>
            <a:normAutofit/>
          </a:bodyPr>
          <a:lstStyle/>
          <a:p>
            <a:pPr algn="l" rtl="0"/>
            <a:r>
              <a:rPr lang="en-US" sz="2800" b="1" dirty="0">
                <a:solidFill>
                  <a:srgbClr val="FF0000"/>
                </a:solidFill>
                <a:latin typeface="+mj-lt"/>
              </a:rPr>
              <a:t>No need</a:t>
            </a:r>
            <a:r>
              <a:rPr lang="en-US" sz="2800" b="1" dirty="0">
                <a:latin typeface="+mj-lt"/>
              </a:rPr>
              <a:t> </a:t>
            </a:r>
            <a:r>
              <a:rPr lang="en-US" sz="2800" dirty="0">
                <a:latin typeface="+mj-lt"/>
              </a:rPr>
              <a:t>to encourage the patient </a:t>
            </a:r>
            <a:r>
              <a:rPr lang="en-US" sz="2800" u="sng" dirty="0">
                <a:latin typeface="+mj-lt"/>
              </a:rPr>
              <a:t>to drink copious amounts of fluids </a:t>
            </a:r>
            <a:r>
              <a:rPr lang="en-US" sz="2800" dirty="0">
                <a:latin typeface="+mj-lt"/>
              </a:rPr>
              <a:t>or to give </a:t>
            </a:r>
            <a:r>
              <a:rPr lang="en-US" sz="2800" u="sng" dirty="0">
                <a:latin typeface="+mj-lt"/>
              </a:rPr>
              <a:t>them large volumes of fluids intravenously </a:t>
            </a:r>
            <a:r>
              <a:rPr lang="en-US" sz="2800" dirty="0">
                <a:latin typeface="+mj-lt"/>
              </a:rPr>
              <a:t>in the hope that this will flush out the stone.</a:t>
            </a:r>
            <a:r>
              <a:rPr lang="en-US" sz="2800" b="1" dirty="0">
                <a:latin typeface="+mj-lt"/>
              </a:rPr>
              <a:t/>
            </a:r>
            <a:br>
              <a:rPr lang="en-US" sz="2800" b="1" dirty="0">
                <a:latin typeface="+mj-lt"/>
              </a:rPr>
            </a:br>
            <a:r>
              <a:rPr lang="en-US" dirty="0">
                <a:latin typeface="+mj-lt"/>
              </a:rPr>
              <a:t> Excess urine output will tend to cause a greater degree of </a:t>
            </a:r>
            <a:r>
              <a:rPr lang="en-US" dirty="0" err="1">
                <a:latin typeface="+mj-lt"/>
              </a:rPr>
              <a:t>hydronephrosis</a:t>
            </a:r>
            <a:r>
              <a:rPr lang="en-US" dirty="0">
                <a:latin typeface="+mj-lt"/>
              </a:rPr>
              <a:t> in the affected kidney, which will make </a:t>
            </a:r>
            <a:r>
              <a:rPr lang="en-US" dirty="0" err="1">
                <a:latin typeface="+mj-lt"/>
              </a:rPr>
              <a:t>ureteric</a:t>
            </a:r>
            <a:r>
              <a:rPr lang="en-US" dirty="0">
                <a:latin typeface="+mj-lt"/>
              </a:rPr>
              <a:t> peristalsis even less efficient than it already is. Peristalsis, can only occur if the walls of the </a:t>
            </a:r>
            <a:r>
              <a:rPr lang="en-US" dirty="0" err="1">
                <a:latin typeface="+mj-lt"/>
              </a:rPr>
              <a:t>ureter</a:t>
            </a:r>
            <a:r>
              <a:rPr lang="en-US" dirty="0">
                <a:latin typeface="+mj-lt"/>
              </a:rPr>
              <a:t> above the bolus of urine can </a:t>
            </a:r>
            <a:r>
              <a:rPr lang="en-US" dirty="0" err="1">
                <a:latin typeface="+mj-lt"/>
              </a:rPr>
              <a:t>coapt</a:t>
            </a:r>
            <a:r>
              <a:rPr lang="en-US" dirty="0">
                <a:latin typeface="+mj-lt"/>
              </a:rPr>
              <a:t>, i.e., close firmly together. If they cannot, as occurs in a </a:t>
            </a:r>
            <a:r>
              <a:rPr lang="en-US" dirty="0" err="1">
                <a:latin typeface="+mj-lt"/>
              </a:rPr>
              <a:t>ureter</a:t>
            </a:r>
            <a:r>
              <a:rPr lang="en-US" dirty="0">
                <a:latin typeface="+mj-lt"/>
              </a:rPr>
              <a:t> distended with urine, the bolus of urine cannot move distally.</a:t>
            </a:r>
            <a:endParaRPr lang="ar-JO"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athophysiology"/>
          <p:cNvSpPr txBox="1">
            <a:spLocks noGrp="1"/>
          </p:cNvSpPr>
          <p:nvPr>
            <p:ph type="title"/>
          </p:nvPr>
        </p:nvSpPr>
        <p:spPr>
          <a:prstGeom prst="rect">
            <a:avLst/>
          </a:prstGeom>
        </p:spPr>
        <p:txBody>
          <a:bodyPr/>
          <a:lstStyle/>
          <a:p>
            <a:r>
              <a:t>Pathophysiology </a:t>
            </a:r>
          </a:p>
        </p:txBody>
      </p:sp>
      <p:sp>
        <p:nvSpPr>
          <p:cNvPr id="125" name="supersaturation of the urine by stone-forming constituents, including calcium, oxalate, and uric acid."/>
          <p:cNvSpPr txBox="1">
            <a:spLocks noGrp="1"/>
          </p:cNvSpPr>
          <p:nvPr>
            <p:ph type="body" idx="1"/>
          </p:nvPr>
        </p:nvSpPr>
        <p:spPr>
          <a:prstGeom prst="rect">
            <a:avLst/>
          </a:prstGeom>
        </p:spPr>
        <p:txBody>
          <a:bodyPr/>
          <a:lstStyle>
            <a:lvl1pPr marL="0" indent="0">
              <a:spcBef>
                <a:spcPts val="2800"/>
              </a:spcBef>
              <a:buSzTx/>
              <a:buNone/>
              <a:defRPr sz="3000"/>
            </a:lvl1pPr>
          </a:lstStyle>
          <a:p>
            <a:r>
              <a:t>supersaturation of the urine by stone-forming constituents, including calcium, oxalate, and uric acid.</a:t>
            </a:r>
          </a:p>
        </p:txBody>
      </p:sp>
    </p:spTree>
    <p:extLst>
      <p:ext uri="{BB962C8B-B14F-4D97-AF65-F5344CB8AC3E}">
        <p14:creationId xmlns:p14="http://schemas.microsoft.com/office/powerpoint/2010/main" val="64505970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857232"/>
            <a:ext cx="8229600" cy="632666"/>
          </a:xfrm>
        </p:spPr>
        <p:txBody>
          <a:bodyPr>
            <a:noAutofit/>
          </a:bodyPr>
          <a:lstStyle/>
          <a:p>
            <a:pPr marL="274320" indent="-274320" rtl="0">
              <a:lnSpc>
                <a:spcPct val="150000"/>
              </a:lnSpc>
              <a:spcBef>
                <a:spcPct val="20000"/>
              </a:spcBef>
              <a:buClr>
                <a:schemeClr val="accent3"/>
              </a:buClr>
              <a:buSzPct val="95000"/>
            </a:pPr>
            <a:r>
              <a:rPr lang="en-US" sz="4000" b="1" dirty="0">
                <a:solidFill>
                  <a:schemeClr val="tx1"/>
                </a:solidFill>
                <a:ea typeface="+mn-ea"/>
                <a:cs typeface="Arial" pitchFamily="34" charset="0"/>
              </a:rPr>
              <a:t>2-watchful waiting </a:t>
            </a:r>
            <a:endParaRPr lang="ar-JO" sz="4000" b="1" dirty="0">
              <a:solidFill>
                <a:schemeClr val="tx1"/>
              </a:solidFill>
              <a:ea typeface="+mn-ea"/>
              <a:cs typeface="Arial" pitchFamily="34" charset="0"/>
            </a:endParaRPr>
          </a:p>
        </p:txBody>
      </p:sp>
      <p:sp>
        <p:nvSpPr>
          <p:cNvPr id="3" name="عنصر نائب للمحتوى 2"/>
          <p:cNvSpPr>
            <a:spLocks noGrp="1"/>
          </p:cNvSpPr>
          <p:nvPr>
            <p:ph idx="1"/>
          </p:nvPr>
        </p:nvSpPr>
        <p:spPr>
          <a:xfrm>
            <a:off x="357158" y="1604946"/>
            <a:ext cx="8229600" cy="4395822"/>
          </a:xfrm>
        </p:spPr>
        <p:txBody>
          <a:bodyPr>
            <a:normAutofit/>
          </a:bodyPr>
          <a:lstStyle/>
          <a:p>
            <a:pPr algn="l" rtl="0"/>
            <a:r>
              <a:rPr lang="en-US" sz="2800" dirty="0">
                <a:latin typeface="+mj-lt"/>
              </a:rPr>
              <a:t>Chances of spontaneous stone passage depend principally on </a:t>
            </a:r>
            <a:r>
              <a:rPr lang="en-US" sz="3200" dirty="0">
                <a:solidFill>
                  <a:srgbClr val="FF0000"/>
                </a:solidFill>
                <a:latin typeface="+mj-lt"/>
              </a:rPr>
              <a:t>stone size</a:t>
            </a:r>
            <a:r>
              <a:rPr lang="en-US" sz="2800" dirty="0">
                <a:solidFill>
                  <a:srgbClr val="FF0000"/>
                </a:solidFill>
                <a:latin typeface="+mj-lt"/>
              </a:rPr>
              <a:t> .</a:t>
            </a:r>
            <a:endParaRPr lang="en-US" dirty="0">
              <a:solidFill>
                <a:srgbClr val="FF0000"/>
              </a:solidFill>
              <a:latin typeface="+mj-lt"/>
            </a:endParaRPr>
          </a:p>
          <a:p>
            <a:pPr algn="l" rtl="0"/>
            <a:r>
              <a:rPr lang="en-US" dirty="0">
                <a:latin typeface="+mj-lt"/>
              </a:rPr>
              <a:t>Many </a:t>
            </a:r>
            <a:r>
              <a:rPr lang="en-US" dirty="0" err="1">
                <a:latin typeface="+mj-lt"/>
              </a:rPr>
              <a:t>ureteric</a:t>
            </a:r>
            <a:r>
              <a:rPr lang="en-US" dirty="0">
                <a:latin typeface="+mj-lt"/>
              </a:rPr>
              <a:t> stones are 4 mm in diameter or smaller and most such stones (90%+) will pass spontaneously, given a few weeks ( 3weeks ) with analgesics for exacerbations of pain.</a:t>
            </a:r>
          </a:p>
          <a:p>
            <a:pPr algn="l" rtl="0"/>
            <a:r>
              <a:rPr lang="en-US" dirty="0">
                <a:latin typeface="+mj-lt"/>
              </a:rPr>
              <a:t> Stones that have not passed in 2 months are much less likely to do so, though large stones do sometimes drop out of the </a:t>
            </a:r>
            <a:r>
              <a:rPr lang="en-US" dirty="0" err="1">
                <a:latin typeface="+mj-lt"/>
              </a:rPr>
              <a:t>ureter</a:t>
            </a:r>
            <a:r>
              <a:rPr lang="en-US" dirty="0">
                <a:latin typeface="+mj-lt"/>
              </a:rPr>
              <a:t> at the last moment.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Autofit/>
          </a:bodyPr>
          <a:lstStyle/>
          <a:p>
            <a:pPr algn="l" rtl="0"/>
            <a:r>
              <a:rPr lang="en-US" sz="2800" dirty="0" err="1">
                <a:latin typeface="+mj-lt"/>
              </a:rPr>
              <a:t>Therefore,accurate</a:t>
            </a:r>
            <a:r>
              <a:rPr lang="en-US" sz="2800" dirty="0">
                <a:latin typeface="+mj-lt"/>
              </a:rPr>
              <a:t> determination of stone size (on plain abdominal X-ray or by CTU) helps predict chances of spontaneous stone passage.</a:t>
            </a:r>
          </a:p>
          <a:p>
            <a:pPr algn="l" rtl="0"/>
            <a:r>
              <a:rPr lang="en-US" sz="2800" dirty="0">
                <a:solidFill>
                  <a:srgbClr val="FF0000"/>
                </a:solidFill>
                <a:latin typeface="+mj-lt"/>
                <a:cs typeface="Arial" pitchFamily="34" charset="0"/>
              </a:rPr>
              <a:t>Calcium channel blocker </a:t>
            </a:r>
            <a:r>
              <a:rPr lang="en-US" sz="2800" dirty="0">
                <a:latin typeface="+mj-lt"/>
                <a:cs typeface="Arial" pitchFamily="34" charset="0"/>
              </a:rPr>
              <a:t>(</a:t>
            </a:r>
            <a:r>
              <a:rPr lang="en-US" sz="2800" dirty="0" err="1">
                <a:latin typeface="+mj-lt"/>
                <a:cs typeface="Arial" pitchFamily="34" charset="0"/>
              </a:rPr>
              <a:t>nifedipine</a:t>
            </a:r>
            <a:r>
              <a:rPr lang="en-US" sz="2800" dirty="0">
                <a:latin typeface="+mj-lt"/>
                <a:cs typeface="Arial" pitchFamily="34" charset="0"/>
              </a:rPr>
              <a:t>) and </a:t>
            </a:r>
            <a:r>
              <a:rPr lang="en-US" sz="2800" dirty="0">
                <a:solidFill>
                  <a:srgbClr val="FF0000"/>
                </a:solidFill>
                <a:latin typeface="+mj-lt"/>
                <a:cs typeface="Arial" pitchFamily="34" charset="0"/>
              </a:rPr>
              <a:t>Alpha-blockers</a:t>
            </a:r>
            <a:r>
              <a:rPr lang="en-US" sz="2800" dirty="0">
                <a:latin typeface="+mj-lt"/>
                <a:cs typeface="Arial" pitchFamily="34" charset="0"/>
              </a:rPr>
              <a:t> </a:t>
            </a:r>
            <a:r>
              <a:rPr lang="en-US" sz="2800" dirty="0">
                <a:latin typeface="+mj-lt"/>
              </a:rPr>
              <a:t>may assist spontaneous stone passage and reduce frequency of </a:t>
            </a:r>
            <a:r>
              <a:rPr lang="en-US" sz="2800" dirty="0" err="1">
                <a:latin typeface="+mj-lt"/>
              </a:rPr>
              <a:t>ureteric</a:t>
            </a:r>
            <a:r>
              <a:rPr lang="en-US" sz="2800" dirty="0">
                <a:latin typeface="+mj-lt"/>
              </a:rPr>
              <a:t> colic.</a:t>
            </a:r>
            <a:endParaRPr lang="ar-JO" sz="2800" dirty="0">
              <a:latin typeface="+mj-lt"/>
            </a:endParaRPr>
          </a:p>
          <a:p>
            <a:pPr algn="l" rtl="0"/>
            <a:endParaRPr lang="ar-JO" sz="2800"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785794"/>
            <a:ext cx="8229600" cy="2857520"/>
          </a:xfrm>
        </p:spPr>
        <p:txBody>
          <a:bodyPr/>
          <a:lstStyle/>
          <a:p>
            <a:pPr algn="l" rtl="0"/>
            <a:r>
              <a:rPr lang="en-US" sz="2800" dirty="0">
                <a:solidFill>
                  <a:srgbClr val="FF0000"/>
                </a:solidFill>
                <a:latin typeface="+mj-lt"/>
              </a:rPr>
              <a:t>Asymptomatic stones </a:t>
            </a:r>
            <a:r>
              <a:rPr lang="en-US" sz="2800" dirty="0">
                <a:latin typeface="+mj-lt"/>
              </a:rPr>
              <a:t>followed over a 3-year period are more likely to require intervention or to increase in size or cause pain if they are &gt;4 mm in diameter and if they are located in a middle or lower  pole calyx. The approximate risks, over 3 years of follow-up,  relative to stone size.</a:t>
            </a:r>
          </a:p>
        </p:txBody>
      </p:sp>
      <p:pic>
        <p:nvPicPr>
          <p:cNvPr id="5" name="صورة 4" descr="Untitled.png"/>
          <p:cNvPicPr>
            <a:picLocks noChangeAspect="1"/>
          </p:cNvPicPr>
          <p:nvPr/>
        </p:nvPicPr>
        <p:blipFill>
          <a:blip r:embed="rId2"/>
          <a:stretch>
            <a:fillRect/>
          </a:stretch>
        </p:blipFill>
        <p:spPr>
          <a:xfrm>
            <a:off x="642910" y="3429000"/>
            <a:ext cx="7473462" cy="3429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928670"/>
            <a:ext cx="8229600" cy="4467236"/>
          </a:xfrm>
        </p:spPr>
        <p:txBody>
          <a:bodyPr>
            <a:noAutofit/>
          </a:bodyPr>
          <a:lstStyle/>
          <a:p>
            <a:pPr algn="l" rtl="0">
              <a:buNone/>
            </a:pPr>
            <a:endParaRPr lang="en-US" sz="2800" dirty="0">
              <a:latin typeface="+mj-lt"/>
            </a:endParaRPr>
          </a:p>
          <a:p>
            <a:pPr algn="l" rtl="0"/>
            <a:r>
              <a:rPr lang="en-US" sz="2800" dirty="0">
                <a:latin typeface="+mj-lt"/>
              </a:rPr>
              <a:t>Some stones are definitely not suitable for watchful waiting. Untreated </a:t>
            </a:r>
            <a:r>
              <a:rPr lang="en-US" sz="2800" dirty="0" err="1">
                <a:latin typeface="+mj-lt"/>
              </a:rPr>
              <a:t>struvite</a:t>
            </a:r>
            <a:r>
              <a:rPr lang="en-US" sz="2800" dirty="0">
                <a:latin typeface="+mj-lt"/>
              </a:rPr>
              <a:t> (i.e., infection related) </a:t>
            </a:r>
            <a:r>
              <a:rPr lang="en-US" sz="2800" dirty="0" err="1">
                <a:latin typeface="+mj-lt"/>
              </a:rPr>
              <a:t>staghorn</a:t>
            </a:r>
            <a:r>
              <a:rPr lang="en-US" sz="2800" dirty="0">
                <a:latin typeface="+mj-lt"/>
              </a:rPr>
              <a:t> calculi will eventually destroy the kidney if untreated and are a significant risk to the patient’s life unless patient </a:t>
            </a:r>
            <a:r>
              <a:rPr lang="en-US" sz="2800" dirty="0" err="1">
                <a:latin typeface="+mj-lt"/>
              </a:rPr>
              <a:t>comorbidity</a:t>
            </a:r>
            <a:r>
              <a:rPr lang="en-US" sz="2800" dirty="0">
                <a:latin typeface="+mj-lt"/>
              </a:rPr>
              <a:t> is such that surgery would be a higher risk than watchful waiting.</a:t>
            </a:r>
            <a:endParaRPr lang="ar-JO" sz="2800" dirty="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1104880"/>
            <a:ext cx="8229600" cy="5753120"/>
          </a:xfrm>
        </p:spPr>
        <p:txBody>
          <a:bodyPr>
            <a:normAutofit/>
          </a:bodyPr>
          <a:lstStyle/>
          <a:p>
            <a:pPr algn="l" rtl="0">
              <a:buNone/>
            </a:pPr>
            <a:r>
              <a:rPr lang="en-US" sz="4000" b="1" dirty="0">
                <a:latin typeface="+mj-lt"/>
              </a:rPr>
              <a:t>Indications for stone removal</a:t>
            </a:r>
          </a:p>
          <a:p>
            <a:pPr algn="l" rtl="0"/>
            <a:r>
              <a:rPr lang="en-US" dirty="0">
                <a:latin typeface="+mj-lt"/>
              </a:rPr>
              <a:t> Pain that fails to respond to analgesics or recurs and cannot be controlled with additional pain relief</a:t>
            </a:r>
          </a:p>
          <a:p>
            <a:pPr algn="l" rtl="0"/>
            <a:r>
              <a:rPr lang="en-US" dirty="0">
                <a:latin typeface="+mj-lt"/>
              </a:rPr>
              <a:t> Impaired renal function (solitary kidney obstructed by a stone, bilateral </a:t>
            </a:r>
            <a:r>
              <a:rPr lang="en-US" dirty="0" err="1">
                <a:latin typeface="+mj-lt"/>
              </a:rPr>
              <a:t>ureteric</a:t>
            </a:r>
            <a:r>
              <a:rPr lang="en-US" dirty="0">
                <a:latin typeface="+mj-lt"/>
              </a:rPr>
              <a:t> stones, or pre-existing renal impairment that gets worse as a consequence of a </a:t>
            </a:r>
            <a:r>
              <a:rPr lang="en-US" dirty="0" err="1">
                <a:latin typeface="+mj-lt"/>
              </a:rPr>
              <a:t>ureteric</a:t>
            </a:r>
            <a:r>
              <a:rPr lang="en-US" dirty="0">
                <a:latin typeface="+mj-lt"/>
              </a:rPr>
              <a:t> stone)</a:t>
            </a:r>
          </a:p>
          <a:p>
            <a:pPr algn="l" rtl="0"/>
            <a:r>
              <a:rPr lang="en-US" dirty="0">
                <a:latin typeface="+mj-lt"/>
              </a:rPr>
              <a:t> Prolonged unrelieved obstruction (generally speaking, ~4–6 weeks)</a:t>
            </a:r>
          </a:p>
          <a:p>
            <a:pPr algn="l" rtl="0"/>
            <a:r>
              <a:rPr lang="en-US" dirty="0">
                <a:latin typeface="+mj-lt"/>
              </a:rPr>
              <a:t> Social reasons.</a:t>
            </a:r>
            <a:endParaRPr lang="ar-JO"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a:latin typeface="+mj-lt"/>
              </a:rPr>
              <a:t>These indications need to </a:t>
            </a:r>
            <a:r>
              <a:rPr lang="en-US" b="1" dirty="0">
                <a:latin typeface="+mj-lt"/>
              </a:rPr>
              <a:t>be related to the individual patient</a:t>
            </a:r>
            <a:r>
              <a:rPr lang="en-US" dirty="0">
                <a:latin typeface="+mj-lt"/>
              </a:rPr>
              <a:t>—their stone size, their renal function, presence of a normal </a:t>
            </a:r>
            <a:r>
              <a:rPr lang="en-US" dirty="0" err="1">
                <a:latin typeface="+mj-lt"/>
              </a:rPr>
              <a:t>contralateral</a:t>
            </a:r>
            <a:r>
              <a:rPr lang="en-US" dirty="0">
                <a:latin typeface="+mj-lt"/>
              </a:rPr>
              <a:t> kidney, their tolerance of exacerbations of pain, their job and social situation, and local facilities (the availability of surgeons with appropriate skill and equipment to perform endoscopic stone treatment).</a:t>
            </a:r>
            <a:endParaRPr lang="ar-JO"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57232"/>
            <a:ext cx="8229600" cy="5467368"/>
          </a:xfrm>
        </p:spPr>
        <p:txBody>
          <a:bodyPr>
            <a:normAutofit/>
          </a:bodyPr>
          <a:lstStyle/>
          <a:p>
            <a:pPr algn="l" rtl="0">
              <a:buNone/>
            </a:pPr>
            <a:r>
              <a:rPr lang="en-US" sz="3600" b="1" dirty="0">
                <a:latin typeface="+mj-lt"/>
              </a:rPr>
              <a:t>Emergency temporizing and definitive treatment of the stone</a:t>
            </a:r>
          </a:p>
          <a:p>
            <a:pPr algn="l" rtl="0"/>
            <a:r>
              <a:rPr lang="en-US" dirty="0">
                <a:latin typeface="+mj-lt"/>
              </a:rPr>
              <a:t>When the pain of a </a:t>
            </a:r>
            <a:r>
              <a:rPr lang="en-US" dirty="0" err="1">
                <a:latin typeface="+mj-lt"/>
              </a:rPr>
              <a:t>ureteric</a:t>
            </a:r>
            <a:r>
              <a:rPr lang="en-US" dirty="0">
                <a:latin typeface="+mj-lt"/>
              </a:rPr>
              <a:t> stone </a:t>
            </a:r>
            <a:r>
              <a:rPr lang="en-US" u="sng" dirty="0">
                <a:latin typeface="+mj-lt"/>
              </a:rPr>
              <a:t>fails to respond to analgesics</a:t>
            </a:r>
            <a:r>
              <a:rPr lang="en-US" dirty="0">
                <a:latin typeface="+mj-lt"/>
              </a:rPr>
              <a:t> or </a:t>
            </a:r>
            <a:r>
              <a:rPr lang="en-US" u="sng" dirty="0">
                <a:latin typeface="+mj-lt"/>
              </a:rPr>
              <a:t>renal function is impaired </a:t>
            </a:r>
            <a:r>
              <a:rPr lang="en-US" dirty="0">
                <a:latin typeface="+mj-lt"/>
              </a:rPr>
              <a:t>because of the stone, then temporary relief of the obstruction can be obtained by insertion of </a:t>
            </a:r>
            <a:r>
              <a:rPr lang="en-US" b="1" i="1" dirty="0">
                <a:latin typeface="+mj-lt"/>
              </a:rPr>
              <a:t>a JJ stent </a:t>
            </a:r>
            <a:r>
              <a:rPr lang="en-US" dirty="0">
                <a:latin typeface="+mj-lt"/>
              </a:rPr>
              <a:t>or </a:t>
            </a:r>
            <a:r>
              <a:rPr lang="en-US" b="1" i="1" dirty="0" err="1">
                <a:latin typeface="+mj-lt"/>
              </a:rPr>
              <a:t>percutaneous</a:t>
            </a:r>
            <a:r>
              <a:rPr lang="en-US" b="1" i="1" dirty="0">
                <a:latin typeface="+mj-lt"/>
              </a:rPr>
              <a:t> </a:t>
            </a:r>
            <a:r>
              <a:rPr lang="en-US" b="1" i="1" dirty="0" err="1">
                <a:latin typeface="+mj-lt"/>
              </a:rPr>
              <a:t>nephrostomy</a:t>
            </a:r>
            <a:r>
              <a:rPr lang="en-US" b="1" i="1" dirty="0">
                <a:latin typeface="+mj-lt"/>
              </a:rPr>
              <a:t> tube</a:t>
            </a:r>
            <a:r>
              <a:rPr lang="en-US" dirty="0">
                <a:latin typeface="+mj-lt"/>
              </a:rPr>
              <a:t>(</a:t>
            </a:r>
            <a:r>
              <a:rPr lang="en-US" dirty="0" err="1">
                <a:latin typeface="+mj-lt"/>
              </a:rPr>
              <a:t>Percutaneous</a:t>
            </a:r>
            <a:r>
              <a:rPr lang="en-US" dirty="0">
                <a:latin typeface="+mj-lt"/>
              </a:rPr>
              <a:t> </a:t>
            </a:r>
            <a:r>
              <a:rPr lang="en-US" dirty="0" err="1">
                <a:latin typeface="+mj-lt"/>
              </a:rPr>
              <a:t>nephrostomy</a:t>
            </a:r>
            <a:r>
              <a:rPr lang="en-US" dirty="0">
                <a:latin typeface="+mj-lt"/>
              </a:rPr>
              <a:t> tube can restore efficient peristalsis by restoring the ability of the </a:t>
            </a:r>
            <a:r>
              <a:rPr lang="en-US" dirty="0" err="1">
                <a:latin typeface="+mj-lt"/>
              </a:rPr>
              <a:t>ureteric</a:t>
            </a:r>
            <a:r>
              <a:rPr lang="en-US" dirty="0">
                <a:latin typeface="+mj-lt"/>
              </a:rPr>
              <a:t> wall to </a:t>
            </a:r>
            <a:r>
              <a:rPr lang="en-US" dirty="0" err="1">
                <a:latin typeface="+mj-lt"/>
              </a:rPr>
              <a:t>coapt</a:t>
            </a:r>
            <a:r>
              <a:rPr lang="en-US" dirty="0">
                <a:latin typeface="+mj-lt"/>
              </a:rPr>
              <a:t>)</a:t>
            </a:r>
          </a:p>
          <a:p>
            <a:pPr algn="l" rtl="0"/>
            <a:r>
              <a:rPr lang="en-US" dirty="0">
                <a:latin typeface="+mj-lt"/>
              </a:rPr>
              <a:t>but the stone is still present</a:t>
            </a:r>
          </a:p>
          <a:p>
            <a:pPr algn="l" rtl="0"/>
            <a:r>
              <a:rPr lang="en-US" dirty="0">
                <a:latin typeface="+mj-lt"/>
              </a:rPr>
              <a:t>subsequent definitive treatment is still required</a:t>
            </a:r>
            <a:endParaRPr lang="ar-JO" dirty="0">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57158" y="571480"/>
            <a:ext cx="8072494" cy="5643602"/>
          </a:xfrm>
        </p:spPr>
        <p:txBody>
          <a:bodyPr>
            <a:normAutofit/>
          </a:bodyPr>
          <a:lstStyle/>
          <a:p>
            <a:pPr algn="l" rtl="0"/>
            <a:endParaRPr lang="ar-JO" dirty="0"/>
          </a:p>
          <a:p>
            <a:r>
              <a:rPr lang="en-US" b="1" dirty="0">
                <a:solidFill>
                  <a:schemeClr val="tx1"/>
                </a:solidFill>
              </a:rPr>
              <a:t>Kidney stone treatment options:</a:t>
            </a:r>
            <a:r>
              <a:rPr lang="en-US" b="1" dirty="0"/>
              <a:t> </a:t>
            </a:r>
            <a:endParaRPr lang="en-US" b="1" dirty="0">
              <a:solidFill>
                <a:schemeClr val="tx1"/>
              </a:solidFill>
            </a:endParaRPr>
          </a:p>
          <a:p>
            <a:endParaRPr lang="en-US" b="1" dirty="0">
              <a:solidFill>
                <a:schemeClr val="tx1"/>
              </a:solidFill>
            </a:endParaRPr>
          </a:p>
          <a:p>
            <a:pPr algn="l"/>
            <a:r>
              <a:rPr lang="en-US" b="1" dirty="0">
                <a:solidFill>
                  <a:schemeClr val="tx1"/>
                </a:solidFill>
              </a:rPr>
              <a:t>*Stone fragmentation techniques</a:t>
            </a:r>
          </a:p>
          <a:p>
            <a:pPr algn="l"/>
            <a:r>
              <a:rPr lang="en-US" b="1" dirty="0">
                <a:solidFill>
                  <a:schemeClr val="tx1"/>
                </a:solidFill>
              </a:rPr>
              <a:t>*Flexible </a:t>
            </a:r>
            <a:r>
              <a:rPr lang="en-US" b="1" dirty="0" err="1">
                <a:solidFill>
                  <a:schemeClr val="tx1"/>
                </a:solidFill>
              </a:rPr>
              <a:t>ureteroscopy</a:t>
            </a:r>
            <a:r>
              <a:rPr lang="en-US" b="1" dirty="0">
                <a:solidFill>
                  <a:schemeClr val="tx1"/>
                </a:solidFill>
              </a:rPr>
              <a:t>  and laser treatment</a:t>
            </a:r>
          </a:p>
          <a:p>
            <a:pPr algn="l"/>
            <a:r>
              <a:rPr lang="ar-JO" b="1" dirty="0">
                <a:solidFill>
                  <a:schemeClr val="tx1"/>
                </a:solidFill>
              </a:rPr>
              <a:t> </a:t>
            </a:r>
            <a:r>
              <a:rPr lang="en-US" b="1" dirty="0">
                <a:solidFill>
                  <a:schemeClr val="tx1"/>
                </a:solidFill>
              </a:rPr>
              <a:t>*</a:t>
            </a:r>
            <a:r>
              <a:rPr lang="en-US" b="1" dirty="0" err="1">
                <a:solidFill>
                  <a:schemeClr val="tx1"/>
                </a:solidFill>
              </a:rPr>
              <a:t>Percutaneous</a:t>
            </a:r>
            <a:r>
              <a:rPr lang="en-US" b="1" dirty="0">
                <a:solidFill>
                  <a:schemeClr val="tx1"/>
                </a:solidFill>
              </a:rPr>
              <a:t> </a:t>
            </a:r>
            <a:r>
              <a:rPr lang="en-US" b="1" dirty="0" err="1">
                <a:solidFill>
                  <a:schemeClr val="tx1"/>
                </a:solidFill>
              </a:rPr>
              <a:t>nephrolithotomy</a:t>
            </a:r>
            <a:r>
              <a:rPr lang="en-US" b="1" dirty="0">
                <a:solidFill>
                  <a:schemeClr val="tx1"/>
                </a:solidFill>
              </a:rPr>
              <a:t> (PCNL)</a:t>
            </a:r>
          </a:p>
          <a:p>
            <a:pPr algn="l"/>
            <a:r>
              <a:rPr lang="en-US" b="1" dirty="0">
                <a:solidFill>
                  <a:schemeClr val="tx1"/>
                </a:solidFill>
              </a:rPr>
              <a:t>*open stone surgery </a:t>
            </a:r>
          </a:p>
          <a:p>
            <a:pPr algn="l"/>
            <a:r>
              <a:rPr lang="ar-JO" b="1" dirty="0">
                <a:solidFill>
                  <a:schemeClr val="tx1"/>
                </a:solidFill>
              </a:rPr>
              <a:t>(</a:t>
            </a:r>
            <a:r>
              <a:rPr lang="en-US" b="1" dirty="0">
                <a:solidFill>
                  <a:schemeClr val="tx1"/>
                </a:solidFill>
              </a:rPr>
              <a:t>*medical therapy (dissolution therapy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857232"/>
            <a:ext cx="8715436" cy="5357850"/>
          </a:xfrm>
        </p:spPr>
        <p:txBody>
          <a:bodyPr/>
          <a:lstStyle/>
          <a:p>
            <a:pPr algn="l">
              <a:buNone/>
            </a:pPr>
            <a:r>
              <a:rPr lang="en-US" b="1" dirty="0"/>
              <a:t>Stone fragmentation techniques;</a:t>
            </a:r>
          </a:p>
          <a:p>
            <a:pPr algn="l">
              <a:buNone/>
            </a:pPr>
            <a:endParaRPr lang="en-US" b="1" dirty="0"/>
          </a:p>
          <a:p>
            <a:pPr algn="l">
              <a:buNone/>
            </a:pPr>
            <a:r>
              <a:rPr lang="en-US" b="1" dirty="0"/>
              <a:t>extracorporeal lithotripsy</a:t>
            </a:r>
          </a:p>
          <a:p>
            <a:pPr algn="l">
              <a:buNone/>
            </a:pPr>
            <a:endParaRPr lang="en-US" b="1" dirty="0"/>
          </a:p>
          <a:p>
            <a:pPr algn="l">
              <a:buNone/>
            </a:pPr>
            <a:r>
              <a:rPr lang="en-US" b="1" dirty="0" err="1"/>
              <a:t>Intracorporeal</a:t>
            </a:r>
            <a:r>
              <a:rPr lang="en-US" b="1" dirty="0"/>
              <a:t> techniques of stone fragmentation</a:t>
            </a:r>
            <a:endParaRPr lang="ar-JO"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extracorporeal lithotripsy</a:t>
            </a:r>
            <a:br>
              <a:rPr lang="en-US" b="1" dirty="0"/>
            </a:br>
            <a:endParaRPr lang="ar-JO" dirty="0"/>
          </a:p>
        </p:txBody>
      </p:sp>
      <p:sp>
        <p:nvSpPr>
          <p:cNvPr id="3" name="عنصر نائب للمحتوى 2"/>
          <p:cNvSpPr>
            <a:spLocks noGrp="1"/>
          </p:cNvSpPr>
          <p:nvPr>
            <p:ph idx="1"/>
          </p:nvPr>
        </p:nvSpPr>
        <p:spPr/>
        <p:txBody>
          <a:bodyPr/>
          <a:lstStyle/>
          <a:p>
            <a:pPr algn="l">
              <a:buNone/>
            </a:pPr>
            <a:r>
              <a:rPr lang="en-US" dirty="0"/>
              <a:t>The technique of focusing externally generated </a:t>
            </a:r>
          </a:p>
          <a:p>
            <a:pPr algn="l">
              <a:buNone/>
            </a:pPr>
            <a:r>
              <a:rPr lang="ar-JO" dirty="0"/>
              <a:t>    (</a:t>
            </a:r>
            <a:r>
              <a:rPr lang="en-US" dirty="0"/>
              <a:t> shock waves at a target (the stone  </a:t>
            </a:r>
          </a:p>
          <a:p>
            <a:pPr algn="l">
              <a:buNone/>
            </a:pPr>
            <a:endParaRPr lang="en-US" dirty="0"/>
          </a:p>
          <a:p>
            <a:pPr algn="l">
              <a:buNone/>
            </a:pPr>
            <a:r>
              <a:rPr lang="en-US" dirty="0"/>
              <a:t>Three methods of shock wave generation are commercially available:—</a:t>
            </a:r>
          </a:p>
          <a:p>
            <a:pPr algn="l">
              <a:buNone/>
            </a:pPr>
            <a:r>
              <a:rPr lang="en-US" dirty="0" err="1"/>
              <a:t>electrohydraulic</a:t>
            </a:r>
            <a:r>
              <a:rPr lang="en-US" dirty="0"/>
              <a:t>, electromagnetic, and piezoelectric</a:t>
            </a:r>
            <a:endParaRPr lang="ar-J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Etiology"/>
          <p:cNvSpPr txBox="1">
            <a:spLocks noGrp="1"/>
          </p:cNvSpPr>
          <p:nvPr>
            <p:ph type="title"/>
          </p:nvPr>
        </p:nvSpPr>
        <p:spPr>
          <a:prstGeom prst="rect">
            <a:avLst/>
          </a:prstGeom>
        </p:spPr>
        <p:txBody>
          <a:bodyPr/>
          <a:lstStyle/>
          <a:p>
            <a:r>
              <a:t>Etiology </a:t>
            </a:r>
          </a:p>
        </p:txBody>
      </p:sp>
      <p:sp>
        <p:nvSpPr>
          <p:cNvPr id="128" name="Environmental: A low fluid intake, with a subsequent low volume of urine production, produces high concentrations of stone-forming solutes in the urine.…"/>
          <p:cNvSpPr txBox="1">
            <a:spLocks noGrp="1"/>
          </p:cNvSpPr>
          <p:nvPr>
            <p:ph type="body" idx="1"/>
          </p:nvPr>
        </p:nvSpPr>
        <p:spPr>
          <a:prstGeom prst="rect">
            <a:avLst/>
          </a:prstGeom>
        </p:spPr>
        <p:txBody>
          <a:bodyPr/>
          <a:lstStyle/>
          <a:p>
            <a:pPr>
              <a:buBlip>
                <a:blip r:embed="rId2"/>
              </a:buBlip>
            </a:pPr>
            <a:r>
              <a:t>Environmental: A low fluid intake, with a subsequent low volume of urine production, produces high concentrations of stone-forming solutes in the urine.</a:t>
            </a:r>
          </a:p>
          <a:p>
            <a:pPr>
              <a:buBlip>
                <a:blip r:embed="rId2"/>
              </a:buBlip>
            </a:pPr>
            <a:r>
              <a:t>Metabolic: </a:t>
            </a:r>
            <a:r>
              <a:rPr u="sng">
                <a:hlinkClick r:id="rId3"/>
              </a:rPr>
              <a:t>Hypercalciuria</a:t>
            </a:r>
            <a:r>
              <a:t> is the most common metabolic abnormality.</a:t>
            </a:r>
          </a:p>
        </p:txBody>
      </p:sp>
    </p:spTree>
    <p:extLst>
      <p:ext uri="{BB962C8B-B14F-4D97-AF65-F5344CB8AC3E}">
        <p14:creationId xmlns:p14="http://schemas.microsoft.com/office/powerpoint/2010/main" val="326023121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Efficacy of extracorporeal lithotripsy</a:t>
            </a:r>
            <a:endParaRPr lang="ar-JO" dirty="0"/>
          </a:p>
        </p:txBody>
      </p:sp>
      <p:sp>
        <p:nvSpPr>
          <p:cNvPr id="3" name="عنصر نائب للمحتوى 2"/>
          <p:cNvSpPr>
            <a:spLocks noGrp="1"/>
          </p:cNvSpPr>
          <p:nvPr>
            <p:ph idx="1"/>
          </p:nvPr>
        </p:nvSpPr>
        <p:spPr/>
        <p:txBody>
          <a:bodyPr/>
          <a:lstStyle/>
          <a:p>
            <a:pPr algn="l">
              <a:buNone/>
            </a:pPr>
            <a:r>
              <a:rPr lang="en-US" dirty="0"/>
              <a:t>fragmentation with ESWL depends on</a:t>
            </a:r>
          </a:p>
          <a:p>
            <a:pPr algn="l">
              <a:buNone/>
            </a:pPr>
            <a:r>
              <a:rPr lang="en-US" dirty="0"/>
              <a:t>stone size and location, </a:t>
            </a:r>
          </a:p>
          <a:p>
            <a:pPr algn="l">
              <a:buNone/>
            </a:pPr>
            <a:r>
              <a:rPr lang="en-US" dirty="0"/>
              <a:t>anatomy of renal collecting system,</a:t>
            </a:r>
          </a:p>
          <a:p>
            <a:pPr algn="l">
              <a:buNone/>
            </a:pPr>
            <a:r>
              <a:rPr lang="en-US" dirty="0"/>
              <a:t> degree of obesity</a:t>
            </a:r>
          </a:p>
          <a:p>
            <a:pPr algn="l">
              <a:buNone/>
            </a:pPr>
            <a:r>
              <a:rPr lang="en-US" dirty="0"/>
              <a:t>stone composition.</a:t>
            </a:r>
            <a:endParaRPr lang="ar-JO"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l">
              <a:buNone/>
            </a:pPr>
            <a:r>
              <a:rPr lang="en-US" dirty="0"/>
              <a:t>It is less effective for </a:t>
            </a:r>
          </a:p>
          <a:p>
            <a:pPr algn="l">
              <a:buNone/>
            </a:pPr>
            <a:r>
              <a:rPr lang="en-US" dirty="0"/>
              <a:t>*stones &gt;2 cm diameter</a:t>
            </a:r>
          </a:p>
          <a:p>
            <a:pPr algn="l">
              <a:buNone/>
            </a:pPr>
            <a:r>
              <a:rPr lang="en-US" dirty="0"/>
              <a:t>*lower-pole stones in a </a:t>
            </a:r>
            <a:r>
              <a:rPr lang="en-US" dirty="0" err="1"/>
              <a:t>calyceal</a:t>
            </a:r>
            <a:r>
              <a:rPr lang="en-US" dirty="0"/>
              <a:t> </a:t>
            </a:r>
            <a:r>
              <a:rPr lang="en-US" dirty="0" err="1"/>
              <a:t>diverticulum</a:t>
            </a:r>
            <a:r>
              <a:rPr lang="en-US" dirty="0"/>
              <a:t> (poor drainage) </a:t>
            </a:r>
          </a:p>
          <a:p>
            <a:pPr algn="l">
              <a:buNone/>
            </a:pPr>
            <a:r>
              <a:rPr lang="en-US" dirty="0"/>
              <a:t>*composed of </a:t>
            </a:r>
            <a:r>
              <a:rPr lang="en-US" dirty="0" err="1"/>
              <a:t>cystine</a:t>
            </a:r>
            <a:r>
              <a:rPr lang="en-US" dirty="0"/>
              <a:t> or calcium oxalate monohydrate (very hard).</a:t>
            </a:r>
            <a:endParaRPr lang="ar-JO"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70000" lnSpcReduction="20000"/>
          </a:bodyPr>
          <a:lstStyle/>
          <a:p>
            <a:pPr algn="l">
              <a:buNone/>
            </a:pPr>
            <a:r>
              <a:rPr lang="ar-JO" b="1" dirty="0"/>
              <a:t>  : </a:t>
            </a:r>
            <a:r>
              <a:rPr lang="en-US" b="1" dirty="0"/>
              <a:t>complications after ESWL</a:t>
            </a:r>
          </a:p>
          <a:p>
            <a:pPr algn="l">
              <a:buNone/>
            </a:pPr>
            <a:r>
              <a:rPr lang="en-US" b="1" i="1" dirty="0"/>
              <a:t>Common</a:t>
            </a:r>
          </a:p>
          <a:p>
            <a:pPr algn="l">
              <a:buNone/>
            </a:pPr>
            <a:r>
              <a:rPr lang="en-US" dirty="0"/>
              <a:t>- Bleeding on passing urine for short period after procedure</a:t>
            </a:r>
          </a:p>
          <a:p>
            <a:pPr algn="l">
              <a:buNone/>
            </a:pPr>
            <a:r>
              <a:rPr lang="en-US" dirty="0"/>
              <a:t>- Pain in the kidney as small fragments of stone pass after fragmentation</a:t>
            </a:r>
          </a:p>
          <a:p>
            <a:pPr algn="l">
              <a:buNone/>
            </a:pPr>
            <a:r>
              <a:rPr lang="en-US" dirty="0"/>
              <a:t>- UTI from bacteria released from the stone, needing antibiotic</a:t>
            </a:r>
          </a:p>
          <a:p>
            <a:pPr algn="l">
              <a:buNone/>
            </a:pPr>
            <a:r>
              <a:rPr lang="en-US" dirty="0"/>
              <a:t>treatment.</a:t>
            </a:r>
          </a:p>
          <a:p>
            <a:pPr algn="l">
              <a:buNone/>
            </a:pPr>
            <a:r>
              <a:rPr lang="en-US" b="1" i="1" dirty="0"/>
              <a:t>Occasional</a:t>
            </a:r>
          </a:p>
          <a:p>
            <a:pPr algn="l">
              <a:buNone/>
            </a:pPr>
            <a:r>
              <a:rPr lang="en-US" dirty="0"/>
              <a:t>- Stone will not break as too hard, requiring an alternative treatment</a:t>
            </a:r>
          </a:p>
          <a:p>
            <a:pPr algn="l">
              <a:buNone/>
            </a:pPr>
            <a:r>
              <a:rPr lang="en-US" dirty="0"/>
              <a:t>- Repeated ESWL treatments may be required</a:t>
            </a:r>
          </a:p>
          <a:p>
            <a:pPr algn="l">
              <a:buNone/>
            </a:pPr>
            <a:r>
              <a:rPr lang="en-US" dirty="0"/>
              <a:t>- Recurrence of stones</a:t>
            </a:r>
            <a:endParaRPr lang="ar-JO"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8858280" cy="1143000"/>
          </a:xfrm>
        </p:spPr>
        <p:txBody>
          <a:bodyPr>
            <a:normAutofit fontScale="90000"/>
          </a:bodyPr>
          <a:lstStyle/>
          <a:p>
            <a:r>
              <a:rPr lang="en-US" b="1" dirty="0" err="1"/>
              <a:t>Intracorporeal</a:t>
            </a:r>
            <a:r>
              <a:rPr lang="en-US" b="1" dirty="0"/>
              <a:t> techniques of stone</a:t>
            </a:r>
            <a:br>
              <a:rPr lang="en-US" b="1" dirty="0"/>
            </a:br>
            <a:r>
              <a:rPr lang="en-US" b="1" dirty="0"/>
              <a:t>fragmentation</a:t>
            </a:r>
            <a:endParaRPr lang="ar-JO" dirty="0"/>
          </a:p>
        </p:txBody>
      </p:sp>
      <p:sp>
        <p:nvSpPr>
          <p:cNvPr id="3" name="عنصر نائب للمحتوى 2"/>
          <p:cNvSpPr>
            <a:spLocks noGrp="1"/>
          </p:cNvSpPr>
          <p:nvPr>
            <p:ph idx="1"/>
          </p:nvPr>
        </p:nvSpPr>
        <p:spPr>
          <a:xfrm>
            <a:off x="457200" y="1600200"/>
            <a:ext cx="8229600" cy="4757758"/>
          </a:xfrm>
        </p:spPr>
        <p:txBody>
          <a:bodyPr>
            <a:normAutofit/>
          </a:bodyPr>
          <a:lstStyle/>
          <a:p>
            <a:pPr algn="l">
              <a:buNone/>
            </a:pPr>
            <a:r>
              <a:rPr lang="en-US" b="1" dirty="0"/>
              <a:t>Electrohydraulic lithotripsy (EHL)</a:t>
            </a:r>
          </a:p>
          <a:p>
            <a:pPr algn="l">
              <a:buNone/>
            </a:pPr>
            <a:endParaRPr lang="ar-JO" dirty="0"/>
          </a:p>
          <a:p>
            <a:pPr algn="l">
              <a:buNone/>
            </a:pPr>
            <a:r>
              <a:rPr lang="en-US" dirty="0"/>
              <a:t>A high voltage applied across a concentric electrode under water generates as a spark. This vaporizes water, and the subsequent expansion and collapse of the gas bubble generates a shock wave.</a:t>
            </a:r>
          </a:p>
          <a:p>
            <a:pPr algn="l">
              <a:buNone/>
            </a:pPr>
            <a:endParaRPr lang="ar-JO"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8858280" cy="1143000"/>
          </a:xfrm>
        </p:spPr>
        <p:txBody>
          <a:bodyPr>
            <a:normAutofit fontScale="90000"/>
          </a:bodyPr>
          <a:lstStyle/>
          <a:p>
            <a:r>
              <a:rPr lang="en-US" b="1" dirty="0" err="1"/>
              <a:t>Intracorporeal</a:t>
            </a:r>
            <a:r>
              <a:rPr lang="en-US" b="1" dirty="0"/>
              <a:t> techniques of stone</a:t>
            </a:r>
            <a:br>
              <a:rPr lang="en-US" b="1" dirty="0"/>
            </a:br>
            <a:r>
              <a:rPr lang="en-US" b="1" dirty="0"/>
              <a:t>fragmentation</a:t>
            </a:r>
            <a:endParaRPr lang="ar-JO" dirty="0"/>
          </a:p>
        </p:txBody>
      </p:sp>
      <p:sp>
        <p:nvSpPr>
          <p:cNvPr id="3" name="عنصر نائب للمحتوى 2"/>
          <p:cNvSpPr>
            <a:spLocks noGrp="1"/>
          </p:cNvSpPr>
          <p:nvPr>
            <p:ph idx="1"/>
          </p:nvPr>
        </p:nvSpPr>
        <p:spPr>
          <a:xfrm>
            <a:off x="457200" y="1600200"/>
            <a:ext cx="8229600" cy="4757758"/>
          </a:xfrm>
        </p:spPr>
        <p:txBody>
          <a:bodyPr>
            <a:normAutofit/>
          </a:bodyPr>
          <a:lstStyle/>
          <a:p>
            <a:pPr algn="l">
              <a:buNone/>
            </a:pPr>
            <a:r>
              <a:rPr lang="en-US" b="1" dirty="0" err="1"/>
              <a:t>Electrohydraulic</a:t>
            </a:r>
            <a:r>
              <a:rPr lang="en-US" b="1" dirty="0"/>
              <a:t> lithotripsy (EHL)</a:t>
            </a:r>
          </a:p>
          <a:p>
            <a:pPr algn="l">
              <a:buNone/>
            </a:pPr>
            <a:r>
              <a:rPr lang="en-US" dirty="0"/>
              <a:t>EHL is an </a:t>
            </a:r>
            <a:r>
              <a:rPr lang="en-US" b="1" dirty="0"/>
              <a:t>effective form of stone fragmentation</a:t>
            </a:r>
            <a:r>
              <a:rPr lang="en-US" dirty="0"/>
              <a:t>. The shock wave is not focused, so the EHL probe must be applied within 1 mm of the stone to optimize stone fragmentation.</a:t>
            </a:r>
          </a:p>
          <a:p>
            <a:pPr algn="l">
              <a:buNone/>
            </a:pPr>
            <a:r>
              <a:rPr lang="en-US" b="1" dirty="0"/>
              <a:t>Principal uses are for bladder stones</a:t>
            </a:r>
            <a:r>
              <a:rPr lang="en-US" dirty="0"/>
              <a:t> (wider safety margin than in the narrower </a:t>
            </a:r>
            <a:r>
              <a:rPr lang="en-US" dirty="0" err="1"/>
              <a:t>ureter</a:t>
            </a:r>
            <a:r>
              <a:rPr lang="en-US" dirty="0"/>
              <a:t>)</a:t>
            </a:r>
            <a:endParaRPr lang="ar-JO"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Pneumatic (ballistic) lithotripsy</a:t>
            </a:r>
            <a:endParaRPr lang="ar-JO" dirty="0"/>
          </a:p>
        </p:txBody>
      </p:sp>
      <p:sp>
        <p:nvSpPr>
          <p:cNvPr id="3" name="عنصر نائب للمحتوى 2"/>
          <p:cNvSpPr>
            <a:spLocks noGrp="1"/>
          </p:cNvSpPr>
          <p:nvPr>
            <p:ph idx="1"/>
          </p:nvPr>
        </p:nvSpPr>
        <p:spPr>
          <a:xfrm>
            <a:off x="457200" y="1600200"/>
            <a:ext cx="8229600" cy="4900634"/>
          </a:xfrm>
        </p:spPr>
        <p:txBody>
          <a:bodyPr>
            <a:normAutofit/>
          </a:bodyPr>
          <a:lstStyle/>
          <a:p>
            <a:pPr algn="l">
              <a:buNone/>
            </a:pPr>
            <a:r>
              <a:rPr lang="en-US" dirty="0"/>
              <a:t>A metal projectile contained within the </a:t>
            </a:r>
            <a:r>
              <a:rPr lang="en-US" dirty="0" err="1"/>
              <a:t>handpiece</a:t>
            </a:r>
            <a:r>
              <a:rPr lang="en-US" dirty="0"/>
              <a:t> is propelled backward and forward at great speed  by bursts of compressed air.</a:t>
            </a:r>
          </a:p>
          <a:p>
            <a:pPr algn="l">
              <a:buNone/>
            </a:pPr>
            <a:r>
              <a:rPr lang="en-US" dirty="0"/>
              <a:t>It strikes a long, thin, metal probe at one end of the </a:t>
            </a:r>
            <a:r>
              <a:rPr lang="en-US" dirty="0" err="1"/>
              <a:t>handpiece</a:t>
            </a:r>
            <a:r>
              <a:rPr lang="en-US" dirty="0"/>
              <a:t> at 12Hz</a:t>
            </a:r>
          </a:p>
          <a:p>
            <a:pPr algn="l">
              <a:buNone/>
            </a:pPr>
            <a:r>
              <a:rPr lang="en-US" dirty="0"/>
              <a:t>(12 strikes/second) transmitting shock waves to the probe, which, when in contact with a rigid structure such as a stone, fragments the stone.</a:t>
            </a:r>
            <a:endParaRPr lang="ar-JO"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l">
              <a:buNone/>
            </a:pPr>
            <a:r>
              <a:rPr lang="en-US" dirty="0"/>
              <a:t>This technique is used for stone fragmentation </a:t>
            </a:r>
            <a:r>
              <a:rPr lang="ar-JO" dirty="0"/>
              <a:t> </a:t>
            </a:r>
            <a:r>
              <a:rPr lang="en-US" dirty="0"/>
              <a:t>in the </a:t>
            </a:r>
            <a:r>
              <a:rPr lang="en-US" dirty="0" err="1"/>
              <a:t>ureter</a:t>
            </a:r>
            <a:r>
              <a:rPr lang="en-US" dirty="0"/>
              <a:t> or kidney</a:t>
            </a:r>
            <a:endParaRPr lang="ar-JO" dirty="0"/>
          </a:p>
        </p:txBody>
      </p:sp>
      <p:pic>
        <p:nvPicPr>
          <p:cNvPr id="1026" name="Picture 2"/>
          <p:cNvPicPr>
            <a:picLocks noChangeAspect="1" noChangeArrowheads="1"/>
          </p:cNvPicPr>
          <p:nvPr/>
        </p:nvPicPr>
        <p:blipFill>
          <a:blip r:embed="rId2"/>
          <a:srcRect/>
          <a:stretch>
            <a:fillRect/>
          </a:stretch>
        </p:blipFill>
        <p:spPr bwMode="auto">
          <a:xfrm>
            <a:off x="1000100" y="3071810"/>
            <a:ext cx="7286676" cy="3429024"/>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443914" cy="6572272"/>
          </a:xfrm>
        </p:spPr>
        <p:txBody>
          <a:bodyPr>
            <a:normAutofit fontScale="92500" lnSpcReduction="10000"/>
          </a:bodyPr>
          <a:lstStyle/>
          <a:p>
            <a:pPr algn="l">
              <a:buNone/>
            </a:pPr>
            <a:r>
              <a:rPr lang="ar-JO" dirty="0"/>
              <a:t>  </a:t>
            </a:r>
            <a:r>
              <a:rPr lang="en-US" b="1" dirty="0"/>
              <a:t>advantage</a:t>
            </a:r>
          </a:p>
          <a:p>
            <a:pPr algn="l">
              <a:buNone/>
            </a:pPr>
            <a:r>
              <a:rPr lang="en-US" dirty="0"/>
              <a:t>*Pneumatic lithotripsy is very safe </a:t>
            </a:r>
          </a:p>
          <a:p>
            <a:pPr algn="l">
              <a:buNone/>
            </a:pPr>
            <a:r>
              <a:rPr lang="en-US" dirty="0"/>
              <a:t>The device is low cost and requires low </a:t>
            </a:r>
            <a:r>
              <a:rPr lang="ar-JO" dirty="0"/>
              <a:t>*    </a:t>
            </a:r>
            <a:r>
              <a:rPr lang="en-US" dirty="0"/>
              <a:t>maintenance </a:t>
            </a:r>
          </a:p>
          <a:p>
            <a:pPr algn="l">
              <a:buNone/>
            </a:pPr>
            <a:r>
              <a:rPr lang="ar-JO" b="1" dirty="0"/>
              <a:t>      </a:t>
            </a:r>
            <a:r>
              <a:rPr lang="en-US" b="1" dirty="0"/>
              <a:t> disadvantage </a:t>
            </a:r>
          </a:p>
          <a:p>
            <a:pPr algn="l">
              <a:buNone/>
            </a:pPr>
            <a:r>
              <a:rPr lang="en-US" dirty="0"/>
              <a:t>*Its ballistic effect has a tendency to cause stone migration into the proximal </a:t>
            </a:r>
            <a:r>
              <a:rPr lang="en-US" dirty="0" err="1"/>
              <a:t>ureter</a:t>
            </a:r>
            <a:r>
              <a:rPr lang="en-US" dirty="0"/>
              <a:t> or renal pelvis, where the stone may be inaccessible to </a:t>
            </a:r>
            <a:endParaRPr lang="ar-JO" dirty="0"/>
          </a:p>
          <a:p>
            <a:pPr algn="l">
              <a:buNone/>
            </a:pPr>
            <a:r>
              <a:rPr lang="ar-JO" dirty="0"/>
              <a:t> </a:t>
            </a:r>
            <a:r>
              <a:rPr lang="en-US" dirty="0"/>
              <a:t>further treatment</a:t>
            </a:r>
            <a:r>
              <a:rPr lang="en-US" b="1" dirty="0"/>
              <a:t> </a:t>
            </a:r>
          </a:p>
          <a:p>
            <a:pPr algn="l">
              <a:buNone/>
            </a:pPr>
            <a:r>
              <a:rPr lang="en-US" dirty="0"/>
              <a:t>*The metal probe cannot bend around corners, so it cannot be used for </a:t>
            </a:r>
            <a:r>
              <a:rPr lang="en-US" dirty="0" err="1"/>
              <a:t>ureteroscopic</a:t>
            </a:r>
            <a:r>
              <a:rPr lang="en-US" dirty="0"/>
              <a:t> treatment of stones within the kidney or with a flexible </a:t>
            </a:r>
            <a:r>
              <a:rPr lang="en-US" dirty="0" err="1"/>
              <a:t>ureteroscope</a:t>
            </a:r>
            <a:endParaRPr lang="ar-JO"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357166"/>
            <a:ext cx="8229600" cy="6143668"/>
          </a:xfrm>
        </p:spPr>
        <p:txBody>
          <a:bodyPr>
            <a:normAutofit/>
          </a:bodyPr>
          <a:lstStyle/>
          <a:p>
            <a:pPr algn="l">
              <a:buNone/>
            </a:pPr>
            <a:r>
              <a:rPr lang="en-US" b="1" dirty="0"/>
              <a:t>Ultrasonic lithotripsy</a:t>
            </a:r>
          </a:p>
          <a:p>
            <a:pPr algn="l">
              <a:buNone/>
            </a:pPr>
            <a:r>
              <a:rPr lang="en-US" dirty="0"/>
              <a:t>An electrical current applied across a </a:t>
            </a:r>
            <a:r>
              <a:rPr lang="en-US" dirty="0" err="1"/>
              <a:t>piezoceramic</a:t>
            </a:r>
            <a:r>
              <a:rPr lang="en-US" dirty="0"/>
              <a:t> plate located in the ultrasound transducer generates ultrasound waves of a specific frequency (23,000–25,000 Hz). </a:t>
            </a:r>
          </a:p>
          <a:p>
            <a:pPr algn="l">
              <a:buNone/>
            </a:pPr>
            <a:endParaRPr lang="en-US" dirty="0"/>
          </a:p>
          <a:p>
            <a:pPr algn="l">
              <a:buNone/>
            </a:pPr>
            <a:r>
              <a:rPr lang="en-US" dirty="0"/>
              <a:t>The ultrasound energy is transmitted to a hollow</a:t>
            </a:r>
          </a:p>
          <a:p>
            <a:pPr algn="l">
              <a:buNone/>
            </a:pPr>
            <a:r>
              <a:rPr lang="en-US" dirty="0"/>
              <a:t>metal probe, which in turn is applied to the stone</a:t>
            </a:r>
            <a:endParaRPr lang="ar-JO"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Picture 2"/>
          <p:cNvPicPr>
            <a:picLocks noGrp="1" noChangeAspect="1" noChangeArrowheads="1"/>
          </p:cNvPicPr>
          <p:nvPr>
            <p:ph idx="1"/>
          </p:nvPr>
        </p:nvPicPr>
        <p:blipFill>
          <a:blip r:embed="rId2"/>
          <a:srcRect/>
          <a:stretch>
            <a:fillRect/>
          </a:stretch>
        </p:blipFill>
        <p:spPr bwMode="auto">
          <a:xfrm>
            <a:off x="285720" y="1000108"/>
            <a:ext cx="8349524" cy="474939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he four main chemical types of kidney stones are:…"/>
          <p:cNvSpPr txBox="1">
            <a:spLocks noGrp="1"/>
          </p:cNvSpPr>
          <p:nvPr>
            <p:ph type="body" idx="1"/>
          </p:nvPr>
        </p:nvSpPr>
        <p:spPr>
          <a:prstGeom prst="rect">
            <a:avLst/>
          </a:prstGeom>
        </p:spPr>
        <p:txBody>
          <a:bodyPr/>
          <a:lstStyle/>
          <a:p>
            <a:pPr>
              <a:buBlip>
                <a:blip r:embed="rId2"/>
              </a:buBlip>
            </a:pPr>
            <a:r>
              <a:t>The four main chemical types of kidney stones are:</a:t>
            </a:r>
          </a:p>
          <a:p>
            <a:pPr>
              <a:buBlip>
                <a:blip r:embed="rId2"/>
              </a:buBlip>
            </a:pPr>
            <a:r>
              <a:t>Calcium stones</a:t>
            </a:r>
          </a:p>
          <a:p>
            <a:pPr>
              <a:buBlip>
                <a:blip r:embed="rId2"/>
              </a:buBlip>
            </a:pPr>
            <a:r>
              <a:t>Uric acid stones</a:t>
            </a:r>
          </a:p>
          <a:p>
            <a:pPr>
              <a:buBlip>
                <a:blip r:embed="rId2"/>
              </a:buBlip>
            </a:pPr>
            <a:r>
              <a:t>Struvite stones</a:t>
            </a:r>
          </a:p>
          <a:p>
            <a:pPr>
              <a:buBlip>
                <a:blip r:embed="rId2"/>
              </a:buBlip>
            </a:pPr>
            <a:r>
              <a:t>Cystine stones</a:t>
            </a:r>
          </a:p>
        </p:txBody>
      </p:sp>
    </p:spTree>
    <p:extLst>
      <p:ext uri="{BB962C8B-B14F-4D97-AF65-F5344CB8AC3E}">
        <p14:creationId xmlns:p14="http://schemas.microsoft.com/office/powerpoint/2010/main" val="405885909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71472" y="428604"/>
            <a:ext cx="8229600" cy="4525963"/>
          </a:xfrm>
        </p:spPr>
        <p:txBody>
          <a:bodyPr>
            <a:normAutofit fontScale="92500" lnSpcReduction="10000"/>
          </a:bodyPr>
          <a:lstStyle/>
          <a:p>
            <a:pPr algn="l">
              <a:buNone/>
            </a:pPr>
            <a:r>
              <a:rPr lang="en-US" dirty="0"/>
              <a:t>The stone resonates at high frequency and this causes it to break into small fragments that are then sucked out through the center of the hollow probe. </a:t>
            </a:r>
          </a:p>
          <a:p>
            <a:pPr algn="l">
              <a:buNone/>
            </a:pPr>
            <a:r>
              <a:rPr lang="en-US" dirty="0"/>
              <a:t>Soft tissues do not resonate when the probe is applied to them and thus are not damaged.</a:t>
            </a:r>
          </a:p>
          <a:p>
            <a:pPr algn="l">
              <a:buNone/>
            </a:pPr>
            <a:r>
              <a:rPr lang="en-US" dirty="0"/>
              <a:t>This technique can only be used down straight, rigid instruments.</a:t>
            </a:r>
          </a:p>
          <a:p>
            <a:pPr algn="l">
              <a:buNone/>
            </a:pPr>
            <a:r>
              <a:rPr lang="en-US" b="1" dirty="0"/>
              <a:t>Principal uses include fragmentation of renal calculi during PCNL</a:t>
            </a:r>
            <a:r>
              <a:rPr lang="en-US" dirty="0"/>
              <a:t>.</a:t>
            </a:r>
            <a:endParaRPr lang="ar-JO"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Laser lithotripsy</a:t>
            </a:r>
            <a:endParaRPr lang="ar-JO" dirty="0"/>
          </a:p>
        </p:txBody>
      </p:sp>
      <p:sp>
        <p:nvSpPr>
          <p:cNvPr id="3" name="عنصر نائب للمحتوى 2"/>
          <p:cNvSpPr>
            <a:spLocks noGrp="1"/>
          </p:cNvSpPr>
          <p:nvPr>
            <p:ph idx="1"/>
          </p:nvPr>
        </p:nvSpPr>
        <p:spPr>
          <a:xfrm>
            <a:off x="142844" y="1700808"/>
            <a:ext cx="9001156" cy="4525963"/>
          </a:xfrm>
        </p:spPr>
        <p:txBody>
          <a:bodyPr>
            <a:normAutofit/>
          </a:bodyPr>
          <a:lstStyle/>
          <a:p>
            <a:pPr algn="l">
              <a:buNone/>
            </a:pPr>
            <a:r>
              <a:rPr lang="en-US" dirty="0"/>
              <a:t>The </a:t>
            </a:r>
            <a:r>
              <a:rPr lang="en-US" dirty="0" err="1"/>
              <a:t>holmium:YAG</a:t>
            </a:r>
            <a:r>
              <a:rPr lang="en-US" dirty="0"/>
              <a:t> laser is principally a </a:t>
            </a:r>
            <a:r>
              <a:rPr lang="en-US" dirty="0" err="1"/>
              <a:t>photothermal</a:t>
            </a:r>
            <a:r>
              <a:rPr lang="en-US" dirty="0"/>
              <a:t> mechanism of action, causing stone vaporization. </a:t>
            </a:r>
          </a:p>
          <a:p>
            <a:pPr algn="l">
              <a:buNone/>
            </a:pPr>
            <a:r>
              <a:rPr lang="en-US" dirty="0"/>
              <a:t>It has minimal shock-wave generation and therefore </a:t>
            </a:r>
            <a:r>
              <a:rPr lang="en-US" b="1" dirty="0"/>
              <a:t>less risk of causing stone migration .</a:t>
            </a:r>
          </a:p>
          <a:p>
            <a:pPr algn="l">
              <a:buNone/>
            </a:pPr>
            <a:endParaRPr lang="en-US" dirty="0"/>
          </a:p>
          <a:p>
            <a:pPr algn="l">
              <a:buNone/>
            </a:pPr>
            <a:r>
              <a:rPr lang="en-US" dirty="0"/>
              <a:t>The 200-micron fiber is very flexible and can be used to gain access to stones even within the lower pole of the kidney</a:t>
            </a:r>
            <a:endParaRPr lang="ar-JO"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28670"/>
            <a:ext cx="8229600" cy="5197493"/>
          </a:xfrm>
        </p:spPr>
        <p:txBody>
          <a:bodyPr/>
          <a:lstStyle/>
          <a:p>
            <a:pPr algn="l">
              <a:buNone/>
            </a:pPr>
            <a:r>
              <a:rPr lang="en-US" b="1" dirty="0"/>
              <a:t>Principal uses are for </a:t>
            </a:r>
            <a:r>
              <a:rPr lang="en-US" b="1" dirty="0" err="1"/>
              <a:t>ureteric</a:t>
            </a:r>
            <a:r>
              <a:rPr lang="en-US" b="1" dirty="0"/>
              <a:t> stones and small </a:t>
            </a:r>
            <a:r>
              <a:rPr lang="en-US" b="1" dirty="0" err="1"/>
              <a:t>intrarenal</a:t>
            </a:r>
            <a:r>
              <a:rPr lang="en-US" b="1" dirty="0"/>
              <a:t> stones</a:t>
            </a:r>
            <a:endParaRPr lang="ar-JO" b="1" dirty="0"/>
          </a:p>
        </p:txBody>
      </p:sp>
      <p:pic>
        <p:nvPicPr>
          <p:cNvPr id="3074" name="Picture 2"/>
          <p:cNvPicPr>
            <a:picLocks noChangeAspect="1" noChangeArrowheads="1"/>
          </p:cNvPicPr>
          <p:nvPr/>
        </p:nvPicPr>
        <p:blipFill>
          <a:blip r:embed="rId2"/>
          <a:srcRect/>
          <a:stretch>
            <a:fillRect/>
          </a:stretch>
        </p:blipFill>
        <p:spPr bwMode="auto">
          <a:xfrm>
            <a:off x="285720" y="2000240"/>
            <a:ext cx="3357586" cy="2571768"/>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4143372" y="1714488"/>
            <a:ext cx="4714908" cy="2943225"/>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9144000" cy="1143000"/>
          </a:xfrm>
        </p:spPr>
        <p:txBody>
          <a:bodyPr>
            <a:normAutofit fontScale="90000"/>
          </a:bodyPr>
          <a:lstStyle/>
          <a:p>
            <a:r>
              <a:rPr lang="en-US" b="1" dirty="0"/>
              <a:t>Flexible </a:t>
            </a:r>
            <a:r>
              <a:rPr lang="en-US" b="1" dirty="0" err="1"/>
              <a:t>ureteroscopy</a:t>
            </a:r>
            <a:r>
              <a:rPr lang="en-US" b="1" dirty="0"/>
              <a:t> and laser treatment</a:t>
            </a:r>
            <a:endParaRPr lang="ar-JO" dirty="0"/>
          </a:p>
        </p:txBody>
      </p:sp>
      <p:sp>
        <p:nvSpPr>
          <p:cNvPr id="3" name="عنصر نائب للمحتوى 2"/>
          <p:cNvSpPr>
            <a:spLocks noGrp="1"/>
          </p:cNvSpPr>
          <p:nvPr>
            <p:ph idx="1"/>
          </p:nvPr>
        </p:nvSpPr>
        <p:spPr>
          <a:xfrm>
            <a:off x="105867" y="1556792"/>
            <a:ext cx="9059291" cy="5141168"/>
          </a:xfrm>
        </p:spPr>
        <p:txBody>
          <a:bodyPr>
            <a:normAutofit/>
          </a:bodyPr>
          <a:lstStyle/>
          <a:p>
            <a:pPr algn="l">
              <a:buNone/>
            </a:pPr>
            <a:r>
              <a:rPr lang="ar-JO" b="1" dirty="0"/>
              <a:t>  </a:t>
            </a:r>
            <a:r>
              <a:rPr lang="en-US" b="1" dirty="0"/>
              <a:t>Indications </a:t>
            </a:r>
          </a:p>
          <a:p>
            <a:pPr algn="l">
              <a:buNone/>
            </a:pPr>
            <a:r>
              <a:rPr lang="en-US" dirty="0">
                <a:latin typeface="Aparajita" pitchFamily="34" charset="0"/>
                <a:cs typeface="Aparajita" pitchFamily="34" charset="0"/>
              </a:rPr>
              <a:t>*ESWL failure.</a:t>
            </a:r>
          </a:p>
          <a:p>
            <a:pPr algn="l">
              <a:buNone/>
            </a:pPr>
            <a:endParaRPr lang="en-US" dirty="0">
              <a:latin typeface="Aparajita" pitchFamily="34" charset="0"/>
              <a:cs typeface="Aparajita" pitchFamily="34" charset="0"/>
            </a:endParaRPr>
          </a:p>
          <a:p>
            <a:pPr algn="l">
              <a:buNone/>
            </a:pPr>
            <a:r>
              <a:rPr lang="en-US" dirty="0">
                <a:latin typeface="Aparajita" pitchFamily="34" charset="0"/>
                <a:cs typeface="Aparajita" pitchFamily="34" charset="0"/>
              </a:rPr>
              <a:t>*Lower pole stone</a:t>
            </a:r>
          </a:p>
          <a:p>
            <a:pPr algn="l">
              <a:buNone/>
            </a:pPr>
            <a:endParaRPr lang="en-US" dirty="0">
              <a:latin typeface="Aparajita" pitchFamily="34" charset="0"/>
              <a:cs typeface="Aparajita" pitchFamily="34" charset="0"/>
            </a:endParaRPr>
          </a:p>
          <a:p>
            <a:pPr algn="l">
              <a:buNone/>
            </a:pPr>
            <a:r>
              <a:rPr lang="en-US" dirty="0">
                <a:latin typeface="Aparajita" pitchFamily="34" charset="0"/>
                <a:cs typeface="Aparajita" pitchFamily="34" charset="0"/>
              </a:rPr>
              <a:t>*</a:t>
            </a:r>
            <a:r>
              <a:rPr lang="en-US" dirty="0" err="1">
                <a:latin typeface="Aparajita" pitchFamily="34" charset="0"/>
                <a:cs typeface="Aparajita" pitchFamily="34" charset="0"/>
              </a:rPr>
              <a:t>Cystine</a:t>
            </a:r>
            <a:r>
              <a:rPr lang="en-US" dirty="0">
                <a:latin typeface="Aparajita" pitchFamily="34" charset="0"/>
                <a:cs typeface="Aparajita" pitchFamily="34" charset="0"/>
              </a:rPr>
              <a:t> stones.</a:t>
            </a:r>
          </a:p>
          <a:p>
            <a:pPr algn="l">
              <a:buNone/>
            </a:pPr>
            <a:endParaRPr lang="en-US" dirty="0">
              <a:latin typeface="Aparajita" pitchFamily="34" charset="0"/>
              <a:cs typeface="Aparajita" pitchFamily="34" charset="0"/>
            </a:endParaRPr>
          </a:p>
          <a:p>
            <a:pPr algn="l">
              <a:buNone/>
            </a:pPr>
            <a:r>
              <a:rPr lang="en-US" dirty="0">
                <a:latin typeface="Aparajita" pitchFamily="34" charset="0"/>
                <a:cs typeface="Aparajita" pitchFamily="34" charset="0"/>
              </a:rPr>
              <a:t>*Obesity such that PCNL  and ESWL is difficult</a:t>
            </a:r>
          </a:p>
          <a:p>
            <a:pPr algn="l">
              <a:buNone/>
            </a:pPr>
            <a:endParaRPr lang="en-US"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729634" cy="6240186"/>
          </a:xfrm>
        </p:spPr>
        <p:txBody>
          <a:bodyPr>
            <a:noAutofit/>
          </a:bodyPr>
          <a:lstStyle/>
          <a:p>
            <a:pPr algn="l">
              <a:buNone/>
            </a:pPr>
            <a:r>
              <a:rPr lang="en-US" sz="2400" dirty="0"/>
              <a:t>*</a:t>
            </a:r>
            <a:r>
              <a:rPr lang="en-US" sz="2800" dirty="0">
                <a:latin typeface="Aparajita" pitchFamily="34" charset="0"/>
                <a:cs typeface="Aparajita" pitchFamily="34" charset="0"/>
              </a:rPr>
              <a:t>Musculoskeletal deformities such that stone access by   PCNL or ESWL is difficult or impossible (e.g.     </a:t>
            </a:r>
            <a:r>
              <a:rPr lang="en-US" sz="2800" dirty="0" err="1">
                <a:latin typeface="Aparajita" pitchFamily="34" charset="0"/>
                <a:cs typeface="Aparajita" pitchFamily="34" charset="0"/>
              </a:rPr>
              <a:t>kyphoscoliosis</a:t>
            </a:r>
            <a:r>
              <a:rPr lang="en-US" sz="2800" dirty="0">
                <a:latin typeface="Aparajita" pitchFamily="34" charset="0"/>
                <a:cs typeface="Aparajita" pitchFamily="34" charset="0"/>
              </a:rPr>
              <a:t>).</a:t>
            </a:r>
          </a:p>
          <a:p>
            <a:pPr algn="l">
              <a:buNone/>
            </a:pPr>
            <a:endParaRPr lang="en-US" sz="2800" dirty="0">
              <a:latin typeface="Aparajita" pitchFamily="34" charset="0"/>
              <a:cs typeface="Aparajita" pitchFamily="34" charset="0"/>
            </a:endParaRPr>
          </a:p>
          <a:p>
            <a:pPr algn="l">
              <a:buNone/>
            </a:pPr>
            <a:r>
              <a:rPr lang="en-US" sz="2800" dirty="0">
                <a:latin typeface="Aparajita" pitchFamily="34" charset="0"/>
                <a:cs typeface="Aparajita" pitchFamily="34" charset="0"/>
              </a:rPr>
              <a:t>*Stone in a </a:t>
            </a:r>
            <a:r>
              <a:rPr lang="en-US" sz="2800" dirty="0" err="1">
                <a:latin typeface="Aparajita" pitchFamily="34" charset="0"/>
                <a:cs typeface="Aparajita" pitchFamily="34" charset="0"/>
              </a:rPr>
              <a:t>calcyceal</a:t>
            </a:r>
            <a:r>
              <a:rPr lang="en-US" sz="2800" dirty="0">
                <a:latin typeface="Aparajita" pitchFamily="34" charset="0"/>
                <a:cs typeface="Aparajita" pitchFamily="34" charset="0"/>
              </a:rPr>
              <a:t> diverticulum </a:t>
            </a:r>
          </a:p>
          <a:p>
            <a:pPr algn="l">
              <a:buNone/>
            </a:pPr>
            <a:endParaRPr lang="en-US" sz="2800" dirty="0">
              <a:latin typeface="Aparajita" pitchFamily="34" charset="0"/>
              <a:cs typeface="Aparajita" pitchFamily="34" charset="0"/>
            </a:endParaRPr>
          </a:p>
          <a:p>
            <a:pPr algn="l">
              <a:buNone/>
            </a:pPr>
            <a:r>
              <a:rPr lang="en-US" sz="2800" dirty="0">
                <a:latin typeface="Aparajita" pitchFamily="34" charset="0"/>
                <a:cs typeface="Aparajita" pitchFamily="34" charset="0"/>
              </a:rPr>
              <a:t>*Stenosis of a </a:t>
            </a:r>
            <a:r>
              <a:rPr lang="en-US" sz="2800" dirty="0" err="1">
                <a:latin typeface="Aparajita" pitchFamily="34" charset="0"/>
                <a:cs typeface="Aparajita" pitchFamily="34" charset="0"/>
              </a:rPr>
              <a:t>calcyceal</a:t>
            </a:r>
            <a:r>
              <a:rPr lang="en-US" sz="2800" dirty="0">
                <a:latin typeface="Aparajita" pitchFamily="34" charset="0"/>
                <a:cs typeface="Aparajita" pitchFamily="34" charset="0"/>
              </a:rPr>
              <a:t> infundibulum or at angle between renal pelvis and infundibulum.</a:t>
            </a:r>
          </a:p>
          <a:p>
            <a:pPr algn="l">
              <a:buNone/>
            </a:pPr>
            <a:endParaRPr lang="en-US" sz="2800" dirty="0">
              <a:latin typeface="Aparajita" pitchFamily="34" charset="0"/>
              <a:cs typeface="Aparajita" pitchFamily="34" charset="0"/>
            </a:endParaRPr>
          </a:p>
          <a:p>
            <a:pPr algn="l">
              <a:buNone/>
            </a:pPr>
            <a:r>
              <a:rPr lang="en-US" sz="2800" dirty="0">
                <a:latin typeface="Aparajita" pitchFamily="34" charset="0"/>
                <a:cs typeface="Aparajita" pitchFamily="34" charset="0"/>
              </a:rPr>
              <a:t>*Bleeding diathesis</a:t>
            </a:r>
          </a:p>
          <a:p>
            <a:pPr algn="l">
              <a:buNone/>
            </a:pPr>
            <a:endParaRPr lang="en-US" sz="2800" dirty="0">
              <a:latin typeface="Aparajita" pitchFamily="34" charset="0"/>
              <a:cs typeface="Aparajita" pitchFamily="34" charset="0"/>
            </a:endParaRPr>
          </a:p>
          <a:p>
            <a:pPr algn="l">
              <a:buNone/>
            </a:pPr>
            <a:r>
              <a:rPr lang="en-US" sz="2800" dirty="0">
                <a:latin typeface="Aparajita" pitchFamily="34" charset="0"/>
                <a:cs typeface="Aparajita" pitchFamily="34" charset="0"/>
              </a:rPr>
              <a:t>*Horseshoe or pelvic kidney</a:t>
            </a:r>
          </a:p>
          <a:p>
            <a:pPr algn="l">
              <a:buNone/>
            </a:pPr>
            <a:endParaRPr lang="en-US" sz="2800" dirty="0">
              <a:latin typeface="Aparajita" pitchFamily="34" charset="0"/>
              <a:cs typeface="Aparajita" pitchFamily="34" charset="0"/>
            </a:endParaRPr>
          </a:p>
          <a:p>
            <a:pPr algn="l">
              <a:buNone/>
            </a:pPr>
            <a:r>
              <a:rPr lang="ar-JO" sz="2800" dirty="0">
                <a:latin typeface="Aparajita" pitchFamily="34" charset="0"/>
              </a:rPr>
              <a:t>     </a:t>
            </a:r>
            <a:r>
              <a:rPr lang="en-US" sz="2800" dirty="0">
                <a:latin typeface="Aparajita" pitchFamily="34" charset="0"/>
                <a:cs typeface="Aparajita" pitchFamily="34" charset="0"/>
              </a:rPr>
              <a:t>*Patient preference</a:t>
            </a:r>
            <a:endParaRPr lang="ar-JO" sz="2800" dirty="0">
              <a:latin typeface="Aparajita"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429000"/>
            <a:ext cx="4286466" cy="323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err="1"/>
              <a:t>percutaneous</a:t>
            </a:r>
            <a:r>
              <a:rPr lang="en-US" b="1" dirty="0"/>
              <a:t/>
            </a:r>
            <a:br>
              <a:rPr lang="en-US" b="1" dirty="0"/>
            </a:br>
            <a:r>
              <a:rPr lang="en-US" b="1" dirty="0" err="1"/>
              <a:t>nephrolithotomy</a:t>
            </a:r>
            <a:endParaRPr lang="ar-JO" dirty="0"/>
          </a:p>
        </p:txBody>
      </p:sp>
      <p:sp>
        <p:nvSpPr>
          <p:cNvPr id="3" name="عنصر نائب للمحتوى 2"/>
          <p:cNvSpPr>
            <a:spLocks noGrp="1"/>
          </p:cNvSpPr>
          <p:nvPr>
            <p:ph idx="1"/>
          </p:nvPr>
        </p:nvSpPr>
        <p:spPr>
          <a:xfrm>
            <a:off x="457200" y="1600200"/>
            <a:ext cx="8229600" cy="4757758"/>
          </a:xfrm>
        </p:spPr>
        <p:txBody>
          <a:bodyPr>
            <a:normAutofit lnSpcReduction="10000"/>
          </a:bodyPr>
          <a:lstStyle/>
          <a:p>
            <a:pPr algn="l">
              <a:buNone/>
            </a:pPr>
            <a:r>
              <a:rPr lang="en-US" b="1" dirty="0"/>
              <a:t>PCNL</a:t>
            </a:r>
            <a:r>
              <a:rPr lang="en-US" dirty="0"/>
              <a:t> is the removal of a kidney stone via a track developed between the surface of the skin and the collecting system of the kidney. </a:t>
            </a:r>
          </a:p>
          <a:p>
            <a:pPr algn="ctr">
              <a:buNone/>
            </a:pPr>
            <a:r>
              <a:rPr lang="en-US" b="1" dirty="0">
                <a:solidFill>
                  <a:srgbClr val="FF0000"/>
                </a:solidFill>
              </a:rPr>
              <a:t>Steps of PCNL</a:t>
            </a:r>
          </a:p>
          <a:p>
            <a:pPr algn="l">
              <a:buNone/>
            </a:pPr>
            <a:r>
              <a:rPr lang="en-US" dirty="0"/>
              <a:t>1)inflation of the renal collecting system (pelvis and calyces) with fluid or air by ureteric catheter .</a:t>
            </a:r>
          </a:p>
          <a:p>
            <a:pPr algn="l">
              <a:buNone/>
            </a:pPr>
            <a:r>
              <a:rPr lang="en-US" dirty="0"/>
              <a:t>2) percutaneous puncture of a renal calyx with a nephrostomy needle </a:t>
            </a:r>
          </a:p>
          <a:p>
            <a:pPr algn="l">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098" name="Picture 2"/>
          <p:cNvPicPr>
            <a:picLocks noGrp="1" noChangeAspect="1" noChangeArrowheads="1"/>
          </p:cNvPicPr>
          <p:nvPr>
            <p:ph idx="1"/>
          </p:nvPr>
        </p:nvPicPr>
        <p:blipFill>
          <a:blip r:embed="rId2"/>
          <a:srcRect/>
          <a:stretch>
            <a:fillRect/>
          </a:stretch>
        </p:blipFill>
        <p:spPr bwMode="auto">
          <a:xfrm>
            <a:off x="0" y="0"/>
            <a:ext cx="5021635" cy="614364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072066" y="0"/>
            <a:ext cx="4071934" cy="6072206"/>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8064896"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6345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a:t>
            </a:r>
            <a:endParaRPr lang="ar-JO" dirty="0"/>
          </a:p>
        </p:txBody>
      </p:sp>
      <p:pic>
        <p:nvPicPr>
          <p:cNvPr id="5122" name="Picture 2"/>
          <p:cNvPicPr>
            <a:picLocks noChangeAspect="1" noChangeArrowheads="1"/>
          </p:cNvPicPr>
          <p:nvPr/>
        </p:nvPicPr>
        <p:blipFill>
          <a:blip r:embed="rId2"/>
          <a:srcRect/>
          <a:stretch>
            <a:fillRect/>
          </a:stretch>
        </p:blipFill>
        <p:spPr bwMode="auto">
          <a:xfrm>
            <a:off x="4643438" y="0"/>
            <a:ext cx="4500562" cy="6858000"/>
          </a:xfrm>
          <a:prstGeom prst="rect">
            <a:avLst/>
          </a:prstGeom>
          <a:noFill/>
          <a:ln w="9525">
            <a:noFill/>
            <a:miter lim="800000"/>
            <a:headEnd/>
            <a:tailEnd/>
          </a:ln>
          <a:effectLst/>
        </p:spPr>
      </p:pic>
      <p:pic>
        <p:nvPicPr>
          <p:cNvPr id="5" name="Content Placeholder 4"/>
          <p:cNvPicPr>
            <a:picLocks noGrp="1" noChangeAspect="1" noChangeArrowheads="1"/>
          </p:cNvPicPr>
          <p:nvPr>
            <p:ph idx="1"/>
          </p:nvPr>
        </p:nvPicPr>
        <p:blipFill>
          <a:blip r:embed="rId3"/>
          <a:srcRect/>
          <a:stretch>
            <a:fillRect/>
          </a:stretch>
        </p:blipFill>
        <p:spPr bwMode="auto">
          <a:xfrm>
            <a:off x="0" y="0"/>
            <a:ext cx="4572000" cy="685800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b="1" dirty="0"/>
              <a:t>Indications for PCNL</a:t>
            </a:r>
            <a:r>
              <a:rPr lang="en-US" b="1" dirty="0">
                <a:solidFill>
                  <a:srgbClr val="FFFF00"/>
                </a:solidFill>
              </a:rPr>
              <a:t/>
            </a:r>
            <a:br>
              <a:rPr lang="en-US" b="1" dirty="0">
                <a:solidFill>
                  <a:srgbClr val="FFFF00"/>
                </a:solidFill>
              </a:rPr>
            </a:br>
            <a:endParaRPr lang="ar-JO" b="1" dirty="0">
              <a:solidFill>
                <a:srgbClr val="FFFF00"/>
              </a:solidFill>
            </a:endParaRPr>
          </a:p>
        </p:txBody>
      </p:sp>
      <p:sp>
        <p:nvSpPr>
          <p:cNvPr id="4" name="عنصر نائب لرقم الشريحة 3"/>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59</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3" name="عنصر نائب للمحتوى 2"/>
          <p:cNvSpPr>
            <a:spLocks noGrp="1"/>
          </p:cNvSpPr>
          <p:nvPr>
            <p:ph sz="quarter" idx="1"/>
          </p:nvPr>
        </p:nvSpPr>
        <p:spPr>
          <a:xfrm>
            <a:off x="251520" y="1196752"/>
            <a:ext cx="8229600" cy="5112568"/>
          </a:xfrm>
        </p:spPr>
        <p:txBody>
          <a:bodyPr>
            <a:normAutofit/>
          </a:bodyPr>
          <a:lstStyle/>
          <a:p>
            <a:pPr algn="l" rtl="0"/>
            <a:r>
              <a:rPr lang="en-US" sz="2800" dirty="0"/>
              <a:t>stones &gt;3cm in diameter, those that have failed ESWL and/or an attempt at flexible ureteroscopy and laser treatment.</a:t>
            </a:r>
          </a:p>
          <a:p>
            <a:pPr algn="l" rtl="0"/>
            <a:r>
              <a:rPr lang="en-US" sz="2800" b="1" dirty="0">
                <a:solidFill>
                  <a:srgbClr val="FF0000"/>
                </a:solidFill>
                <a:effectLst>
                  <a:outerShdw blurRad="38100" dist="38100" dir="2700000" algn="tl">
                    <a:srgbClr val="000000">
                      <a:alpha val="43137"/>
                    </a:srgbClr>
                  </a:outerShdw>
                </a:effectLst>
              </a:rPr>
              <a:t> It is the first-line option for staghorn calculi</a:t>
            </a:r>
          </a:p>
          <a:p>
            <a:pPr algn="l" rtl="0"/>
            <a:r>
              <a:rPr lang="en-US" sz="2800" dirty="0"/>
              <a:t>For stones 2-3cm in diameter, options include ESWL ,flexible ureteroscopy and laser treatment, and PCNL. </a:t>
            </a:r>
            <a:r>
              <a:rPr lang="en-US" sz="2800" b="1" dirty="0"/>
              <a:t>PCNL</a:t>
            </a:r>
            <a:r>
              <a:rPr lang="en-US" sz="2800" dirty="0"/>
              <a:t> gives the best chance of complete stone clearance with a single procedure, but this is achieved at a </a:t>
            </a:r>
            <a:r>
              <a:rPr lang="en-US" sz="2800" b="1" dirty="0"/>
              <a:t>higher risk of morbidity</a:t>
            </a:r>
            <a:r>
              <a:rPr lang="en-US" sz="2800" b="1" dirty="0">
                <a:solidFill>
                  <a:srgbClr val="FFFF00"/>
                </a:solidFill>
              </a:rPr>
              <a:t>.</a:t>
            </a:r>
            <a:endParaRPr lang="ar-JO" sz="2800" b="1"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alcium stones"/>
          <p:cNvSpPr txBox="1">
            <a:spLocks noGrp="1"/>
          </p:cNvSpPr>
          <p:nvPr>
            <p:ph type="title"/>
          </p:nvPr>
        </p:nvSpPr>
        <p:spPr>
          <a:prstGeom prst="rect">
            <a:avLst/>
          </a:prstGeom>
        </p:spPr>
        <p:txBody>
          <a:bodyPr/>
          <a:lstStyle/>
          <a:p>
            <a:r>
              <a:t>Calcium stones</a:t>
            </a:r>
          </a:p>
        </p:txBody>
      </p:sp>
      <p:sp>
        <p:nvSpPr>
          <p:cNvPr id="133" name="Calcium oxalate, calcium phosphate, and calcium urate are associated with the following disorders:…"/>
          <p:cNvSpPr txBox="1">
            <a:spLocks noGrp="1"/>
          </p:cNvSpPr>
          <p:nvPr>
            <p:ph type="body" idx="1"/>
          </p:nvPr>
        </p:nvSpPr>
        <p:spPr>
          <a:prstGeom prst="rect">
            <a:avLst/>
          </a:prstGeom>
        </p:spPr>
        <p:txBody>
          <a:bodyPr/>
          <a:lstStyle/>
          <a:p>
            <a:pPr marL="0" indent="0">
              <a:spcBef>
                <a:spcPts val="1969"/>
              </a:spcBef>
              <a:buSzTx/>
              <a:buNone/>
              <a:defRPr sz="3000"/>
            </a:pPr>
            <a:r>
              <a:t>Calcium oxalate, calcium phosphate, and calcium urate are associated with the following disorders:</a:t>
            </a:r>
          </a:p>
          <a:p>
            <a:pPr marL="0" indent="0">
              <a:spcBef>
                <a:spcPts val="1969"/>
              </a:spcBef>
              <a:buSzTx/>
              <a:buNone/>
              <a:defRPr sz="3000"/>
            </a:pPr>
            <a:r>
              <a:t>Hyperparathyroidism</a:t>
            </a:r>
          </a:p>
          <a:p>
            <a:pPr marL="0" indent="0">
              <a:spcBef>
                <a:spcPts val="1969"/>
              </a:spcBef>
              <a:buSzTx/>
              <a:buNone/>
              <a:defRPr sz="3000"/>
            </a:pPr>
            <a:r>
              <a:t>Increased gut absorption of calcium</a:t>
            </a:r>
          </a:p>
          <a:p>
            <a:pPr marL="0" indent="0">
              <a:spcBef>
                <a:spcPts val="1969"/>
              </a:spcBef>
              <a:buSzTx/>
              <a:buNone/>
              <a:defRPr sz="3000"/>
            </a:pPr>
            <a:r>
              <a:t>Renal calcium leak</a:t>
            </a:r>
          </a:p>
          <a:p>
            <a:pPr marL="0" indent="0">
              <a:spcBef>
                <a:spcPts val="1969"/>
              </a:spcBef>
              <a:buSzTx/>
              <a:buNone/>
              <a:defRPr sz="3000"/>
            </a:pPr>
            <a:r>
              <a:t>Hyperoxaluria (fat malabsorption)</a:t>
            </a:r>
          </a:p>
        </p:txBody>
      </p:sp>
    </p:spTree>
    <p:extLst>
      <p:ext uri="{BB962C8B-B14F-4D97-AF65-F5344CB8AC3E}">
        <p14:creationId xmlns:p14="http://schemas.microsoft.com/office/powerpoint/2010/main" val="2110272094"/>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0"/>
            <a:ext cx="8229600" cy="1138138"/>
          </a:xfrm>
        </p:spPr>
        <p:txBody>
          <a:bodyPr>
            <a:normAutofit/>
          </a:bodyPr>
          <a:lstStyle/>
          <a:p>
            <a:r>
              <a:rPr lang="en-US" sz="4800" b="1" dirty="0"/>
              <a:t>open stone surgery</a:t>
            </a:r>
            <a:endParaRPr lang="ar-JO" sz="4800" b="1" dirty="0"/>
          </a:p>
        </p:txBody>
      </p:sp>
      <p:sp>
        <p:nvSpPr>
          <p:cNvPr id="4" name="عنصر نائب لرقم الشريحة 3"/>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60</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3" name="عنصر نائب للمحتوى 2"/>
          <p:cNvSpPr>
            <a:spLocks noGrp="1"/>
          </p:cNvSpPr>
          <p:nvPr>
            <p:ph sz="quarter" idx="1"/>
          </p:nvPr>
        </p:nvSpPr>
        <p:spPr>
          <a:xfrm>
            <a:off x="457200" y="1052736"/>
            <a:ext cx="8229600" cy="5805264"/>
          </a:xfrm>
        </p:spPr>
        <p:txBody>
          <a:bodyPr>
            <a:normAutofit/>
          </a:bodyPr>
          <a:lstStyle/>
          <a:p>
            <a:pPr algn="l" rtl="0"/>
            <a:r>
              <a:rPr lang="en-US" sz="2800" dirty="0"/>
              <a:t>Complex stone burden (projection of stone into multiple calyces, such that multiple PCNL tracks would be required to gain access to all the stone)</a:t>
            </a:r>
          </a:p>
          <a:p>
            <a:pPr algn="l" rtl="0"/>
            <a:r>
              <a:rPr lang="en-US" sz="2800" dirty="0"/>
              <a:t>Failure of endoscopic treatment</a:t>
            </a:r>
          </a:p>
          <a:p>
            <a:pPr algn="l" rtl="0"/>
            <a:r>
              <a:rPr lang="en-US" sz="2800" dirty="0"/>
              <a:t>Anatomic abnormality that precludes endoscopic surgery (e.g. retrorenal colon)</a:t>
            </a:r>
          </a:p>
          <a:p>
            <a:pPr algn="l" rtl="0"/>
            <a:r>
              <a:rPr lang="en-US" sz="2800" dirty="0"/>
              <a:t>Body habitus that precludes endoscopic surgery (e.g. gross obesity, kyphoscoliosis)</a:t>
            </a:r>
          </a:p>
          <a:p>
            <a:pPr algn="l" rtl="0"/>
            <a:r>
              <a:rPr lang="en-US" sz="2800" dirty="0"/>
              <a:t>Patient request</a:t>
            </a:r>
          </a:p>
          <a:p>
            <a:pPr algn="l" rtl="0"/>
            <a:r>
              <a:rPr lang="en-US" sz="2800" dirty="0"/>
              <a:t>Non-functioning kidney</a:t>
            </a:r>
          </a:p>
          <a:p>
            <a:pPr algn="l" rtl="0"/>
            <a:endParaRPr lang="ar-JO"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Specific complications of open stone surgery</a:t>
            </a:r>
            <a:endParaRPr lang="ar-JO" dirty="0"/>
          </a:p>
        </p:txBody>
      </p:sp>
      <p:sp>
        <p:nvSpPr>
          <p:cNvPr id="3" name="عنصر نائب للمحتوى 2"/>
          <p:cNvSpPr>
            <a:spLocks noGrp="1"/>
          </p:cNvSpPr>
          <p:nvPr>
            <p:ph idx="1"/>
          </p:nvPr>
        </p:nvSpPr>
        <p:spPr/>
        <p:txBody>
          <a:bodyPr/>
          <a:lstStyle/>
          <a:p>
            <a:pPr marL="0" indent="0" algn="l">
              <a:buNone/>
            </a:pPr>
            <a:r>
              <a:rPr lang="en-US" dirty="0"/>
              <a:t>*wound infection (the stones operated on are       often infection stones)</a:t>
            </a:r>
          </a:p>
          <a:p>
            <a:pPr marL="0" indent="0" algn="l">
              <a:buNone/>
            </a:pPr>
            <a:r>
              <a:rPr lang="en-US" dirty="0"/>
              <a:t> *flank hernia</a:t>
            </a:r>
          </a:p>
          <a:p>
            <a:pPr marL="0" indent="0" algn="l">
              <a:buNone/>
            </a:pPr>
            <a:r>
              <a:rPr lang="ar-JO" dirty="0"/>
              <a:t>     </a:t>
            </a:r>
            <a:r>
              <a:rPr lang="en-US" dirty="0"/>
              <a:t>*wound pain </a:t>
            </a:r>
          </a:p>
          <a:p>
            <a:pPr marL="0" indent="0" algn="l">
              <a:buNone/>
            </a:pPr>
            <a:r>
              <a:rPr lang="en-US" dirty="0"/>
              <a:t>*stone recurrence</a:t>
            </a:r>
          </a:p>
        </p:txBody>
      </p:sp>
    </p:spTree>
    <p:extLst>
      <p:ext uri="{BB962C8B-B14F-4D97-AF65-F5344CB8AC3E}">
        <p14:creationId xmlns:p14="http://schemas.microsoft.com/office/powerpoint/2010/main" val="3808172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1143000"/>
          </a:xfrm>
        </p:spPr>
        <p:txBody>
          <a:bodyPr>
            <a:normAutofit fontScale="90000"/>
          </a:bodyPr>
          <a:lstStyle/>
          <a:p>
            <a:r>
              <a:rPr lang="en-US" b="1" dirty="0"/>
              <a:t>medical therapy (dissolution therapy)</a:t>
            </a:r>
            <a:endParaRPr lang="ar-JO" b="1" dirty="0"/>
          </a:p>
        </p:txBody>
      </p:sp>
      <p:sp>
        <p:nvSpPr>
          <p:cNvPr id="4" name="عنصر نائب لرقم الشريحة 3"/>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62</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3" name="عنصر نائب للمحتوى 2"/>
          <p:cNvSpPr>
            <a:spLocks noGrp="1"/>
          </p:cNvSpPr>
          <p:nvPr>
            <p:ph sz="quarter" idx="1"/>
          </p:nvPr>
        </p:nvSpPr>
        <p:spPr>
          <a:xfrm>
            <a:off x="457200" y="908720"/>
            <a:ext cx="8686800" cy="5616624"/>
          </a:xfrm>
        </p:spPr>
        <p:txBody>
          <a:bodyPr>
            <a:normAutofit/>
          </a:bodyPr>
          <a:lstStyle/>
          <a:p>
            <a:pPr algn="l" rtl="0"/>
            <a:r>
              <a:rPr lang="en-US" sz="3600" b="1" dirty="0"/>
              <a:t>Uric acid stones</a:t>
            </a:r>
          </a:p>
          <a:p>
            <a:pPr algn="l" rtl="0">
              <a:buNone/>
            </a:pPr>
            <a:r>
              <a:rPr lang="en-US" sz="3600" dirty="0"/>
              <a:t>Dissolution therapy is based on</a:t>
            </a:r>
          </a:p>
          <a:p>
            <a:pPr algn="l" rtl="0">
              <a:buFont typeface="Wingdings" pitchFamily="2" charset="2"/>
              <a:buChar char="ü"/>
            </a:pPr>
            <a:r>
              <a:rPr lang="en-US" sz="3600" dirty="0"/>
              <a:t> hydration,</a:t>
            </a:r>
          </a:p>
          <a:p>
            <a:pPr algn="l" rtl="0">
              <a:buFont typeface="Wingdings" pitchFamily="2" charset="2"/>
              <a:buChar char="ü"/>
            </a:pPr>
            <a:r>
              <a:rPr lang="en-US" sz="3600" dirty="0"/>
              <a:t> urine alkalinization</a:t>
            </a:r>
            <a:r>
              <a:rPr lang="en-US" sz="3600" dirty="0">
                <a:sym typeface="Wingdings" pitchFamily="2" charset="2"/>
              </a:rPr>
              <a:t> </a:t>
            </a:r>
            <a:r>
              <a:rPr lang="en-US" sz="3600" dirty="0">
                <a:effectLst>
                  <a:outerShdw blurRad="38100" dist="38100" dir="2700000" algn="tl">
                    <a:srgbClr val="000000">
                      <a:alpha val="43137"/>
                    </a:srgbClr>
                  </a:outerShdw>
                </a:effectLst>
              </a:rPr>
              <a:t>sodium bicarbonate or  potassium  citrate </a:t>
            </a:r>
          </a:p>
          <a:p>
            <a:pPr algn="l" rtl="0">
              <a:buFont typeface="Wingdings" pitchFamily="2" charset="2"/>
              <a:buChar char="ü"/>
            </a:pPr>
            <a:r>
              <a:rPr lang="en-US" sz="3600" dirty="0"/>
              <a:t>Allopurinol, </a:t>
            </a:r>
          </a:p>
          <a:p>
            <a:pPr algn="l" rtl="0">
              <a:buFont typeface="Wingdings" pitchFamily="2" charset="2"/>
              <a:buChar char="ü"/>
            </a:pPr>
            <a:r>
              <a:rPr lang="en-US" sz="3600" dirty="0"/>
              <a:t>dietary manipulation</a:t>
            </a:r>
            <a:endParaRPr lang="ar-JO" sz="36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Cystine stones</a:t>
            </a:r>
            <a:br>
              <a:rPr lang="en-US" dirty="0"/>
            </a:br>
            <a:endParaRPr lang="ar-JO" dirty="0"/>
          </a:p>
        </p:txBody>
      </p:sp>
      <p:sp>
        <p:nvSpPr>
          <p:cNvPr id="3" name="عنصر نائب للمحتوى 2"/>
          <p:cNvSpPr>
            <a:spLocks noGrp="1"/>
          </p:cNvSpPr>
          <p:nvPr>
            <p:ph idx="1"/>
          </p:nvPr>
        </p:nvSpPr>
        <p:spPr/>
        <p:txBody>
          <a:bodyPr>
            <a:normAutofit/>
          </a:bodyPr>
          <a:lstStyle/>
          <a:p>
            <a:pPr marL="0" indent="0" algn="l">
              <a:buNone/>
            </a:pPr>
            <a:r>
              <a:rPr lang="en-US" dirty="0"/>
              <a:t>The aim is to do the following:</a:t>
            </a:r>
          </a:p>
          <a:p>
            <a:pPr marL="0" indent="0" algn="l">
              <a:buNone/>
            </a:pPr>
            <a:r>
              <a:rPr lang="en-US" dirty="0"/>
              <a:t>- </a:t>
            </a:r>
            <a:r>
              <a:rPr lang="en-US" b="1" dirty="0"/>
              <a:t>Reduce cystine excretion </a:t>
            </a:r>
            <a:r>
              <a:rPr lang="en-US" dirty="0"/>
              <a:t>(dietary restriction of the cystine precursor amino acid methionine and also of sodium intake to &lt;100 mg/day)</a:t>
            </a:r>
          </a:p>
          <a:p>
            <a:pPr marL="0" indent="0" algn="l">
              <a:buNone/>
            </a:pPr>
            <a:r>
              <a:rPr lang="en-US" dirty="0"/>
              <a:t>- </a:t>
            </a:r>
            <a:r>
              <a:rPr lang="en-US" b="1" dirty="0"/>
              <a:t>Increase solubility of cystine </a:t>
            </a:r>
            <a:r>
              <a:rPr lang="en-US" dirty="0"/>
              <a:t>by alkalinization of the urine to &gt;pH 7.5, maintenance of a high fluid intake, and use of drugs that convert cystine to more soluble compounds.</a:t>
            </a:r>
            <a:endParaRPr lang="ar-JO" dirty="0"/>
          </a:p>
        </p:txBody>
      </p:sp>
    </p:spTree>
    <p:extLst>
      <p:ext uri="{BB962C8B-B14F-4D97-AF65-F5344CB8AC3E}">
        <p14:creationId xmlns:p14="http://schemas.microsoft.com/office/powerpoint/2010/main" val="25153871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001419"/>
          </a:xfrm>
        </p:spPr>
        <p:txBody>
          <a:bodyPr/>
          <a:lstStyle/>
          <a:p>
            <a:pPr marL="0" indent="0" algn="l">
              <a:buNone/>
            </a:pPr>
            <a:r>
              <a:rPr lang="en-US" b="1" dirty="0"/>
              <a:t>D-</a:t>
            </a:r>
            <a:r>
              <a:rPr lang="en-US" b="1" dirty="0" err="1"/>
              <a:t>penicillamine</a:t>
            </a:r>
            <a:r>
              <a:rPr lang="en-US" b="1" dirty="0"/>
              <a:t> </a:t>
            </a:r>
            <a:r>
              <a:rPr lang="en-US" dirty="0"/>
              <a:t>, </a:t>
            </a:r>
            <a:r>
              <a:rPr lang="en-US" b="1" dirty="0"/>
              <a:t>N-acetyl-D-</a:t>
            </a:r>
            <a:r>
              <a:rPr lang="en-US" b="1" dirty="0" err="1"/>
              <a:t>penicillamin</a:t>
            </a:r>
            <a:r>
              <a:rPr lang="en-US" dirty="0" err="1"/>
              <a:t>e</a:t>
            </a:r>
            <a:r>
              <a:rPr lang="en-US" dirty="0"/>
              <a:t>, and </a:t>
            </a:r>
            <a:r>
              <a:rPr lang="en-US" b="1" dirty="0" err="1"/>
              <a:t>mercaptopropionylglycine</a:t>
            </a:r>
            <a:endParaRPr lang="en-US" b="1" dirty="0"/>
          </a:p>
          <a:p>
            <a:pPr marL="0" indent="0" algn="l">
              <a:buNone/>
            </a:pPr>
            <a:r>
              <a:rPr lang="en-US" dirty="0"/>
              <a:t> bind to cystine—the compounds so formed are more soluble in urine</a:t>
            </a:r>
            <a:endParaRPr lang="ar-JO" dirty="0"/>
          </a:p>
        </p:txBody>
      </p:sp>
    </p:spTree>
    <p:extLst>
      <p:ext uri="{BB962C8B-B14F-4D97-AF65-F5344CB8AC3E}">
        <p14:creationId xmlns:p14="http://schemas.microsoft.com/office/powerpoint/2010/main" val="22421339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6" name="عنصر نائب للمحتوى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118"/>
            <a:ext cx="9144000" cy="6761486"/>
          </a:xfrm>
        </p:spPr>
      </p:pic>
    </p:spTree>
    <p:extLst>
      <p:ext uri="{BB962C8B-B14F-4D97-AF65-F5344CB8AC3E}">
        <p14:creationId xmlns:p14="http://schemas.microsoft.com/office/powerpoint/2010/main" val="244711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age" descr="Image"/>
          <p:cNvPicPr>
            <a:picLocks noChangeAspect="1"/>
          </p:cNvPicPr>
          <p:nvPr/>
        </p:nvPicPr>
        <p:blipFill>
          <a:blip r:embed="rId2">
            <a:extLst/>
          </a:blip>
          <a:stretch>
            <a:fillRect/>
          </a:stretch>
        </p:blipFill>
        <p:spPr>
          <a:xfrm>
            <a:off x="958653" y="453759"/>
            <a:ext cx="6939339" cy="5950484"/>
          </a:xfrm>
          <a:prstGeom prst="rect">
            <a:avLst/>
          </a:prstGeom>
          <a:ln w="12700">
            <a:miter lim="400000"/>
          </a:ln>
        </p:spPr>
      </p:pic>
    </p:spTree>
    <p:extLst>
      <p:ext uri="{BB962C8B-B14F-4D97-AF65-F5344CB8AC3E}">
        <p14:creationId xmlns:p14="http://schemas.microsoft.com/office/powerpoint/2010/main" val="222749312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truvite stones"/>
          <p:cNvSpPr txBox="1">
            <a:spLocks noGrp="1"/>
          </p:cNvSpPr>
          <p:nvPr>
            <p:ph type="title"/>
          </p:nvPr>
        </p:nvSpPr>
        <p:spPr>
          <a:prstGeom prst="rect">
            <a:avLst/>
          </a:prstGeom>
        </p:spPr>
        <p:txBody>
          <a:bodyPr/>
          <a:lstStyle/>
          <a:p>
            <a:r>
              <a:t>Struvite stones</a:t>
            </a:r>
          </a:p>
        </p:txBody>
      </p:sp>
      <p:sp>
        <p:nvSpPr>
          <p:cNvPr id="138" name="Struvite stones account for 15% of renal calculi. They are associated with chronic urinary tract infection (UTI) with gram-negative, urease-positive organisms that split urea into ammonia, which then combines with phosphate and magnesium to crystalize into a calculus. Usual organisms include Proteus, Pseudomonas, and Klebsiella species. Escherichia coli is not capable of splitting urea and, therefore, is not associated with struvite stones."/>
          <p:cNvSpPr txBox="1">
            <a:spLocks noGrp="1"/>
          </p:cNvSpPr>
          <p:nvPr>
            <p:ph type="body" idx="1"/>
          </p:nvPr>
        </p:nvSpPr>
        <p:spPr>
          <a:prstGeom prst="rect">
            <a:avLst/>
          </a:prstGeom>
        </p:spPr>
        <p:txBody>
          <a:bodyPr/>
          <a:lstStyle/>
          <a:p>
            <a:pPr marL="0" indent="0">
              <a:spcBef>
                <a:spcPts val="1969"/>
              </a:spcBef>
              <a:buSzTx/>
              <a:buNone/>
              <a:defRPr sz="3000"/>
            </a:pPr>
            <a:r>
              <a:t>Struvite stones account for 15% of renal calculi. They are associated with chronic urinary tract infection (UTI) with gram-negative, urease-positive organisms that split urea into ammonia, which then combines with phosphate and magnesium to crystalize into a calculus. Usual organisms include Proteus, Pseudomonas, and Klebsiella species. </a:t>
            </a:r>
            <a:r>
              <a:rPr u="sng"/>
              <a:t>Escherichia</a:t>
            </a:r>
            <a:r>
              <a:t> coli is not capable of splitting urea and, therefore, is not associated with struvite stones. </a:t>
            </a:r>
          </a:p>
        </p:txBody>
      </p:sp>
    </p:spTree>
    <p:extLst>
      <p:ext uri="{BB962C8B-B14F-4D97-AF65-F5344CB8AC3E}">
        <p14:creationId xmlns:p14="http://schemas.microsoft.com/office/powerpoint/2010/main" val="13900698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2">
            <a:extLst/>
          </a:blip>
          <a:stretch>
            <a:fillRect/>
          </a:stretch>
        </p:blipFill>
        <p:spPr>
          <a:xfrm>
            <a:off x="742959" y="276145"/>
            <a:ext cx="7658085" cy="6305711"/>
          </a:xfrm>
          <a:prstGeom prst="rect">
            <a:avLst/>
          </a:prstGeom>
          <a:ln w="12700">
            <a:miter lim="400000"/>
          </a:ln>
        </p:spPr>
      </p:pic>
    </p:spTree>
    <p:extLst>
      <p:ext uri="{BB962C8B-B14F-4D97-AF65-F5344CB8AC3E}">
        <p14:creationId xmlns:p14="http://schemas.microsoft.com/office/powerpoint/2010/main" val="309470575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319</TotalTime>
  <Words>2139</Words>
  <Application>Microsoft Office PowerPoint</Application>
  <PresentationFormat>عرض على الشاشة (3:4)‏</PresentationFormat>
  <Paragraphs>226</Paragraphs>
  <Slides>65</Slides>
  <Notes>4</Notes>
  <HiddenSlides>0</HiddenSlides>
  <MMClips>0</MMClips>
  <ScaleCrop>false</ScaleCrop>
  <HeadingPairs>
    <vt:vector size="4" baseType="variant">
      <vt:variant>
        <vt:lpstr>نسق</vt:lpstr>
      </vt:variant>
      <vt:variant>
        <vt:i4>3</vt:i4>
      </vt:variant>
      <vt:variant>
        <vt:lpstr>عناوين الشرائح</vt:lpstr>
      </vt:variant>
      <vt:variant>
        <vt:i4>65</vt:i4>
      </vt:variant>
    </vt:vector>
  </HeadingPairs>
  <TitlesOfParts>
    <vt:vector size="68" baseType="lpstr">
      <vt:lpstr>تدفق</vt:lpstr>
      <vt:lpstr>سمة Office</vt:lpstr>
      <vt:lpstr>Parchment</vt:lpstr>
      <vt:lpstr>Urolithiasis</vt:lpstr>
      <vt:lpstr>Epidemiology</vt:lpstr>
      <vt:lpstr>Pathophysiology </vt:lpstr>
      <vt:lpstr>Etiology </vt:lpstr>
      <vt:lpstr>عرض تقديمي في PowerPoint</vt:lpstr>
      <vt:lpstr>Calcium stones</vt:lpstr>
      <vt:lpstr>عرض تقديمي في PowerPoint</vt:lpstr>
      <vt:lpstr>Struvite stones</vt:lpstr>
      <vt:lpstr>عرض تقديمي في PowerPoint</vt:lpstr>
      <vt:lpstr>Uric acid stones </vt:lpstr>
      <vt:lpstr>عرض تقديمي في PowerPoint</vt:lpstr>
      <vt:lpstr>Cystine stones</vt:lpstr>
      <vt:lpstr>عرض تقديمي في PowerPoint</vt:lpstr>
      <vt:lpstr>Risk factors</vt:lpstr>
      <vt:lpstr>Clinical manifestations</vt:lpstr>
      <vt:lpstr>عرض تقديمي في PowerPoint</vt:lpstr>
      <vt:lpstr>عرض تقديمي في PowerPoint</vt:lpstr>
      <vt:lpstr>Diagnosis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Presentation </vt:lpstr>
      <vt:lpstr>acute management</vt:lpstr>
      <vt:lpstr>عرض تقديمي في PowerPoint</vt:lpstr>
      <vt:lpstr>عرض تقديمي في PowerPoint</vt:lpstr>
      <vt:lpstr>عرض تقديمي في PowerPoint</vt:lpstr>
      <vt:lpstr>2-watchful waiting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extracorporeal lithotripsy </vt:lpstr>
      <vt:lpstr>Efficacy of extracorporeal lithotripsy</vt:lpstr>
      <vt:lpstr>عرض تقديمي في PowerPoint</vt:lpstr>
      <vt:lpstr>عرض تقديمي في PowerPoint</vt:lpstr>
      <vt:lpstr>Intracorporeal techniques of stone fragmentation</vt:lpstr>
      <vt:lpstr>Intracorporeal techniques of stone fragmentation</vt:lpstr>
      <vt:lpstr>Pneumatic (ballistic) lithotripsy</vt:lpstr>
      <vt:lpstr>عرض تقديمي في PowerPoint</vt:lpstr>
      <vt:lpstr>عرض تقديمي في PowerPoint</vt:lpstr>
      <vt:lpstr>عرض تقديمي في PowerPoint</vt:lpstr>
      <vt:lpstr>عرض تقديمي في PowerPoint</vt:lpstr>
      <vt:lpstr>عرض تقديمي في PowerPoint</vt:lpstr>
      <vt:lpstr>Laser lithotripsy</vt:lpstr>
      <vt:lpstr>عرض تقديمي في PowerPoint</vt:lpstr>
      <vt:lpstr>Flexible ureteroscopy and laser treatment</vt:lpstr>
      <vt:lpstr>عرض تقديمي في PowerPoint</vt:lpstr>
      <vt:lpstr>percutaneous nephrolithotomy</vt:lpstr>
      <vt:lpstr>عرض تقديمي في PowerPoint</vt:lpstr>
      <vt:lpstr>عرض تقديمي في PowerPoint</vt:lpstr>
      <vt:lpstr>a</vt:lpstr>
      <vt:lpstr>Indications for PCNL </vt:lpstr>
      <vt:lpstr>open stone surgery</vt:lpstr>
      <vt:lpstr>Specific complications of open stone surgery</vt:lpstr>
      <vt:lpstr>medical therapy (dissolution therapy)</vt:lpstr>
      <vt:lpstr>Cystine stones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Urolithiasis</dc:title>
  <dc:creator>Baha'a Alshamali</dc:creator>
  <cp:lastModifiedBy>Rayan</cp:lastModifiedBy>
  <cp:revision>15</cp:revision>
  <dcterms:created xsi:type="dcterms:W3CDTF">2018-06-25T18:09:46Z</dcterms:created>
  <dcterms:modified xsi:type="dcterms:W3CDTF">2019-09-08T15:17:01Z</dcterms:modified>
</cp:coreProperties>
</file>