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9" r:id="rId7"/>
    <p:sldId id="261" r:id="rId8"/>
    <p:sldId id="262" r:id="rId9"/>
    <p:sldId id="270" r:id="rId10"/>
    <p:sldId id="263" r:id="rId11"/>
    <p:sldId id="271" r:id="rId12"/>
    <p:sldId id="266" r:id="rId13"/>
    <p:sldId id="312" r:id="rId14"/>
    <p:sldId id="265" r:id="rId15"/>
    <p:sldId id="272" r:id="rId16"/>
    <p:sldId id="273" r:id="rId17"/>
    <p:sldId id="313" r:id="rId18"/>
    <p:sldId id="314" r:id="rId19"/>
    <p:sldId id="315" r:id="rId20"/>
    <p:sldId id="316" r:id="rId21"/>
    <p:sldId id="286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306" r:id="rId34"/>
    <p:sldId id="308" r:id="rId35"/>
    <p:sldId id="309" r:id="rId36"/>
    <p:sldId id="310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287" r:id="rId45"/>
    <p:sldId id="276" r:id="rId46"/>
    <p:sldId id="277" r:id="rId47"/>
    <p:sldId id="278" r:id="rId48"/>
    <p:sldId id="279" r:id="rId49"/>
    <p:sldId id="280" r:id="rId50"/>
    <p:sldId id="282" r:id="rId51"/>
    <p:sldId id="283" r:id="rId52"/>
    <p:sldId id="284" r:id="rId53"/>
    <p:sldId id="285" r:id="rId54"/>
    <p:sldId id="311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4660"/>
  </p:normalViewPr>
  <p:slideViewPr>
    <p:cSldViewPr>
      <p:cViewPr varScale="1">
        <p:scale>
          <a:sx n="84" d="100"/>
          <a:sy n="84" d="100"/>
        </p:scale>
        <p:origin x="1344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F9942-C07F-4327-94A2-00E51DB4CAEF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4129B-1748-401E-AC1E-5E4DEE04B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662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CustomShape 1"/>
          <p:cNvSpPr/>
          <p:nvPr/>
        </p:nvSpPr>
        <p:spPr>
          <a:xfrm>
            <a:off x="3884760" y="8685360"/>
            <a:ext cx="2970720" cy="457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>
            <a:noAutofit/>
          </a:bodyPr>
          <a:lstStyle/>
          <a:p>
            <a:pPr algn="r">
              <a:lnSpc>
                <a:spcPct val="100000"/>
              </a:lnSpc>
            </a:pPr>
            <a:fld id="{AE8FC97B-3637-4E33-80CA-B5B49142E062}" type="slidenum">
              <a:rPr lang="en-US" sz="1200" b="0" strike="noStrike" spc="-1">
                <a:solidFill>
                  <a:srgbClr val="000000"/>
                </a:solidFill>
                <a:latin typeface="Times New Roman"/>
              </a:rPr>
              <a:pPr algn="r">
                <a:lnSpc>
                  <a:spcPct val="100000"/>
                </a:lnSpc>
              </a:pPr>
              <a:t>35</a:t>
            </a:fld>
            <a:endParaRPr lang="en-US" sz="1200" b="0" strike="noStrike" spc="-1">
              <a:latin typeface="Arial"/>
            </a:endParaRPr>
          </a:p>
        </p:txBody>
      </p:sp>
      <p:sp>
        <p:nvSpPr>
          <p:cNvPr id="393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3213" cy="3084513"/>
          </a:xfrm>
          <a:prstGeom prst="rect">
            <a:avLst/>
          </a:prstGeom>
        </p:spPr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320" cy="3599280"/>
          </a:xfrm>
          <a:prstGeom prst="rect">
            <a:avLst/>
          </a:prstGeom>
        </p:spPr>
        <p:txBody>
          <a:bodyPr lIns="0" tIns="0" rIns="0" bIns="0" anchorCtr="1"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37893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Decompression</a:t>
            </a:r>
            <a:r>
              <a:rPr lang="en-US" baseline="0" dirty="0" smtClean="0"/>
              <a:t> also helps in reducing the risk of aspiration on anesthesia induction.</a:t>
            </a:r>
          </a:p>
          <a:p>
            <a:r>
              <a:rPr lang="en-US" baseline="0" dirty="0" smtClean="0"/>
              <a:t>Metabolic abnormalities in intestinal obstruction.</a:t>
            </a:r>
          </a:p>
          <a:p>
            <a:r>
              <a:rPr lang="en-US" baseline="0" dirty="0" smtClean="0"/>
              <a:t>When are antibiotics mandatory?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2875F-9B14-4359-89EA-D2A06B9251E0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650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5CE0-1692-40CA-935D-AF01EC94583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E8E-C36A-4658-AA3D-A4851E5718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733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5CE0-1692-40CA-935D-AF01EC94583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E8E-C36A-4658-AA3D-A4851E57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31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5CE0-1692-40CA-935D-AF01EC94583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E8E-C36A-4658-AA3D-A4851E57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5CE0-1692-40CA-935D-AF01EC94583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E8E-C36A-4658-AA3D-A4851E57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82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5CE0-1692-40CA-935D-AF01EC94583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E8E-C36A-4658-AA3D-A4851E571855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8450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5CE0-1692-40CA-935D-AF01EC94583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E8E-C36A-4658-AA3D-A4851E57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3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5CE0-1692-40CA-935D-AF01EC94583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E8E-C36A-4658-AA3D-A4851E57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80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5CE0-1692-40CA-935D-AF01EC94583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E8E-C36A-4658-AA3D-A4851E57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75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5CE0-1692-40CA-935D-AF01EC94583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E8E-C36A-4658-AA3D-A4851E57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110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25375CE0-1692-40CA-935D-AF01EC94583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D9AAE8E-C36A-4658-AA3D-A4851E57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5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375CE0-1692-40CA-935D-AF01EC94583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AAE8E-C36A-4658-AA3D-A4851E571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5375CE0-1692-40CA-935D-AF01EC945833}" type="datetimeFigureOut">
              <a:rPr lang="en-US" smtClean="0"/>
              <a:t>12/19/2021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D9AAE8E-C36A-4658-AA3D-A4851E57185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040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400" y="2819400"/>
            <a:ext cx="7772400" cy="1470025"/>
          </a:xfrm>
        </p:spPr>
        <p:txBody>
          <a:bodyPr>
            <a:noAutofit/>
          </a:bodyPr>
          <a:lstStyle/>
          <a:p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Intestinal</a:t>
            </a:r>
            <a:b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sz="80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obstruction </a:t>
            </a:r>
            <a:endParaRPr lang="en-US" sz="8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58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High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small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bowel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obstruction</a:t>
            </a:r>
            <a:r>
              <a:rPr lang="en-US" dirty="0"/>
              <a:t>: vomiting occurs early, is profuse and causes rapid dehydration. Distension is minimal with little evidence of dilated small bowel loops on abdominal radiography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low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small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bowel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obstruction</a:t>
            </a:r>
            <a:r>
              <a:rPr lang="en-US" dirty="0"/>
              <a:t>: pain is predominant with central distension. Vomiting is delayed. Multiple dilated small bowel loops are seen on radiography.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large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bowel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obstruction</a:t>
            </a:r>
            <a:r>
              <a:rPr lang="en-US" dirty="0"/>
              <a:t>: distension is early and pronounced. Pain is less severe , vomiting and dehydration are later features. The colon proximal to the obstruction is distended on abdominal radiography. The small bowel will be dilated if the </a:t>
            </a:r>
            <a:r>
              <a:rPr lang="en-US" dirty="0" err="1"/>
              <a:t>ileocaecal</a:t>
            </a:r>
            <a:r>
              <a:rPr lang="en-US" dirty="0"/>
              <a:t> valve is incompetent.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1648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Speed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ACUTE</a:t>
            </a:r>
            <a:r>
              <a:rPr lang="en-US" dirty="0"/>
              <a:t> :sudden severe central colicky pain, central distention and early vomiting with late constipation(Usually small bowel)                        </a:t>
            </a:r>
          </a:p>
          <a:p>
            <a:r>
              <a:rPr lang="en-US" dirty="0">
                <a:solidFill>
                  <a:srgbClr val="FF0000"/>
                </a:solidFill>
              </a:rPr>
              <a:t>CHRONIC</a:t>
            </a:r>
            <a:r>
              <a:rPr lang="en-US" dirty="0"/>
              <a:t> : lower abdomen ,Pain with constipation followed by distention of long duration (usually large intestine)  </a:t>
            </a:r>
          </a:p>
          <a:p>
            <a:r>
              <a:rPr lang="en-US" dirty="0">
                <a:solidFill>
                  <a:srgbClr val="FF0000"/>
                </a:solidFill>
              </a:rPr>
              <a:t>In Acute on CHRONIC </a:t>
            </a:r>
            <a:r>
              <a:rPr lang="en-US" dirty="0"/>
              <a:t>:short history of distention   with vomiting on longer history of pain &amp; constipation </a:t>
            </a:r>
          </a:p>
          <a:p>
            <a:r>
              <a:rPr lang="en-US" dirty="0">
                <a:solidFill>
                  <a:srgbClr val="FF0000"/>
                </a:solidFill>
              </a:rPr>
              <a:t>SUBACUTE</a:t>
            </a:r>
            <a:r>
              <a:rPr lang="en-US" dirty="0"/>
              <a:t> :incomplete or ON &amp; OFF intestinal obstruction </a:t>
            </a:r>
          </a:p>
        </p:txBody>
      </p:sp>
    </p:spTree>
    <p:extLst>
      <p:ext uri="{BB962C8B-B14F-4D97-AF65-F5344CB8AC3E}">
        <p14:creationId xmlns:p14="http://schemas.microsoft.com/office/powerpoint/2010/main" val="1165988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Extramural</a:t>
            </a:r>
            <a:r>
              <a:rPr lang="en-US" dirty="0"/>
              <a:t> : Adhesion, hernia , volvulus, intussusception, intra peritoneal bands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Intramural</a:t>
            </a:r>
            <a:r>
              <a:rPr lang="en-US" dirty="0" smtClean="0"/>
              <a:t> </a:t>
            </a:r>
            <a:r>
              <a:rPr lang="en-US" dirty="0"/>
              <a:t>: Neoplasm ,Stricture , intussusception       </a:t>
            </a:r>
          </a:p>
          <a:p>
            <a:r>
              <a:rPr lang="en-US" b="1" dirty="0"/>
              <a:t>Intraluminal</a:t>
            </a:r>
            <a:r>
              <a:rPr lang="en-US" dirty="0"/>
              <a:t> : gallstone ,Fecal impaction, foreign body ,Bezoars ,Intramural hematoma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0" t="32000" b="10000"/>
          <a:stretch/>
        </p:blipFill>
        <p:spPr>
          <a:xfrm>
            <a:off x="899159" y="3857414"/>
            <a:ext cx="7391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55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090" y="3225272"/>
            <a:ext cx="4955262" cy="3539157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" y="274533"/>
            <a:ext cx="4595871" cy="29386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52400"/>
            <a:ext cx="3943350" cy="29301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35941"/>
            <a:ext cx="4279901" cy="311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014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Aetiology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SMALL INTESTINE :</a:t>
            </a:r>
          </a:p>
          <a:p>
            <a:pPr marL="0" indent="0">
              <a:buNone/>
            </a:pPr>
            <a:r>
              <a:rPr lang="en-US" dirty="0"/>
              <a:t>- Adhesion (most common ) </a:t>
            </a:r>
          </a:p>
          <a:p>
            <a:pPr marL="0" indent="0">
              <a:buNone/>
            </a:pPr>
            <a:r>
              <a:rPr lang="en-US" dirty="0"/>
              <a:t>-External hernia (both are more than 75% of cases)</a:t>
            </a:r>
          </a:p>
          <a:p>
            <a:pPr marL="0" indent="0">
              <a:buNone/>
            </a:pPr>
            <a:r>
              <a:rPr lang="en-US" dirty="0"/>
              <a:t> -</a:t>
            </a:r>
            <a:r>
              <a:rPr lang="en-US" dirty="0" err="1"/>
              <a:t>Crohn’s</a:t>
            </a:r>
            <a:r>
              <a:rPr lang="en-US" dirty="0"/>
              <a:t> , TB , tumors , intussusception , congenital </a:t>
            </a:r>
          </a:p>
          <a:p>
            <a:endParaRPr lang="en-US" dirty="0"/>
          </a:p>
          <a:p>
            <a:r>
              <a:rPr lang="en-US" dirty="0"/>
              <a:t>LARGE INTESTINE :</a:t>
            </a:r>
          </a:p>
          <a:p>
            <a:pPr marL="0" indent="0">
              <a:buNone/>
            </a:pPr>
            <a:r>
              <a:rPr lang="en-US" dirty="0"/>
              <a:t>-Tumors (most common ) </a:t>
            </a:r>
          </a:p>
          <a:p>
            <a:pPr marL="0" indent="0">
              <a:buNone/>
            </a:pPr>
            <a:r>
              <a:rPr lang="en-US" dirty="0"/>
              <a:t>-Volvulus (both are 90% of cases)</a:t>
            </a:r>
          </a:p>
          <a:p>
            <a:pPr marL="0" indent="0">
              <a:buNone/>
            </a:pPr>
            <a:r>
              <a:rPr lang="en-US" dirty="0"/>
              <a:t>-Diverticulitis (rare) </a:t>
            </a:r>
          </a:p>
          <a:p>
            <a:pPr marL="0" indent="0">
              <a:buNone/>
            </a:pPr>
            <a:r>
              <a:rPr lang="en-US" dirty="0"/>
              <a:t>- Adhesion (extremely rare if at all)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583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CAUSES ACCORDING TO AGE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ELDERLY – carcinoma, diverticulum disease  , sigmoid volvulus</a:t>
            </a:r>
          </a:p>
          <a:p>
            <a:endParaRPr lang="en-US" dirty="0"/>
          </a:p>
          <a:p>
            <a:r>
              <a:rPr lang="en-US" dirty="0"/>
              <a:t>ADULT – hernia, adhesion, carcinoma </a:t>
            </a:r>
          </a:p>
          <a:p>
            <a:endParaRPr lang="en-US" dirty="0"/>
          </a:p>
          <a:p>
            <a:r>
              <a:rPr lang="en-US" dirty="0"/>
              <a:t>PAEDIATRICS – intussusception, congenital   hypertrophic pyloric stenosis, atresia (</a:t>
            </a:r>
            <a:r>
              <a:rPr lang="en-US" dirty="0" err="1"/>
              <a:t>duodenum,ileum</a:t>
            </a:r>
            <a:r>
              <a:rPr lang="en-US" dirty="0"/>
              <a:t>), meconium obstruction, volvulus </a:t>
            </a:r>
            <a:r>
              <a:rPr lang="en-US" dirty="0" err="1"/>
              <a:t>neonatorum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540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854354C-EDAF-4E98-BAE5-6EA43F5988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7000" y="2514600"/>
            <a:ext cx="6858000" cy="1486061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spc="0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Patho</a:t>
            </a:r>
            <a:r>
              <a:rPr lang="en-GB" b="1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-</a:t>
            </a:r>
            <a:br>
              <a:rPr lang="en-GB" b="1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</a:br>
            <a:r>
              <a:rPr lang="en-GB" b="1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physiology</a:t>
            </a:r>
            <a:endParaRPr lang="en-GB" b="1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0514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467600" y="2667000"/>
            <a:ext cx="1669026" cy="40134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B7AA5F69-BC0C-49E8-B968-CFBE37F40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81000" y="609600"/>
            <a:ext cx="8077200" cy="667852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C00000"/>
                </a:solidFill>
                <a:latin typeface="+mn-lt"/>
              </a:rPr>
              <a:t>Proximal site </a:t>
            </a:r>
            <a:r>
              <a:rPr lang="en-GB" sz="3200" dirty="0">
                <a:latin typeface="+mn-lt"/>
              </a:rPr>
              <a:t>&amp; </a:t>
            </a:r>
            <a:r>
              <a:rPr lang="en-GB" sz="3200" b="1" dirty="0">
                <a:solidFill>
                  <a:srgbClr val="C00000"/>
                </a:solidFill>
                <a:latin typeface="+mn-lt"/>
              </a:rPr>
              <a:t>distal site </a:t>
            </a:r>
            <a:r>
              <a:rPr lang="en-GB" sz="3200" dirty="0">
                <a:latin typeface="+mn-lt"/>
              </a:rPr>
              <a:t>of obstruction 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xmlns="" id="{44F4BF75-91A8-4D25-BFFA-01F18D3AC767}"/>
              </a:ext>
            </a:extLst>
          </p:cNvPr>
          <p:cNvCxnSpPr>
            <a:cxnSpLocks/>
          </p:cNvCxnSpPr>
          <p:nvPr/>
        </p:nvCxnSpPr>
        <p:spPr>
          <a:xfrm>
            <a:off x="3505200" y="1219200"/>
            <a:ext cx="0" cy="533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9BBA3A2-C7C6-4F7C-B011-6DF2485F3E78}"/>
              </a:ext>
            </a:extLst>
          </p:cNvPr>
          <p:cNvSpPr txBox="1"/>
          <p:nvPr/>
        </p:nvSpPr>
        <p:spPr>
          <a:xfrm>
            <a:off x="2438400" y="1752600"/>
            <a:ext cx="533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Still normal peristalsis &amp; absorption until it become empty its become immobile and start collapse.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83C2AEA7-1C71-4EB5-9D34-48EB57EC5AB6}"/>
              </a:ext>
            </a:extLst>
          </p:cNvPr>
          <p:cNvCxnSpPr>
            <a:cxnSpLocks/>
          </p:cNvCxnSpPr>
          <p:nvPr/>
        </p:nvCxnSpPr>
        <p:spPr>
          <a:xfrm>
            <a:off x="1143000" y="1219200"/>
            <a:ext cx="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CDC3809-BFAE-4598-8555-188E869ADC2D}"/>
              </a:ext>
            </a:extLst>
          </p:cNvPr>
          <p:cNvSpPr txBox="1"/>
          <p:nvPr/>
        </p:nvSpPr>
        <p:spPr>
          <a:xfrm>
            <a:off x="152400" y="3208160"/>
            <a:ext cx="7848600" cy="2506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Increase peristalsis (vigorous) to overcome the obstruction. </a:t>
            </a:r>
            <a:r>
              <a:rPr lang="en-GB" sz="2000" b="1" dirty="0">
                <a:solidFill>
                  <a:srgbClr val="FF9900"/>
                </a:solidFill>
              </a:rPr>
              <a:t>(pain)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Accumulation of bowel content &amp; dilation</a:t>
            </a:r>
            <a:r>
              <a:rPr lang="ar-JO" sz="2000" dirty="0"/>
              <a:t>\</a:t>
            </a:r>
            <a:r>
              <a:rPr lang="en-GB" sz="2000" dirty="0"/>
              <a:t> distension:</a:t>
            </a:r>
          </a:p>
          <a:p>
            <a:r>
              <a:rPr lang="en-GB" sz="2000" dirty="0"/>
              <a:t>      - Overgrowth of bacteria( aerobic, anaerobic)       gas production.</a:t>
            </a:r>
          </a:p>
          <a:p>
            <a:r>
              <a:rPr lang="en-GB" sz="2000" dirty="0"/>
              <a:t>      - Intestine secrete digestive juices( succus entericus). </a:t>
            </a:r>
            <a:r>
              <a:rPr lang="en-GB" sz="2000" b="1" dirty="0">
                <a:solidFill>
                  <a:srgbClr val="FF9900"/>
                </a:solidFill>
              </a:rPr>
              <a:t>(dehydration)</a:t>
            </a:r>
          </a:p>
          <a:p>
            <a:pPr marL="214308" indent="-21430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GB" sz="2000" dirty="0"/>
              <a:t>Decrease wall thickness result in flaccidity       decrease intraluminal pressure.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AAE4834C-C6D8-43BB-8BFD-F4C45945DE3C}"/>
              </a:ext>
            </a:extLst>
          </p:cNvPr>
          <p:cNvCxnSpPr>
            <a:cxnSpLocks/>
          </p:cNvCxnSpPr>
          <p:nvPr/>
        </p:nvCxnSpPr>
        <p:spPr>
          <a:xfrm>
            <a:off x="4839266" y="5105400"/>
            <a:ext cx="2661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A9A6D01A-8BC3-4643-96D3-929E78BC48EA}"/>
              </a:ext>
            </a:extLst>
          </p:cNvPr>
          <p:cNvCxnSpPr>
            <a:cxnSpLocks/>
          </p:cNvCxnSpPr>
          <p:nvPr/>
        </p:nvCxnSpPr>
        <p:spPr>
          <a:xfrm>
            <a:off x="5257800" y="4343400"/>
            <a:ext cx="26442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832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1FBF1-A9FE-434D-8BB8-063076196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048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C00000"/>
                </a:solidFill>
                <a:latin typeface="+mn-lt"/>
              </a:rPr>
              <a:t>strangulation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4181679-EBDA-42CE-AED0-55A50AADA90C}"/>
              </a:ext>
            </a:extLst>
          </p:cNvPr>
          <p:cNvSpPr txBox="1"/>
          <p:nvPr/>
        </p:nvSpPr>
        <p:spPr>
          <a:xfrm>
            <a:off x="152400" y="1676400"/>
            <a:ext cx="8991600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70C0"/>
                </a:solidFill>
              </a:rPr>
              <a:t>External compression</a:t>
            </a:r>
            <a:r>
              <a:rPr lang="ar-JO" sz="2400" b="1" dirty="0">
                <a:solidFill>
                  <a:srgbClr val="0070C0"/>
                </a:solidFill>
              </a:rPr>
              <a:t>:</a:t>
            </a:r>
            <a:r>
              <a:rPr lang="en-GB" sz="2400" dirty="0"/>
              <a:t> hernial orifices</a:t>
            </a:r>
            <a:r>
              <a:rPr lang="ar-JO" sz="2400" dirty="0"/>
              <a:t>\</a:t>
            </a:r>
            <a:r>
              <a:rPr lang="en-GB" sz="2400" dirty="0"/>
              <a:t> adhesions</a:t>
            </a:r>
            <a:r>
              <a:rPr lang="ar-JO" sz="2400" dirty="0"/>
              <a:t>\</a:t>
            </a:r>
            <a:r>
              <a:rPr lang="en-GB" sz="2400" dirty="0"/>
              <a:t> bands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70C0"/>
                </a:solidFill>
              </a:rPr>
              <a:t>Interruption of mesenteric flow</a:t>
            </a:r>
            <a:r>
              <a:rPr lang="ar-JO" sz="2400" b="1" dirty="0">
                <a:solidFill>
                  <a:srgbClr val="0070C0"/>
                </a:solidFill>
              </a:rPr>
              <a:t>: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volvulus</a:t>
            </a:r>
            <a:r>
              <a:rPr lang="ar-JO" sz="2400" dirty="0"/>
              <a:t>\</a:t>
            </a:r>
            <a:r>
              <a:rPr lang="en-GB" sz="2400" dirty="0"/>
              <a:t> intussusception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70C0"/>
                </a:solidFill>
              </a:rPr>
              <a:t>Rising intraluminal pressure</a:t>
            </a:r>
            <a:r>
              <a:rPr lang="ar-JO" sz="2400" b="1" dirty="0">
                <a:solidFill>
                  <a:srgbClr val="0070C0"/>
                </a:solidFill>
              </a:rPr>
              <a:t>: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closed loop obstruction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GB" sz="2400" b="1" dirty="0">
                <a:solidFill>
                  <a:srgbClr val="0070C0"/>
                </a:solidFill>
              </a:rPr>
              <a:t>Primary obstruction of intestinal circulation</a:t>
            </a:r>
            <a:r>
              <a:rPr lang="ar-JO" sz="2400" b="1" dirty="0">
                <a:solidFill>
                  <a:srgbClr val="0070C0"/>
                </a:solidFill>
              </a:rPr>
              <a:t>:</a:t>
            </a:r>
            <a:r>
              <a:rPr lang="en-GB" sz="2400" b="1" dirty="0">
                <a:solidFill>
                  <a:srgbClr val="0070C0"/>
                </a:solidFill>
              </a:rPr>
              <a:t> </a:t>
            </a:r>
            <a:r>
              <a:rPr lang="en-GB" sz="2400" dirty="0"/>
              <a:t>mesenteric infraction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F3E9B29-6935-4E77-81CF-4A532BF53F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343400"/>
            <a:ext cx="7516761" cy="238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1312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D292E6-55AE-4E86-AF75-4F5E0ECC9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45362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latin typeface="+mn-lt"/>
              </a:rPr>
              <a:t>Complication(strangulation)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737C50DF-103B-44EA-8888-18A9F28D7F9C}"/>
              </a:ext>
            </a:extLst>
          </p:cNvPr>
          <p:cNvCxnSpPr>
            <a:cxnSpLocks/>
          </p:cNvCxnSpPr>
          <p:nvPr/>
        </p:nvCxnSpPr>
        <p:spPr>
          <a:xfrm>
            <a:off x="4267200" y="1295400"/>
            <a:ext cx="0" cy="2047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8E65B0F9-ABA0-4B23-8C61-9B1760A248EB}"/>
              </a:ext>
            </a:extLst>
          </p:cNvPr>
          <p:cNvCxnSpPr>
            <a:cxnSpLocks/>
          </p:cNvCxnSpPr>
          <p:nvPr/>
        </p:nvCxnSpPr>
        <p:spPr>
          <a:xfrm>
            <a:off x="838200" y="1524000"/>
            <a:ext cx="723672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52DC2BB2-9895-445D-8D71-5E218B626652}"/>
              </a:ext>
            </a:extLst>
          </p:cNvPr>
          <p:cNvCxnSpPr>
            <a:cxnSpLocks/>
          </p:cNvCxnSpPr>
          <p:nvPr/>
        </p:nvCxnSpPr>
        <p:spPr>
          <a:xfrm>
            <a:off x="839335" y="1524000"/>
            <a:ext cx="0" cy="255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FBAE6DC2-7C3B-42D5-B3F3-F914B9D257F2}"/>
              </a:ext>
            </a:extLst>
          </p:cNvPr>
          <p:cNvCxnSpPr>
            <a:cxnSpLocks/>
          </p:cNvCxnSpPr>
          <p:nvPr/>
        </p:nvCxnSpPr>
        <p:spPr>
          <a:xfrm>
            <a:off x="2509480" y="1524000"/>
            <a:ext cx="0" cy="255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xmlns="" id="{E192EA5C-11E9-461C-96C4-E8736D609DDE}"/>
              </a:ext>
            </a:extLst>
          </p:cNvPr>
          <p:cNvCxnSpPr>
            <a:cxnSpLocks/>
          </p:cNvCxnSpPr>
          <p:nvPr/>
        </p:nvCxnSpPr>
        <p:spPr>
          <a:xfrm>
            <a:off x="8077770" y="1524000"/>
            <a:ext cx="0" cy="255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3296F844-F38F-4281-9AC6-25898596BBFF}"/>
              </a:ext>
            </a:extLst>
          </p:cNvPr>
          <p:cNvCxnSpPr>
            <a:cxnSpLocks/>
          </p:cNvCxnSpPr>
          <p:nvPr/>
        </p:nvCxnSpPr>
        <p:spPr>
          <a:xfrm>
            <a:off x="6248400" y="1524000"/>
            <a:ext cx="0" cy="255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2A1B1E9-1F3B-4F22-8DAD-D34B8A909FD6}"/>
              </a:ext>
            </a:extLst>
          </p:cNvPr>
          <p:cNvSpPr txBox="1"/>
          <p:nvPr/>
        </p:nvSpPr>
        <p:spPr>
          <a:xfrm>
            <a:off x="152400" y="1752600"/>
            <a:ext cx="922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00000"/>
                </a:solidFill>
              </a:rPr>
              <a:t>Ischemia       hypovolemic shock              </a:t>
            </a:r>
            <a:r>
              <a:rPr lang="ar-JO" sz="2400" b="1" dirty="0">
                <a:solidFill>
                  <a:srgbClr val="C00000"/>
                </a:solidFill>
              </a:rPr>
              <a:t>  </a:t>
            </a:r>
            <a:r>
              <a:rPr lang="en-GB" sz="2400" b="1" dirty="0">
                <a:solidFill>
                  <a:srgbClr val="C00000"/>
                </a:solidFill>
              </a:rPr>
              <a:t>   peritonitis         septic shock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B98CC672-1640-4EC5-8175-7D8F0F80B608}"/>
              </a:ext>
            </a:extLst>
          </p:cNvPr>
          <p:cNvSpPr txBox="1"/>
          <p:nvPr/>
        </p:nvSpPr>
        <p:spPr>
          <a:xfrm>
            <a:off x="87574" y="2780943"/>
            <a:ext cx="5475026" cy="240065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dirty="0"/>
              <a:t>Venous compression.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/>
              <a:t>Increase capillary pressure result in </a:t>
            </a:r>
          </a:p>
          <a:p>
            <a:r>
              <a:rPr lang="en-GB" sz="2000" dirty="0"/>
              <a:t>extravasation of fluid &amp; RBCs intramurally and       extraluminally </a:t>
            </a:r>
            <a:r>
              <a:rPr lang="en-GB" sz="2000" b="1" dirty="0">
                <a:solidFill>
                  <a:schemeClr val="accent4">
                    <a:lumMod val="75000"/>
                  </a:schemeClr>
                </a:solidFill>
              </a:rPr>
              <a:t>(oedematous wall).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2000" dirty="0"/>
              <a:t>Arterial compression lead to haemorrhagic infraction.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66AB3619-D979-478F-A464-A6D6B1D91AA6}"/>
              </a:ext>
            </a:extLst>
          </p:cNvPr>
          <p:cNvSpPr txBox="1"/>
          <p:nvPr/>
        </p:nvSpPr>
        <p:spPr>
          <a:xfrm>
            <a:off x="5791200" y="2895600"/>
            <a:ext cx="3193577" cy="193899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dirty="0"/>
              <a:t>Impaired arterial supply start necrosis       </a:t>
            </a:r>
            <a:r>
              <a:rPr lang="ar-JO" sz="2000" dirty="0"/>
              <a:t> </a:t>
            </a:r>
            <a:r>
              <a:rPr lang="en-GB" sz="2000" dirty="0"/>
              <a:t>systemic exposure(</a:t>
            </a:r>
            <a:r>
              <a:rPr lang="en-GB" sz="2000" dirty="0" err="1"/>
              <a:t>septicemia</a:t>
            </a:r>
            <a:r>
              <a:rPr lang="en-GB" sz="2000" dirty="0"/>
              <a:t>)&amp; translocation of bacteria and its toxins to peritoneal cavity(peritonitis).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xmlns="" id="{3B00E7A5-4BF2-464D-B73F-64FE392ACCF7}"/>
              </a:ext>
            </a:extLst>
          </p:cNvPr>
          <p:cNvCxnSpPr>
            <a:cxnSpLocks/>
          </p:cNvCxnSpPr>
          <p:nvPr/>
        </p:nvCxnSpPr>
        <p:spPr>
          <a:xfrm>
            <a:off x="7239000" y="3429000"/>
            <a:ext cx="3048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7" name="Arrow: Chevron 36">
            <a:extLst>
              <a:ext uri="{FF2B5EF4-FFF2-40B4-BE49-F238E27FC236}">
                <a16:creationId xmlns:a16="http://schemas.microsoft.com/office/drawing/2014/main" xmlns="" id="{7DCD42AE-90B5-4F91-BD6D-183FB128305F}"/>
              </a:ext>
            </a:extLst>
          </p:cNvPr>
          <p:cNvSpPr/>
          <p:nvPr/>
        </p:nvSpPr>
        <p:spPr>
          <a:xfrm rot="5400000">
            <a:off x="1270062" y="2025523"/>
            <a:ext cx="477704" cy="846258"/>
          </a:xfrm>
          <a:prstGeom prst="chevron">
            <a:avLst>
              <a:gd name="adj" fmla="val 10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  <p:sp>
        <p:nvSpPr>
          <p:cNvPr id="38" name="Arrow: Chevron 37">
            <a:extLst>
              <a:ext uri="{FF2B5EF4-FFF2-40B4-BE49-F238E27FC236}">
                <a16:creationId xmlns:a16="http://schemas.microsoft.com/office/drawing/2014/main" xmlns="" id="{E32801F9-3B59-496C-A9CB-3056A1771C58}"/>
              </a:ext>
            </a:extLst>
          </p:cNvPr>
          <p:cNvSpPr/>
          <p:nvPr/>
        </p:nvSpPr>
        <p:spPr>
          <a:xfrm rot="5400000">
            <a:off x="6997638" y="2070162"/>
            <a:ext cx="414581" cy="846258"/>
          </a:xfrm>
          <a:prstGeom prst="chevron">
            <a:avLst>
              <a:gd name="adj" fmla="val 100000"/>
            </a:avLst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87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Seminar outlines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Definition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Classification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Pathophysiology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Clinical features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Investigations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/>
              <a:t>T</a:t>
            </a:r>
            <a:r>
              <a:rPr lang="en-US" dirty="0" smtClean="0"/>
              <a:t>reatment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126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828E43-BD01-4535-9002-38C47BEA9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5240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600" b="1" dirty="0">
                <a:solidFill>
                  <a:srgbClr val="C00000"/>
                </a:solidFill>
                <a:latin typeface="+mn-lt"/>
              </a:rPr>
              <a:t>Closed loop obstruction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023F97-3772-45FD-9F59-B2EDFA9B7769}"/>
              </a:ext>
            </a:extLst>
          </p:cNvPr>
          <p:cNvSpPr txBox="1"/>
          <p:nvPr/>
        </p:nvSpPr>
        <p:spPr>
          <a:xfrm>
            <a:off x="398067" y="1524000"/>
            <a:ext cx="874593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 volvulus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GB" sz="2400" dirty="0"/>
              <a:t>Lesion with competent ileocecal valve (perforation of caecum).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GB" sz="2400" dirty="0"/>
          </a:p>
          <a:p>
            <a:r>
              <a:rPr lang="en-GB" sz="2400" dirty="0"/>
              <a:t>Strangulated cause thrombosis for mesenteric veins      distension in both side of obstruction.</a:t>
            </a:r>
          </a:p>
          <a:p>
            <a:endParaRPr lang="en-GB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BA948CE-D823-47E6-A312-80E42258A1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702753"/>
            <a:ext cx="6221360" cy="3155247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5D129607-6CD8-42D1-83B3-47626B233E86}"/>
              </a:ext>
            </a:extLst>
          </p:cNvPr>
          <p:cNvCxnSpPr>
            <a:cxnSpLocks/>
          </p:cNvCxnSpPr>
          <p:nvPr/>
        </p:nvCxnSpPr>
        <p:spPr>
          <a:xfrm>
            <a:off x="6934200" y="2895600"/>
            <a:ext cx="28774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5433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6799"/>
            <a:ext cx="89916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3001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8600" y="2819400"/>
            <a:ext cx="7543800" cy="1450757"/>
          </a:xfrm>
        </p:spPr>
        <p:txBody>
          <a:bodyPr>
            <a:noAutofit/>
          </a:bodyPr>
          <a:lstStyle/>
          <a:p>
            <a: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Clinical </a:t>
            </a:r>
            <a:b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sz="96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features</a:t>
            </a:r>
            <a:endParaRPr lang="en-US" sz="9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39868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E6F8F4-8B7D-4549-890E-0432FC44EE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F6F33CA-1AFA-0744-91B6-B6AA82A6A3D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828A35B0-2CA6-5B4D-8BF2-74D0740C6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8952"/>
            <a:ext cx="9144000" cy="505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752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A3D5D71-402E-2742-8735-B5F1FC4A9D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191" y="857250"/>
            <a:ext cx="8065619" cy="5118938"/>
          </a:xfrm>
        </p:spPr>
      </p:pic>
    </p:spTree>
    <p:extLst>
      <p:ext uri="{BB962C8B-B14F-4D97-AF65-F5344CB8AC3E}">
        <p14:creationId xmlns:p14="http://schemas.microsoft.com/office/powerpoint/2010/main" val="619036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5AF0C0-162E-C54B-9F45-B7F7706AAE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DEECBD3F-1932-AD4A-8EE7-5661F50B8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1" y="857251"/>
            <a:ext cx="8807919" cy="5143499"/>
          </a:xfrm>
        </p:spPr>
      </p:pic>
    </p:spTree>
    <p:extLst>
      <p:ext uri="{BB962C8B-B14F-4D97-AF65-F5344CB8AC3E}">
        <p14:creationId xmlns:p14="http://schemas.microsoft.com/office/powerpoint/2010/main" val="34305528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12D5E7C-1EC4-534B-86A4-30906271E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0A680EAD-8CC7-364A-B70A-FBF707ED34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059573" cy="5143500"/>
          </a:xfrm>
        </p:spPr>
      </p:pic>
    </p:spTree>
    <p:extLst>
      <p:ext uri="{BB962C8B-B14F-4D97-AF65-F5344CB8AC3E}">
        <p14:creationId xmlns:p14="http://schemas.microsoft.com/office/powerpoint/2010/main" val="8589971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3C2453E-BA13-5B40-9FA2-5126A06FF0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6110AEB-4E32-0D43-8BEA-1E1883F9E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0802026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594D98-A865-1245-A5A1-9ACDC7D323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4B56271-EC2E-774D-80E0-5C91AEA3CD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0769208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5B2CC3-E090-7D4D-8475-C6E081B15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660B48C5-1A74-FB46-BFE6-ECCC2B0CA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205696" cy="5143500"/>
          </a:xfrm>
        </p:spPr>
      </p:pic>
    </p:spTree>
    <p:extLst>
      <p:ext uri="{BB962C8B-B14F-4D97-AF65-F5344CB8AC3E}">
        <p14:creationId xmlns:p14="http://schemas.microsoft.com/office/powerpoint/2010/main" val="1398027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Inability of intestines to push food contents through the lumen either because of mechanical or non-mechanical reasons</a:t>
            </a:r>
          </a:p>
        </p:txBody>
      </p:sp>
    </p:spTree>
    <p:extLst>
      <p:ext uri="{BB962C8B-B14F-4D97-AF65-F5344CB8AC3E}">
        <p14:creationId xmlns:p14="http://schemas.microsoft.com/office/powerpoint/2010/main" val="9530833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894F77F-18B1-1E44-83D6-C0098F4A6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D698DA3-9277-E04E-9901-E35E7A02F1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143500"/>
          </a:xfrm>
        </p:spPr>
      </p:pic>
    </p:spTree>
    <p:extLst>
      <p:ext uri="{BB962C8B-B14F-4D97-AF65-F5344CB8AC3E}">
        <p14:creationId xmlns:p14="http://schemas.microsoft.com/office/powerpoint/2010/main" val="398102606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AF0F4D6-ABD0-2648-9F0C-F7D842F37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AC5E802-A282-9542-9F33-4A278F4C4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825" y="857250"/>
            <a:ext cx="9200825" cy="5143500"/>
          </a:xfrm>
        </p:spPr>
      </p:pic>
    </p:spTree>
    <p:extLst>
      <p:ext uri="{BB962C8B-B14F-4D97-AF65-F5344CB8AC3E}">
        <p14:creationId xmlns:p14="http://schemas.microsoft.com/office/powerpoint/2010/main" val="33362851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5555F9-604F-AC47-B9F2-292E224F8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C0BBBDBF-E974-F74A-823B-78340F12A6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44" y="857250"/>
            <a:ext cx="9079057" cy="5143500"/>
          </a:xfrm>
        </p:spPr>
      </p:pic>
    </p:spTree>
    <p:extLst>
      <p:ext uri="{BB962C8B-B14F-4D97-AF65-F5344CB8AC3E}">
        <p14:creationId xmlns:p14="http://schemas.microsoft.com/office/powerpoint/2010/main" val="4263951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0" y="1981200"/>
            <a:ext cx="7543800" cy="1450757"/>
          </a:xfrm>
        </p:spPr>
        <p:txBody>
          <a:bodyPr>
            <a:normAutofit/>
          </a:bodyPr>
          <a:lstStyle/>
          <a:p>
            <a:r>
              <a:rPr lang="en-US" sz="72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investigations</a:t>
            </a:r>
            <a:endParaRPr lang="en-US" sz="72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33232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304800" y="1219200"/>
            <a:ext cx="8610600" cy="283814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endParaRPr lang="en-US" sz="4800" spc="-1" dirty="0"/>
          </a:p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3A3A3A"/>
                </a:solidFill>
                <a:ea typeface="DejaVu Sans"/>
              </a:rPr>
              <a:t>-Blood </a:t>
            </a:r>
            <a:r>
              <a:rPr lang="en-US" sz="4400" spc="-1" dirty="0">
                <a:solidFill>
                  <a:srgbClr val="3A3A3A"/>
                </a:solidFill>
                <a:ea typeface="DejaVu Sans"/>
              </a:rPr>
              <a:t>test (</a:t>
            </a:r>
            <a:r>
              <a:rPr lang="en-US" sz="4400" spc="-1" dirty="0" err="1" smtClean="0">
                <a:solidFill>
                  <a:srgbClr val="3A3A3A"/>
                </a:solidFill>
                <a:ea typeface="DejaVu Sans"/>
              </a:rPr>
              <a:t>CBC,urea</a:t>
            </a:r>
            <a:r>
              <a:rPr lang="en-US" sz="4400" spc="-1" dirty="0" smtClean="0">
                <a:solidFill>
                  <a:srgbClr val="3A3A3A"/>
                </a:solidFill>
                <a:ea typeface="DejaVu Sans"/>
              </a:rPr>
              <a:t>, </a:t>
            </a:r>
            <a:r>
              <a:rPr lang="en-US" sz="4400" spc="-1" dirty="0">
                <a:solidFill>
                  <a:srgbClr val="3A3A3A"/>
                </a:solidFill>
                <a:ea typeface="DejaVu Sans"/>
              </a:rPr>
              <a:t>electrolyte) </a:t>
            </a:r>
            <a:endParaRPr lang="en-US" sz="4400" spc="-1" dirty="0"/>
          </a:p>
          <a:p>
            <a:pPr>
              <a:lnSpc>
                <a:spcPct val="100000"/>
              </a:lnSpc>
            </a:pPr>
            <a:r>
              <a:rPr lang="en-US" sz="4400" spc="-1" dirty="0" smtClean="0">
                <a:solidFill>
                  <a:srgbClr val="3A3A3A"/>
                </a:solidFill>
                <a:ea typeface="DejaVu Sans"/>
              </a:rPr>
              <a:t>-Plain erect and supine abdominal films</a:t>
            </a:r>
            <a:endParaRPr lang="en-US" sz="4400" spc="-1" dirty="0"/>
          </a:p>
        </p:txBody>
      </p:sp>
    </p:spTree>
    <p:extLst>
      <p:ext uri="{BB962C8B-B14F-4D97-AF65-F5344CB8AC3E}">
        <p14:creationId xmlns:p14="http://schemas.microsoft.com/office/powerpoint/2010/main" val="55675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CustomShape 1"/>
          <p:cNvSpPr/>
          <p:nvPr/>
        </p:nvSpPr>
        <p:spPr>
          <a:xfrm>
            <a:off x="560790" y="1272510"/>
            <a:ext cx="7874010" cy="10243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spc="-1" dirty="0">
                <a:solidFill>
                  <a:srgbClr val="000000"/>
                </a:solidFill>
                <a:ea typeface="DejaVu Sans"/>
              </a:rPr>
              <a:t>Blood analysis</a:t>
            </a:r>
            <a:r>
              <a:rPr sz="1350" dirty="0"/>
              <a:t/>
            </a:r>
            <a:br>
              <a:rPr sz="1350" dirty="0"/>
            </a:br>
            <a:endParaRPr lang="en-US" sz="3600" spc="-1" dirty="0"/>
          </a:p>
        </p:txBody>
      </p:sp>
      <p:sp>
        <p:nvSpPr>
          <p:cNvPr id="264" name="CustomShape 2"/>
          <p:cNvSpPr/>
          <p:nvPr/>
        </p:nvSpPr>
        <p:spPr>
          <a:xfrm>
            <a:off x="392040" y="1449090"/>
            <a:ext cx="8568450" cy="3729510"/>
          </a:xfrm>
          <a:prstGeom prst="flowChartProcess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65" name="CustomShape 3"/>
          <p:cNvSpPr/>
          <p:nvPr/>
        </p:nvSpPr>
        <p:spPr>
          <a:xfrm>
            <a:off x="643711" y="1955292"/>
            <a:ext cx="6012090" cy="39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100" spc="-1" dirty="0">
                <a:solidFill>
                  <a:srgbClr val="3A3A3A"/>
                </a:solidFill>
                <a:latin typeface="Calibri"/>
                <a:ea typeface="DejaVu Sans"/>
              </a:rPr>
              <a:t> -</a:t>
            </a:r>
            <a:r>
              <a:rPr lang="en-US" sz="2100" spc="-1" dirty="0">
                <a:solidFill>
                  <a:srgbClr val="3A3A3A"/>
                </a:solidFill>
                <a:ea typeface="DejaVu Sans"/>
              </a:rPr>
              <a:t>Elevated HG and </a:t>
            </a:r>
            <a:r>
              <a:rPr lang="en-US" sz="2100" spc="-1" dirty="0" err="1">
                <a:solidFill>
                  <a:srgbClr val="3A3A3A"/>
                </a:solidFill>
                <a:ea typeface="DejaVu Sans"/>
              </a:rPr>
              <a:t>pcv</a:t>
            </a:r>
            <a:r>
              <a:rPr lang="en-US" sz="2100" spc="-1" dirty="0">
                <a:solidFill>
                  <a:srgbClr val="3A3A3A"/>
                </a:solidFill>
                <a:ea typeface="DejaVu Sans"/>
              </a:rPr>
              <a:t>   </a:t>
            </a:r>
            <a:r>
              <a:rPr lang="en-US" sz="2100" spc="-1" dirty="0" err="1">
                <a:solidFill>
                  <a:srgbClr val="3A3A3A"/>
                </a:solidFill>
                <a:ea typeface="DejaVu Sans"/>
              </a:rPr>
              <a:t>hemoconcentration</a:t>
            </a:r>
            <a:r>
              <a:rPr lang="en-US" sz="2100" spc="-1" dirty="0">
                <a:solidFill>
                  <a:srgbClr val="3A3A3A"/>
                </a:solidFill>
                <a:ea typeface="DejaVu Sans"/>
              </a:rPr>
              <a:t>. </a:t>
            </a:r>
          </a:p>
        </p:txBody>
      </p:sp>
      <p:sp>
        <p:nvSpPr>
          <p:cNvPr id="266" name="CustomShape 4"/>
          <p:cNvSpPr/>
          <p:nvPr/>
        </p:nvSpPr>
        <p:spPr>
          <a:xfrm>
            <a:off x="708210" y="2486430"/>
            <a:ext cx="8819550" cy="714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100" spc="-1" dirty="0">
                <a:solidFill>
                  <a:srgbClr val="3A3A3A"/>
                </a:solidFill>
                <a:latin typeface="MV Boli"/>
                <a:ea typeface="DejaVu Sans"/>
              </a:rPr>
              <a:t>-</a:t>
            </a:r>
            <a:r>
              <a:rPr lang="en-US" sz="2100" spc="-1" dirty="0">
                <a:solidFill>
                  <a:srgbClr val="3A3A3A"/>
                </a:solidFill>
                <a:ea typeface="DejaVu Sans"/>
              </a:rPr>
              <a:t>Normal or slight rise in W.B.C count: simple mechanical</a:t>
            </a:r>
          </a:p>
          <a:p>
            <a:pPr>
              <a:lnSpc>
                <a:spcPct val="100000"/>
              </a:lnSpc>
            </a:pPr>
            <a:r>
              <a:rPr lang="en-US" sz="2100" spc="-1" dirty="0">
                <a:solidFill>
                  <a:srgbClr val="3A3A3A"/>
                </a:solidFill>
                <a:ea typeface="DejaVu Sans"/>
              </a:rPr>
              <a:t> obstruction.</a:t>
            </a:r>
          </a:p>
        </p:txBody>
      </p:sp>
      <p:sp>
        <p:nvSpPr>
          <p:cNvPr id="267" name="CustomShape 5"/>
          <p:cNvSpPr/>
          <p:nvPr/>
        </p:nvSpPr>
        <p:spPr>
          <a:xfrm>
            <a:off x="663390" y="3205440"/>
            <a:ext cx="7902900" cy="39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r>
              <a:rPr lang="en-US" sz="2100" spc="-1" dirty="0">
                <a:solidFill>
                  <a:srgbClr val="3A3A3A"/>
                </a:solidFill>
                <a:ea typeface="DejaVu Sans"/>
              </a:rPr>
              <a:t>-Moderate rise in W.B.C count(15000-20000):strangulation.</a:t>
            </a:r>
          </a:p>
        </p:txBody>
      </p:sp>
      <p:sp>
        <p:nvSpPr>
          <p:cNvPr id="268" name="CustomShape 6"/>
          <p:cNvSpPr/>
          <p:nvPr/>
        </p:nvSpPr>
        <p:spPr>
          <a:xfrm>
            <a:off x="658800" y="3977910"/>
            <a:ext cx="8667540" cy="7144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100" spc="-1" dirty="0">
                <a:solidFill>
                  <a:srgbClr val="3A3A3A"/>
                </a:solidFill>
                <a:latin typeface="MV Boli"/>
                <a:ea typeface="DejaVu Sans"/>
              </a:rPr>
              <a:t>-</a:t>
            </a:r>
            <a:r>
              <a:rPr lang="en-US" sz="2100" spc="-1" dirty="0">
                <a:solidFill>
                  <a:srgbClr val="3A3A3A"/>
                </a:solidFill>
                <a:ea typeface="DejaVu Sans"/>
              </a:rPr>
              <a:t>Very high rise in W.B.C count(30000-40000):primary</a:t>
            </a:r>
          </a:p>
          <a:p>
            <a:pPr>
              <a:lnSpc>
                <a:spcPct val="100000"/>
              </a:lnSpc>
            </a:pPr>
            <a:r>
              <a:rPr lang="en-US" sz="2100" spc="-1" dirty="0">
                <a:solidFill>
                  <a:srgbClr val="3A3A3A"/>
                </a:solidFill>
                <a:ea typeface="DejaVu Sans"/>
              </a:rPr>
              <a:t> mesenteric vascular occlusion.</a:t>
            </a:r>
          </a:p>
        </p:txBody>
      </p:sp>
      <p:sp>
        <p:nvSpPr>
          <p:cNvPr id="269" name="CustomShape 7"/>
          <p:cNvSpPr/>
          <p:nvPr/>
        </p:nvSpPr>
        <p:spPr>
          <a:xfrm>
            <a:off x="685800" y="4886730"/>
            <a:ext cx="6197310" cy="39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100" spc="-1" dirty="0">
                <a:solidFill>
                  <a:srgbClr val="3A3A3A"/>
                </a:solidFill>
                <a:ea typeface="DejaVu Sans"/>
              </a:rPr>
              <a:t>-Obstruction due to worms</a:t>
            </a:r>
            <a:r>
              <a:rPr lang="en-US" sz="2100" spc="-1" dirty="0">
                <a:solidFill>
                  <a:srgbClr val="C82251"/>
                </a:solidFill>
                <a:ea typeface="DejaVu Sans"/>
              </a:rPr>
              <a:t></a:t>
            </a:r>
            <a:r>
              <a:rPr lang="en-US" sz="2100" spc="-1" dirty="0">
                <a:solidFill>
                  <a:srgbClr val="3A3A3A"/>
                </a:solidFill>
                <a:ea typeface="DejaVu Sans"/>
              </a:rPr>
              <a:t> blood eosinophilia</a:t>
            </a:r>
            <a:r>
              <a:rPr lang="en-US" sz="2100" spc="-1" dirty="0">
                <a:solidFill>
                  <a:srgbClr val="3A3A3A"/>
                </a:solidFill>
                <a:latin typeface="Gill Sans MT"/>
                <a:ea typeface="DejaVu Sans"/>
              </a:rPr>
              <a:t>.</a:t>
            </a:r>
            <a:endParaRPr lang="en-US" sz="2100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202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CustomShape 1"/>
          <p:cNvSpPr/>
          <p:nvPr/>
        </p:nvSpPr>
        <p:spPr>
          <a:xfrm>
            <a:off x="754380" y="1543051"/>
            <a:ext cx="7337520" cy="339214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3A3A3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-Dehydration will be reflected in raised serum urea and creatinine.</a:t>
            </a:r>
          </a:p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3A3A3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</a:t>
            </a:r>
            <a:r>
              <a:rPr lang="en-US" sz="2400" spc="-1" dirty="0" err="1">
                <a:solidFill>
                  <a:srgbClr val="3A3A3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hyponatremia</a:t>
            </a:r>
            <a:r>
              <a:rPr lang="en-US" sz="2400" spc="-1" dirty="0">
                <a:solidFill>
                  <a:srgbClr val="3A3A3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 &amp;hypokalemia are the most early lab signs  hyperkalemia → infarcted intestine </a:t>
            </a:r>
          </a:p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3A3A3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-Blood urea nitrogen (BUN)/creatinine levels: may be increased due to a decreased volume state (</a:t>
            </a:r>
            <a:r>
              <a:rPr lang="en-US" sz="2400" spc="-1" dirty="0" err="1">
                <a:solidFill>
                  <a:srgbClr val="3A3A3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eg</a:t>
            </a:r>
            <a:r>
              <a:rPr lang="en-US" sz="2400" spc="-1" dirty="0">
                <a:solidFill>
                  <a:srgbClr val="3A3A3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, dehydration)</a:t>
            </a:r>
          </a:p>
          <a:p>
            <a:pPr>
              <a:lnSpc>
                <a:spcPct val="100000"/>
              </a:lnSpc>
            </a:pPr>
            <a:r>
              <a:rPr lang="en-US" sz="2400" spc="-1" dirty="0">
                <a:solidFill>
                  <a:srgbClr val="3A3A3A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-Serum lactate levels: Increased levels are suggestive of dehydration or tissue under perfusion</a:t>
            </a:r>
          </a:p>
        </p:txBody>
      </p:sp>
    </p:spTree>
    <p:extLst>
      <p:ext uri="{BB962C8B-B14F-4D97-AF65-F5344CB8AC3E}">
        <p14:creationId xmlns:p14="http://schemas.microsoft.com/office/powerpoint/2010/main" val="403697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D33A804-B98C-3D41-9C95-D1B37FA82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49C58938-EEE4-2045-BE9E-D5E1A6159EF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4256687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EB4B97-D733-644F-ABB6-AE6F4D0FF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2DFEB2C1-4AD9-1844-A3AB-624C3ED81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66" y="1094185"/>
            <a:ext cx="8694269" cy="4632722"/>
          </a:xfrm>
        </p:spPr>
      </p:pic>
    </p:spTree>
    <p:extLst>
      <p:ext uri="{BB962C8B-B14F-4D97-AF65-F5344CB8AC3E}">
        <p14:creationId xmlns:p14="http://schemas.microsoft.com/office/powerpoint/2010/main" val="6251268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09108B-64AE-1744-813E-AA32E599F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327CF237-CCFE-E943-A9C5-A868B0F912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05" y="973327"/>
            <a:ext cx="4557029" cy="4115793"/>
          </a:xfrm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A711E04-6713-C640-932E-950D8AB34A2D}"/>
              </a:ext>
            </a:extLst>
          </p:cNvPr>
          <p:cNvSpPr txBox="1"/>
          <p:nvPr/>
        </p:nvSpPr>
        <p:spPr>
          <a:xfrm>
            <a:off x="1092523" y="5246887"/>
            <a:ext cx="22358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400"/>
              <a:t>Cecal dilation</a:t>
            </a:r>
            <a:endParaRPr lang="en-US" sz="2400"/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D913EBFE-316B-334D-9CC6-2A7DE152A6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979" y="973327"/>
            <a:ext cx="3807294" cy="41157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49032AE-0586-664F-8388-D342D01BF528}"/>
              </a:ext>
            </a:extLst>
          </p:cNvPr>
          <p:cNvSpPr txBox="1"/>
          <p:nvPr/>
        </p:nvSpPr>
        <p:spPr>
          <a:xfrm>
            <a:off x="3884576" y="2744824"/>
            <a:ext cx="13716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C14273-1EEA-BA41-B074-586DDEEFE450}"/>
              </a:ext>
            </a:extLst>
          </p:cNvPr>
          <p:cNvSpPr txBox="1"/>
          <p:nvPr/>
        </p:nvSpPr>
        <p:spPr>
          <a:xfrm>
            <a:off x="5581217" y="5246887"/>
            <a:ext cx="280457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2700"/>
              <a:t>Sigmoid volvulus</a:t>
            </a:r>
            <a:endParaRPr lang="en-US" sz="2700"/>
          </a:p>
        </p:txBody>
      </p:sp>
    </p:spTree>
    <p:extLst>
      <p:ext uri="{BB962C8B-B14F-4D97-AF65-F5344CB8AC3E}">
        <p14:creationId xmlns:p14="http://schemas.microsoft.com/office/powerpoint/2010/main" val="1151450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Classification of intestinal obstruction : </a:t>
            </a:r>
          </a:p>
          <a:p>
            <a:pPr marL="514350" indent="-514350">
              <a:buAutoNum type="arabicParenR"/>
            </a:pPr>
            <a:r>
              <a:rPr lang="en-US" dirty="0"/>
              <a:t>Dynamic </a:t>
            </a:r>
          </a:p>
          <a:p>
            <a:pPr marL="514350" indent="-514350">
              <a:buAutoNum type="arabicParenR"/>
            </a:pPr>
            <a:r>
              <a:rPr lang="en-US" dirty="0" err="1"/>
              <a:t>Adynamic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274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DA2409F-6586-4F4F-B418-18A51995E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F9377938-B385-6A44-B410-68BF326D46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57250"/>
            <a:ext cx="9143999" cy="5143500"/>
          </a:xfrm>
        </p:spPr>
      </p:pic>
    </p:spTree>
    <p:extLst>
      <p:ext uri="{BB962C8B-B14F-4D97-AF65-F5344CB8AC3E}">
        <p14:creationId xmlns:p14="http://schemas.microsoft.com/office/powerpoint/2010/main" val="311681121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16912D-1CDB-F54F-9DA5-6C845916D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70BA5BBB-457C-664B-A417-CE1AAAD14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40" y="857250"/>
            <a:ext cx="8989760" cy="5143500"/>
          </a:xfrm>
        </p:spPr>
      </p:pic>
    </p:spTree>
    <p:extLst>
      <p:ext uri="{BB962C8B-B14F-4D97-AF65-F5344CB8AC3E}">
        <p14:creationId xmlns:p14="http://schemas.microsoft.com/office/powerpoint/2010/main" val="10788627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F69A8-CA53-3947-B678-20199B1C9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5A1A5B12-2699-4442-9163-D60B4F009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12" y="857250"/>
            <a:ext cx="8957288" cy="5143500"/>
          </a:xfrm>
        </p:spPr>
      </p:pic>
    </p:spTree>
    <p:extLst>
      <p:ext uri="{BB962C8B-B14F-4D97-AF65-F5344CB8AC3E}">
        <p14:creationId xmlns:p14="http://schemas.microsoft.com/office/powerpoint/2010/main" val="26635708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CE7E6C-869F-CA44-8AF5-94EE7A20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32F176A-8640-B34A-A4E2-96B82583D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905"/>
          <a:stretch/>
        </p:blipFill>
        <p:spPr>
          <a:xfrm>
            <a:off x="316599" y="938430"/>
            <a:ext cx="8619907" cy="2654552"/>
          </a:xfrm>
        </p:spPr>
      </p:pic>
      <p:pic>
        <p:nvPicPr>
          <p:cNvPr id="5" name="Picture 5">
            <a:extLst>
              <a:ext uri="{FF2B5EF4-FFF2-40B4-BE49-F238E27FC236}">
                <a16:creationId xmlns="" xmlns:a16="http://schemas.microsoft.com/office/drawing/2014/main" id="{28F45120-81BA-6B4B-B9D9-B7C0D33B2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80"/>
          <a:stretch/>
        </p:blipFill>
        <p:spPr>
          <a:xfrm>
            <a:off x="478305" y="3690398"/>
            <a:ext cx="8296492" cy="1420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766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2590800"/>
            <a:ext cx="4038600" cy="1450757"/>
          </a:xfrm>
        </p:spPr>
        <p:txBody>
          <a:bodyPr>
            <a:noAutofit/>
          </a:bodyPr>
          <a:lstStyle/>
          <a:p>
            <a:pPr algn="ctr"/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Treatment of </a:t>
            </a:r>
            <a:b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sz="5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intestinal obstruction</a:t>
            </a:r>
            <a:endParaRPr lang="en-US" sz="5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8583727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929" y="838200"/>
            <a:ext cx="8153400" cy="53340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2200" b="1" dirty="0" smtClean="0"/>
              <a:t>The management of acute intestinal obstruction is based on four principles :</a:t>
            </a:r>
          </a:p>
          <a:p>
            <a:pPr marL="0" indent="0">
              <a:buNone/>
            </a:pPr>
            <a:endParaRPr lang="en-US" b="1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schemeClr val="tx1"/>
                </a:solidFill>
              </a:rPr>
              <a:t>decompression of the obstructed bowel: by insertion of NG tube.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replacement of fluid and electrolyte losses: Lactated ringers</a:t>
            </a:r>
          </a:p>
          <a:p>
            <a:pPr marL="0" indent="0">
              <a:buNone/>
            </a:pPr>
            <a:r>
              <a:rPr lang="en-US" dirty="0" smtClean="0"/>
              <a:t> or normal saline.</a:t>
            </a:r>
          </a:p>
          <a:p>
            <a:pPr marL="0" indent="0">
              <a:buNone/>
            </a:pPr>
            <a:r>
              <a:rPr lang="en-US" dirty="0" smtClean="0"/>
              <a:t>*</a:t>
            </a:r>
            <a:r>
              <a:rPr lang="en-US" dirty="0" err="1" smtClean="0"/>
              <a:t>Adequecy</a:t>
            </a:r>
            <a:r>
              <a:rPr lang="en-US" dirty="0" smtClean="0"/>
              <a:t> of resuscitation is monitored by urine output(0.5-1ml/kg/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Antibiotics (when are they mandatory?) 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 definitive management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*First two steps are always necessary either prior to the surgical relief of obstruction , and in some cases, they may be enough to manage the obstruction like in adhesive obstruction (discussed later) or functional obstruction.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500" dirty="0"/>
          </a:p>
        </p:txBody>
      </p:sp>
      <p:sp>
        <p:nvSpPr>
          <p:cNvPr id="2" name="Rectangle 1"/>
          <p:cNvSpPr/>
          <p:nvPr/>
        </p:nvSpPr>
        <p:spPr>
          <a:xfrm>
            <a:off x="7467599" y="1752600"/>
            <a:ext cx="1559459" cy="1828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dirty="0"/>
              <a:t>Conservative</a:t>
            </a:r>
          </a:p>
        </p:txBody>
      </p:sp>
      <p:sp>
        <p:nvSpPr>
          <p:cNvPr id="5" name="Rectangle 4"/>
          <p:cNvSpPr/>
          <p:nvPr/>
        </p:nvSpPr>
        <p:spPr>
          <a:xfrm>
            <a:off x="2743200" y="4191000"/>
            <a:ext cx="1561723" cy="50246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100" dirty="0"/>
              <a:t>surgical</a:t>
            </a:r>
          </a:p>
        </p:txBody>
      </p:sp>
    </p:spTree>
    <p:extLst>
      <p:ext uri="{BB962C8B-B14F-4D97-AF65-F5344CB8AC3E}">
        <p14:creationId xmlns:p14="http://schemas.microsoft.com/office/powerpoint/2010/main" val="12782179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Surgical treatment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Timing of surgery depends on the clinical picture.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the presence of signs and symptoms of strangulation or evidence of closed loop obstruction , </a:t>
            </a:r>
            <a:r>
              <a:rPr lang="en-US" b="1" dirty="0" smtClean="0">
                <a:solidFill>
                  <a:srgbClr val="FF0000"/>
                </a:solidFill>
              </a:rPr>
              <a:t>urgent surgical intervention is needed.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Other indications for surgery are: </a:t>
            </a:r>
            <a:endParaRPr lang="en-US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Obstructed external hernia or any cause that needs surgery.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Failure to improve on supportive treatment after 48 hours.</a:t>
            </a:r>
          </a:p>
        </p:txBody>
      </p:sp>
    </p:spTree>
    <p:extLst>
      <p:ext uri="{BB962C8B-B14F-4D97-AF65-F5344CB8AC3E}">
        <p14:creationId xmlns:p14="http://schemas.microsoft.com/office/powerpoint/2010/main" val="38928048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Principles of surgery are the </a:t>
            </a:r>
            <a:r>
              <a:rPr lang="en-US" dirty="0"/>
              <a:t>m</a:t>
            </a:r>
            <a:r>
              <a:rPr lang="en-US" dirty="0" smtClean="0"/>
              <a:t>anagement of : </a:t>
            </a:r>
          </a:p>
          <a:p>
            <a:pPr marL="0" indent="0">
              <a:buNone/>
            </a:pPr>
            <a:r>
              <a:rPr lang="en-US" dirty="0" smtClean="0"/>
              <a:t>*the underlying cause of obstruction(relief of obstruction)</a:t>
            </a:r>
          </a:p>
          <a:p>
            <a:pPr marL="0" indent="0">
              <a:buNone/>
            </a:pPr>
            <a:r>
              <a:rPr lang="en-US" dirty="0" smtClean="0"/>
              <a:t>*the segment at site of obstruction.</a:t>
            </a:r>
          </a:p>
          <a:p>
            <a:pPr marL="0" indent="0">
              <a:buNone/>
            </a:pPr>
            <a:r>
              <a:rPr lang="en-US" dirty="0" smtClean="0"/>
              <a:t>*the distended proximal bowel.                    (according to bowel viability)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</a:t>
            </a:r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626322" y="2971800"/>
            <a:ext cx="445883" cy="1969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4562947" y="3183991"/>
            <a:ext cx="509258" cy="230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76145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7886700" cy="41709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FF0000"/>
                </a:solidFill>
              </a:rPr>
              <a:t>Relief of obstruction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type of surgery depends on the cause of obstruction 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Adhesions and bands</a:t>
            </a:r>
            <a:endParaRPr lang="ar-JO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 err="1" smtClean="0"/>
              <a:t>nitially,conservative</a:t>
            </a:r>
            <a:r>
              <a:rPr lang="en-US" dirty="0" smtClean="0"/>
              <a:t> </a:t>
            </a:r>
            <a:r>
              <a:rPr lang="en-US" dirty="0"/>
              <a:t>treatments is </a:t>
            </a:r>
            <a:r>
              <a:rPr lang="en-US" dirty="0" smtClean="0"/>
              <a:t>provided </a:t>
            </a:r>
            <a:r>
              <a:rPr lang="en-US" dirty="0"/>
              <a:t>(should not be prolonged beyond 72 hours) .</a:t>
            </a:r>
            <a:endParaRPr lang="en-US" b="0" dirty="0" smtClean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if </a:t>
            </a:r>
            <a:r>
              <a:rPr lang="en-US" dirty="0"/>
              <a:t>conservative treatments fail </a:t>
            </a:r>
            <a:r>
              <a:rPr lang="en-US" dirty="0" smtClean="0"/>
              <a:t>= </a:t>
            </a:r>
            <a:r>
              <a:rPr lang="en-US" dirty="0" err="1" smtClean="0"/>
              <a:t>enterolysis</a:t>
            </a:r>
            <a:r>
              <a:rPr lang="en-US" dirty="0" smtClean="0"/>
              <a:t> which is division of  the  adhesions causing the obstruction.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b="0" dirty="0" smtClean="0">
              <a:effectLst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8" b="10496"/>
          <a:stretch/>
        </p:blipFill>
        <p:spPr>
          <a:xfrm>
            <a:off x="1600200" y="3429000"/>
            <a:ext cx="6155629" cy="276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157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313" y="0"/>
            <a:ext cx="7886700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/>
              <a:t>Strangulated hernia :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Needs urgent surgical intervention.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Reduction of the hernia, removal of damaged </a:t>
            </a:r>
            <a:r>
              <a:rPr lang="en-US" sz="1800" dirty="0" err="1"/>
              <a:t>tissue,repair</a:t>
            </a:r>
            <a:r>
              <a:rPr lang="en-US" sz="1800" dirty="0"/>
              <a:t> of weak area.</a:t>
            </a: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</p:txBody>
      </p:sp>
      <p:sp>
        <p:nvSpPr>
          <p:cNvPr id="4" name="Rectangle 3"/>
          <p:cNvSpPr/>
          <p:nvPr/>
        </p:nvSpPr>
        <p:spPr>
          <a:xfrm>
            <a:off x="349313" y="1876961"/>
            <a:ext cx="7315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Obstruction by mass ( such as a tumor )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Conservative(decompression and fluid resuscitation)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 Surgical resection of the mass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000" dirty="0"/>
              <a:t> reconstitute bowel continuity</a:t>
            </a:r>
          </a:p>
        </p:txBody>
      </p:sp>
      <p:pic>
        <p:nvPicPr>
          <p:cNvPr id="5" name="Picture 4"/>
          <p:cNvPicPr>
            <a:picLocks noGrp="1" noChangeAspect="1" noChangeArrowheads="1"/>
          </p:cNvPicPr>
          <p:nvPr/>
        </p:nvPicPr>
        <p:blipFill>
          <a:blip r:embed="rId2"/>
          <a:srcRect l="59466" t="18520" r="7404" b="22553"/>
          <a:stretch>
            <a:fillRect/>
          </a:stretch>
        </p:blipFill>
        <p:spPr bwMode="auto">
          <a:xfrm>
            <a:off x="1752600" y="3200400"/>
            <a:ext cx="2971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Grp="1" noChangeAspect="1" noChangeArrowheads="1"/>
          </p:cNvPicPr>
          <p:nvPr/>
        </p:nvPicPr>
        <p:blipFill rotWithShape="1">
          <a:blip r:embed="rId3"/>
          <a:srcRect l="25939" t="29766" r="46214" b="12452"/>
          <a:stretch/>
        </p:blipFill>
        <p:spPr bwMode="auto">
          <a:xfrm>
            <a:off x="4899056" y="3263504"/>
            <a:ext cx="2590800" cy="277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950385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dirty="0"/>
              <a:t>Dynamic :  or mechanical where peristalsis is working  against a mechanical obstruction.</a:t>
            </a:r>
            <a:br>
              <a:rPr lang="en-US" dirty="0"/>
            </a:br>
            <a:r>
              <a:rPr lang="en-US" dirty="0"/>
              <a:t>the obstruction may be complete (total blockage of the lumen) or incomplete (partial block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8264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08958"/>
            <a:ext cx="7886700" cy="994172"/>
          </a:xfrm>
        </p:spPr>
        <p:txBody>
          <a:bodyPr>
            <a:normAutofit/>
          </a:bodyPr>
          <a:lstStyle/>
          <a:p>
            <a:r>
              <a:rPr lang="en-US" b="1" dirty="0" smtClean="0"/>
              <a:t>Colonic </a:t>
            </a:r>
            <a:r>
              <a:rPr lang="en-US" b="1" dirty="0" err="1" smtClean="0"/>
              <a:t>stenting:</a:t>
            </a:r>
            <a:r>
              <a:rPr lang="en-US" sz="2100" b="1" dirty="0" err="1"/>
              <a:t>a</a:t>
            </a:r>
            <a:r>
              <a:rPr lang="en-US" sz="2100" b="1" dirty="0"/>
              <a:t> self expanding wire mesh tube used to open blocked areas in colon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294" y="1975884"/>
            <a:ext cx="5794784" cy="326350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Indications:</a:t>
            </a:r>
          </a:p>
          <a:p>
            <a:r>
              <a:rPr lang="en-US" dirty="0" smtClean="0"/>
              <a:t>Temporary decompression in patients with acute malignant obstruction or diverticulitis as a bridge for surgery.</a:t>
            </a:r>
          </a:p>
          <a:p>
            <a:r>
              <a:rPr lang="en-US" dirty="0" smtClean="0"/>
              <a:t>Long term decompression in patients with obstruction due to an </a:t>
            </a:r>
            <a:r>
              <a:rPr lang="en-US" dirty="0" err="1" smtClean="0"/>
              <a:t>unresectable</a:t>
            </a:r>
            <a:r>
              <a:rPr lang="en-US" dirty="0" smtClean="0"/>
              <a:t> chronic carcinoma or benign strictures due to fibrosis.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smtClean="0"/>
              <a:t>Contraindication :</a:t>
            </a:r>
          </a:p>
          <a:p>
            <a:pPr marL="0" indent="0">
              <a:buNone/>
            </a:pPr>
            <a:r>
              <a:rPr lang="en-US" dirty="0" smtClean="0"/>
              <a:t>Evidence of acute perforation.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507" y="4114800"/>
            <a:ext cx="3277241" cy="259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3168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52400"/>
            <a:ext cx="8726881" cy="32635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Fecal impaction 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Conservative(decompression and fluid resuscitation)</a:t>
            </a:r>
            <a:endParaRPr lang="en-US" sz="1800" b="1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manual removal of feces and/or oil retention enema</a:t>
            </a:r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Volvulus 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Conservative(decompression and fluid resuscitation)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u="sng" dirty="0"/>
              <a:t>Untwist the affected area </a:t>
            </a:r>
            <a:r>
              <a:rPr lang="en-US" sz="1800" dirty="0"/>
              <a:t>: decompression with a needle and reduction for </a:t>
            </a:r>
            <a:r>
              <a:rPr lang="en-US" sz="1800" dirty="0" err="1"/>
              <a:t>cecal</a:t>
            </a:r>
            <a:r>
              <a:rPr lang="en-US" sz="1800" dirty="0"/>
              <a:t> volvulus. </a:t>
            </a:r>
          </a:p>
          <a:p>
            <a:pPr marL="0" indent="0">
              <a:buNone/>
            </a:pPr>
            <a:r>
              <a:rPr lang="en-US" sz="1800" dirty="0"/>
              <a:t>Flexible or rigid </a:t>
            </a:r>
            <a:r>
              <a:rPr lang="en-US" sz="1800" dirty="0" err="1"/>
              <a:t>sigmoidoscopy</a:t>
            </a:r>
            <a:r>
              <a:rPr lang="en-US" sz="1800" dirty="0"/>
              <a:t> for sigmoid volvulus.  Then restore blood flow to these areas.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u="sng" dirty="0"/>
              <a:t>Viable </a:t>
            </a:r>
            <a:r>
              <a:rPr lang="en-US" sz="1800" dirty="0"/>
              <a:t>cecum is </a:t>
            </a:r>
            <a:r>
              <a:rPr lang="en-US" sz="1800" u="sng" dirty="0"/>
              <a:t>fixed</a:t>
            </a:r>
            <a:r>
              <a:rPr lang="en-US" sz="1800" dirty="0"/>
              <a:t> to the right iliac fossa(</a:t>
            </a:r>
            <a:r>
              <a:rPr lang="en-US" sz="1800" dirty="0" err="1"/>
              <a:t>cecopexy</a:t>
            </a:r>
            <a:r>
              <a:rPr lang="en-US" sz="1800" dirty="0"/>
              <a:t>),sigmoid is fixed to posterior abdominal wall.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u="sng" dirty="0"/>
              <a:t>Non viable </a:t>
            </a:r>
            <a:r>
              <a:rPr lang="en-US" sz="1800" dirty="0"/>
              <a:t>cecum and sigmoid are</a:t>
            </a:r>
            <a:r>
              <a:rPr lang="en-US" sz="1800" u="sng" dirty="0"/>
              <a:t> resected</a:t>
            </a:r>
            <a:r>
              <a:rPr lang="en-US" sz="1800" dirty="0"/>
              <a:t>(by right </a:t>
            </a:r>
            <a:r>
              <a:rPr lang="en-US" sz="1800" dirty="0" err="1"/>
              <a:t>hemicolectomy</a:t>
            </a:r>
            <a:r>
              <a:rPr lang="en-US" sz="1800" dirty="0"/>
              <a:t>, sigmoid colectomy respectively).</a:t>
            </a:r>
          </a:p>
          <a:p>
            <a:pPr marL="0" indent="0">
              <a:buNone/>
            </a:pPr>
            <a:r>
              <a:rPr lang="en-US" sz="1800" b="1" dirty="0"/>
              <a:t>Intussusception :</a:t>
            </a:r>
            <a:endParaRPr lang="en-US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Conservative(decompression and fluid resuscitation)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non operative , hydrostatic / pneumatic reduction under fluoroscopy 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1800" dirty="0"/>
              <a:t>operation reduction .</a:t>
            </a:r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114800"/>
            <a:ext cx="2209799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6254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268485" cy="481418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/>
              <a:t>After obstruction relief, viability of the bowel must be assessed.</a:t>
            </a:r>
          </a:p>
          <a:p>
            <a:pPr marL="0" indent="0">
              <a:buNone/>
            </a:pPr>
            <a:r>
              <a:rPr lang="en-US" dirty="0" smtClean="0"/>
              <a:t>(color, </a:t>
            </a:r>
            <a:r>
              <a:rPr lang="en-US" dirty="0" err="1" smtClean="0"/>
              <a:t>sheen,peristalsis</a:t>
            </a:r>
            <a:r>
              <a:rPr lang="en-US" dirty="0" smtClean="0"/>
              <a:t> and pulsation of mesenteric vessels in adjacent arcades)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Non viable bowel must be resected, followed by reconstitution of bowel continuity.</a:t>
            </a:r>
          </a:p>
          <a:p>
            <a:pPr marL="0" indent="0">
              <a:buNone/>
            </a:pPr>
            <a:r>
              <a:rPr lang="en-US" dirty="0" smtClean="0"/>
              <a:t>When </a:t>
            </a:r>
            <a:r>
              <a:rPr lang="en-US" dirty="0" err="1" smtClean="0"/>
              <a:t>reanastomosis</a:t>
            </a:r>
            <a:r>
              <a:rPr lang="en-US" dirty="0" smtClean="0"/>
              <a:t> is not possible, both ends of resected bowel are raised as stomas.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45481" y="2590800"/>
            <a:ext cx="22571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dirty="0" smtClean="0"/>
              <a:t>Dark colored </a:t>
            </a:r>
            <a:r>
              <a:rPr lang="en-US" dirty="0"/>
              <a:t>bowel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dirty="0"/>
              <a:t>Friable thin flabby bowel.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dirty="0" smtClean="0"/>
              <a:t>Dull appearance </a:t>
            </a:r>
            <a:endParaRPr lang="en-US" dirty="0"/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dirty="0"/>
              <a:t>Absent peristalsis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r>
              <a:rPr lang="en-US" dirty="0"/>
              <a:t>Absent pulsation</a:t>
            </a:r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US" dirty="0"/>
          </a:p>
          <a:p>
            <a:pPr marL="214313" indent="-214313">
              <a:buFont typeface="Wingdings" panose="05000000000000000000" pitchFamily="2" charset="2"/>
              <a:buChar char="q"/>
            </a:pP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2113" r="3605" b="21608"/>
          <a:stretch/>
        </p:blipFill>
        <p:spPr>
          <a:xfrm>
            <a:off x="1219200" y="1981200"/>
            <a:ext cx="3835651" cy="23410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0" y="220980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Non viable bowel: 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8481192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Functional </a:t>
            </a:r>
            <a:r>
              <a:rPr lang="en-US" dirty="0" err="1" smtClean="0"/>
              <a:t>adynamic</a:t>
            </a:r>
            <a:r>
              <a:rPr lang="en-US" dirty="0" smtClean="0"/>
              <a:t> intestinal obstruction is treated conservatively with </a:t>
            </a:r>
            <a:r>
              <a:rPr lang="en-US" dirty="0" err="1" smtClean="0"/>
              <a:t>decompression,fluid</a:t>
            </a:r>
            <a:r>
              <a:rPr lang="en-US" dirty="0" smtClean="0"/>
              <a:t> and electrolytes replacement and TPN when </a:t>
            </a:r>
            <a:r>
              <a:rPr lang="en-US" dirty="0" err="1" smtClean="0"/>
              <a:t>pronlonged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Indications of improvement </a:t>
            </a:r>
            <a:r>
              <a:rPr lang="en-US" dirty="0" smtClean="0"/>
              <a:t>are the passage of flatus and presence of bowel sounds.</a:t>
            </a:r>
          </a:p>
          <a:p>
            <a:pPr marL="0" indent="0">
              <a:buNone/>
            </a:pPr>
            <a:r>
              <a:rPr lang="en-US" dirty="0" smtClean="0"/>
              <a:t>As stomach and small bowel motility return by 24-48 hours and colonic motility returns by 72 hours.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2477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7800" y="4953000"/>
            <a:ext cx="3657600" cy="175432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Supervised by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Dr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Sa’ad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Azzawi</a:t>
            </a: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b="1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Presented by 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Noor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Hamad</a:t>
            </a:r>
            <a:endParaRPr lang="en-US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Razan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Tayseer</a:t>
            </a: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Rahaf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Abusalm</a:t>
            </a: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Wajd</a:t>
            </a:r>
            <a:r>
              <a:rPr lang="en-US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Al-</a:t>
            </a:r>
            <a:r>
              <a:rPr lang="en-US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Habashneh</a:t>
            </a:r>
            <a:endParaRPr lang="en-US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0321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Adynamic</a:t>
            </a:r>
            <a:r>
              <a:rPr lang="en-US" dirty="0"/>
              <a:t> :  paralytic where the mechanical element is absent and may occur in two forms:</a:t>
            </a:r>
          </a:p>
          <a:p>
            <a:r>
              <a:rPr lang="en-US" dirty="0"/>
              <a:t>Peristalsis may be absent (paralytic ileus) or</a:t>
            </a:r>
          </a:p>
          <a:p>
            <a:r>
              <a:rPr lang="en-US" dirty="0"/>
              <a:t> non-propulsive form (mesenteric vascular occlusion or pseudo obstruction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1744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</a:t>
            </a:r>
            <a:r>
              <a:rPr lang="en-US" dirty="0" smtClean="0"/>
              <a:t>dynamic obstruction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Nature </a:t>
            </a:r>
          </a:p>
          <a:p>
            <a:r>
              <a:rPr lang="en-US" dirty="0"/>
              <a:t>Level</a:t>
            </a:r>
          </a:p>
          <a:p>
            <a:r>
              <a:rPr lang="en-US" dirty="0"/>
              <a:t>Speed</a:t>
            </a:r>
          </a:p>
          <a:p>
            <a:r>
              <a:rPr lang="en-US" dirty="0"/>
              <a:t>Site</a:t>
            </a:r>
          </a:p>
          <a:p>
            <a:r>
              <a:rPr lang="en-US" dirty="0"/>
              <a:t>Etiology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5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1">
              <a:buNone/>
            </a:pPr>
            <a:r>
              <a:rPr lang="en-US" dirty="0"/>
              <a:t>SIMPLE :Occluded lumen without interference with blood supply </a:t>
            </a:r>
          </a:p>
          <a:p>
            <a:pPr marL="0" indent="0" rtl="1">
              <a:buNone/>
            </a:pPr>
            <a:endParaRPr lang="en-US" dirty="0"/>
          </a:p>
          <a:p>
            <a:pPr marL="0" indent="0" rtl="1">
              <a:buNone/>
            </a:pPr>
            <a:r>
              <a:rPr lang="en-US" dirty="0"/>
              <a:t> COMPLICATED :Obstruction with interference with blood supply of the affected loop.</a:t>
            </a:r>
          </a:p>
          <a:p>
            <a:pPr marL="0" indent="0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25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Small bowel obstruction </a:t>
            </a:r>
          </a:p>
          <a:p>
            <a:pPr marL="0" indent="0">
              <a:buNone/>
            </a:pPr>
            <a:r>
              <a:rPr lang="en-US" sz="2400" dirty="0"/>
              <a:t>1) high </a:t>
            </a:r>
          </a:p>
          <a:p>
            <a:pPr marL="0" indent="0">
              <a:buNone/>
            </a:pPr>
            <a:r>
              <a:rPr lang="en-US" sz="2400" dirty="0"/>
              <a:t>2) low </a:t>
            </a:r>
          </a:p>
          <a:p>
            <a:r>
              <a:rPr lang="en-US" sz="2400" b="1" dirty="0" smtClean="0"/>
              <a:t>Large </a:t>
            </a:r>
            <a:r>
              <a:rPr lang="en-US" sz="2400" b="1" dirty="0"/>
              <a:t>bowel obstruction </a:t>
            </a:r>
          </a:p>
        </p:txBody>
      </p:sp>
    </p:spTree>
    <p:extLst>
      <p:ext uri="{BB962C8B-B14F-4D97-AF65-F5344CB8AC3E}">
        <p14:creationId xmlns:p14="http://schemas.microsoft.com/office/powerpoint/2010/main" val="1013163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189</TotalTime>
  <Words>1306</Words>
  <Application>Microsoft Office PowerPoint</Application>
  <PresentationFormat>On-screen Show (4:3)</PresentationFormat>
  <Paragraphs>207</Paragraphs>
  <Slides>54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Arial</vt:lpstr>
      <vt:lpstr>Calibri</vt:lpstr>
      <vt:lpstr>Calibri Light</vt:lpstr>
      <vt:lpstr>DejaVu Sans</vt:lpstr>
      <vt:lpstr>Gill Sans MT</vt:lpstr>
      <vt:lpstr>Microsoft Sans Serif</vt:lpstr>
      <vt:lpstr>MV Boli</vt:lpstr>
      <vt:lpstr>Times New Roman</vt:lpstr>
      <vt:lpstr>Wingdings</vt:lpstr>
      <vt:lpstr>Retrospect</vt:lpstr>
      <vt:lpstr>Intestinal obstruction </vt:lpstr>
      <vt:lpstr>Seminar outlines</vt:lpstr>
      <vt:lpstr>Definition </vt:lpstr>
      <vt:lpstr>Classification </vt:lpstr>
      <vt:lpstr>PowerPoint Presentation</vt:lpstr>
      <vt:lpstr>PowerPoint Presentation</vt:lpstr>
      <vt:lpstr>Classification of dynamic obstruction </vt:lpstr>
      <vt:lpstr>Nature </vt:lpstr>
      <vt:lpstr>Level </vt:lpstr>
      <vt:lpstr>level</vt:lpstr>
      <vt:lpstr>Speed </vt:lpstr>
      <vt:lpstr>Site </vt:lpstr>
      <vt:lpstr>PowerPoint Presentation</vt:lpstr>
      <vt:lpstr>Aetiology </vt:lpstr>
      <vt:lpstr>CAUSES ACCORDING TO AGE </vt:lpstr>
      <vt:lpstr>Patho- physiology</vt:lpstr>
      <vt:lpstr>Proximal site &amp; distal site of obstruction </vt:lpstr>
      <vt:lpstr>strangulation</vt:lpstr>
      <vt:lpstr>Complication(strangulation)</vt:lpstr>
      <vt:lpstr>Closed loop obstruction</vt:lpstr>
      <vt:lpstr>PowerPoint Presentation</vt:lpstr>
      <vt:lpstr>Clinical  features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investigations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Treatment of  intestinal obstruction</vt:lpstr>
      <vt:lpstr>PowerPoint Presentation</vt:lpstr>
      <vt:lpstr>Surgical treatment </vt:lpstr>
      <vt:lpstr>PowerPoint Presentation</vt:lpstr>
      <vt:lpstr>PowerPoint Presentation</vt:lpstr>
      <vt:lpstr>PowerPoint Presentation</vt:lpstr>
      <vt:lpstr>Colonic stenting:a self expanding wire mesh tube used to open blocked areas in colon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Intestinal obstruction</dc:title>
  <dc:creator>alanwar</dc:creator>
  <cp:lastModifiedBy>TCC</cp:lastModifiedBy>
  <cp:revision>34</cp:revision>
  <dcterms:created xsi:type="dcterms:W3CDTF">2021-12-16T04:22:08Z</dcterms:created>
  <dcterms:modified xsi:type="dcterms:W3CDTF">2021-12-19T21:30:52Z</dcterms:modified>
</cp:coreProperties>
</file>