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omments/comment1.xml" ContentType="application/vnd.openxmlformats-officedocument.presentationml.comment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60" r:id="rId1"/>
  </p:sldMasterIdLst>
  <p:notesMasterIdLst>
    <p:notesMasterId r:id="rId53"/>
  </p:notesMasterIdLst>
  <p:sldIdLst>
    <p:sldId id="481" r:id="rId2"/>
    <p:sldId id="485" r:id="rId3"/>
    <p:sldId id="498" r:id="rId4"/>
    <p:sldId id="499" r:id="rId5"/>
    <p:sldId id="486" r:id="rId6"/>
    <p:sldId id="487" r:id="rId7"/>
    <p:sldId id="501" r:id="rId8"/>
    <p:sldId id="502" r:id="rId9"/>
    <p:sldId id="482" r:id="rId10"/>
    <p:sldId id="484" r:id="rId11"/>
    <p:sldId id="488" r:id="rId12"/>
    <p:sldId id="511" r:id="rId13"/>
    <p:sldId id="490" r:id="rId14"/>
    <p:sldId id="491" r:id="rId15"/>
    <p:sldId id="494" r:id="rId16"/>
    <p:sldId id="495" r:id="rId17"/>
    <p:sldId id="369" r:id="rId18"/>
    <p:sldId id="496" r:id="rId19"/>
    <p:sldId id="497" r:id="rId20"/>
    <p:sldId id="386" r:id="rId21"/>
    <p:sldId id="387" r:id="rId22"/>
    <p:sldId id="388" r:id="rId23"/>
    <p:sldId id="389" r:id="rId24"/>
    <p:sldId id="390" r:id="rId25"/>
    <p:sldId id="391" r:id="rId26"/>
    <p:sldId id="503" r:id="rId27"/>
    <p:sldId id="504" r:id="rId28"/>
    <p:sldId id="505" r:id="rId29"/>
    <p:sldId id="506" r:id="rId30"/>
    <p:sldId id="399" r:id="rId31"/>
    <p:sldId id="400" r:id="rId32"/>
    <p:sldId id="408" r:id="rId33"/>
    <p:sldId id="412" r:id="rId34"/>
    <p:sldId id="413" r:id="rId35"/>
    <p:sldId id="414" r:id="rId36"/>
    <p:sldId id="409" r:id="rId37"/>
    <p:sldId id="410" r:id="rId38"/>
    <p:sldId id="507" r:id="rId39"/>
    <p:sldId id="411" r:id="rId40"/>
    <p:sldId id="415" r:id="rId41"/>
    <p:sldId id="508" r:id="rId42"/>
    <p:sldId id="509" r:id="rId43"/>
    <p:sldId id="416" r:id="rId44"/>
    <p:sldId id="417" r:id="rId45"/>
    <p:sldId id="418" r:id="rId46"/>
    <p:sldId id="419" r:id="rId47"/>
    <p:sldId id="420" r:id="rId48"/>
    <p:sldId id="510" r:id="rId49"/>
    <p:sldId id="424" r:id="rId50"/>
    <p:sldId id="422" r:id="rId51"/>
    <p:sldId id="43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0" autoAdjust="0"/>
  </p:normalViewPr>
  <p:slideViewPr>
    <p:cSldViewPr>
      <p:cViewPr>
        <p:scale>
          <a:sx n="83" d="100"/>
          <a:sy n="83" d="100"/>
        </p:scale>
        <p:origin x="-1426" y="-82"/>
      </p:cViewPr>
      <p:guideLst>
        <p:guide orient="horz" pos="217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notesMaster" Target="notesMasters/notesMaster1.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3T12:26:57.771" idx="1">
    <p:pos x="10" y="10"/>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image" Target="../media/image7.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C0DEEC8-2E17-400E-9041-D2ED36554146}" type="datetimeFigureOut">
              <a:rPr lang="ar-JO" smtClean="0"/>
              <a:t>09/04/1443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F9C6BD-81E0-4510-9BDE-62F6D8BECE4F}" type="slidenum">
              <a:rPr lang="ar-JO" smtClean="0"/>
              <a:t>‹#›</a:t>
            </a:fld>
            <a:endParaRPr lang="ar-JO"/>
          </a:p>
        </p:txBody>
      </p:sp>
    </p:spTree>
    <p:extLst>
      <p:ext uri="{BB962C8B-B14F-4D97-AF65-F5344CB8AC3E}">
        <p14:creationId xmlns:p14="http://schemas.microsoft.com/office/powerpoint/2010/main" val="20693478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EAF9C6BD-81E0-4510-9BDE-62F6D8BECE4F}" type="slidenum">
              <a:rPr lang="ar-JO" smtClean="0"/>
              <a:t>1</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ln>
        </p:spPr>
        <p:txBody>
          <a:bodyPr wrap="square" numCol="1" anchorCtr="0" compatLnSpc="1"/>
          <a:lstStyle/>
          <a:p>
            <a:pPr fontAlgn="base">
              <a:spcBef>
                <a:spcPct val="0"/>
              </a:spcBef>
              <a:spcAft>
                <a:spcPct val="0"/>
              </a:spcAft>
            </a:pPr>
            <a:fld id="{63F16E3E-3625-4001-884F-B1DD03495B96}" type="slidenum">
              <a:rPr lang="en-US">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
        <p:nvSpPr>
          <p:cNvPr id="98307" name="Rectangle 1026"/>
          <p:cNvSpPr>
            <a:spLocks noGrp="1" noRot="1" noChangeAspect="1" noChangeArrowheads="1" noTextEdit="1"/>
          </p:cNvSpPr>
          <p:nvPr>
            <p:ph type="sldImg"/>
          </p:nvPr>
        </p:nvSpPr>
        <p:spPr bwMode="auto">
          <a:xfrm>
            <a:off x="1104900" y="652463"/>
            <a:ext cx="4638675" cy="3479800"/>
          </a:xfrm>
          <a:noFill/>
          <a:ln>
            <a:solidFill>
              <a:srgbClr val="000000"/>
            </a:solidFill>
            <a:miter lim="800000"/>
          </a:ln>
        </p:spPr>
      </p:sp>
      <p:sp>
        <p:nvSpPr>
          <p:cNvPr id="98308" name="Rectangle 1027"/>
          <p:cNvSpPr>
            <a:spLocks noGrp="1" noChangeArrowheads="1"/>
          </p:cNvSpPr>
          <p:nvPr>
            <p:ph type="body" idx="1"/>
          </p:nvPr>
        </p:nvSpPr>
        <p:spPr bwMode="auto">
          <a:xfrm>
            <a:off x="919163" y="4349750"/>
            <a:ext cx="5011737" cy="4132263"/>
          </a:xfrm>
          <a:noFill/>
        </p:spPr>
        <p:txBody>
          <a:bodyPr wrap="none" numCol="1" anchor="ctr" anchorCtr="0" compatLnSpc="1"/>
          <a:lstStyle/>
          <a:p>
            <a:pPr>
              <a:spcBef>
                <a:spcPct val="0"/>
              </a:spcBef>
            </a:pPr>
            <a:r>
              <a:rPr lang="en-US" dirty="0">
                <a:latin typeface="Arial" panose="020B0604020202020204" pitchFamily="34" charset="0"/>
                <a:cs typeface="Arial" panose="020B0604020202020204" pitchFamily="34" charset="0"/>
              </a:rPr>
              <a:t>Polyp removal leads to CRC prevention</a:t>
            </a:r>
          </a:p>
          <a:p>
            <a:pPr>
              <a:spcBef>
                <a:spcPct val="0"/>
              </a:spcBef>
            </a:pPr>
            <a:r>
              <a:rPr lang="en-US" dirty="0">
                <a:latin typeface="Arial" panose="020B0604020202020204" pitchFamily="34" charset="0"/>
                <a:cs typeface="Arial" panose="020B0604020202020204" pitchFamily="34" charset="0"/>
              </a:rPr>
              <a:t>Polyp is surrogate marker</a:t>
            </a:r>
          </a:p>
          <a:p>
            <a:pPr>
              <a:spcBef>
                <a:spcPct val="0"/>
              </a:spcBef>
            </a:pPr>
            <a:r>
              <a:rPr lang="en-US" dirty="0">
                <a:latin typeface="Arial" panose="020B0604020202020204" pitchFamily="34" charset="0"/>
                <a:cs typeface="Arial" panose="020B0604020202020204" pitchFamily="34" charset="0"/>
              </a:rPr>
              <a:t>Normal epithelium</a:t>
            </a:r>
          </a:p>
          <a:p>
            <a:pPr>
              <a:spcBef>
                <a:spcPct val="0"/>
              </a:spcBef>
            </a:pPr>
            <a:r>
              <a:rPr lang="en-US" dirty="0">
                <a:latin typeface="Arial" panose="020B0604020202020204" pitchFamily="34" charset="0"/>
                <a:cs typeface="Arial" panose="020B0604020202020204" pitchFamily="34" charset="0"/>
              </a:rPr>
              <a:t>                    ↓  ← Loss/  Mutation of APC locus on Ch. 5q</a:t>
            </a:r>
          </a:p>
          <a:p>
            <a:pPr>
              <a:spcBef>
                <a:spcPct val="0"/>
              </a:spcBef>
            </a:pPr>
            <a:r>
              <a:rPr lang="en-US" dirty="0" err="1">
                <a:latin typeface="Arial" panose="020B0604020202020204" pitchFamily="34" charset="0"/>
                <a:cs typeface="Arial" panose="020B0604020202020204" pitchFamily="34" charset="0"/>
              </a:rPr>
              <a:t>Hyperproliferative</a:t>
            </a:r>
            <a:r>
              <a:rPr lang="en-US" dirty="0">
                <a:latin typeface="Arial" panose="020B0604020202020204" pitchFamily="34" charset="0"/>
                <a:cs typeface="Arial" panose="020B0604020202020204" pitchFamily="34" charset="0"/>
              </a:rPr>
              <a:t> epithelium</a:t>
            </a:r>
          </a:p>
          <a:p>
            <a:pPr>
              <a:spcBef>
                <a:spcPct val="0"/>
              </a:spcBef>
            </a:pPr>
            <a:r>
              <a:rPr lang="en-US" dirty="0">
                <a:latin typeface="Arial" panose="020B0604020202020204" pitchFamily="34" charset="0"/>
                <a:cs typeface="Arial" panose="020B0604020202020204" pitchFamily="34" charset="0"/>
              </a:rPr>
              <a:t>             ↓      ← Loss of DNA </a:t>
            </a:r>
            <a:r>
              <a:rPr lang="en-US" dirty="0" err="1">
                <a:latin typeface="Arial" panose="020B0604020202020204" pitchFamily="34" charset="0"/>
                <a:cs typeface="Arial" panose="020B0604020202020204" pitchFamily="34" charset="0"/>
              </a:rPr>
              <a:t>methylation</a:t>
            </a:r>
            <a:endParaRPr lang="en-US" dirty="0">
              <a:latin typeface="Arial" panose="020B0604020202020204" pitchFamily="34" charset="0"/>
              <a:cs typeface="Arial" panose="020B0604020202020204" pitchFamily="34" charset="0"/>
            </a:endParaRPr>
          </a:p>
          <a:p>
            <a:pPr>
              <a:spcBef>
                <a:spcPct val="0"/>
              </a:spcBef>
            </a:pPr>
            <a:r>
              <a:rPr lang="en-US" dirty="0">
                <a:latin typeface="Arial" panose="020B0604020202020204" pitchFamily="34" charset="0"/>
                <a:cs typeface="Arial" panose="020B0604020202020204" pitchFamily="34" charset="0"/>
              </a:rPr>
              <a:t>Early adenoma</a:t>
            </a:r>
          </a:p>
          <a:p>
            <a:pPr>
              <a:spcBef>
                <a:spcPct val="0"/>
              </a:spcBef>
            </a:pPr>
            <a:r>
              <a:rPr lang="en-US" dirty="0">
                <a:latin typeface="Arial" panose="020B0604020202020204" pitchFamily="34" charset="0"/>
                <a:cs typeface="Arial" panose="020B0604020202020204" pitchFamily="34" charset="0"/>
              </a:rPr>
              <a:t>             ↓     ← Mutation of </a:t>
            </a:r>
            <a:r>
              <a:rPr lang="en-US" dirty="0" err="1">
                <a:latin typeface="Arial" panose="020B0604020202020204" pitchFamily="34" charset="0"/>
                <a:cs typeface="Arial" panose="020B0604020202020204" pitchFamily="34" charset="0"/>
              </a:rPr>
              <a:t>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oncogene</a:t>
            </a:r>
            <a:r>
              <a:rPr lang="en-US" dirty="0">
                <a:latin typeface="Arial" panose="020B0604020202020204" pitchFamily="34" charset="0"/>
                <a:cs typeface="Arial" panose="020B0604020202020204" pitchFamily="34" charset="0"/>
              </a:rPr>
              <a:t> on Ch.12p</a:t>
            </a:r>
          </a:p>
          <a:p>
            <a:pPr>
              <a:spcBef>
                <a:spcPct val="0"/>
              </a:spcBef>
            </a:pPr>
            <a:r>
              <a:rPr lang="en-US" dirty="0">
                <a:latin typeface="Arial" panose="020B0604020202020204" pitchFamily="34" charset="0"/>
                <a:cs typeface="Arial" panose="020B0604020202020204" pitchFamily="34" charset="0"/>
              </a:rPr>
              <a:t>Intermediate adenoma</a:t>
            </a:r>
          </a:p>
          <a:p>
            <a:pPr>
              <a:spcBef>
                <a:spcPct val="0"/>
              </a:spcBef>
            </a:pPr>
            <a:r>
              <a:rPr lang="en-US" dirty="0">
                <a:latin typeface="Arial" panose="020B0604020202020204" pitchFamily="34" charset="0"/>
                <a:cs typeface="Arial" panose="020B0604020202020204" pitchFamily="34" charset="0"/>
              </a:rPr>
              <a:t>             ↓     ← Loss of DCC gene on Ch. 18q</a:t>
            </a:r>
          </a:p>
          <a:p>
            <a:pPr>
              <a:spcBef>
                <a:spcPct val="0"/>
              </a:spcBef>
            </a:pPr>
            <a:r>
              <a:rPr lang="en-US" dirty="0">
                <a:latin typeface="Arial" panose="020B0604020202020204" pitchFamily="34" charset="0"/>
                <a:cs typeface="Arial" panose="020B0604020202020204" pitchFamily="34" charset="0"/>
              </a:rPr>
              <a:t>Late adenoma</a:t>
            </a:r>
          </a:p>
          <a:p>
            <a:pPr>
              <a:spcBef>
                <a:spcPct val="0"/>
              </a:spcBef>
            </a:pPr>
            <a:r>
              <a:rPr lang="en-US" dirty="0">
                <a:latin typeface="Arial" panose="020B0604020202020204" pitchFamily="34" charset="0"/>
                <a:cs typeface="Arial" panose="020B0604020202020204" pitchFamily="34" charset="0"/>
              </a:rPr>
              <a:t>             ↓     ← Loss of p53 gene on Ch. 17p</a:t>
            </a:r>
          </a:p>
          <a:p>
            <a:pPr>
              <a:spcBef>
                <a:spcPct val="0"/>
              </a:spcBef>
            </a:pPr>
            <a:r>
              <a:rPr lang="en-US" dirty="0">
                <a:latin typeface="Arial" panose="020B0604020202020204" pitchFamily="34" charset="0"/>
                <a:cs typeface="Arial" panose="020B0604020202020204" pitchFamily="34" charset="0"/>
              </a:rPr>
              <a:t>Carcinoma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C4FCC1-D05A-456D-B9C3-A594508C693A}" type="slidenum">
              <a:rPr lang="ar-JO" smtClean="0"/>
              <a:t>11</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34" charset="0"/>
              <a:cs typeface="Arial" pitchFamily="34" charset="0"/>
            </a:endParaRP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CCCC5-D17C-4506-95C3-4D82B11CB6D4}" type="slidenum">
              <a:rPr lang="en-US">
                <a:latin typeface="Arial" pitchFamily="34" charset="0"/>
                <a:cs typeface="Arial" pitchFamily="34" charset="0"/>
              </a:rPr>
              <a:pPr fontAlgn="base">
                <a:spcBef>
                  <a:spcPct val="0"/>
                </a:spcBef>
                <a:spcAft>
                  <a:spcPct val="0"/>
                </a:spcAft>
              </a:pPr>
              <a:t>12</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t>32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21D011-EC35-498F-ADE3-3197FF1A64D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t>46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 /><Relationship Id="rId3" Type="http://schemas.openxmlformats.org/officeDocument/2006/relationships/tags" Target="../tags/tag3.xml" /><Relationship Id="rId7" Type="http://schemas.openxmlformats.org/officeDocument/2006/relationships/tags" Target="../tags/tag7.xml" /><Relationship Id="rId2" Type="http://schemas.openxmlformats.org/officeDocument/2006/relationships/tags" Target="../tags/tag2.xml" /><Relationship Id="rId1" Type="http://schemas.openxmlformats.org/officeDocument/2006/relationships/tags" Target="../tags/tag1.xml" /><Relationship Id="rId6" Type="http://schemas.openxmlformats.org/officeDocument/2006/relationships/tags" Target="../tags/tag6.xml" /><Relationship Id="rId5" Type="http://schemas.openxmlformats.org/officeDocument/2006/relationships/tags" Target="../tags/tag5.xml" /><Relationship Id="rId10" Type="http://schemas.openxmlformats.org/officeDocument/2006/relationships/image" Target="../media/image3.png" /><Relationship Id="rId4" Type="http://schemas.openxmlformats.org/officeDocument/2006/relationships/tags" Target="../tags/tag4.xml" /><Relationship Id="rId9" Type="http://schemas.openxmlformats.org/officeDocument/2006/relationships/image" Target="../media/image2.png" /></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tags" Target="../tags/tag10.xml" /><Relationship Id="rId7" Type="http://schemas.openxmlformats.org/officeDocument/2006/relationships/slideMaster" Target="../slideMasters/slideMaster1.xml" /><Relationship Id="rId2" Type="http://schemas.openxmlformats.org/officeDocument/2006/relationships/tags" Target="../tags/tag9.xml" /><Relationship Id="rId1" Type="http://schemas.openxmlformats.org/officeDocument/2006/relationships/tags" Target="../tags/tag8.xml" /><Relationship Id="rId6" Type="http://schemas.openxmlformats.org/officeDocument/2006/relationships/tags" Target="../tags/tag13.xml" /><Relationship Id="rId5" Type="http://schemas.openxmlformats.org/officeDocument/2006/relationships/tags" Target="../tags/tag12.xml" /><Relationship Id="rId4" Type="http://schemas.openxmlformats.org/officeDocument/2006/relationships/tags" Target="../tags/tag11.xml" /><Relationship Id="rId9" Type="http://schemas.openxmlformats.org/officeDocument/2006/relationships/image" Target="../media/image4.png" /></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1.xml" /><Relationship Id="rId13" Type="http://schemas.openxmlformats.org/officeDocument/2006/relationships/image" Target="../media/image4.png" /><Relationship Id="rId3" Type="http://schemas.openxmlformats.org/officeDocument/2006/relationships/tags" Target="../tags/tag16.xml" /><Relationship Id="rId7" Type="http://schemas.openxmlformats.org/officeDocument/2006/relationships/tags" Target="../tags/tag20.xml" /><Relationship Id="rId12" Type="http://schemas.openxmlformats.org/officeDocument/2006/relationships/image" Target="../media/image3.png" /><Relationship Id="rId2" Type="http://schemas.openxmlformats.org/officeDocument/2006/relationships/tags" Target="../tags/tag15.xml" /><Relationship Id="rId1" Type="http://schemas.openxmlformats.org/officeDocument/2006/relationships/tags" Target="../tags/tag14.xml" /><Relationship Id="rId6" Type="http://schemas.openxmlformats.org/officeDocument/2006/relationships/tags" Target="../tags/tag19.xml" /><Relationship Id="rId11" Type="http://schemas.openxmlformats.org/officeDocument/2006/relationships/slideMaster" Target="../slideMasters/slideMaster1.xml" /><Relationship Id="rId5" Type="http://schemas.openxmlformats.org/officeDocument/2006/relationships/tags" Target="../tags/tag18.xml" /><Relationship Id="rId10" Type="http://schemas.openxmlformats.org/officeDocument/2006/relationships/tags" Target="../tags/tag23.xml" /><Relationship Id="rId4" Type="http://schemas.openxmlformats.org/officeDocument/2006/relationships/tags" Target="../tags/tag17.xml" /><Relationship Id="rId9" Type="http://schemas.openxmlformats.org/officeDocument/2006/relationships/tags" Target="../tags/tag22.xml" /></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1.xml" /><Relationship Id="rId3" Type="http://schemas.openxmlformats.org/officeDocument/2006/relationships/tags" Target="../tags/tag26.xml" /><Relationship Id="rId7" Type="http://schemas.openxmlformats.org/officeDocument/2006/relationships/tags" Target="../tags/tag30.xml" /><Relationship Id="rId2" Type="http://schemas.openxmlformats.org/officeDocument/2006/relationships/tags" Target="../tags/tag25.xml" /><Relationship Id="rId1" Type="http://schemas.openxmlformats.org/officeDocument/2006/relationships/tags" Target="../tags/tag24.xml" /><Relationship Id="rId6" Type="http://schemas.openxmlformats.org/officeDocument/2006/relationships/tags" Target="../tags/tag29.xml" /><Relationship Id="rId11" Type="http://schemas.openxmlformats.org/officeDocument/2006/relationships/image" Target="../media/image2.png" /><Relationship Id="rId5" Type="http://schemas.openxmlformats.org/officeDocument/2006/relationships/tags" Target="../tags/tag28.xml" /><Relationship Id="rId10" Type="http://schemas.openxmlformats.org/officeDocument/2006/relationships/slideMaster" Target="../slideMasters/slideMaster1.xml" /><Relationship Id="rId4" Type="http://schemas.openxmlformats.org/officeDocument/2006/relationships/tags" Target="../tags/tag27.xml" /><Relationship Id="rId9" Type="http://schemas.openxmlformats.org/officeDocument/2006/relationships/tags" Target="../tags/tag3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t>11/14/2021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2857" y="-6350"/>
            <a:ext cx="9141143" cy="6853555"/>
            <a:chOff x="6" y="-10"/>
            <a:chExt cx="19194" cy="10793"/>
          </a:xfrm>
        </p:grpSpPr>
        <p:pic>
          <p:nvPicPr>
            <p:cNvPr id="12" name="图片 11" descr="C:\Users\kingsoft\Desktop\黄色.png黄色"/>
            <p:cNvPicPr>
              <a:picLocks noChangeAspect="1"/>
            </p:cNvPicPr>
            <p:nvPr userDrawn="1">
              <p:custDataLst>
                <p:tags r:id="rId6"/>
              </p:custDataLst>
            </p:nvPr>
          </p:nvPicPr>
          <p:blipFill>
            <a:blip r:embed="rId9"/>
            <a:srcRect/>
            <a:stretch>
              <a:fillRect/>
            </a:stretch>
          </p:blipFill>
          <p:spPr>
            <a:xfrm>
              <a:off x="6" y="-10"/>
              <a:ext cx="6026" cy="1473"/>
            </a:xfrm>
            <a:prstGeom prst="rect">
              <a:avLst/>
            </a:prstGeom>
          </p:spPr>
        </p:pic>
        <p:pic>
          <p:nvPicPr>
            <p:cNvPr id="14" name="图片 13" descr="图片1"/>
            <p:cNvPicPr>
              <a:picLocks noChangeAspect="1"/>
            </p:cNvPicPr>
            <p:nvPr userDrawn="1">
              <p:custDataLst>
                <p:tags r:id="rId7"/>
              </p:custDataLst>
            </p:nvPr>
          </p:nvPicPr>
          <p:blipFill>
            <a:blip r:embed="rId10"/>
            <a:srcRect/>
            <a:stretch>
              <a:fillRect/>
            </a:stretch>
          </p:blipFill>
          <p:spPr>
            <a:xfrm>
              <a:off x="64" y="8393"/>
              <a:ext cx="19136" cy="2391"/>
            </a:xfrm>
            <a:prstGeom prst="rect">
              <a:avLst/>
            </a:prstGeom>
          </p:spPr>
        </p:pic>
      </p:grpSp>
      <p:sp>
        <p:nvSpPr>
          <p:cNvPr id="3" name="日期占位符 2"/>
          <p:cNvSpPr>
            <a:spLocks noGrp="1"/>
          </p:cNvSpPr>
          <p:nvPr>
            <p:ph type="dt" sz="half" idx="10"/>
            <p:custDataLst>
              <p:tags r:id="rId2"/>
            </p:custDataLst>
          </p:nvPr>
        </p:nvSpPr>
        <p:spPr/>
        <p:txBody>
          <a:bodyPr/>
          <a:lstStyle/>
          <a:p>
            <a:pPr defTabSz="685800"/>
            <a:fld id="{760FBDFE-C587-4B4C-A407-44438C67B59E}" type="datetimeFigureOut">
              <a:rPr lang="zh-CN" altLang="en-US" smtClean="0">
                <a:solidFill>
                  <a:srgbClr val="000000">
                    <a:tint val="75000"/>
                  </a:srgbClr>
                </a:solidFill>
              </a:rPr>
              <a:t>2021/11/14</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pPr defTabSz="685800"/>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pPr defTabSz="685800"/>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952509"/>
            <a:ext cx="8139178"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6193" y="-8255"/>
            <a:ext cx="9018158" cy="6866255"/>
            <a:chOff x="-21590" y="-8255"/>
            <a:chExt cx="12024210" cy="6866255"/>
          </a:xfrm>
        </p:grpSpPr>
        <p:pic>
          <p:nvPicPr>
            <p:cNvPr id="7" name="图片 6" descr="图片1"/>
            <p:cNvPicPr>
              <a:picLocks noChangeAspect="1"/>
            </p:cNvPicPr>
            <p:nvPr userDrawn="1">
              <p:custDataLst>
                <p:tags r:id="rId5"/>
              </p:custDataLst>
            </p:nvPr>
          </p:nvPicPr>
          <p:blipFill rotWithShape="1">
            <a:blip r:embed="rId8"/>
            <a:srcRect l="75058" t="58073" r="6056"/>
            <a:stretch>
              <a:fillRect/>
            </a:stretch>
          </p:blipFill>
          <p:spPr>
            <a:xfrm flipH="1">
              <a:off x="9707656" y="6083790"/>
              <a:ext cx="2294964" cy="774210"/>
            </a:xfrm>
            <a:prstGeom prst="rect">
              <a:avLst/>
            </a:prstGeom>
          </p:spPr>
        </p:pic>
        <p:pic>
          <p:nvPicPr>
            <p:cNvPr id="8" name="图片 7" descr="C:\Users\kingsoft\Desktop\黄色.png黄色"/>
            <p:cNvPicPr>
              <a:picLocks noChangeAspect="1"/>
            </p:cNvPicPr>
            <p:nvPr userDrawn="1">
              <p:custDataLst>
                <p:tags r:id="rId6"/>
              </p:custDataLst>
            </p:nvPr>
          </p:nvPicPr>
          <p:blipFill rotWithShape="1">
            <a:blip r:embed="rId9"/>
            <a:srcRect r="59078"/>
            <a:stretch>
              <a:fillRect/>
            </a:stretch>
          </p:blipFill>
          <p:spPr>
            <a:xfrm rot="10800000" flipH="1" flipV="1">
              <a:off x="-21590" y="-8255"/>
              <a:ext cx="1517015" cy="906145"/>
            </a:xfrm>
            <a:prstGeom prst="rect">
              <a:avLst/>
            </a:prstGeom>
          </p:spPr>
        </p:pic>
      </p:grpSp>
      <p:sp>
        <p:nvSpPr>
          <p:cNvPr id="3" name="日期占位符 2"/>
          <p:cNvSpPr>
            <a:spLocks noGrp="1"/>
          </p:cNvSpPr>
          <p:nvPr>
            <p:ph type="dt" sz="half" idx="10"/>
            <p:custDataLst>
              <p:tags r:id="rId2"/>
            </p:custDataLst>
          </p:nvPr>
        </p:nvSpPr>
        <p:spPr>
          <a:xfrm>
            <a:off x="659807" y="6349833"/>
            <a:ext cx="2025000" cy="316800"/>
          </a:xfrm>
        </p:spPr>
        <p:txBody>
          <a:bodyPr/>
          <a:lstStyle/>
          <a:p>
            <a:pPr defTabSz="685800"/>
            <a:fld id="{760FBDFE-C587-4B4C-A407-44438C67B59E}" type="datetimeFigureOut">
              <a:rPr lang="zh-CN" altLang="en-US" smtClean="0">
                <a:solidFill>
                  <a:srgbClr val="000000">
                    <a:tint val="75000"/>
                  </a:srgbClr>
                </a:solidFill>
              </a:rPr>
              <a:t>2021/11/14</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6349833"/>
            <a:ext cx="2970000" cy="316800"/>
          </a:xfrm>
        </p:spPr>
        <p:txBody>
          <a:bodyPr/>
          <a:lstStyle/>
          <a:p>
            <a:pPr defTabSz="685800"/>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6349833"/>
            <a:ext cx="2025000" cy="316800"/>
          </a:xfrm>
        </p:spPr>
        <p:txBody>
          <a:bodyPr/>
          <a:lstStyle/>
          <a:p>
            <a:pPr defTabSz="685800"/>
            <a:fld id="{49AE70B2-8BF9-45C0-BB95-33D1B9D3A854}" type="slidenum">
              <a:rPr lang="zh-CN" altLang="en-US" smtClean="0">
                <a:solidFill>
                  <a:srgbClr val="000000">
                    <a:tint val="75000"/>
                  </a:srgbClr>
                </a:solidFill>
              </a:rPr>
              <a:t>‹#›</a:t>
            </a:fld>
            <a:endParaRPr lang="zh-CN" altLang="en-US" dirty="0">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下上">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858" y="503999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sym typeface="+mn-ea"/>
            </a:endParaRPr>
          </a:p>
        </p:txBody>
      </p:sp>
      <p:grpSp>
        <p:nvGrpSpPr>
          <p:cNvPr id="14" name="组合 13"/>
          <p:cNvGrpSpPr/>
          <p:nvPr userDrawn="1">
            <p:custDataLst>
              <p:tags r:id="rId2"/>
            </p:custDataLst>
          </p:nvPr>
        </p:nvGrpSpPr>
        <p:grpSpPr>
          <a:xfrm>
            <a:off x="-16193" y="-8255"/>
            <a:ext cx="9018158" cy="6866255"/>
            <a:chOff x="-21590" y="-8255"/>
            <a:chExt cx="12024210" cy="6866255"/>
          </a:xfrm>
        </p:grpSpPr>
        <p:pic>
          <p:nvPicPr>
            <p:cNvPr id="15" name="图片 14" descr="图片1"/>
            <p:cNvPicPr>
              <a:picLocks noChangeAspect="1"/>
            </p:cNvPicPr>
            <p:nvPr userDrawn="1">
              <p:custDataLst>
                <p:tags r:id="rId9"/>
              </p:custDataLst>
            </p:nvPr>
          </p:nvPicPr>
          <p:blipFill rotWithShape="1">
            <a:blip r:embed="rId12"/>
            <a:srcRect l="75058" t="58073" r="6056"/>
            <a:stretch>
              <a:fillRect/>
            </a:stretch>
          </p:blipFill>
          <p:spPr>
            <a:xfrm flipH="1">
              <a:off x="9707656" y="6083790"/>
              <a:ext cx="2294964" cy="774210"/>
            </a:xfrm>
            <a:prstGeom prst="rect">
              <a:avLst/>
            </a:prstGeom>
          </p:spPr>
        </p:pic>
        <p:pic>
          <p:nvPicPr>
            <p:cNvPr id="16" name="图片 15" descr="C:\Users\kingsoft\Desktop\黄色.png黄色"/>
            <p:cNvPicPr>
              <a:picLocks noChangeAspect="1"/>
            </p:cNvPicPr>
            <p:nvPr userDrawn="1">
              <p:custDataLst>
                <p:tags r:id="rId10"/>
              </p:custDataLst>
            </p:nvPr>
          </p:nvPicPr>
          <p:blipFill rotWithShape="1">
            <a:blip r:embed="rId13"/>
            <a:srcRect r="59078"/>
            <a:stretch>
              <a:fillRect/>
            </a:stretch>
          </p:blipFill>
          <p:spPr>
            <a:xfrm rot="10800000" flipH="1" flipV="1">
              <a:off x="-21590" y="-8255"/>
              <a:ext cx="1517015" cy="906145"/>
            </a:xfrm>
            <a:prstGeom prst="rect">
              <a:avLst/>
            </a:prstGeom>
          </p:spPr>
        </p:pic>
      </p:grpSp>
      <p:sp>
        <p:nvSpPr>
          <p:cNvPr id="2" name="标题 1"/>
          <p:cNvSpPr>
            <a:spLocks noGrp="1"/>
          </p:cNvSpPr>
          <p:nvPr userDrawn="1">
            <p:ph type="title"/>
            <p:custDataLst>
              <p:tags r:id="rId3"/>
            </p:custDataLst>
          </p:nvPr>
        </p:nvSpPr>
        <p:spPr>
          <a:xfrm>
            <a:off x="453600" y="669600"/>
            <a:ext cx="8232300" cy="565200"/>
          </a:xfrm>
        </p:spPr>
        <p:txBody>
          <a:bodyPr anchor="ctr">
            <a:normAutofit/>
          </a:bodyPr>
          <a:lstStyle>
            <a:lvl1pPr algn="ctr">
              <a:defRPr sz="2400" baseline="0">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a:xfrm>
            <a:off x="659807" y="6349833"/>
            <a:ext cx="2025000" cy="316800"/>
          </a:xfrm>
        </p:spPr>
        <p:txBody>
          <a:bodyPr/>
          <a:lstStyle>
            <a:lvl1pPr>
              <a:defRPr baseline="0">
                <a:latin typeface="Arial" panose="020B0604020202020204" pitchFamily="34" charset="0"/>
              </a:defRPr>
            </a:lvl1pPr>
          </a:lstStyle>
          <a:p>
            <a:pPr defTabSz="685800"/>
            <a:fld id="{760FBDFE-C587-4B4C-A407-44438C67B59E}" type="datetimeFigureOut">
              <a:rPr lang="zh-CN" altLang="en-US" smtClean="0">
                <a:solidFill>
                  <a:srgbClr val="000000">
                    <a:tint val="75000"/>
                  </a:srgbClr>
                </a:solidFill>
              </a:rPr>
              <a:t>2021/11/14</a:t>
            </a:fld>
            <a:endParaRPr lang="zh-CN" altLang="en-US">
              <a:solidFill>
                <a:srgbClr val="000000">
                  <a:tint val="75000"/>
                </a:srgbClr>
              </a:solidFill>
            </a:endParaRPr>
          </a:p>
        </p:txBody>
      </p:sp>
      <p:sp>
        <p:nvSpPr>
          <p:cNvPr id="4" name="页脚占位符 3"/>
          <p:cNvSpPr>
            <a:spLocks noGrp="1"/>
          </p:cNvSpPr>
          <p:nvPr userDrawn="1">
            <p:ph type="ftr" sz="quarter" idx="11"/>
            <p:custDataLst>
              <p:tags r:id="rId5"/>
            </p:custDataLst>
          </p:nvPr>
        </p:nvSpPr>
        <p:spPr>
          <a:xfrm>
            <a:off x="3087000" y="6349833"/>
            <a:ext cx="2970000" cy="316800"/>
          </a:xfrm>
        </p:spPr>
        <p:txBody>
          <a:bodyPr/>
          <a:lstStyle>
            <a:lvl1pPr>
              <a:defRPr baseline="0">
                <a:latin typeface="Arial" panose="020B0604020202020204" pitchFamily="34" charset="0"/>
              </a:defRPr>
            </a:lvl1pPr>
          </a:lstStyle>
          <a:p>
            <a:pPr defTabSz="685800"/>
            <a:endParaRPr lang="zh-CN" altLang="en-US" dirty="0">
              <a:solidFill>
                <a:srgbClr val="000000">
                  <a:tint val="75000"/>
                </a:srgbClr>
              </a:solidFill>
            </a:endParaRPr>
          </a:p>
        </p:txBody>
      </p:sp>
      <p:sp>
        <p:nvSpPr>
          <p:cNvPr id="5" name="灯片编号占位符 4"/>
          <p:cNvSpPr>
            <a:spLocks noGrp="1"/>
          </p:cNvSpPr>
          <p:nvPr userDrawn="1">
            <p:ph type="sldNum" sz="quarter" idx="12"/>
            <p:custDataLst>
              <p:tags r:id="rId6"/>
            </p:custDataLst>
          </p:nvPr>
        </p:nvSpPr>
        <p:spPr>
          <a:xfrm>
            <a:off x="6457950" y="6349833"/>
            <a:ext cx="2025000" cy="316800"/>
          </a:xfrm>
        </p:spPr>
        <p:txBody>
          <a:bodyPr/>
          <a:lstStyle>
            <a:lvl1pPr>
              <a:defRPr baseline="0">
                <a:latin typeface="Arial" panose="020B0604020202020204" pitchFamily="34" charset="0"/>
              </a:defRPr>
            </a:lvl1pPr>
          </a:lstStyle>
          <a:p>
            <a:pPr defTabSz="685800"/>
            <a:fld id="{49AE70B2-8BF9-45C0-BB95-33D1B9D3A854}" type="slidenum">
              <a:rPr lang="zh-CN" altLang="en-US" smtClean="0">
                <a:solidFill>
                  <a:srgbClr val="000000">
                    <a:tint val="75000"/>
                  </a:srgbClr>
                </a:solidFill>
              </a:rPr>
              <a:t>‹#›</a:t>
            </a:fld>
            <a:endParaRPr lang="zh-CN" altLang="en-US" dirty="0">
              <a:solidFill>
                <a:srgbClr val="000000">
                  <a:tint val="75000"/>
                </a:srgbClr>
              </a:solidFill>
            </a:endParaRPr>
          </a:p>
        </p:txBody>
      </p:sp>
      <p:sp>
        <p:nvSpPr>
          <p:cNvPr id="7" name="内容占位符 6"/>
          <p:cNvSpPr>
            <a:spLocks noGrp="1"/>
          </p:cNvSpPr>
          <p:nvPr userDrawn="1">
            <p:ph sz="quarter" idx="13"/>
            <p:custDataLst>
              <p:tags r:id="rId7"/>
            </p:custDataLst>
          </p:nvPr>
        </p:nvSpPr>
        <p:spPr>
          <a:xfrm>
            <a:off x="453628" y="1681200"/>
            <a:ext cx="8243100" cy="3211200"/>
          </a:xfrm>
        </p:spPr>
        <p:txBody>
          <a:bodyPr/>
          <a:lstStyle>
            <a:lvl1pPr>
              <a:defRPr sz="1050" baseline="0">
                <a:latin typeface="Arial" panose="020B0604020202020204" pitchFamily="34" charset="0"/>
                <a:ea typeface="Arial" panose="020B0604020202020204" pitchFamily="34" charset="0"/>
              </a:defRPr>
            </a:lvl1pPr>
            <a:lvl2pPr>
              <a:defRPr sz="1050" baseline="0">
                <a:latin typeface="Arial" panose="020B0604020202020204" pitchFamily="34" charset="0"/>
                <a:ea typeface="Arial" panose="020B0604020202020204" pitchFamily="34" charset="0"/>
              </a:defRPr>
            </a:lvl2pPr>
            <a:lvl3pPr>
              <a:defRPr sz="1050" baseline="0">
                <a:latin typeface="Arial" panose="020B0604020202020204" pitchFamily="34" charset="0"/>
                <a:ea typeface="Arial" panose="020B0604020202020204" pitchFamily="34" charset="0"/>
              </a:defRPr>
            </a:lvl3pPr>
            <a:lvl4pPr>
              <a:defRPr sz="1050" baseline="0">
                <a:latin typeface="Arial" panose="020B0604020202020204" pitchFamily="34" charset="0"/>
                <a:ea typeface="Arial" panose="020B0604020202020204" pitchFamily="34" charset="0"/>
              </a:defRPr>
            </a:lvl4pPr>
            <a:lvl5pPr>
              <a:defRPr sz="1050" baseline="0">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userDrawn="1">
            <p:ph type="body" sz="quarter" idx="14"/>
            <p:custDataLst>
              <p:tags r:id="rId8"/>
            </p:custDataLst>
          </p:nvPr>
        </p:nvSpPr>
        <p:spPr>
          <a:xfrm>
            <a:off x="445500" y="5180400"/>
            <a:ext cx="8251200" cy="1011600"/>
          </a:xfrm>
        </p:spPr>
        <p:txBody>
          <a:bodyPr/>
          <a:lstStyle>
            <a:lvl1pPr marL="0" indent="0">
              <a:buNone/>
              <a:defRPr baseline="0">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8590"/>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sym typeface="+mn-ea"/>
            </a:endParaRPr>
          </a:p>
        </p:txBody>
      </p:sp>
      <p:grpSp>
        <p:nvGrpSpPr>
          <p:cNvPr id="6" name="组合 5"/>
          <p:cNvGrpSpPr/>
          <p:nvPr userDrawn="1">
            <p:custDataLst>
              <p:tags r:id="rId2"/>
            </p:custDataLst>
          </p:nvPr>
        </p:nvGrpSpPr>
        <p:grpSpPr>
          <a:xfrm>
            <a:off x="0" y="-6350"/>
            <a:ext cx="9146857" cy="6864350"/>
            <a:chOff x="0" y="-6350"/>
            <a:chExt cx="12195809" cy="6864350"/>
          </a:xfrm>
        </p:grpSpPr>
        <p:pic>
          <p:nvPicPr>
            <p:cNvPr id="20" name="图片 19" descr="C:\Users\kingsoft\Desktop\黄色.png黄色"/>
            <p:cNvPicPr>
              <a:picLocks noChangeAspect="1"/>
            </p:cNvPicPr>
            <p:nvPr userDrawn="1">
              <p:custDataLst>
                <p:tags r:id="rId8"/>
              </p:custDataLst>
            </p:nvPr>
          </p:nvPicPr>
          <p:blipFill rotWithShape="1">
            <a:blip r:embed="rId11"/>
            <a:srcRect r="60032"/>
            <a:stretch>
              <a:fillRect/>
            </a:stretch>
          </p:blipFill>
          <p:spPr>
            <a:xfrm flipH="1">
              <a:off x="9434286" y="-6350"/>
              <a:ext cx="2761523" cy="1688904"/>
            </a:xfrm>
            <a:prstGeom prst="rect">
              <a:avLst/>
            </a:prstGeom>
          </p:spPr>
        </p:pic>
        <p:pic>
          <p:nvPicPr>
            <p:cNvPr id="11" name="图片 10" descr="C:\Users\kingsoft\Desktop\黄色.png黄色"/>
            <p:cNvPicPr>
              <a:picLocks noChangeAspect="1"/>
            </p:cNvPicPr>
            <p:nvPr userDrawn="1">
              <p:custDataLst>
                <p:tags r:id="rId9"/>
              </p:custDataLst>
            </p:nvPr>
          </p:nvPicPr>
          <p:blipFill rotWithShape="1">
            <a:blip r:embed="rId11"/>
            <a:srcRect r="60032"/>
            <a:stretch>
              <a:fillRect/>
            </a:stretch>
          </p:blipFill>
          <p:spPr>
            <a:xfrm rot="10800000" flipH="1">
              <a:off x="0" y="5169096"/>
              <a:ext cx="2761523" cy="1688904"/>
            </a:xfrm>
            <a:prstGeom prst="rect">
              <a:avLst/>
            </a:prstGeom>
          </p:spPr>
        </p:pic>
      </p:grpSp>
      <p:sp>
        <p:nvSpPr>
          <p:cNvPr id="2" name="标题 1"/>
          <p:cNvSpPr>
            <a:spLocks noGrp="1"/>
          </p:cNvSpPr>
          <p:nvPr>
            <p:ph type="title" hasCustomPrompt="1"/>
            <p:custDataLst>
              <p:tags r:id="rId3"/>
            </p:custDataLst>
          </p:nvPr>
        </p:nvSpPr>
        <p:spPr>
          <a:xfrm>
            <a:off x="1142100" y="1339200"/>
            <a:ext cx="6858000" cy="2386800"/>
          </a:xfrm>
        </p:spPr>
        <p:txBody>
          <a:bodyPr anchor="b">
            <a:normAutofit/>
          </a:bodyPr>
          <a:lstStyle>
            <a:lvl1pPr algn="ctr">
              <a:defRPr sz="4500" baseline="0">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6349833"/>
            <a:ext cx="2025000" cy="316800"/>
          </a:xfrm>
        </p:spPr>
        <p:txBody>
          <a:bodyPr/>
          <a:lstStyle>
            <a:lvl1pPr>
              <a:defRPr baseline="0">
                <a:latin typeface="Arial" panose="020B0604020202020204" pitchFamily="34" charset="0"/>
              </a:defRPr>
            </a:lvl1pPr>
          </a:lstStyle>
          <a:p>
            <a:pPr defTabSz="685800"/>
            <a:fld id="{760FBDFE-C587-4B4C-A407-44438C67B59E}" type="datetimeFigureOut">
              <a:rPr lang="zh-CN" altLang="en-US" smtClean="0">
                <a:solidFill>
                  <a:srgbClr val="000000">
                    <a:tint val="75000"/>
                  </a:srgbClr>
                </a:solidFill>
              </a:rPr>
              <a:t>2021/11/14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6349833"/>
            <a:ext cx="2970000" cy="316800"/>
          </a:xfrm>
        </p:spPr>
        <p:txBody>
          <a:bodyPr/>
          <a:lstStyle>
            <a:lvl1pPr>
              <a:defRPr baseline="0">
                <a:latin typeface="Arial" panose="020B0604020202020204" pitchFamily="34" charset="0"/>
              </a:defRPr>
            </a:lvl1pPr>
          </a:lstStyle>
          <a:p>
            <a:pPr defTabSz="685800"/>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6349833"/>
            <a:ext cx="2025000" cy="316800"/>
          </a:xfrm>
        </p:spPr>
        <p:txBody>
          <a:bodyPr/>
          <a:lstStyle>
            <a:lvl1pPr>
              <a:defRPr baseline="0">
                <a:latin typeface="Arial" panose="020B0604020202020204" pitchFamily="34" charset="0"/>
              </a:defRPr>
            </a:lvl1pPr>
          </a:lstStyle>
          <a:p>
            <a:pPr defTabSz="685800"/>
            <a:fld id="{49AE70B2-8BF9-45C0-BB95-33D1B9D3A854}" type="slidenum">
              <a:rPr lang="zh-CN" altLang="en-US" smtClean="0">
                <a:solidFill>
                  <a:srgbClr val="000000">
                    <a:tint val="75000"/>
                  </a:srgbClr>
                </a:solidFill>
              </a:r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3862800"/>
            <a:ext cx="6858000" cy="1656000"/>
          </a:xfrm>
        </p:spPr>
        <p:txBody>
          <a:bodyPr/>
          <a:lstStyle>
            <a:lvl1pPr algn="ctr">
              <a:defRPr baseline="0">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F70A84A-76D3-494D-8BEA-A612CA764533}" type="slidenum">
              <a:rPr lang="en-US" altLang="en-US"/>
              <a:pPr/>
              <a:t>‹#›</a:t>
            </a:fld>
            <a:endParaRPr lang="en-US" altLang="en-US"/>
          </a:p>
        </p:txBody>
      </p:sp>
    </p:spTree>
    <p:extLst>
      <p:ext uri="{BB962C8B-B14F-4D97-AF65-F5344CB8AC3E}">
        <p14:creationId xmlns:p14="http://schemas.microsoft.com/office/powerpoint/2010/main" val="422099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067CB7E-97A0-465E-A238-C68935689F29}" type="slidenum">
              <a:rPr lang="en-US" altLang="en-US"/>
              <a:pPr/>
              <a:t>‹#›</a:t>
            </a:fld>
            <a:endParaRPr lang="en-US" altLang="en-US"/>
          </a:p>
        </p:txBody>
      </p:sp>
    </p:spTree>
    <p:extLst>
      <p:ext uri="{BB962C8B-B14F-4D97-AF65-F5344CB8AC3E}">
        <p14:creationId xmlns:p14="http://schemas.microsoft.com/office/powerpoint/2010/main" val="95792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t>11/14/2021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t>11/14/2021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t>11/14/2021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t>11/14/2021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t>11/14/2021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t>11/14/2021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t>11/14/2021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A1C593-65D0-4073-BCC9-577B9352EA97}" type="datetimeFigureOut">
              <a:rPr lang="en-US" smtClean="0"/>
              <a:t>11/14/2021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6" r:id="rId15"/>
    <p:sldLayoutId id="2147484179" r:id="rId16"/>
    <p:sldLayoutId id="2147484180" r:id="rId17"/>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14.jpeg" /><Relationship Id="rId4" Type="http://schemas.openxmlformats.org/officeDocument/2006/relationships/image" Target="../media/image13.jpeg" /></Relationships>
</file>

<file path=ppt/slides/_rels/slide1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7.xml" /><Relationship Id="rId5" Type="http://schemas.openxmlformats.org/officeDocument/2006/relationships/image" Target="../media/image22.jpeg" /><Relationship Id="rId4" Type="http://schemas.openxmlformats.org/officeDocument/2006/relationships/image" Target="../media/image21.png" /></Relationships>
</file>

<file path=ppt/slides/_rels/slide2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http://www.cancer.gov/images/cdr/live/CDR415504-750.jpg" TargetMode="External" /><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 Id="rId5" Type="http://schemas.openxmlformats.org/officeDocument/2006/relationships/image" Target="../media/image29.jpeg" /><Relationship Id="rId4" Type="http://schemas.openxmlformats.org/officeDocument/2006/relationships/image" Target="../media/image28.jpeg" /></Relationships>
</file>

<file path=ppt/slides/_rels/slide28.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2.xml" /><Relationship Id="rId5" Type="http://schemas.openxmlformats.org/officeDocument/2006/relationships/image" Target="../media/image33.jpeg" /><Relationship Id="rId4" Type="http://schemas.openxmlformats.org/officeDocument/2006/relationships/image" Target="../media/image32.jpeg" /></Relationships>
</file>

<file path=ppt/slides/_rels/slide29.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6.xml" /></Relationships>
</file>

<file path=ppt/slides/_rels/slide30.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tags" Target="../tags/tag35.xml" /><Relationship Id="rId2" Type="http://schemas.openxmlformats.org/officeDocument/2006/relationships/tags" Target="../tags/tag34.xml" /><Relationship Id="rId1" Type="http://schemas.openxmlformats.org/officeDocument/2006/relationships/tags" Target="../tags/tag33.xml" /><Relationship Id="rId5" Type="http://schemas.openxmlformats.org/officeDocument/2006/relationships/notesSlide" Target="../notesSlides/notesSlide5.xml" /><Relationship Id="rId4"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slideLayout" Target="../slideLayouts/slideLayout12.xml" /><Relationship Id="rId1" Type="http://schemas.openxmlformats.org/officeDocument/2006/relationships/tags" Target="../tags/tag36.xml" /></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 /><Relationship Id="rId2" Type="http://schemas.openxmlformats.org/officeDocument/2006/relationships/tags" Target="../tags/tag38.xml" /><Relationship Id="rId1" Type="http://schemas.openxmlformats.org/officeDocument/2006/relationships/tags" Target="../tags/tag37.xml" /></Relationships>
</file>

<file path=ppt/slides/_rels/slide35.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slideLayout" Target="../slideLayouts/slideLayout12.xml" /><Relationship Id="rId1" Type="http://schemas.openxmlformats.org/officeDocument/2006/relationships/tags" Target="../tags/tag39.xml" /><Relationship Id="rId4" Type="http://schemas.openxmlformats.org/officeDocument/2006/relationships/comments" Target="../comments/commen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40.xml.rels><?xml version="1.0" encoding="UTF-8" standalone="yes"?>
<Relationships xmlns="http://schemas.openxmlformats.org/package/2006/relationships"><Relationship Id="rId8" Type="http://schemas.openxmlformats.org/officeDocument/2006/relationships/tags" Target="../tags/tag47.xml" /><Relationship Id="rId13" Type="http://schemas.openxmlformats.org/officeDocument/2006/relationships/slideLayout" Target="../slideLayouts/slideLayout6.xml" /><Relationship Id="rId3" Type="http://schemas.openxmlformats.org/officeDocument/2006/relationships/tags" Target="../tags/tag42.xml" /><Relationship Id="rId7" Type="http://schemas.openxmlformats.org/officeDocument/2006/relationships/tags" Target="../tags/tag46.xml" /><Relationship Id="rId12" Type="http://schemas.openxmlformats.org/officeDocument/2006/relationships/tags" Target="../tags/tag51.xml" /><Relationship Id="rId2" Type="http://schemas.openxmlformats.org/officeDocument/2006/relationships/tags" Target="../tags/tag41.xml" /><Relationship Id="rId1" Type="http://schemas.openxmlformats.org/officeDocument/2006/relationships/tags" Target="../tags/tag40.xml" /><Relationship Id="rId6" Type="http://schemas.openxmlformats.org/officeDocument/2006/relationships/tags" Target="../tags/tag45.xml" /><Relationship Id="rId11" Type="http://schemas.openxmlformats.org/officeDocument/2006/relationships/tags" Target="../tags/tag50.xml" /><Relationship Id="rId5" Type="http://schemas.openxmlformats.org/officeDocument/2006/relationships/tags" Target="../tags/tag44.xml" /><Relationship Id="rId10" Type="http://schemas.openxmlformats.org/officeDocument/2006/relationships/tags" Target="../tags/tag49.xml" /><Relationship Id="rId4" Type="http://schemas.openxmlformats.org/officeDocument/2006/relationships/tags" Target="../tags/tag43.xml" /><Relationship Id="rId9" Type="http://schemas.openxmlformats.org/officeDocument/2006/relationships/tags" Target="../tags/tag48.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tags" Target="../tags/tag53.xml" /><Relationship Id="rId1" Type="http://schemas.openxmlformats.org/officeDocument/2006/relationships/tags" Target="../tags/tag52.xml" /></Relationships>
</file>

<file path=ppt/slides/_rels/slide44.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slideLayout" Target="../slideLayouts/slideLayout4.xml" /><Relationship Id="rId1" Type="http://schemas.openxmlformats.org/officeDocument/2006/relationships/tags" Target="../tags/tag54.xml" /><Relationship Id="rId6" Type="http://schemas.openxmlformats.org/officeDocument/2006/relationships/image" Target="../media/image46.png" /><Relationship Id="rId5" Type="http://schemas.openxmlformats.org/officeDocument/2006/relationships/image" Target="../media/image45.png" /><Relationship Id="rId4" Type="http://schemas.openxmlformats.org/officeDocument/2006/relationships/image" Target="../media/image44.png" /></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 /><Relationship Id="rId1" Type="http://schemas.openxmlformats.org/officeDocument/2006/relationships/tags" Target="../tags/tag55.xml" /></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4.xml" /><Relationship Id="rId1" Type="http://schemas.openxmlformats.org/officeDocument/2006/relationships/tags" Target="../tags/tag56.xml" /><Relationship Id="rId4" Type="http://schemas.openxmlformats.org/officeDocument/2006/relationships/image" Target="../media/image47.png" /></Relationships>
</file>

<file path=ppt/slides/_rels/slide47.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slideLayout" Target="../slideLayouts/slideLayout4.xml" /><Relationship Id="rId1" Type="http://schemas.openxmlformats.org/officeDocument/2006/relationships/tags" Target="../tags/tag57.xml" /><Relationship Id="rId4" Type="http://schemas.openxmlformats.org/officeDocument/2006/relationships/image" Target="../media/image49.png" /></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 /><Relationship Id="rId1" Type="http://schemas.openxmlformats.org/officeDocument/2006/relationships/tags" Target="../tags/tag58.xml" /></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 /><Relationship Id="rId2" Type="http://schemas.openxmlformats.org/officeDocument/2006/relationships/tags" Target="../tags/tag60.xml" /><Relationship Id="rId1" Type="http://schemas.openxmlformats.org/officeDocument/2006/relationships/tags" Target="../tags/tag59.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4.xml" /><Relationship Id="rId2" Type="http://schemas.openxmlformats.org/officeDocument/2006/relationships/tags" Target="../tags/tag62.xml" /><Relationship Id="rId1" Type="http://schemas.openxmlformats.org/officeDocument/2006/relationships/tags" Target="../tags/tag61.xml" /></Relationships>
</file>

<file path=ppt/slides/_rels/slide51.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 /><Relationship Id="rId3" Type="http://schemas.openxmlformats.org/officeDocument/2006/relationships/notesSlide" Target="../notesSlides/notesSlide2.xml" /><Relationship Id="rId7" Type="http://schemas.openxmlformats.org/officeDocument/2006/relationships/image" Target="../media/image8.png" /><Relationship Id="rId2" Type="http://schemas.openxmlformats.org/officeDocument/2006/relationships/slideLayout" Target="../slideLayouts/slideLayout2.xml" /><Relationship Id="rId1" Type="http://schemas.openxmlformats.org/officeDocument/2006/relationships/vmlDrawing" Target="../drawings/vmlDrawing1.vml" /><Relationship Id="rId6" Type="http://schemas.openxmlformats.org/officeDocument/2006/relationships/oleObject" Target="../embeddings/oleObject2.bin" /><Relationship Id="rId5" Type="http://schemas.openxmlformats.org/officeDocument/2006/relationships/image" Target="../media/image7.png" /><Relationship Id="rId4" Type="http://schemas.openxmlformats.org/officeDocument/2006/relationships/oleObject" Target="../embeddings/oleObject1.bin" /><Relationship Id="rId9" Type="http://schemas.openxmlformats.org/officeDocument/2006/relationships/image" Target="../media/image9.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09600"/>
            <a:ext cx="5486400" cy="522762"/>
          </a:xfrm>
        </p:spPr>
        <p:txBody>
          <a:bodyPr>
            <a:normAutofit fontScale="90000"/>
          </a:bodyPr>
          <a:lstStyle/>
          <a:p>
            <a:r>
              <a:rPr lang="en-US" dirty="0"/>
              <a:t>Colorectal Cancer</a:t>
            </a:r>
          </a:p>
        </p:txBody>
      </p:sp>
      <p:pic>
        <p:nvPicPr>
          <p:cNvPr id="5" name="Picture 2" descr="C:\Users\mmc\Desktop\large_intestine-620x264.png"/>
          <p:cNvPicPr>
            <a:picLocks noChangeAspect="1" noChangeArrowheads="1"/>
          </p:cNvPicPr>
          <p:nvPr/>
        </p:nvPicPr>
        <p:blipFill>
          <a:blip r:embed="rId3"/>
          <a:stretch>
            <a:fillRect/>
          </a:stretch>
        </p:blipFill>
        <p:spPr bwMode="auto">
          <a:xfrm>
            <a:off x="3581400" y="2895600"/>
            <a:ext cx="5257800" cy="3696917"/>
          </a:xfrm>
          <a:prstGeom prst="rect">
            <a:avLst/>
          </a:prstGeom>
          <a:noFill/>
        </p:spPr>
      </p:pic>
      <p:sp>
        <p:nvSpPr>
          <p:cNvPr id="6" name="Rectangle 5"/>
          <p:cNvSpPr/>
          <p:nvPr/>
        </p:nvSpPr>
        <p:spPr>
          <a:xfrm>
            <a:off x="533400" y="1141274"/>
            <a:ext cx="5242141" cy="1754326"/>
          </a:xfrm>
          <a:prstGeom prst="rect">
            <a:avLst/>
          </a:prstGeom>
        </p:spPr>
        <p:txBody>
          <a:bodyPr wrap="none">
            <a:spAutoFit/>
          </a:bodyPr>
          <a:lstStyle/>
          <a:p>
            <a:r>
              <a:rPr lang="en-US" b="1" dirty="0"/>
              <a:t>Supervised by :</a:t>
            </a:r>
          </a:p>
          <a:p>
            <a:r>
              <a:rPr lang="en-US" b="1" dirty="0" err="1"/>
              <a:t>Dr.mahmoud</a:t>
            </a:r>
            <a:r>
              <a:rPr lang="en-US" b="1" dirty="0"/>
              <a:t> </a:t>
            </a:r>
            <a:r>
              <a:rPr lang="en-US" b="1" dirty="0" err="1"/>
              <a:t>awaysheh</a:t>
            </a:r>
            <a:r>
              <a:rPr lang="en-US" b="1" dirty="0"/>
              <a:t> </a:t>
            </a:r>
          </a:p>
          <a:p>
            <a:r>
              <a:rPr lang="en-US" b="1" dirty="0"/>
              <a:t>Presented by: </a:t>
            </a:r>
          </a:p>
          <a:p>
            <a:r>
              <a:rPr lang="en-US" b="1" dirty="0"/>
              <a:t>“Roqayh </a:t>
            </a:r>
            <a:r>
              <a:rPr lang="en-US" b="1" dirty="0" err="1"/>
              <a:t>mousa</a:t>
            </a:r>
            <a:r>
              <a:rPr lang="en-US" b="1" dirty="0"/>
              <a:t>” Mohammad Al-sheik Theeb</a:t>
            </a:r>
          </a:p>
          <a:p>
            <a:r>
              <a:rPr lang="en-US" b="1" dirty="0"/>
              <a:t>Thekra Ali Al-</a:t>
            </a:r>
            <a:r>
              <a:rPr lang="en-US" b="1" dirty="0" err="1"/>
              <a:t>Tarawneh</a:t>
            </a:r>
            <a:r>
              <a:rPr lang="en-US" b="1" dirty="0"/>
              <a:t> </a:t>
            </a:r>
          </a:p>
          <a:p>
            <a:r>
              <a:rPr lang="en-US" b="1" dirty="0"/>
              <a:t>Marah Salem Al-</a:t>
            </a:r>
            <a:r>
              <a:rPr lang="en-US" b="1" dirty="0" err="1"/>
              <a:t>Adaileh</a:t>
            </a:r>
            <a:r>
              <a:rPr lang="en-US" b="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Risk of Malignancy </a:t>
            </a:r>
          </a:p>
        </p:txBody>
      </p:sp>
      <p:sp>
        <p:nvSpPr>
          <p:cNvPr id="3" name="Content Placeholder 2"/>
          <p:cNvSpPr>
            <a:spLocks noGrp="1"/>
          </p:cNvSpPr>
          <p:nvPr>
            <p:ph idx="1"/>
          </p:nvPr>
        </p:nvSpPr>
        <p:spPr>
          <a:xfrm>
            <a:off x="152400" y="1143000"/>
            <a:ext cx="8229600" cy="5257800"/>
          </a:xfrm>
        </p:spPr>
        <p:txBody>
          <a:bodyPr>
            <a:normAutofit fontScale="85000" lnSpcReduction="20000"/>
          </a:bodyPr>
          <a:lstStyle/>
          <a:p>
            <a:pPr algn="l">
              <a:buNone/>
            </a:pPr>
            <a:r>
              <a:rPr lang="en-US" dirty="0">
                <a:latin typeface="Arial" panose="020B0604020202020204" pitchFamily="34" charset="0"/>
                <a:cs typeface="Arial" panose="020B0604020202020204" pitchFamily="34" charset="0"/>
              </a:rPr>
              <a:t>-A 10 % risk of cancer in a 1-cm diameter tubular adenoma, whereas with villous adenomas over 2 cm in diameter, there may be a 15 % chance of carcinoma. </a:t>
            </a:r>
          </a:p>
          <a:p>
            <a:pPr algn="l">
              <a:buNone/>
            </a:pPr>
            <a:r>
              <a:rPr lang="en-US" dirty="0">
                <a:latin typeface="Arial" panose="020B0604020202020204" pitchFamily="34" charset="0"/>
                <a:cs typeface="Arial" panose="020B0604020202020204" pitchFamily="34" charset="0"/>
              </a:rPr>
              <a:t>-Almost one-third of large (&gt;3 cm)colonic adenomas will have an area of invasive malignancy within them at the time of resection. </a:t>
            </a:r>
          </a:p>
          <a:p>
            <a:pPr algn="l">
              <a:buNone/>
            </a:pPr>
            <a:r>
              <a:rPr lang="en-US" dirty="0">
                <a:latin typeface="Arial" panose="020B0604020202020204" pitchFamily="34" charset="0"/>
                <a:cs typeface="Arial" panose="020B0604020202020204" pitchFamily="34" charset="0"/>
              </a:rPr>
              <a:t>-Adenomas larger than 5 mm in diameter are usually excised because of their malignant potential.</a:t>
            </a:r>
          </a:p>
          <a:p>
            <a:pPr algn="l">
              <a:buNone/>
            </a:pPr>
            <a:r>
              <a:rPr lang="en-US" dirty="0">
                <a:solidFill>
                  <a:schemeClr val="accent1"/>
                </a:solidFill>
                <a:latin typeface="Arial" panose="020B0604020202020204" pitchFamily="34" charset="0"/>
                <a:cs typeface="Arial" panose="020B0604020202020204" pitchFamily="34" charset="0"/>
              </a:rPr>
              <a:t>-Villous polyps has highest risk for malignancy then </a:t>
            </a:r>
            <a:r>
              <a:rPr lang="en-US" dirty="0" err="1">
                <a:solidFill>
                  <a:schemeClr val="accent1"/>
                </a:solidFill>
                <a:latin typeface="Arial" panose="020B0604020202020204" pitchFamily="34" charset="0"/>
                <a:cs typeface="Arial" panose="020B0604020202020204" pitchFamily="34" charset="0"/>
              </a:rPr>
              <a:t>tubulovillous</a:t>
            </a:r>
            <a:r>
              <a:rPr lang="en-US" dirty="0">
                <a:solidFill>
                  <a:schemeClr val="accent1"/>
                </a:solidFill>
                <a:latin typeface="Arial" panose="020B0604020202020204" pitchFamily="34" charset="0"/>
                <a:cs typeface="Arial" panose="020B0604020202020204" pitchFamily="34" charset="0"/>
              </a:rPr>
              <a:t> then tubular polyp.</a:t>
            </a:r>
          </a:p>
          <a:p>
            <a:pPr algn="l">
              <a:buNone/>
            </a:pPr>
            <a:r>
              <a:rPr lang="en-US" dirty="0">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rPr>
              <a:t>Most common type is tubular and it has lowest risk for malignancy .</a:t>
            </a:r>
          </a:p>
          <a:p>
            <a:pPr algn="l">
              <a:buNone/>
            </a:pPr>
            <a:r>
              <a:rPr lang="en-US" dirty="0">
                <a:solidFill>
                  <a:schemeClr val="accent1"/>
                </a:solidFill>
                <a:latin typeface="Arial" panose="020B0604020202020204" pitchFamily="34" charset="0"/>
                <a:cs typeface="Arial" panose="020B0604020202020204" pitchFamily="34" charset="0"/>
              </a:rPr>
              <a:t>-Grossly, sessile polyp has more risk for malignancy than Pedunculated polyp. </a:t>
            </a:r>
          </a:p>
          <a:p>
            <a:pPr algn="l">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a:t>Macroscopically</a:t>
            </a:r>
            <a:endParaRPr lang="ar-JO" dirty="0"/>
          </a:p>
        </p:txBody>
      </p:sp>
      <p:sp>
        <p:nvSpPr>
          <p:cNvPr id="3" name="Content Placeholder 2"/>
          <p:cNvSpPr>
            <a:spLocks noGrp="1"/>
          </p:cNvSpPr>
          <p:nvPr>
            <p:ph idx="1"/>
          </p:nvPr>
        </p:nvSpPr>
        <p:spPr>
          <a:xfrm>
            <a:off x="228600" y="1219200"/>
            <a:ext cx="7924799" cy="4937760"/>
          </a:xfrm>
        </p:spPr>
        <p:txBody>
          <a:bodyPr>
            <a:normAutofit/>
          </a:bodyPr>
          <a:lstStyle/>
          <a:p>
            <a:pPr algn="l" rtl="0"/>
            <a:r>
              <a:rPr lang="en-US" sz="2400" b="1" dirty="0"/>
              <a:t>  The tumor may take one of  four types:</a:t>
            </a:r>
          </a:p>
          <a:p>
            <a:pPr algn="l" rtl="0">
              <a:buNone/>
            </a:pPr>
            <a:r>
              <a:rPr lang="en-US" sz="2400" dirty="0"/>
              <a:t>1- Annular &gt;&gt; obstructive symptoms</a:t>
            </a:r>
          </a:p>
          <a:p>
            <a:pPr algn="l" rtl="0">
              <a:buNone/>
            </a:pPr>
            <a:r>
              <a:rPr lang="en-US" sz="2400" dirty="0"/>
              <a:t>2-Tubular</a:t>
            </a:r>
          </a:p>
          <a:p>
            <a:pPr algn="l" rtl="0">
              <a:buNone/>
            </a:pPr>
            <a:r>
              <a:rPr lang="en-US" sz="2400" dirty="0"/>
              <a:t>3-Ulcerative (everted edges)</a:t>
            </a:r>
          </a:p>
          <a:p>
            <a:pPr algn="l" rtl="0">
              <a:buNone/>
            </a:pPr>
            <a:r>
              <a:rPr lang="en-US" sz="2400" dirty="0"/>
              <a:t>4-Cauliflower &gt;&gt; least malignant</a:t>
            </a:r>
          </a:p>
          <a:p>
            <a:pPr algn="l" rtl="0">
              <a:buNone/>
            </a:pPr>
            <a:endParaRPr lang="en-US" sz="2400" dirty="0"/>
          </a:p>
        </p:txBody>
      </p:sp>
      <p:sp>
        <p:nvSpPr>
          <p:cNvPr id="4" name="عنصر نائب لرقم الشريحة 3"/>
          <p:cNvSpPr>
            <a:spLocks noGrp="1"/>
          </p:cNvSpPr>
          <p:nvPr>
            <p:ph type="sldNum" sz="quarter" idx="12"/>
          </p:nvPr>
        </p:nvSpPr>
        <p:spPr/>
        <p:txBody>
          <a:bodyPr>
            <a:normAutofit/>
          </a:bodyPr>
          <a:lstStyle/>
          <a:p>
            <a:fld id="{B6F15528-21DE-4FAA-801E-634DDDAF4B2B}" type="slidenum">
              <a:rPr lang="en-US" smtClean="0"/>
              <a:t>11</a:t>
            </a:fld>
            <a:endParaRPr lang="en-US" dirty="0"/>
          </a:p>
        </p:txBody>
      </p:sp>
      <p:pic>
        <p:nvPicPr>
          <p:cNvPr id="5" name="Picture 2"/>
          <p:cNvPicPr>
            <a:picLocks noChangeAspect="1" noChangeArrowheads="1"/>
          </p:cNvPicPr>
          <p:nvPr/>
        </p:nvPicPr>
        <p:blipFill>
          <a:blip r:embed="rId3"/>
          <a:srcRect l="57573" t="13469" r="7404" b="9085"/>
          <a:stretch>
            <a:fillRect/>
          </a:stretch>
        </p:blipFill>
        <p:spPr bwMode="auto">
          <a:xfrm>
            <a:off x="5105400" y="2224112"/>
            <a:ext cx="3886200" cy="46338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762000"/>
          </a:xfrm>
        </p:spPr>
        <p:txBody>
          <a:bodyPr/>
          <a:lstStyle/>
          <a:p>
            <a:endParaRPr lang="ar-JO"/>
          </a:p>
        </p:txBody>
      </p:sp>
      <p:sp>
        <p:nvSpPr>
          <p:cNvPr id="11267" name="Content Placeholder 3"/>
          <p:cNvSpPr>
            <a:spLocks noGrp="1"/>
          </p:cNvSpPr>
          <p:nvPr>
            <p:ph idx="1"/>
          </p:nvPr>
        </p:nvSpPr>
        <p:spPr>
          <a:xfrm>
            <a:off x="533400" y="838200"/>
            <a:ext cx="8077200" cy="5135563"/>
          </a:xfrm>
        </p:spPr>
        <p:txBody>
          <a:bodyPr/>
          <a:lstStyle/>
          <a:p>
            <a:endParaRPr lang="ar-JO"/>
          </a:p>
        </p:txBody>
      </p:sp>
      <p:pic>
        <p:nvPicPr>
          <p:cNvPr id="11268" name="Picture 2" descr="&#10;NEO001.jpg                                                     00000010Macintosh HD                   ABA78158:"/>
          <p:cNvPicPr>
            <a:picLocks noChangeAspect="1" noChangeArrowheads="1"/>
          </p:cNvPicPr>
          <p:nvPr/>
        </p:nvPicPr>
        <p:blipFill>
          <a:blip r:embed="rId3">
            <a:lum bright="30000" contrast="30000"/>
          </a:blip>
          <a:srcRect l="7843" r="23529"/>
          <a:stretch>
            <a:fillRect/>
          </a:stretch>
        </p:blipFill>
        <p:spPr bwMode="auto">
          <a:xfrm>
            <a:off x="5094514" y="0"/>
            <a:ext cx="4038600" cy="5791200"/>
          </a:xfrm>
          <a:prstGeom prst="rect">
            <a:avLst/>
          </a:prstGeom>
          <a:noFill/>
          <a:ln w="9525">
            <a:noFill/>
            <a:miter lim="800000"/>
            <a:headEnd/>
            <a:tailEnd/>
          </a:ln>
        </p:spPr>
      </p:pic>
      <p:pic>
        <p:nvPicPr>
          <p:cNvPr id="11269" name="Picture 2" descr=" GI113.jpg                                                      00000010Macintosh HD                   ABA78158:"/>
          <p:cNvPicPr>
            <a:picLocks noChangeAspect="1" noChangeArrowheads="1"/>
          </p:cNvPicPr>
          <p:nvPr/>
        </p:nvPicPr>
        <p:blipFill>
          <a:blip r:embed="rId4"/>
          <a:srcRect l="34579" t="42891" r="23364" b="17133"/>
          <a:stretch>
            <a:fillRect/>
          </a:stretch>
        </p:blipFill>
        <p:spPr bwMode="auto">
          <a:xfrm>
            <a:off x="31668" y="0"/>
            <a:ext cx="5105400" cy="2967335"/>
          </a:xfrm>
          <a:prstGeom prst="rect">
            <a:avLst/>
          </a:prstGeom>
          <a:noFill/>
          <a:ln w="9525">
            <a:noFill/>
            <a:miter lim="800000"/>
            <a:headEnd/>
            <a:tailEnd/>
          </a:ln>
        </p:spPr>
      </p:pic>
      <p:pic>
        <p:nvPicPr>
          <p:cNvPr id="11270" name="Picture 2" descr=" GI063.jpg                                                      00000010Macintosh HD                   ABA78158:"/>
          <p:cNvPicPr>
            <a:picLocks noChangeAspect="1" noChangeArrowheads="1"/>
          </p:cNvPicPr>
          <p:nvPr/>
        </p:nvPicPr>
        <p:blipFill>
          <a:blip r:embed="rId5"/>
          <a:srcRect l="8257" t="13412" r="15596" b="25137"/>
          <a:stretch>
            <a:fillRect/>
          </a:stretch>
        </p:blipFill>
        <p:spPr bwMode="auto">
          <a:xfrm>
            <a:off x="37606" y="2967335"/>
            <a:ext cx="5105400" cy="2743200"/>
          </a:xfrm>
          <a:prstGeom prst="rect">
            <a:avLst/>
          </a:prstGeom>
          <a:noFill/>
          <a:ln w="9525">
            <a:noFill/>
            <a:miter lim="800000"/>
            <a:headEnd/>
            <a:tailEnd/>
          </a:ln>
        </p:spPr>
      </p:pic>
      <p:sp>
        <p:nvSpPr>
          <p:cNvPr id="2" name="Rectangle 1"/>
          <p:cNvSpPr/>
          <p:nvPr/>
        </p:nvSpPr>
        <p:spPr>
          <a:xfrm>
            <a:off x="185928" y="5751493"/>
            <a:ext cx="8763000" cy="954107"/>
          </a:xfrm>
          <a:prstGeom prst="rect">
            <a:avLst/>
          </a:prstGeom>
        </p:spPr>
        <p:txBody>
          <a:bodyPr wrap="square">
            <a:spAutoFit/>
          </a:bodyPr>
          <a:lstStyle/>
          <a:p>
            <a:r>
              <a:rPr lang="en-US" sz="2800" b="1" dirty="0"/>
              <a:t>Gross - </a:t>
            </a:r>
            <a:r>
              <a:rPr lang="en-US" sz="2800" b="1" dirty="0" err="1"/>
              <a:t>Fungating</a:t>
            </a:r>
            <a:r>
              <a:rPr lang="en-US" sz="2800" b="1" dirty="0"/>
              <a:t> (</a:t>
            </a:r>
            <a:r>
              <a:rPr lang="en-US" sz="2800" b="1" dirty="0" err="1"/>
              <a:t>Exophytic</a:t>
            </a:r>
            <a:r>
              <a:rPr lang="en-US" sz="2800" b="1" dirty="0"/>
              <a:t>)/ Ulcerative/ </a:t>
            </a:r>
            <a:r>
              <a:rPr lang="en-US" sz="2800" b="1" dirty="0" err="1"/>
              <a:t>Stenosing</a:t>
            </a:r>
            <a:r>
              <a:rPr lang="en-US" sz="2800" b="1" dirty="0"/>
              <a:t>(annular/ constricting/ </a:t>
            </a:r>
            <a:r>
              <a:rPr lang="en-US" sz="2800" b="1" dirty="0" err="1"/>
              <a:t>circumferrential</a:t>
            </a:r>
            <a:r>
              <a:rPr lang="en-US" sz="2800" b="1" dirty="0"/>
              <a:t>)</a:t>
            </a:r>
          </a:p>
        </p:txBody>
      </p:sp>
    </p:spTree>
    <p:extLst>
      <p:ext uri="{BB962C8B-B14F-4D97-AF65-F5344CB8AC3E}">
        <p14:creationId xmlns:p14="http://schemas.microsoft.com/office/powerpoint/2010/main" val="301998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Familial </a:t>
            </a:r>
            <a:r>
              <a:rPr lang="en-US" dirty="0" err="1"/>
              <a:t>adenomatous</a:t>
            </a:r>
            <a:r>
              <a:rPr lang="en-US" dirty="0"/>
              <a:t> </a:t>
            </a:r>
            <a:r>
              <a:rPr lang="en-US" dirty="0" err="1"/>
              <a:t>polyposis</a:t>
            </a:r>
            <a:endParaRPr lang="ar-JO" dirty="0"/>
          </a:p>
        </p:txBody>
      </p:sp>
      <p:pic>
        <p:nvPicPr>
          <p:cNvPr id="4" name="عنصر نائب للمحتوى 3" descr="242993246_1140488776359849_4427229599473936253_n.jpg"/>
          <p:cNvPicPr>
            <a:picLocks noGrp="1" noChangeAspect="1"/>
          </p:cNvPicPr>
          <p:nvPr>
            <p:ph idx="1"/>
          </p:nvPr>
        </p:nvPicPr>
        <p:blipFill>
          <a:blip r:embed="rId2"/>
          <a:stretch>
            <a:fillRect/>
          </a:stretch>
        </p:blipFill>
        <p:spPr>
          <a:xfrm>
            <a:off x="2339340" y="2732405"/>
            <a:ext cx="4465320" cy="287274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382000" cy="487362"/>
          </a:xfrm>
        </p:spPr>
        <p:txBody>
          <a:bodyPr>
            <a:normAutofit fontScale="90000"/>
          </a:bodyPr>
          <a:lstStyle/>
          <a:p>
            <a:r>
              <a:rPr lang="en-US" dirty="0"/>
              <a:t>Familial </a:t>
            </a:r>
            <a:r>
              <a:rPr lang="en-US" dirty="0" err="1"/>
              <a:t>adenomatous</a:t>
            </a:r>
            <a:r>
              <a:rPr lang="en-US" dirty="0"/>
              <a:t> </a:t>
            </a:r>
            <a:r>
              <a:rPr lang="en-US" dirty="0" err="1"/>
              <a:t>polyposis</a:t>
            </a:r>
            <a:endParaRPr lang="ar-JO" dirty="0"/>
          </a:p>
        </p:txBody>
      </p:sp>
      <p:sp>
        <p:nvSpPr>
          <p:cNvPr id="3" name="عنصر نائب للمحتوى 2"/>
          <p:cNvSpPr>
            <a:spLocks noGrp="1"/>
          </p:cNvSpPr>
          <p:nvPr>
            <p:ph idx="1"/>
          </p:nvPr>
        </p:nvSpPr>
        <p:spPr>
          <a:xfrm>
            <a:off x="152400" y="990600"/>
            <a:ext cx="8839200" cy="5410200"/>
          </a:xfrm>
        </p:spPr>
        <p:txBody>
          <a:bodyPr>
            <a:noAutofit/>
          </a:bodyPr>
          <a:lstStyle/>
          <a:p>
            <a:pPr algn="l">
              <a:buNone/>
            </a:pPr>
            <a:r>
              <a:rPr lang="en-US" sz="2400" dirty="0">
                <a:latin typeface="Arial" panose="020B0604020202020204" pitchFamily="34" charset="0"/>
                <a:cs typeface="Arial" panose="020B0604020202020204" pitchFamily="34" charset="0"/>
              </a:rPr>
              <a:t>-FAP is defined clinically by the </a:t>
            </a:r>
            <a:r>
              <a:rPr lang="en-US" sz="2400" b="1" u="sng" dirty="0">
                <a:latin typeface="Arial" panose="020B0604020202020204" pitchFamily="34" charset="0"/>
                <a:cs typeface="Arial" panose="020B0604020202020204" pitchFamily="34" charset="0"/>
              </a:rPr>
              <a:t>presence of more than 100 colorectal adenomas, </a:t>
            </a:r>
            <a:r>
              <a:rPr lang="en-US" sz="2400" dirty="0">
                <a:latin typeface="Arial" panose="020B0604020202020204" pitchFamily="34" charset="0"/>
                <a:cs typeface="Arial" panose="020B0604020202020204" pitchFamily="34" charset="0"/>
              </a:rPr>
              <a:t>but also </a:t>
            </a:r>
            <a:r>
              <a:rPr lang="en-US" sz="2400" b="1" u="sng" dirty="0" err="1">
                <a:latin typeface="Arial" panose="020B0604020202020204" pitchFamily="34" charset="0"/>
                <a:cs typeface="Arial" panose="020B0604020202020204" pitchFamily="34" charset="0"/>
              </a:rPr>
              <a:t>characterised</a:t>
            </a:r>
            <a:r>
              <a:rPr lang="en-US" sz="2400" b="1" u="sng" dirty="0">
                <a:latin typeface="Arial" panose="020B0604020202020204" pitchFamily="34" charset="0"/>
                <a:cs typeface="Arial" panose="020B0604020202020204" pitchFamily="34" charset="0"/>
              </a:rPr>
              <a:t> by duodenal adenomas and multiple </a:t>
            </a:r>
            <a:r>
              <a:rPr lang="en-US" sz="2400" b="1" u="sng" dirty="0" err="1">
                <a:latin typeface="Arial" panose="020B0604020202020204" pitchFamily="34" charset="0"/>
                <a:cs typeface="Arial" panose="020B0604020202020204" pitchFamily="34" charset="0"/>
              </a:rPr>
              <a:t>extraintestinal</a:t>
            </a:r>
            <a:r>
              <a:rPr lang="en-US" sz="2400" b="1" u="sng" dirty="0">
                <a:latin typeface="Arial" panose="020B0604020202020204" pitchFamily="34" charset="0"/>
                <a:cs typeface="Arial" panose="020B0604020202020204" pitchFamily="34" charset="0"/>
              </a:rPr>
              <a:t> manifestations</a:t>
            </a:r>
            <a:r>
              <a:rPr lang="en-US" sz="2400" dirty="0">
                <a:latin typeface="Arial" panose="020B0604020202020204" pitchFamily="34" charset="0"/>
                <a:cs typeface="Arial" panose="020B0604020202020204" pitchFamily="34" charset="0"/>
              </a:rPr>
              <a:t>.</a:t>
            </a:r>
          </a:p>
          <a:p>
            <a:pPr algn="l">
              <a:buNone/>
            </a:pPr>
            <a:r>
              <a:rPr lang="en-US" sz="2400" dirty="0">
                <a:latin typeface="Arial" panose="020B0604020202020204" pitchFamily="34" charset="0"/>
                <a:cs typeface="Arial" panose="020B0604020202020204" pitchFamily="34" charset="0"/>
              </a:rPr>
              <a:t> -Over 80 percent of cases come from patients with a positive family history. The remainder </a:t>
            </a:r>
            <a:r>
              <a:rPr lang="en-US" sz="2400" b="1" u="sng" dirty="0">
                <a:latin typeface="Arial" panose="020B0604020202020204" pitchFamily="34" charset="0"/>
                <a:cs typeface="Arial" panose="020B0604020202020204" pitchFamily="34" charset="0"/>
              </a:rPr>
              <a:t>arise as a result of new mutations in the </a:t>
            </a:r>
            <a:r>
              <a:rPr lang="en-US" sz="2400" b="1" u="sng" dirty="0" err="1">
                <a:latin typeface="Arial" panose="020B0604020202020204" pitchFamily="34" charset="0"/>
                <a:cs typeface="Arial" panose="020B0604020202020204" pitchFamily="34" charset="0"/>
              </a:rPr>
              <a:t>adenomatous</a:t>
            </a:r>
            <a:r>
              <a:rPr lang="en-US" sz="2400" b="1" u="sng"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polyposis</a:t>
            </a:r>
            <a:r>
              <a:rPr lang="en-US" sz="2400" b="1" u="sng" dirty="0">
                <a:latin typeface="Arial" panose="020B0604020202020204" pitchFamily="34" charset="0"/>
                <a:cs typeface="Arial" panose="020B0604020202020204" pitchFamily="34" charset="0"/>
              </a:rPr>
              <a:t> coli (APC) gene</a:t>
            </a:r>
            <a:r>
              <a:rPr lang="en-US" sz="2400" dirty="0">
                <a:latin typeface="Arial" panose="020B0604020202020204" pitchFamily="34" charset="0"/>
                <a:cs typeface="Arial" panose="020B0604020202020204" pitchFamily="34" charset="0"/>
              </a:rPr>
              <a:t>. This has been</a:t>
            </a:r>
            <a:r>
              <a:rPr lang="en-US" sz="2400" b="1" u="sng" dirty="0">
                <a:latin typeface="Arial" panose="020B0604020202020204" pitchFamily="34" charset="0"/>
                <a:cs typeface="Arial" panose="020B0604020202020204" pitchFamily="34" charset="0"/>
              </a:rPr>
              <a:t> identified on the short arm of chromosome 5.</a:t>
            </a:r>
          </a:p>
          <a:p>
            <a:pPr algn="l">
              <a:buNone/>
            </a:pPr>
            <a:r>
              <a:rPr lang="en-US" sz="2400"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FAP is inherited </a:t>
            </a:r>
            <a:r>
              <a:rPr lang="en-US" sz="2400" dirty="0">
                <a:latin typeface="Arial" panose="020B0604020202020204" pitchFamily="34" charset="0"/>
                <a:cs typeface="Arial" panose="020B0604020202020204" pitchFamily="34" charset="0"/>
              </a:rPr>
              <a:t>as an </a:t>
            </a:r>
            <a:r>
              <a:rPr lang="en-US" sz="2400" b="1" u="sng" dirty="0" err="1">
                <a:latin typeface="Arial" panose="020B0604020202020204" pitchFamily="34" charset="0"/>
                <a:cs typeface="Arial" panose="020B0604020202020204" pitchFamily="34" charset="0"/>
              </a:rPr>
              <a:t>autosomal</a:t>
            </a:r>
            <a:r>
              <a:rPr lang="en-US" sz="2400" b="1" u="sng" dirty="0">
                <a:latin typeface="Arial" panose="020B0604020202020204" pitchFamily="34" charset="0"/>
                <a:cs typeface="Arial" panose="020B0604020202020204" pitchFamily="34" charset="0"/>
              </a:rPr>
              <a:t> dominant </a:t>
            </a:r>
            <a:r>
              <a:rPr lang="en-US" sz="2400" dirty="0">
                <a:latin typeface="Arial" panose="020B0604020202020204" pitchFamily="34" charset="0"/>
                <a:cs typeface="Arial" panose="020B0604020202020204" pitchFamily="34" charset="0"/>
              </a:rPr>
              <a:t>condition and is consequently equally likely in men and women.</a:t>
            </a:r>
          </a:p>
          <a:p>
            <a:pPr algn="l">
              <a:buNone/>
            </a:pPr>
            <a:r>
              <a:rPr lang="en-US" sz="2400" dirty="0">
                <a:latin typeface="Arial" panose="020B0604020202020204" pitchFamily="34" charset="0"/>
                <a:cs typeface="Arial" panose="020B0604020202020204" pitchFamily="34" charset="0"/>
              </a:rPr>
              <a:t> -Although </a:t>
            </a:r>
            <a:r>
              <a:rPr lang="en-US" sz="2400" b="1" u="sng" dirty="0">
                <a:latin typeface="Arial" panose="020B0604020202020204" pitchFamily="34" charset="0"/>
                <a:cs typeface="Arial" panose="020B0604020202020204" pitchFamily="34" charset="0"/>
              </a:rPr>
              <a:t>FAP is less common than hereditary non-polyposis colon cancer (HNPCC</a:t>
            </a:r>
            <a:r>
              <a:rPr lang="en-US" sz="2400" dirty="0">
                <a:latin typeface="Arial" panose="020B0604020202020204" pitchFamily="34" charset="0"/>
                <a:cs typeface="Arial" panose="020B0604020202020204" pitchFamily="34" charset="0"/>
              </a:rPr>
              <a:t>), and only accounts for 1 per cent or less of all colon cancer, the risk of colorectal cancer is 100 per cent in patients with FAP.</a:t>
            </a:r>
          </a:p>
          <a:p>
            <a:pPr algn="l">
              <a:buNone/>
            </a:pPr>
            <a:endParaRPr lang="ar-JO" sz="24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0"/>
            <a:ext cx="7467600" cy="1143000"/>
          </a:xfrm>
        </p:spPr>
        <p:txBody>
          <a:bodyPr/>
          <a:lstStyle/>
          <a:p>
            <a:r>
              <a:rPr lang="en-US" dirty="0"/>
              <a:t>Treatment</a:t>
            </a:r>
            <a:endParaRPr lang="ar-JO" dirty="0"/>
          </a:p>
        </p:txBody>
      </p:sp>
      <p:sp>
        <p:nvSpPr>
          <p:cNvPr id="3" name="عنصر نائب للمحتوى 2"/>
          <p:cNvSpPr>
            <a:spLocks noGrp="1"/>
          </p:cNvSpPr>
          <p:nvPr>
            <p:ph idx="1"/>
          </p:nvPr>
        </p:nvSpPr>
        <p:spPr>
          <a:xfrm>
            <a:off x="152400" y="1295400"/>
            <a:ext cx="8763000" cy="4873752"/>
          </a:xfrm>
        </p:spPr>
        <p:txBody>
          <a:bodyPr>
            <a:normAutofit/>
          </a:bodyPr>
          <a:lstStyle/>
          <a:p>
            <a:pPr algn="l">
              <a:buNone/>
            </a:pPr>
            <a:r>
              <a:rPr lang="en-US" sz="2400" dirty="0">
                <a:latin typeface="Arial" panose="020B0604020202020204" pitchFamily="34" charset="0"/>
                <a:cs typeface="Arial" panose="020B0604020202020204" pitchFamily="34" charset="0"/>
              </a:rPr>
              <a:t>The aim of surgery is to prevent the development of colorectal cancer. The surgical options are: </a:t>
            </a:r>
          </a:p>
          <a:p>
            <a:pPr algn="l">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colectomy</a:t>
            </a:r>
            <a:r>
              <a:rPr lang="en-US" sz="2400" dirty="0">
                <a:latin typeface="Arial" panose="020B0604020202020204" pitchFamily="34" charset="0"/>
                <a:cs typeface="Arial" panose="020B0604020202020204" pitchFamily="34" charset="0"/>
              </a:rPr>
              <a:t> with </a:t>
            </a:r>
            <a:r>
              <a:rPr lang="en-US" sz="2400" dirty="0" err="1">
                <a:latin typeface="Arial" panose="020B0604020202020204" pitchFamily="34" charset="0"/>
                <a:cs typeface="Arial" panose="020B0604020202020204" pitchFamily="34" charset="0"/>
              </a:rPr>
              <a:t>ileorectal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anastomosis</a:t>
            </a:r>
            <a:r>
              <a:rPr lang="en-US" sz="2400" dirty="0">
                <a:latin typeface="Arial" panose="020B0604020202020204" pitchFamily="34" charset="0"/>
                <a:cs typeface="Arial" panose="020B0604020202020204" pitchFamily="34" charset="0"/>
              </a:rPr>
              <a:t> (IRA). </a:t>
            </a:r>
          </a:p>
          <a:p>
            <a:pPr algn="l">
              <a:buNone/>
            </a:pPr>
            <a:r>
              <a:rPr lang="en-US" sz="2400" dirty="0">
                <a:latin typeface="Arial" panose="020B0604020202020204" pitchFamily="34" charset="0"/>
                <a:cs typeface="Arial" panose="020B0604020202020204" pitchFamily="34" charset="0"/>
              </a:rPr>
              <a:t>• restorative </a:t>
            </a:r>
            <a:r>
              <a:rPr lang="en-US" sz="2400" dirty="0" err="1">
                <a:latin typeface="Arial" panose="020B0604020202020204" pitchFamily="34" charset="0"/>
                <a:cs typeface="Arial" panose="020B0604020202020204" pitchFamily="34" charset="0"/>
              </a:rPr>
              <a:t>proctocolectomy</a:t>
            </a:r>
            <a:r>
              <a:rPr lang="en-US" sz="2400" dirty="0">
                <a:latin typeface="Arial" panose="020B0604020202020204" pitchFamily="34" charset="0"/>
                <a:cs typeface="Arial" panose="020B0604020202020204" pitchFamily="34" charset="0"/>
              </a:rPr>
              <a:t> (RPC) with an </a:t>
            </a:r>
            <a:r>
              <a:rPr lang="en-US" sz="2400" dirty="0" err="1">
                <a:latin typeface="Arial" panose="020B0604020202020204" pitchFamily="34" charset="0"/>
                <a:cs typeface="Arial" panose="020B0604020202020204" pitchFamily="34" charset="0"/>
              </a:rPr>
              <a:t>ileal</a:t>
            </a:r>
            <a:r>
              <a:rPr lang="en-US" sz="2400" dirty="0">
                <a:latin typeface="Arial" panose="020B0604020202020204" pitchFamily="34" charset="0"/>
                <a:cs typeface="Arial" panose="020B0604020202020204" pitchFamily="34" charset="0"/>
              </a:rPr>
              <a:t> pouch-anal </a:t>
            </a:r>
            <a:r>
              <a:rPr lang="en-US" sz="2400" dirty="0" err="1">
                <a:latin typeface="Arial" panose="020B0604020202020204" pitchFamily="34" charset="0"/>
                <a:cs typeface="Arial" panose="020B0604020202020204" pitchFamily="34" charset="0"/>
              </a:rPr>
              <a:t>anastomosis</a:t>
            </a:r>
            <a:r>
              <a:rPr lang="en-US" sz="2400" dirty="0">
                <a:latin typeface="Arial" panose="020B0604020202020204" pitchFamily="34" charset="0"/>
                <a:cs typeface="Arial" panose="020B0604020202020204" pitchFamily="34" charset="0"/>
              </a:rPr>
              <a:t>.</a:t>
            </a:r>
          </a:p>
          <a:p>
            <a:pPr algn="l">
              <a:buNone/>
            </a:pPr>
            <a:r>
              <a:rPr lang="en-US" sz="2400" dirty="0">
                <a:latin typeface="Arial" panose="020B0604020202020204" pitchFamily="34" charset="0"/>
                <a:cs typeface="Arial" panose="020B0604020202020204" pitchFamily="34" charset="0"/>
              </a:rPr>
              <a:t>• total </a:t>
            </a:r>
            <a:r>
              <a:rPr lang="en-US" sz="2400" dirty="0" err="1">
                <a:latin typeface="Arial" panose="020B0604020202020204" pitchFamily="34" charset="0"/>
                <a:cs typeface="Arial" panose="020B0604020202020204" pitchFamily="34" charset="0"/>
              </a:rPr>
              <a:t>proctectomy</a:t>
            </a:r>
            <a:r>
              <a:rPr lang="en-US" sz="2400" dirty="0">
                <a:latin typeface="Arial" panose="020B0604020202020204" pitchFamily="34" charset="0"/>
                <a:cs typeface="Arial" panose="020B0604020202020204" pitchFamily="34" charset="0"/>
              </a:rPr>
              <a:t> and end </a:t>
            </a:r>
            <a:r>
              <a:rPr lang="en-US" sz="2400" dirty="0" err="1">
                <a:latin typeface="Arial" panose="020B0604020202020204" pitchFamily="34" charset="0"/>
                <a:cs typeface="Arial" panose="020B0604020202020204" pitchFamily="34" charset="0"/>
              </a:rPr>
              <a:t>ileostomy</a:t>
            </a:r>
            <a:r>
              <a:rPr lang="en-US" sz="2400" dirty="0">
                <a:latin typeface="Arial" panose="020B0604020202020204" pitchFamily="34" charset="0"/>
                <a:cs typeface="Arial" panose="020B0604020202020204" pitchFamily="34" charset="0"/>
              </a:rPr>
              <a:t> (normally reserved for patients with a low rectal cancer).</a:t>
            </a:r>
            <a:endParaRPr lang="ar-JO" sz="2400"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srcRect/>
          <a:stretch>
            <a:fillRect/>
          </a:stretch>
        </p:blipFill>
        <p:spPr bwMode="auto">
          <a:xfrm>
            <a:off x="1295400" y="4191000"/>
            <a:ext cx="6019800" cy="24455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200" i="1" dirty="0"/>
              <a:t>Hereditary non-</a:t>
            </a:r>
            <a:r>
              <a:rPr lang="en-US" sz="3200" i="1" dirty="0" err="1"/>
              <a:t>polyposis</a:t>
            </a:r>
            <a:r>
              <a:rPr lang="en-US" sz="3200" i="1" dirty="0"/>
              <a:t> colorectal cancer (Lynch syndrome)</a:t>
            </a:r>
            <a:endParaRPr lang="en-US" sz="3200" dirty="0"/>
          </a:p>
        </p:txBody>
      </p:sp>
      <p:sp>
        <p:nvSpPr>
          <p:cNvPr id="3" name="Content Placeholder 2"/>
          <p:cNvSpPr>
            <a:spLocks noGrp="1"/>
          </p:cNvSpPr>
          <p:nvPr>
            <p:ph idx="1"/>
          </p:nvPr>
        </p:nvSpPr>
        <p:spPr>
          <a:xfrm>
            <a:off x="457200" y="1600200"/>
            <a:ext cx="7924800" cy="4873752"/>
          </a:xfrm>
        </p:spPr>
        <p:txBody>
          <a:bodyPr>
            <a:normAutofit fontScale="77500" lnSpcReduction="20000"/>
          </a:bodyPr>
          <a:lstStyle/>
          <a:p>
            <a:pPr algn="l">
              <a:buNone/>
            </a:pPr>
            <a:r>
              <a:rPr lang="en-US" dirty="0">
                <a:latin typeface="Arial" panose="020B0604020202020204" pitchFamily="34" charset="0"/>
                <a:cs typeface="Arial" panose="020B0604020202020204" pitchFamily="34" charset="0"/>
              </a:rPr>
              <a:t>-This syndrome is </a:t>
            </a:r>
            <a:r>
              <a:rPr lang="en-US" b="1" u="sng" dirty="0" err="1">
                <a:latin typeface="Arial" panose="020B0604020202020204" pitchFamily="34" charset="0"/>
                <a:cs typeface="Arial" panose="020B0604020202020204" pitchFamily="34" charset="0"/>
              </a:rPr>
              <a:t>characterised</a:t>
            </a:r>
            <a:r>
              <a:rPr lang="en-US" b="1" u="sng" dirty="0">
                <a:latin typeface="Arial" panose="020B0604020202020204" pitchFamily="34" charset="0"/>
                <a:cs typeface="Arial" panose="020B0604020202020204" pitchFamily="34" charset="0"/>
              </a:rPr>
              <a:t> by increased risk of colorectal cancer and also cancers of the </a:t>
            </a:r>
            <a:r>
              <a:rPr lang="en-US" b="1" u="sng" dirty="0" err="1">
                <a:latin typeface="Arial" panose="020B0604020202020204" pitchFamily="34" charset="0"/>
                <a:cs typeface="Arial" panose="020B0604020202020204" pitchFamily="34" charset="0"/>
              </a:rPr>
              <a:t>endometrium</a:t>
            </a:r>
            <a:r>
              <a:rPr lang="en-US" b="1" u="sng" dirty="0">
                <a:latin typeface="Arial" panose="020B0604020202020204" pitchFamily="34" charset="0"/>
                <a:cs typeface="Arial" panose="020B0604020202020204" pitchFamily="34" charset="0"/>
              </a:rPr>
              <a:t>, ovary, stomach and small intestines.</a:t>
            </a:r>
          </a:p>
          <a:p>
            <a:pPr algn="l">
              <a:buNone/>
            </a:pPr>
            <a:r>
              <a:rPr lang="en-US" dirty="0">
                <a:latin typeface="Arial" panose="020B0604020202020204" pitchFamily="34" charset="0"/>
                <a:cs typeface="Arial" panose="020B0604020202020204" pitchFamily="34" charset="0"/>
              </a:rPr>
              <a:t> -It is an </a:t>
            </a:r>
            <a:r>
              <a:rPr lang="en-US" b="1" u="sng" dirty="0" err="1">
                <a:latin typeface="Arial" panose="020B0604020202020204" pitchFamily="34" charset="0"/>
                <a:cs typeface="Arial" panose="020B0604020202020204" pitchFamily="34" charset="0"/>
              </a:rPr>
              <a:t>autosomal</a:t>
            </a:r>
            <a:r>
              <a:rPr lang="en-US" b="1" u="sng" dirty="0">
                <a:latin typeface="Arial" panose="020B0604020202020204" pitchFamily="34" charset="0"/>
                <a:cs typeface="Arial" panose="020B0604020202020204" pitchFamily="34" charset="0"/>
              </a:rPr>
              <a:t> dominant condition </a:t>
            </a:r>
            <a:r>
              <a:rPr lang="en-US" dirty="0">
                <a:latin typeface="Arial" panose="020B0604020202020204" pitchFamily="34" charset="0"/>
                <a:cs typeface="Arial" panose="020B0604020202020204" pitchFamily="34" charset="0"/>
              </a:rPr>
              <a:t>that is caused by </a:t>
            </a:r>
            <a:r>
              <a:rPr lang="en-US" b="1" u="sng" dirty="0">
                <a:latin typeface="Arial" panose="020B0604020202020204" pitchFamily="34" charset="0"/>
                <a:cs typeface="Arial" panose="020B0604020202020204" pitchFamily="34" charset="0"/>
              </a:rPr>
              <a:t>a mutation in one of the DNA mismatch repair genes</a:t>
            </a:r>
            <a:r>
              <a:rPr lang="en-US" dirty="0">
                <a:latin typeface="Arial" panose="020B0604020202020204" pitchFamily="34" charset="0"/>
                <a:cs typeface="Arial" panose="020B0604020202020204" pitchFamily="34" charset="0"/>
              </a:rPr>
              <a:t>.</a:t>
            </a:r>
          </a:p>
          <a:p>
            <a:pPr algn="l">
              <a:buNone/>
            </a:pPr>
            <a:r>
              <a:rPr lang="en-US" dirty="0">
                <a:latin typeface="Arial" panose="020B0604020202020204" pitchFamily="34" charset="0"/>
                <a:cs typeface="Arial" panose="020B0604020202020204" pitchFamily="34" charset="0"/>
              </a:rPr>
              <a:t> -The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commonly affected genes are MLH1 and MSH2.</a:t>
            </a:r>
          </a:p>
          <a:p>
            <a:pPr algn="l">
              <a:buNone/>
            </a:pPr>
            <a:r>
              <a:rPr lang="en-US" dirty="0">
                <a:latin typeface="Arial" panose="020B0604020202020204" pitchFamily="34" charset="0"/>
                <a:cs typeface="Arial" panose="020B0604020202020204" pitchFamily="34" charset="0"/>
              </a:rPr>
              <a:t> -The lifetime risk of developing colorectal cancer in Lynch syndrome is 80 per cent, and the mean age of diagnosis is 45 years.</a:t>
            </a:r>
          </a:p>
          <a:p>
            <a:pPr algn="l">
              <a:buNone/>
            </a:pP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-Most cancers develop in the proximal colon</a:t>
            </a:r>
            <a:r>
              <a:rPr lang="en-US" dirty="0">
                <a:latin typeface="Arial" panose="020B0604020202020204" pitchFamily="34" charset="0"/>
                <a:cs typeface="Arial" panose="020B0604020202020204" pitchFamily="34" charset="0"/>
              </a:rPr>
              <a:t>.</a:t>
            </a:r>
          </a:p>
          <a:p>
            <a:pPr algn="l">
              <a:buNone/>
            </a:pPr>
            <a:r>
              <a:rPr lang="en-US" dirty="0">
                <a:latin typeface="Arial" panose="020B0604020202020204" pitchFamily="34" charset="0"/>
                <a:cs typeface="Arial" panose="020B0604020202020204" pitchFamily="34" charset="0"/>
              </a:rPr>
              <a:t> -Females with HNPCC have a 30–50 per cent lifetime risk of developing endometrial cancer.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Diagnosis</a:t>
            </a:r>
            <a:endParaRPr lang="ar-JO"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u="sng" dirty="0">
                <a:latin typeface="Arial" panose="020B0604020202020204" pitchFamily="34" charset="0"/>
                <a:cs typeface="Arial" panose="020B0604020202020204" pitchFamily="34" charset="0"/>
              </a:rPr>
              <a:t>HNPCC can be diagnosed by genetic testing or the Amsterdam II criteria: </a:t>
            </a:r>
          </a:p>
          <a:p>
            <a:pPr algn="l">
              <a:buNone/>
            </a:pPr>
            <a:r>
              <a:rPr lang="en-US" dirty="0">
                <a:latin typeface="Arial" panose="020B0604020202020204" pitchFamily="34" charset="0"/>
                <a:cs typeface="Arial" panose="020B0604020202020204" pitchFamily="34" charset="0"/>
              </a:rPr>
              <a:t>• three or more family members with an HNPCC-related cancer (colorectal, endometrial, small bowel, </a:t>
            </a:r>
            <a:r>
              <a:rPr lang="en-US" dirty="0" err="1">
                <a:latin typeface="Arial" panose="020B0604020202020204" pitchFamily="34" charset="0"/>
                <a:cs typeface="Arial" panose="020B0604020202020204" pitchFamily="34" charset="0"/>
              </a:rPr>
              <a:t>ureter</a:t>
            </a:r>
            <a:r>
              <a:rPr lang="en-US" dirty="0">
                <a:latin typeface="Arial" panose="020B0604020202020204" pitchFamily="34" charset="0"/>
                <a:cs typeface="Arial" panose="020B0604020202020204" pitchFamily="34" charset="0"/>
              </a:rPr>
              <a:t>, renal pelvis), one of whom is a first-degree relative of the other two; </a:t>
            </a:r>
          </a:p>
          <a:p>
            <a:pPr algn="l">
              <a:buNone/>
            </a:pPr>
            <a:r>
              <a:rPr lang="en-US" dirty="0">
                <a:latin typeface="Arial" panose="020B0604020202020204" pitchFamily="34" charset="0"/>
                <a:cs typeface="Arial" panose="020B0604020202020204" pitchFamily="34" charset="0"/>
              </a:rPr>
              <a:t>• two successive affected generations; </a:t>
            </a:r>
          </a:p>
          <a:p>
            <a:pPr algn="l">
              <a:buNone/>
            </a:pPr>
            <a:r>
              <a:rPr lang="en-US" dirty="0">
                <a:latin typeface="Arial" panose="020B0604020202020204" pitchFamily="34" charset="0"/>
                <a:cs typeface="Arial" panose="020B0604020202020204" pitchFamily="34" charset="0"/>
              </a:rPr>
              <a:t>• at least one colorectal cancer diagnosed before the age of 50 years;</a:t>
            </a:r>
          </a:p>
          <a:p>
            <a:pPr algn="l">
              <a:buNone/>
            </a:pPr>
            <a:r>
              <a:rPr lang="en-US" dirty="0">
                <a:latin typeface="Arial" panose="020B0604020202020204" pitchFamily="34" charset="0"/>
                <a:cs typeface="Arial" panose="020B0604020202020204" pitchFamily="34" charset="0"/>
              </a:rPr>
              <a:t> • FAP excluded; </a:t>
            </a:r>
          </a:p>
          <a:p>
            <a:pPr algn="l">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tumours</a:t>
            </a:r>
            <a:r>
              <a:rPr lang="en-US" dirty="0">
                <a:latin typeface="Arial" panose="020B0604020202020204" pitchFamily="34" charset="0"/>
                <a:cs typeface="Arial" panose="020B0604020202020204" pitchFamily="34" charset="0"/>
              </a:rPr>
              <a:t> verified by pathological examination. </a:t>
            </a:r>
          </a:p>
          <a:p>
            <a:pPr algn="l">
              <a:buNone/>
            </a:pPr>
            <a:r>
              <a:rPr lang="en-US" dirty="0">
                <a:latin typeface="Arial" panose="020B0604020202020204" pitchFamily="34" charset="0"/>
                <a:cs typeface="Arial" panose="020B0604020202020204" pitchFamily="34" charset="0"/>
              </a:rPr>
              <a:t>Patients with HNPCC are subjected to regular (every one to two years) </a:t>
            </a:r>
            <a:r>
              <a:rPr lang="en-US" dirty="0" err="1">
                <a:latin typeface="Arial" panose="020B0604020202020204" pitchFamily="34" charset="0"/>
                <a:cs typeface="Arial" panose="020B0604020202020204" pitchFamily="34" charset="0"/>
              </a:rPr>
              <a:t>colonoscopic</a:t>
            </a:r>
            <a:r>
              <a:rPr lang="en-US" dirty="0">
                <a:latin typeface="Arial" panose="020B0604020202020204" pitchFamily="34" charset="0"/>
                <a:cs typeface="Arial" panose="020B0604020202020204" pitchFamily="34" charset="0"/>
              </a:rPr>
              <a:t> surveillance.</a:t>
            </a:r>
            <a:endParaRPr lang="ar-JO"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38200"/>
            <a:ext cx="8686800" cy="4827476"/>
          </a:xfrm>
        </p:spPr>
      </p:pic>
    </p:spTree>
    <p:extLst>
      <p:ext uri="{BB962C8B-B14F-4D97-AF65-F5344CB8AC3E}">
        <p14:creationId xmlns:p14="http://schemas.microsoft.com/office/powerpoint/2010/main" val="414314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990600"/>
            <a:ext cx="7162799" cy="5464175"/>
          </a:xfrm>
        </p:spPr>
      </p:pic>
    </p:spTree>
    <p:extLst>
      <p:ext uri="{BB962C8B-B14F-4D97-AF65-F5344CB8AC3E}">
        <p14:creationId xmlns:p14="http://schemas.microsoft.com/office/powerpoint/2010/main" val="74599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Colorectal Cancer</a:t>
            </a:r>
          </a:p>
        </p:txBody>
      </p:sp>
      <p:sp>
        <p:nvSpPr>
          <p:cNvPr id="3" name="Content Placeholder 2"/>
          <p:cNvSpPr>
            <a:spLocks noGrp="1"/>
          </p:cNvSpPr>
          <p:nvPr>
            <p:ph idx="1"/>
          </p:nvPr>
        </p:nvSpPr>
        <p:spPr>
          <a:xfrm>
            <a:off x="990600" y="1981200"/>
            <a:ext cx="7520940" cy="3579849"/>
          </a:xfrm>
        </p:spPr>
        <p:txBody>
          <a:bodyPr>
            <a:normAutofit/>
          </a:bodyPr>
          <a:lstStyle/>
          <a:p>
            <a:pPr algn="l">
              <a:buNone/>
            </a:pPr>
            <a:r>
              <a:rPr lang="en-US" sz="2400" dirty="0"/>
              <a:t>colorectal cancer is the second most common cause of cancer death.</a:t>
            </a:r>
          </a:p>
          <a:p>
            <a:pPr algn="l">
              <a:buNone/>
            </a:pPr>
            <a:r>
              <a:rPr lang="en-US" sz="2400" dirty="0"/>
              <a:t>Globally 800,000 new CRCs occur each year, accounting for 10% of all incident cancers with 450,000 deaths/year</a:t>
            </a:r>
          </a:p>
          <a:p>
            <a:pPr algn="l">
              <a:buNone/>
            </a:pPr>
            <a:r>
              <a:rPr lang="en-US" sz="2400" dirty="0"/>
              <a:t>Incidence : 35.8/100,000 (USA)</a:t>
            </a:r>
          </a:p>
          <a:p>
            <a:pPr algn="l">
              <a:buNone/>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86700" cy="681514"/>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en-US">
                <a:solidFill>
                  <a:schemeClr val="tx1"/>
                </a:solidFill>
                <a:effectLst/>
              </a:rPr>
              <a:t>Clinical Presentation</a:t>
            </a:r>
          </a:p>
        </p:txBody>
      </p:sp>
      <p:sp>
        <p:nvSpPr>
          <p:cNvPr id="3" name="Content Placeholder 2"/>
          <p:cNvSpPr>
            <a:spLocks noGrp="1"/>
          </p:cNvSpPr>
          <p:nvPr>
            <p:ph idx="1"/>
          </p:nvPr>
        </p:nvSpPr>
        <p:spPr>
          <a:xfrm>
            <a:off x="628650" y="1693228"/>
            <a:ext cx="7886700" cy="3263504"/>
          </a:xfrm>
        </p:spPr>
        <p:txBody>
          <a:bodyPr>
            <a:noAutofit/>
          </a:bodyPr>
          <a:lstStyle/>
          <a:p>
            <a:pPr marL="0" indent="0">
              <a:buNone/>
            </a:pPr>
            <a:endParaRPr lang="en-US" sz="2400"/>
          </a:p>
          <a:p>
            <a:r>
              <a:rPr lang="en-US" sz="2000" b="1"/>
              <a:t>Colorectal cancers remain asymptomatic for years. </a:t>
            </a:r>
          </a:p>
          <a:p>
            <a:r>
              <a:rPr lang="en-US" sz="2000" b="1">
                <a:sym typeface="+mn-ea"/>
              </a:rPr>
              <a:t>Sy</a:t>
            </a:r>
            <a:r>
              <a:rPr lang="en-US" sz="2000" b="1">
                <a:solidFill>
                  <a:schemeClr val="tx1"/>
                </a:solidFill>
                <a:uFillTx/>
                <a:sym typeface="+mn-ea"/>
              </a:rPr>
              <a:t>pto</a:t>
            </a:r>
            <a:r>
              <a:rPr lang="en-US" sz="2000" b="1">
                <a:sym typeface="+mn-ea"/>
              </a:rPr>
              <a:t>ms are often extremely varied, subtle, and nonspecific.</a:t>
            </a:r>
            <a:endParaRPr lang="en-US" sz="2000" b="1"/>
          </a:p>
          <a:p>
            <a:r>
              <a:rPr lang="en-US" sz="2000" b="1" dirty="0">
                <a:sym typeface="+mn-ea"/>
              </a:rPr>
              <a:t>20% of cases present as an emergency with intestinal obstruction or peritonitis</a:t>
            </a:r>
            <a:r>
              <a:rPr lang="en-US" sz="2000" b="1"/>
              <a:t>.</a:t>
            </a:r>
          </a:p>
          <a:p>
            <a:r>
              <a:rPr lang="en-US" sz="2000" b="1"/>
              <a:t>Symptoms depend on the site of the tumor, the pathological variety and the stage of the tumor.</a:t>
            </a:r>
          </a:p>
          <a:p>
            <a:r>
              <a:rPr lang="en-US" sz="2000" b="1"/>
              <a:t>Cecal and right colonic cancers most often are called to clinical attention by the appearance of fatigue, weakness, and iron deficiency anemia secondary to bleeding.</a:t>
            </a:r>
            <a:endParaRPr lang="en-US" sz="2000"/>
          </a:p>
          <a:p>
            <a:r>
              <a:rPr lang="en-US" sz="2000" b="1" u="sng">
                <a:solidFill>
                  <a:schemeClr val="accent4">
                    <a:lumMod val="75000"/>
                  </a:schemeClr>
                </a:solidFill>
              </a:rPr>
              <a:t>IDA in older men or post-menopausal women is colorectal cancer until proven otherwise.</a:t>
            </a:r>
          </a:p>
        </p:txBody>
      </p:sp>
      <p:sp>
        <p:nvSpPr>
          <p:cNvPr id="4" name="Text Box 3"/>
          <p:cNvSpPr txBox="1"/>
          <p:nvPr/>
        </p:nvSpPr>
        <p:spPr>
          <a:xfrm>
            <a:off x="6337459" y="5994559"/>
            <a:ext cx="2806541" cy="321945"/>
          </a:xfrm>
          <a:prstGeom prst="rect">
            <a:avLst/>
          </a:prstGeom>
          <a:noFill/>
        </p:spPr>
        <p:txBody>
          <a:bodyPr wrap="square" rtlCol="0">
            <a:spAutoFit/>
          </a:bodyPr>
          <a:lstStyle/>
          <a:p>
            <a:r>
              <a:rPr lang="en-US" sz="1500" b="1">
                <a:solidFill>
                  <a:schemeClr val="tx1"/>
                </a:solidFill>
              </a:rPr>
              <a:t>Presented by Ru’a Tafesh</a:t>
            </a:r>
          </a:p>
        </p:txBody>
      </p:sp>
      <p:sp>
        <p:nvSpPr>
          <p:cNvPr id="5" name="Rectangles 4"/>
          <p:cNvSpPr/>
          <p:nvPr/>
        </p:nvSpPr>
        <p:spPr>
          <a:xfrm>
            <a:off x="6320314" y="5968841"/>
            <a:ext cx="2184083" cy="350996"/>
          </a:xfrm>
          <a:prstGeom prst="rect">
            <a:avLst/>
          </a:prstGeom>
          <a:noFill/>
          <a:ln w="41275">
            <a:solidFill>
              <a:srgbClr val="23473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Clinical Presentation</a:t>
            </a:r>
          </a:p>
        </p:txBody>
      </p:sp>
      <p:sp>
        <p:nvSpPr>
          <p:cNvPr id="3" name="Content Placeholder 2"/>
          <p:cNvSpPr>
            <a:spLocks noGrp="1"/>
          </p:cNvSpPr>
          <p:nvPr>
            <p:ph idx="1"/>
          </p:nvPr>
        </p:nvSpPr>
        <p:spPr>
          <a:xfrm>
            <a:off x="628650" y="1948339"/>
            <a:ext cx="4220528" cy="3263741"/>
          </a:xfrm>
        </p:spPr>
        <p:txBody>
          <a:bodyPr>
            <a:noAutofit/>
          </a:bodyPr>
          <a:lstStyle/>
          <a:p>
            <a:r>
              <a:rPr lang="en-US" sz="2800" b="1" u="sng">
                <a:solidFill>
                  <a:schemeClr val="accent4">
                    <a:lumMod val="75000"/>
                  </a:schemeClr>
                </a:solidFill>
                <a:latin typeface="Sitka Banner" panose="02000505000000020004" charset="0"/>
                <a:cs typeface="Sitka Banner" panose="02000505000000020004" charset="0"/>
              </a:rPr>
              <a:t>Left sided:</a:t>
            </a:r>
          </a:p>
          <a:p>
            <a:pPr lvl="3"/>
            <a:r>
              <a:rPr lang="en-US" sz="1600" b="1">
                <a:solidFill>
                  <a:schemeClr val="tx1"/>
                </a:solidFill>
              </a:rPr>
              <a:t>change in bowel habit</a:t>
            </a:r>
          </a:p>
          <a:p>
            <a:pPr lvl="3"/>
            <a:r>
              <a:rPr lang="en-US" sz="1600" b="1">
                <a:solidFill>
                  <a:schemeClr val="tx1"/>
                </a:solidFill>
              </a:rPr>
              <a:t>colicky pain/abdominal discomfort</a:t>
            </a:r>
          </a:p>
          <a:p>
            <a:pPr lvl="3"/>
            <a:r>
              <a:rPr lang="en-US" sz="1600" b="1">
                <a:solidFill>
                  <a:schemeClr val="tx1"/>
                </a:solidFill>
              </a:rPr>
              <a:t>signs of obstruction</a:t>
            </a:r>
          </a:p>
          <a:p>
            <a:pPr lvl="3"/>
            <a:r>
              <a:rPr lang="en-US" sz="1600" b="1">
                <a:solidFill>
                  <a:schemeClr val="tx1"/>
                </a:solidFill>
              </a:rPr>
              <a:t>abdominal mass</a:t>
            </a:r>
          </a:p>
          <a:p>
            <a:pPr lvl="3"/>
            <a:r>
              <a:rPr lang="en-US" sz="1600" b="1">
                <a:solidFill>
                  <a:schemeClr val="tx1"/>
                </a:solidFill>
              </a:rPr>
              <a:t>heme (+) or gross rectal bleeding</a:t>
            </a:r>
            <a:endParaRPr lang="en-US" sz="1600" b="1">
              <a:solidFill>
                <a:schemeClr val="accent4">
                  <a:lumMod val="75000"/>
                </a:schemeClr>
              </a:solidFill>
            </a:endParaRPr>
          </a:p>
          <a:p>
            <a:pPr lvl="2"/>
            <a:endParaRPr lang="en-US" sz="1800" b="1">
              <a:solidFill>
                <a:schemeClr val="accent4">
                  <a:lumMod val="75000"/>
                </a:schemeClr>
              </a:solidFill>
            </a:endParaRPr>
          </a:p>
          <a:p>
            <a:pPr lvl="0"/>
            <a:r>
              <a:rPr lang="en-US" sz="2800" b="1" u="sng">
                <a:solidFill>
                  <a:schemeClr val="accent4">
                    <a:lumMod val="75000"/>
                  </a:schemeClr>
                </a:solidFill>
                <a:latin typeface="Sitka Banner" panose="02000505000000020004" charset="0"/>
                <a:cs typeface="Sitka Banner" panose="02000505000000020004" charset="0"/>
              </a:rPr>
              <a:t>Right sided:</a:t>
            </a:r>
            <a:endParaRPr lang="en-US" sz="2800" b="1">
              <a:solidFill>
                <a:schemeClr val="accent4">
                  <a:lumMod val="75000"/>
                </a:schemeClr>
              </a:solidFill>
              <a:latin typeface="Sitka Banner" panose="02000505000000020004" charset="0"/>
              <a:cs typeface="Sitka Banner" panose="02000505000000020004" charset="0"/>
            </a:endParaRPr>
          </a:p>
          <a:p>
            <a:pPr lvl="3"/>
            <a:r>
              <a:rPr lang="en-US" sz="1600" b="1">
                <a:solidFill>
                  <a:schemeClr val="tx1"/>
                </a:solidFill>
              </a:rPr>
              <a:t>occult bleeding/melena or hematochezia</a:t>
            </a:r>
          </a:p>
          <a:p>
            <a:pPr lvl="3"/>
            <a:r>
              <a:rPr lang="en-US" sz="1600" b="1">
                <a:solidFill>
                  <a:schemeClr val="tx1"/>
                </a:solidFill>
              </a:rPr>
              <a:t>postprandial discomfort</a:t>
            </a:r>
          </a:p>
          <a:p>
            <a:pPr lvl="3"/>
            <a:r>
              <a:rPr lang="en-US" sz="1600" b="1">
                <a:solidFill>
                  <a:schemeClr val="tx1"/>
                </a:solidFill>
              </a:rPr>
              <a:t>anemia</a:t>
            </a:r>
          </a:p>
          <a:p>
            <a:pPr lvl="3"/>
            <a:r>
              <a:rPr lang="en-US" sz="1600" b="1">
                <a:solidFill>
                  <a:schemeClr val="tx1"/>
                </a:solidFill>
              </a:rPr>
              <a:t>right iliac fossa mass</a:t>
            </a:r>
          </a:p>
          <a:p>
            <a:pPr marL="1828800" lvl="4" indent="0">
              <a:buNone/>
            </a:pPr>
            <a:endParaRPr lang="en-US" sz="1600" b="1">
              <a:solidFill>
                <a:schemeClr val="tx1"/>
              </a:solidFill>
            </a:endParaRPr>
          </a:p>
          <a:p>
            <a:pPr lvl="4"/>
            <a:endParaRPr lang="en-US" sz="1600" b="1">
              <a:solidFill>
                <a:schemeClr val="tx1"/>
              </a:solidFill>
            </a:endParaRPr>
          </a:p>
        </p:txBody>
      </p:sp>
      <p:sp>
        <p:nvSpPr>
          <p:cNvPr id="4" name="Content Placeholder 2"/>
          <p:cNvSpPr>
            <a:spLocks noGrp="1"/>
          </p:cNvSpPr>
          <p:nvPr/>
        </p:nvSpPr>
        <p:spPr>
          <a:xfrm>
            <a:off x="4849178" y="1948339"/>
            <a:ext cx="4220528" cy="326374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charset="0"/>
                <a:ea typeface="+mn-ea"/>
                <a:cs typeface="Roboto" panose="020000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a:solidFill>
                  <a:schemeClr val="accent4">
                    <a:lumMod val="75000"/>
                  </a:schemeClr>
                </a:solidFill>
                <a:latin typeface="Sitka Banner" panose="02000505000000020004" charset="0"/>
                <a:cs typeface="Sitka Banner" panose="02000505000000020004" charset="0"/>
              </a:rPr>
              <a:t>Transverse:</a:t>
            </a:r>
          </a:p>
          <a:p>
            <a:pPr lvl="3"/>
            <a:r>
              <a:rPr lang="en-US" sz="1400" b="1">
                <a:solidFill>
                  <a:schemeClr val="tx1"/>
                </a:solidFill>
              </a:rPr>
              <a:t>epigastric mass</a:t>
            </a:r>
          </a:p>
          <a:p>
            <a:pPr lvl="3"/>
            <a:r>
              <a:rPr lang="en-US" sz="1400" b="1">
                <a:solidFill>
                  <a:schemeClr val="tx1"/>
                </a:solidFill>
              </a:rPr>
              <a:t>large bowel obstruction</a:t>
            </a:r>
            <a:endParaRPr lang="en-US" sz="1400" b="1">
              <a:solidFill>
                <a:schemeClr val="accent4">
                  <a:lumMod val="75000"/>
                </a:schemeClr>
              </a:solidFill>
            </a:endParaRPr>
          </a:p>
          <a:p>
            <a:pPr lvl="3"/>
            <a:endParaRPr lang="en-US" sz="1400" b="1">
              <a:solidFill>
                <a:schemeClr val="accent4">
                  <a:lumMod val="75000"/>
                </a:schemeClr>
              </a:solidFill>
            </a:endParaRPr>
          </a:p>
          <a:p>
            <a:pPr lvl="0"/>
            <a:r>
              <a:rPr lang="en-US" sz="2400" b="1" u="sng">
                <a:solidFill>
                  <a:schemeClr val="accent4">
                    <a:lumMod val="75000"/>
                  </a:schemeClr>
                </a:solidFill>
                <a:latin typeface="Sitka Banner" panose="02000505000000020004" charset="0"/>
                <a:cs typeface="Sitka Banner" panose="02000505000000020004" charset="0"/>
              </a:rPr>
              <a:t>Rectosigmoidal:</a:t>
            </a:r>
          </a:p>
          <a:p>
            <a:pPr lvl="3"/>
            <a:r>
              <a:rPr lang="en-US" sz="1400" b="1">
                <a:solidFill>
                  <a:schemeClr val="tx1"/>
                </a:solidFill>
              </a:rPr>
              <a:t>tenesmus</a:t>
            </a:r>
          </a:p>
          <a:p>
            <a:pPr lvl="3"/>
            <a:r>
              <a:rPr lang="en-US" sz="1400" b="1">
                <a:solidFill>
                  <a:schemeClr val="tx1"/>
                </a:solidFill>
              </a:rPr>
              <a:t>lower urinary symtoms</a:t>
            </a:r>
          </a:p>
          <a:p>
            <a:pPr lvl="0"/>
            <a:r>
              <a:rPr lang="en-US" sz="2400" b="1" u="sng">
                <a:solidFill>
                  <a:schemeClr val="accent4">
                    <a:lumMod val="75000"/>
                  </a:schemeClr>
                </a:solidFill>
                <a:latin typeface="Sitka Banner" panose="02000505000000020004" charset="0"/>
                <a:cs typeface="Sitka Banner" panose="02000505000000020004" charset="0"/>
              </a:rPr>
              <a:t>Signs:</a:t>
            </a:r>
          </a:p>
          <a:p>
            <a:pPr lvl="3"/>
            <a:r>
              <a:rPr lang="en-US" sz="1400" b="1">
                <a:solidFill>
                  <a:schemeClr val="tx1"/>
                </a:solidFill>
              </a:rPr>
              <a:t>pallor</a:t>
            </a:r>
          </a:p>
          <a:p>
            <a:pPr lvl="3"/>
            <a:r>
              <a:rPr lang="en-US" sz="1400" b="1">
                <a:solidFill>
                  <a:schemeClr val="tx1"/>
                </a:solidFill>
              </a:rPr>
              <a:t>abdominal mass</a:t>
            </a:r>
          </a:p>
          <a:p>
            <a:pPr lvl="3"/>
            <a:r>
              <a:rPr lang="en-US" sz="1400" b="1">
                <a:solidFill>
                  <a:schemeClr val="tx1"/>
                </a:solidFill>
              </a:rPr>
              <a:t>jaundice</a:t>
            </a:r>
          </a:p>
          <a:p>
            <a:pPr lvl="3"/>
            <a:r>
              <a:rPr lang="en-US" sz="1400" b="1">
                <a:solidFill>
                  <a:schemeClr val="tx1"/>
                </a:solidFill>
              </a:rPr>
              <a:t>hepatomegaly</a:t>
            </a:r>
          </a:p>
          <a:p>
            <a:pPr lvl="3"/>
            <a:r>
              <a:rPr lang="en-US" sz="1400" b="1">
                <a:solidFill>
                  <a:schemeClr val="tx1"/>
                </a:solidFill>
              </a:rPr>
              <a:t>ascitis</a:t>
            </a:r>
          </a:p>
          <a:p>
            <a:pPr lvl="3"/>
            <a:r>
              <a:rPr lang="en-US" sz="1400" b="1">
                <a:solidFill>
                  <a:schemeClr val="tx1"/>
                </a:solidFill>
              </a:rPr>
              <a:t>abdominal tenderness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Diagnosis</a:t>
            </a:r>
          </a:p>
        </p:txBody>
      </p:sp>
      <p:sp>
        <p:nvSpPr>
          <p:cNvPr id="3" name="Content Placeholder 2"/>
          <p:cNvSpPr>
            <a:spLocks noGrp="1"/>
          </p:cNvSpPr>
          <p:nvPr>
            <p:ph idx="1"/>
          </p:nvPr>
        </p:nvSpPr>
        <p:spPr>
          <a:xfrm>
            <a:off x="628650" y="2226469"/>
            <a:ext cx="5673090" cy="3263741"/>
          </a:xfrm>
        </p:spPr>
        <p:txBody>
          <a:bodyPr>
            <a:normAutofit/>
          </a:bodyPr>
          <a:lstStyle/>
          <a:p>
            <a:r>
              <a:rPr lang="en-US" sz="2000" b="1"/>
              <a:t>History</a:t>
            </a:r>
          </a:p>
          <a:p>
            <a:r>
              <a:rPr lang="en-US" sz="2000" b="1"/>
              <a:t>Physical examination </a:t>
            </a:r>
            <a:r>
              <a:rPr lang="en-US" sz="2000" b="1" u="sng"/>
              <a:t>&amp; DRE</a:t>
            </a:r>
            <a:endParaRPr lang="en-US" sz="2000" b="1"/>
          </a:p>
          <a:p>
            <a:r>
              <a:rPr lang="en-US" sz="2000" b="1">
                <a:solidFill>
                  <a:schemeClr val="tx1"/>
                </a:solidFill>
              </a:rPr>
              <a:t>Routine Investigations</a:t>
            </a:r>
          </a:p>
          <a:p>
            <a:r>
              <a:rPr lang="en-US" sz="2000" b="1">
                <a:solidFill>
                  <a:schemeClr val="tx1"/>
                </a:solidFill>
              </a:rPr>
              <a:t>FOBT</a:t>
            </a:r>
          </a:p>
          <a:p>
            <a:r>
              <a:rPr lang="en-US" sz="2000" b="1">
                <a:solidFill>
                  <a:schemeClr val="tx1"/>
                </a:solidFill>
              </a:rPr>
              <a:t>Tumor markers: CEA, CA 19-9</a:t>
            </a:r>
            <a:endParaRPr lang="en-US" sz="2000" b="1" u="sng">
              <a:solidFill>
                <a:schemeClr val="accent4">
                  <a:lumMod val="75000"/>
                </a:schemeClr>
              </a:solidFill>
            </a:endParaRPr>
          </a:p>
          <a:p>
            <a:r>
              <a:rPr lang="en-US" sz="2000" b="1" u="sng">
                <a:solidFill>
                  <a:schemeClr val="accent4">
                    <a:lumMod val="75000"/>
                  </a:schemeClr>
                </a:solidFill>
              </a:rPr>
              <a:t>Colonoscopy &amp; biopsy</a:t>
            </a:r>
            <a:r>
              <a:rPr lang="en-US" sz="2000" b="1">
                <a:solidFill>
                  <a:schemeClr val="accent4">
                    <a:lumMod val="75000"/>
                  </a:schemeClr>
                </a:solidFill>
              </a:rPr>
              <a:t> </a:t>
            </a:r>
            <a:endParaRPr lang="en-US" sz="2000" b="1">
              <a:solidFill>
                <a:schemeClr val="tx1"/>
              </a:solidFill>
            </a:endParaRPr>
          </a:p>
          <a:p>
            <a:r>
              <a:rPr lang="en-US" sz="2000" b="1">
                <a:solidFill>
                  <a:schemeClr val="tx1"/>
                </a:solidFill>
              </a:rPr>
              <a:t>Flexible sigmoidoscopy</a:t>
            </a:r>
          </a:p>
          <a:p>
            <a:r>
              <a:rPr lang="en-US" sz="2000" b="1">
                <a:solidFill>
                  <a:schemeClr val="tx1"/>
                </a:solidFill>
              </a:rPr>
              <a:t>Double contrast barium enema ( apple-core appearance)</a:t>
            </a:r>
            <a:endParaRPr lang="en-US" sz="2000">
              <a:solidFill>
                <a:schemeClr val="tx1"/>
              </a:solidFill>
            </a:endParaRPr>
          </a:p>
          <a:p>
            <a:endParaRPr lang="en-US" sz="2000">
              <a:solidFill>
                <a:schemeClr val="tx1"/>
              </a:solidFill>
            </a:endParaRPr>
          </a:p>
        </p:txBody>
      </p:sp>
      <p:sp>
        <p:nvSpPr>
          <p:cNvPr id="4" name="Text Box 3"/>
          <p:cNvSpPr txBox="1"/>
          <p:nvPr/>
        </p:nvSpPr>
        <p:spPr>
          <a:xfrm>
            <a:off x="4752975" y="2226469"/>
            <a:ext cx="3762375" cy="2614930"/>
          </a:xfrm>
          <a:prstGeom prst="rect">
            <a:avLst/>
          </a:prstGeom>
          <a:noFill/>
        </p:spPr>
        <p:txBody>
          <a:bodyPr wrap="square" rtlCol="0">
            <a:spAutoFit/>
          </a:bodyPr>
          <a:lstStyle/>
          <a:p>
            <a:pPr marL="285750" indent="-285750">
              <a:buFont typeface="Arial" panose="020B0604020202020204" pitchFamily="34" charset="0"/>
              <a:buChar char="•"/>
            </a:pPr>
            <a:r>
              <a:rPr lang="en-US" sz="2000" b="1"/>
              <a:t>Staging workup:</a:t>
            </a:r>
          </a:p>
          <a:p>
            <a:pPr marL="2114550" lvl="4" indent="-285750">
              <a:buFont typeface="Arial" panose="020B0604020202020204" pitchFamily="34" charset="0"/>
              <a:buChar char="•"/>
            </a:pPr>
            <a:r>
              <a:rPr lang="en-US" sz="1600" b="1"/>
              <a:t>CXR</a:t>
            </a:r>
          </a:p>
          <a:p>
            <a:pPr marL="2114550" lvl="4" indent="-285750">
              <a:buFont typeface="Arial" panose="020B0604020202020204" pitchFamily="34" charset="0"/>
              <a:buChar char="•"/>
            </a:pPr>
            <a:r>
              <a:rPr lang="en-US" sz="1600" b="1"/>
              <a:t>abdominal &amp; pelvic CT</a:t>
            </a:r>
          </a:p>
          <a:p>
            <a:pPr marL="2114550" lvl="4" indent="-285750">
              <a:buFont typeface="Arial" panose="020B0604020202020204" pitchFamily="34" charset="0"/>
              <a:buChar char="•"/>
            </a:pPr>
            <a:r>
              <a:rPr lang="en-US" sz="1600" b="1"/>
              <a:t>MRI</a:t>
            </a:r>
          </a:p>
          <a:p>
            <a:pPr marL="2114550" lvl="4" indent="-285750">
              <a:buFont typeface="Arial" panose="020B0604020202020204" pitchFamily="34" charset="0"/>
              <a:buChar char="•"/>
            </a:pPr>
            <a:r>
              <a:rPr lang="en-US" sz="1600" b="1"/>
              <a:t>virtual colonoscopy</a:t>
            </a:r>
          </a:p>
          <a:p>
            <a:pPr marL="2114550" lvl="4" indent="-285750">
              <a:buFont typeface="Arial" panose="020B0604020202020204" pitchFamily="34" charset="0"/>
              <a:buChar char="•"/>
            </a:pPr>
            <a:r>
              <a:rPr lang="en-US" sz="1600" b="1"/>
              <a:t>barium enema</a:t>
            </a:r>
          </a:p>
          <a:p>
            <a:pPr marL="2114550" lvl="4" indent="-285750">
              <a:buFont typeface="Arial" panose="020B0604020202020204" pitchFamily="34" charset="0"/>
              <a:buChar char="•"/>
            </a:pPr>
            <a:r>
              <a:rPr lang="en-US" sz="1600" b="1"/>
              <a:t>PET scan</a:t>
            </a:r>
          </a:p>
          <a:p>
            <a:pPr marL="1657350" lvl="3" indent="-285750">
              <a:buFont typeface="Arial" panose="020B0604020202020204" pitchFamily="34" charset="0"/>
              <a:buChar char="•"/>
            </a:pPr>
            <a:endParaRPr lang="en-US" sz="1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4732"/>
        </a:solidFill>
        <a:effectLst/>
      </p:bgPr>
    </p:bg>
    <p:spTree>
      <p:nvGrpSpPr>
        <p:cNvPr id="1" name=""/>
        <p:cNvGrpSpPr/>
        <p:nvPr/>
      </p:nvGrpSpPr>
      <p:grpSpPr>
        <a:xfrm>
          <a:off x="0" y="0"/>
          <a:ext cx="0" cy="0"/>
          <a:chOff x="0" y="0"/>
          <a:chExt cx="0" cy="0"/>
        </a:xfrm>
      </p:grpSpPr>
      <p:sp>
        <p:nvSpPr>
          <p:cNvPr id="2" name="Rectangles 1"/>
          <p:cNvSpPr/>
          <p:nvPr/>
        </p:nvSpPr>
        <p:spPr>
          <a:xfrm>
            <a:off x="293370" y="1102995"/>
            <a:ext cx="8601075" cy="4719161"/>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polyp3"/>
          <p:cNvPicPr>
            <a:picLocks noChangeAspect="1"/>
          </p:cNvPicPr>
          <p:nvPr/>
        </p:nvPicPr>
        <p:blipFill>
          <a:blip r:embed="rId2"/>
          <a:stretch>
            <a:fillRect/>
          </a:stretch>
        </p:blipFill>
        <p:spPr>
          <a:xfrm>
            <a:off x="1087279" y="1646396"/>
            <a:ext cx="7013734" cy="3565684"/>
          </a:xfrm>
          <a:prstGeom prst="rect">
            <a:avLst/>
          </a:prstGeom>
        </p:spPr>
      </p:pic>
      <p:pic>
        <p:nvPicPr>
          <p:cNvPr id="17" name="Picture 16" descr="polyp"/>
          <p:cNvPicPr>
            <a:picLocks noChangeAspect="1"/>
          </p:cNvPicPr>
          <p:nvPr/>
        </p:nvPicPr>
        <p:blipFill>
          <a:blip r:embed="rId3"/>
          <a:stretch>
            <a:fillRect/>
          </a:stretch>
        </p:blipFill>
        <p:spPr>
          <a:xfrm>
            <a:off x="2261711" y="1152525"/>
            <a:ext cx="4620578" cy="4620578"/>
          </a:xfrm>
          <a:prstGeom prst="rect">
            <a:avLst/>
          </a:prstGeom>
        </p:spPr>
      </p:pic>
      <p:pic>
        <p:nvPicPr>
          <p:cNvPr id="18" name="Picture 17" descr="Case-2-colonoscopy-revealed-an-obstructive-sigmoid-colon-cancer"/>
          <p:cNvPicPr>
            <a:picLocks noChangeAspect="1"/>
          </p:cNvPicPr>
          <p:nvPr/>
        </p:nvPicPr>
        <p:blipFill>
          <a:blip r:embed="rId4"/>
          <a:stretch>
            <a:fillRect/>
          </a:stretch>
        </p:blipFill>
        <p:spPr>
          <a:xfrm>
            <a:off x="2261711" y="1102995"/>
            <a:ext cx="4621054" cy="4685348"/>
          </a:xfrm>
          <a:prstGeom prst="rect">
            <a:avLst/>
          </a:prstGeom>
        </p:spPr>
      </p:pic>
      <p:pic>
        <p:nvPicPr>
          <p:cNvPr id="3" name="Picture 2" descr="3-s2.0-B9780128021019000090-f09-01-9780128021019"/>
          <p:cNvPicPr>
            <a:picLocks noChangeAspect="1"/>
          </p:cNvPicPr>
          <p:nvPr/>
        </p:nvPicPr>
        <p:blipFill>
          <a:blip r:embed="rId5"/>
          <a:srcRect l="6382"/>
          <a:stretch>
            <a:fillRect/>
          </a:stretch>
        </p:blipFill>
        <p:spPr>
          <a:xfrm>
            <a:off x="2487295" y="533400"/>
            <a:ext cx="4212590" cy="593979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34732"/>
        </a:solidFill>
        <a:effectLst/>
      </p:bgPr>
    </p:bg>
    <p:spTree>
      <p:nvGrpSpPr>
        <p:cNvPr id="1" name=""/>
        <p:cNvGrpSpPr/>
        <p:nvPr/>
      </p:nvGrpSpPr>
      <p:grpSpPr>
        <a:xfrm>
          <a:off x="0" y="0"/>
          <a:ext cx="0" cy="0"/>
          <a:chOff x="0" y="0"/>
          <a:chExt cx="0" cy="0"/>
        </a:xfrm>
      </p:grpSpPr>
      <p:sp>
        <p:nvSpPr>
          <p:cNvPr id="2" name="Rectangles 1"/>
          <p:cNvSpPr/>
          <p:nvPr/>
        </p:nvSpPr>
        <p:spPr>
          <a:xfrm>
            <a:off x="293370" y="1102995"/>
            <a:ext cx="8601075" cy="4719161"/>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Apple-core-lesion-of-the-colon-shown-on-barium-enema-arrow"/>
          <p:cNvPicPr>
            <a:picLocks noChangeAspect="1"/>
          </p:cNvPicPr>
          <p:nvPr/>
        </p:nvPicPr>
        <p:blipFill>
          <a:blip r:embed="rId2"/>
          <a:stretch>
            <a:fillRect/>
          </a:stretch>
        </p:blipFill>
        <p:spPr>
          <a:xfrm>
            <a:off x="1564958" y="1427321"/>
            <a:ext cx="6058376" cy="4070509"/>
          </a:xfrm>
          <a:prstGeom prst="rect">
            <a:avLst/>
          </a:prstGeom>
        </p:spPr>
      </p:pic>
      <p:pic>
        <p:nvPicPr>
          <p:cNvPr id="11" name="Picture 10" descr="Barium-enema-showing-apple-core-appearance-and-shouldering-white-arrow-suggestive-of_Q640"/>
          <p:cNvPicPr>
            <a:picLocks noChangeAspect="1"/>
          </p:cNvPicPr>
          <p:nvPr/>
        </p:nvPicPr>
        <p:blipFill>
          <a:blip r:embed="rId3"/>
          <a:srcRect t="3608" b="3608"/>
          <a:stretch>
            <a:fillRect/>
          </a:stretch>
        </p:blipFill>
        <p:spPr>
          <a:xfrm>
            <a:off x="2167414" y="1198721"/>
            <a:ext cx="4869656" cy="4518184"/>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a:t>
            </a:r>
          </a:p>
        </p:txBody>
      </p:sp>
      <p:sp>
        <p:nvSpPr>
          <p:cNvPr id="3" name="Content Placeholder 2"/>
          <p:cNvSpPr>
            <a:spLocks noGrp="1"/>
          </p:cNvSpPr>
          <p:nvPr>
            <p:ph idx="1"/>
          </p:nvPr>
        </p:nvSpPr>
        <p:spPr/>
        <p:txBody>
          <a:bodyPr/>
          <a:lstStyle/>
          <a:p>
            <a:r>
              <a:rPr lang="en-US" sz="2400"/>
              <a:t>The ACS recommends starting at </a:t>
            </a:r>
            <a:r>
              <a:rPr lang="en-US" sz="2400">
                <a:solidFill>
                  <a:schemeClr val="tx1"/>
                </a:solidFill>
              </a:rPr>
              <a:t>the</a:t>
            </a:r>
            <a:r>
              <a:rPr lang="en-US" sz="2400">
                <a:solidFill>
                  <a:schemeClr val="accent4">
                    <a:lumMod val="75000"/>
                  </a:schemeClr>
                </a:solidFill>
              </a:rPr>
              <a:t> </a:t>
            </a:r>
            <a:r>
              <a:rPr lang="en-US" sz="2400" b="1">
                <a:solidFill>
                  <a:schemeClr val="accent4">
                    <a:lumMod val="75000"/>
                  </a:schemeClr>
                </a:solidFill>
              </a:rPr>
              <a:t>age of 50</a:t>
            </a:r>
            <a:r>
              <a:rPr lang="en-US" sz="2400"/>
              <a:t> with an annual FOBT or FIT and at least one of the following regimens:</a:t>
            </a:r>
          </a:p>
          <a:p>
            <a:pPr lvl="1"/>
            <a:r>
              <a:rPr lang="en-US" sz="2000" b="1"/>
              <a:t>Colonoscopy every 10 years</a:t>
            </a:r>
          </a:p>
          <a:p>
            <a:pPr lvl="1"/>
            <a:r>
              <a:rPr lang="en-US" sz="2000" b="1"/>
              <a:t>Flexible sigmoidoscopy every 5 years</a:t>
            </a:r>
          </a:p>
          <a:p>
            <a:pPr lvl="1"/>
            <a:r>
              <a:rPr lang="en-US" sz="2000" b="1"/>
              <a:t>Double contrast barum enema every 5 years</a:t>
            </a:r>
          </a:p>
          <a:p>
            <a:pPr lvl="1"/>
            <a:r>
              <a:rPr lang="en-US" sz="2000" b="1"/>
              <a:t>CT colonography every 5 years </a:t>
            </a:r>
          </a:p>
          <a:p>
            <a:pPr lvl="1"/>
            <a:r>
              <a:rPr lang="en-US" sz="2000" b="1"/>
              <a:t>Annual FOBT or FIT plus fexible sigmoidoscopy every 5 years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56161" y="294483"/>
            <a:ext cx="8229600" cy="1399032"/>
          </a:xfrm>
        </p:spPr>
        <p:txBody>
          <a:bodyPr/>
          <a:lstStyle/>
          <a:p>
            <a:r>
              <a:rPr lang="en-US" altLang="en-US">
                <a:solidFill>
                  <a:schemeClr val="accent3">
                    <a:lumMod val="60000"/>
                    <a:lumOff val="40000"/>
                  </a:schemeClr>
                </a:solidFill>
              </a:rPr>
              <a:t>Colonoscopy</a:t>
            </a:r>
          </a:p>
        </p:txBody>
      </p:sp>
      <p:sp>
        <p:nvSpPr>
          <p:cNvPr id="169987" name="Rectangle 3"/>
          <p:cNvSpPr>
            <a:spLocks noGrp="1" noChangeArrowheads="1"/>
          </p:cNvSpPr>
          <p:nvPr>
            <p:ph idx="1"/>
          </p:nvPr>
        </p:nvSpPr>
        <p:spPr>
          <a:xfrm>
            <a:off x="304800" y="1600200"/>
            <a:ext cx="4724400" cy="4800600"/>
          </a:xfrm>
        </p:spPr>
        <p:txBody>
          <a:bodyPr>
            <a:normAutofit/>
          </a:bodyPr>
          <a:lstStyle/>
          <a:p>
            <a:pPr>
              <a:lnSpc>
                <a:spcPct val="90000"/>
              </a:lnSpc>
            </a:pPr>
            <a:r>
              <a:rPr lang="en-US" altLang="en-US" sz="2800" b="1" dirty="0">
                <a:latin typeface="Verdana" pitchFamily="34" charset="0"/>
              </a:rPr>
              <a:t>Colonoscopy: </a:t>
            </a:r>
            <a:r>
              <a:rPr lang="en-US" altLang="en-US" sz="2800" dirty="0">
                <a:latin typeface="Verdana" pitchFamily="34" charset="0"/>
              </a:rPr>
              <a:t>doctor uses a flexible tube with a light to look inside large intestine</a:t>
            </a:r>
          </a:p>
          <a:p>
            <a:pPr marL="0" indent="0">
              <a:lnSpc>
                <a:spcPct val="90000"/>
              </a:lnSpc>
              <a:buNone/>
            </a:pPr>
            <a:r>
              <a:rPr lang="en-US" altLang="en-US" sz="2800" dirty="0">
                <a:latin typeface="Verdana" pitchFamily="34" charset="0"/>
              </a:rPr>
              <a:t> (colon or guts).  </a:t>
            </a:r>
          </a:p>
          <a:p>
            <a:pPr>
              <a:lnSpc>
                <a:spcPct val="90000"/>
              </a:lnSpc>
              <a:buFontTx/>
              <a:buNone/>
            </a:pPr>
            <a:endParaRPr lang="en-US" altLang="en-US" sz="2800" dirty="0">
              <a:latin typeface="Verdana" pitchFamily="34" charset="0"/>
            </a:endParaRPr>
          </a:p>
        </p:txBody>
      </p:sp>
      <p:pic>
        <p:nvPicPr>
          <p:cNvPr id="169988" name="Picture 4" descr="http://www.cancer.gov/images/cdr/live/CDR415504-75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60938" y="1295400"/>
            <a:ext cx="41719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954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noFill/>
          <a:ln/>
        </p:spPr>
        <p:txBody>
          <a:bodyPr/>
          <a:lstStyle/>
          <a:p>
            <a:r>
              <a:rPr lang="en-US" altLang="en-US">
                <a:solidFill>
                  <a:schemeClr val="accent3">
                    <a:lumMod val="60000"/>
                    <a:lumOff val="40000"/>
                  </a:schemeClr>
                </a:solidFill>
                <a:latin typeface="Verdana" pitchFamily="34" charset="0"/>
              </a:rPr>
              <a:t>Different types of polyps</a:t>
            </a:r>
          </a:p>
        </p:txBody>
      </p:sp>
      <p:pic>
        <p:nvPicPr>
          <p:cNvPr id="210947" name="Picture 3" descr="co_bt_06"/>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25146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948" name="Picture 4" descr="co_bt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47800"/>
            <a:ext cx="2590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10949" name="Picture 5" descr="co_bt_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47800"/>
            <a:ext cx="2741613" cy="2741613"/>
          </a:xfrm>
          <a:prstGeom prst="rect">
            <a:avLst/>
          </a:prstGeom>
          <a:noFill/>
          <a:extLst>
            <a:ext uri="{909E8E84-426E-40DD-AFC4-6F175D3DCCD1}">
              <a14:hiddenFill xmlns:a14="http://schemas.microsoft.com/office/drawing/2010/main">
                <a:solidFill>
                  <a:srgbClr val="FFFFFF"/>
                </a:solidFill>
              </a14:hiddenFill>
            </a:ext>
          </a:extLst>
        </p:spPr>
      </p:pic>
      <p:pic>
        <p:nvPicPr>
          <p:cNvPr id="210950" name="Picture 6" descr="Radial Jaw® 4 Biopsy Forceps Enlarg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343400"/>
            <a:ext cx="2286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10951" name="Text Box 7"/>
          <p:cNvSpPr txBox="1">
            <a:spLocks noChangeArrowheads="1"/>
          </p:cNvSpPr>
          <p:nvPr/>
        </p:nvSpPr>
        <p:spPr bwMode="auto">
          <a:xfrm>
            <a:off x="304800" y="472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Sessile polyp</a:t>
            </a:r>
          </a:p>
        </p:txBody>
      </p:sp>
      <p:sp>
        <p:nvSpPr>
          <p:cNvPr id="210952" name="Text Box 8"/>
          <p:cNvSpPr txBox="1">
            <a:spLocks noChangeArrowheads="1"/>
          </p:cNvSpPr>
          <p:nvPr/>
        </p:nvSpPr>
        <p:spPr bwMode="auto">
          <a:xfrm>
            <a:off x="6172200" y="4648200"/>
            <a:ext cx="2743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Sessile polyp</a:t>
            </a:r>
          </a:p>
          <a:p>
            <a:pPr eaLnBrk="0" hangingPunct="0">
              <a:spcBef>
                <a:spcPct val="50000"/>
              </a:spcBef>
            </a:pPr>
            <a:r>
              <a:rPr lang="en-US" altLang="en-US" sz="2400">
                <a:latin typeface="Verdana" pitchFamily="34" charset="0"/>
              </a:rPr>
              <a:t>Tubulovillous</a:t>
            </a:r>
            <a:r>
              <a:rPr lang="en-US" altLang="en-US" sz="2000">
                <a:latin typeface="Verdana" pitchFamily="34" charset="0"/>
              </a:rPr>
              <a:t> </a:t>
            </a:r>
            <a:r>
              <a:rPr lang="en-US" altLang="en-US" sz="2400">
                <a:latin typeface="Verdana" pitchFamily="34" charset="0"/>
              </a:rPr>
              <a:t>adenoma</a:t>
            </a:r>
          </a:p>
        </p:txBody>
      </p:sp>
      <p:sp>
        <p:nvSpPr>
          <p:cNvPr id="210953" name="Text Box 9"/>
          <p:cNvSpPr txBox="1">
            <a:spLocks noChangeArrowheads="1"/>
          </p:cNvSpPr>
          <p:nvPr/>
        </p:nvSpPr>
        <p:spPr bwMode="auto">
          <a:xfrm>
            <a:off x="3560763" y="6378575"/>
            <a:ext cx="218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Biopsy forceps</a:t>
            </a:r>
          </a:p>
        </p:txBody>
      </p:sp>
    </p:spTree>
    <p:extLst>
      <p:ext uri="{BB962C8B-B14F-4D97-AF65-F5344CB8AC3E}">
        <p14:creationId xmlns:p14="http://schemas.microsoft.com/office/powerpoint/2010/main" val="38902810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574154" y="276490"/>
            <a:ext cx="8229600" cy="1399032"/>
          </a:xfrm>
          <a:noFill/>
          <a:ln/>
        </p:spPr>
        <p:txBody>
          <a:bodyPr/>
          <a:lstStyle/>
          <a:p>
            <a:r>
              <a:rPr lang="en-US" altLang="en-US">
                <a:solidFill>
                  <a:schemeClr val="accent3">
                    <a:lumMod val="60000"/>
                    <a:lumOff val="40000"/>
                  </a:schemeClr>
                </a:solidFill>
                <a:latin typeface="Verdana" pitchFamily="34" charset="0"/>
              </a:rPr>
              <a:t>Different types of adenomas</a:t>
            </a:r>
          </a:p>
        </p:txBody>
      </p:sp>
      <p:pic>
        <p:nvPicPr>
          <p:cNvPr id="211971" name="Picture 3" descr="co_bt_6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2363788"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72" name="Picture 4" descr="Captiflex™ Snare Enlar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2590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1973" name="Picture 5" descr="image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10000"/>
            <a:ext cx="2590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11974" name="Picture 6" descr="co_bt_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00200"/>
            <a:ext cx="2741613" cy="2743200"/>
          </a:xfrm>
          <a:prstGeom prst="rect">
            <a:avLst/>
          </a:prstGeom>
          <a:noFill/>
          <a:extLst>
            <a:ext uri="{909E8E84-426E-40DD-AFC4-6F175D3DCCD1}">
              <a14:hiddenFill xmlns:a14="http://schemas.microsoft.com/office/drawing/2010/main">
                <a:solidFill>
                  <a:srgbClr val="FFFFFF"/>
                </a:solidFill>
              </a14:hiddenFill>
            </a:ext>
          </a:extLst>
        </p:spPr>
      </p:pic>
      <p:sp>
        <p:nvSpPr>
          <p:cNvPr id="211975" name="Text Box 7"/>
          <p:cNvSpPr txBox="1">
            <a:spLocks noChangeArrowheads="1"/>
          </p:cNvSpPr>
          <p:nvPr/>
        </p:nvSpPr>
        <p:spPr bwMode="auto">
          <a:xfrm>
            <a:off x="457200" y="4876800"/>
            <a:ext cx="2743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Sessile polyp</a:t>
            </a:r>
          </a:p>
          <a:p>
            <a:pPr eaLnBrk="0" hangingPunct="0">
              <a:spcBef>
                <a:spcPct val="50000"/>
              </a:spcBef>
            </a:pPr>
            <a:r>
              <a:rPr lang="en-US" altLang="en-US" sz="2400">
                <a:latin typeface="Verdana" pitchFamily="34" charset="0"/>
              </a:rPr>
              <a:t>Tubular adenoma</a:t>
            </a:r>
          </a:p>
        </p:txBody>
      </p:sp>
      <p:sp>
        <p:nvSpPr>
          <p:cNvPr id="211976" name="Text Box 8"/>
          <p:cNvSpPr txBox="1">
            <a:spLocks noChangeArrowheads="1"/>
          </p:cNvSpPr>
          <p:nvPr/>
        </p:nvSpPr>
        <p:spPr bwMode="auto">
          <a:xfrm>
            <a:off x="6400800" y="4648200"/>
            <a:ext cx="2743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Sessile polyp</a:t>
            </a:r>
          </a:p>
          <a:p>
            <a:pPr eaLnBrk="0" hangingPunct="0">
              <a:spcBef>
                <a:spcPct val="50000"/>
              </a:spcBef>
            </a:pPr>
            <a:r>
              <a:rPr lang="en-US" altLang="en-US" sz="2400">
                <a:latin typeface="Verdana" pitchFamily="34" charset="0"/>
              </a:rPr>
              <a:t>Tubulovillous adenoma</a:t>
            </a:r>
          </a:p>
        </p:txBody>
      </p:sp>
      <p:sp>
        <p:nvSpPr>
          <p:cNvPr id="211977" name="Text Box 9"/>
          <p:cNvSpPr txBox="1">
            <a:spLocks noChangeArrowheads="1"/>
          </p:cNvSpPr>
          <p:nvPr/>
        </p:nvSpPr>
        <p:spPr bwMode="auto">
          <a:xfrm>
            <a:off x="3349625" y="5824538"/>
            <a:ext cx="2441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Polyp removal</a:t>
            </a:r>
          </a:p>
        </p:txBody>
      </p:sp>
    </p:spTree>
    <p:extLst>
      <p:ext uri="{BB962C8B-B14F-4D97-AF65-F5344CB8AC3E}">
        <p14:creationId xmlns:p14="http://schemas.microsoft.com/office/powerpoint/2010/main" val="28033199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noFill/>
          <a:ln/>
        </p:spPr>
        <p:txBody>
          <a:bodyPr/>
          <a:lstStyle/>
          <a:p>
            <a:r>
              <a:rPr lang="en-US" altLang="en-US" sz="4000" u="sng">
                <a:solidFill>
                  <a:schemeClr val="accent3">
                    <a:lumMod val="60000"/>
                    <a:lumOff val="40000"/>
                  </a:schemeClr>
                </a:solidFill>
                <a:latin typeface="Verdana" pitchFamily="34" charset="0"/>
              </a:rPr>
              <a:t>Clean</a:t>
            </a:r>
            <a:r>
              <a:rPr lang="en-US" altLang="en-US" sz="4000">
                <a:solidFill>
                  <a:schemeClr val="accent3">
                    <a:lumMod val="60000"/>
                    <a:lumOff val="40000"/>
                  </a:schemeClr>
                </a:solidFill>
                <a:latin typeface="Verdana" pitchFamily="34" charset="0"/>
              </a:rPr>
              <a:t> colon showing adenomas</a:t>
            </a:r>
          </a:p>
        </p:txBody>
      </p:sp>
      <p:pic>
        <p:nvPicPr>
          <p:cNvPr id="212995" name="Picture 3" descr="co_bt_5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5175" y="1600200"/>
            <a:ext cx="27432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996" name="Picture 4" descr="co_bt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2741613" cy="2819400"/>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p:cNvSpPr txBox="1">
            <a:spLocks noChangeArrowheads="1"/>
          </p:cNvSpPr>
          <p:nvPr/>
        </p:nvSpPr>
        <p:spPr bwMode="auto">
          <a:xfrm>
            <a:off x="685800" y="4876800"/>
            <a:ext cx="3581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Pedunculated polyp</a:t>
            </a:r>
          </a:p>
          <a:p>
            <a:pPr eaLnBrk="0" hangingPunct="0">
              <a:spcBef>
                <a:spcPct val="50000"/>
              </a:spcBef>
            </a:pPr>
            <a:r>
              <a:rPr lang="en-US" altLang="en-US" sz="2400">
                <a:latin typeface="Verdana" pitchFamily="34" charset="0"/>
              </a:rPr>
              <a:t>Tubular adenoma</a:t>
            </a:r>
          </a:p>
        </p:txBody>
      </p:sp>
      <p:sp>
        <p:nvSpPr>
          <p:cNvPr id="212998" name="Text Box 6"/>
          <p:cNvSpPr txBox="1">
            <a:spLocks noChangeArrowheads="1"/>
          </p:cNvSpPr>
          <p:nvPr/>
        </p:nvSpPr>
        <p:spPr bwMode="auto">
          <a:xfrm>
            <a:off x="5486400" y="4876800"/>
            <a:ext cx="3352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Verdana" pitchFamily="34" charset="0"/>
              </a:rPr>
              <a:t>Pedunculated polyp</a:t>
            </a:r>
          </a:p>
          <a:p>
            <a:pPr eaLnBrk="0" hangingPunct="0">
              <a:spcBef>
                <a:spcPct val="50000"/>
              </a:spcBef>
            </a:pPr>
            <a:r>
              <a:rPr lang="en-US" altLang="en-US" sz="2400">
                <a:latin typeface="Verdana" pitchFamily="34" charset="0"/>
              </a:rPr>
              <a:t>Tubular adenoma</a:t>
            </a:r>
          </a:p>
        </p:txBody>
      </p:sp>
    </p:spTree>
    <p:extLst>
      <p:ext uri="{BB962C8B-B14F-4D97-AF65-F5344CB8AC3E}">
        <p14:creationId xmlns:p14="http://schemas.microsoft.com/office/powerpoint/2010/main" val="9994414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dirty="0">
                <a:solidFill>
                  <a:schemeClr val="accent1"/>
                </a:solidFill>
                <a:latin typeface="Verdana" pitchFamily="34" charset="0"/>
              </a:rPr>
              <a:t>What is colorectal cancer?</a:t>
            </a:r>
          </a:p>
        </p:txBody>
      </p:sp>
      <p:sp>
        <p:nvSpPr>
          <p:cNvPr id="155651" name="Rectangle 3"/>
          <p:cNvSpPr>
            <a:spLocks noGrp="1" noChangeArrowheads="1"/>
          </p:cNvSpPr>
          <p:nvPr>
            <p:ph type="body" sz="half" idx="1"/>
          </p:nvPr>
        </p:nvSpPr>
        <p:spPr>
          <a:xfrm>
            <a:off x="457200" y="1600200"/>
            <a:ext cx="4572000" cy="4572000"/>
          </a:xfrm>
        </p:spPr>
        <p:txBody>
          <a:bodyPr/>
          <a:lstStyle/>
          <a:p>
            <a:r>
              <a:rPr lang="en-US" altLang="en-US" sz="2400" dirty="0">
                <a:latin typeface="Verdana" pitchFamily="34" charset="0"/>
              </a:rPr>
              <a:t>Cancer that begins in the colon (bowel or large intestine) or rectum is known as </a:t>
            </a:r>
            <a:r>
              <a:rPr lang="en-US" altLang="en-US" sz="2400" u="sng" dirty="0">
                <a:latin typeface="Verdana" pitchFamily="34" charset="0"/>
              </a:rPr>
              <a:t>colorectal</a:t>
            </a:r>
            <a:r>
              <a:rPr lang="en-US" altLang="en-US" sz="2400" dirty="0">
                <a:latin typeface="Verdana" pitchFamily="34" charset="0"/>
              </a:rPr>
              <a:t> cancer</a:t>
            </a:r>
          </a:p>
          <a:p>
            <a:pPr lvl="1"/>
            <a:r>
              <a:rPr lang="en-US" altLang="en-US" sz="2400" dirty="0">
                <a:latin typeface="Verdana" pitchFamily="34" charset="0"/>
              </a:rPr>
              <a:t>The colon is about 5 feet long.</a:t>
            </a:r>
          </a:p>
          <a:p>
            <a:pPr lvl="1"/>
            <a:r>
              <a:rPr lang="en-US" altLang="en-US" sz="2400" dirty="0">
                <a:latin typeface="Verdana" pitchFamily="34" charset="0"/>
              </a:rPr>
              <a:t>Colorectal cancer can occur any section of the colon or the rectum.</a:t>
            </a:r>
            <a:endParaRPr lang="en-US" altLang="en-US" sz="2000" dirty="0"/>
          </a:p>
        </p:txBody>
      </p:sp>
      <p:pic>
        <p:nvPicPr>
          <p:cNvPr id="155655" name="Picture 7" descr="anat_colo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46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6137"/>
            <a:ext cx="9144000" cy="609600"/>
          </a:xfrm>
        </p:spPr>
        <p:txBody>
          <a:bodyPr>
            <a:normAutofit/>
          </a:bodyPr>
          <a:lstStyle/>
          <a:p>
            <a:pPr marL="0" indent="0" algn="ctr">
              <a:buNone/>
            </a:pPr>
            <a:r>
              <a:rPr lang="en-US" b="1" dirty="0"/>
              <a:t>Right hemicolectomy </a:t>
            </a:r>
          </a:p>
        </p:txBody>
      </p:sp>
      <p:pic>
        <p:nvPicPr>
          <p:cNvPr id="2050" name="Picture 2" descr="Hemicolectomy"/>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r="56000" b="2655"/>
          <a:stretch>
            <a:fillRect/>
          </a:stretch>
        </p:blipFill>
        <p:spPr bwMode="auto">
          <a:xfrm>
            <a:off x="1600200" y="2743200"/>
            <a:ext cx="2590800" cy="3733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emicolectomy"/>
          <p:cNvPicPr>
            <a:picLocks noChangeAspect="1" noChangeArrowheads="1"/>
          </p:cNvPicPr>
          <p:nvPr/>
        </p:nvPicPr>
        <p:blipFill rotWithShape="1">
          <a:blip r:embed="rId2">
            <a:extLst>
              <a:ext uri="{28A0092B-C50C-407E-A947-70E740481C1C}">
                <a14:useLocalDpi xmlns:a14="http://schemas.microsoft.com/office/drawing/2010/main" val="0"/>
              </a:ext>
            </a:extLst>
          </a:blip>
          <a:srcRect l="60000" r="8000" b="2655"/>
          <a:stretch>
            <a:fillRect/>
          </a:stretch>
        </p:blipFill>
        <p:spPr bwMode="auto">
          <a:xfrm>
            <a:off x="4538730" y="2748566"/>
            <a:ext cx="2438400" cy="3733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143000"/>
            <a:ext cx="8686800" cy="1323439"/>
          </a:xfrm>
          <a:prstGeom prst="rect">
            <a:avLst/>
          </a:prstGeom>
          <a:noFill/>
        </p:spPr>
        <p:txBody>
          <a:bodyPr wrap="square" rtlCol="0">
            <a:spAutoFit/>
          </a:bodyPr>
          <a:lstStyle/>
          <a:p>
            <a:pPr marL="285750" indent="-285750" algn="ctr">
              <a:buFont typeface="Calibri" panose="020F0502020204030204" charset="0"/>
              <a:buChar char="₪"/>
            </a:pPr>
            <a:r>
              <a:rPr lang="en-GB" sz="2000" dirty="0"/>
              <a:t>Done in cases of ascending colonic or caecal cancers.</a:t>
            </a:r>
          </a:p>
          <a:p>
            <a:pPr marL="285750" indent="-285750" algn="ctr">
              <a:buFont typeface="Calibri" panose="020F0502020204030204" charset="0"/>
              <a:buChar char="₪"/>
            </a:pPr>
            <a:r>
              <a:rPr lang="en-GB" sz="2000" dirty="0"/>
              <a:t>It involves the removal terminal ileum, caecum, ascending colon, hepatic flexure, proximal one third of T-colon, their mesentery, and associated lymph nodes.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0"/>
            <a:ext cx="8229600" cy="1143000"/>
          </a:xfrm>
        </p:spPr>
        <p:txBody>
          <a:bodyPr/>
          <a:lstStyle/>
          <a:p>
            <a:r>
              <a:rPr lang="en-GB" b="1" dirty="0">
                <a:solidFill>
                  <a:schemeClr val="tx1"/>
                </a:solidFill>
                <a:latin typeface="+mn-lt"/>
              </a:rPr>
              <a:t>Left hemicolectomy </a:t>
            </a:r>
          </a:p>
        </p:txBody>
      </p:sp>
      <p:sp>
        <p:nvSpPr>
          <p:cNvPr id="3" name="Content Placeholder 2"/>
          <p:cNvSpPr>
            <a:spLocks noGrp="1"/>
          </p:cNvSpPr>
          <p:nvPr>
            <p:ph idx="1"/>
          </p:nvPr>
        </p:nvSpPr>
        <p:spPr>
          <a:xfrm>
            <a:off x="228600" y="1066800"/>
            <a:ext cx="8610600" cy="1524000"/>
          </a:xfrm>
        </p:spPr>
        <p:txBody>
          <a:bodyPr>
            <a:normAutofit fontScale="92500" lnSpcReduction="20000"/>
          </a:bodyPr>
          <a:lstStyle/>
          <a:p>
            <a:pPr algn="ctr">
              <a:buFont typeface="Calibri" panose="020F0502020204030204" charset="0"/>
              <a:buChar char="₪"/>
            </a:pPr>
            <a:r>
              <a:rPr lang="en-GB" sz="2400" dirty="0"/>
              <a:t>Done in patients with descending colon and splenic flexure cancers.</a:t>
            </a:r>
          </a:p>
          <a:p>
            <a:pPr algn="ctr">
              <a:buFont typeface="Calibri" panose="020F0502020204030204" charset="0"/>
              <a:buChar char="₪"/>
            </a:pPr>
            <a:r>
              <a:rPr lang="en-GB" sz="2400" dirty="0"/>
              <a:t>Involves removal of distal T-colon, splenic flexure, descending colon, sigmoid, upper rectum and associated lymph nodes.</a:t>
            </a:r>
          </a:p>
        </p:txBody>
      </p:sp>
      <p:pic>
        <p:nvPicPr>
          <p:cNvPr id="3074" name="Picture 2" descr="Left hemicolectomy - Mayo Clinic"/>
          <p:cNvPicPr>
            <a:picLocks noChangeAspect="1" noChangeArrowheads="1"/>
          </p:cNvPicPr>
          <p:nvPr/>
        </p:nvPicPr>
        <p:blipFill rotWithShape="1">
          <a:blip r:embed="rId2">
            <a:extLst>
              <a:ext uri="{28A0092B-C50C-407E-A947-70E740481C1C}">
                <a14:useLocalDpi xmlns:a14="http://schemas.microsoft.com/office/drawing/2010/main" val="0"/>
              </a:ext>
            </a:extLst>
          </a:blip>
          <a:srcRect l="3177" t="1854" r="52464" b="7416"/>
          <a:stretch>
            <a:fillRect/>
          </a:stretch>
        </p:blipFill>
        <p:spPr bwMode="auto">
          <a:xfrm>
            <a:off x="1295400" y="2856963"/>
            <a:ext cx="2743200" cy="3728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ft hemicolectomy - Mayo Clinic"/>
          <p:cNvPicPr>
            <a:picLocks noChangeAspect="1" noChangeArrowheads="1"/>
          </p:cNvPicPr>
          <p:nvPr/>
        </p:nvPicPr>
        <p:blipFill rotWithShape="1">
          <a:blip r:embed="rId2">
            <a:extLst>
              <a:ext uri="{28A0092B-C50C-407E-A947-70E740481C1C}">
                <a14:useLocalDpi xmlns:a14="http://schemas.microsoft.com/office/drawing/2010/main" val="0"/>
              </a:ext>
            </a:extLst>
          </a:blip>
          <a:srcRect l="52983" t="5435" r="2658" b="6683"/>
          <a:stretch>
            <a:fillRect/>
          </a:stretch>
        </p:blipFill>
        <p:spPr bwMode="auto">
          <a:xfrm>
            <a:off x="4876800" y="2856962"/>
            <a:ext cx="2743200" cy="3726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 y="152400"/>
            <a:ext cx="5239226" cy="994410"/>
          </a:xfrm>
        </p:spPr>
        <p:txBody>
          <a:bodyPr>
            <a:normAutofit fontScale="90000"/>
          </a:bodyPr>
          <a:lstStyle/>
          <a:p>
            <a:pPr algn="l"/>
            <a:r>
              <a:rPr lang="en-US" altLang="zh-CN" sz="3300" dirty="0"/>
              <a:t>Rectum : surgical anatomy</a:t>
            </a:r>
          </a:p>
        </p:txBody>
      </p:sp>
      <p:sp>
        <p:nvSpPr>
          <p:cNvPr id="3" name="副标题 2"/>
          <p:cNvSpPr>
            <a:spLocks noGrp="1"/>
          </p:cNvSpPr>
          <p:nvPr>
            <p:ph type="subTitle" idx="1"/>
            <p:custDataLst>
              <p:tags r:id="rId3"/>
            </p:custDataLst>
          </p:nvPr>
        </p:nvSpPr>
        <p:spPr>
          <a:xfrm>
            <a:off x="152400" y="1524000"/>
            <a:ext cx="8281511" cy="3931920"/>
          </a:xfrm>
        </p:spPr>
        <p:txBody>
          <a:bodyPr>
            <a:normAutofit/>
          </a:bodyPr>
          <a:lstStyle/>
          <a:p>
            <a:pPr algn="l"/>
            <a:r>
              <a:rPr lang="en-US" altLang="zh-CN" sz="2800" b="1" dirty="0">
                <a:solidFill>
                  <a:schemeClr val="tx1"/>
                </a:solidFill>
              </a:rPr>
              <a:t>the rectum begins where </a:t>
            </a:r>
            <a:r>
              <a:rPr lang="en-US" altLang="zh-CN" sz="2800" b="1" u="sng" dirty="0">
                <a:solidFill>
                  <a:srgbClr val="FF0000"/>
                </a:solidFill>
              </a:rPr>
              <a:t>the tinea coli </a:t>
            </a:r>
            <a:r>
              <a:rPr lang="en-US" altLang="zh-CN" sz="2800" b="1" dirty="0">
                <a:solidFill>
                  <a:schemeClr val="tx1"/>
                </a:solidFill>
              </a:rPr>
              <a:t>of the sigmoid colon join to form a continuous </a:t>
            </a:r>
            <a:r>
              <a:rPr lang="en-US" altLang="zh-CN" sz="2800" b="1" u="sng" dirty="0">
                <a:solidFill>
                  <a:srgbClr val="FF0000"/>
                </a:solidFill>
              </a:rPr>
              <a:t>outer longitudinal muscle </a:t>
            </a:r>
            <a:r>
              <a:rPr lang="en-US" altLang="zh-CN" sz="2800" b="1" dirty="0">
                <a:solidFill>
                  <a:schemeClr val="tx1"/>
                </a:solidFill>
              </a:rPr>
              <a:t>layer at the level of sacral promontry .</a:t>
            </a:r>
          </a:p>
          <a:p>
            <a:pPr algn="l"/>
            <a:r>
              <a:rPr lang="en-US" altLang="zh-CN" sz="2800" b="1" dirty="0">
                <a:solidFill>
                  <a:schemeClr val="tx1"/>
                </a:solidFill>
              </a:rPr>
              <a:t>follows the curve of the sacrum and ends at the anorectal junction .</a:t>
            </a:r>
          </a:p>
          <a:p>
            <a:pPr algn="l"/>
            <a:r>
              <a:rPr lang="en-US" altLang="zh-CN" sz="2800" b="1" dirty="0">
                <a:solidFill>
                  <a:schemeClr val="tx1"/>
                </a:solidFill>
              </a:rPr>
              <a:t>the adult rectum is approximately </a:t>
            </a:r>
            <a:r>
              <a:rPr lang="en-US" altLang="zh-CN" sz="2800" b="1" u="sng" dirty="0">
                <a:solidFill>
                  <a:srgbClr val="FF0000"/>
                </a:solidFill>
              </a:rPr>
              <a:t>12-18 cm in length</a:t>
            </a:r>
          </a:p>
          <a:p>
            <a:pPr algn="l"/>
            <a:r>
              <a:rPr lang="en-US" altLang="zh-CN" sz="2800" b="1" dirty="0">
                <a:solidFill>
                  <a:schemeClr val="tx1"/>
                </a:solidFill>
              </a:rPr>
              <a:t>divided into 3 equal parts : </a:t>
            </a:r>
            <a:r>
              <a:rPr lang="en-US" altLang="zh-CN" sz="2800" dirty="0">
                <a:solidFill>
                  <a:schemeClr val="tx1"/>
                </a:solidFill>
              </a:rPr>
              <a:t> </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1" y="152559"/>
            <a:ext cx="2743059" cy="507831"/>
          </a:xfrm>
          <a:prstGeom prst="rect">
            <a:avLst/>
          </a:prstGeom>
          <a:noFill/>
        </p:spPr>
        <p:txBody>
          <a:bodyPr wrap="none" rtlCol="0">
            <a:spAutoFit/>
          </a:bodyPr>
          <a:lstStyle/>
          <a:p>
            <a:pPr defTabSz="685800"/>
            <a:r>
              <a:rPr lang="en-US" sz="2700" b="1">
                <a:solidFill>
                  <a:srgbClr val="000000"/>
                </a:solidFill>
                <a:latin typeface="Arial" panose="020B0604020202020204"/>
                <a:ea typeface="Microsoft YaHei" panose="020B0503020204020204" charset="-122"/>
              </a:rPr>
              <a:t>blood supply   :</a:t>
            </a:r>
          </a:p>
        </p:txBody>
      </p:sp>
      <p:pic>
        <p:nvPicPr>
          <p:cNvPr id="4" name="Content Placeholder 3" descr="Screenshot_2"/>
          <p:cNvPicPr>
            <a:picLocks noGrp="1" noChangeAspect="1"/>
          </p:cNvPicPr>
          <p:nvPr>
            <p:ph sz="quarter" idx="13"/>
          </p:nvPr>
        </p:nvPicPr>
        <p:blipFill>
          <a:blip r:embed="rId3"/>
          <a:stretch>
            <a:fillRect/>
          </a:stretch>
        </p:blipFill>
        <p:spPr>
          <a:xfrm>
            <a:off x="362713" y="1066800"/>
            <a:ext cx="7371575" cy="5389563"/>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2943400" y="1642586"/>
            <a:ext cx="2684007" cy="875348"/>
          </a:xfrm>
          <a:prstGeom prst="rect">
            <a:avLst/>
          </a:prstGeom>
          <a:noFill/>
        </p:spPr>
        <p:txBody>
          <a:bodyPr vert="horz" wrap="square" rtlCol="0">
            <a:normAutofit lnSpcReduction="10000"/>
          </a:bodyPr>
          <a:lstStyle/>
          <a:p>
            <a:pPr algn="dist" defTabSz="685800">
              <a:lnSpc>
                <a:spcPct val="150000"/>
              </a:lnSpc>
            </a:pPr>
            <a:endParaRPr lang="en-US" altLang="zh-CN" sz="3600" b="1"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endParaRPr>
          </a:p>
        </p:txBody>
      </p:sp>
      <p:sp>
        <p:nvSpPr>
          <p:cNvPr id="2" name="Text Box 1"/>
          <p:cNvSpPr txBox="1"/>
          <p:nvPr/>
        </p:nvSpPr>
        <p:spPr>
          <a:xfrm>
            <a:off x="211455" y="76200"/>
            <a:ext cx="8246745" cy="7109639"/>
          </a:xfrm>
          <a:prstGeom prst="rect">
            <a:avLst/>
          </a:prstGeom>
          <a:noFill/>
        </p:spPr>
        <p:txBody>
          <a:bodyPr wrap="square" rtlCol="0">
            <a:spAutoFit/>
          </a:bodyPr>
          <a:lstStyle/>
          <a:p>
            <a:pPr defTabSz="685800"/>
            <a:r>
              <a:rPr lang="en-US" sz="2400" b="1" dirty="0">
                <a:solidFill>
                  <a:srgbClr val="000000"/>
                </a:solidFill>
                <a:latin typeface="Arial" panose="020B0604020202020204"/>
                <a:ea typeface="Microsoft YaHei" panose="020B0503020204020204" charset="-122"/>
              </a:rPr>
              <a:t>venous drainage :</a:t>
            </a:r>
          </a:p>
          <a:p>
            <a:pPr defTabSz="685800"/>
            <a:endParaRPr lang="en-US" sz="2400" dirty="0">
              <a:solidFill>
                <a:srgbClr val="000000"/>
              </a:solidFill>
              <a:latin typeface="Arial" panose="020B0604020202020204"/>
              <a:ea typeface="Microsoft YaHei" panose="020B0503020204020204" charset="-122"/>
            </a:endParaRPr>
          </a:p>
          <a:p>
            <a:pPr defTabSz="685800"/>
            <a:r>
              <a:rPr lang="en-US" sz="2400" dirty="0">
                <a:solidFill>
                  <a:srgbClr val="000000"/>
                </a:solidFill>
                <a:latin typeface="Arial" panose="020B0604020202020204"/>
                <a:ea typeface="Microsoft YaHei" panose="020B0503020204020204" charset="-122"/>
              </a:rPr>
              <a:t> 1- </a:t>
            </a:r>
            <a:r>
              <a:rPr lang="en-US" sz="2400" b="1" dirty="0">
                <a:solidFill>
                  <a:srgbClr val="FF0000"/>
                </a:solidFill>
                <a:latin typeface="Arial" panose="020B0604020202020204"/>
                <a:ea typeface="Microsoft YaHei" panose="020B0503020204020204" charset="-122"/>
              </a:rPr>
              <a:t>the superior </a:t>
            </a:r>
            <a:r>
              <a:rPr lang="en-US" sz="2400" b="1" dirty="0" err="1">
                <a:solidFill>
                  <a:srgbClr val="FF0000"/>
                </a:solidFill>
                <a:latin typeface="Arial" panose="020B0604020202020204"/>
                <a:ea typeface="Microsoft YaHei" panose="020B0503020204020204" charset="-122"/>
              </a:rPr>
              <a:t>haemorrhoidal</a:t>
            </a:r>
            <a:r>
              <a:rPr lang="en-US" sz="2400" b="1" dirty="0">
                <a:solidFill>
                  <a:srgbClr val="FF0000"/>
                </a:solidFill>
                <a:latin typeface="Arial" panose="020B0604020202020204"/>
                <a:ea typeface="Microsoft YaHei" panose="020B0503020204020204" charset="-122"/>
              </a:rPr>
              <a:t> veins</a:t>
            </a:r>
            <a:r>
              <a:rPr lang="en-US" sz="2400" dirty="0">
                <a:solidFill>
                  <a:srgbClr val="000000"/>
                </a:solidFill>
                <a:latin typeface="Arial" panose="020B0604020202020204"/>
                <a:ea typeface="Microsoft YaHei" panose="020B0503020204020204" charset="-122"/>
              </a:rPr>
              <a:t> draining the upper 1/2 of the anal canal </a:t>
            </a:r>
            <a:r>
              <a:rPr lang="en-US" sz="2400" dirty="0">
                <a:solidFill>
                  <a:srgbClr val="FF0000"/>
                </a:solidFill>
                <a:latin typeface="Arial" panose="020B0604020202020204"/>
                <a:ea typeface="Microsoft YaHei" panose="020B0503020204020204" charset="-122"/>
              </a:rPr>
              <a:t>above </a:t>
            </a:r>
            <a:r>
              <a:rPr lang="en-US" sz="2400" b="1" dirty="0">
                <a:solidFill>
                  <a:srgbClr val="FF0000"/>
                </a:solidFill>
                <a:latin typeface="Arial" panose="020B0604020202020204"/>
                <a:ea typeface="Microsoft YaHei" panose="020B0503020204020204" charset="-122"/>
              </a:rPr>
              <a:t>the dentate line</a:t>
            </a:r>
            <a:r>
              <a:rPr lang="en-US" sz="2400" dirty="0">
                <a:solidFill>
                  <a:srgbClr val="000000"/>
                </a:solidFill>
                <a:latin typeface="Arial" panose="020B0604020202020204"/>
                <a:ea typeface="Microsoft YaHei" panose="020B0503020204020204" charset="-122"/>
              </a:rPr>
              <a:t> , pass upwards to become rectal veins , these </a:t>
            </a:r>
            <a:r>
              <a:rPr lang="en-US" sz="2400" b="1" dirty="0">
                <a:solidFill>
                  <a:srgbClr val="000000"/>
                </a:solidFill>
                <a:latin typeface="Arial" panose="020B0604020202020204"/>
                <a:ea typeface="Microsoft YaHei" panose="020B0503020204020204" charset="-122"/>
              </a:rPr>
              <a:t>units to form superior rectal veins</a:t>
            </a:r>
            <a:r>
              <a:rPr lang="en-US" sz="2400" dirty="0">
                <a:solidFill>
                  <a:srgbClr val="000000"/>
                </a:solidFill>
                <a:latin typeface="Arial" panose="020B0604020202020204"/>
                <a:ea typeface="Microsoft YaHei" panose="020B0503020204020204" charset="-122"/>
              </a:rPr>
              <a:t> (later become</a:t>
            </a:r>
            <a:r>
              <a:rPr lang="en-US" sz="2400" b="1" dirty="0">
                <a:solidFill>
                  <a:srgbClr val="FF0000"/>
                </a:solidFill>
                <a:latin typeface="Arial" panose="020B0604020202020204"/>
                <a:ea typeface="Microsoft YaHei" panose="020B0503020204020204" charset="-122"/>
              </a:rPr>
              <a:t> inferior mesenteric veins</a:t>
            </a:r>
            <a:r>
              <a:rPr lang="en-US" sz="2400" dirty="0">
                <a:solidFill>
                  <a:srgbClr val="000000"/>
                </a:solidFill>
                <a:latin typeface="Arial" panose="020B0604020202020204"/>
                <a:ea typeface="Microsoft YaHei" panose="020B0503020204020204" charset="-122"/>
              </a:rPr>
              <a:t>) </a:t>
            </a:r>
            <a:br>
              <a:rPr lang="en-US" sz="2400" dirty="0">
                <a:solidFill>
                  <a:srgbClr val="000000"/>
                </a:solidFill>
                <a:latin typeface="Arial" panose="020B0604020202020204"/>
                <a:ea typeface="Microsoft YaHei" panose="020B0503020204020204" charset="-122"/>
              </a:rPr>
            </a:br>
            <a:r>
              <a:rPr lang="en-US" sz="2400" dirty="0">
                <a:solidFill>
                  <a:srgbClr val="000000"/>
                </a:solidFill>
                <a:latin typeface="Arial" panose="020B0604020202020204"/>
                <a:ea typeface="Microsoft YaHei" panose="020B0503020204020204" charset="-122"/>
              </a:rPr>
              <a:t>this forms parts of the portal venous system</a:t>
            </a:r>
          </a:p>
          <a:p>
            <a:pPr defTabSz="685800"/>
            <a:r>
              <a:rPr lang="en-US" sz="2400" dirty="0">
                <a:solidFill>
                  <a:srgbClr val="000000"/>
                </a:solidFill>
                <a:latin typeface="Arial" panose="020B0604020202020204"/>
                <a:ea typeface="Microsoft YaHei" panose="020B0503020204020204" charset="-122"/>
              </a:rPr>
              <a:t> (drains into splenic vein )</a:t>
            </a:r>
          </a:p>
          <a:p>
            <a:pPr defTabSz="685800"/>
            <a:endParaRPr lang="en-US" sz="2400" dirty="0">
              <a:solidFill>
                <a:srgbClr val="000000"/>
              </a:solidFill>
              <a:latin typeface="Arial" panose="020B0604020202020204"/>
              <a:ea typeface="Microsoft YaHei" panose="020B0503020204020204" charset="-122"/>
            </a:endParaRPr>
          </a:p>
          <a:p>
            <a:pPr defTabSz="685800"/>
            <a:r>
              <a:rPr lang="en-US" sz="2400" dirty="0">
                <a:solidFill>
                  <a:srgbClr val="000000"/>
                </a:solidFill>
                <a:latin typeface="Arial" panose="020B0604020202020204"/>
                <a:ea typeface="Microsoft YaHei" panose="020B0503020204020204" charset="-122"/>
              </a:rPr>
              <a:t>2-  middle rectal v : small unimportant channels unless the normal paths are blocked .</a:t>
            </a:r>
          </a:p>
          <a:p>
            <a:pPr defTabSz="685800"/>
            <a:r>
              <a:rPr lang="en-US" sz="2400" dirty="0">
                <a:solidFill>
                  <a:srgbClr val="000000"/>
                </a:solidFill>
                <a:latin typeface="Arial" panose="020B0604020202020204"/>
                <a:ea typeface="Microsoft YaHei" panose="020B0503020204020204" charset="-122"/>
              </a:rPr>
              <a:t> </a:t>
            </a:r>
          </a:p>
          <a:p>
            <a:pPr defTabSz="685800"/>
            <a:endParaRPr lang="en-US" sz="2400" dirty="0">
              <a:solidFill>
                <a:srgbClr val="000000"/>
              </a:solidFill>
              <a:latin typeface="Arial" panose="020B0604020202020204"/>
              <a:ea typeface="Microsoft YaHei" panose="020B0503020204020204" charset="-122"/>
            </a:endParaRPr>
          </a:p>
          <a:p>
            <a:pPr defTabSz="685800"/>
            <a:r>
              <a:rPr lang="en-US" sz="2400" dirty="0">
                <a:solidFill>
                  <a:srgbClr val="000000"/>
                </a:solidFill>
                <a:latin typeface="Arial" panose="020B0604020202020204"/>
                <a:ea typeface="Microsoft YaHei" panose="020B0503020204020204" charset="-122"/>
              </a:rPr>
              <a:t>lymph drainage : follows the blood supply (along the sup rectal vessels to the para aortic L.N .</a:t>
            </a:r>
          </a:p>
          <a:p>
            <a:pPr defTabSz="685800"/>
            <a:r>
              <a:rPr lang="en-US" sz="2400" dirty="0">
                <a:solidFill>
                  <a:srgbClr val="000000"/>
                </a:solidFill>
                <a:latin typeface="Arial" panose="020B0604020202020204"/>
                <a:ea typeface="Microsoft YaHei" panose="020B0503020204020204" charset="-122"/>
              </a:rPr>
              <a:t>lower rectum can drain to lymphatics along the lateral pelvic side walls . </a:t>
            </a:r>
          </a:p>
          <a:p>
            <a:pPr defTabSz="685800"/>
            <a:endParaRPr lang="en-US" sz="2400" dirty="0">
              <a:solidFill>
                <a:srgbClr val="000000"/>
              </a:solidFill>
              <a:latin typeface="Arial" panose="020B0604020202020204"/>
              <a:ea typeface="Microsoft YaHei" panose="020B0503020204020204"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Content Placeholder 101"/>
          <p:cNvPicPr>
            <a:picLocks noGrp="1"/>
          </p:cNvPicPr>
          <p:nvPr>
            <p:ph sz="quarter" idx="13"/>
          </p:nvPr>
        </p:nvPicPr>
        <p:blipFill>
          <a:blip r:embed="rId2"/>
          <a:stretch>
            <a:fillRect/>
          </a:stretch>
        </p:blipFill>
        <p:spPr>
          <a:xfrm>
            <a:off x="369570" y="886460"/>
            <a:ext cx="8350885" cy="462534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3PGRMnW0AARtnp"/>
          <p:cNvPicPr>
            <a:picLocks noGrp="1" noChangeAspect="1"/>
          </p:cNvPicPr>
          <p:nvPr>
            <p:ph sz="quarter" idx="13"/>
          </p:nvPr>
        </p:nvPicPr>
        <p:blipFill>
          <a:blip r:embed="rId2"/>
          <a:stretch>
            <a:fillRect/>
          </a:stretch>
        </p:blipFill>
        <p:spPr>
          <a:xfrm>
            <a:off x="161925" y="919480"/>
            <a:ext cx="8583295" cy="485203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nia coli"/>
          <p:cNvPicPr>
            <a:picLocks noGrp="1" noChangeAspect="1"/>
          </p:cNvPicPr>
          <p:nvPr>
            <p:ph sz="quarter" idx="13"/>
          </p:nvPr>
        </p:nvPicPr>
        <p:blipFill>
          <a:blip r:embed="rId2"/>
          <a:stretch>
            <a:fillRect/>
          </a:stretch>
        </p:blipFill>
        <p:spPr>
          <a:xfrm>
            <a:off x="1905000" y="284480"/>
            <a:ext cx="5393690" cy="62890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Main symptoms of rectal disease</a:t>
            </a:r>
          </a:p>
          <a:p>
            <a:pPr lvl="1"/>
            <a:r>
              <a:rPr lang="en-US" dirty="0"/>
              <a:t> Bleeding per rectum</a:t>
            </a:r>
          </a:p>
          <a:p>
            <a:pPr lvl="1"/>
            <a:r>
              <a:rPr lang="en-US" dirty="0"/>
              <a:t> Altered bowel habit</a:t>
            </a:r>
          </a:p>
          <a:p>
            <a:pPr lvl="1"/>
            <a:r>
              <a:rPr lang="en-US" dirty="0"/>
              <a:t> Mucus discharge</a:t>
            </a:r>
          </a:p>
          <a:p>
            <a:pPr lvl="1"/>
            <a:r>
              <a:rPr lang="en-US" dirty="0"/>
              <a:t> </a:t>
            </a:r>
            <a:r>
              <a:rPr lang="en-US" dirty="0" err="1"/>
              <a:t>Tenesmus</a:t>
            </a:r>
            <a:endParaRPr lang="en-US" dirty="0"/>
          </a:p>
          <a:p>
            <a:pPr lvl="1"/>
            <a:r>
              <a:rPr lang="en-US" dirty="0"/>
              <a:t> </a:t>
            </a:r>
            <a:r>
              <a:rPr lang="en-US" dirty="0" err="1"/>
              <a:t>Prolapse</a:t>
            </a:r>
            <a:endParaRPr lang="en-US" dirty="0"/>
          </a:p>
        </p:txBody>
      </p:sp>
    </p:spTree>
    <p:extLst>
      <p:ext uri="{BB962C8B-B14F-4D97-AF65-F5344CB8AC3E}">
        <p14:creationId xmlns:p14="http://schemas.microsoft.com/office/powerpoint/2010/main" val="3217815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Divisionoftheuppermiddleandlowerrectum"/>
          <p:cNvPicPr>
            <a:picLocks noGrp="1" noChangeAspect="1"/>
          </p:cNvPicPr>
          <p:nvPr>
            <p:ph sz="quarter" idx="13"/>
          </p:nvPr>
        </p:nvPicPr>
        <p:blipFill>
          <a:blip r:embed="rId3"/>
          <a:stretch>
            <a:fillRect/>
          </a:stretch>
        </p:blipFill>
        <p:spPr>
          <a:xfrm>
            <a:off x="1" y="857250"/>
            <a:ext cx="5203031" cy="5031105"/>
          </a:xfrm>
          <a:prstGeom prst="rect">
            <a:avLst/>
          </a:prstGeom>
        </p:spPr>
      </p:pic>
      <p:sp>
        <p:nvSpPr>
          <p:cNvPr id="4" name="Text Box 3"/>
          <p:cNvSpPr txBox="1"/>
          <p:nvPr/>
        </p:nvSpPr>
        <p:spPr>
          <a:xfrm>
            <a:off x="5405438" y="2001203"/>
            <a:ext cx="3156633" cy="507831"/>
          </a:xfrm>
          <a:prstGeom prst="rect">
            <a:avLst/>
          </a:prstGeom>
          <a:noFill/>
        </p:spPr>
        <p:txBody>
          <a:bodyPr wrap="none" rtlCol="0">
            <a:spAutoFit/>
          </a:bodyPr>
          <a:lstStyle/>
          <a:p>
            <a:pPr defTabSz="685800"/>
            <a:r>
              <a:rPr lang="en-US" sz="1350">
                <a:solidFill>
                  <a:srgbClr val="000000"/>
                </a:solidFill>
                <a:latin typeface="Arial" panose="020B0604020202020204"/>
                <a:ea typeface="Microsoft YaHei" panose="020B0503020204020204" charset="-122"/>
              </a:rPr>
              <a:t>mobile and have a peritoneal covering </a:t>
            </a:r>
          </a:p>
          <a:p>
            <a:pPr defTabSz="685800"/>
            <a:r>
              <a:rPr lang="en-US" sz="1350">
                <a:solidFill>
                  <a:srgbClr val="000000"/>
                </a:solidFill>
                <a:latin typeface="Arial" panose="020B0604020202020204"/>
                <a:ea typeface="Microsoft YaHei" panose="020B0503020204020204" charset="-122"/>
              </a:rPr>
              <a:t>anteriorly and laterally </a:t>
            </a:r>
          </a:p>
        </p:txBody>
      </p:sp>
      <p:sp>
        <p:nvSpPr>
          <p:cNvPr id="5" name="Text Box 4"/>
          <p:cNvSpPr txBox="1"/>
          <p:nvPr/>
        </p:nvSpPr>
        <p:spPr>
          <a:xfrm>
            <a:off x="3108961" y="2001202"/>
            <a:ext cx="1067276" cy="784830"/>
          </a:xfrm>
          <a:prstGeom prst="rect">
            <a:avLst/>
          </a:prstGeom>
          <a:noFill/>
        </p:spPr>
        <p:txBody>
          <a:bodyPr wrap="square" rtlCol="0" anchor="t">
            <a:spAutoFit/>
          </a:bodyPr>
          <a:lstStyle/>
          <a:p>
            <a:pPr defTabSz="685800"/>
            <a:r>
              <a:rPr lang="en-US" sz="4500">
                <a:solidFill>
                  <a:srgbClr val="000000"/>
                </a:solidFill>
                <a:latin typeface="Arial" panose="020B0604020202020204" pitchFamily="34" charset="0"/>
                <a:ea typeface="Microsoft YaHei" panose="020B0503020204020204" charset="-122"/>
                <a:cs typeface="Arial" panose="020B0604020202020204" pitchFamily="34" charset="0"/>
              </a:rPr>
              <a:t>→</a:t>
            </a:r>
          </a:p>
        </p:txBody>
      </p:sp>
      <p:sp>
        <p:nvSpPr>
          <p:cNvPr id="9" name="Text Box 8"/>
          <p:cNvSpPr txBox="1"/>
          <p:nvPr/>
        </p:nvSpPr>
        <p:spPr>
          <a:xfrm>
            <a:off x="3237072" y="2559367"/>
            <a:ext cx="2094071" cy="923330"/>
          </a:xfrm>
          <a:prstGeom prst="rect">
            <a:avLst/>
          </a:prstGeom>
          <a:noFill/>
        </p:spPr>
        <p:txBody>
          <a:bodyPr wrap="square" rtlCol="0" anchor="t">
            <a:spAutoFit/>
          </a:bodyPr>
          <a:lstStyle/>
          <a:p>
            <a:pPr defTabSz="685800"/>
            <a:r>
              <a:rPr lang="en-US" sz="5400">
                <a:gradFill>
                  <a:gsLst>
                    <a:gs pos="0">
                      <a:srgbClr val="E30000"/>
                    </a:gs>
                    <a:gs pos="100000">
                      <a:srgbClr val="760303"/>
                    </a:gs>
                  </a:gsLst>
                  <a:lin scaled="0"/>
                </a:gradFill>
                <a:latin typeface="Arial" panose="020B0604020202020204" pitchFamily="34" charset="0"/>
                <a:ea typeface="Microsoft YaHei" panose="020B0503020204020204" charset="-122"/>
                <a:cs typeface="Arial" panose="020B0604020202020204" pitchFamily="34" charset="0"/>
              </a:rPr>
              <a:t>→</a:t>
            </a:r>
          </a:p>
        </p:txBody>
      </p:sp>
      <p:sp>
        <p:nvSpPr>
          <p:cNvPr id="13" name="Text Box 12"/>
          <p:cNvSpPr txBox="1"/>
          <p:nvPr/>
        </p:nvSpPr>
        <p:spPr>
          <a:xfrm>
            <a:off x="4953000" y="2785746"/>
            <a:ext cx="3878580" cy="506730"/>
          </a:xfrm>
          <a:prstGeom prst="rect">
            <a:avLst/>
          </a:prstGeom>
          <a:noFill/>
        </p:spPr>
        <p:txBody>
          <a:bodyPr wrap="none" rtlCol="0">
            <a:spAutoFit/>
          </a:bodyPr>
          <a:lstStyle/>
          <a:p>
            <a:pPr defTabSz="685800"/>
            <a:r>
              <a:rPr lang="en-US" sz="1350" b="1">
                <a:solidFill>
                  <a:srgbClr val="FF0000"/>
                </a:solidFill>
                <a:latin typeface="Arial" panose="020B0604020202020204"/>
                <a:ea typeface="Microsoft YaHei" panose="020B0503020204020204" charset="-122"/>
              </a:rPr>
              <a:t>peritoneum covers only the anterior part and </a:t>
            </a:r>
          </a:p>
          <a:p>
            <a:pPr defTabSz="685800"/>
            <a:r>
              <a:rPr lang="en-US" sz="1350" b="1">
                <a:solidFill>
                  <a:srgbClr val="FF0000"/>
                </a:solidFill>
                <a:latin typeface="Arial" panose="020B0604020202020204"/>
                <a:ea typeface="Microsoft YaHei" panose="020B0503020204020204" charset="-122"/>
              </a:rPr>
              <a:t>part of lateral surfaces</a:t>
            </a:r>
          </a:p>
        </p:txBody>
      </p:sp>
      <p:sp>
        <p:nvSpPr>
          <p:cNvPr id="15" name="Text Box 14"/>
          <p:cNvSpPr txBox="1"/>
          <p:nvPr/>
        </p:nvSpPr>
        <p:spPr>
          <a:xfrm>
            <a:off x="3108961" y="3562350"/>
            <a:ext cx="877163" cy="923330"/>
          </a:xfrm>
          <a:prstGeom prst="rect">
            <a:avLst/>
          </a:prstGeom>
          <a:noFill/>
        </p:spPr>
        <p:txBody>
          <a:bodyPr wrap="none" rtlCol="0" anchor="t">
            <a:spAutoFit/>
          </a:bodyPr>
          <a:lstStyle/>
          <a:p>
            <a:pPr defTabSz="685800"/>
            <a:r>
              <a:rPr lang="en-US" sz="5400">
                <a:solidFill>
                  <a:srgbClr val="00B050"/>
                </a:solidFill>
                <a:latin typeface="Arial" panose="020B0604020202020204" pitchFamily="34" charset="0"/>
                <a:ea typeface="Microsoft YaHei" panose="020B0503020204020204" charset="-122"/>
                <a:cs typeface="Arial" panose="020B0604020202020204" pitchFamily="34" charset="0"/>
              </a:rPr>
              <a:t>→</a:t>
            </a:r>
          </a:p>
        </p:txBody>
      </p:sp>
      <p:sp>
        <p:nvSpPr>
          <p:cNvPr id="16" name="Text Box 15"/>
          <p:cNvSpPr txBox="1"/>
          <p:nvPr/>
        </p:nvSpPr>
        <p:spPr>
          <a:xfrm>
            <a:off x="5105400" y="4088130"/>
            <a:ext cx="3851910" cy="1322070"/>
          </a:xfrm>
          <a:prstGeom prst="rect">
            <a:avLst/>
          </a:prstGeom>
          <a:noFill/>
        </p:spPr>
        <p:txBody>
          <a:bodyPr wrap="square" rtlCol="0">
            <a:spAutoFit/>
          </a:bodyPr>
          <a:lstStyle/>
          <a:p>
            <a:pPr defTabSz="685800"/>
            <a:r>
              <a:rPr lang="en-US" sz="2000" dirty="0">
                <a:ln w="12700">
                  <a:solidFill>
                    <a:srgbClr val="96D9AA">
                      <a:lumMod val="50000"/>
                    </a:srgbClr>
                  </a:solidFill>
                  <a:prstDash val="solid"/>
                </a:ln>
                <a:pattFill prst="narHorz">
                  <a:fgClr>
                    <a:srgbClr val="96D9AA"/>
                  </a:fgClr>
                  <a:bgClr>
                    <a:srgbClr val="96D9AA">
                      <a:lumMod val="40000"/>
                      <a:lumOff val="60000"/>
                    </a:srgbClr>
                  </a:bgClr>
                </a:pattFill>
                <a:effectLst>
                  <a:innerShdw blurRad="177800">
                    <a:srgbClr val="96D9AA">
                      <a:lumMod val="50000"/>
                    </a:srgbClr>
                  </a:innerShdw>
                </a:effectLst>
                <a:latin typeface="Arial" panose="020B0604020202020204"/>
                <a:ea typeface="Microsoft YaHei" panose="020B0503020204020204" charset="-122"/>
              </a:rPr>
              <a:t>deep in the pelvis below the peritoneum </a:t>
            </a:r>
            <a:r>
              <a:rPr lang="en-US" sz="2000" dirty="0" err="1">
                <a:ln w="12700">
                  <a:solidFill>
                    <a:srgbClr val="96D9AA">
                      <a:lumMod val="50000"/>
                    </a:srgbClr>
                  </a:solidFill>
                  <a:prstDash val="solid"/>
                </a:ln>
                <a:pattFill prst="narHorz">
                  <a:fgClr>
                    <a:srgbClr val="96D9AA"/>
                  </a:fgClr>
                  <a:bgClr>
                    <a:srgbClr val="96D9AA">
                      <a:lumMod val="40000"/>
                      <a:lumOff val="60000"/>
                    </a:srgbClr>
                  </a:bgClr>
                </a:pattFill>
                <a:effectLst>
                  <a:innerShdw blurRad="177800">
                    <a:srgbClr val="96D9AA">
                      <a:lumMod val="50000"/>
                    </a:srgbClr>
                  </a:innerShdw>
                </a:effectLst>
                <a:latin typeface="Arial" panose="020B0604020202020204"/>
                <a:ea typeface="Microsoft YaHei" panose="020B0503020204020204" charset="-122"/>
              </a:rPr>
              <a:t>reflexion</a:t>
            </a:r>
            <a:endParaRPr lang="en-US" sz="2000" dirty="0">
              <a:ln w="12700">
                <a:solidFill>
                  <a:srgbClr val="96D9AA">
                    <a:lumMod val="50000"/>
                  </a:srgbClr>
                </a:solidFill>
                <a:prstDash val="solid"/>
              </a:ln>
              <a:pattFill prst="narHorz">
                <a:fgClr>
                  <a:srgbClr val="96D9AA"/>
                </a:fgClr>
                <a:bgClr>
                  <a:srgbClr val="96D9AA">
                    <a:lumMod val="40000"/>
                    <a:lumOff val="60000"/>
                  </a:srgbClr>
                </a:bgClr>
              </a:pattFill>
              <a:effectLst>
                <a:innerShdw blurRad="177800">
                  <a:srgbClr val="96D9AA">
                    <a:lumMod val="50000"/>
                  </a:srgbClr>
                </a:innerShdw>
              </a:effectLst>
              <a:latin typeface="Arial" panose="020B0604020202020204"/>
              <a:ea typeface="Microsoft YaHei" panose="020B0503020204020204" charset="-122"/>
            </a:endParaRPr>
          </a:p>
          <a:p>
            <a:pPr defTabSz="685800"/>
            <a:endParaRPr lang="en-US" sz="2000" dirty="0">
              <a:ln w="12700">
                <a:solidFill>
                  <a:srgbClr val="96D9AA">
                    <a:lumMod val="50000"/>
                  </a:srgbClr>
                </a:solidFill>
                <a:prstDash val="solid"/>
              </a:ln>
              <a:pattFill prst="narHorz">
                <a:fgClr>
                  <a:srgbClr val="96D9AA"/>
                </a:fgClr>
                <a:bgClr>
                  <a:srgbClr val="96D9AA">
                    <a:lumMod val="40000"/>
                    <a:lumOff val="60000"/>
                  </a:srgbClr>
                </a:bgClr>
              </a:pattFill>
              <a:effectLst>
                <a:innerShdw blurRad="177800">
                  <a:srgbClr val="96D9AA">
                    <a:lumMod val="50000"/>
                  </a:srgbClr>
                </a:innerShdw>
              </a:effectLst>
              <a:latin typeface="Arial" panose="020B0604020202020204"/>
              <a:ea typeface="Microsoft YaHei" panose="020B0503020204020204" charset="-122"/>
            </a:endParaRPr>
          </a:p>
          <a:p>
            <a:pPr defTabSz="685800"/>
            <a:endParaRPr lang="en-US" altLang="ar-JO" sz="2000" dirty="0">
              <a:gradFill>
                <a:gsLst>
                  <a:gs pos="0">
                    <a:srgbClr val="14CD68"/>
                  </a:gs>
                  <a:gs pos="100000">
                    <a:srgbClr val="035C7D"/>
                  </a:gs>
                </a:gsLst>
                <a:lin scaled="0"/>
              </a:gradFill>
              <a:effectLst>
                <a:outerShdw blurRad="38100" dist="19050" dir="2700000" algn="tl" rotWithShape="0">
                  <a:srgbClr val="000000">
                    <a:alpha val="40000"/>
                  </a:srgbClr>
                </a:outerShdw>
              </a:effectLst>
              <a:latin typeface="Arial" panose="020B0604020202020204"/>
              <a:ea typeface="Microsoft YaHei" panose="020B0503020204020204" charset="-122"/>
            </a:endParaRPr>
          </a:p>
        </p:txBody>
      </p:sp>
      <p:sp>
        <p:nvSpPr>
          <p:cNvPr id="18" name="Text Box 17"/>
          <p:cNvSpPr txBox="1"/>
          <p:nvPr/>
        </p:nvSpPr>
        <p:spPr>
          <a:xfrm>
            <a:off x="3108961" y="4016692"/>
            <a:ext cx="761747" cy="784830"/>
          </a:xfrm>
          <a:prstGeom prst="rect">
            <a:avLst/>
          </a:prstGeom>
          <a:noFill/>
        </p:spPr>
        <p:txBody>
          <a:bodyPr wrap="none" rtlCol="0" anchor="t">
            <a:spAutoFit/>
          </a:bodyPr>
          <a:lstStyle/>
          <a:p>
            <a:pPr defTabSz="685800"/>
            <a:r>
              <a:rPr lang="en-US" sz="4500">
                <a:solidFill>
                  <a:srgbClr val="00B050"/>
                </a:solidFill>
                <a:latin typeface="Arial" panose="020B0604020202020204" pitchFamily="34" charset="0"/>
                <a:ea typeface="Microsoft YaHei" panose="020B0503020204020204" charset="-122"/>
                <a:cs typeface="Arial" panose="020B0604020202020204" pitchFamily="34" charset="0"/>
              </a:rPr>
              <a:t>→</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r>
              <a:rPr lang="en-US" altLang="en-US" sz="4000" dirty="0">
                <a:solidFill>
                  <a:schemeClr val="accent3">
                    <a:lumMod val="60000"/>
                    <a:lumOff val="40000"/>
                  </a:schemeClr>
                </a:solidFill>
                <a:latin typeface="Verdana" pitchFamily="34" charset="0"/>
              </a:rPr>
              <a:t>What causes colorectal cancer?</a:t>
            </a:r>
          </a:p>
        </p:txBody>
      </p:sp>
      <p:sp>
        <p:nvSpPr>
          <p:cNvPr id="160771" name="Rectangle 3"/>
          <p:cNvSpPr>
            <a:spLocks noGrp="1" noChangeArrowheads="1"/>
          </p:cNvSpPr>
          <p:nvPr>
            <p:ph type="body" sz="half" idx="1"/>
          </p:nvPr>
        </p:nvSpPr>
        <p:spPr>
          <a:xfrm>
            <a:off x="457200" y="1600200"/>
            <a:ext cx="8001000" cy="4525963"/>
          </a:xfrm>
        </p:spPr>
        <p:txBody>
          <a:bodyPr/>
          <a:lstStyle/>
          <a:p>
            <a:r>
              <a:rPr lang="en-US" altLang="en-US" sz="2800" dirty="0">
                <a:latin typeface="Verdana" pitchFamily="34" charset="0"/>
              </a:rPr>
              <a:t>It is unknown exactly what causes colorectal cancer</a:t>
            </a:r>
          </a:p>
          <a:p>
            <a:pPr lvl="1"/>
            <a:r>
              <a:rPr lang="en-US" altLang="en-US" sz="2400" dirty="0">
                <a:latin typeface="Verdana" pitchFamily="34" charset="0"/>
              </a:rPr>
              <a:t>But there are </a:t>
            </a:r>
            <a:r>
              <a:rPr lang="en-US" altLang="en-US" sz="2400" u="sng" dirty="0">
                <a:latin typeface="Verdana" pitchFamily="34" charset="0"/>
              </a:rPr>
              <a:t>risk factors</a:t>
            </a:r>
            <a:r>
              <a:rPr lang="en-US" altLang="en-US" sz="2400" dirty="0">
                <a:latin typeface="Verdana" pitchFamily="34" charset="0"/>
              </a:rPr>
              <a:t> that increase chances for  colorectal cancer:</a:t>
            </a:r>
          </a:p>
          <a:p>
            <a:pPr lvl="2"/>
            <a:r>
              <a:rPr lang="en-US" altLang="en-US" dirty="0">
                <a:latin typeface="Verdana" pitchFamily="34" charset="0"/>
              </a:rPr>
              <a:t>Some risk factors cannot be changed---age, personal and family history</a:t>
            </a:r>
          </a:p>
          <a:p>
            <a:pPr lvl="2"/>
            <a:r>
              <a:rPr lang="en-US" altLang="en-US" dirty="0">
                <a:latin typeface="Verdana" pitchFamily="34" charset="0"/>
              </a:rPr>
              <a:t>Some risk factors can be changed or eliminated---tobacco use, obesity, inactivity</a:t>
            </a:r>
          </a:p>
          <a:p>
            <a:pPr lvl="1"/>
            <a:endParaRPr lang="en-US" altLang="en-US" sz="2400" dirty="0">
              <a:latin typeface="Verdana" pitchFamily="34" charset="0"/>
            </a:endParaRPr>
          </a:p>
        </p:txBody>
      </p:sp>
    </p:spTree>
    <p:extLst>
      <p:ext uri="{BB962C8B-B14F-4D97-AF65-F5344CB8AC3E}">
        <p14:creationId xmlns:p14="http://schemas.microsoft.com/office/powerpoint/2010/main" val="660524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832879" y="990600"/>
            <a:ext cx="6717665" cy="1353185"/>
          </a:xfrm>
          <a:prstGeom prst="rect">
            <a:avLst/>
          </a:prstGeom>
          <a:noFill/>
        </p:spPr>
        <p:txBody>
          <a:bodyPr vert="horz" wrap="square" rtlCol="0">
            <a:normAutofit fontScale="95000"/>
          </a:bodyPr>
          <a:lstStyle/>
          <a:p>
            <a:pPr algn="dist" defTabSz="685800">
              <a:lnSpc>
                <a:spcPct val="150000"/>
              </a:lnSpc>
            </a:pPr>
            <a:r>
              <a:rPr lang="en-US" altLang="zh-CN" sz="2800" b="1"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clinical features of rectal disease</a:t>
            </a:r>
          </a:p>
        </p:txBody>
      </p:sp>
      <p:sp>
        <p:nvSpPr>
          <p:cNvPr id="19" name="文本框 18"/>
          <p:cNvSpPr txBox="1"/>
          <p:nvPr>
            <p:custDataLst>
              <p:tags r:id="rId3"/>
            </p:custDataLst>
          </p:nvPr>
        </p:nvSpPr>
        <p:spPr>
          <a:xfrm>
            <a:off x="1753235" y="2926080"/>
            <a:ext cx="3086100" cy="477520"/>
          </a:xfrm>
          <a:prstGeom prst="rect">
            <a:avLst/>
          </a:prstGeom>
          <a:noFill/>
        </p:spPr>
        <p:txBody>
          <a:bodyPr wrap="square" rtlCol="0">
            <a:noAutofit/>
          </a:bodyPr>
          <a:lstStyle/>
          <a:p>
            <a:pPr algn="dist" defTabSz="685800"/>
            <a:r>
              <a:rPr lang="en-US" altLang="zh-CN" sz="2000" b="1" spc="-225"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fresh bleeding per rectum</a:t>
            </a:r>
          </a:p>
        </p:txBody>
      </p:sp>
      <p:sp>
        <p:nvSpPr>
          <p:cNvPr id="23" name="圆角矩形 7"/>
          <p:cNvSpPr/>
          <p:nvPr>
            <p:custDataLst>
              <p:tags r:id="rId4"/>
            </p:custDataLst>
          </p:nvPr>
        </p:nvSpPr>
        <p:spPr>
          <a:xfrm>
            <a:off x="1254443" y="2859405"/>
            <a:ext cx="432435" cy="432435"/>
          </a:xfrm>
          <a:prstGeom prst="roundRect">
            <a:avLst>
              <a:gd name="adj" fmla="val 298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defTabSz="685800"/>
            <a:r>
              <a:rPr lang="en-US" altLang="zh-CN" sz="2000" dirty="0">
                <a:solidFill>
                  <a:srgbClr val="FFFFFF"/>
                </a:solidFill>
                <a:latin typeface="Arial" panose="020B0604020202020204" pitchFamily="34" charset="0"/>
                <a:ea typeface="Arial" panose="020B0604020202020204" pitchFamily="34" charset="0"/>
                <a:cs typeface="Arial" panose="020B0604020202020204" pitchFamily="34" charset="0"/>
              </a:rPr>
              <a:t>1</a:t>
            </a:r>
          </a:p>
        </p:txBody>
      </p:sp>
      <p:sp>
        <p:nvSpPr>
          <p:cNvPr id="25" name="文本框 24"/>
          <p:cNvSpPr txBox="1"/>
          <p:nvPr>
            <p:custDataLst>
              <p:tags r:id="rId5"/>
            </p:custDataLst>
          </p:nvPr>
        </p:nvSpPr>
        <p:spPr>
          <a:xfrm>
            <a:off x="5500370" y="2877820"/>
            <a:ext cx="2201545" cy="367030"/>
          </a:xfrm>
          <a:prstGeom prst="rect">
            <a:avLst/>
          </a:prstGeom>
          <a:noFill/>
        </p:spPr>
        <p:txBody>
          <a:bodyPr wrap="square" rtlCol="0">
            <a:noAutofit/>
          </a:bodyPr>
          <a:lstStyle/>
          <a:p>
            <a:pPr defTabSz="685800"/>
            <a:r>
              <a:rPr lang="en-US" altLang="zh-CN" sz="2000" b="1" spc="-225"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tenesmus</a:t>
            </a:r>
          </a:p>
        </p:txBody>
      </p:sp>
      <p:sp>
        <p:nvSpPr>
          <p:cNvPr id="26" name="圆角矩形 9"/>
          <p:cNvSpPr/>
          <p:nvPr>
            <p:custDataLst>
              <p:tags r:id="rId6"/>
            </p:custDataLst>
          </p:nvPr>
        </p:nvSpPr>
        <p:spPr>
          <a:xfrm>
            <a:off x="5014436" y="2859405"/>
            <a:ext cx="432435" cy="432435"/>
          </a:xfrm>
          <a:prstGeom prst="roundRect">
            <a:avLst>
              <a:gd name="adj" fmla="val 298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defTabSz="685800"/>
            <a:r>
              <a:rPr lang="en-US" altLang="zh-CN" sz="2000" dirty="0">
                <a:solidFill>
                  <a:srgbClr val="FFFFFF"/>
                </a:solidFill>
                <a:latin typeface="Arial" panose="020B0604020202020204" pitchFamily="34" charset="0"/>
                <a:ea typeface="Arial" panose="020B0604020202020204" pitchFamily="34" charset="0"/>
                <a:cs typeface="Arial" panose="020B0604020202020204" pitchFamily="34" charset="0"/>
              </a:rPr>
              <a:t>4</a:t>
            </a:r>
          </a:p>
        </p:txBody>
      </p:sp>
      <p:sp>
        <p:nvSpPr>
          <p:cNvPr id="27" name="文本框 26"/>
          <p:cNvSpPr txBox="1"/>
          <p:nvPr>
            <p:custDataLst>
              <p:tags r:id="rId7"/>
            </p:custDataLst>
          </p:nvPr>
        </p:nvSpPr>
        <p:spPr>
          <a:xfrm>
            <a:off x="1753076" y="3710464"/>
            <a:ext cx="2438636" cy="299085"/>
          </a:xfrm>
          <a:prstGeom prst="rect">
            <a:avLst/>
          </a:prstGeom>
          <a:noFill/>
        </p:spPr>
        <p:txBody>
          <a:bodyPr wrap="square" rtlCol="0">
            <a:noAutofit/>
          </a:bodyPr>
          <a:lstStyle/>
          <a:p>
            <a:pPr algn="dist" defTabSz="685800"/>
            <a:r>
              <a:rPr lang="en-US" altLang="zh-CN" sz="2000" b="1" spc="-225"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altered bowel habits</a:t>
            </a:r>
          </a:p>
        </p:txBody>
      </p:sp>
      <p:sp>
        <p:nvSpPr>
          <p:cNvPr id="29" name="圆角矩形 12"/>
          <p:cNvSpPr/>
          <p:nvPr>
            <p:custDataLst>
              <p:tags r:id="rId8"/>
            </p:custDataLst>
          </p:nvPr>
        </p:nvSpPr>
        <p:spPr>
          <a:xfrm>
            <a:off x="1254443" y="3633311"/>
            <a:ext cx="432435" cy="432435"/>
          </a:xfrm>
          <a:prstGeom prst="roundRect">
            <a:avLst>
              <a:gd name="adj" fmla="val 298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defTabSz="685800"/>
            <a:r>
              <a:rPr lang="en-US" altLang="zh-CN" sz="2000" dirty="0">
                <a:solidFill>
                  <a:srgbClr val="FFFFFF"/>
                </a:solidFill>
                <a:latin typeface="Arial" panose="020B0604020202020204" pitchFamily="34" charset="0"/>
                <a:ea typeface="Arial" panose="020B0604020202020204" pitchFamily="34" charset="0"/>
                <a:cs typeface="Arial" panose="020B0604020202020204" pitchFamily="34" charset="0"/>
              </a:rPr>
              <a:t>2</a:t>
            </a:r>
          </a:p>
        </p:txBody>
      </p:sp>
      <p:sp>
        <p:nvSpPr>
          <p:cNvPr id="30" name="文本框 29"/>
          <p:cNvSpPr txBox="1"/>
          <p:nvPr>
            <p:custDataLst>
              <p:tags r:id="rId9"/>
            </p:custDataLst>
          </p:nvPr>
        </p:nvSpPr>
        <p:spPr>
          <a:xfrm>
            <a:off x="5516880" y="3711416"/>
            <a:ext cx="2321750" cy="299085"/>
          </a:xfrm>
          <a:prstGeom prst="rect">
            <a:avLst/>
          </a:prstGeom>
          <a:noFill/>
        </p:spPr>
        <p:txBody>
          <a:bodyPr wrap="square" rtlCol="0">
            <a:noAutofit/>
          </a:bodyPr>
          <a:lstStyle/>
          <a:p>
            <a:pPr defTabSz="685800"/>
            <a:r>
              <a:rPr lang="en-US" altLang="zh-CN" sz="2000" b="1" spc="-225"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prolapse</a:t>
            </a:r>
          </a:p>
        </p:txBody>
      </p:sp>
      <p:sp>
        <p:nvSpPr>
          <p:cNvPr id="31" name="圆角矩形 13"/>
          <p:cNvSpPr/>
          <p:nvPr>
            <p:custDataLst>
              <p:tags r:id="rId10"/>
            </p:custDataLst>
          </p:nvPr>
        </p:nvSpPr>
        <p:spPr>
          <a:xfrm>
            <a:off x="5014436" y="3633311"/>
            <a:ext cx="432435" cy="432435"/>
          </a:xfrm>
          <a:prstGeom prst="roundRect">
            <a:avLst>
              <a:gd name="adj" fmla="val 298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defTabSz="685800"/>
            <a:r>
              <a:rPr lang="en-US" altLang="zh-CN" sz="2000" dirty="0">
                <a:solidFill>
                  <a:srgbClr val="FFFFFF"/>
                </a:solidFill>
                <a:latin typeface="Arial" panose="020B0604020202020204" pitchFamily="34" charset="0"/>
                <a:ea typeface="Arial" panose="020B0604020202020204" pitchFamily="34" charset="0"/>
                <a:cs typeface="Arial" panose="020B0604020202020204" pitchFamily="34" charset="0"/>
              </a:rPr>
              <a:t>5</a:t>
            </a:r>
          </a:p>
        </p:txBody>
      </p:sp>
      <p:sp>
        <p:nvSpPr>
          <p:cNvPr id="32" name="文本框 31"/>
          <p:cNvSpPr txBox="1"/>
          <p:nvPr>
            <p:custDataLst>
              <p:tags r:id="rId11"/>
            </p:custDataLst>
          </p:nvPr>
        </p:nvSpPr>
        <p:spPr>
          <a:xfrm>
            <a:off x="1753076" y="4494848"/>
            <a:ext cx="2438636" cy="299085"/>
          </a:xfrm>
          <a:prstGeom prst="rect">
            <a:avLst/>
          </a:prstGeom>
          <a:noFill/>
        </p:spPr>
        <p:txBody>
          <a:bodyPr wrap="square" rtlCol="0">
            <a:noAutofit/>
          </a:bodyPr>
          <a:lstStyle/>
          <a:p>
            <a:pPr algn="dist" defTabSz="685800"/>
            <a:r>
              <a:rPr lang="en-US" altLang="zh-CN" sz="2000" b="1" spc="-225" dirty="0">
                <a:solidFill>
                  <a:srgbClr val="000000">
                    <a:lumMod val="85000"/>
                    <a:lumOff val="15000"/>
                  </a:srgbClr>
                </a:solidFill>
                <a:latin typeface="Arial" panose="020B0604020202020204" pitchFamily="34" charset="0"/>
                <a:ea typeface="Arial" panose="020B0604020202020204" pitchFamily="34" charset="0"/>
                <a:cs typeface="Arial" panose="020B0604020202020204" pitchFamily="34" charset="0"/>
              </a:rPr>
              <a:t>mucus discharge</a:t>
            </a:r>
          </a:p>
        </p:txBody>
      </p:sp>
      <p:sp>
        <p:nvSpPr>
          <p:cNvPr id="33" name="圆角矩形 12"/>
          <p:cNvSpPr/>
          <p:nvPr>
            <p:custDataLst>
              <p:tags r:id="rId12"/>
            </p:custDataLst>
          </p:nvPr>
        </p:nvSpPr>
        <p:spPr>
          <a:xfrm>
            <a:off x="1254443" y="4428173"/>
            <a:ext cx="432435" cy="432435"/>
          </a:xfrm>
          <a:prstGeom prst="roundRect">
            <a:avLst>
              <a:gd name="adj" fmla="val 298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defTabSz="685800"/>
            <a:r>
              <a:rPr lang="en-US" altLang="zh-CN" sz="2000" dirty="0">
                <a:solidFill>
                  <a:srgbClr val="FFFFFF"/>
                </a:solidFill>
                <a:latin typeface="Arial" panose="020B0604020202020204" pitchFamily="34" charset="0"/>
                <a:ea typeface="Arial" panose="020B0604020202020204" pitchFamily="34" charset="0"/>
                <a:cs typeface="Arial" panose="020B0604020202020204" pitchFamily="34" charset="0"/>
              </a:rPr>
              <a:t>3</a:t>
            </a:r>
          </a:p>
        </p:txBody>
      </p:sp>
      <p:sp>
        <p:nvSpPr>
          <p:cNvPr id="2" name="Rounded Rectangle 1"/>
          <p:cNvSpPr/>
          <p:nvPr/>
        </p:nvSpPr>
        <p:spPr>
          <a:xfrm>
            <a:off x="4979194" y="4362927"/>
            <a:ext cx="441008" cy="418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a:solidFill>
                  <a:srgbClr val="FFFFFF"/>
                </a:solidFill>
                <a:latin typeface="Arial" panose="020B0604020202020204" pitchFamily="34" charset="0"/>
                <a:ea typeface="Microsoft YaHei" panose="020B0503020204020204" charset="-122"/>
                <a:cs typeface="Arial" panose="020B0604020202020204" pitchFamily="34" charset="0"/>
              </a:rPr>
              <a:t>6</a:t>
            </a:r>
          </a:p>
        </p:txBody>
      </p:sp>
      <p:sp>
        <p:nvSpPr>
          <p:cNvPr id="3" name="Text Box 2"/>
          <p:cNvSpPr txBox="1"/>
          <p:nvPr/>
        </p:nvSpPr>
        <p:spPr>
          <a:xfrm>
            <a:off x="5579110" y="4441825"/>
            <a:ext cx="2162175" cy="400110"/>
          </a:xfrm>
          <a:prstGeom prst="rect">
            <a:avLst/>
          </a:prstGeom>
          <a:noFill/>
        </p:spPr>
        <p:txBody>
          <a:bodyPr wrap="square" rtlCol="0">
            <a:spAutoFit/>
          </a:bodyPr>
          <a:lstStyle/>
          <a:p>
            <a:pPr defTabSz="685800"/>
            <a:r>
              <a:rPr lang="en-US" sz="2000" b="1" dirty="0">
                <a:solidFill>
                  <a:srgbClr val="000000"/>
                </a:solidFill>
                <a:latin typeface="Arial" panose="020B0604020202020204" pitchFamily="34" charset="0"/>
                <a:ea typeface="Microsoft YaHei" panose="020B0503020204020204" charset="-122"/>
                <a:cs typeface="Arial" panose="020B0604020202020204" pitchFamily="34" charset="0"/>
              </a:rPr>
              <a:t>proctalgia</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Rectal polyps </a:t>
            </a: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Either single or multiple</a:t>
            </a:r>
          </a:p>
          <a:p>
            <a:r>
              <a:rPr lang="en-US" dirty="0">
                <a:latin typeface="Arial" panose="020B0604020202020204" pitchFamily="34" charset="0"/>
                <a:cs typeface="Arial" panose="020B0604020202020204" pitchFamily="34" charset="0"/>
              </a:rPr>
              <a:t> Adenomas are the most frequent histological type</a:t>
            </a:r>
          </a:p>
          <a:p>
            <a:r>
              <a:rPr lang="en-US" dirty="0">
                <a:latin typeface="Arial" panose="020B0604020202020204" pitchFamily="34" charset="0"/>
                <a:cs typeface="Arial" panose="020B0604020202020204" pitchFamily="34" charset="0"/>
              </a:rPr>
              <a:t> Villous adenomas may be extensive and undergo malignant changes</a:t>
            </a:r>
          </a:p>
          <a:p>
            <a:r>
              <a:rPr lang="en-US" dirty="0">
                <a:latin typeface="Arial" panose="020B0604020202020204" pitchFamily="34" charset="0"/>
                <a:cs typeface="Arial" panose="020B0604020202020204" pitchFamily="34" charset="0"/>
              </a:rPr>
              <a:t>All adenomas must be removed to avoid </a:t>
            </a:r>
            <a:r>
              <a:rPr lang="en-US" dirty="0" err="1">
                <a:latin typeface="Arial" panose="020B0604020202020204" pitchFamily="34" charset="0"/>
                <a:cs typeface="Arial" panose="020B0604020202020204" pitchFamily="34" charset="0"/>
              </a:rPr>
              <a:t>carcinomatous</a:t>
            </a:r>
            <a:r>
              <a:rPr lang="en-US" dirty="0">
                <a:latin typeface="Arial" panose="020B0604020202020204" pitchFamily="34" charset="0"/>
                <a:cs typeface="Arial" panose="020B0604020202020204" pitchFamily="34" charset="0"/>
              </a:rPr>
              <a:t> change</a:t>
            </a:r>
          </a:p>
          <a:p>
            <a:r>
              <a:rPr lang="en-US" dirty="0">
                <a:latin typeface="Arial" panose="020B0604020202020204" pitchFamily="34" charset="0"/>
                <a:cs typeface="Arial" panose="020B0604020202020204" pitchFamily="34" charset="0"/>
              </a:rPr>
              <a:t> All patients must undergo colonoscopy to determine whether further polyps are present</a:t>
            </a:r>
          </a:p>
          <a:p>
            <a:r>
              <a:rPr lang="en-US" dirty="0">
                <a:latin typeface="Arial" panose="020B0604020202020204" pitchFamily="34" charset="0"/>
                <a:cs typeface="Arial" panose="020B0604020202020204" pitchFamily="34" charset="0"/>
              </a:rPr>
              <a:t> Most polyps can be removed by endoscopic techniques, but sometimes major surgery is required</a:t>
            </a:r>
          </a:p>
        </p:txBody>
      </p:sp>
    </p:spTree>
    <p:extLst>
      <p:ext uri="{BB962C8B-B14F-4D97-AF65-F5344CB8AC3E}">
        <p14:creationId xmlns:p14="http://schemas.microsoft.com/office/powerpoint/2010/main" val="3169333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616608"/>
          </a:xfrm>
        </p:spPr>
        <p:txBody>
          <a:bodyPr>
            <a:normAutofit/>
          </a:bodyPr>
          <a:lstStyle/>
          <a:p>
            <a:r>
              <a:rPr lang="en-US" dirty="0">
                <a:latin typeface="Arial" panose="020B0604020202020204" pitchFamily="34" charset="0"/>
                <a:cs typeface="Arial" panose="020B0604020202020204" pitchFamily="34" charset="0"/>
              </a:rPr>
              <a:t>CT of the chest and abdomen to exclude distant metastases</a:t>
            </a:r>
          </a:p>
          <a:p>
            <a:r>
              <a:rPr lang="en-US" dirty="0">
                <a:latin typeface="Arial" panose="020B0604020202020204" pitchFamily="34" charset="0"/>
                <a:cs typeface="Arial" panose="020B0604020202020204" pitchFamily="34" charset="0"/>
              </a:rPr>
              <a:t>PET scanning can be helpful in identifying metastases if imaging is otherwise equivocal</a:t>
            </a:r>
          </a:p>
          <a:p>
            <a:r>
              <a:rPr lang="en-US" dirty="0" err="1">
                <a:latin typeface="Arial" panose="020B0604020202020204" pitchFamily="34" charset="0"/>
                <a:cs typeface="Arial" panose="020B0604020202020204" pitchFamily="34" charset="0"/>
              </a:rPr>
              <a:t>Endoluminal</a:t>
            </a:r>
            <a:r>
              <a:rPr lang="en-US" dirty="0">
                <a:latin typeface="Arial" panose="020B0604020202020204" pitchFamily="34" charset="0"/>
                <a:cs typeface="Arial" panose="020B0604020202020204" pitchFamily="34" charset="0"/>
              </a:rPr>
              <a:t> ultrasound, performed using a probe placed in the rectal lumen, can be used to assess the local spread of the </a:t>
            </a:r>
            <a:r>
              <a:rPr lang="en-US" dirty="0" err="1">
                <a:latin typeface="Arial" panose="020B0604020202020204" pitchFamily="34" charset="0"/>
                <a:cs typeface="Arial" panose="020B0604020202020204" pitchFamily="34" charset="0"/>
              </a:rPr>
              <a:t>tumour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MRI</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70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619500" y="939165"/>
            <a:ext cx="3973830" cy="569595"/>
          </a:xfrm>
        </p:spPr>
        <p:txBody>
          <a:bodyPr>
            <a:normAutofit fontScale="90000"/>
          </a:bodyPr>
          <a:lstStyle/>
          <a:p>
            <a:r>
              <a:rPr lang="en-US" altLang="zh-CN"/>
              <a:t>signs </a:t>
            </a:r>
          </a:p>
        </p:txBody>
      </p:sp>
      <p:sp>
        <p:nvSpPr>
          <p:cNvPr id="4" name="Text Box 3"/>
          <p:cNvSpPr txBox="1"/>
          <p:nvPr/>
        </p:nvSpPr>
        <p:spPr>
          <a:xfrm>
            <a:off x="457200" y="1703547"/>
            <a:ext cx="7848600" cy="4708981"/>
          </a:xfrm>
          <a:prstGeom prst="rect">
            <a:avLst/>
          </a:prstGeom>
          <a:noFill/>
        </p:spPr>
        <p:txBody>
          <a:bodyPr wrap="square" rtlCol="0">
            <a:spAutoFit/>
          </a:bodyPr>
          <a:lstStyle/>
          <a:p>
            <a:pPr defTabSz="685800"/>
            <a:r>
              <a:rPr lang="en-US" sz="2000" b="1" dirty="0">
                <a:solidFill>
                  <a:srgbClr val="000000"/>
                </a:solidFill>
                <a:latin typeface="Arial" panose="020B0604020202020204"/>
                <a:ea typeface="Microsoft YaHei" panose="020B0503020204020204" charset="-122"/>
              </a:rPr>
              <a:t>visual inspection : fissures or fistula , evidence of rectal prolapse or abnormal pelvic floor descent can be elicited by asking the patient to strain .</a:t>
            </a: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rPr>
              <a:t>digital examination : the anal sphincters are assessed for anatomical integrity , resting tone and squeeze .</a:t>
            </a: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rPr>
              <a:t>tumors in the lower and middle third can be felt</a:t>
            </a:r>
          </a:p>
          <a:p>
            <a:pPr defTabSz="685800"/>
            <a:r>
              <a:rPr lang="en-US" sz="2000" b="1" dirty="0">
                <a:solidFill>
                  <a:srgbClr val="000000"/>
                </a:solidFill>
                <a:latin typeface="Arial" panose="020B0604020202020204"/>
                <a:ea typeface="Microsoft YaHei" panose="020B0503020204020204" charset="-122"/>
              </a:rPr>
              <a:t> </a:t>
            </a:r>
          </a:p>
          <a:p>
            <a:pPr defTabSz="685800"/>
            <a:r>
              <a:rPr lang="en-US" sz="2000" b="1" dirty="0">
                <a:solidFill>
                  <a:srgbClr val="000000"/>
                </a:solidFill>
                <a:latin typeface="Arial" panose="020B0604020202020204"/>
                <a:ea typeface="Microsoft YaHei" panose="020B0503020204020204" charset="-122"/>
              </a:rPr>
              <a:t>on removal , the finger should be examined for mucus , pus or blood .</a:t>
            </a:r>
          </a:p>
          <a:p>
            <a:pPr defTabSz="685800"/>
            <a:r>
              <a:rPr lang="en-US" sz="2000" b="1" dirty="0">
                <a:solidFill>
                  <a:srgbClr val="000000"/>
                </a:solidFill>
                <a:latin typeface="Arial" panose="020B0604020202020204"/>
                <a:ea typeface="Microsoft YaHei" panose="020B0503020204020204" charset="-122"/>
              </a:rPr>
              <a:t>record finding as : </a:t>
            </a:r>
          </a:p>
          <a:p>
            <a:pPr defTabSz="685800"/>
            <a:r>
              <a:rPr lang="en-US" sz="2000" b="1" dirty="0">
                <a:solidFill>
                  <a:srgbClr val="000000"/>
                </a:solidFill>
                <a:latin typeface="Arial" panose="020B0604020202020204"/>
                <a:ea typeface="Microsoft YaHei" panose="020B0503020204020204" charset="-122"/>
              </a:rPr>
              <a:t>1- intraluminal (blood , pus) </a:t>
            </a:r>
          </a:p>
          <a:p>
            <a:pPr defTabSz="685800"/>
            <a:r>
              <a:rPr lang="en-US" sz="2000" b="1" dirty="0">
                <a:solidFill>
                  <a:srgbClr val="000000"/>
                </a:solidFill>
                <a:latin typeface="Arial" panose="020B0604020202020204"/>
                <a:ea typeface="Microsoft YaHei" panose="020B0503020204020204" charset="-122"/>
              </a:rPr>
              <a:t>2- intramural (tumors , strictures)  </a:t>
            </a:r>
          </a:p>
          <a:p>
            <a:pPr defTabSz="685800"/>
            <a:r>
              <a:rPr lang="en-US" sz="2000" b="1" dirty="0">
                <a:solidFill>
                  <a:srgbClr val="000000"/>
                </a:solidFill>
                <a:latin typeface="Arial" panose="020B0604020202020204"/>
                <a:ea typeface="Microsoft YaHei" panose="020B0503020204020204" charset="-122"/>
              </a:rPr>
              <a:t>3- extramural (enlarged prostate , uterine fibroids)  </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descr="exam 1"/>
          <p:cNvPicPr>
            <a:picLocks noGrp="1" noChangeAspect="1"/>
          </p:cNvPicPr>
          <p:nvPr>
            <p:ph sz="half" idx="1"/>
          </p:nvPr>
        </p:nvPicPr>
        <p:blipFill>
          <a:blip r:embed="rId3"/>
          <a:stretch>
            <a:fillRect/>
          </a:stretch>
        </p:blipFill>
        <p:spPr>
          <a:xfrm>
            <a:off x="0" y="857250"/>
            <a:ext cx="2986088" cy="2235994"/>
          </a:xfrm>
          <a:prstGeom prst="rect">
            <a:avLst/>
          </a:prstGeom>
        </p:spPr>
      </p:pic>
      <p:pic>
        <p:nvPicPr>
          <p:cNvPr id="3" name="Content Placeholder 2" descr="exam2"/>
          <p:cNvPicPr>
            <a:picLocks noGrp="1" noChangeAspect="1"/>
          </p:cNvPicPr>
          <p:nvPr>
            <p:ph sz="half" idx="2"/>
          </p:nvPr>
        </p:nvPicPr>
        <p:blipFill>
          <a:blip r:embed="rId4"/>
          <a:stretch>
            <a:fillRect/>
          </a:stretch>
        </p:blipFill>
        <p:spPr>
          <a:xfrm>
            <a:off x="3110865" y="857250"/>
            <a:ext cx="2921794" cy="2178844"/>
          </a:xfrm>
          <a:prstGeom prst="rect">
            <a:avLst/>
          </a:prstGeom>
        </p:spPr>
      </p:pic>
      <p:pic>
        <p:nvPicPr>
          <p:cNvPr id="5" name="Picture 4" descr="exam3"/>
          <p:cNvPicPr>
            <a:picLocks noChangeAspect="1"/>
          </p:cNvPicPr>
          <p:nvPr/>
        </p:nvPicPr>
        <p:blipFill>
          <a:blip r:embed="rId5"/>
          <a:stretch>
            <a:fillRect/>
          </a:stretch>
        </p:blipFill>
        <p:spPr>
          <a:xfrm>
            <a:off x="141923" y="3221831"/>
            <a:ext cx="3970496" cy="2626043"/>
          </a:xfrm>
          <a:prstGeom prst="rect">
            <a:avLst/>
          </a:prstGeom>
        </p:spPr>
      </p:pic>
      <p:pic>
        <p:nvPicPr>
          <p:cNvPr id="7" name="Picture 6" descr="exam last"/>
          <p:cNvPicPr>
            <a:picLocks noChangeAspect="1"/>
          </p:cNvPicPr>
          <p:nvPr/>
        </p:nvPicPr>
        <p:blipFill>
          <a:blip r:embed="rId6"/>
          <a:stretch>
            <a:fillRect/>
          </a:stretch>
        </p:blipFill>
        <p:spPr>
          <a:xfrm>
            <a:off x="6032659" y="1457801"/>
            <a:ext cx="3064669" cy="4200525"/>
          </a:xfrm>
          <a:prstGeom prst="rect">
            <a:avLst/>
          </a:prstGeom>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76" y="1054894"/>
            <a:ext cx="9144000" cy="4893647"/>
          </a:xfrm>
          <a:prstGeom prst="rect">
            <a:avLst/>
          </a:prstGeom>
          <a:noFill/>
        </p:spPr>
        <p:txBody>
          <a:bodyPr wrap="square" rtlCol="0">
            <a:spAutoFit/>
          </a:bodyPr>
          <a:lstStyle/>
          <a:p>
            <a:pPr defTabSz="685800"/>
            <a:r>
              <a:rPr lang="en-US" sz="2400">
                <a:solidFill>
                  <a:srgbClr val="000000"/>
                </a:solidFill>
                <a:latin typeface="Arial" panose="020B0604020202020204"/>
                <a:ea typeface="Microsoft YaHei" panose="020B0503020204020204" charset="-122"/>
              </a:rPr>
              <a:t>proctoscope : inspect the anus , anorectal junction and lower rectum , biopsy can be performed of any suspicious area and it is useful for assessing the presence of haemorrhoids</a:t>
            </a:r>
          </a:p>
          <a:p>
            <a:pPr defTabSz="685800"/>
            <a:endParaRPr lang="en-US" sz="2400">
              <a:solidFill>
                <a:srgbClr val="000000"/>
              </a:solidFill>
              <a:latin typeface="Arial" panose="020B0604020202020204"/>
              <a:ea typeface="Microsoft YaHei" panose="020B0503020204020204" charset="-122"/>
            </a:endParaRPr>
          </a:p>
          <a:p>
            <a:pPr defTabSz="685800"/>
            <a:r>
              <a:rPr lang="en-US" sz="2400">
                <a:solidFill>
                  <a:srgbClr val="000000"/>
                </a:solidFill>
                <a:latin typeface="Arial" panose="020B0604020202020204"/>
                <a:ea typeface="Microsoft YaHei" panose="020B0503020204020204" charset="-122"/>
              </a:rPr>
              <a:t>sigmoidoscopy : the rectum must be empty for proper inspection </a:t>
            </a:r>
          </a:p>
          <a:p>
            <a:pPr defTabSz="685800"/>
            <a:r>
              <a:rPr lang="en-US" sz="2400">
                <a:solidFill>
                  <a:srgbClr val="000000"/>
                </a:solidFill>
                <a:latin typeface="Arial" panose="020B0604020202020204"/>
                <a:ea typeface="Microsoft YaHei" panose="020B0503020204020204" charset="-122"/>
              </a:rPr>
              <a:t>direct inspection of the rectal mucosa may alert the clinician to inflammation or any tumours . (can be performed in the outpatient setting)   </a:t>
            </a:r>
          </a:p>
          <a:p>
            <a:pPr defTabSz="685800"/>
            <a:endParaRPr lang="en-US" sz="2400">
              <a:solidFill>
                <a:srgbClr val="000000"/>
              </a:solidFill>
              <a:latin typeface="Arial" panose="020B0604020202020204"/>
              <a:ea typeface="Microsoft YaHei" panose="020B0503020204020204" charset="-122"/>
            </a:endParaRPr>
          </a:p>
          <a:p>
            <a:pPr defTabSz="685800"/>
            <a:r>
              <a:rPr lang="en-US" sz="2400">
                <a:solidFill>
                  <a:srgbClr val="000000"/>
                </a:solidFill>
                <a:latin typeface="Arial" panose="020B0604020202020204"/>
                <a:ea typeface="Microsoft YaHei" panose="020B0503020204020204" charset="-122"/>
              </a:rPr>
              <a:t>flexible sigmoidoscope : as supplement to rigid sigmoidoscopy or when views proximal to the rectum required . </a:t>
            </a:r>
          </a:p>
          <a:p>
            <a:pPr defTabSz="685800"/>
            <a:r>
              <a:rPr lang="en-US" sz="2400">
                <a:solidFill>
                  <a:srgbClr val="000000"/>
                </a:solidFill>
                <a:latin typeface="Arial" panose="020B0604020202020204"/>
                <a:ea typeface="Microsoft YaHei" panose="020B0503020204020204" charset="-122"/>
              </a:rPr>
              <a:t>the whole sigmoid colon up to the splenic flexure is within visual reach .</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cto3"/>
          <p:cNvPicPr>
            <a:picLocks noChangeAspect="1"/>
          </p:cNvPicPr>
          <p:nvPr/>
        </p:nvPicPr>
        <p:blipFill>
          <a:blip r:embed="rId4"/>
          <a:stretch>
            <a:fillRect/>
          </a:stretch>
        </p:blipFill>
        <p:spPr>
          <a:xfrm>
            <a:off x="162560" y="1017270"/>
            <a:ext cx="8933815" cy="5142230"/>
          </a:xfrm>
          <a:prstGeom prst="rect">
            <a:avLst/>
          </a:prstGeom>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lex"/>
          <p:cNvPicPr>
            <a:picLocks noGrp="1" noChangeAspect="1"/>
          </p:cNvPicPr>
          <p:nvPr>
            <p:ph sz="half" idx="1"/>
          </p:nvPr>
        </p:nvPicPr>
        <p:blipFill>
          <a:blip r:embed="rId3"/>
          <a:stretch>
            <a:fillRect/>
          </a:stretch>
        </p:blipFill>
        <p:spPr>
          <a:xfrm>
            <a:off x="165735" y="736600"/>
            <a:ext cx="4001135" cy="4874895"/>
          </a:xfrm>
          <a:prstGeom prst="rect">
            <a:avLst/>
          </a:prstGeom>
        </p:spPr>
      </p:pic>
      <p:pic>
        <p:nvPicPr>
          <p:cNvPr id="4" name="Content Placeholder 3" descr="all inst"/>
          <p:cNvPicPr>
            <a:picLocks noGrp="1" noChangeAspect="1"/>
          </p:cNvPicPr>
          <p:nvPr>
            <p:ph sz="half" idx="2"/>
          </p:nvPr>
        </p:nvPicPr>
        <p:blipFill>
          <a:blip r:embed="rId4"/>
          <a:stretch>
            <a:fillRect/>
          </a:stretch>
        </p:blipFill>
        <p:spPr>
          <a:xfrm>
            <a:off x="4648200" y="2461508"/>
            <a:ext cx="4038600" cy="3047821"/>
          </a:xfrm>
          <a:prstGeom prst="rect">
            <a:avLst/>
          </a:prstGeom>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22437"/>
            <a:ext cx="8229600" cy="4525963"/>
          </a:xfrm>
        </p:spPr>
        <p:txBody>
          <a:bodyPr/>
          <a:lstStyle/>
          <a:p>
            <a:r>
              <a:rPr lang="en-US" dirty="0">
                <a:latin typeface="Arial" panose="020B0604020202020204" pitchFamily="34" charset="0"/>
                <a:cs typeface="Arial" panose="020B0604020202020204" pitchFamily="34" charset="0"/>
              </a:rPr>
              <a:t>Rectal cancer is </a:t>
            </a:r>
            <a:r>
              <a:rPr lang="en-US" b="1" dirty="0">
                <a:latin typeface="Arial" panose="020B0604020202020204" pitchFamily="34" charset="0"/>
                <a:cs typeface="Arial" panose="020B0604020202020204" pitchFamily="34" charset="0"/>
              </a:rPr>
              <a:t>a disease in which cancer cells develop in the rectum</a:t>
            </a:r>
            <a:r>
              <a:rPr lang="en-US" dirty="0">
                <a:latin typeface="Arial" panose="020B0604020202020204" pitchFamily="34" charset="0"/>
                <a:cs typeface="Arial" panose="020B0604020202020204" pitchFamily="34" charset="0"/>
              </a:rPr>
              <a:t>. Signs of rectal cancer include diarrhea, constipation or blood in your poop. Treatments include surgery, chemotherapy and radiation therapy. Rectal cancer is curable, especially when detected early through screening methods like colonoscopy.</a:t>
            </a:r>
          </a:p>
        </p:txBody>
      </p:sp>
      <p:sp>
        <p:nvSpPr>
          <p:cNvPr id="5" name="标题 6"/>
          <p:cNvSpPr>
            <a:spLocks noGrp="1"/>
          </p:cNvSpPr>
          <p:nvPr>
            <p:ph type="title"/>
            <p:custDataLst>
              <p:tags r:id="rId1"/>
            </p:custDataLst>
          </p:nvPr>
        </p:nvSpPr>
        <p:spPr/>
        <p:txBody>
          <a:bodyPr/>
          <a:lstStyle/>
          <a:p>
            <a:r>
              <a:rPr lang="en-US" altLang="zh-CN" dirty="0"/>
              <a:t>Rectal cancer</a:t>
            </a:r>
          </a:p>
        </p:txBody>
      </p:sp>
    </p:spTree>
    <p:extLst>
      <p:ext uri="{BB962C8B-B14F-4D97-AF65-F5344CB8AC3E}">
        <p14:creationId xmlns:p14="http://schemas.microsoft.com/office/powerpoint/2010/main" val="2334720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2133600" y="152400"/>
            <a:ext cx="5194935" cy="885825"/>
          </a:xfrm>
        </p:spPr>
        <p:txBody>
          <a:bodyPr/>
          <a:lstStyle/>
          <a:p>
            <a:r>
              <a:rPr lang="en-US" altLang="zh-CN" dirty="0"/>
              <a:t>Rectal cancer</a:t>
            </a:r>
          </a:p>
        </p:txBody>
      </p:sp>
      <p:sp>
        <p:nvSpPr>
          <p:cNvPr id="2" name="Text Box 1"/>
          <p:cNvSpPr txBox="1"/>
          <p:nvPr/>
        </p:nvSpPr>
        <p:spPr>
          <a:xfrm>
            <a:off x="79375" y="1219359"/>
            <a:ext cx="8985409" cy="4708981"/>
          </a:xfrm>
          <a:prstGeom prst="rect">
            <a:avLst/>
          </a:prstGeom>
          <a:noFill/>
        </p:spPr>
        <p:txBody>
          <a:bodyPr wrap="square" rtlCol="0">
            <a:spAutoFit/>
          </a:bodyPr>
          <a:lstStyle/>
          <a:p>
            <a:pPr defTabSz="685800"/>
            <a:r>
              <a:rPr lang="en-US" sz="2000" dirty="0">
                <a:solidFill>
                  <a:srgbClr val="000000"/>
                </a:solidFill>
                <a:latin typeface="Arial" panose="020B0604020202020204"/>
                <a:ea typeface="Microsoft YaHei" panose="020B0503020204020204" charset="-122"/>
              </a:rPr>
              <a:t>The pathophysiology of rectal cancer differs from that of colon cancer because of several anatomical factors : </a:t>
            </a:r>
          </a:p>
          <a:p>
            <a:pPr defTabSz="685800"/>
            <a:r>
              <a:rPr lang="en-US" sz="2000" dirty="0">
                <a:solidFill>
                  <a:srgbClr val="000000"/>
                </a:solidFill>
                <a:latin typeface="Arial" panose="020B0604020202020204"/>
                <a:ea typeface="Microsoft YaHei" panose="020B0503020204020204" charset="-122"/>
              </a:rPr>
              <a:t>1- confinement of pelvis and sphincters  </a:t>
            </a:r>
          </a:p>
          <a:p>
            <a:pPr defTabSz="685800"/>
            <a:r>
              <a:rPr lang="en-US" sz="2000" dirty="0">
                <a:solidFill>
                  <a:srgbClr val="000000"/>
                </a:solidFill>
                <a:latin typeface="Arial" panose="020B0604020202020204"/>
                <a:ea typeface="Microsoft YaHei" panose="020B0503020204020204" charset="-122"/>
              </a:rPr>
              <a:t> 2- proximity to </a:t>
            </a:r>
            <a:r>
              <a:rPr lang="en-US" sz="2000" dirty="0" err="1">
                <a:solidFill>
                  <a:srgbClr val="000000"/>
                </a:solidFill>
                <a:latin typeface="Arial" panose="020B0604020202020204"/>
                <a:ea typeface="Microsoft YaHei" panose="020B0503020204020204" charset="-122"/>
              </a:rPr>
              <a:t>uroginital</a:t>
            </a:r>
            <a:r>
              <a:rPr lang="en-US" sz="2000" dirty="0">
                <a:solidFill>
                  <a:srgbClr val="000000"/>
                </a:solidFill>
                <a:latin typeface="Arial" panose="020B0604020202020204"/>
                <a:ea typeface="Microsoft YaHei" panose="020B0503020204020204" charset="-122"/>
              </a:rPr>
              <a:t> structure and nerves</a:t>
            </a:r>
          </a:p>
          <a:p>
            <a:pPr defTabSz="685800"/>
            <a:r>
              <a:rPr lang="en-US" sz="2000" dirty="0">
                <a:solidFill>
                  <a:srgbClr val="000000"/>
                </a:solidFill>
                <a:latin typeface="Arial" panose="020B0604020202020204"/>
                <a:ea typeface="Microsoft YaHei" panose="020B0503020204020204" charset="-122"/>
              </a:rPr>
              <a:t>3-dual blood supply and lymph drainage </a:t>
            </a:r>
          </a:p>
          <a:p>
            <a:pPr defTabSz="685800"/>
            <a:r>
              <a:rPr lang="en-US" sz="2000" dirty="0">
                <a:solidFill>
                  <a:srgbClr val="000000"/>
                </a:solidFill>
                <a:latin typeface="Arial" panose="020B0604020202020204"/>
                <a:ea typeface="Microsoft YaHei" panose="020B0503020204020204" charset="-122"/>
              </a:rPr>
              <a:t>4- </a:t>
            </a:r>
            <a:r>
              <a:rPr lang="en-US" sz="2000" dirty="0" err="1">
                <a:solidFill>
                  <a:srgbClr val="000000"/>
                </a:solidFill>
                <a:latin typeface="Arial" panose="020B0604020202020204"/>
                <a:ea typeface="Microsoft YaHei" panose="020B0503020204020204" charset="-122"/>
              </a:rPr>
              <a:t>transanal</a:t>
            </a:r>
            <a:r>
              <a:rPr lang="en-US" sz="2000" dirty="0">
                <a:solidFill>
                  <a:srgbClr val="000000"/>
                </a:solidFill>
                <a:latin typeface="Arial" panose="020B0604020202020204"/>
                <a:ea typeface="Microsoft YaHei" panose="020B0503020204020204" charset="-122"/>
              </a:rPr>
              <a:t> accessibility  </a:t>
            </a:r>
          </a:p>
          <a:p>
            <a:pPr defTabSz="685800"/>
            <a:endParaRPr lang="en-US" sz="2000" dirty="0">
              <a:solidFill>
                <a:srgbClr val="000000"/>
              </a:solidFill>
              <a:latin typeface="Arial" panose="020B0604020202020204"/>
              <a:ea typeface="Microsoft YaHei" panose="020B0503020204020204" charset="-122"/>
            </a:endParaRPr>
          </a:p>
          <a:p>
            <a:pPr defTabSz="685800"/>
            <a:r>
              <a:rPr lang="en-US" sz="2000" dirty="0">
                <a:solidFill>
                  <a:srgbClr val="000000"/>
                </a:solidFill>
                <a:latin typeface="Arial" panose="020B0604020202020204"/>
                <a:ea typeface="Microsoft YaHei" panose="020B0503020204020204" charset="-122"/>
              </a:rPr>
              <a:t>DRE : size , height , fixation , ulceration , local invasion and LN status </a:t>
            </a:r>
          </a:p>
          <a:p>
            <a:pPr defTabSz="685800"/>
            <a:endParaRPr lang="en-US" sz="2000" dirty="0">
              <a:solidFill>
                <a:srgbClr val="000000"/>
              </a:solidFill>
              <a:latin typeface="Arial" panose="020B0604020202020204"/>
              <a:ea typeface="Microsoft YaHei" panose="020B0503020204020204" charset="-122"/>
            </a:endParaRPr>
          </a:p>
          <a:p>
            <a:pPr defTabSz="685800"/>
            <a:r>
              <a:rPr lang="en-US" sz="2000" dirty="0">
                <a:solidFill>
                  <a:srgbClr val="000000"/>
                </a:solidFill>
                <a:latin typeface="Arial" panose="020B0604020202020204"/>
                <a:ea typeface="Microsoft YaHei" panose="020B0503020204020204" charset="-122"/>
              </a:rPr>
              <a:t>Rigid sigmoidoscopy and biopsy are important for </a:t>
            </a:r>
            <a:r>
              <a:rPr lang="en-US" sz="2000" dirty="0" err="1">
                <a:solidFill>
                  <a:srgbClr val="000000"/>
                </a:solidFill>
                <a:latin typeface="Arial" panose="020B0604020202020204"/>
                <a:ea typeface="Microsoft YaHei" panose="020B0503020204020204" charset="-122"/>
              </a:rPr>
              <a:t>percisely</a:t>
            </a:r>
            <a:r>
              <a:rPr lang="en-US" sz="2000" dirty="0">
                <a:solidFill>
                  <a:srgbClr val="000000"/>
                </a:solidFill>
                <a:latin typeface="Arial" panose="020B0604020202020204"/>
                <a:ea typeface="Microsoft YaHei" panose="020B0503020204020204" charset="-122"/>
              </a:rPr>
              <a:t> measuring the distance to the anal verge and dentate line .  </a:t>
            </a:r>
          </a:p>
          <a:p>
            <a:pPr defTabSz="685800"/>
            <a:endParaRPr lang="en-US" sz="2000" dirty="0">
              <a:solidFill>
                <a:srgbClr val="000000"/>
              </a:solidFill>
              <a:latin typeface="Arial" panose="020B0604020202020204"/>
              <a:ea typeface="Microsoft YaHei" panose="020B0503020204020204" charset="-122"/>
            </a:endParaRPr>
          </a:p>
          <a:p>
            <a:pPr defTabSz="685800"/>
            <a:r>
              <a:rPr lang="en-US" sz="2000" dirty="0">
                <a:solidFill>
                  <a:srgbClr val="7030A0"/>
                </a:solidFill>
                <a:latin typeface="Arial" panose="020B0604020202020204"/>
                <a:ea typeface="Microsoft YaHei" panose="020B0503020204020204" charset="-122"/>
              </a:rPr>
              <a:t>all </a:t>
            </a:r>
            <a:r>
              <a:rPr lang="en-US" sz="2000" dirty="0" err="1">
                <a:solidFill>
                  <a:srgbClr val="7030A0"/>
                </a:solidFill>
                <a:latin typeface="Arial" panose="020B0604020202020204"/>
                <a:ea typeface="Microsoft YaHei" panose="020B0503020204020204" charset="-122"/>
              </a:rPr>
              <a:t>pt</a:t>
            </a:r>
            <a:r>
              <a:rPr lang="en-US" sz="2000" dirty="0">
                <a:solidFill>
                  <a:srgbClr val="7030A0"/>
                </a:solidFill>
                <a:latin typeface="Arial" panose="020B0604020202020204"/>
                <a:ea typeface="Microsoft YaHei" panose="020B0503020204020204" charset="-122"/>
              </a:rPr>
              <a:t> with suspected rectal ca should undergo DRE + FULL COLORECTAL </a:t>
            </a:r>
            <a:r>
              <a:rPr lang="en-US" sz="2000" dirty="0" err="1">
                <a:solidFill>
                  <a:srgbClr val="7030A0"/>
                </a:solidFill>
                <a:latin typeface="Arial" panose="020B0604020202020204"/>
                <a:ea typeface="Microsoft YaHei" panose="020B0503020204020204" charset="-122"/>
              </a:rPr>
              <a:t>visualisation</a:t>
            </a:r>
            <a:r>
              <a:rPr lang="en-US" sz="2000" dirty="0">
                <a:solidFill>
                  <a:srgbClr val="7030A0"/>
                </a:solidFill>
                <a:latin typeface="Arial" panose="020B0604020202020204"/>
                <a:ea typeface="Microsoft YaHei" panose="020B0503020204020204" charset="-122"/>
              </a:rPr>
              <a:t> </a:t>
            </a:r>
            <a:r>
              <a:rPr lang="en-US" sz="2000" b="1" dirty="0">
                <a:solidFill>
                  <a:srgbClr val="7030A0"/>
                </a:solidFill>
                <a:latin typeface="Arial" panose="020B0604020202020204"/>
                <a:ea typeface="Microsoft YaHei" panose="020B0503020204020204" charset="-122"/>
              </a:rPr>
              <a:t>by colonoscopy </a:t>
            </a:r>
            <a:r>
              <a:rPr lang="en-US" sz="2000" b="1" dirty="0" err="1">
                <a:solidFill>
                  <a:srgbClr val="7030A0"/>
                </a:solidFill>
                <a:latin typeface="Arial" panose="020B0604020202020204"/>
                <a:ea typeface="Microsoft YaHei" panose="020B0503020204020204" charset="-122"/>
              </a:rPr>
              <a:t>ot</a:t>
            </a:r>
            <a:r>
              <a:rPr lang="en-US" sz="2000" b="1" dirty="0">
                <a:solidFill>
                  <a:srgbClr val="7030A0"/>
                </a:solidFill>
                <a:latin typeface="Arial" panose="020B0604020202020204"/>
                <a:ea typeface="Microsoft YaHei" panose="020B0503020204020204" charset="-122"/>
              </a:rPr>
              <a:t> CT </a:t>
            </a:r>
            <a:r>
              <a:rPr lang="en-US" sz="2000" b="1" dirty="0" err="1">
                <a:solidFill>
                  <a:srgbClr val="7030A0"/>
                </a:solidFill>
                <a:latin typeface="Arial" panose="020B0604020202020204"/>
                <a:ea typeface="Microsoft YaHei" panose="020B0503020204020204" charset="-122"/>
              </a:rPr>
              <a:t>colonography</a:t>
            </a:r>
            <a:r>
              <a:rPr lang="en-US" sz="2000" b="1" dirty="0">
                <a:solidFill>
                  <a:srgbClr val="7030A0"/>
                </a:solidFill>
                <a:latin typeface="Arial" panose="020B0604020202020204"/>
                <a:ea typeface="Microsoft YaHei" panose="020B0503020204020204" charset="-122"/>
              </a:rPr>
              <a:t> or barium enema </a:t>
            </a:r>
            <a:endParaRPr lang="en-US" sz="2000" b="1" dirty="0">
              <a:solidFill>
                <a:srgbClr val="000000"/>
              </a:solidFill>
              <a:latin typeface="Arial" panose="020B0604020202020204"/>
              <a:ea typeface="Microsoft YaHei" panose="020B0503020204020204" charset="-122"/>
            </a:endParaRPr>
          </a:p>
          <a:p>
            <a:pPr defTabSz="685800"/>
            <a:endParaRPr lang="en-US" sz="2000" b="1" dirty="0">
              <a:solidFill>
                <a:srgbClr val="000000"/>
              </a:solidFill>
              <a:latin typeface="Arial" panose="020B0604020202020204"/>
              <a:ea typeface="Microsoft YaHei" panose="020B050302020402020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
            <a:ext cx="7467600" cy="1143000"/>
          </a:xfrm>
        </p:spPr>
        <p:txBody>
          <a:bodyPr/>
          <a:lstStyle/>
          <a:p>
            <a:r>
              <a:rPr lang="en-US" i="1" dirty="0" err="1"/>
              <a:t>Aetiology</a:t>
            </a:r>
            <a:endParaRPr lang="ar-JO" dirty="0"/>
          </a:p>
        </p:txBody>
      </p:sp>
      <p:sp>
        <p:nvSpPr>
          <p:cNvPr id="3" name="Content Placeholder 2"/>
          <p:cNvSpPr>
            <a:spLocks noGrp="1"/>
          </p:cNvSpPr>
          <p:nvPr>
            <p:ph idx="1"/>
          </p:nvPr>
        </p:nvSpPr>
        <p:spPr>
          <a:xfrm>
            <a:off x="990600" y="1219200"/>
            <a:ext cx="8229600" cy="4525963"/>
          </a:xfrm>
        </p:spPr>
        <p:txBody>
          <a:bodyPr>
            <a:noAutofit/>
          </a:bodyPr>
          <a:lstStyle/>
          <a:p>
            <a:pPr>
              <a:lnSpc>
                <a:spcPct val="80000"/>
              </a:lnSpc>
            </a:pPr>
            <a:r>
              <a:rPr lang="en-US" sz="2200" dirty="0"/>
              <a:t>Environmental &amp; dietary factors</a:t>
            </a:r>
          </a:p>
          <a:p>
            <a:pPr>
              <a:lnSpc>
                <a:spcPct val="80000"/>
              </a:lnSpc>
            </a:pPr>
            <a:r>
              <a:rPr lang="en-US" sz="2200" dirty="0"/>
              <a:t>Male sex</a:t>
            </a:r>
          </a:p>
          <a:p>
            <a:pPr>
              <a:lnSpc>
                <a:spcPct val="80000"/>
              </a:lnSpc>
            </a:pPr>
            <a:r>
              <a:rPr lang="en-US" sz="2200" dirty="0"/>
              <a:t>Family history of colorectal cancer</a:t>
            </a:r>
          </a:p>
          <a:p>
            <a:pPr>
              <a:lnSpc>
                <a:spcPct val="80000"/>
              </a:lnSpc>
            </a:pPr>
            <a:r>
              <a:rPr lang="en-US" sz="2200" dirty="0"/>
              <a:t>Personal history of colorectal cancer, ovary, endometrial, breast</a:t>
            </a:r>
          </a:p>
          <a:p>
            <a:pPr>
              <a:lnSpc>
                <a:spcPct val="80000"/>
              </a:lnSpc>
            </a:pPr>
            <a:r>
              <a:rPr lang="en-US" sz="2200" dirty="0"/>
              <a:t>Excessive BMI</a:t>
            </a:r>
          </a:p>
          <a:p>
            <a:r>
              <a:rPr lang="en-US" sz="2200" dirty="0"/>
              <a:t>Red meat , smoking and alcohol </a:t>
            </a:r>
          </a:p>
          <a:p>
            <a:pPr>
              <a:lnSpc>
                <a:spcPct val="80000"/>
              </a:lnSpc>
            </a:pPr>
            <a:r>
              <a:rPr lang="en-US" sz="2200" dirty="0"/>
              <a:t>Low </a:t>
            </a:r>
            <a:r>
              <a:rPr lang="en-US" sz="2200" dirty="0" err="1"/>
              <a:t>folate</a:t>
            </a:r>
            <a:r>
              <a:rPr lang="en-US" sz="2200" dirty="0"/>
              <a:t> consumption</a:t>
            </a:r>
          </a:p>
          <a:p>
            <a:r>
              <a:rPr lang="en-US" sz="2200" dirty="0" err="1"/>
              <a:t>Neoplastic</a:t>
            </a:r>
            <a:r>
              <a:rPr lang="en-US" sz="2200" dirty="0"/>
              <a:t> polyps. </a:t>
            </a:r>
          </a:p>
          <a:p>
            <a:r>
              <a:rPr lang="en-US" sz="2200" dirty="0"/>
              <a:t>IBD</a:t>
            </a:r>
          </a:p>
          <a:p>
            <a:r>
              <a:rPr lang="en-US" sz="2200" dirty="0" err="1"/>
              <a:t>Cholecystectomy</a:t>
            </a:r>
            <a:endParaRPr lang="en-US" sz="2200" dirty="0"/>
          </a:p>
          <a:p>
            <a:r>
              <a:rPr lang="en-US" sz="2200" dirty="0" err="1"/>
              <a:t>Ureterosigmoidostomy</a:t>
            </a:r>
            <a:r>
              <a:rPr lang="en-US" sz="2200" dirty="0"/>
              <a:t>.</a:t>
            </a:r>
          </a:p>
          <a:p>
            <a:pPr algn="l">
              <a:buNone/>
            </a:pPr>
            <a:r>
              <a:rPr lang="en-US" sz="2200" b="1" dirty="0"/>
              <a:t>Adenoma– carcinoma sequence</a:t>
            </a:r>
          </a:p>
          <a:p>
            <a:pPr algn="l">
              <a:lnSpc>
                <a:spcPct val="80000"/>
              </a:lnSpc>
              <a:buNone/>
            </a:pPr>
            <a:r>
              <a:rPr lang="en-US" sz="2200" b="1" dirty="0"/>
              <a:t>Hereditary Conditions (FAP, HNPCC)</a:t>
            </a:r>
          </a:p>
          <a:p>
            <a:pPr algn="l">
              <a:buNone/>
            </a:pPr>
            <a:endParaRPr lang="ar-JO"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762051" y="305033"/>
            <a:ext cx="8232300" cy="423900"/>
          </a:xfrm>
        </p:spPr>
        <p:txBody>
          <a:bodyPr>
            <a:normAutofit fontScale="90000"/>
          </a:bodyPr>
          <a:lstStyle/>
          <a:p>
            <a:r>
              <a:rPr lang="en-US" altLang="zh-CN" sz="3555" dirty="0"/>
              <a:t>rectal polyps</a:t>
            </a:r>
          </a:p>
        </p:txBody>
      </p:sp>
      <p:sp>
        <p:nvSpPr>
          <p:cNvPr id="6" name="Text Box 5"/>
          <p:cNvSpPr txBox="1"/>
          <p:nvPr/>
        </p:nvSpPr>
        <p:spPr>
          <a:xfrm>
            <a:off x="76200" y="1066483"/>
            <a:ext cx="9144000" cy="5323205"/>
          </a:xfrm>
          <a:prstGeom prst="rect">
            <a:avLst/>
          </a:prstGeom>
          <a:noFill/>
        </p:spPr>
        <p:txBody>
          <a:bodyPr wrap="square" rtlCol="0">
            <a:spAutoFit/>
          </a:bodyPr>
          <a:lstStyle/>
          <a:p>
            <a:pPr defTabSz="685800"/>
            <a:r>
              <a:rPr lang="en-US" sz="2000" b="1" dirty="0">
                <a:solidFill>
                  <a:srgbClr val="000000"/>
                </a:solidFill>
                <a:latin typeface="Arial" panose="020B0604020202020204"/>
                <a:ea typeface="Microsoft YaHei" panose="020B0503020204020204" charset="-122"/>
                <a:sym typeface="+mn-ea"/>
              </a:rPr>
              <a:t>rectum and sigmoid colon most frequent site of polyps in GI tract . </a:t>
            </a:r>
            <a:endParaRPr lang="en-US" sz="2000" b="1" dirty="0">
              <a:solidFill>
                <a:srgbClr val="000000"/>
              </a:solidFill>
              <a:latin typeface="Arial" panose="020B0604020202020204"/>
              <a:ea typeface="Microsoft YaHei" panose="020B0503020204020204" charset="-122"/>
            </a:endParaRP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described in term of its appearance :</a:t>
            </a:r>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(pedunculated , sessile , flat ) or histological composition :</a:t>
            </a:r>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(tubular , villous , </a:t>
            </a:r>
            <a:r>
              <a:rPr lang="en-US" sz="2000" b="1" dirty="0" err="1">
                <a:solidFill>
                  <a:srgbClr val="000000"/>
                </a:solidFill>
                <a:latin typeface="Arial" panose="020B0604020202020204"/>
                <a:ea typeface="Microsoft YaHei" panose="020B0503020204020204" charset="-122"/>
                <a:sym typeface="+mn-ea"/>
              </a:rPr>
              <a:t>tubulovillous</a:t>
            </a:r>
            <a:r>
              <a:rPr lang="en-US" sz="2000" b="1" dirty="0">
                <a:solidFill>
                  <a:srgbClr val="000000"/>
                </a:solidFill>
                <a:latin typeface="Arial" panose="020B0604020202020204"/>
                <a:ea typeface="Microsoft YaHei" panose="020B0503020204020204" charset="-122"/>
                <a:sym typeface="+mn-ea"/>
              </a:rPr>
              <a:t> )</a:t>
            </a:r>
          </a:p>
          <a:p>
            <a:pPr defTabSz="685800"/>
            <a:endParaRPr lang="en-US" sz="2000" b="1" dirty="0">
              <a:solidFill>
                <a:srgbClr val="000000"/>
              </a:solidFill>
              <a:latin typeface="Arial" panose="020B0604020202020204"/>
              <a:ea typeface="Microsoft YaHei" panose="020B0503020204020204" charset="-122"/>
              <a:sym typeface="+mn-ea"/>
            </a:endParaRPr>
          </a:p>
          <a:p>
            <a:pPr defTabSz="685800"/>
            <a:r>
              <a:rPr lang="en-US" sz="2000" b="1" dirty="0">
                <a:solidFill>
                  <a:srgbClr val="000000"/>
                </a:solidFill>
                <a:latin typeface="Arial" panose="020B0604020202020204"/>
                <a:ea typeface="Microsoft YaHei" panose="020B0503020204020204" charset="-122"/>
              </a:rPr>
              <a:t>tubular adenoma or mixed </a:t>
            </a:r>
            <a:r>
              <a:rPr lang="en-US" sz="2000" b="1" dirty="0" err="1">
                <a:solidFill>
                  <a:srgbClr val="000000"/>
                </a:solidFill>
                <a:latin typeface="Arial" panose="020B0604020202020204"/>
                <a:ea typeface="Microsoft YaHei" panose="020B0503020204020204" charset="-122"/>
              </a:rPr>
              <a:t>tubulovillous</a:t>
            </a:r>
            <a:r>
              <a:rPr lang="en-US" sz="2000" b="1" dirty="0">
                <a:solidFill>
                  <a:srgbClr val="000000"/>
                </a:solidFill>
                <a:latin typeface="Arial" panose="020B0604020202020204"/>
                <a:ea typeface="Microsoft YaHei" panose="020B0503020204020204" charset="-122"/>
              </a:rPr>
              <a:t> adenomas are m/c type </a:t>
            </a: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the chance of developing invasive Ca is enhanced if the polyp is more than 1cm in diameter . </a:t>
            </a:r>
          </a:p>
          <a:p>
            <a:pPr defTabSz="685800"/>
            <a:r>
              <a:rPr lang="en-US" sz="2000" b="1" dirty="0">
                <a:solidFill>
                  <a:srgbClr val="000000"/>
                </a:solidFill>
                <a:latin typeface="Arial" panose="020B0604020202020204"/>
                <a:ea typeface="Microsoft YaHei" panose="020B0503020204020204" charset="-122"/>
                <a:sym typeface="+mn-ea"/>
              </a:rPr>
              <a:t>villous adenoma may be extensive and undergo malignant changes more than tubular</a:t>
            </a:r>
            <a:endParaRPr lang="en-US" sz="2000" b="1" dirty="0">
              <a:solidFill>
                <a:srgbClr val="000000"/>
              </a:solidFill>
              <a:latin typeface="Arial" panose="020B0604020202020204"/>
              <a:ea typeface="Microsoft YaHei" panose="020B0503020204020204" charset="-122"/>
            </a:endParaRP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removal of all polyps is recommended , best done using  endoscopic biopsy or snare polypectomy technique .</a:t>
            </a:r>
          </a:p>
          <a:p>
            <a:pPr defTabSz="685800"/>
            <a:endParaRPr lang="en-US" sz="2000" b="1" dirty="0">
              <a:solidFill>
                <a:srgbClr val="000000"/>
              </a:solidFill>
              <a:latin typeface="Arial" panose="020B0604020202020204"/>
              <a:ea typeface="Microsoft YaHei" panose="020B0503020204020204" charset="-122"/>
            </a:endParaRPr>
          </a:p>
          <a:p>
            <a:pPr defTabSz="685800"/>
            <a:r>
              <a:rPr lang="en-US" sz="2000" b="1" dirty="0">
                <a:solidFill>
                  <a:srgbClr val="000000"/>
                </a:solidFill>
                <a:latin typeface="Arial" panose="020B0604020202020204"/>
                <a:ea typeface="Microsoft YaHei" panose="020B0503020204020204" charset="-122"/>
                <a:sym typeface="+mn-ea"/>
              </a:rPr>
              <a:t>if one or more rectal polyps are discovered Do colonoscopy </a:t>
            </a:r>
            <a:endParaRPr lang="en-US" sz="2000" b="1" dirty="0">
              <a:solidFill>
                <a:srgbClr val="000000"/>
              </a:solidFill>
              <a:latin typeface="Arial" panose="020B0604020202020204"/>
              <a:ea typeface="Microsoft YaHei" panose="020B0503020204020204" charset="-122"/>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
          <p:cNvSpPr txBox="1"/>
          <p:nvPr/>
        </p:nvSpPr>
        <p:spPr>
          <a:xfrm>
            <a:off x="21336" y="304800"/>
            <a:ext cx="8974455" cy="1476375"/>
          </a:xfrm>
          <a:prstGeom prst="rect">
            <a:avLst/>
          </a:prstGeom>
          <a:noFill/>
        </p:spPr>
        <p:txBody>
          <a:bodyPr wrap="square" rtlCol="0">
            <a:spAutoFit/>
          </a:bodyPr>
          <a:lstStyle/>
          <a:p>
            <a:pPr defTabSz="685800"/>
            <a:r>
              <a:rPr lang="en-US" dirty="0" err="1">
                <a:solidFill>
                  <a:srgbClr val="000000"/>
                </a:solidFill>
                <a:latin typeface="Arial" panose="020B0604020202020204"/>
                <a:ea typeface="Microsoft YaHei" panose="020B0503020204020204" charset="-122"/>
              </a:rPr>
              <a:t>r</a:t>
            </a:r>
            <a:r>
              <a:rPr lang="en-US" b="1" dirty="0" err="1">
                <a:solidFill>
                  <a:srgbClr val="000000"/>
                </a:solidFill>
                <a:latin typeface="Arial" panose="020B0604020202020204"/>
                <a:ea typeface="Microsoft YaHei" panose="020B0503020204020204" charset="-122"/>
              </a:rPr>
              <a:t>ectosigmoid</a:t>
            </a:r>
            <a:r>
              <a:rPr lang="en-US" b="1" dirty="0">
                <a:solidFill>
                  <a:srgbClr val="000000"/>
                </a:solidFill>
                <a:latin typeface="Arial" panose="020B0604020202020204"/>
                <a:ea typeface="Microsoft YaHei" panose="020B0503020204020204" charset="-122"/>
              </a:rPr>
              <a:t> cancer + those in the upper 1/3 of the rectum &gt;&gt; high anterior resection &gt;&gt; </a:t>
            </a:r>
            <a:r>
              <a:rPr lang="en-US" b="1" dirty="0" err="1">
                <a:solidFill>
                  <a:srgbClr val="000000"/>
                </a:solidFill>
                <a:latin typeface="Arial" panose="020B0604020202020204"/>
                <a:ea typeface="Microsoft YaHei" panose="020B0503020204020204" charset="-122"/>
              </a:rPr>
              <a:t>reomval</a:t>
            </a:r>
            <a:r>
              <a:rPr lang="en-US" b="1" dirty="0">
                <a:solidFill>
                  <a:srgbClr val="000000"/>
                </a:solidFill>
                <a:latin typeface="Arial" panose="020B0604020202020204"/>
                <a:ea typeface="Microsoft YaHei" panose="020B0503020204020204" charset="-122"/>
              </a:rPr>
              <a:t> of sigmoid colon and upper part of rectum </a:t>
            </a:r>
          </a:p>
          <a:p>
            <a:pPr defTabSz="685800"/>
            <a:endParaRPr lang="en-US" b="1" dirty="0">
              <a:solidFill>
                <a:srgbClr val="000000"/>
              </a:solidFill>
              <a:latin typeface="Arial" panose="020B0604020202020204"/>
              <a:ea typeface="Microsoft YaHei" panose="020B0503020204020204" charset="-122"/>
            </a:endParaRPr>
          </a:p>
          <a:p>
            <a:pPr defTabSz="685800"/>
            <a:r>
              <a:rPr lang="en-US" b="1" dirty="0">
                <a:solidFill>
                  <a:srgbClr val="000000"/>
                </a:solidFill>
                <a:latin typeface="Arial" panose="020B0604020202020204"/>
                <a:ea typeface="Microsoft YaHei" panose="020B0503020204020204" charset="-122"/>
              </a:rPr>
              <a:t>tumor in the middle + lower 1/3 of rectum &gt;&gt; complete removal of the rectum + </a:t>
            </a:r>
            <a:r>
              <a:rPr lang="en-US" b="1" dirty="0" err="1">
                <a:solidFill>
                  <a:srgbClr val="000000"/>
                </a:solidFill>
                <a:latin typeface="Arial" panose="020B0604020202020204"/>
                <a:ea typeface="Microsoft YaHei" panose="020B0503020204020204" charset="-122"/>
              </a:rPr>
              <a:t>mesorectum</a:t>
            </a:r>
            <a:r>
              <a:rPr lang="en-US" b="1" dirty="0">
                <a:solidFill>
                  <a:srgbClr val="000000"/>
                </a:solidFill>
                <a:latin typeface="Arial" panose="020B0604020202020204"/>
                <a:ea typeface="Microsoft YaHei" panose="020B0503020204020204" charset="-122"/>
              </a:rPr>
              <a:t> (Total </a:t>
            </a:r>
            <a:r>
              <a:rPr lang="en-US" b="1" dirty="0" err="1">
                <a:solidFill>
                  <a:srgbClr val="000000"/>
                </a:solidFill>
                <a:latin typeface="Arial" panose="020B0604020202020204"/>
                <a:ea typeface="Microsoft YaHei" panose="020B0503020204020204" charset="-122"/>
              </a:rPr>
              <a:t>Mesorectal</a:t>
            </a:r>
            <a:r>
              <a:rPr lang="en-US" b="1" dirty="0">
                <a:solidFill>
                  <a:srgbClr val="000000"/>
                </a:solidFill>
                <a:latin typeface="Arial" panose="020B0604020202020204"/>
                <a:ea typeface="Microsoft YaHei" panose="020B0503020204020204" charset="-122"/>
              </a:rPr>
              <a:t> Excision )</a:t>
            </a:r>
          </a:p>
        </p:txBody>
      </p:sp>
      <p:pic>
        <p:nvPicPr>
          <p:cNvPr id="6" name="Content Placeholder 5" descr="TME"/>
          <p:cNvPicPr>
            <a:picLocks noGrp="1" noChangeAspect="1"/>
          </p:cNvPicPr>
          <p:nvPr>
            <p:ph sz="quarter" idx="13"/>
          </p:nvPr>
        </p:nvPicPr>
        <p:blipFill>
          <a:blip r:embed="rId2"/>
          <a:stretch>
            <a:fillRect/>
          </a:stretch>
        </p:blipFill>
        <p:spPr>
          <a:xfrm>
            <a:off x="2133600" y="1905000"/>
            <a:ext cx="4477375" cy="44011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AutoShape 1028"/>
          <p:cNvSpPr>
            <a:spLocks noChangeArrowheads="1"/>
          </p:cNvSpPr>
          <p:nvPr/>
        </p:nvSpPr>
        <p:spPr bwMode="auto">
          <a:xfrm>
            <a:off x="2362200" y="5257800"/>
            <a:ext cx="812800" cy="457200"/>
          </a:xfrm>
          <a:prstGeom prst="rightArrow">
            <a:avLst>
              <a:gd name="adj1" fmla="val 50000"/>
              <a:gd name="adj2" fmla="val 44444"/>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a:p>
        </p:txBody>
      </p:sp>
      <p:sp>
        <p:nvSpPr>
          <p:cNvPr id="2054" name="Rectangle 1026"/>
          <p:cNvSpPr>
            <a:spLocks noGrp="1" noChangeArrowheads="1"/>
          </p:cNvSpPr>
          <p:nvPr>
            <p:ph type="title"/>
          </p:nvPr>
        </p:nvSpPr>
        <p:spPr>
          <a:xfrm>
            <a:off x="457200" y="0"/>
            <a:ext cx="9448800" cy="914400"/>
          </a:xfrm>
        </p:spPr>
        <p:txBody>
          <a:bodyPr/>
          <a:lstStyle/>
          <a:p>
            <a:r>
              <a:rPr lang="en-US" sz="3200" dirty="0"/>
              <a:t>Adenoma– Carcinoma Sequence</a:t>
            </a:r>
            <a:endParaRPr lang="en-US" sz="3200" b="1" u="sng" dirty="0">
              <a:latin typeface="Times New Roman" panose="02020603050405020304" charset="0"/>
              <a:cs typeface="Times New Roman" panose="02020603050405020304" charset="0"/>
            </a:endParaRPr>
          </a:p>
        </p:txBody>
      </p:sp>
      <p:graphicFrame>
        <p:nvGraphicFramePr>
          <p:cNvPr id="3076" name="Object 1031"/>
          <p:cNvGraphicFramePr>
            <a:graphicFrameLocks noGrp="1" noChangeAspect="1"/>
          </p:cNvGraphicFramePr>
          <p:nvPr>
            <p:ph idx="1"/>
          </p:nvPr>
        </p:nvGraphicFramePr>
        <p:xfrm>
          <a:off x="0" y="3759200"/>
          <a:ext cx="2819400" cy="2919413"/>
        </p:xfrm>
        <a:graphic>
          <a:graphicData uri="http://schemas.openxmlformats.org/presentationml/2006/ole">
            <mc:AlternateContent xmlns:mc="http://schemas.openxmlformats.org/markup-compatibility/2006">
              <mc:Choice xmlns:v="urn:schemas-microsoft-com:vml" Requires="v">
                <p:oleObj spid="_x0000_s1025" name="QuickTime Picture" r:id="rId4" imgW="3476625" imgH="3600450" progId="">
                  <p:embed/>
                </p:oleObj>
              </mc:Choice>
              <mc:Fallback>
                <p:oleObj name="QuickTime Picture" r:id="rId4" imgW="3476625" imgH="3600450" progId="">
                  <p:embed/>
                  <p:pic>
                    <p:nvPicPr>
                      <p:cNvPr id="3076" name="Object 1031"/>
                      <p:cNvPicPr>
                        <a:picLocks noChangeAspect="1"/>
                      </p:cNvPicPr>
                      <p:nvPr/>
                    </p:nvPicPr>
                    <p:blipFill>
                      <a:blip r:embed="rId5"/>
                      <a:stretch>
                        <a:fillRect/>
                      </a:stretch>
                    </p:blipFill>
                    <p:spPr>
                      <a:xfrm>
                        <a:off x="0" y="3759200"/>
                        <a:ext cx="2819400" cy="2919413"/>
                      </a:xfrm>
                      <a:prstGeom prst="rect">
                        <a:avLst/>
                      </a:prstGeom>
                      <a:noFill/>
                      <a:ln w="9525">
                        <a:noFill/>
                      </a:ln>
                    </p:spPr>
                  </p:pic>
                </p:oleObj>
              </mc:Fallback>
            </mc:AlternateContent>
          </a:graphicData>
        </a:graphic>
      </p:graphicFrame>
      <p:sp>
        <p:nvSpPr>
          <p:cNvPr id="3078" name="AutoShape 1027"/>
          <p:cNvSpPr>
            <a:spLocks noChangeArrowheads="1"/>
          </p:cNvSpPr>
          <p:nvPr/>
        </p:nvSpPr>
        <p:spPr bwMode="auto">
          <a:xfrm>
            <a:off x="5791200" y="5105400"/>
            <a:ext cx="685800" cy="457200"/>
          </a:xfrm>
          <a:prstGeom prst="rightArrow">
            <a:avLst>
              <a:gd name="adj1" fmla="val 50000"/>
              <a:gd name="adj2" fmla="val 44444"/>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nchor="ctr"/>
          <a:lstStyle/>
          <a:p>
            <a:pPr algn="ctr" eaLnBrk="0" fontAlgn="auto" hangingPunct="0">
              <a:spcBef>
                <a:spcPts val="0"/>
              </a:spcBef>
              <a:spcAft>
                <a:spcPts val="0"/>
              </a:spcAft>
              <a:defRPr/>
            </a:pPr>
            <a:endParaRPr lang="en-US" sz="3600">
              <a:latin typeface="Times New Roman" panose="02020603050405020304" charset="0"/>
            </a:endParaRPr>
          </a:p>
        </p:txBody>
      </p:sp>
      <p:graphicFrame>
        <p:nvGraphicFramePr>
          <p:cNvPr id="3074" name="Object 1029"/>
          <p:cNvGraphicFramePr>
            <a:graphicFrameLocks noChangeAspect="1"/>
          </p:cNvGraphicFramePr>
          <p:nvPr/>
        </p:nvGraphicFramePr>
        <p:xfrm>
          <a:off x="6492875" y="3505200"/>
          <a:ext cx="2651125" cy="3352800"/>
        </p:xfrm>
        <a:graphic>
          <a:graphicData uri="http://schemas.openxmlformats.org/presentationml/2006/ole">
            <mc:AlternateContent xmlns:mc="http://schemas.openxmlformats.org/markup-compatibility/2006">
              <mc:Choice xmlns:v="urn:schemas-microsoft-com:vml" Requires="v">
                <p:oleObj spid="_x0000_s1026" name="QuickTime Picture" r:id="rId6" imgW="4924425" imgH="4800600" progId="">
                  <p:embed/>
                </p:oleObj>
              </mc:Choice>
              <mc:Fallback>
                <p:oleObj name="QuickTime Picture" r:id="rId6" imgW="4924425" imgH="4800600" progId="">
                  <p:embed/>
                  <p:pic>
                    <p:nvPicPr>
                      <p:cNvPr id="3074" name="Object 1029"/>
                      <p:cNvPicPr>
                        <a:picLocks noChangeAspect="1"/>
                      </p:cNvPicPr>
                      <p:nvPr/>
                    </p:nvPicPr>
                    <p:blipFill>
                      <a:blip r:embed="rId7"/>
                      <a:stretch>
                        <a:fillRect/>
                      </a:stretch>
                    </p:blipFill>
                    <p:spPr>
                      <a:xfrm>
                        <a:off x="6492875" y="3505200"/>
                        <a:ext cx="2651125" cy="3352800"/>
                      </a:xfrm>
                      <a:prstGeom prst="rect">
                        <a:avLst/>
                      </a:prstGeom>
                      <a:noFill/>
                      <a:ln w="12700">
                        <a:noFill/>
                      </a:ln>
                    </p:spPr>
                  </p:pic>
                </p:oleObj>
              </mc:Fallback>
            </mc:AlternateContent>
          </a:graphicData>
        </a:graphic>
      </p:graphicFrame>
      <p:graphicFrame>
        <p:nvGraphicFramePr>
          <p:cNvPr id="3075" name="Object 1030"/>
          <p:cNvGraphicFramePr>
            <a:graphicFrameLocks noChangeAspect="1"/>
          </p:cNvGraphicFramePr>
          <p:nvPr/>
        </p:nvGraphicFramePr>
        <p:xfrm>
          <a:off x="3200400" y="3505200"/>
          <a:ext cx="2895600" cy="3352800"/>
        </p:xfrm>
        <a:graphic>
          <a:graphicData uri="http://schemas.openxmlformats.org/presentationml/2006/ole">
            <mc:AlternateContent xmlns:mc="http://schemas.openxmlformats.org/markup-compatibility/2006">
              <mc:Choice xmlns:v="urn:schemas-microsoft-com:vml" Requires="v">
                <p:oleObj spid="_x0000_s1027" name="QuickTime Picture" r:id="rId8" imgW="4810125" imgH="4867275" progId="">
                  <p:embed/>
                </p:oleObj>
              </mc:Choice>
              <mc:Fallback>
                <p:oleObj name="QuickTime Picture" r:id="rId8" imgW="4810125" imgH="4867275" progId="">
                  <p:embed/>
                  <p:pic>
                    <p:nvPicPr>
                      <p:cNvPr id="3075" name="Object 1030"/>
                      <p:cNvPicPr>
                        <a:picLocks noChangeAspect="1"/>
                      </p:cNvPicPr>
                      <p:nvPr/>
                    </p:nvPicPr>
                    <p:blipFill>
                      <a:blip r:embed="rId9"/>
                      <a:stretch>
                        <a:fillRect/>
                      </a:stretch>
                    </p:blipFill>
                    <p:spPr>
                      <a:xfrm>
                        <a:off x="3200400" y="3505200"/>
                        <a:ext cx="2895600" cy="3352800"/>
                      </a:xfrm>
                      <a:prstGeom prst="rect">
                        <a:avLst/>
                      </a:prstGeom>
                      <a:noFill/>
                      <a:ln w="12700">
                        <a:noFill/>
                      </a:ln>
                    </p:spPr>
                  </p:pic>
                </p:oleObj>
              </mc:Fallback>
            </mc:AlternateContent>
          </a:graphicData>
        </a:graphic>
      </p:graphicFrame>
      <p:sp>
        <p:nvSpPr>
          <p:cNvPr id="3080" name="Rectangle 1032"/>
          <p:cNvSpPr>
            <a:spLocks noChangeArrowheads="1"/>
          </p:cNvSpPr>
          <p:nvPr/>
        </p:nvSpPr>
        <p:spPr bwMode="auto">
          <a:xfrm>
            <a:off x="609600" y="990600"/>
            <a:ext cx="1447800" cy="9906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cs typeface="Times New Roman" panose="02020603050405020304" charset="0"/>
              </a:rPr>
              <a:t>APC</a:t>
            </a:r>
          </a:p>
          <a:p>
            <a:pPr algn="ctr" eaLnBrk="0" hangingPunct="0"/>
            <a:r>
              <a:rPr lang="en-US">
                <a:latin typeface="Times New Roman" panose="02020603050405020304" charset="0"/>
                <a:cs typeface="Times New Roman" panose="02020603050405020304" charset="0"/>
              </a:rPr>
              <a:t>Loss/mutation</a:t>
            </a:r>
          </a:p>
          <a:p>
            <a:pPr algn="ctr" eaLnBrk="0" hangingPunct="0"/>
            <a:r>
              <a:rPr lang="en-US">
                <a:latin typeface="Times New Roman" panose="02020603050405020304" charset="0"/>
                <a:cs typeface="Times New Roman" panose="02020603050405020304" charset="0"/>
              </a:rPr>
              <a:t>Ch. 5q</a:t>
            </a:r>
          </a:p>
        </p:txBody>
      </p:sp>
      <p:sp>
        <p:nvSpPr>
          <p:cNvPr id="3081" name="Rectangle 1033"/>
          <p:cNvSpPr>
            <a:spLocks noChangeArrowheads="1"/>
          </p:cNvSpPr>
          <p:nvPr/>
        </p:nvSpPr>
        <p:spPr bwMode="auto">
          <a:xfrm>
            <a:off x="-50800" y="2590800"/>
            <a:ext cx="1422400" cy="838200"/>
          </a:xfrm>
          <a:prstGeom prst="rect">
            <a:avLst/>
          </a:prstGeom>
          <a:solidFill>
            <a:srgbClr val="00FFFF"/>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Normal</a:t>
            </a:r>
          </a:p>
          <a:p>
            <a:pPr algn="ctr" eaLnBrk="0" hangingPunct="0"/>
            <a:r>
              <a:rPr lang="en-US">
                <a:latin typeface="Times New Roman" panose="02020603050405020304" charset="0"/>
              </a:rPr>
              <a:t>Epithelium</a:t>
            </a:r>
            <a:endParaRPr lang="en-US" sz="3600">
              <a:latin typeface="Times New Roman" panose="02020603050405020304" charset="0"/>
            </a:endParaRPr>
          </a:p>
        </p:txBody>
      </p:sp>
      <p:sp>
        <p:nvSpPr>
          <p:cNvPr id="3082" name="Rectangle 1034"/>
          <p:cNvSpPr>
            <a:spLocks noChangeArrowheads="1"/>
          </p:cNvSpPr>
          <p:nvPr/>
        </p:nvSpPr>
        <p:spPr bwMode="auto">
          <a:xfrm>
            <a:off x="3429000" y="2590800"/>
            <a:ext cx="1285875" cy="838200"/>
          </a:xfrm>
          <a:prstGeom prst="rect">
            <a:avLst/>
          </a:prstGeom>
          <a:solidFill>
            <a:srgbClr val="FFFF00"/>
          </a:solidFill>
          <a:ln w="12700">
            <a:solidFill>
              <a:schemeClr val="bg1"/>
            </a:solidFill>
            <a:miter lim="800000"/>
            <a:headEnd type="none" w="sm" len="sm"/>
            <a:tailEnd type="none" w="sm" len="sm"/>
          </a:ln>
        </p:spPr>
        <p:txBody>
          <a:bodyPr wrap="none" anchor="ctr"/>
          <a:lstStyle/>
          <a:p>
            <a:pPr algn="ctr" eaLnBrk="0" hangingPunct="0"/>
            <a:r>
              <a:rPr lang="en-US">
                <a:latin typeface="Times New Roman" panose="02020603050405020304" charset="0"/>
              </a:rPr>
              <a:t>Early</a:t>
            </a:r>
          </a:p>
          <a:p>
            <a:pPr algn="ctr" eaLnBrk="0" hangingPunct="0"/>
            <a:r>
              <a:rPr lang="en-US">
                <a:latin typeface="Times New Roman" panose="02020603050405020304" charset="0"/>
              </a:rPr>
              <a:t>Adenoma</a:t>
            </a:r>
            <a:endParaRPr lang="en-US" sz="3600">
              <a:latin typeface="Times New Roman" panose="02020603050405020304" charset="0"/>
            </a:endParaRPr>
          </a:p>
        </p:txBody>
      </p:sp>
      <p:sp>
        <p:nvSpPr>
          <p:cNvPr id="3083" name="Rectangle 1035"/>
          <p:cNvSpPr>
            <a:spLocks noChangeArrowheads="1"/>
          </p:cNvSpPr>
          <p:nvPr/>
        </p:nvSpPr>
        <p:spPr bwMode="auto">
          <a:xfrm>
            <a:off x="8305800" y="2590800"/>
            <a:ext cx="838200" cy="838200"/>
          </a:xfrm>
          <a:prstGeom prst="rect">
            <a:avLst/>
          </a:prstGeom>
          <a:solidFill>
            <a:srgbClr val="FF0000"/>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Cancer</a:t>
            </a:r>
            <a:endParaRPr lang="en-US" sz="2800">
              <a:latin typeface="Times New Roman" panose="02020603050405020304" charset="0"/>
            </a:endParaRPr>
          </a:p>
        </p:txBody>
      </p:sp>
      <p:sp>
        <p:nvSpPr>
          <p:cNvPr id="3084" name="Rectangle 1036"/>
          <p:cNvSpPr>
            <a:spLocks noChangeArrowheads="1"/>
          </p:cNvSpPr>
          <p:nvPr/>
        </p:nvSpPr>
        <p:spPr bwMode="auto">
          <a:xfrm>
            <a:off x="1600200" y="2590800"/>
            <a:ext cx="1557338"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Hyper-</a:t>
            </a:r>
          </a:p>
          <a:p>
            <a:pPr algn="ctr" eaLnBrk="0" hangingPunct="0"/>
            <a:r>
              <a:rPr lang="en-US">
                <a:latin typeface="Times New Roman" panose="02020603050405020304" charset="0"/>
              </a:rPr>
              <a:t>proliferation</a:t>
            </a:r>
            <a:endParaRPr lang="en-US" sz="2800">
              <a:latin typeface="Times New Roman" panose="02020603050405020304" charset="0"/>
            </a:endParaRPr>
          </a:p>
        </p:txBody>
      </p:sp>
      <p:sp>
        <p:nvSpPr>
          <p:cNvPr id="3085" name="Rectangle 1037"/>
          <p:cNvSpPr>
            <a:spLocks noChangeArrowheads="1"/>
          </p:cNvSpPr>
          <p:nvPr/>
        </p:nvSpPr>
        <p:spPr bwMode="auto">
          <a:xfrm>
            <a:off x="5029200" y="2590800"/>
            <a:ext cx="1625600" cy="83820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Intermediate</a:t>
            </a:r>
          </a:p>
          <a:p>
            <a:pPr algn="ctr" eaLnBrk="0" hangingPunct="0"/>
            <a:r>
              <a:rPr lang="en-US">
                <a:latin typeface="Times New Roman" panose="02020603050405020304" charset="0"/>
              </a:rPr>
              <a:t>Adenoma</a:t>
            </a:r>
            <a:endParaRPr lang="en-US" sz="3600">
              <a:latin typeface="Times New Roman" panose="02020603050405020304" charset="0"/>
            </a:endParaRPr>
          </a:p>
        </p:txBody>
      </p:sp>
      <p:sp>
        <p:nvSpPr>
          <p:cNvPr id="3086" name="Rectangle 1038"/>
          <p:cNvSpPr>
            <a:spLocks noChangeArrowheads="1"/>
          </p:cNvSpPr>
          <p:nvPr/>
        </p:nvSpPr>
        <p:spPr bwMode="auto">
          <a:xfrm flipH="1">
            <a:off x="6934200" y="2590800"/>
            <a:ext cx="1219200" cy="83820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Late</a:t>
            </a:r>
          </a:p>
          <a:p>
            <a:pPr algn="ctr" eaLnBrk="0" hangingPunct="0"/>
            <a:r>
              <a:rPr lang="en-US">
                <a:latin typeface="Times New Roman" panose="02020603050405020304" charset="0"/>
              </a:rPr>
              <a:t>Adenoma</a:t>
            </a:r>
            <a:endParaRPr lang="en-US" sz="3600">
              <a:latin typeface="Times New Roman" panose="02020603050405020304" charset="0"/>
            </a:endParaRPr>
          </a:p>
        </p:txBody>
      </p:sp>
      <p:sp>
        <p:nvSpPr>
          <p:cNvPr id="3087" name="Rectangle 1039"/>
          <p:cNvSpPr>
            <a:spLocks noChangeArrowheads="1"/>
          </p:cNvSpPr>
          <p:nvPr/>
        </p:nvSpPr>
        <p:spPr bwMode="auto">
          <a:xfrm>
            <a:off x="4267200" y="1066800"/>
            <a:ext cx="1371600" cy="914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cs typeface="Times New Roman" panose="02020603050405020304" charset="0"/>
              </a:rPr>
              <a:t>K-ras</a:t>
            </a:r>
          </a:p>
          <a:p>
            <a:pPr algn="ctr" eaLnBrk="0" hangingPunct="0"/>
            <a:r>
              <a:rPr lang="en-US">
                <a:latin typeface="Times New Roman" panose="02020603050405020304" charset="0"/>
                <a:cs typeface="Times New Roman" panose="02020603050405020304" charset="0"/>
              </a:rPr>
              <a:t>Mutation</a:t>
            </a:r>
          </a:p>
          <a:p>
            <a:pPr algn="ctr" eaLnBrk="0" hangingPunct="0"/>
            <a:r>
              <a:rPr lang="en-US">
                <a:latin typeface="Times New Roman" panose="02020603050405020304" charset="0"/>
                <a:cs typeface="Times New Roman" panose="02020603050405020304" charset="0"/>
              </a:rPr>
              <a:t>Ch. 12p (50%)</a:t>
            </a:r>
          </a:p>
        </p:txBody>
      </p:sp>
      <p:sp>
        <p:nvSpPr>
          <p:cNvPr id="3088" name="Rectangle 1040"/>
          <p:cNvSpPr>
            <a:spLocks noChangeArrowheads="1"/>
          </p:cNvSpPr>
          <p:nvPr/>
        </p:nvSpPr>
        <p:spPr bwMode="auto">
          <a:xfrm>
            <a:off x="6019800" y="990600"/>
            <a:ext cx="1219200" cy="1219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DCC loss</a:t>
            </a:r>
          </a:p>
          <a:p>
            <a:pPr algn="ctr" eaLnBrk="0" hangingPunct="0"/>
            <a:r>
              <a:rPr lang="en-US">
                <a:latin typeface="Times New Roman" panose="02020603050405020304" charset="0"/>
              </a:rPr>
              <a:t>Ch. 18q</a:t>
            </a:r>
          </a:p>
          <a:p>
            <a:pPr algn="ctr" eaLnBrk="0" hangingPunct="0"/>
            <a:r>
              <a:rPr lang="en-US">
                <a:latin typeface="Times New Roman" panose="02020603050405020304" charset="0"/>
              </a:rPr>
              <a:t>DPC4 </a:t>
            </a:r>
          </a:p>
          <a:p>
            <a:pPr algn="ctr" eaLnBrk="0" hangingPunct="0"/>
            <a:r>
              <a:rPr lang="en-US">
                <a:latin typeface="Times New Roman" panose="02020603050405020304" charset="0"/>
              </a:rPr>
              <a:t>Ch. 4</a:t>
            </a:r>
          </a:p>
        </p:txBody>
      </p:sp>
      <p:sp>
        <p:nvSpPr>
          <p:cNvPr id="3089" name="Rectangle 1041"/>
          <p:cNvSpPr>
            <a:spLocks noChangeArrowheads="1"/>
          </p:cNvSpPr>
          <p:nvPr/>
        </p:nvSpPr>
        <p:spPr bwMode="auto">
          <a:xfrm>
            <a:off x="7696200" y="1143000"/>
            <a:ext cx="931863" cy="838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latin typeface="Times New Roman" panose="02020603050405020304" charset="0"/>
              </a:rPr>
              <a:t>p53</a:t>
            </a:r>
          </a:p>
          <a:p>
            <a:pPr algn="ctr" eaLnBrk="0" hangingPunct="0"/>
            <a:r>
              <a:rPr lang="en-US">
                <a:latin typeface="Times New Roman" panose="02020603050405020304" charset="0"/>
              </a:rPr>
              <a:t>Loss</a:t>
            </a:r>
          </a:p>
          <a:p>
            <a:pPr algn="ctr" eaLnBrk="0" hangingPunct="0"/>
            <a:r>
              <a:rPr lang="en-US">
                <a:latin typeface="Times New Roman" panose="02020603050405020304" charset="0"/>
              </a:rPr>
              <a:t>Ch. 17p</a:t>
            </a:r>
          </a:p>
        </p:txBody>
      </p:sp>
      <p:sp>
        <p:nvSpPr>
          <p:cNvPr id="2066" name="Line 1042"/>
          <p:cNvSpPr>
            <a:spLocks noChangeShapeType="1"/>
          </p:cNvSpPr>
          <p:nvPr/>
        </p:nvSpPr>
        <p:spPr bwMode="auto">
          <a:xfrm>
            <a:off x="1524000" y="2057400"/>
            <a:ext cx="0" cy="68580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fontAlgn="auto">
              <a:spcBef>
                <a:spcPts val="0"/>
              </a:spcBef>
              <a:spcAft>
                <a:spcPts val="0"/>
              </a:spcAft>
              <a:defRPr/>
            </a:pPr>
            <a:endParaRPr lang="en-US"/>
          </a:p>
        </p:txBody>
      </p:sp>
      <p:sp>
        <p:nvSpPr>
          <p:cNvPr id="2067" name="Line 1043"/>
          <p:cNvSpPr>
            <a:spLocks noChangeShapeType="1"/>
          </p:cNvSpPr>
          <p:nvPr/>
        </p:nvSpPr>
        <p:spPr bwMode="auto">
          <a:xfrm>
            <a:off x="4876800" y="2057400"/>
            <a:ext cx="0" cy="609600"/>
          </a:xfrm>
          <a:prstGeom prst="line">
            <a:avLst/>
          </a:prstGeom>
          <a:ln>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fontAlgn="auto">
              <a:spcBef>
                <a:spcPts val="0"/>
              </a:spcBef>
              <a:spcAft>
                <a:spcPts val="0"/>
              </a:spcAft>
              <a:defRPr/>
            </a:pPr>
            <a:endParaRPr lang="en-US"/>
          </a:p>
        </p:txBody>
      </p:sp>
      <p:sp>
        <p:nvSpPr>
          <p:cNvPr id="2068" name="Line 1044"/>
          <p:cNvSpPr>
            <a:spLocks noChangeShapeType="1"/>
          </p:cNvSpPr>
          <p:nvPr/>
        </p:nvSpPr>
        <p:spPr bwMode="auto">
          <a:xfrm>
            <a:off x="6781800" y="2286000"/>
            <a:ext cx="0" cy="68580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fontAlgn="auto">
              <a:spcBef>
                <a:spcPts val="0"/>
              </a:spcBef>
              <a:spcAft>
                <a:spcPts val="0"/>
              </a:spcAft>
              <a:defRPr/>
            </a:pPr>
            <a:endParaRPr lang="en-US"/>
          </a:p>
        </p:txBody>
      </p:sp>
      <p:sp>
        <p:nvSpPr>
          <p:cNvPr id="2069" name="Line 1045"/>
          <p:cNvSpPr>
            <a:spLocks noChangeShapeType="1"/>
          </p:cNvSpPr>
          <p:nvPr/>
        </p:nvSpPr>
        <p:spPr bwMode="auto">
          <a:xfrm>
            <a:off x="8229600" y="2133600"/>
            <a:ext cx="0" cy="68580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fontAlgn="auto">
              <a:spcBef>
                <a:spcPts val="0"/>
              </a:spcBef>
              <a:spcAft>
                <a:spcPts val="0"/>
              </a:spcAft>
              <a:defRPr/>
            </a:pPr>
            <a:endParaRPr lang="en-US"/>
          </a:p>
        </p:txBody>
      </p:sp>
      <p:sp>
        <p:nvSpPr>
          <p:cNvPr id="2070" name="Line 1046"/>
          <p:cNvSpPr>
            <a:spLocks noChangeShapeType="1"/>
          </p:cNvSpPr>
          <p:nvPr/>
        </p:nvSpPr>
        <p:spPr bwMode="auto">
          <a:xfrm>
            <a:off x="1490663" y="5943600"/>
            <a:ext cx="134937" cy="0"/>
          </a:xfrm>
          <a:prstGeom prst="line">
            <a:avLst/>
          </a:prstGeom>
          <a:noFill/>
          <a:ln w="9525">
            <a:noFill/>
            <a:round/>
            <a:tailEnd type="triangle" w="med" len="med"/>
          </a:ln>
        </p:spPr>
        <p:txBody>
          <a:bodyPr wrap="none" lIns="92075" tIns="46038" rIns="92075" bIns="46038" anchor="ctr"/>
          <a:lstStyle/>
          <a:p>
            <a:endParaRPr lang="ar-JO"/>
          </a:p>
        </p:txBody>
      </p:sp>
      <p:sp>
        <p:nvSpPr>
          <p:cNvPr id="2071" name="Line 1050"/>
          <p:cNvSpPr>
            <a:spLocks noChangeShapeType="1"/>
          </p:cNvSpPr>
          <p:nvPr/>
        </p:nvSpPr>
        <p:spPr bwMode="auto">
          <a:xfrm flipV="1">
            <a:off x="7116763" y="6735763"/>
            <a:ext cx="46037" cy="46037"/>
          </a:xfrm>
          <a:prstGeom prst="line">
            <a:avLst/>
          </a:prstGeom>
          <a:noFill/>
          <a:ln w="31750">
            <a:solidFill>
              <a:schemeClr val="accent2"/>
            </a:solidFill>
            <a:round/>
            <a:tailEnd type="triangle" w="med" len="med"/>
          </a:ln>
        </p:spPr>
        <p:txBody>
          <a:bodyPr lIns="92075" tIns="46038" rIns="92075" bIns="46038" anchor="ctr">
            <a:spAutoFit/>
          </a:bodyPr>
          <a:lstStyle/>
          <a:p>
            <a:endParaRPr lang="ar-JO"/>
          </a:p>
        </p:txBody>
      </p:sp>
      <p:sp>
        <p:nvSpPr>
          <p:cNvPr id="3099" name="Line 1051"/>
          <p:cNvSpPr>
            <a:spLocks noChangeShapeType="1"/>
          </p:cNvSpPr>
          <p:nvPr/>
        </p:nvSpPr>
        <p:spPr bwMode="auto">
          <a:xfrm>
            <a:off x="1465263" y="2819400"/>
            <a:ext cx="134937" cy="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lIns="92075" tIns="46038" rIns="92075" bIns="46038" anchor="ctr">
            <a:spAutoFit/>
          </a:bodyPr>
          <a:lstStyle/>
          <a:p>
            <a:pPr fontAlgn="auto">
              <a:spcBef>
                <a:spcPts val="0"/>
              </a:spcBef>
              <a:spcAft>
                <a:spcPts val="0"/>
              </a:spcAft>
              <a:defRPr/>
            </a:pPr>
            <a:endParaRPr lang="en-US"/>
          </a:p>
        </p:txBody>
      </p:sp>
      <p:sp>
        <p:nvSpPr>
          <p:cNvPr id="3100" name="Line 1052"/>
          <p:cNvSpPr>
            <a:spLocks noChangeShapeType="1"/>
          </p:cNvSpPr>
          <p:nvPr/>
        </p:nvSpPr>
        <p:spPr bwMode="auto">
          <a:xfrm>
            <a:off x="3200400" y="2895600"/>
            <a:ext cx="136525" cy="0"/>
          </a:xfrm>
          <a:prstGeom prst="line">
            <a:avLst/>
          </a:prstGeom>
          <a:ln>
            <a:tailEnd type="triangle" w="med" len="med"/>
          </a:ln>
        </p:spPr>
        <p:style>
          <a:lnRef idx="3">
            <a:schemeClr val="accent1"/>
          </a:lnRef>
          <a:fillRef idx="0">
            <a:schemeClr val="accent1"/>
          </a:fillRef>
          <a:effectRef idx="2">
            <a:schemeClr val="accent1"/>
          </a:effectRef>
          <a:fontRef idx="minor">
            <a:schemeClr val="tx1"/>
          </a:fontRef>
        </p:style>
        <p:txBody>
          <a:bodyPr wrap="none" lIns="92075" tIns="46038" rIns="92075" bIns="46038" anchor="ctr">
            <a:spAutoFit/>
          </a:bodyPr>
          <a:lstStyle/>
          <a:p>
            <a:pPr fontAlgn="auto">
              <a:spcBef>
                <a:spcPts val="0"/>
              </a:spcBef>
              <a:spcAft>
                <a:spcPts val="0"/>
              </a:spcAft>
              <a:defRPr/>
            </a:pPr>
            <a:endParaRPr lang="en-US"/>
          </a:p>
        </p:txBody>
      </p:sp>
      <p:sp>
        <p:nvSpPr>
          <p:cNvPr id="3101" name="Line 1053"/>
          <p:cNvSpPr>
            <a:spLocks noChangeShapeType="1"/>
          </p:cNvSpPr>
          <p:nvPr/>
        </p:nvSpPr>
        <p:spPr bwMode="auto">
          <a:xfrm>
            <a:off x="4800600" y="2819400"/>
            <a:ext cx="136525" cy="0"/>
          </a:xfrm>
          <a:prstGeom prst="line">
            <a:avLst/>
          </a:prstGeom>
          <a:ln>
            <a:tailEnd type="triangle" w="med" len="med"/>
          </a:ln>
        </p:spPr>
        <p:style>
          <a:lnRef idx="3">
            <a:schemeClr val="accent3"/>
          </a:lnRef>
          <a:fillRef idx="0">
            <a:schemeClr val="accent3"/>
          </a:fillRef>
          <a:effectRef idx="2">
            <a:schemeClr val="accent3"/>
          </a:effectRef>
          <a:fontRef idx="minor">
            <a:schemeClr val="tx1"/>
          </a:fontRef>
        </p:style>
        <p:txBody>
          <a:bodyPr wrap="none" lIns="92075" tIns="46038" rIns="92075" bIns="46038" anchor="ctr">
            <a:spAutoFit/>
          </a:bodyPr>
          <a:lstStyle/>
          <a:p>
            <a:pPr fontAlgn="auto">
              <a:spcBef>
                <a:spcPts val="0"/>
              </a:spcBef>
              <a:spcAft>
                <a:spcPts val="0"/>
              </a:spcAft>
              <a:defRPr/>
            </a:pPr>
            <a:endParaRPr lang="en-US"/>
          </a:p>
        </p:txBody>
      </p:sp>
      <p:sp>
        <p:nvSpPr>
          <p:cNvPr id="3102" name="Line 1054"/>
          <p:cNvSpPr>
            <a:spLocks noChangeShapeType="1"/>
          </p:cNvSpPr>
          <p:nvPr/>
        </p:nvSpPr>
        <p:spPr bwMode="auto">
          <a:xfrm>
            <a:off x="6705600" y="3124200"/>
            <a:ext cx="134938" cy="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lIns="92075" tIns="46038" rIns="92075" bIns="46038" anchor="ctr">
            <a:spAutoFit/>
          </a:bodyPr>
          <a:lstStyle/>
          <a:p>
            <a:pPr fontAlgn="auto">
              <a:spcBef>
                <a:spcPts val="0"/>
              </a:spcBef>
              <a:spcAft>
                <a:spcPts val="0"/>
              </a:spcAft>
              <a:defRPr/>
            </a:pPr>
            <a:endParaRPr lang="en-US"/>
          </a:p>
        </p:txBody>
      </p:sp>
      <p:sp>
        <p:nvSpPr>
          <p:cNvPr id="3103" name="Line 1055"/>
          <p:cNvSpPr>
            <a:spLocks noChangeShapeType="1"/>
          </p:cNvSpPr>
          <p:nvPr/>
        </p:nvSpPr>
        <p:spPr bwMode="auto">
          <a:xfrm>
            <a:off x="8153400" y="3048000"/>
            <a:ext cx="134938" cy="0"/>
          </a:xfrm>
          <a:prstGeom prst="line">
            <a:avLst/>
          </a:prstGeom>
          <a:ln>
            <a:tailEnd type="triangle" w="med" len="med"/>
          </a:ln>
        </p:spPr>
        <p:style>
          <a:lnRef idx="3">
            <a:schemeClr val="accent5"/>
          </a:lnRef>
          <a:fillRef idx="0">
            <a:schemeClr val="accent5"/>
          </a:fillRef>
          <a:effectRef idx="2">
            <a:schemeClr val="accent5"/>
          </a:effectRef>
          <a:fontRef idx="minor">
            <a:schemeClr val="tx1"/>
          </a:fontRef>
        </p:style>
        <p:txBody>
          <a:bodyPr wrap="none" lIns="92075" tIns="46038" rIns="92075" bIns="46038" anchor="ctr">
            <a:spAutoFit/>
          </a:bodyPr>
          <a:lstStyle/>
          <a:p>
            <a:pPr fontAlgn="auto">
              <a:spcBef>
                <a:spcPts val="0"/>
              </a:spcBef>
              <a:spcAft>
                <a:spcPts val="0"/>
              </a:spcAft>
              <a:defRPr/>
            </a:pPr>
            <a:endParaRPr lang="en-US"/>
          </a:p>
        </p:txBody>
      </p:sp>
      <p:sp>
        <p:nvSpPr>
          <p:cNvPr id="33" name="Rectangle 32"/>
          <p:cNvSpPr/>
          <p:nvPr/>
        </p:nvSpPr>
        <p:spPr>
          <a:xfrm>
            <a:off x="2590800" y="1066800"/>
            <a:ext cx="14478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Times New Roman" panose="02020603050405020304" charset="0"/>
                <a:cs typeface="Times New Roman" panose="02020603050405020304" charset="0"/>
              </a:rPr>
              <a:t>Loss of DNA </a:t>
            </a:r>
            <a:r>
              <a:rPr lang="en-US" dirty="0" err="1">
                <a:solidFill>
                  <a:schemeClr val="tx1"/>
                </a:solidFill>
                <a:latin typeface="Times New Roman" panose="02020603050405020304" charset="0"/>
                <a:cs typeface="Times New Roman" panose="02020603050405020304" charset="0"/>
              </a:rPr>
              <a:t>methylation</a:t>
            </a:r>
            <a:endParaRPr lang="en-US" dirty="0">
              <a:solidFill>
                <a:schemeClr val="tx1"/>
              </a:solidFill>
              <a:latin typeface="Times New Roman" panose="02020603050405020304" charset="0"/>
              <a:cs typeface="Times New Roman" panose="02020603050405020304" charset="0"/>
            </a:endParaRPr>
          </a:p>
        </p:txBody>
      </p:sp>
      <p:sp>
        <p:nvSpPr>
          <p:cNvPr id="34" name="Line 1042"/>
          <p:cNvSpPr>
            <a:spLocks noChangeShapeType="1"/>
          </p:cNvSpPr>
          <p:nvPr/>
        </p:nvSpPr>
        <p:spPr bwMode="auto">
          <a:xfrm>
            <a:off x="3276600" y="2057400"/>
            <a:ext cx="0" cy="685800"/>
          </a:xfrm>
          <a:prstGeom prst="line">
            <a:avLst/>
          </a:prstGeom>
          <a:ln>
            <a:tailEnd type="triangle" w="med" len="med"/>
          </a:ln>
        </p:spPr>
        <p:style>
          <a:lnRef idx="3">
            <a:schemeClr val="accent3"/>
          </a:lnRef>
          <a:fillRef idx="0">
            <a:schemeClr val="accent3"/>
          </a:fillRef>
          <a:effectRef idx="2">
            <a:schemeClr val="accent3"/>
          </a:effectRef>
          <a:fontRef idx="minor">
            <a:schemeClr val="tx1"/>
          </a:fontRef>
        </p:style>
        <p:txBody>
          <a:bodyPr wrap="none" anchor="ctr"/>
          <a:lstStyle/>
          <a:p>
            <a:pP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8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0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8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0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ldLvl="0" animBg="1"/>
      <p:bldP spid="3078" grpId="0" bldLvl="0" animBg="1"/>
      <p:bldP spid="3080" grpId="0" bldLvl="0" animBg="1"/>
      <p:bldP spid="3081" grpId="0" bldLvl="0" animBg="1"/>
      <p:bldP spid="3082" grpId="0" bldLvl="0" animBg="1"/>
      <p:bldP spid="3083" grpId="0" bldLvl="0" animBg="1"/>
      <p:bldP spid="3084" grpId="0" bldLvl="0" animBg="1"/>
      <p:bldP spid="3085" grpId="0" bldLvl="0" animBg="1"/>
      <p:bldP spid="3086" grpId="0" bldLvl="0" animBg="1"/>
      <p:bldP spid="3087" grpId="0" bldLvl="0" animBg="1"/>
      <p:bldP spid="3088" grpId="0" bldLvl="0" animBg="1"/>
      <p:bldP spid="3089" grpId="0" bldLvl="0" animBg="1"/>
      <p:bldP spid="3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en-US" sz="3600">
                <a:solidFill>
                  <a:srgbClr val="FFFF00"/>
                </a:solidFill>
                <a:latin typeface="Verdana" pitchFamily="34" charset="0"/>
              </a:rPr>
              <a:t>What are the signs and symptoms for colorectal cancer?</a:t>
            </a:r>
          </a:p>
        </p:txBody>
      </p:sp>
      <p:sp>
        <p:nvSpPr>
          <p:cNvPr id="204803" name="Rectangle 3"/>
          <p:cNvSpPr>
            <a:spLocks noGrp="1" noChangeArrowheads="1"/>
          </p:cNvSpPr>
          <p:nvPr>
            <p:ph type="body" idx="1"/>
          </p:nvPr>
        </p:nvSpPr>
        <p:spPr>
          <a:xfrm>
            <a:off x="457200" y="1600200"/>
            <a:ext cx="8229600" cy="4495800"/>
          </a:xfrm>
        </p:spPr>
        <p:txBody>
          <a:bodyPr/>
          <a:lstStyle/>
          <a:p>
            <a:r>
              <a:rPr lang="en-US" altLang="en-US" sz="2800" dirty="0">
                <a:latin typeface="Verdana" pitchFamily="34" charset="0"/>
              </a:rPr>
              <a:t>Early stages of colorectal cancer may have NO signs or symptoms.</a:t>
            </a:r>
          </a:p>
          <a:p>
            <a:r>
              <a:rPr lang="en-US" altLang="en-US" sz="2800" dirty="0">
                <a:latin typeface="Verdana" pitchFamily="34" charset="0"/>
              </a:rPr>
              <a:t>If signs and symptoms are present, they may include:</a:t>
            </a:r>
          </a:p>
          <a:p>
            <a:pPr lvl="1"/>
            <a:r>
              <a:rPr lang="en-US" altLang="en-US" sz="2400" dirty="0">
                <a:latin typeface="Verdana" pitchFamily="34" charset="0"/>
              </a:rPr>
              <a:t>Bleeding from the rectum or blood in the stool</a:t>
            </a:r>
          </a:p>
          <a:p>
            <a:pPr lvl="1"/>
            <a:r>
              <a:rPr lang="en-US" altLang="en-US" sz="2400" dirty="0">
                <a:latin typeface="Verdana" pitchFamily="34" charset="0"/>
              </a:rPr>
              <a:t>Marked change in bowel habits</a:t>
            </a:r>
          </a:p>
          <a:p>
            <a:pPr lvl="1"/>
            <a:r>
              <a:rPr lang="en-US" altLang="en-US" sz="2400" dirty="0">
                <a:latin typeface="Verdana" pitchFamily="34" charset="0"/>
              </a:rPr>
              <a:t>Abdominal mass </a:t>
            </a:r>
          </a:p>
          <a:p>
            <a:pPr lvl="1"/>
            <a:r>
              <a:rPr lang="en-US" altLang="en-US" sz="2400" dirty="0">
                <a:latin typeface="Verdana" pitchFamily="34" charset="0"/>
              </a:rPr>
              <a:t>Abdominal cramps or pain</a:t>
            </a:r>
          </a:p>
          <a:p>
            <a:pPr lvl="1"/>
            <a:r>
              <a:rPr lang="en-US" altLang="en-US" sz="2400" dirty="0">
                <a:latin typeface="Verdana" pitchFamily="34" charset="0"/>
              </a:rPr>
              <a:t>Iron deficiency anemia that is not due to other conditions</a:t>
            </a:r>
          </a:p>
        </p:txBody>
      </p:sp>
      <p:sp>
        <p:nvSpPr>
          <p:cNvPr id="204804" name="Text Box 4"/>
          <p:cNvSpPr txBox="1">
            <a:spLocks noChangeArrowheads="1"/>
          </p:cNvSpPr>
          <p:nvPr/>
        </p:nvSpPr>
        <p:spPr bwMode="auto">
          <a:xfrm>
            <a:off x="441325" y="6330950"/>
            <a:ext cx="3176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latin typeface="Verdana" pitchFamily="34" charset="0"/>
              </a:rPr>
              <a:t>Source: American Cancer Society</a:t>
            </a:r>
          </a:p>
        </p:txBody>
      </p:sp>
    </p:spTree>
    <p:extLst>
      <p:ext uri="{BB962C8B-B14F-4D97-AF65-F5344CB8AC3E}">
        <p14:creationId xmlns:p14="http://schemas.microsoft.com/office/powerpoint/2010/main" val="399670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304800"/>
            <a:ext cx="8229600" cy="1143000"/>
          </a:xfrm>
        </p:spPr>
        <p:txBody>
          <a:bodyPr>
            <a:normAutofit fontScale="90000"/>
          </a:bodyPr>
          <a:lstStyle/>
          <a:p>
            <a:r>
              <a:rPr lang="en-US" altLang="en-US" sz="3600">
                <a:solidFill>
                  <a:schemeClr val="tx1"/>
                </a:solidFill>
                <a:latin typeface="Verdana" pitchFamily="34" charset="0"/>
              </a:rPr>
              <a:t>Who should be screened for </a:t>
            </a:r>
            <a:br>
              <a:rPr lang="en-US" altLang="en-US" sz="3600">
                <a:solidFill>
                  <a:schemeClr val="tx1"/>
                </a:solidFill>
                <a:latin typeface="Verdana" pitchFamily="34" charset="0"/>
              </a:rPr>
            </a:br>
            <a:r>
              <a:rPr lang="en-US" altLang="en-US" sz="3600">
                <a:solidFill>
                  <a:schemeClr val="tx1"/>
                </a:solidFill>
                <a:latin typeface="Verdana" pitchFamily="34" charset="0"/>
              </a:rPr>
              <a:t>colorectal cancer?</a:t>
            </a:r>
          </a:p>
        </p:txBody>
      </p:sp>
      <p:sp>
        <p:nvSpPr>
          <p:cNvPr id="214019" name="Rectangle 3"/>
          <p:cNvSpPr>
            <a:spLocks noGrp="1" noChangeArrowheads="1"/>
          </p:cNvSpPr>
          <p:nvPr>
            <p:ph type="body" idx="1"/>
          </p:nvPr>
        </p:nvSpPr>
        <p:spPr>
          <a:xfrm>
            <a:off x="533400" y="1981200"/>
            <a:ext cx="8229600" cy="2667000"/>
          </a:xfrm>
        </p:spPr>
        <p:txBody>
          <a:bodyPr/>
          <a:lstStyle/>
          <a:p>
            <a:r>
              <a:rPr lang="en-US" altLang="en-US">
                <a:latin typeface="Verdana" pitchFamily="34" charset="0"/>
              </a:rPr>
              <a:t>People ages 50 and over</a:t>
            </a:r>
          </a:p>
          <a:p>
            <a:r>
              <a:rPr lang="en-US" altLang="en-US">
                <a:latin typeface="Verdana" pitchFamily="34" charset="0"/>
              </a:rPr>
              <a:t>People under 50 with: </a:t>
            </a:r>
          </a:p>
          <a:p>
            <a:pPr lvl="1"/>
            <a:r>
              <a:rPr lang="en-US" altLang="en-US" sz="3200">
                <a:latin typeface="Verdana" pitchFamily="34" charset="0"/>
              </a:rPr>
              <a:t>Personal or family risk factors</a:t>
            </a:r>
          </a:p>
        </p:txBody>
      </p:sp>
      <p:sp>
        <p:nvSpPr>
          <p:cNvPr id="214020" name="Text Box 4"/>
          <p:cNvSpPr txBox="1">
            <a:spLocks noChangeArrowheads="1"/>
          </p:cNvSpPr>
          <p:nvPr/>
        </p:nvSpPr>
        <p:spPr bwMode="auto">
          <a:xfrm>
            <a:off x="441325" y="6330950"/>
            <a:ext cx="3176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Verdana" pitchFamily="34" charset="0"/>
              </a:rPr>
              <a:t>Source: American Cancer Society</a:t>
            </a:r>
          </a:p>
        </p:txBody>
      </p:sp>
      <p:sp>
        <p:nvSpPr>
          <p:cNvPr id="214021" name="Rectangle 5"/>
          <p:cNvSpPr>
            <a:spLocks noChangeArrowheads="1"/>
          </p:cNvSpPr>
          <p:nvPr/>
        </p:nvSpPr>
        <p:spPr bwMode="auto">
          <a:xfrm>
            <a:off x="990600" y="4267200"/>
            <a:ext cx="7239000" cy="1066800"/>
          </a:xfrm>
          <a:prstGeom prst="rect">
            <a:avLst/>
          </a:prstGeom>
          <a:noFill/>
          <a:ln w="28575">
            <a:solidFill>
              <a:schemeClr val="bg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400" b="1">
                <a:solidFill>
                  <a:schemeClr val="tx1"/>
                </a:solidFill>
                <a:latin typeface="Verdana" pitchFamily="34" charset="0"/>
              </a:rPr>
              <a:t>Colorectal Cancer Screening </a:t>
            </a:r>
            <a:br>
              <a:rPr lang="en-US" altLang="en-US" sz="2400" b="1">
                <a:solidFill>
                  <a:schemeClr val="tx1"/>
                </a:solidFill>
                <a:latin typeface="Verdana" pitchFamily="34" charset="0"/>
              </a:rPr>
            </a:br>
            <a:r>
              <a:rPr lang="en-US" altLang="en-US" sz="2400" b="1">
                <a:solidFill>
                  <a:schemeClr val="tx1"/>
                </a:solidFill>
                <a:latin typeface="Verdana" pitchFamily="34" charset="0"/>
              </a:rPr>
              <a:t>Saves Lives!</a:t>
            </a:r>
          </a:p>
        </p:txBody>
      </p:sp>
    </p:spTree>
    <p:extLst>
      <p:ext uri="{BB962C8B-B14F-4D97-AF65-F5344CB8AC3E}">
        <p14:creationId xmlns:p14="http://schemas.microsoft.com/office/powerpoint/2010/main" val="421722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67600" cy="1143000"/>
          </a:xfrm>
        </p:spPr>
        <p:txBody>
          <a:bodyPr/>
          <a:lstStyle/>
          <a:p>
            <a:r>
              <a:rPr lang="en-US" dirty="0"/>
              <a:t>INTESTINAL POLYPS</a:t>
            </a:r>
            <a:endParaRPr lang="ar-JO" dirty="0"/>
          </a:p>
        </p:txBody>
      </p:sp>
      <p:sp>
        <p:nvSpPr>
          <p:cNvPr id="3" name="عنصر نائب للمحتوى 2"/>
          <p:cNvSpPr>
            <a:spLocks noGrp="1"/>
          </p:cNvSpPr>
          <p:nvPr>
            <p:ph idx="1"/>
          </p:nvPr>
        </p:nvSpPr>
        <p:spPr>
          <a:xfrm>
            <a:off x="914400" y="914400"/>
            <a:ext cx="8153400" cy="4873752"/>
          </a:xfrm>
        </p:spPr>
        <p:txBody>
          <a:bodyPr>
            <a:normAutofit/>
          </a:bodyPr>
          <a:lstStyle/>
          <a:p>
            <a:pPr algn="l">
              <a:buNone/>
            </a:pPr>
            <a:r>
              <a:rPr lang="en-US" sz="2400" b="1" dirty="0"/>
              <a:t>-The term ‘polyp’ is a clinical description of any protrusion of the mucosa. It encompasses a variety of </a:t>
            </a:r>
            <a:r>
              <a:rPr lang="en-US" sz="2400" b="1" dirty="0" err="1"/>
              <a:t>histologically</a:t>
            </a:r>
            <a:r>
              <a:rPr lang="en-US" sz="2400" b="1" dirty="0"/>
              <a:t> different </a:t>
            </a:r>
            <a:r>
              <a:rPr lang="en-US" sz="2400" b="1" dirty="0" err="1"/>
              <a:t>tumours</a:t>
            </a:r>
            <a:r>
              <a:rPr lang="en-US" sz="2400" b="1" dirty="0"/>
              <a:t>. Polyps can occur singly, synchronously in small numbers or as part of a </a:t>
            </a:r>
            <a:r>
              <a:rPr lang="en-US" sz="2400" b="1" dirty="0" err="1"/>
              <a:t>polyposis</a:t>
            </a:r>
            <a:r>
              <a:rPr lang="en-US" sz="2400" b="1" dirty="0"/>
              <a:t> syndrome. </a:t>
            </a:r>
          </a:p>
          <a:p>
            <a:pPr algn="l">
              <a:buNone/>
            </a:pPr>
            <a:r>
              <a:rPr lang="en-US" altLang="ar-SA" sz="2400" b="1" dirty="0">
                <a:solidFill>
                  <a:schemeClr val="tx1">
                    <a:lumMod val="65000"/>
                    <a:lumOff val="35000"/>
                  </a:schemeClr>
                </a:solidFill>
              </a:rPr>
              <a:t>-</a:t>
            </a:r>
            <a:r>
              <a:rPr lang="en-US" altLang="ar-SA" sz="2400" b="1" dirty="0"/>
              <a:t>Grossly appear either </a:t>
            </a:r>
            <a:r>
              <a:rPr lang="en-US" sz="2400" b="1" dirty="0" err="1"/>
              <a:t>Pedunculated</a:t>
            </a:r>
            <a:r>
              <a:rPr lang="en-US" sz="2400" b="1" dirty="0"/>
              <a:t> </a:t>
            </a:r>
            <a:r>
              <a:rPr lang="en-US" altLang="ar-SA" sz="2400" b="1" dirty="0"/>
              <a:t>or sessile</a:t>
            </a:r>
            <a:r>
              <a:rPr lang="en-US" altLang="ar-SA" sz="2400" b="1" dirty="0">
                <a:solidFill>
                  <a:srgbClr val="FF0000"/>
                </a:solidFill>
              </a:rPr>
              <a:t>.</a:t>
            </a:r>
            <a:endParaRPr lang="ar-JO" sz="2400" b="1" dirty="0"/>
          </a:p>
        </p:txBody>
      </p:sp>
      <p:pic>
        <p:nvPicPr>
          <p:cNvPr id="4" name="عنصر نائب للمحتوى 3" descr="UMH_C_COMPLEXPOLYPS@1x.jpg"/>
          <p:cNvPicPr>
            <a:picLocks noChangeAspect="1"/>
          </p:cNvPicPr>
          <p:nvPr/>
        </p:nvPicPr>
        <p:blipFill>
          <a:blip r:embed="rId2" cstate="print"/>
          <a:stretch>
            <a:fillRect/>
          </a:stretch>
        </p:blipFill>
        <p:spPr>
          <a:xfrm>
            <a:off x="1447800" y="3657600"/>
            <a:ext cx="5181600" cy="29146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8"/>
  <p:tag name="KSO_WM_UNIT_LAYERLEVEL" val="1"/>
  <p:tag name="KSO_WM_TAG_VERSION" val="1.0"/>
  <p:tag name="KSO_WM_BEAUTIFY_FLAG" val="#wm#"/>
  <p:tag name="KSO_WM_UNIT_TYPE" val="i"/>
  <p:tag name="KSO_WM_UNIT_INDEX" val="8"/>
  <p:tag name="KSO_WM_SLIDE_BACKGROUND_TYPE" val="belt"/>
  <p:tag name="KSO_WM_SLIDE_BK_DARK_LIGHT"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8"/>
  <p:tag name="KSO_WM_UNIT_LAYERLEVEL" val="1"/>
  <p:tag name="KSO_WM_TAG_VERSION" val="1.0"/>
  <p:tag name="KSO_WM_BEAUTIFY_FLAG" val="#wm#"/>
  <p:tag name="KSO_WM_UNIT_TYPE" val="i"/>
  <p:tag name="KSO_WM_UNIT_INDEX" val="8"/>
  <p:tag name="KSO_WM_SLIDE_BACKGROUND_TYPE" val="belt"/>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TEMPLATE_THUMBS_INDEX" val="1、3、7、15"/>
  <p:tag name="KSO_WM_SLIDE_ID" val="custom2020258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588"/>
  <p:tag name="KSO_WM_SLIDE_LAYOUT" val="a_b"/>
  <p:tag name="KSO_WM_SLIDE_LAYOUT_CNT" val="1_1"/>
  <p:tag name="KSO_WM_TEMPLATE_MASTER_TYPE" val="1"/>
  <p:tag name="KSO_WM_TEMPLATE_COLOR_TYPE" val="1"/>
  <p:tag name="KSO_WM_TEMPLATE_MASTER_THUMB_INDEX" val="12"/>
</p:tagLst>
</file>

<file path=ppt/tags/tag3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88_1*a*1"/>
  <p:tag name="KSO_WM_TEMPLATE_CATEGORY" val="custom"/>
  <p:tag name="KSO_WM_TEMPLATE_INDEX" val="20202588"/>
  <p:tag name="KSO_WM_UNIT_LAYERLEVEL" val="1"/>
  <p:tag name="KSO_WM_TAG_VERSION" val="1.0"/>
  <p:tag name="KSO_WM_BEAUTIFY_FLAG" val="#wm#"/>
  <p:tag name="KSO_WM_UNIT_PRESET_TEXT" val="FRESH _x000B_WORK SUMMARY"/>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588_1*b*1"/>
  <p:tag name="KSO_WM_TEMPLATE_CATEGORY" val="custom"/>
  <p:tag name="KSO_WM_TEMPLATE_INDEX" val="20202588"/>
  <p:tag name="KSO_WM_UNIT_LAYERLEVEL" val="1"/>
  <p:tag name="KSO_WM_TAG_VERSION" val="1.0"/>
  <p:tag name="KSO_WM_BEAUTIFY_FLAG" val="#wm#"/>
  <p:tag name="KSO_WM_UNIT_PRESET_TEXT" val="Click here to add to the title"/>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3"/>
  <p:tag name="KSO_WM_TEMPLATE_SUBCATEGORY" val="0"/>
  <p:tag name="KSO_WM_TEMPLATE_MASTER_TYPE" val="1"/>
  <p:tag name="KSO_WM_TEMPLATE_COLOR_TYPE" val="1"/>
  <p:tag name="KSO_WM_SLIDE_ITEM_CNT" val="3"/>
  <p:tag name="KSO_WM_SLIDE_INDEX" val="3"/>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4"/>
  <p:tag name="KSO_WM_TEMPLATE_SUBCATEGORY" val="0"/>
  <p:tag name="KSO_WM_TEMPLATE_MASTER_TYPE" val="1"/>
  <p:tag name="KSO_WM_TEMPLATE_COLOR_TYPE" val="1"/>
  <p:tag name="KSO_WM_SLIDE_ITEM_CNT" val="4"/>
  <p:tag name="KSO_WM_SLIDE_INDEX" val="4"/>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38.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88_4*a*1"/>
  <p:tag name="KSO_WM_TEMPLATE_CATEGORY" val="custom"/>
  <p:tag name="KSO_WM_TEMPLATE_INDEX" val="20202588"/>
  <p:tag name="KSO_WM_UNIT_LAYERLEVEL" val="1"/>
  <p:tag name="KSO_WM_TAG_VERSION" val="1.0"/>
  <p:tag name="KSO_WM_BEAUTIFY_FLAG" val="#wm#"/>
  <p:tag name="KSO_WM_UNIT_PRESET_TEXT" val="CONTENTS"/>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2"/>
  <p:tag name="KSO_WM_TEMPLATE_SUBCATEGORY" val="0"/>
  <p:tag name="KSO_WM_TEMPLATE_MASTER_TYPE" val="1"/>
  <p:tag name="KSO_WM_TEMPLATE_COLOR_TYPE" val="1"/>
  <p:tag name="KSO_WM_SLIDE_ITEM_CNT" val="2"/>
  <p:tag name="KSO_WM_SLIDE_INDEX" val="2"/>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5"/>
  <p:tag name="KSO_WM_TEMPLATE_SUBCATEGORY" val="0"/>
  <p:tag name="KSO_WM_TEMPLATE_MASTER_TYPE" val="1"/>
  <p:tag name="KSO_WM_TEMPLATE_COLOR_TYPE" val="1"/>
  <p:tag name="KSO_WM_SLIDE_ITEM_CNT" val="5"/>
  <p:tag name="KSO_WM_SLIDE_INDEX" val="5"/>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88_5*a*1"/>
  <p:tag name="KSO_WM_TEMPLATE_CATEGORY" val="custom"/>
  <p:tag name="KSO_WM_TEMPLATE_INDEX" val="20202588"/>
  <p:tag name="KSO_WM_UNIT_LAYERLEVEL" val="1"/>
  <p:tag name="KSO_WM_TAG_VERSION" val="1.0"/>
  <p:tag name="KSO_WM_BEAUTIFY_FLAG" val="#wm#"/>
  <p:tag name="KSO_WM_UNIT_PRESET_TEXT" val="CONTENTS"/>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588_5*l_h_a*1_1_1"/>
  <p:tag name="KSO_WM_TEMPLATE_CATEGORY" val="custom"/>
  <p:tag name="KSO_WM_TEMPLATE_INDEX" val="20202588"/>
  <p:tag name="KSO_WM_UNIT_LAYERLEVEL" val="1_1_1"/>
  <p:tag name="KSO_WM_TAG_VERSION" val="1.0"/>
  <p:tag name="KSO_WM_BEAUTIFY_FLAG" val="#wm#"/>
  <p:tag name="KSO_WM_UNIT_PRESET_TEXT" val="Click here to add to the title"/>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88_5*l_h_i*1_1_1"/>
  <p:tag name="KSO_WM_TEMPLATE_CATEGORY" val="custom"/>
  <p:tag name="KSO_WM_TEMPLATE_INDEX" val="20202588"/>
  <p:tag name="KSO_WM_UNIT_LAYERLEVEL" val="1_1_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588_5*l_h_a*1_2_1"/>
  <p:tag name="KSO_WM_TEMPLATE_CATEGORY" val="custom"/>
  <p:tag name="KSO_WM_TEMPLATE_INDEX" val="20202588"/>
  <p:tag name="KSO_WM_UNIT_LAYERLEVEL" val="1_1_1"/>
  <p:tag name="KSO_WM_TAG_VERSION" val="1.0"/>
  <p:tag name="KSO_WM_BEAUTIFY_FLAG" val="#wm#"/>
  <p:tag name="KSO_WM_UNIT_PRESET_TEXT" val="Click here to add to the title"/>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88_5*l_h_i*1_2_1"/>
  <p:tag name="KSO_WM_TEMPLATE_CATEGORY" val="custom"/>
  <p:tag name="KSO_WM_TEMPLATE_INDEX" val="20202588"/>
  <p:tag name="KSO_WM_UNIT_LAYERLEVEL" val="1_1_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588_5*l_h_a*1_3_1"/>
  <p:tag name="KSO_WM_TEMPLATE_CATEGORY" val="custom"/>
  <p:tag name="KSO_WM_TEMPLATE_INDEX" val="20202588"/>
  <p:tag name="KSO_WM_UNIT_LAYERLEVEL" val="1_1_1"/>
  <p:tag name="KSO_WM_TAG_VERSION" val="1.0"/>
  <p:tag name="KSO_WM_BEAUTIFY_FLAG" val="#wm#"/>
  <p:tag name="KSO_WM_UNIT_PRESET_TEXT" val="Click here to add to the title"/>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88_5*l_h_i*1_3_1"/>
  <p:tag name="KSO_WM_TEMPLATE_CATEGORY" val="custom"/>
  <p:tag name="KSO_WM_TEMPLATE_INDEX" val="20202588"/>
  <p:tag name="KSO_WM_UNIT_LAYERLEVEL" val="1_1_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588_5*l_h_a*1_4_1"/>
  <p:tag name="KSO_WM_TEMPLATE_CATEGORY" val="custom"/>
  <p:tag name="KSO_WM_TEMPLATE_INDEX" val="20202588"/>
  <p:tag name="KSO_WM_UNIT_LAYERLEVEL" val="1_1_1"/>
  <p:tag name="KSO_WM_TAG_VERSION" val="1.0"/>
  <p:tag name="KSO_WM_BEAUTIFY_FLAG" val="#wm#"/>
  <p:tag name="KSO_WM_UNIT_PRESET_TEXT" val="Click here to add to the title"/>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588_5*l_h_i*1_4_1"/>
  <p:tag name="KSO_WM_TEMPLATE_CATEGORY" val="custom"/>
  <p:tag name="KSO_WM_TEMPLATE_INDEX" val="20202588"/>
  <p:tag name="KSO_WM_UNIT_LAYERLEVEL" val="1_1_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588_5*l_h_a*1_5_1"/>
  <p:tag name="KSO_WM_TEMPLATE_CATEGORY" val="custom"/>
  <p:tag name="KSO_WM_TEMPLATE_INDEX" val="20202588"/>
  <p:tag name="KSO_WM_UNIT_LAYERLEVEL" val="1_1_1"/>
  <p:tag name="KSO_WM_TAG_VERSION" val="1.0"/>
  <p:tag name="KSO_WM_BEAUTIFY_FLAG" val="#wm#"/>
  <p:tag name="KSO_WM_UNIT_PRESET_TEXT" val="Click here to add to the title"/>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588_5*l_h_i*1_5_1"/>
  <p:tag name="KSO_WM_TEMPLATE_CATEGORY" val="custom"/>
  <p:tag name="KSO_WM_TEMPLATE_INDEX" val="20202588"/>
  <p:tag name="KSO_WM_UNIT_LAYERLEVEL" val="1_1_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7"/>
  <p:tag name="KSO_WM_TEMPLATE_SUBCATEGORY" val="0"/>
  <p:tag name="KSO_WM_TEMPLATE_MASTER_TYPE" val="1"/>
  <p:tag name="KSO_WM_TEMPLATE_COLOR_TYPE" val="1"/>
  <p:tag name="KSO_WM_SLIDE_ITEM_CNT" val="0"/>
  <p:tag name="KSO_WM_SLIDE_INDEX" val="7"/>
  <p:tag name="KSO_WM_TAG_VERSION" val="1.0"/>
  <p:tag name="KSO_WM_SLIDE_TYPE" val="sectionTitle"/>
  <p:tag name="KSO_WM_SLIDE_SUBTYPE" val="pureTxt"/>
  <p:tag name="KSO_WM_SLIDE_LAYOUT" val="a_b_e"/>
  <p:tag name="KSO_WM_SLIDE_LAYOUT_CNT" val="1_1_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88_7*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Click here to add to the title"/>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88"/>
  <p:tag name="KSO_WM_SLIDE_ID" val="custom20202588_6"/>
  <p:tag name="KSO_WM_TEMPLATE_SUBCATEGORY" val="0"/>
  <p:tag name="KSO_WM_TEMPLATE_MASTER_TYPE" val="1"/>
  <p:tag name="KSO_WM_TEMPLATE_COLOR_TYPE" val="1"/>
  <p:tag name="KSO_WM_SLIDE_ITEM_CNT" val="6"/>
  <p:tag name="KSO_WM_SLIDE_INDEX" val="6"/>
  <p:tag name="KSO_WM_TAG_VERSION" val="1.0"/>
  <p:tag name="KSO_WM_SLIDE_TYPE" val="contents"/>
  <p:tag name="KSO_WM_SLIDE_SUBTYPE" val="diag"/>
  <p:tag name="KSO_WM_DIAGRAM_GROUP_CODE" val="l1-1"/>
  <p:tag name="KSO_WM_SLIDE_DIAGTYPE" val="l"/>
  <p:tag name="KSO_WM_SLIDE_LAYOUT" val="a_b_l"/>
  <p:tag name="KSO_WM_SLIDE_LAYOUT_CNT" val="1_1_1"/>
</p:tagLst>
</file>

<file path=ppt/tags/tag55.xml><?xml version="1.0" encoding="utf-8"?>
<p:tagLst xmlns:a="http://schemas.openxmlformats.org/drawingml/2006/main" xmlns:r="http://schemas.openxmlformats.org/officeDocument/2006/relationships" xmlns:p="http://schemas.openxmlformats.org/presentationml/2006/main">
  <p:tag name="KSO_WM_SLIDE_ID" val="custom20202588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588"/>
  <p:tag name="KSO_WM_SLIDE_LAYOUT" val="a_d_f"/>
  <p:tag name="KSO_WM_SLIDE_LAYOUT_CNT" val="1_1_1"/>
  <p:tag name="KSO_WM_TEMPLATE_MASTER_TYPE" val="1"/>
  <p:tag name="KSO_WM_TEMPLATE_COLOR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ID" val="custom20202588_9"/>
  <p:tag name="KSO_WM_TEMPLATE_SUBCATEGORY" val="0"/>
  <p:tag name="KSO_WM_SLIDE_ITEM_CNT" val="0"/>
  <p:tag name="KSO_WM_SLIDE_INDEX" val="9"/>
  <p:tag name="KSO_WM_TAG_VERSION" val="1.0"/>
  <p:tag name="KSO_WM_BEAUTIFY_FLAG" val="#wm#"/>
  <p:tag name="KSO_WM_TEMPLATE_CATEGORY" val="custom"/>
  <p:tag name="KSO_WM_TEMPLATE_INDEX" val="2020258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ID" val="custom20202588_11"/>
  <p:tag name="KSO_WM_TEMPLATE_SUBCATEGORY" val="0"/>
  <p:tag name="KSO_WM_SLIDE_ITEM_CNT" val="0"/>
  <p:tag name="KSO_WM_SLIDE_INDEX" val="11"/>
  <p:tag name="KSO_WM_TAG_VERSION" val="1.0"/>
  <p:tag name="KSO_WM_BEAUTIFY_FLAG" val="#wm#"/>
  <p:tag name="KSO_WM_TEMPLATE_CATEGORY" val="custom"/>
  <p:tag name="KSO_WM_TEMPLATE_INDEX" val="20202588"/>
  <p:tag name="KSO_WM_SLIDE_TYPE" val="text"/>
  <p:tag name="KSO_WM_SLIDE_SUBTYPE" val="picTxt"/>
  <p:tag name="KSO_WM_SLIDE_SIZE" val="864*429"/>
  <p:tag name="KSO_WM_SLIDE_POSITION" val="48*61"/>
  <p:tag name="KSO_WM_SLIDE_LAYOUT" val="a_d_f"/>
  <p:tag name="KSO_WM_SLIDE_LAYOUT_CNT" val="1_1_1"/>
  <p:tag name="KSO_WM_TEMPLATE_MASTER_TYPE" val="1"/>
  <p:tag name="KSO_WM_TEMPLATE_COLOR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88_14*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59.xml><?xml version="1.0" encoding="utf-8"?>
<p:tagLst xmlns:a="http://schemas.openxmlformats.org/drawingml/2006/main" xmlns:r="http://schemas.openxmlformats.org/officeDocument/2006/relationships" xmlns:p="http://schemas.openxmlformats.org/presentationml/2006/main">
  <p:tag name="KSO_WM_SLIDE_ID" val="custom20202588_14"/>
  <p:tag name="KSO_WM_TEMPLATE_SUBCATEGORY" val="0"/>
  <p:tag name="KSO_WM_SLIDE_ITEM_CNT" val="0"/>
  <p:tag name="KSO_WM_SLIDE_INDEX" val="14"/>
  <p:tag name="KSO_WM_TAG_VERSION" val="1.0"/>
  <p:tag name="KSO_WM_BEAUTIFY_FLAG" val="#wm#"/>
  <p:tag name="KSO_WM_TEMPLATE_CATEGORY" val="custom"/>
  <p:tag name="KSO_WM_TEMPLATE_INDEX" val="20202588"/>
  <p:tag name="KSO_WM_SLIDE_TYPE" val="text"/>
  <p:tag name="KSO_WM_SLIDE_SUBTYPE" val="pureTxt"/>
  <p:tag name="KSO_WM_SLIDE_SIZE" val="720*329"/>
  <p:tag name="KSO_WM_SLIDE_POSITION" val="119*105"/>
  <p:tag name="KSO_WM_SLIDE_LAYOUT" val="a_f"/>
  <p:tag name="KSO_WM_SLIDE_LAYOUT_CNT" val="1_1"/>
  <p:tag name="KSO_WM_TEMPLATE_MASTER_TYPE" val="1"/>
  <p:tag name="KSO_WM_TEMPLATE_COLOR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88_14*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61.xml><?xml version="1.0" encoding="utf-8"?>
<p:tagLst xmlns:a="http://schemas.openxmlformats.org/drawingml/2006/main" xmlns:r="http://schemas.openxmlformats.org/officeDocument/2006/relationships" xmlns:p="http://schemas.openxmlformats.org/presentationml/2006/main">
  <p:tag name="KSO_WM_SLIDE_ID" val="custom20202588_12"/>
  <p:tag name="KSO_WM_TEMPLATE_SUBCATEGORY" val="0"/>
  <p:tag name="KSO_WM_SLIDE_ITEM_CNT" val="0"/>
  <p:tag name="KSO_WM_SLIDE_INDEX" val="12"/>
  <p:tag name="KSO_WM_TAG_VERSION" val="1.0"/>
  <p:tag name="KSO_WM_BEAUTIFY_FLAG" val="#wm#"/>
  <p:tag name="KSO_WM_TEMPLATE_CATEGORY" val="custom"/>
  <p:tag name="KSO_WM_TEMPLATE_INDEX" val="20202588"/>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88_12*a*1"/>
  <p:tag name="KSO_WM_TEMPLATE_CATEGORY" val="custom"/>
  <p:tag name="KSO_WM_TEMPLATE_INDEX" val="20202588"/>
  <p:tag name="KSO_WM_UNIT_LAYERLEVEL" val="1"/>
  <p:tag name="KSO_WM_TAG_VERSION" val="1.0"/>
  <p:tag name="KSO_WM_BEAUTIFY_FLAG" val="#wm#"/>
  <p:tag name="KSO_WM_UNIT_ISCONTENTSTITLE" val="0"/>
  <p:tag name="KSO_WM_UNIT_NOCLEAR" val="0"/>
  <p:tag name="KSO_WM_UNIT_VALUE" val="30"/>
  <p:tag name="KSO_WM_UNIT_TYPE" val="a"/>
  <p:tag name="KSO_WM_UNIT_INDEX" val="1"/>
  <p:tag name="KSO_WM_UNIT_PRESET_TEXT" val="Click here to add to the title"/>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1540</TotalTime>
  <Words>2197</Words>
  <Application>Microsoft Office PowerPoint</Application>
  <PresentationFormat>عرض على الشاشة (4:3)</PresentationFormat>
  <Paragraphs>328</Paragraphs>
  <Slides>51</Slides>
  <Notes>6</Notes>
  <HiddenSlides>0</HiddenSlides>
  <MMClips>0</MMClips>
  <ScaleCrop>false</ScaleCrop>
  <HeadingPairs>
    <vt:vector size="4" baseType="variant">
      <vt:variant>
        <vt:lpstr>نسق</vt:lpstr>
      </vt:variant>
      <vt:variant>
        <vt:i4>1</vt:i4>
      </vt:variant>
      <vt:variant>
        <vt:lpstr>عناوين الشرائح</vt:lpstr>
      </vt:variant>
      <vt:variant>
        <vt:i4>51</vt:i4>
      </vt:variant>
    </vt:vector>
  </HeadingPairs>
  <TitlesOfParts>
    <vt:vector size="52" baseType="lpstr">
      <vt:lpstr>Verve</vt:lpstr>
      <vt:lpstr>Colorectal Cancer</vt:lpstr>
      <vt:lpstr>Colorectal Cancer</vt:lpstr>
      <vt:lpstr>What is colorectal cancer?</vt:lpstr>
      <vt:lpstr>What causes colorectal cancer?</vt:lpstr>
      <vt:lpstr>Aetiology</vt:lpstr>
      <vt:lpstr>Adenoma– Carcinoma Sequence</vt:lpstr>
      <vt:lpstr>What are the signs and symptoms for colorectal cancer?</vt:lpstr>
      <vt:lpstr>Who should be screened for  colorectal cancer?</vt:lpstr>
      <vt:lpstr>INTESTINAL POLYPS</vt:lpstr>
      <vt:lpstr>Risk of Malignancy </vt:lpstr>
      <vt:lpstr>Macroscopically</vt:lpstr>
      <vt:lpstr>عرض تقديمي في PowerPoint</vt:lpstr>
      <vt:lpstr>Familial adenomatous polyposis</vt:lpstr>
      <vt:lpstr>Familial adenomatous polyposis</vt:lpstr>
      <vt:lpstr>Treatment</vt:lpstr>
      <vt:lpstr>Hereditary non-polyposis colorectal cancer (Lynch syndrome)</vt:lpstr>
      <vt:lpstr>Diagnosis</vt:lpstr>
      <vt:lpstr>عرض تقديمي في PowerPoint</vt:lpstr>
      <vt:lpstr>عرض تقديمي في PowerPoint</vt:lpstr>
      <vt:lpstr>Clinical Presentation</vt:lpstr>
      <vt:lpstr>Clinical Presentation</vt:lpstr>
      <vt:lpstr>Diagnosis</vt:lpstr>
      <vt:lpstr>عرض تقديمي في PowerPoint</vt:lpstr>
      <vt:lpstr>عرض تقديمي في PowerPoint</vt:lpstr>
      <vt:lpstr>Screening</vt:lpstr>
      <vt:lpstr>Colonoscopy</vt:lpstr>
      <vt:lpstr>Different types of polyps</vt:lpstr>
      <vt:lpstr>Different types of adenomas</vt:lpstr>
      <vt:lpstr>Clean colon showing adenomas</vt:lpstr>
      <vt:lpstr>عرض تقديمي في PowerPoint</vt:lpstr>
      <vt:lpstr>Left hemicolectomy </vt:lpstr>
      <vt:lpstr>Rectum : surgical 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Rectal polyps </vt:lpstr>
      <vt:lpstr>عرض تقديمي في PowerPoint</vt:lpstr>
      <vt:lpstr>signs </vt:lpstr>
      <vt:lpstr>عرض تقديمي في PowerPoint</vt:lpstr>
      <vt:lpstr>عرض تقديمي في PowerPoint</vt:lpstr>
      <vt:lpstr>عرض تقديمي في PowerPoint</vt:lpstr>
      <vt:lpstr>عرض تقديمي في PowerPoint</vt:lpstr>
      <vt:lpstr>Rectal cancer</vt:lpstr>
      <vt:lpstr>Rectal cancer</vt:lpstr>
      <vt:lpstr>rectal polyps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dc:creator>
  <cp:lastModifiedBy>Roqayh Mousa</cp:lastModifiedBy>
  <cp:revision>123</cp:revision>
  <dcterms:created xsi:type="dcterms:W3CDTF">2006-08-16T00:00:00Z</dcterms:created>
  <dcterms:modified xsi:type="dcterms:W3CDTF">2021-11-14T18:21:50Z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AA05BB058E134E698D9BDA80B860227A</vt:lpwstr>
  </property>
</Properties>
</file>