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4"/>
  </p:notesMasterIdLst>
  <p:sldIdLst>
    <p:sldId id="256" r:id="rId2"/>
    <p:sldId id="257" r:id="rId3"/>
    <p:sldId id="258" r:id="rId4"/>
    <p:sldId id="287"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6" r:id="rId32"/>
    <p:sldId id="285" r:id="rId3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6" roundtripDataSignature="AMtx7mixv3cf4gclC29aa8CCgSgLh9amv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1345" autoAdjust="0"/>
    <p:restoredTop sz="92633" autoAdjust="0"/>
  </p:normalViewPr>
  <p:slideViewPr>
    <p:cSldViewPr snapToGrid="0">
      <p:cViewPr>
        <p:scale>
          <a:sx n="60" d="100"/>
          <a:sy n="60" d="100"/>
        </p:scale>
        <p:origin x="192" y="-619"/>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55.81395" units="1/cm"/>
          <inkml:channelProperty channel="Y" name="resolution" value="55.95855" units="1/cm"/>
        </inkml:channelProperties>
      </inkml:inkSource>
      <inkml:timestamp xml:id="ts0" timeString="2022-02-01T23:42:09.473"/>
    </inkml:context>
    <inkml:brush xml:id="br0">
      <inkml:brushProperty name="width" value="0.05292" units="cm"/>
      <inkml:brushProperty name="height" value="0.05292" units="cm"/>
      <inkml:brushProperty name="color" value="#FF0000"/>
    </inkml:brush>
  </inkml:definitions>
  <inkml:trace contextRef="#ctx0" brushRef="#br0">20655 4463,'-18'0,"1"0,-1 0,1 0,-1 0,0 17,1-17,17 18,-18 0,0-18,1 17,-1 1,0-18,18 17,0 1,-17-18,17 18,0-1,0 1,-18-18,1 0,17 18,0-1,0 1,0 0,-18-1,18 1,-18-18,18 17,0 1,0 0,0-1,0 1,0 0,-17-18,17 17,-18-17,18 18,0 0,-18-18,18 17,0 1,0 0,-17-1,17 1,-18-18,18 17,0 1,-18-18,18 18,-17-18,17 17,-18-17,18 18,0 0,0-1,-17-17,-1 18,18 0,0-1,-18-17,18 18,-17-1,-1-17,18 18,-18 0,18-1,-17-17,17 18,0 0,-18-18,0 17,18 1,0 0,0-1,-17-17,17 18,-18-18,0 17,18 1,-17-18,17 18,-18-1,1 1,17 0,-18-1,0-17,18 18,0 0,0-1,-17-17,-1 18,18 0,-18-18,18 17,0 1</inkml:trace>
  <inkml:trace contextRef="#ctx0" brushRef="#br0" timeOffset="1536.6963">20126 3828,'0'17,"0"1,0 0,0-1,0 1,0-1,0 1,-18 0,18-1,-17-17,17 18,0 0,-18-1,18 1,0 0,-18-1,18 1,-17-18,17 17,-18 1,0 0,1-1,17 1,-18 0,18-1,0 1,-17-18,17 18,-18-1,0-17,18 18,-17 0,17-1,0 1,-18-1,18 1,0 0,-18-1,18 1,-17 17,17 1,-18-19,0 1,18-1,0 1,0 0,0 17,-17-35,17 18,-18-18,18 17,0 1,0 0,0-1,-17-17,17 18,0-1,0 1,0 0,-18-1,18 1,-18 0,18-1,-17 1,-1 0,0-1,18 1,0 0,0-1,0 1,0-1,0 1,-17 0,17-1,0 1,0 0,-18-18,18 17,0 1,0 17,-18-17,18-1,-17 1,17 0,-18-18,18 17,0 1,-17-18,-1 18,18-1,0 1,-18 0,1-18,-1 17,18 1,-18 17,1-35,-1 18,18-1,-18-17,1 18,-1 0,18-1,0 1,-18 0,1-1,17 1,-18 0,1-1,-1 1,18-1,0 1,-18-18,18 18,-17-1,17 1,-18 0,0-1,1-17,17 18,-18 0,0-1,1 1,-1-1,1-17,-1 18,0 0,1-1</inkml:trace>
  <inkml:trace contextRef="#ctx0" brushRef="#br0" timeOffset="3016.9825">20161 3863,'18'-18,"-18"1,0-1,18 0,-18 1,17-1,-17 0,18 1,-1 17,-17-18,0 1,0-19,0 19,0-19,18 19,0-1,-18 0,17-17,-17 17,0 1,0-1,0 1,18 17,-18-18,18 18,-18-18,0 1,0-19,0 19,0-1,0 0,0 1,17-1,-17 1,0-1,0 0,18 18,-18-17,18-1,-18 0,0 1,0-1,0-17,0 17,17 18,-17-35,18 35,-18-18,17-17,-17 0,0 17,0 0,0 1,0-1,0 0,18 1,-18-1,0 1,0-1,0 0,0 1,0-1,0 0,0 1,0-1,0 0,0 1,0-1,0 1,0-1,0 0,0 1,0-1,0-17,0 17,0 0,0 1,0-1,0 1,0-1,0 0</inkml:trace>
  <inkml:trace contextRef="#ctx0" brushRef="#br0" timeOffset="5630.8249">21078 2417,'0'17,"0"18,0-17,0 0,0-1,0 1,0 0,0-1,0 1,0 0,0-1,0 1,0-1,0 1,0 0,0-1,0 19,0-19,0 1,0 0,0-1,0 1,0-1,0 1,0 0,0-1,0 1,0 0,18-18,-18 17,0 1,0 0,0-1,0 1,0 0,0-1,18-17,-18 18,0-1,0 1,17-18,-17 18,0-1,0 1,0 0,0-1,0 1,0 0,0-1,0 1,0-1,0 1,0 0,0-1,0 1,0 0,0-1,0 1,0 0,0-1,0 1,18-1,-18 1,18-18,-18 18,0-1,0 1,17-18,-17 18,0-1,0 1,0 0,18-18,0 0,-18 17,0 1,17 0,1-18,-18 17,17 1,-17-1,0 1,18-18,0 0,-18 18,0-1,0 1,17 0,-17-1,18-17,-18 18,0 0,0-1,18-17,-1 18,-17-1,18-17,-18 18,0 0,0-1,18-17,-1 18,-17 0,18-18,-18 17,0 1,0 0,18-18,-1 17,-17 1,0-1,18-17,-18 18,0 0,0-1,0 1,17-18,-17 18,0-1,0 1,18-18,-18 18,0-1,18-17,-1 0,-17 18,0 0,18-1,-18 1,18-1,-18 1,0 0,0-1,17 1,-17 0,18-18,-18 17,0 1,18-18,-18 18,0-1,17 1,1-18,-18 17,0 1,17 0,-17-1,18 1,0 0,-18-1,0 19,0-19,0 1,17-1,-17 1,0 0,18-1,-18 1,18 17,-18-17,0 0,0-1,0 1,0 0,17-1,-17 1,0-1,0 1,18 0,-18-1,0 1,0 0,0-1,18 1,17 17,-18 0,19 1,-36-19,17 1,1 0,0-1,-18 1,0 0,0-1,0 1,0-1,0 1,0 0,17-18,1 17,-18 1,0 0,0-1,18 1,-18 0,0-1,0 1,0 0,0-1,17-17,1 0</inkml:trace>
  <inkml:trace contextRef="#ctx0" brushRef="#br0" timeOffset="7375.5725">21572 5750,'0'-17,"0"-1,0 0,0 1,0-1,0 0,-17 18,17-17,-18-1,18 1,0-1,-18-35,-17 18,18-1,-1 19,18-1,0 0,0 1,0-1,0 1,-18-1,18 0,0 1,0-1,-17 0,17 1,-18 17,18-18,0 0,0 1,0-1,0 1,0-1,-18 0,18 1,0-1,-17 18,17-18,0 1,0-1,0 0,-18 18,18-17,-18-1,1 1,17-1,0 0,0 1,0-1,0 0,-18 1,0-1,18 0,0 1,0-1,0 0,-17 18,17-17,0-1,0 1,-18 17,1 0,17-18,-18 18,18-18,-18 18,18-17,-17 17,17-18,-18 18,18-18,-18 18,1-17,17-1,-18 18,0 0,1-18,-1 1,1-1,-1 18,0 0,1-17,17-1,-18 18,0-18,1 18,-1 0,0 0,1 0,-1 0,1 0,-1 0,0 0,1 0,-1 0,0 0</inkml:trace>
  <inkml:trace contextRef="#ctx0" brushRef="#br0" timeOffset="15923.8395">20708 4198,'-18'0,"1"0,-1 0,0 0,1 0,-1 0,1 0,-1 0,0 0,1 0,-19 0,1 0,0 0,17 0,-17 0,-36 0,36 0,-35 0,-1 0,36 0,-18 0,0 0,35 0,-35 0,18 0,17 0,-17 0,17 0,1 0,-1 0,1 0,-1 0,0 0,1 0,-1-18,0 18,1-17,-1 17,0 0,1 0,-1 0,1 0,-19 0,1 0,0 0,17 0,0 0,-35 0,36 0,-36 0,18 0,17 0,-35 0,18 0,0 0,-1 17,1-17,17 18,-17-18,0 18,17-18,1 0,-1 0,0 0,1 0,-1 0,0 0,1 0,-1 0,0 0,1 0,-19 0,19 0,-1 0,18 17,0-34,0-19,0 19,0-1,0 0,0 1,0-1,0 1,0-1,0 0,0 1,0-1,18 18,-18-18,17 1,1 17,-18-18,0 36,-18-1,18 1,-17 0,-1-1,1 1,17 0,-18-1,0 1,18-1,0 1,-17-18,-1 18,18-1,-18-17,18 18,0 0,0-1,-17-17,-1 0,18 18,0 0,0-1,0 1,18 0,-18-1,0 1,17-18,1 17,0 1,-18 0,17-1,-17 1,18-18,-18 18,0-1,18-17,-18 18,17-18,-17 18,0-1,18-17,-18 18,0-1,0 1,17 0,1-18,-18 17,0 1,0 0,18-18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1560668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7789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0249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393014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3633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0755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3436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Management of acute persistent pulmonary hypertension of the newborn (PPHN) (suggested guidelines as recommended by the authors are shown in this figure): (1) minimal stimulation with the use of eye covers and ear muffs; (2) sedation and analgesia with a narcotic agent and a benzodiazepine (avoid muscle paralysis if possible); (3) maintain preductal oxygen saturation in the low to mid-90s and postductal saturations above 70% as long as metabolic acidosis, lactic acidosis, and/or oliguria are not present; (4) lung recruitment with adequate positive end-expiratory pressure (PEEP) or mean airway pressure and/or surfactant to maintain 8- to 9-rib expansion during inspiration; and (5) maintain adequate blood pressure and avoid supraphysiological systemic pressure. See text for details.HFOV=high frequency oscillatory ventilation; MAS=meconium aspiration syndrome; OI=oxygenation index; PIP=peak inspiratory pressure. Modified from Nair and Lakshminrusimha. (15) Copyright Satyan Lakshminrusimha.</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a:t>https://neoreviews.aappublications.org/content/16/12/e680</a:t>
            </a:r>
            <a:endParaRPr/>
          </a:p>
        </p:txBody>
      </p:sp>
      <p:sp>
        <p:nvSpPr>
          <p:cNvPr id="217" name="Google Shape;21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23962935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Management of acute persistent pulmonary hypertension of the newborn (PPHN) (suggested guidelines as recommended by the authors are shown in this figure): (1) minimal stimulation with the use of eye covers and ear muffs; (2) sedation and analgesia with a narcotic agent and a benzodiazepine (avoid muscle paralysis if possible); (3) maintain preductal oxygen saturation in the low to mid-90s and postductal saturations above 70% as long as metabolic acidosis, lactic acidosis, and/or oliguria are not present; (4) lung recruitment with adequate positive end-expiratory pressure (PEEP) or mean airway pressure and/or surfactant to maintain 8- to 9-rib expansion during inspiration; and (5) maintain adequate blood pressure and avoid supraphysiological systemic pressure. </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a:t>https://neoreviews.aappublications.org/content/16/12/e680</a:t>
            </a:r>
            <a:endParaRPr/>
          </a:p>
        </p:txBody>
      </p:sp>
      <p:sp>
        <p:nvSpPr>
          <p:cNvPr id="235" name="Google Shape;235;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1625048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1708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Algorithm showing practical approach to persistent pulmonary hypertension of the newborn (PPHN) based on oxygenation, systemic blood pressure, and cardiac function. See text for details.ECMO=extracorporeal membrane oxygenation; IV=intravenous; LR=lactated ringers solution; NO=nitric oxide; OI=oxygenation index; P</a:t>
            </a:r>
            <a:r>
              <a:rPr lang="en-US" sz="1200" b="0" i="0" u="none" strike="noStrike" baseline="-25000">
                <a:solidFill>
                  <a:schemeClr val="dk1"/>
                </a:solidFill>
                <a:latin typeface="Calibri"/>
                <a:ea typeface="Calibri"/>
                <a:cs typeface="Calibri"/>
                <a:sym typeface="Calibri"/>
              </a:rPr>
              <a:t>aw</a:t>
            </a:r>
            <a:r>
              <a:rPr lang="en-US" sz="1200" b="0" i="0" u="none" strike="noStrike">
                <a:solidFill>
                  <a:schemeClr val="dk1"/>
                </a:solidFill>
                <a:latin typeface="Calibri"/>
                <a:ea typeface="Calibri"/>
                <a:cs typeface="Calibri"/>
                <a:sym typeface="Calibri"/>
              </a:rPr>
              <a:t>=mean airway pressure; PEEP=positive end-expiratory pressure; PGE</a:t>
            </a:r>
            <a:r>
              <a:rPr lang="en-US" sz="1200" b="0" i="0" u="none" strike="noStrike" baseline="-25000">
                <a:solidFill>
                  <a:schemeClr val="dk1"/>
                </a:solidFill>
                <a:latin typeface="Calibri"/>
                <a:ea typeface="Calibri"/>
                <a:cs typeface="Calibri"/>
                <a:sym typeface="Calibri"/>
              </a:rPr>
              <a:t>1</a:t>
            </a:r>
            <a:r>
              <a:rPr lang="en-US" sz="1200" b="0" i="0" u="none" strike="noStrike">
                <a:solidFill>
                  <a:schemeClr val="dk1"/>
                </a:solidFill>
                <a:latin typeface="Calibri"/>
                <a:ea typeface="Calibri"/>
                <a:cs typeface="Calibri"/>
                <a:sym typeface="Calibri"/>
              </a:rPr>
              <a:t>=prostaglandin E</a:t>
            </a:r>
            <a:r>
              <a:rPr lang="en-US" sz="1200" b="0" i="0" u="none" strike="noStrike" baseline="-25000">
                <a:solidFill>
                  <a:schemeClr val="dk1"/>
                </a:solidFill>
                <a:latin typeface="Calibri"/>
                <a:ea typeface="Calibri"/>
                <a:cs typeface="Calibri"/>
                <a:sym typeface="Calibri"/>
              </a:rPr>
              <a:t>1</a:t>
            </a:r>
            <a:r>
              <a:rPr lang="en-US" sz="1200" b="0" i="0" u="none" strike="noStrike">
                <a:solidFill>
                  <a:schemeClr val="dk1"/>
                </a:solidFill>
                <a:latin typeface="Calibri"/>
                <a:ea typeface="Calibri"/>
                <a:cs typeface="Calibri"/>
                <a:sym typeface="Calibri"/>
              </a:rPr>
              <a:t>; PGI</a:t>
            </a:r>
            <a:r>
              <a:rPr lang="en-US" sz="1200" b="0" i="0" u="none" strike="noStrike" baseline="-25000">
                <a:solidFill>
                  <a:schemeClr val="dk1"/>
                </a:solidFill>
                <a:latin typeface="Calibri"/>
                <a:ea typeface="Calibri"/>
                <a:cs typeface="Calibri"/>
                <a:sym typeface="Calibri"/>
              </a:rPr>
              <a:t>2</a:t>
            </a:r>
            <a:r>
              <a:rPr lang="en-US" sz="1200" b="0" i="0" u="none" strike="noStrike">
                <a:solidFill>
                  <a:schemeClr val="dk1"/>
                </a:solidFill>
                <a:latin typeface="Calibri"/>
                <a:ea typeface="Calibri"/>
                <a:cs typeface="Calibri"/>
                <a:sym typeface="Calibri"/>
              </a:rPr>
              <a:t>=prostaglandin I</a:t>
            </a:r>
            <a:r>
              <a:rPr lang="en-US" sz="1200" b="0" i="0" u="none" strike="noStrike" baseline="-25000">
                <a:solidFill>
                  <a:schemeClr val="dk1"/>
                </a:solidFill>
                <a:latin typeface="Calibri"/>
                <a:ea typeface="Calibri"/>
                <a:cs typeface="Calibri"/>
                <a:sym typeface="Calibri"/>
              </a:rPr>
              <a:t>2</a:t>
            </a:r>
            <a:r>
              <a:rPr lang="en-US" sz="1200" b="0" i="0" u="none" strike="noStrike">
                <a:solidFill>
                  <a:schemeClr val="dk1"/>
                </a:solidFill>
                <a:latin typeface="Calibri"/>
                <a:ea typeface="Calibri"/>
                <a:cs typeface="Calibri"/>
                <a:sym typeface="Calibri"/>
              </a:rPr>
              <a:t>; PO-OG=per oral or orogastric. Copyright Satyan Lakshminrusimha.</a:t>
            </a:r>
            <a:endParaRPr/>
          </a:p>
        </p:txBody>
      </p:sp>
      <p:sp>
        <p:nvSpPr>
          <p:cNvPr id="249" name="Google Shape;249;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2538044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9344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A sixteenth century pathologist named Giovanni Battista Morgagni described a variety of diaphragmatic defects noted via postmortem examination which had allowed the herniation of intra-abdominal contents into the thorax. Though he noted defects of many sizes in varied locations, including both traumatic and congenital among fetal through adult patients, the congenital </a:t>
            </a:r>
            <a:r>
              <a:rPr lang="en-US" sz="1200" b="0" i="0" u="none" strike="noStrike" dirty="0" err="1">
                <a:solidFill>
                  <a:schemeClr val="dk1"/>
                </a:solidFill>
                <a:latin typeface="Calibri"/>
                <a:ea typeface="Calibri"/>
                <a:cs typeface="Calibri"/>
                <a:sym typeface="Calibri"/>
              </a:rPr>
              <a:t>anteriomedial</a:t>
            </a:r>
            <a:r>
              <a:rPr lang="en-US" sz="1200" b="0" i="0" u="none" strike="noStrike" dirty="0">
                <a:solidFill>
                  <a:schemeClr val="dk1"/>
                </a:solidFill>
                <a:latin typeface="Calibri"/>
                <a:ea typeface="Calibri"/>
                <a:cs typeface="Calibri"/>
                <a:sym typeface="Calibri"/>
              </a:rPr>
              <a:t> defect bears his name today.</a:t>
            </a:r>
            <a:endParaRPr dirty="0"/>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Vincent Alexander </a:t>
            </a:r>
            <a:r>
              <a:rPr lang="en-US" sz="1200" b="0" i="0" u="none" strike="noStrike" dirty="0" err="1">
                <a:solidFill>
                  <a:schemeClr val="dk1"/>
                </a:solidFill>
                <a:latin typeface="Calibri"/>
                <a:ea typeface="Calibri"/>
                <a:cs typeface="Calibri"/>
                <a:sym typeface="Calibri"/>
              </a:rPr>
              <a:t>Bochdalek</a:t>
            </a:r>
            <a:r>
              <a:rPr lang="en-US" sz="1200" b="0" i="0" u="none" strike="noStrike" dirty="0">
                <a:solidFill>
                  <a:schemeClr val="dk1"/>
                </a:solidFill>
                <a:latin typeface="Calibri"/>
                <a:ea typeface="Calibri"/>
                <a:cs typeface="Calibri"/>
                <a:sym typeface="Calibri"/>
              </a:rPr>
              <a:t> was a nineteenth century anatomist and pathologist whose dedication to the study of anatomy, and specifically diaphragmatic defects, culminated in an 1848 report of observations about the origin of congenital diaphragmatic rupture.</a:t>
            </a:r>
            <a:endParaRPr dirty="0"/>
          </a:p>
          <a:p>
            <a:pPr marL="0" lvl="0" indent="0" algn="l" rtl="0">
              <a:spcBef>
                <a:spcPts val="0"/>
              </a:spcBef>
              <a:spcAft>
                <a:spcPts val="0"/>
              </a:spcAft>
              <a:buNone/>
            </a:pPr>
            <a:endParaRPr dirty="0"/>
          </a:p>
        </p:txBody>
      </p:sp>
      <p:sp>
        <p:nvSpPr>
          <p:cNvPr id="95" name="Google Shape;9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3351027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46229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MIS approach controversial, early data showed higher recurrence, but a/w decreased SBO, shorter LOS</a:t>
            </a:r>
            <a:endParaRPr/>
          </a:p>
          <a:p>
            <a:pPr marL="0" lvl="0" indent="0" algn="l" rtl="0">
              <a:spcBef>
                <a:spcPts val="0"/>
              </a:spcBef>
              <a:spcAft>
                <a:spcPts val="0"/>
              </a:spcAft>
              <a:buNone/>
            </a:pPr>
            <a:r>
              <a:rPr lang="en-US"/>
              <a:t>Risk of hypercarbia</a:t>
            </a:r>
            <a:endParaRPr/>
          </a:p>
          <a:p>
            <a:pPr marL="0" lvl="0" indent="0" algn="l" rtl="0">
              <a:spcBef>
                <a:spcPts val="0"/>
              </a:spcBef>
              <a:spcAft>
                <a:spcPts val="0"/>
              </a:spcAft>
              <a:buNone/>
            </a:pPr>
            <a:r>
              <a:rPr lang="en-US"/>
              <a:t>CDH registry: 80% laparotomy, 14% thoracoscopy</a:t>
            </a:r>
            <a:endParaRPr/>
          </a:p>
          <a:p>
            <a:pPr marL="0" lvl="0" indent="0" algn="l" rtl="0">
              <a:spcBef>
                <a:spcPts val="0"/>
              </a:spcBef>
              <a:spcAft>
                <a:spcPts val="0"/>
              </a:spcAft>
              <a:buNone/>
            </a:pPr>
            <a:r>
              <a:rPr lang="en-US"/>
              <a:t>MIS: higher BW, far less ECMO support, lower rate of patch repair, higher rate of survival (98.7%)</a:t>
            </a:r>
            <a:endParaRPr/>
          </a:p>
          <a:p>
            <a:pPr marL="0" lvl="0" indent="0" algn="l" rtl="0">
              <a:spcBef>
                <a:spcPts val="0"/>
              </a:spcBef>
              <a:spcAft>
                <a:spcPts val="0"/>
              </a:spcAft>
              <a:buNone/>
            </a:pPr>
            <a:r>
              <a:rPr lang="en-US"/>
              <a:t>More recent data: 2010-2014 early recurrence rates are similar</a:t>
            </a:r>
            <a:endParaRPr/>
          </a:p>
        </p:txBody>
      </p:sp>
      <p:sp>
        <p:nvSpPr>
          <p:cNvPr id="290" name="Google Shape;290;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extLst>
      <p:ext uri="{BB962C8B-B14F-4D97-AF65-F5344CB8AC3E}">
        <p14:creationId xmlns:p14="http://schemas.microsoft.com/office/powerpoint/2010/main" val="37484180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9490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4435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extLst>
      <p:ext uri="{BB962C8B-B14F-4D97-AF65-F5344CB8AC3E}">
        <p14:creationId xmlns:p14="http://schemas.microsoft.com/office/powerpoint/2010/main" val="29661263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extLst>
      <p:ext uri="{BB962C8B-B14F-4D97-AF65-F5344CB8AC3E}">
        <p14:creationId xmlns:p14="http://schemas.microsoft.com/office/powerpoint/2010/main" val="41861897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Hemorrhage</a:t>
            </a:r>
            <a:endParaRPr/>
          </a:p>
          <a:p>
            <a:pPr marL="0" lvl="0" indent="0" algn="l" rtl="0">
              <a:spcBef>
                <a:spcPts val="0"/>
              </a:spcBef>
              <a:spcAft>
                <a:spcPts val="0"/>
              </a:spcAft>
              <a:buNone/>
            </a:pPr>
            <a:r>
              <a:rPr lang="en-US"/>
              <a:t>Chylothorax 5-20%, a/w large defects, ECMO</a:t>
            </a:r>
            <a:endParaRPr/>
          </a:p>
          <a:p>
            <a:pPr marL="0" lvl="0" indent="0" algn="l" rtl="0">
              <a:spcBef>
                <a:spcPts val="0"/>
              </a:spcBef>
              <a:spcAft>
                <a:spcPts val="0"/>
              </a:spcAft>
              <a:buNone/>
            </a:pPr>
            <a:r>
              <a:rPr lang="en-US"/>
              <a:t>Prolonged pleural effusion – rarely clinically significant</a:t>
            </a:r>
            <a:endParaRPr/>
          </a:p>
          <a:p>
            <a:pPr marL="0" lvl="0" indent="0" algn="l" rtl="0">
              <a:spcBef>
                <a:spcPts val="0"/>
              </a:spcBef>
              <a:spcAft>
                <a:spcPts val="0"/>
              </a:spcAft>
              <a:buNone/>
            </a:pPr>
            <a:r>
              <a:rPr lang="en-US"/>
              <a:t>Abdominal compartment syndrome – consider abdominal wall patch</a:t>
            </a:r>
            <a:endParaRPr/>
          </a:p>
          <a:p>
            <a:pPr marL="0" lvl="0" indent="0" algn="l" rtl="0">
              <a:spcBef>
                <a:spcPts val="0"/>
              </a:spcBef>
              <a:spcAft>
                <a:spcPts val="0"/>
              </a:spcAft>
              <a:buNone/>
            </a:pPr>
            <a:r>
              <a:rPr lang="en-US"/>
              <a:t>Infection</a:t>
            </a:r>
            <a:endParaRPr/>
          </a:p>
          <a:p>
            <a:pPr marL="0" lvl="0" indent="0" algn="l" rtl="0">
              <a:spcBef>
                <a:spcPts val="0"/>
              </a:spcBef>
              <a:spcAft>
                <a:spcPts val="0"/>
              </a:spcAft>
              <a:buNone/>
            </a:pPr>
            <a:r>
              <a:rPr lang="en-US"/>
              <a:t>Early recurrence: 2-3%</a:t>
            </a:r>
            <a:endParaRPr/>
          </a:p>
          <a:p>
            <a:pPr marL="0" lvl="0" indent="0" algn="l" rtl="0">
              <a:spcBef>
                <a:spcPts val="0"/>
              </a:spcBef>
              <a:spcAft>
                <a:spcPts val="0"/>
              </a:spcAft>
              <a:buNone/>
            </a:pPr>
            <a:endParaRPr/>
          </a:p>
          <a:p>
            <a:pPr marL="0" lvl="0" indent="0" algn="l" rtl="0">
              <a:spcBef>
                <a:spcPts val="0"/>
              </a:spcBef>
              <a:spcAft>
                <a:spcPts val="0"/>
              </a:spcAft>
              <a:buNone/>
            </a:pPr>
            <a:r>
              <a:rPr lang="en-US"/>
              <a:t>Long term recurrence: 10-20%</a:t>
            </a:r>
            <a:endParaRPr/>
          </a:p>
          <a:p>
            <a:pPr marL="0" lvl="0" indent="0" algn="l" rtl="0">
              <a:spcBef>
                <a:spcPts val="0"/>
              </a:spcBef>
              <a:spcAft>
                <a:spcPts val="0"/>
              </a:spcAft>
              <a:buNone/>
            </a:pPr>
            <a:r>
              <a:rPr lang="en-US"/>
              <a:t>Bowel obstruction: 10-15%</a:t>
            </a:r>
            <a:endParaRPr/>
          </a:p>
          <a:p>
            <a:pPr marL="0" lvl="0" indent="0" algn="l" rtl="0">
              <a:spcBef>
                <a:spcPts val="0"/>
              </a:spcBef>
              <a:spcAft>
                <a:spcPts val="0"/>
              </a:spcAft>
              <a:buNone/>
            </a:pPr>
            <a:endParaRPr/>
          </a:p>
          <a:p>
            <a:pPr marL="0" lvl="0" indent="0" algn="l" rtl="0">
              <a:spcBef>
                <a:spcPts val="0"/>
              </a:spcBef>
              <a:spcAft>
                <a:spcPts val="0"/>
              </a:spcAft>
              <a:buNone/>
            </a:pPr>
            <a:r>
              <a:rPr lang="en-US"/>
              <a:t>Late interventions: enteral feeding access, chylothorax complications, incisional/inguinal hernia</a:t>
            </a:r>
            <a:endParaRPr/>
          </a:p>
          <a:p>
            <a:pPr marL="0" lvl="0" indent="0" algn="l" rtl="0">
              <a:spcBef>
                <a:spcPts val="0"/>
              </a:spcBef>
              <a:spcAft>
                <a:spcPts val="0"/>
              </a:spcAft>
              <a:buNone/>
            </a:pPr>
            <a:endParaRPr/>
          </a:p>
          <a:p>
            <a:pPr marL="0" lvl="0" indent="0" algn="l" rtl="0">
              <a:spcBef>
                <a:spcPts val="0"/>
              </a:spcBef>
              <a:spcAft>
                <a:spcPts val="0"/>
              </a:spcAft>
              <a:buNone/>
            </a:pPr>
            <a:r>
              <a:rPr lang="en-US"/>
              <a:t>Reflux: 30-70% of patients with CDH, 25% of these get surgical intervention </a:t>
            </a:r>
            <a:endParaRPr/>
          </a:p>
          <a:p>
            <a:pPr marL="0" lvl="0" indent="0" algn="l" rtl="0">
              <a:spcBef>
                <a:spcPts val="0"/>
              </a:spcBef>
              <a:spcAft>
                <a:spcPts val="0"/>
              </a:spcAft>
              <a:buNone/>
            </a:pPr>
            <a:endParaRPr/>
          </a:p>
        </p:txBody>
      </p:sp>
      <p:sp>
        <p:nvSpPr>
          <p:cNvPr id="363" name="Google Shape;363;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extLst>
      <p:ext uri="{BB962C8B-B14F-4D97-AF65-F5344CB8AC3E}">
        <p14:creationId xmlns:p14="http://schemas.microsoft.com/office/powerpoint/2010/main" val="26628568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0" name="Google Shape;37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75883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9" name="Google Shape;389;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56981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9" name="Google Shape;419;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7766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24579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4" name="Google Shape;434;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77242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5" name="Google Shape;425;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5449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3058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Persistent fetal shunts: </a:t>
            </a:r>
            <a:endParaRPr/>
          </a:p>
          <a:p>
            <a:pPr marL="171450" lvl="0" indent="-171450" algn="l" rtl="0">
              <a:spcBef>
                <a:spcPts val="0"/>
              </a:spcBef>
              <a:spcAft>
                <a:spcPts val="0"/>
              </a:spcAft>
              <a:buClr>
                <a:schemeClr val="dk1"/>
              </a:buClr>
              <a:buSzPts val="1200"/>
              <a:buFont typeface="Calibri"/>
              <a:buChar char="-"/>
            </a:pPr>
            <a:r>
              <a:rPr lang="en-US"/>
              <a:t>Fetus preferentially shunts oxygenated blood away from the fetal lungs through DA &amp; PFO</a:t>
            </a:r>
            <a:endParaRPr/>
          </a:p>
          <a:p>
            <a:pPr marL="171450" lvl="0" indent="-171450" algn="l" rtl="0">
              <a:spcBef>
                <a:spcPts val="0"/>
              </a:spcBef>
              <a:spcAft>
                <a:spcPts val="0"/>
              </a:spcAft>
              <a:buClr>
                <a:schemeClr val="dk1"/>
              </a:buClr>
              <a:buSzPts val="1200"/>
              <a:buFont typeface="Calibri"/>
              <a:buChar char="-"/>
            </a:pPr>
            <a:r>
              <a:rPr lang="en-US"/>
              <a:t>Post-natally – pulmonary vascular resistance decreases, blood flow through PA increases, alveolar PO2 increases, pulmonary expansion increases the negative intra-thoracic pressure, vasoactive mediators released --- pulmonary arterial, small vessel, capillary vasodilation. O2 induces closure of DA, increased SVR leads to closure of PFO. </a:t>
            </a:r>
            <a:endParaRPr/>
          </a:p>
          <a:p>
            <a:pPr marL="171450" lvl="0" indent="-95250" algn="l" rtl="0">
              <a:spcBef>
                <a:spcPts val="0"/>
              </a:spcBef>
              <a:spcAft>
                <a:spcPts val="0"/>
              </a:spcAft>
              <a:buClr>
                <a:schemeClr val="dk1"/>
              </a:buClr>
              <a:buSzPts val="1200"/>
              <a:buFont typeface="Calibri"/>
              <a:buNone/>
            </a:pPr>
            <a:endParaRPr/>
          </a:p>
          <a:p>
            <a:pPr marL="171450" lvl="0" indent="-171450" algn="l" rtl="0">
              <a:spcBef>
                <a:spcPts val="0"/>
              </a:spcBef>
              <a:spcAft>
                <a:spcPts val="0"/>
              </a:spcAft>
              <a:buClr>
                <a:schemeClr val="dk1"/>
              </a:buClr>
              <a:buSzPts val="1200"/>
              <a:buFont typeface="Calibri"/>
              <a:buChar char="-"/>
            </a:pPr>
            <a:r>
              <a:rPr lang="en-US"/>
              <a:t>CDH: high pulm vascular resistance -&gt; increased PA, RV pressures, Right to left shutning through PFO or PDA 🡪 deoxygenated blood 🡪 vicious cycle (hypoxia exacerbates situation because it increases pulmonary vascular constriction, leading to more shunting)</a:t>
            </a:r>
            <a:endParaRPr/>
          </a:p>
          <a:p>
            <a:pPr marL="171450" lvl="0" indent="-9525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r>
              <a:rPr lang="en-US" sz="2000"/>
              <a:t>Cardiac dysfunction:</a:t>
            </a:r>
            <a:endParaRPr/>
          </a:p>
          <a:p>
            <a:pPr marL="457200" lvl="1" indent="0" algn="l" rtl="0">
              <a:spcBef>
                <a:spcPts val="0"/>
              </a:spcBef>
              <a:spcAft>
                <a:spcPts val="0"/>
              </a:spcAft>
              <a:buNone/>
            </a:pPr>
            <a:r>
              <a:rPr lang="en-US" sz="2000"/>
              <a:t>5% isolated LV dysfunction</a:t>
            </a:r>
            <a:endParaRPr/>
          </a:p>
          <a:p>
            <a:pPr marL="457200" lvl="1" indent="0" algn="l" rtl="0">
              <a:spcBef>
                <a:spcPts val="0"/>
              </a:spcBef>
              <a:spcAft>
                <a:spcPts val="0"/>
              </a:spcAft>
              <a:buNone/>
            </a:pPr>
            <a:r>
              <a:rPr lang="en-US" sz="2000"/>
              <a:t>15% isolated RV dysfunction</a:t>
            </a:r>
            <a:endParaRPr/>
          </a:p>
          <a:p>
            <a:pPr marL="457200" lvl="1" indent="0" algn="l" rtl="0">
              <a:spcBef>
                <a:spcPts val="0"/>
              </a:spcBef>
              <a:spcAft>
                <a:spcPts val="0"/>
              </a:spcAft>
              <a:buNone/>
            </a:pPr>
            <a:r>
              <a:rPr lang="en-US" sz="2000"/>
              <a:t>19% biventricular dysfunction</a:t>
            </a:r>
            <a:endParaRPr/>
          </a:p>
          <a:p>
            <a:pPr marL="171450" lvl="0" indent="-95250" algn="l" rtl="0">
              <a:spcBef>
                <a:spcPts val="0"/>
              </a:spcBef>
              <a:spcAft>
                <a:spcPts val="0"/>
              </a:spcAft>
              <a:buClr>
                <a:schemeClr val="dk1"/>
              </a:buClr>
              <a:buSzPts val="1200"/>
              <a:buFont typeface="Calibri"/>
              <a:buNone/>
            </a:pPr>
            <a:endParaRPr/>
          </a:p>
        </p:txBody>
      </p:sp>
      <p:sp>
        <p:nvSpPr>
          <p:cNvPr id="123" name="Google Shape;12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2140478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3095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6220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9029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5727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3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3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4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customXml" Target="../ink/ink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7.jpg"/><Relationship Id="rId4" Type="http://schemas.openxmlformats.org/officeDocument/2006/relationships/image" Target="../media/image26.jp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9.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sp>
        <p:nvSpPr>
          <p:cNvPr id="88" name="Google Shape;88;p1"/>
          <p:cNvSpPr/>
          <p:nvPr/>
        </p:nvSpPr>
        <p:spPr>
          <a:xfrm>
            <a:off x="-1"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9" name="Google Shape;89;p1"/>
          <p:cNvSpPr txBox="1">
            <a:spLocks noGrp="1"/>
          </p:cNvSpPr>
          <p:nvPr>
            <p:ph type="ctrTitle"/>
          </p:nvPr>
        </p:nvSpPr>
        <p:spPr>
          <a:xfrm>
            <a:off x="6354761" y="-579436"/>
            <a:ext cx="4984813" cy="315708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5200"/>
              <a:buFont typeface="Calibri"/>
              <a:buNone/>
            </a:pPr>
            <a:r>
              <a:rPr lang="en-US" sz="5200" dirty="0"/>
              <a:t>CDH</a:t>
            </a:r>
            <a:endParaRPr dirty="0"/>
          </a:p>
        </p:txBody>
      </p:sp>
      <p:pic>
        <p:nvPicPr>
          <p:cNvPr id="91" name="Google Shape;91;p1" descr="A close-up of a drawing&#10;&#10;Description automatically generated with low confidence"/>
          <p:cNvPicPr preferRelativeResize="0"/>
          <p:nvPr/>
        </p:nvPicPr>
        <p:blipFill rotWithShape="1">
          <a:blip r:embed="rId3">
            <a:alphaModFix/>
          </a:blip>
          <a:srcRect l="4296"/>
          <a:stretch/>
        </p:blipFill>
        <p:spPr>
          <a:xfrm>
            <a:off x="1" y="10"/>
            <a:ext cx="6005512" cy="6857990"/>
          </a:xfrm>
          <a:prstGeom prst="rect">
            <a:avLst/>
          </a:prstGeom>
          <a:noFill/>
          <a:ln>
            <a:noFill/>
          </a:ln>
        </p:spPr>
      </p:pic>
      <p:sp>
        <p:nvSpPr>
          <p:cNvPr id="2" name="مستطيل 1"/>
          <p:cNvSpPr/>
          <p:nvPr/>
        </p:nvSpPr>
        <p:spPr>
          <a:xfrm>
            <a:off x="6094475" y="2506595"/>
            <a:ext cx="4421126" cy="1107996"/>
          </a:xfrm>
          <a:prstGeom prst="rect">
            <a:avLst/>
          </a:prstGeom>
        </p:spPr>
        <p:txBody>
          <a:bodyPr wrap="square">
            <a:spAutoFit/>
          </a:bodyPr>
          <a:lstStyle/>
          <a:p>
            <a:r>
              <a:rPr lang="en-US" sz="1800" dirty="0"/>
              <a:t>Congenital diaphragmatic hernia </a:t>
            </a:r>
            <a:endParaRPr lang="en-US" sz="1800" dirty="0" smtClean="0"/>
          </a:p>
          <a:p>
            <a:r>
              <a:rPr lang="en-US" sz="1600" dirty="0" smtClean="0"/>
              <a:t>occurs </a:t>
            </a:r>
            <a:r>
              <a:rPr lang="en-US" sz="1600" dirty="0"/>
              <a:t>when the diaphragm, the muscle that separates the chest from the abdomen, fails to close during prenatal development</a:t>
            </a:r>
            <a:endParaRPr lang="ar-JO" sz="1600" dirty="0"/>
          </a:p>
        </p:txBody>
      </p:sp>
      <p:pic>
        <p:nvPicPr>
          <p:cNvPr id="8" name="Picture 2" descr="C:\Users\Administrator\Desktop\شعار لجنة الطب والجراحة بدون خلفية.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4230755"/>
            <a:ext cx="4419600" cy="262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p:cNvGrpSpPr/>
        <p:nvPr/>
      </p:nvGrpSpPr>
      <p:grpSpPr>
        <a:xfrm>
          <a:off x="0" y="0"/>
          <a:ext cx="0" cy="0"/>
          <a:chOff x="0" y="0"/>
          <a:chExt cx="0" cy="0"/>
        </a:xfrm>
      </p:grpSpPr>
      <p:sp>
        <p:nvSpPr>
          <p:cNvPr id="165" name="Google Shape;165;p9"/>
          <p:cNvSpPr/>
          <p:nvPr/>
        </p:nvSpPr>
        <p:spPr>
          <a:xfrm>
            <a:off x="0" y="651752"/>
            <a:ext cx="12192000" cy="73655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6" name="Google Shape;166;p9"/>
          <p:cNvSpPr txBox="1">
            <a:spLocks noGrp="1"/>
          </p:cNvSpPr>
          <p:nvPr>
            <p:ph type="title"/>
          </p:nvPr>
        </p:nvSpPr>
        <p:spPr>
          <a:xfrm>
            <a:off x="556532" y="643467"/>
            <a:ext cx="11210925" cy="74483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Calibri"/>
              <a:buNone/>
            </a:pPr>
            <a:r>
              <a:rPr lang="en-US" sz="3200">
                <a:solidFill>
                  <a:schemeClr val="lt1"/>
                </a:solidFill>
                <a:latin typeface="Calibri"/>
                <a:ea typeface="Calibri"/>
                <a:cs typeface="Calibri"/>
                <a:sym typeface="Calibri"/>
              </a:rPr>
              <a:t>O/E LHR: </a:t>
            </a:r>
            <a:endParaRPr/>
          </a:p>
        </p:txBody>
      </p:sp>
      <p:pic>
        <p:nvPicPr>
          <p:cNvPr id="167" name="Google Shape;167;p9"/>
          <p:cNvPicPr preferRelativeResize="0">
            <a:picLocks noGrp="1"/>
          </p:cNvPicPr>
          <p:nvPr>
            <p:ph type="body" idx="1"/>
          </p:nvPr>
        </p:nvPicPr>
        <p:blipFill rotWithShape="1">
          <a:blip r:embed="rId3">
            <a:alphaModFix/>
          </a:blip>
          <a:srcRect/>
          <a:stretch/>
        </p:blipFill>
        <p:spPr>
          <a:xfrm>
            <a:off x="895763" y="1675227"/>
            <a:ext cx="10400474" cy="4394199"/>
          </a:xfrm>
          <a:prstGeom prst="rect">
            <a:avLst/>
          </a:prstGeom>
          <a:noFill/>
          <a:ln>
            <a:noFill/>
          </a:ln>
        </p:spPr>
      </p:pic>
      <p:pic>
        <p:nvPicPr>
          <p:cNvPr id="5" name="Picture 2" descr="C:\Users\Administrator\Desktop\شعار لجنة الطب والجراحة بدون خلفية.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91800" y="5241706"/>
            <a:ext cx="1600200" cy="161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1"/>
        <p:cNvGrpSpPr/>
        <p:nvPr/>
      </p:nvGrpSpPr>
      <p:grpSpPr>
        <a:xfrm>
          <a:off x="0" y="0"/>
          <a:ext cx="0" cy="0"/>
          <a:chOff x="0" y="0"/>
          <a:chExt cx="0" cy="0"/>
        </a:xfrm>
      </p:grpSpPr>
      <p:sp>
        <p:nvSpPr>
          <p:cNvPr id="172" name="Google Shape;172;p1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3" name="Google Shape;173;p10"/>
          <p:cNvSpPr txBox="1">
            <a:spLocks noGrp="1"/>
          </p:cNvSpPr>
          <p:nvPr>
            <p:ph type="title"/>
          </p:nvPr>
        </p:nvSpPr>
        <p:spPr>
          <a:xfrm>
            <a:off x="885825" y="163433"/>
            <a:ext cx="4603960" cy="960071"/>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ts val="5400"/>
              <a:buFont typeface="Calibri"/>
              <a:buNone/>
            </a:pPr>
            <a:r>
              <a:rPr lang="en-US" sz="5400" dirty="0"/>
              <a:t>CDHSG </a:t>
            </a:r>
            <a:r>
              <a:rPr lang="en-US" sz="5400" dirty="0" smtClean="0"/>
              <a:t>Staging :</a:t>
            </a:r>
            <a:endParaRPr dirty="0"/>
          </a:p>
        </p:txBody>
      </p:sp>
      <p:grpSp>
        <p:nvGrpSpPr>
          <p:cNvPr id="174" name="Google Shape;174;p10"/>
          <p:cNvGrpSpPr/>
          <p:nvPr/>
        </p:nvGrpSpPr>
        <p:grpSpPr>
          <a:xfrm>
            <a:off x="0" y="0"/>
            <a:ext cx="885825" cy="6858000"/>
            <a:chOff x="0" y="0"/>
            <a:chExt cx="885825" cy="6858000"/>
          </a:xfrm>
        </p:grpSpPr>
        <p:sp>
          <p:nvSpPr>
            <p:cNvPr id="175" name="Google Shape;175;p10"/>
            <p:cNvSpPr/>
            <p:nvPr/>
          </p:nvSpPr>
          <p:spPr>
            <a:xfrm>
              <a:off x="0" y="0"/>
              <a:ext cx="885825" cy="6858000"/>
            </a:xfrm>
            <a:custGeom>
              <a:avLst/>
              <a:gdLst/>
              <a:ahLst/>
              <a:cxnLst/>
              <a:rect l="l" t="t" r="r" b="b"/>
              <a:pathLst>
                <a:path w="558" h="4320" extrusionOk="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a:noFill/>
            </a:ln>
          </p:spPr>
        </p:sp>
        <p:sp>
          <p:nvSpPr>
            <p:cNvPr id="176" name="Google Shape;176;p10"/>
            <p:cNvSpPr/>
            <p:nvPr/>
          </p:nvSpPr>
          <p:spPr>
            <a:xfrm>
              <a:off x="0" y="0"/>
              <a:ext cx="885825" cy="6858000"/>
            </a:xfrm>
            <a:custGeom>
              <a:avLst/>
              <a:gdLst/>
              <a:ahLst/>
              <a:cxnLst/>
              <a:rect l="l" t="t" r="r" b="b"/>
              <a:pathLst>
                <a:path w="558" h="4320" extrusionOk="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1F3864">
                <a:alpha val="24705"/>
              </a:srgbClr>
            </a:solidFill>
            <a:ln>
              <a:noFill/>
            </a:ln>
          </p:spPr>
        </p:sp>
      </p:grpSp>
      <p:sp>
        <p:nvSpPr>
          <p:cNvPr id="177" name="Google Shape;177;p10"/>
          <p:cNvSpPr txBox="1">
            <a:spLocks noGrp="1"/>
          </p:cNvSpPr>
          <p:nvPr>
            <p:ph type="body" idx="1"/>
          </p:nvPr>
        </p:nvSpPr>
        <p:spPr>
          <a:xfrm>
            <a:off x="1138332" y="1489460"/>
            <a:ext cx="4603961" cy="4913574"/>
          </a:xfrm>
          <a:prstGeom prst="rect">
            <a:avLst/>
          </a:prstGeom>
          <a:noFill/>
          <a:ln>
            <a:noFill/>
          </a:ln>
        </p:spPr>
        <p:txBody>
          <a:bodyPr spcFirstLastPara="1" wrap="square" lIns="91425" tIns="45700" rIns="91425" bIns="45700" anchor="t" anchorCtr="0">
            <a:normAutofit fontScale="85000" lnSpcReduction="20000"/>
          </a:bodyPr>
          <a:lstStyle/>
          <a:p>
            <a:pPr marL="228600" lvl="0" indent="-228600" algn="l" rtl="0">
              <a:lnSpc>
                <a:spcPct val="90000"/>
              </a:lnSpc>
              <a:spcBef>
                <a:spcPts val="0"/>
              </a:spcBef>
              <a:spcAft>
                <a:spcPts val="0"/>
              </a:spcAft>
              <a:buClr>
                <a:schemeClr val="dk1"/>
              </a:buClr>
              <a:buSzPct val="100000"/>
              <a:buChar char="•"/>
            </a:pPr>
            <a:r>
              <a:rPr lang="en-US" sz="2400" dirty="0">
                <a:solidFill>
                  <a:schemeClr val="dk1"/>
                </a:solidFill>
              </a:rPr>
              <a:t>A: Smallest</a:t>
            </a:r>
            <a:endParaRPr dirty="0"/>
          </a:p>
          <a:p>
            <a:pPr marL="685800" lvl="1" indent="-228600" algn="l" rtl="0">
              <a:lnSpc>
                <a:spcPct val="90000"/>
              </a:lnSpc>
              <a:spcBef>
                <a:spcPts val="500"/>
              </a:spcBef>
              <a:spcAft>
                <a:spcPts val="0"/>
              </a:spcAft>
              <a:buClr>
                <a:schemeClr val="dk1"/>
              </a:buClr>
              <a:buSzPct val="100000"/>
              <a:buChar char="•"/>
            </a:pPr>
            <a:r>
              <a:rPr lang="en-US" dirty="0">
                <a:solidFill>
                  <a:schemeClr val="dk1"/>
                </a:solidFill>
              </a:rPr>
              <a:t> &gt;90% </a:t>
            </a:r>
            <a:r>
              <a:rPr lang="en-US" dirty="0" err="1">
                <a:solidFill>
                  <a:schemeClr val="dk1"/>
                </a:solidFill>
              </a:rPr>
              <a:t>hemidiaphragm</a:t>
            </a:r>
            <a:r>
              <a:rPr lang="en-US" dirty="0">
                <a:solidFill>
                  <a:schemeClr val="dk1"/>
                </a:solidFill>
              </a:rPr>
              <a:t> </a:t>
            </a:r>
            <a:r>
              <a:rPr lang="en-US" u="sng" dirty="0">
                <a:solidFill>
                  <a:schemeClr val="dk1"/>
                </a:solidFill>
              </a:rPr>
              <a:t>present</a:t>
            </a:r>
            <a:r>
              <a:rPr lang="en-US" dirty="0">
                <a:solidFill>
                  <a:schemeClr val="dk1"/>
                </a:solidFill>
              </a:rPr>
              <a:t>, intramuscular</a:t>
            </a:r>
            <a:endParaRPr dirty="0"/>
          </a:p>
          <a:p>
            <a:pPr marL="685800" lvl="1" indent="-228600" algn="l" rtl="0">
              <a:lnSpc>
                <a:spcPct val="90000"/>
              </a:lnSpc>
              <a:spcBef>
                <a:spcPts val="500"/>
              </a:spcBef>
              <a:spcAft>
                <a:spcPts val="0"/>
              </a:spcAft>
              <a:buClr>
                <a:schemeClr val="dk1"/>
              </a:buClr>
              <a:buSzPct val="100000"/>
              <a:buChar char="•"/>
            </a:pPr>
            <a:r>
              <a:rPr lang="en-US" dirty="0">
                <a:solidFill>
                  <a:schemeClr val="dk1"/>
                </a:solidFill>
              </a:rPr>
              <a:t>13% frequency</a:t>
            </a:r>
            <a:endParaRPr dirty="0"/>
          </a:p>
          <a:p>
            <a:pPr marL="685800" lvl="1" indent="-228600" algn="l" rtl="0">
              <a:lnSpc>
                <a:spcPct val="90000"/>
              </a:lnSpc>
              <a:spcBef>
                <a:spcPts val="500"/>
              </a:spcBef>
              <a:spcAft>
                <a:spcPts val="0"/>
              </a:spcAft>
              <a:buClr>
                <a:schemeClr val="dk1"/>
              </a:buClr>
              <a:buSzPct val="100000"/>
              <a:buChar char="•"/>
            </a:pPr>
            <a:r>
              <a:rPr lang="en-US" dirty="0">
                <a:solidFill>
                  <a:schemeClr val="dk1"/>
                </a:solidFill>
              </a:rPr>
              <a:t>99% survival</a:t>
            </a:r>
            <a:endParaRPr dirty="0"/>
          </a:p>
          <a:p>
            <a:pPr marL="685800" lvl="1" indent="-228600">
              <a:buSzPct val="100000"/>
            </a:pPr>
            <a:r>
              <a:rPr lang="en-US" dirty="0">
                <a:solidFill>
                  <a:schemeClr val="dk1"/>
                </a:solidFill>
              </a:rPr>
              <a:t>Primary </a:t>
            </a:r>
            <a:r>
              <a:rPr lang="en-US" dirty="0"/>
              <a:t>repair :</a:t>
            </a:r>
            <a:r>
              <a:rPr lang="en-US" dirty="0">
                <a:solidFill>
                  <a:srgbClr val="0070C0"/>
                </a:solidFill>
              </a:rPr>
              <a:t>suture</a:t>
            </a:r>
            <a:endParaRPr dirty="0">
              <a:solidFill>
                <a:srgbClr val="0070C0"/>
              </a:solidFill>
            </a:endParaRPr>
          </a:p>
          <a:p>
            <a:r>
              <a:rPr lang="en-US" dirty="0" smtClean="0">
                <a:solidFill>
                  <a:schemeClr val="dk1"/>
                </a:solidFill>
              </a:rPr>
              <a:t>LOS”</a:t>
            </a:r>
            <a:r>
              <a:rPr lang="ar-JO" dirty="0"/>
              <a:t> </a:t>
            </a:r>
            <a:r>
              <a:rPr lang="ar-JO" dirty="0" err="1">
                <a:solidFill>
                  <a:srgbClr val="0070C0"/>
                </a:solidFill>
              </a:rPr>
              <a:t>length</a:t>
            </a:r>
            <a:r>
              <a:rPr lang="ar-JO" dirty="0">
                <a:solidFill>
                  <a:srgbClr val="0070C0"/>
                </a:solidFill>
              </a:rPr>
              <a:t> </a:t>
            </a:r>
            <a:r>
              <a:rPr lang="ar-JO" dirty="0" err="1">
                <a:solidFill>
                  <a:srgbClr val="0070C0"/>
                </a:solidFill>
              </a:rPr>
              <a:t>of</a:t>
            </a:r>
            <a:r>
              <a:rPr lang="ar-JO" dirty="0">
                <a:solidFill>
                  <a:srgbClr val="0070C0"/>
                </a:solidFill>
              </a:rPr>
              <a:t> </a:t>
            </a:r>
            <a:r>
              <a:rPr lang="ar-JO" dirty="0" err="1" smtClean="0">
                <a:solidFill>
                  <a:srgbClr val="0070C0"/>
                </a:solidFill>
              </a:rPr>
              <a:t>stay</a:t>
            </a:r>
            <a:r>
              <a:rPr lang="en-US" dirty="0" smtClean="0">
                <a:solidFill>
                  <a:srgbClr val="0070C0"/>
                </a:solidFill>
              </a:rPr>
              <a:t> in hospital</a:t>
            </a:r>
            <a:r>
              <a:rPr lang="en-US" dirty="0" smtClean="0"/>
              <a:t>”</a:t>
            </a:r>
            <a:r>
              <a:rPr lang="en-US" dirty="0" smtClean="0">
                <a:solidFill>
                  <a:schemeClr val="dk1"/>
                </a:solidFill>
              </a:rPr>
              <a:t>: </a:t>
            </a:r>
            <a:r>
              <a:rPr lang="en-US" dirty="0">
                <a:solidFill>
                  <a:schemeClr val="dk1"/>
                </a:solidFill>
              </a:rPr>
              <a:t>3 weeks</a:t>
            </a:r>
            <a:endParaRPr dirty="0"/>
          </a:p>
          <a:p>
            <a:pPr marL="685800" lvl="1" indent="-87630" algn="l" rtl="0">
              <a:lnSpc>
                <a:spcPct val="90000"/>
              </a:lnSpc>
              <a:spcBef>
                <a:spcPts val="500"/>
              </a:spcBef>
              <a:spcAft>
                <a:spcPts val="0"/>
              </a:spcAft>
              <a:buClr>
                <a:schemeClr val="dk1"/>
              </a:buClr>
              <a:buSzPct val="100000"/>
              <a:buNone/>
            </a:pPr>
            <a:endParaRPr dirty="0">
              <a:solidFill>
                <a:schemeClr val="dk1"/>
              </a:solidFill>
            </a:endParaRPr>
          </a:p>
          <a:p>
            <a:pPr marL="228600" lvl="0" indent="-228600" algn="l" rtl="0">
              <a:lnSpc>
                <a:spcPct val="90000"/>
              </a:lnSpc>
              <a:spcBef>
                <a:spcPts val="1000"/>
              </a:spcBef>
              <a:spcAft>
                <a:spcPts val="0"/>
              </a:spcAft>
              <a:buClr>
                <a:schemeClr val="dk1"/>
              </a:buClr>
              <a:buSzPct val="100000"/>
              <a:buChar char="•"/>
            </a:pPr>
            <a:r>
              <a:rPr lang="en-US" sz="2400" dirty="0">
                <a:solidFill>
                  <a:schemeClr val="dk1"/>
                </a:solidFill>
              </a:rPr>
              <a:t>B: Moderate</a:t>
            </a:r>
            <a:endParaRPr dirty="0"/>
          </a:p>
          <a:p>
            <a:pPr marL="685800" lvl="1" indent="-228600" algn="l" rtl="0">
              <a:lnSpc>
                <a:spcPct val="90000"/>
              </a:lnSpc>
              <a:spcBef>
                <a:spcPts val="500"/>
              </a:spcBef>
              <a:spcAft>
                <a:spcPts val="0"/>
              </a:spcAft>
              <a:buClr>
                <a:schemeClr val="dk1"/>
              </a:buClr>
              <a:buSzPct val="100000"/>
              <a:buChar char="•"/>
            </a:pPr>
            <a:r>
              <a:rPr lang="en-US" dirty="0">
                <a:solidFill>
                  <a:schemeClr val="dk1"/>
                </a:solidFill>
              </a:rPr>
              <a:t>50%-75% hemi-diaphragm present</a:t>
            </a:r>
            <a:endParaRPr dirty="0"/>
          </a:p>
          <a:p>
            <a:pPr marL="685800" lvl="1" indent="-228600" algn="l" rtl="0">
              <a:lnSpc>
                <a:spcPct val="90000"/>
              </a:lnSpc>
              <a:spcBef>
                <a:spcPts val="500"/>
              </a:spcBef>
              <a:spcAft>
                <a:spcPts val="0"/>
              </a:spcAft>
              <a:buClr>
                <a:schemeClr val="dk1"/>
              </a:buClr>
              <a:buSzPct val="100000"/>
              <a:buChar char="•"/>
            </a:pPr>
            <a:r>
              <a:rPr lang="en-US" dirty="0">
                <a:solidFill>
                  <a:schemeClr val="dk1"/>
                </a:solidFill>
              </a:rPr>
              <a:t>Defect is &lt; 50% of chest wall</a:t>
            </a:r>
            <a:endParaRPr dirty="0"/>
          </a:p>
          <a:p>
            <a:pPr marL="685800" lvl="1" indent="-228600" algn="l" rtl="0">
              <a:lnSpc>
                <a:spcPct val="90000"/>
              </a:lnSpc>
              <a:spcBef>
                <a:spcPts val="500"/>
              </a:spcBef>
              <a:spcAft>
                <a:spcPts val="0"/>
              </a:spcAft>
              <a:buClr>
                <a:schemeClr val="dk1"/>
              </a:buClr>
              <a:buSzPct val="100000"/>
              <a:buChar char="•"/>
            </a:pPr>
            <a:r>
              <a:rPr lang="en-US" dirty="0">
                <a:solidFill>
                  <a:schemeClr val="dk1"/>
                </a:solidFill>
              </a:rPr>
              <a:t>44% frequency</a:t>
            </a:r>
            <a:endParaRPr dirty="0"/>
          </a:p>
          <a:p>
            <a:pPr marL="685800" lvl="1" indent="-228600" algn="l" rtl="0">
              <a:lnSpc>
                <a:spcPct val="90000"/>
              </a:lnSpc>
              <a:spcBef>
                <a:spcPts val="500"/>
              </a:spcBef>
              <a:spcAft>
                <a:spcPts val="0"/>
              </a:spcAft>
              <a:buClr>
                <a:schemeClr val="dk1"/>
              </a:buClr>
              <a:buSzPct val="100000"/>
              <a:buChar char="•"/>
            </a:pPr>
            <a:r>
              <a:rPr lang="en-US" dirty="0">
                <a:solidFill>
                  <a:schemeClr val="dk1"/>
                </a:solidFill>
              </a:rPr>
              <a:t>96% survival</a:t>
            </a:r>
            <a:endParaRPr dirty="0"/>
          </a:p>
          <a:p>
            <a:pPr marL="685800" lvl="1" indent="-228600" algn="l" rtl="0">
              <a:lnSpc>
                <a:spcPct val="90000"/>
              </a:lnSpc>
              <a:spcBef>
                <a:spcPts val="500"/>
              </a:spcBef>
              <a:spcAft>
                <a:spcPts val="0"/>
              </a:spcAft>
              <a:buClr>
                <a:schemeClr val="dk1"/>
              </a:buClr>
              <a:buSzPct val="100000"/>
              <a:buChar char="•"/>
            </a:pPr>
            <a:r>
              <a:rPr lang="en-US" dirty="0">
                <a:solidFill>
                  <a:schemeClr val="dk1"/>
                </a:solidFill>
              </a:rPr>
              <a:t>Primary repair or patch</a:t>
            </a:r>
            <a:endParaRPr dirty="0"/>
          </a:p>
          <a:p>
            <a:pPr marL="685800" lvl="1" indent="-228600" algn="l" rtl="0">
              <a:lnSpc>
                <a:spcPct val="90000"/>
              </a:lnSpc>
              <a:spcBef>
                <a:spcPts val="500"/>
              </a:spcBef>
              <a:spcAft>
                <a:spcPts val="0"/>
              </a:spcAft>
              <a:buClr>
                <a:schemeClr val="dk1"/>
              </a:buClr>
              <a:buSzPct val="100000"/>
              <a:buChar char="•"/>
            </a:pPr>
            <a:r>
              <a:rPr lang="en-US" dirty="0">
                <a:solidFill>
                  <a:schemeClr val="dk1"/>
                </a:solidFill>
              </a:rPr>
              <a:t>LOS: 1 month</a:t>
            </a:r>
            <a:endParaRPr dirty="0"/>
          </a:p>
          <a:p>
            <a:pPr marL="685800" lvl="1" indent="-87630" algn="l" rtl="0">
              <a:lnSpc>
                <a:spcPct val="90000"/>
              </a:lnSpc>
              <a:spcBef>
                <a:spcPts val="500"/>
              </a:spcBef>
              <a:spcAft>
                <a:spcPts val="0"/>
              </a:spcAft>
              <a:buClr>
                <a:schemeClr val="dk1"/>
              </a:buClr>
              <a:buSzPct val="100000"/>
              <a:buNone/>
            </a:pPr>
            <a:endParaRPr dirty="0">
              <a:solidFill>
                <a:schemeClr val="dk1"/>
              </a:solidFill>
            </a:endParaRPr>
          </a:p>
        </p:txBody>
      </p:sp>
      <p:pic>
        <p:nvPicPr>
          <p:cNvPr id="178" name="Google Shape;178;p10" descr="Descriptive text is not available for this image"/>
          <p:cNvPicPr preferRelativeResize="0"/>
          <p:nvPr/>
        </p:nvPicPr>
        <p:blipFill rotWithShape="1">
          <a:blip r:embed="rId3">
            <a:alphaModFix/>
          </a:blip>
          <a:srcRect/>
          <a:stretch/>
        </p:blipFill>
        <p:spPr>
          <a:xfrm>
            <a:off x="5975779" y="643469"/>
            <a:ext cx="5571062" cy="5571062"/>
          </a:xfrm>
          <a:prstGeom prst="rect">
            <a:avLst/>
          </a:prstGeom>
          <a:noFill/>
          <a:ln>
            <a:noFill/>
          </a:ln>
        </p:spPr>
      </p:pic>
      <p:sp>
        <p:nvSpPr>
          <p:cNvPr id="3" name="مستطيل 2"/>
          <p:cNvSpPr/>
          <p:nvPr/>
        </p:nvSpPr>
        <p:spPr>
          <a:xfrm>
            <a:off x="5426895" y="458803"/>
            <a:ext cx="2826415" cy="369332"/>
          </a:xfrm>
          <a:prstGeom prst="rect">
            <a:avLst/>
          </a:prstGeom>
        </p:spPr>
        <p:txBody>
          <a:bodyPr wrap="none">
            <a:spAutoFit/>
          </a:bodyPr>
          <a:lstStyle/>
          <a:p>
            <a:r>
              <a:rPr lang="en-US" sz="1800" b="1" dirty="0"/>
              <a:t>give you how to operate</a:t>
            </a:r>
            <a:endParaRPr lang="ar-JO" sz="1800" b="1" dirty="0"/>
          </a:p>
        </p:txBody>
      </p:sp>
      <p:pic>
        <p:nvPicPr>
          <p:cNvPr id="11" name="Picture 2" descr="C:\Users\Administrator\Desktop\شعار لجنة الطب والجراحة بدون خلفية.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91800" y="5241706"/>
            <a:ext cx="1600200" cy="161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3"/>
        <p:cNvGrpSpPr/>
        <p:nvPr/>
      </p:nvGrpSpPr>
      <p:grpSpPr>
        <a:xfrm>
          <a:off x="0" y="0"/>
          <a:ext cx="0" cy="0"/>
          <a:chOff x="0" y="0"/>
          <a:chExt cx="0" cy="0"/>
        </a:xfrm>
      </p:grpSpPr>
      <p:sp>
        <p:nvSpPr>
          <p:cNvPr id="184" name="Google Shape;184;p1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5" name="Google Shape;185;p11"/>
          <p:cNvSpPr txBox="1">
            <a:spLocks noGrp="1"/>
          </p:cNvSpPr>
          <p:nvPr>
            <p:ph type="title"/>
          </p:nvPr>
        </p:nvSpPr>
        <p:spPr>
          <a:xfrm>
            <a:off x="1251677" y="662399"/>
            <a:ext cx="4357499" cy="1494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400"/>
              <a:buFont typeface="Calibri"/>
              <a:buNone/>
            </a:pPr>
            <a:r>
              <a:rPr lang="en-US"/>
              <a:t>CDHSG Staging</a:t>
            </a:r>
            <a:endParaRPr/>
          </a:p>
        </p:txBody>
      </p:sp>
      <p:grpSp>
        <p:nvGrpSpPr>
          <p:cNvPr id="186" name="Google Shape;186;p11"/>
          <p:cNvGrpSpPr/>
          <p:nvPr/>
        </p:nvGrpSpPr>
        <p:grpSpPr>
          <a:xfrm>
            <a:off x="0" y="0"/>
            <a:ext cx="885825" cy="6858000"/>
            <a:chOff x="0" y="0"/>
            <a:chExt cx="885825" cy="6858000"/>
          </a:xfrm>
        </p:grpSpPr>
        <p:sp>
          <p:nvSpPr>
            <p:cNvPr id="187" name="Google Shape;187;p11"/>
            <p:cNvSpPr/>
            <p:nvPr/>
          </p:nvSpPr>
          <p:spPr>
            <a:xfrm>
              <a:off x="0" y="0"/>
              <a:ext cx="885825" cy="6858000"/>
            </a:xfrm>
            <a:custGeom>
              <a:avLst/>
              <a:gdLst/>
              <a:ahLst/>
              <a:cxnLst/>
              <a:rect l="l" t="t" r="r" b="b"/>
              <a:pathLst>
                <a:path w="558" h="4320" extrusionOk="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a:noFill/>
            </a:ln>
          </p:spPr>
        </p:sp>
        <p:sp>
          <p:nvSpPr>
            <p:cNvPr id="188" name="Google Shape;188;p11"/>
            <p:cNvSpPr/>
            <p:nvPr/>
          </p:nvSpPr>
          <p:spPr>
            <a:xfrm>
              <a:off x="0" y="0"/>
              <a:ext cx="885825" cy="6858000"/>
            </a:xfrm>
            <a:custGeom>
              <a:avLst/>
              <a:gdLst/>
              <a:ahLst/>
              <a:cxnLst/>
              <a:rect l="l" t="t" r="r" b="b"/>
              <a:pathLst>
                <a:path w="558" h="4320" extrusionOk="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1F3864">
                <a:alpha val="24705"/>
              </a:srgbClr>
            </a:solidFill>
            <a:ln>
              <a:noFill/>
            </a:ln>
          </p:spPr>
        </p:sp>
      </p:grpSp>
      <p:sp>
        <p:nvSpPr>
          <p:cNvPr id="189" name="Google Shape;189;p11"/>
          <p:cNvSpPr txBox="1">
            <a:spLocks noGrp="1"/>
          </p:cNvSpPr>
          <p:nvPr>
            <p:ph type="body" idx="1"/>
          </p:nvPr>
        </p:nvSpPr>
        <p:spPr>
          <a:xfrm>
            <a:off x="1251677" y="1671899"/>
            <a:ext cx="4723350" cy="4542632"/>
          </a:xfrm>
          <a:prstGeom prst="rect">
            <a:avLst/>
          </a:prstGeom>
          <a:noFill/>
          <a:ln>
            <a:noFill/>
          </a:ln>
        </p:spPr>
        <p:txBody>
          <a:bodyPr spcFirstLastPara="1" wrap="square" lIns="91425" tIns="45700" rIns="91425" bIns="45700" anchor="t" anchorCtr="0">
            <a:normAutofit fontScale="85000" lnSpcReduction="20000"/>
          </a:bodyPr>
          <a:lstStyle/>
          <a:p>
            <a:pPr marL="228600" lvl="0" indent="-228600" algn="l" rtl="0">
              <a:lnSpc>
                <a:spcPct val="90000"/>
              </a:lnSpc>
              <a:spcBef>
                <a:spcPts val="0"/>
              </a:spcBef>
              <a:spcAft>
                <a:spcPts val="0"/>
              </a:spcAft>
              <a:buClr>
                <a:schemeClr val="dk1"/>
              </a:buClr>
              <a:buSzPct val="100000"/>
              <a:buChar char="•"/>
            </a:pPr>
            <a:r>
              <a:rPr lang="en-US" sz="2400" dirty="0">
                <a:solidFill>
                  <a:schemeClr val="dk1"/>
                </a:solidFill>
              </a:rPr>
              <a:t>C: Large defect</a:t>
            </a:r>
            <a:endParaRPr dirty="0"/>
          </a:p>
          <a:p>
            <a:pPr marL="685800" lvl="1" indent="-228600" algn="l" rtl="0">
              <a:lnSpc>
                <a:spcPct val="90000"/>
              </a:lnSpc>
              <a:spcBef>
                <a:spcPts val="500"/>
              </a:spcBef>
              <a:spcAft>
                <a:spcPts val="0"/>
              </a:spcAft>
              <a:buClr>
                <a:schemeClr val="dk1"/>
              </a:buClr>
              <a:buSzPct val="100000"/>
              <a:buChar char="•"/>
            </a:pPr>
            <a:r>
              <a:rPr lang="en-US" dirty="0">
                <a:solidFill>
                  <a:schemeClr val="dk1"/>
                </a:solidFill>
              </a:rPr>
              <a:t> &lt;50% </a:t>
            </a:r>
            <a:r>
              <a:rPr lang="en-US" dirty="0" err="1">
                <a:solidFill>
                  <a:schemeClr val="dk1"/>
                </a:solidFill>
              </a:rPr>
              <a:t>hemidiaphragm</a:t>
            </a:r>
            <a:r>
              <a:rPr lang="en-US" dirty="0">
                <a:solidFill>
                  <a:schemeClr val="dk1"/>
                </a:solidFill>
              </a:rPr>
              <a:t> present</a:t>
            </a:r>
            <a:endParaRPr dirty="0"/>
          </a:p>
          <a:p>
            <a:pPr marL="685800" lvl="1" indent="-228600" algn="l" rtl="0">
              <a:lnSpc>
                <a:spcPct val="90000"/>
              </a:lnSpc>
              <a:spcBef>
                <a:spcPts val="500"/>
              </a:spcBef>
              <a:spcAft>
                <a:spcPts val="0"/>
              </a:spcAft>
              <a:buClr>
                <a:schemeClr val="dk1"/>
              </a:buClr>
              <a:buSzPct val="100000"/>
              <a:buChar char="•"/>
            </a:pPr>
            <a:r>
              <a:rPr lang="en-US" dirty="0">
                <a:solidFill>
                  <a:schemeClr val="dk1"/>
                </a:solidFill>
              </a:rPr>
              <a:t>Defect is &gt; 50% of chest wall</a:t>
            </a:r>
            <a:endParaRPr dirty="0"/>
          </a:p>
          <a:p>
            <a:pPr marL="685800" lvl="1" indent="-228600" algn="l" rtl="0">
              <a:lnSpc>
                <a:spcPct val="90000"/>
              </a:lnSpc>
              <a:spcBef>
                <a:spcPts val="500"/>
              </a:spcBef>
              <a:spcAft>
                <a:spcPts val="0"/>
              </a:spcAft>
              <a:buClr>
                <a:schemeClr val="dk1"/>
              </a:buClr>
              <a:buSzPct val="100000"/>
              <a:buChar char="•"/>
            </a:pPr>
            <a:r>
              <a:rPr lang="en-US" dirty="0">
                <a:solidFill>
                  <a:schemeClr val="dk1"/>
                </a:solidFill>
              </a:rPr>
              <a:t>30% frequency</a:t>
            </a:r>
            <a:endParaRPr dirty="0"/>
          </a:p>
          <a:p>
            <a:pPr marL="685800" lvl="1" indent="-228600" algn="l" rtl="0">
              <a:lnSpc>
                <a:spcPct val="90000"/>
              </a:lnSpc>
              <a:spcBef>
                <a:spcPts val="500"/>
              </a:spcBef>
              <a:spcAft>
                <a:spcPts val="0"/>
              </a:spcAft>
              <a:buClr>
                <a:schemeClr val="dk1"/>
              </a:buClr>
              <a:buSzPct val="100000"/>
              <a:buChar char="•"/>
            </a:pPr>
            <a:r>
              <a:rPr lang="en-US" dirty="0">
                <a:solidFill>
                  <a:schemeClr val="dk1"/>
                </a:solidFill>
              </a:rPr>
              <a:t>75% survival</a:t>
            </a:r>
            <a:endParaRPr dirty="0"/>
          </a:p>
          <a:p>
            <a:pPr marL="685800" lvl="1" indent="-228600" algn="l" rtl="0">
              <a:lnSpc>
                <a:spcPct val="90000"/>
              </a:lnSpc>
              <a:spcBef>
                <a:spcPts val="500"/>
              </a:spcBef>
              <a:spcAft>
                <a:spcPts val="0"/>
              </a:spcAft>
              <a:buClr>
                <a:schemeClr val="dk1"/>
              </a:buClr>
              <a:buSzPct val="100000"/>
              <a:buChar char="•"/>
            </a:pPr>
            <a:r>
              <a:rPr lang="en-US" dirty="0">
                <a:solidFill>
                  <a:schemeClr val="dk1"/>
                </a:solidFill>
              </a:rPr>
              <a:t>Patch repair</a:t>
            </a:r>
            <a:endParaRPr dirty="0"/>
          </a:p>
          <a:p>
            <a:pPr marL="685800" lvl="1" indent="-228600" algn="l" rtl="0">
              <a:lnSpc>
                <a:spcPct val="90000"/>
              </a:lnSpc>
              <a:spcBef>
                <a:spcPts val="500"/>
              </a:spcBef>
              <a:spcAft>
                <a:spcPts val="0"/>
              </a:spcAft>
              <a:buClr>
                <a:schemeClr val="dk1"/>
              </a:buClr>
              <a:buSzPct val="100000"/>
              <a:buChar char="•"/>
            </a:pPr>
            <a:r>
              <a:rPr lang="en-US" dirty="0">
                <a:solidFill>
                  <a:schemeClr val="dk1"/>
                </a:solidFill>
              </a:rPr>
              <a:t>LOS: 2 months</a:t>
            </a:r>
            <a:endParaRPr dirty="0"/>
          </a:p>
          <a:p>
            <a:pPr marL="685800" lvl="1" indent="-99059" algn="l" rtl="0">
              <a:lnSpc>
                <a:spcPct val="90000"/>
              </a:lnSpc>
              <a:spcBef>
                <a:spcPts val="500"/>
              </a:spcBef>
              <a:spcAft>
                <a:spcPts val="0"/>
              </a:spcAft>
              <a:buClr>
                <a:schemeClr val="dk1"/>
              </a:buClr>
              <a:buSzPct val="100000"/>
              <a:buNone/>
            </a:pPr>
            <a:endParaRPr dirty="0">
              <a:solidFill>
                <a:schemeClr val="dk1"/>
              </a:solidFill>
            </a:endParaRPr>
          </a:p>
          <a:p>
            <a:pPr marL="228600" lvl="0" indent="-228600" algn="l" rtl="0">
              <a:lnSpc>
                <a:spcPct val="90000"/>
              </a:lnSpc>
              <a:spcBef>
                <a:spcPts val="1000"/>
              </a:spcBef>
              <a:spcAft>
                <a:spcPts val="0"/>
              </a:spcAft>
              <a:buClr>
                <a:schemeClr val="dk1"/>
              </a:buClr>
              <a:buSzPct val="100000"/>
              <a:buChar char="•"/>
            </a:pPr>
            <a:r>
              <a:rPr lang="en-US" sz="2400" dirty="0">
                <a:solidFill>
                  <a:schemeClr val="dk1"/>
                </a:solidFill>
              </a:rPr>
              <a:t>D: Near complete defect “agenesis”</a:t>
            </a:r>
            <a:endParaRPr dirty="0"/>
          </a:p>
          <a:p>
            <a:pPr marL="685800" lvl="1" indent="-228600" algn="l" rtl="0">
              <a:lnSpc>
                <a:spcPct val="90000"/>
              </a:lnSpc>
              <a:spcBef>
                <a:spcPts val="500"/>
              </a:spcBef>
              <a:spcAft>
                <a:spcPts val="0"/>
              </a:spcAft>
              <a:buClr>
                <a:schemeClr val="dk1"/>
              </a:buClr>
              <a:buSzPct val="100000"/>
              <a:buChar char="•"/>
            </a:pPr>
            <a:r>
              <a:rPr lang="en-US" dirty="0">
                <a:solidFill>
                  <a:schemeClr val="dk1"/>
                </a:solidFill>
              </a:rPr>
              <a:t>&lt;10% hemi-diaphragm present</a:t>
            </a:r>
            <a:endParaRPr dirty="0"/>
          </a:p>
          <a:p>
            <a:pPr marL="685800" lvl="1" indent="-228600" algn="l" rtl="0">
              <a:lnSpc>
                <a:spcPct val="90000"/>
              </a:lnSpc>
              <a:spcBef>
                <a:spcPts val="500"/>
              </a:spcBef>
              <a:spcAft>
                <a:spcPts val="0"/>
              </a:spcAft>
              <a:buClr>
                <a:schemeClr val="dk1"/>
              </a:buClr>
              <a:buSzPct val="100000"/>
              <a:buChar char="•"/>
            </a:pPr>
            <a:r>
              <a:rPr lang="en-US" dirty="0">
                <a:solidFill>
                  <a:schemeClr val="dk1"/>
                </a:solidFill>
              </a:rPr>
              <a:t>Defect is &gt;90% of chest wall</a:t>
            </a:r>
            <a:endParaRPr dirty="0"/>
          </a:p>
          <a:p>
            <a:pPr marL="685800" lvl="1" indent="-228600" algn="l" rtl="0">
              <a:lnSpc>
                <a:spcPct val="90000"/>
              </a:lnSpc>
              <a:spcBef>
                <a:spcPts val="500"/>
              </a:spcBef>
              <a:spcAft>
                <a:spcPts val="0"/>
              </a:spcAft>
              <a:buClr>
                <a:schemeClr val="dk1"/>
              </a:buClr>
              <a:buSzPct val="100000"/>
              <a:buChar char="•"/>
            </a:pPr>
            <a:r>
              <a:rPr lang="en-US" dirty="0">
                <a:solidFill>
                  <a:schemeClr val="dk1"/>
                </a:solidFill>
              </a:rPr>
              <a:t>13% frequency</a:t>
            </a:r>
            <a:endParaRPr dirty="0"/>
          </a:p>
          <a:p>
            <a:pPr marL="685800" lvl="1" indent="-228600" algn="l" rtl="0">
              <a:lnSpc>
                <a:spcPct val="90000"/>
              </a:lnSpc>
              <a:spcBef>
                <a:spcPts val="500"/>
              </a:spcBef>
              <a:spcAft>
                <a:spcPts val="0"/>
              </a:spcAft>
              <a:buClr>
                <a:schemeClr val="dk1"/>
              </a:buClr>
              <a:buSzPct val="100000"/>
              <a:buChar char="•"/>
            </a:pPr>
            <a:r>
              <a:rPr lang="en-US" dirty="0">
                <a:solidFill>
                  <a:schemeClr val="dk1"/>
                </a:solidFill>
              </a:rPr>
              <a:t>50% survival</a:t>
            </a:r>
            <a:endParaRPr dirty="0"/>
          </a:p>
          <a:p>
            <a:pPr marL="685800" lvl="1" indent="-228600" algn="l" rtl="0">
              <a:lnSpc>
                <a:spcPct val="90000"/>
              </a:lnSpc>
              <a:spcBef>
                <a:spcPts val="500"/>
              </a:spcBef>
              <a:spcAft>
                <a:spcPts val="0"/>
              </a:spcAft>
              <a:buClr>
                <a:schemeClr val="dk1"/>
              </a:buClr>
              <a:buSzPct val="100000"/>
              <a:buChar char="•"/>
            </a:pPr>
            <a:r>
              <a:rPr lang="en-US" dirty="0">
                <a:solidFill>
                  <a:schemeClr val="dk1"/>
                </a:solidFill>
              </a:rPr>
              <a:t>Patch repair</a:t>
            </a:r>
            <a:endParaRPr dirty="0"/>
          </a:p>
          <a:p>
            <a:pPr marL="685800" lvl="1" indent="-228600" algn="l" rtl="0">
              <a:lnSpc>
                <a:spcPct val="90000"/>
              </a:lnSpc>
              <a:spcBef>
                <a:spcPts val="500"/>
              </a:spcBef>
              <a:spcAft>
                <a:spcPts val="0"/>
              </a:spcAft>
              <a:buClr>
                <a:schemeClr val="dk1"/>
              </a:buClr>
              <a:buSzPct val="100000"/>
              <a:buChar char="•"/>
            </a:pPr>
            <a:r>
              <a:rPr lang="en-US" dirty="0">
                <a:solidFill>
                  <a:schemeClr val="dk1"/>
                </a:solidFill>
              </a:rPr>
              <a:t>LOS: 3 months</a:t>
            </a:r>
            <a:endParaRPr dirty="0"/>
          </a:p>
          <a:p>
            <a:pPr marL="685800" lvl="1" indent="-99059" algn="l" rtl="0">
              <a:lnSpc>
                <a:spcPct val="90000"/>
              </a:lnSpc>
              <a:spcBef>
                <a:spcPts val="500"/>
              </a:spcBef>
              <a:spcAft>
                <a:spcPts val="0"/>
              </a:spcAft>
              <a:buClr>
                <a:schemeClr val="dk1"/>
              </a:buClr>
              <a:buSzPct val="100000"/>
              <a:buNone/>
            </a:pPr>
            <a:endParaRPr dirty="0">
              <a:solidFill>
                <a:schemeClr val="dk1"/>
              </a:solidFill>
            </a:endParaRPr>
          </a:p>
        </p:txBody>
      </p:sp>
      <p:pic>
        <p:nvPicPr>
          <p:cNvPr id="190" name="Google Shape;190;p11" descr="Descriptive text is not available for this image"/>
          <p:cNvPicPr preferRelativeResize="0"/>
          <p:nvPr/>
        </p:nvPicPr>
        <p:blipFill rotWithShape="1">
          <a:blip r:embed="rId3">
            <a:alphaModFix/>
          </a:blip>
          <a:srcRect/>
          <a:stretch/>
        </p:blipFill>
        <p:spPr>
          <a:xfrm>
            <a:off x="5975779" y="643469"/>
            <a:ext cx="5571062" cy="5571062"/>
          </a:xfrm>
          <a:prstGeom prst="rect">
            <a:avLst/>
          </a:prstGeom>
          <a:noFill/>
          <a:ln>
            <a:noFill/>
          </a:ln>
        </p:spPr>
      </p:pic>
      <p:pic>
        <p:nvPicPr>
          <p:cNvPr id="9" name="Picture 2" descr="C:\Users\Administrator\Desktop\شعار لجنة الطب والجراحة بدون خلفية.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91800" y="5241706"/>
            <a:ext cx="1600200" cy="161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4"/>
        <p:cNvGrpSpPr/>
        <p:nvPr/>
      </p:nvGrpSpPr>
      <p:grpSpPr>
        <a:xfrm>
          <a:off x="0" y="0"/>
          <a:ext cx="0" cy="0"/>
          <a:chOff x="0" y="0"/>
          <a:chExt cx="0" cy="0"/>
        </a:xfrm>
      </p:grpSpPr>
      <p:sp>
        <p:nvSpPr>
          <p:cNvPr id="195" name="Google Shape;195;p1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96" name="Google Shape;196;p12" descr="Chest X-ray after birth. Chest X-ray shows multiple loops of bowel... |  Download Scientific Diagram"/>
          <p:cNvPicPr preferRelativeResize="0"/>
          <p:nvPr/>
        </p:nvPicPr>
        <p:blipFill rotWithShape="1">
          <a:blip r:embed="rId3">
            <a:alphaModFix/>
          </a:blip>
          <a:srcRect t="10789" b="18780"/>
          <a:stretch/>
        </p:blipFill>
        <p:spPr>
          <a:xfrm>
            <a:off x="4110127" y="10"/>
            <a:ext cx="8081873" cy="6857990"/>
          </a:xfrm>
          <a:custGeom>
            <a:avLst/>
            <a:gdLst/>
            <a:ahLst/>
            <a:cxnLst/>
            <a:rect l="l" t="t" r="r" b="b"/>
            <a:pathLst>
              <a:path w="8081873" h="6858000" extrusionOk="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a:noFill/>
          <a:ln>
            <a:noFill/>
          </a:ln>
        </p:spPr>
      </p:pic>
      <p:sp>
        <p:nvSpPr>
          <p:cNvPr id="197" name="Google Shape;197;p12"/>
          <p:cNvSpPr/>
          <p:nvPr/>
        </p:nvSpPr>
        <p:spPr>
          <a:xfrm>
            <a:off x="0" y="0"/>
            <a:ext cx="4959047" cy="6858000"/>
          </a:xfrm>
          <a:custGeom>
            <a:avLst/>
            <a:gdLst/>
            <a:ahLst/>
            <a:cxnLst/>
            <a:rect l="l" t="t" r="r" b="b"/>
            <a:pathLst>
              <a:path w="4959047" h="6858000" extrusionOk="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solidFill>
            <a:schemeClr val="lt1"/>
          </a:solidFill>
          <a:ln w="9525" cap="flat" cmpd="sng">
            <a:solidFill>
              <a:srgbClr val="E9EDF1"/>
            </a:solidFill>
            <a:prstDash val="solid"/>
            <a:miter lim="800000"/>
            <a:headEnd type="none" w="sm" len="sm"/>
            <a:tailEnd type="none" w="sm" len="sm"/>
          </a:ln>
          <a:effectLst>
            <a:outerShdw blurRad="50800" dist="38100" algn="l" rotWithShape="0">
              <a:srgbClr val="D8D8D8">
                <a:alpha val="2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98" name="Google Shape;198;p12"/>
          <p:cNvSpPr/>
          <p:nvPr/>
        </p:nvSpPr>
        <p:spPr>
          <a:xfrm>
            <a:off x="0" y="0"/>
            <a:ext cx="4948887" cy="6858000"/>
          </a:xfrm>
          <a:custGeom>
            <a:avLst/>
            <a:gdLst/>
            <a:ahLst/>
            <a:cxnLst/>
            <a:rect l="l" t="t" r="r" b="b"/>
            <a:pathLst>
              <a:path w="4948887" h="6858000" extrusionOk="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99" name="Google Shape;199;p12"/>
          <p:cNvSpPr txBox="1">
            <a:spLocks noGrp="1"/>
          </p:cNvSpPr>
          <p:nvPr>
            <p:ph type="title"/>
          </p:nvPr>
        </p:nvSpPr>
        <p:spPr>
          <a:xfrm>
            <a:off x="477981" y="1122363"/>
            <a:ext cx="4023360" cy="320413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00"/>
              <a:buFont typeface="Calibri"/>
              <a:buNone/>
            </a:pPr>
            <a:r>
              <a:rPr lang="en-US" sz="3200"/>
              <a:t>36 wk born</a:t>
            </a:r>
            <a:br>
              <a:rPr lang="en-US" sz="3200"/>
            </a:br>
            <a:r>
              <a:rPr lang="en-US" sz="3200"/>
              <a:t>APGARS 7/9</a:t>
            </a:r>
            <a:br>
              <a:rPr lang="en-US" sz="3200"/>
            </a:br>
            <a:r>
              <a:rPr lang="en-US" sz="3200"/>
              <a:t>Tachypnea, retractions</a:t>
            </a:r>
            <a:br>
              <a:rPr lang="en-US" sz="3200"/>
            </a:br>
            <a:r>
              <a:rPr lang="en-US" sz="3200"/>
              <a:t>Desaturations</a:t>
            </a:r>
            <a:br>
              <a:rPr lang="en-US" sz="3200"/>
            </a:br>
            <a:r>
              <a:rPr lang="en-US" sz="3200"/>
              <a:t>CXR obtained</a:t>
            </a:r>
            <a:endParaRPr/>
          </a:p>
        </p:txBody>
      </p:sp>
      <p:sp>
        <p:nvSpPr>
          <p:cNvPr id="200" name="Google Shape;200;p12"/>
          <p:cNvSpPr/>
          <p:nvPr/>
        </p:nvSpPr>
        <p:spPr>
          <a:xfrm rot="5400000">
            <a:off x="759921" y="346791"/>
            <a:ext cx="146304" cy="70408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01" name="Google Shape;201;p12"/>
          <p:cNvSpPr/>
          <p:nvPr/>
        </p:nvSpPr>
        <p:spPr>
          <a:xfrm>
            <a:off x="481029" y="4546920"/>
            <a:ext cx="4023360"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 name="سهم إلى اليمين 1"/>
          <p:cNvSpPr/>
          <p:nvPr/>
        </p:nvSpPr>
        <p:spPr>
          <a:xfrm>
            <a:off x="7482637" y="2476500"/>
            <a:ext cx="315163" cy="1524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JO"/>
          </a:p>
        </p:txBody>
      </p:sp>
      <p:sp>
        <p:nvSpPr>
          <p:cNvPr id="3" name="مستطيل 2"/>
          <p:cNvSpPr/>
          <p:nvPr/>
        </p:nvSpPr>
        <p:spPr>
          <a:xfrm>
            <a:off x="7834783" y="2332334"/>
            <a:ext cx="982961" cy="307777"/>
          </a:xfrm>
          <a:prstGeom prst="rect">
            <a:avLst/>
          </a:prstGeom>
          <a:solidFill>
            <a:schemeClr val="bg1"/>
          </a:solidFill>
        </p:spPr>
        <p:txBody>
          <a:bodyPr wrap="none">
            <a:spAutoFit/>
          </a:bodyPr>
          <a:lstStyle/>
          <a:p>
            <a:r>
              <a:rPr lang="en-US" dirty="0"/>
              <a:t>NG </a:t>
            </a:r>
            <a:r>
              <a:rPr lang="en-US" dirty="0" smtClean="0"/>
              <a:t>TUBE</a:t>
            </a:r>
            <a:endParaRPr lang="ar-JO" dirty="0"/>
          </a:p>
        </p:txBody>
      </p:sp>
      <p:sp>
        <p:nvSpPr>
          <p:cNvPr id="4" name="مستطيل 3"/>
          <p:cNvSpPr/>
          <p:nvPr/>
        </p:nvSpPr>
        <p:spPr>
          <a:xfrm>
            <a:off x="5435807" y="5058016"/>
            <a:ext cx="1587294" cy="307777"/>
          </a:xfrm>
          <a:prstGeom prst="rect">
            <a:avLst/>
          </a:prstGeom>
          <a:solidFill>
            <a:schemeClr val="bg1"/>
          </a:solidFill>
        </p:spPr>
        <p:txBody>
          <a:bodyPr wrap="none">
            <a:spAutoFit/>
          </a:bodyPr>
          <a:lstStyle/>
          <a:p>
            <a:r>
              <a:rPr lang="en-US" dirty="0"/>
              <a:t>gasless abdomen</a:t>
            </a:r>
            <a:endParaRPr lang="ar-JO" dirty="0"/>
          </a:p>
        </p:txBody>
      </p:sp>
      <p:sp>
        <p:nvSpPr>
          <p:cNvPr id="5" name="مستطيل 4"/>
          <p:cNvSpPr/>
          <p:nvPr/>
        </p:nvSpPr>
        <p:spPr>
          <a:xfrm>
            <a:off x="8369722" y="4771784"/>
            <a:ext cx="998991" cy="608372"/>
          </a:xfrm>
          <a:prstGeom prst="rect">
            <a:avLst/>
          </a:prstGeom>
          <a:solidFill>
            <a:schemeClr val="bg1"/>
          </a:solidFill>
        </p:spPr>
        <p:txBody>
          <a:bodyPr wrap="none">
            <a:spAutoFit/>
          </a:bodyPr>
          <a:lstStyle/>
          <a:p>
            <a:pPr lvl="0">
              <a:lnSpc>
                <a:spcPct val="90000"/>
              </a:lnSpc>
              <a:spcBef>
                <a:spcPts val="1000"/>
              </a:spcBef>
              <a:buClr>
                <a:schemeClr val="dk1"/>
              </a:buClr>
              <a:buSzPts val="2200"/>
            </a:pPr>
            <a:r>
              <a:rPr lang="en-US" dirty="0"/>
              <a:t>IV </a:t>
            </a:r>
            <a:r>
              <a:rPr lang="en-US" dirty="0" smtClean="0"/>
              <a:t>access</a:t>
            </a:r>
          </a:p>
          <a:p>
            <a:pPr lvl="0">
              <a:lnSpc>
                <a:spcPct val="90000"/>
              </a:lnSpc>
              <a:spcBef>
                <a:spcPts val="1000"/>
              </a:spcBef>
              <a:buClr>
                <a:schemeClr val="dk1"/>
              </a:buClr>
              <a:buSzPts val="2200"/>
            </a:pPr>
            <a:r>
              <a:rPr lang="en-US" dirty="0" smtClean="0"/>
              <a:t>From cord</a:t>
            </a:r>
            <a:endParaRPr lang="en-US" dirty="0"/>
          </a:p>
        </p:txBody>
      </p:sp>
      <p:sp>
        <p:nvSpPr>
          <p:cNvPr id="13" name="سهم إلى اليمين 12"/>
          <p:cNvSpPr/>
          <p:nvPr/>
        </p:nvSpPr>
        <p:spPr>
          <a:xfrm>
            <a:off x="7988299" y="4905616"/>
            <a:ext cx="315163" cy="1524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JO"/>
          </a:p>
        </p:txBody>
      </p:sp>
      <p:sp>
        <p:nvSpPr>
          <p:cNvPr id="6" name="مستطيل 5"/>
          <p:cNvSpPr/>
          <p:nvPr/>
        </p:nvSpPr>
        <p:spPr>
          <a:xfrm>
            <a:off x="5734153" y="36622"/>
            <a:ext cx="1616148" cy="307777"/>
          </a:xfrm>
          <a:prstGeom prst="rect">
            <a:avLst/>
          </a:prstGeom>
          <a:solidFill>
            <a:schemeClr val="bg1"/>
          </a:solidFill>
        </p:spPr>
        <p:txBody>
          <a:bodyPr wrap="none">
            <a:spAutoFit/>
          </a:bodyPr>
          <a:lstStyle/>
          <a:p>
            <a:r>
              <a:rPr lang="en-US" dirty="0"/>
              <a:t>endotracheal tube</a:t>
            </a:r>
            <a:endParaRPr lang="ar-JO" dirty="0"/>
          </a:p>
        </p:txBody>
      </p:sp>
      <p:sp>
        <p:nvSpPr>
          <p:cNvPr id="15" name="سهم إلى اليمين 14"/>
          <p:cNvSpPr/>
          <p:nvPr/>
        </p:nvSpPr>
        <p:spPr>
          <a:xfrm rot="10800000">
            <a:off x="7350301" y="114310"/>
            <a:ext cx="315163" cy="1524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JO"/>
          </a:p>
        </p:txBody>
      </p:sp>
      <p:sp>
        <p:nvSpPr>
          <p:cNvPr id="7" name="مستطيل 6"/>
          <p:cNvSpPr/>
          <p:nvPr/>
        </p:nvSpPr>
        <p:spPr>
          <a:xfrm>
            <a:off x="2492709" y="391058"/>
            <a:ext cx="4530392" cy="307777"/>
          </a:xfrm>
          <a:prstGeom prst="rect">
            <a:avLst/>
          </a:prstGeom>
          <a:solidFill>
            <a:schemeClr val="bg1"/>
          </a:solidFill>
        </p:spPr>
        <p:txBody>
          <a:bodyPr wrap="square">
            <a:spAutoFit/>
          </a:bodyPr>
          <a:lstStyle/>
          <a:p>
            <a:r>
              <a:rPr lang="en-US" dirty="0"/>
              <a:t>the </a:t>
            </a:r>
            <a:r>
              <a:rPr lang="en-US" dirty="0" smtClean="0"/>
              <a:t>right position </a:t>
            </a:r>
            <a:r>
              <a:rPr lang="en-US" dirty="0"/>
              <a:t>of an ETT is </a:t>
            </a:r>
            <a:r>
              <a:rPr lang="en-US" b="1" dirty="0" smtClean="0"/>
              <a:t>JUST </a:t>
            </a:r>
            <a:r>
              <a:rPr lang="en-US" b="1" dirty="0"/>
              <a:t>above</a:t>
            </a:r>
            <a:r>
              <a:rPr lang="en-US" dirty="0"/>
              <a:t> the carina</a:t>
            </a:r>
            <a:endParaRPr lang="ar-JO" dirty="0"/>
          </a:p>
        </p:txBody>
      </p:sp>
      <mc:AlternateContent xmlns:mc="http://schemas.openxmlformats.org/markup-compatibility/2006">
        <mc:Choice xmlns:p14="http://schemas.microsoft.com/office/powerpoint/2010/main" Requires="p14">
          <p:contentPart p14:bwMode="auto" r:id="rId4">
            <p14:nvContentPartPr>
              <p14:cNvPr id="8" name="حبر 7"/>
              <p14:cNvContentPartPr/>
              <p14:nvPr/>
            </p14:nvContentPartPr>
            <p14:xfrm>
              <a:off x="6680160" y="857160"/>
              <a:ext cx="1270440" cy="1263960"/>
            </p14:xfrm>
          </p:contentPart>
        </mc:Choice>
        <mc:Fallback>
          <p:pic>
            <p:nvPicPr>
              <p:cNvPr id="8" name="حبر 7"/>
              <p:cNvPicPr/>
              <p:nvPr/>
            </p:nvPicPr>
            <p:blipFill>
              <a:blip r:embed="rId5"/>
              <a:stretch>
                <a:fillRect/>
              </a:stretch>
            </p:blipFill>
            <p:spPr>
              <a:xfrm>
                <a:off x="6670800" y="847800"/>
                <a:ext cx="1289160" cy="1282680"/>
              </a:xfrm>
              <a:prstGeom prst="rect">
                <a:avLst/>
              </a:prstGeom>
            </p:spPr>
          </p:pic>
        </mc:Fallback>
      </mc:AlternateContent>
      <p:sp>
        <p:nvSpPr>
          <p:cNvPr id="9" name="مستطيل 8"/>
          <p:cNvSpPr/>
          <p:nvPr/>
        </p:nvSpPr>
        <p:spPr>
          <a:xfrm>
            <a:off x="6039410" y="1335251"/>
            <a:ext cx="671979" cy="307777"/>
          </a:xfrm>
          <a:prstGeom prst="rect">
            <a:avLst/>
          </a:prstGeom>
          <a:solidFill>
            <a:schemeClr val="bg1"/>
          </a:solidFill>
        </p:spPr>
        <p:txBody>
          <a:bodyPr wrap="none">
            <a:spAutoFit/>
          </a:bodyPr>
          <a:lstStyle/>
          <a:p>
            <a:r>
              <a:rPr lang="en-US" dirty="0"/>
              <a:t>carina</a:t>
            </a:r>
            <a:endParaRPr lang="ar-JO" dirty="0"/>
          </a:p>
        </p:txBody>
      </p:sp>
      <p:sp>
        <p:nvSpPr>
          <p:cNvPr id="10" name="مستطيل 9"/>
          <p:cNvSpPr/>
          <p:nvPr/>
        </p:nvSpPr>
        <p:spPr>
          <a:xfrm>
            <a:off x="3140383" y="36622"/>
            <a:ext cx="1970411" cy="307777"/>
          </a:xfrm>
          <a:prstGeom prst="rect">
            <a:avLst/>
          </a:prstGeom>
          <a:solidFill>
            <a:schemeClr val="bg1"/>
          </a:solidFill>
        </p:spPr>
        <p:txBody>
          <a:bodyPr wrap="none">
            <a:spAutoFit/>
          </a:bodyPr>
          <a:lstStyle/>
          <a:p>
            <a:r>
              <a:rPr lang="ar-JO" dirty="0"/>
              <a:t>هنا كثير عالي لازم ينزل شوي </a:t>
            </a:r>
          </a:p>
        </p:txBody>
      </p:sp>
      <p:sp>
        <p:nvSpPr>
          <p:cNvPr id="11" name="سهم إلى اليسار 10"/>
          <p:cNvSpPr/>
          <p:nvPr/>
        </p:nvSpPr>
        <p:spPr>
          <a:xfrm>
            <a:off x="5263194" y="36622"/>
            <a:ext cx="470959" cy="230090"/>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JO"/>
          </a:p>
        </p:txBody>
      </p:sp>
      <p:sp>
        <p:nvSpPr>
          <p:cNvPr id="12" name="مستطيل 11"/>
          <p:cNvSpPr/>
          <p:nvPr/>
        </p:nvSpPr>
        <p:spPr>
          <a:xfrm>
            <a:off x="279400" y="0"/>
            <a:ext cx="6096000" cy="523220"/>
          </a:xfrm>
          <a:prstGeom prst="rect">
            <a:avLst/>
          </a:prstGeom>
        </p:spPr>
        <p:txBody>
          <a:bodyPr>
            <a:spAutoFit/>
          </a:bodyPr>
          <a:lstStyle/>
          <a:p>
            <a:r>
              <a:rPr lang="ar-JO" dirty="0"/>
              <a:t>كلما كان اعلى انت </a:t>
            </a:r>
            <a:r>
              <a:rPr lang="ar-JO" dirty="0" err="1"/>
              <a:t>بتضيع</a:t>
            </a:r>
            <a:r>
              <a:rPr lang="ar-JO" dirty="0"/>
              <a:t> اكسجين في</a:t>
            </a:r>
          </a:p>
          <a:p>
            <a:r>
              <a:rPr lang="en-US" dirty="0"/>
              <a:t>Dead space</a:t>
            </a:r>
            <a:endParaRPr lang="ar-JO" dirty="0"/>
          </a:p>
        </p:txBody>
      </p:sp>
      <p:sp>
        <p:nvSpPr>
          <p:cNvPr id="22" name="سهم إلى اليسار 21"/>
          <p:cNvSpPr/>
          <p:nvPr/>
        </p:nvSpPr>
        <p:spPr>
          <a:xfrm>
            <a:off x="2669424" y="114309"/>
            <a:ext cx="470959" cy="230090"/>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JO"/>
          </a:p>
        </p:txBody>
      </p:sp>
      <p:pic>
        <p:nvPicPr>
          <p:cNvPr id="14" name="صورة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1080" y="4365384"/>
            <a:ext cx="4831394" cy="1595151"/>
          </a:xfrm>
          <a:prstGeom prst="rect">
            <a:avLst/>
          </a:prstGeom>
        </p:spPr>
      </p:pic>
      <p:sp>
        <p:nvSpPr>
          <p:cNvPr id="16" name="مستطيل 15"/>
          <p:cNvSpPr/>
          <p:nvPr/>
        </p:nvSpPr>
        <p:spPr>
          <a:xfrm>
            <a:off x="161080" y="5960535"/>
            <a:ext cx="2220480" cy="707886"/>
          </a:xfrm>
          <a:prstGeom prst="rect">
            <a:avLst/>
          </a:prstGeom>
        </p:spPr>
        <p:txBody>
          <a:bodyPr wrap="none">
            <a:spAutoFit/>
          </a:bodyPr>
          <a:lstStyle/>
          <a:p>
            <a:r>
              <a:rPr lang="ar-JO" sz="2000" dirty="0" smtClean="0"/>
              <a:t>كل </a:t>
            </a:r>
            <a:r>
              <a:rPr lang="ar-JO" sz="2000" dirty="0"/>
              <a:t>المرضى بكون </a:t>
            </a:r>
            <a:r>
              <a:rPr lang="ar-JO" sz="2000" dirty="0" smtClean="0"/>
              <a:t>عندهم</a:t>
            </a:r>
          </a:p>
          <a:p>
            <a:r>
              <a:rPr lang="ar-JO" sz="2000" dirty="0" smtClean="0"/>
              <a:t> </a:t>
            </a:r>
            <a:r>
              <a:rPr lang="en-US" sz="2000" dirty="0" err="1"/>
              <a:t>malrotation</a:t>
            </a:r>
            <a:endParaRPr lang="ar-JO" sz="2000" dirty="0"/>
          </a:p>
        </p:txBody>
      </p:sp>
      <p:sp>
        <p:nvSpPr>
          <p:cNvPr id="17" name="مستطيل 16"/>
          <p:cNvSpPr/>
          <p:nvPr/>
        </p:nvSpPr>
        <p:spPr>
          <a:xfrm>
            <a:off x="2786223" y="5739713"/>
            <a:ext cx="3589177" cy="1200329"/>
          </a:xfrm>
          <a:prstGeom prst="rect">
            <a:avLst/>
          </a:prstGeom>
          <a:solidFill>
            <a:schemeClr val="bg1"/>
          </a:solidFill>
        </p:spPr>
        <p:txBody>
          <a:bodyPr wrap="square">
            <a:spAutoFit/>
          </a:bodyPr>
          <a:lstStyle/>
          <a:p>
            <a:r>
              <a:rPr lang="ar-JO" sz="1800" dirty="0"/>
              <a:t>مشان هيك لازم تقرر تعمل </a:t>
            </a:r>
            <a:r>
              <a:rPr lang="en-US" sz="1800" dirty="0" smtClean="0"/>
              <a:t/>
            </a:r>
            <a:br>
              <a:rPr lang="en-US" sz="1800" dirty="0" smtClean="0"/>
            </a:br>
            <a:r>
              <a:rPr lang="en-US" sz="1800" dirty="0" err="1" smtClean="0"/>
              <a:t>ladd</a:t>
            </a:r>
            <a:r>
              <a:rPr lang="en-US" sz="1800" dirty="0" smtClean="0"/>
              <a:t> </a:t>
            </a:r>
            <a:r>
              <a:rPr lang="en-US" sz="1800" dirty="0"/>
              <a:t>procedure or not</a:t>
            </a:r>
            <a:br>
              <a:rPr lang="en-US" sz="1800" dirty="0"/>
            </a:br>
            <a:r>
              <a:rPr lang="en-US" sz="1800" dirty="0"/>
              <a:t>because the higher risk of volvulus</a:t>
            </a:r>
            <a:endParaRPr lang="ar-JO" sz="1800" dirty="0"/>
          </a:p>
        </p:txBody>
      </p:sp>
      <p:sp>
        <p:nvSpPr>
          <p:cNvPr id="26" name="سهم إلى اليمين 25"/>
          <p:cNvSpPr/>
          <p:nvPr/>
        </p:nvSpPr>
        <p:spPr>
          <a:xfrm>
            <a:off x="2419195" y="6187478"/>
            <a:ext cx="315163" cy="1524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JO"/>
          </a:p>
        </p:txBody>
      </p:sp>
      <p:pic>
        <p:nvPicPr>
          <p:cNvPr id="27" name="Picture 2" descr="C:\Users\Administrator\Desktop\شعار لجنة الطب والجراحة بدون خلفية.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91800" y="5241706"/>
            <a:ext cx="1600200" cy="161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Postnatal presentation</a:t>
            </a:r>
            <a:endParaRPr/>
          </a:p>
        </p:txBody>
      </p:sp>
      <p:sp>
        <p:nvSpPr>
          <p:cNvPr id="207" name="Google Shape;207;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Respiratory distress – tachypnea, poor effort, retractions, cyanosis</a:t>
            </a:r>
            <a:endParaRPr dirty="0"/>
          </a:p>
          <a:p>
            <a:pPr marL="228600" lvl="0" indent="-228600" algn="l" rtl="0">
              <a:lnSpc>
                <a:spcPct val="90000"/>
              </a:lnSpc>
              <a:spcBef>
                <a:spcPts val="1000"/>
              </a:spcBef>
              <a:spcAft>
                <a:spcPts val="0"/>
              </a:spcAft>
              <a:buClr>
                <a:schemeClr val="dk1"/>
              </a:buClr>
              <a:buSzPts val="2800"/>
              <a:buChar char="•"/>
            </a:pPr>
            <a:r>
              <a:rPr lang="en-US" dirty="0"/>
              <a:t>If not immediate, develop symptoms within 12-24 </a:t>
            </a:r>
            <a:r>
              <a:rPr lang="en-US" dirty="0" err="1"/>
              <a:t>hrs</a:t>
            </a:r>
            <a:r>
              <a:rPr lang="en-US" dirty="0"/>
              <a:t>, require intubation</a:t>
            </a:r>
            <a:endParaRPr dirty="0"/>
          </a:p>
          <a:p>
            <a:pPr marL="228600" lvl="0" indent="-228600" algn="l" rtl="0">
              <a:lnSpc>
                <a:spcPct val="90000"/>
              </a:lnSpc>
              <a:spcBef>
                <a:spcPts val="1000"/>
              </a:spcBef>
              <a:spcAft>
                <a:spcPts val="0"/>
              </a:spcAft>
              <a:buClr>
                <a:schemeClr val="dk1"/>
              </a:buClr>
              <a:buSzPts val="2800"/>
              <a:buChar char="•"/>
            </a:pPr>
            <a:r>
              <a:rPr lang="en-US" dirty="0"/>
              <a:t>Exam: decreased breath sounds, scaphoid </a:t>
            </a:r>
            <a:r>
              <a:rPr lang="en-US" dirty="0" smtClean="0"/>
              <a:t>abdomen </a:t>
            </a:r>
            <a:r>
              <a:rPr lang="en-US" dirty="0" smtClean="0">
                <a:solidFill>
                  <a:srgbClr val="0070C0"/>
                </a:solidFill>
              </a:rPr>
              <a:t>flat </a:t>
            </a:r>
            <a:endParaRPr dirty="0">
              <a:solidFill>
                <a:srgbClr val="0070C0"/>
              </a:solidFill>
            </a:endParaRPr>
          </a:p>
          <a:p>
            <a:pPr marL="228600" lvl="0" indent="-228600" algn="l" rtl="0">
              <a:lnSpc>
                <a:spcPct val="90000"/>
              </a:lnSpc>
              <a:spcBef>
                <a:spcPts val="1000"/>
              </a:spcBef>
              <a:spcAft>
                <a:spcPts val="0"/>
              </a:spcAft>
              <a:buClr>
                <a:schemeClr val="dk1"/>
              </a:buClr>
              <a:buSzPts val="2800"/>
              <a:buChar char="•"/>
            </a:pPr>
            <a:r>
              <a:rPr lang="en-US" dirty="0"/>
              <a:t>CXR: mediastinal shift, abdominal contents in chest</a:t>
            </a:r>
            <a:endParaRPr dirty="0"/>
          </a:p>
          <a:p>
            <a:pPr marL="228600" lvl="0" indent="-228600" algn="l" rtl="0">
              <a:lnSpc>
                <a:spcPct val="90000"/>
              </a:lnSpc>
              <a:spcBef>
                <a:spcPts val="1000"/>
              </a:spcBef>
              <a:spcAft>
                <a:spcPts val="0"/>
              </a:spcAft>
              <a:buClr>
                <a:schemeClr val="dk1"/>
              </a:buClr>
              <a:buSzPts val="2800"/>
              <a:buChar char="•"/>
            </a:pPr>
            <a:r>
              <a:rPr lang="en-US" dirty="0"/>
              <a:t>Delayed presentation – mild symptoms, intermittent tachypnea or cough</a:t>
            </a:r>
            <a:endParaRPr dirty="0"/>
          </a:p>
        </p:txBody>
      </p:sp>
      <p:pic>
        <p:nvPicPr>
          <p:cNvPr id="4" name="Picture 2" descr="C:\Users\Administrator\Desktop\شعار لجنة الطب والجراحة بدون خلفية.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1800" y="5241706"/>
            <a:ext cx="1600200" cy="161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14" descr="Chest X-ray after birth. Chest X-ray shows multiple loops of bowel... |  Download Scientific Diagram"/>
          <p:cNvPicPr preferRelativeResize="0"/>
          <p:nvPr/>
        </p:nvPicPr>
        <p:blipFill rotWithShape="1">
          <a:blip r:embed="rId3">
            <a:alphaModFix/>
          </a:blip>
          <a:srcRect t="10789" b="18780"/>
          <a:stretch/>
        </p:blipFill>
        <p:spPr>
          <a:xfrm>
            <a:off x="4110127" y="10"/>
            <a:ext cx="8081873" cy="6857990"/>
          </a:xfrm>
          <a:custGeom>
            <a:avLst/>
            <a:gdLst/>
            <a:ahLst/>
            <a:cxnLst/>
            <a:rect l="l" t="t" r="r" b="b"/>
            <a:pathLst>
              <a:path w="8081873" h="6858000" extrusionOk="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a:noFill/>
          <a:ln>
            <a:noFill/>
          </a:ln>
        </p:spPr>
      </p:pic>
      <p:sp>
        <p:nvSpPr>
          <p:cNvPr id="213" name="Google Shape;213;p14"/>
          <p:cNvSpPr txBox="1">
            <a:spLocks noGrp="1"/>
          </p:cNvSpPr>
          <p:nvPr>
            <p:ph type="title"/>
          </p:nvPr>
        </p:nvSpPr>
        <p:spPr>
          <a:xfrm>
            <a:off x="477981" y="1122363"/>
            <a:ext cx="4023360" cy="320413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00"/>
              <a:buFont typeface="Calibri"/>
              <a:buNone/>
            </a:pPr>
            <a:r>
              <a:rPr lang="en-US" sz="3200"/>
              <a:t>T 36.5 HR 170 MAP 30 RR 70 O2 sat 60%</a:t>
            </a:r>
            <a:br>
              <a:rPr lang="en-US" sz="3200"/>
            </a:br>
            <a:r>
              <a:rPr lang="en-US" sz="3200"/>
              <a:t>Alert, moving all extremities, grimacing</a:t>
            </a:r>
            <a:br>
              <a:rPr lang="en-US" sz="3200"/>
            </a:br>
            <a:endParaRPr sz="3200"/>
          </a:p>
        </p:txBody>
      </p:sp>
      <p:pic>
        <p:nvPicPr>
          <p:cNvPr id="4" name="Picture 2" descr="C:\Users\Administrator\Desktop\شعار لجنة الطب والجراحة بدون خلفية.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91800" y="5241706"/>
            <a:ext cx="1600200" cy="161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15"/>
          <p:cNvPicPr preferRelativeResize="0"/>
          <p:nvPr/>
        </p:nvPicPr>
        <p:blipFill rotWithShape="1">
          <a:blip r:embed="rId3">
            <a:alphaModFix/>
          </a:blip>
          <a:srcRect/>
          <a:stretch/>
        </p:blipFill>
        <p:spPr>
          <a:xfrm>
            <a:off x="1974850" y="63500"/>
            <a:ext cx="8242300" cy="6794500"/>
          </a:xfrm>
          <a:prstGeom prst="rect">
            <a:avLst/>
          </a:prstGeom>
          <a:noFill/>
          <a:ln>
            <a:noFill/>
          </a:ln>
        </p:spPr>
      </p:pic>
      <p:sp>
        <p:nvSpPr>
          <p:cNvPr id="220" name="Google Shape;220;p15"/>
          <p:cNvSpPr/>
          <p:nvPr/>
        </p:nvSpPr>
        <p:spPr>
          <a:xfrm>
            <a:off x="4072467" y="2294466"/>
            <a:ext cx="1608667" cy="321734"/>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none">
                <a:solidFill>
                  <a:schemeClr val="dk1"/>
                </a:solidFill>
                <a:latin typeface="Calibri"/>
                <a:ea typeface="Calibri"/>
                <a:cs typeface="Calibri"/>
                <a:sym typeface="Calibri"/>
              </a:rPr>
              <a:t>Meds: sedation?</a:t>
            </a:r>
            <a:endParaRPr/>
          </a:p>
        </p:txBody>
      </p:sp>
      <p:sp>
        <p:nvSpPr>
          <p:cNvPr id="221" name="Google Shape;221;p15"/>
          <p:cNvSpPr/>
          <p:nvPr/>
        </p:nvSpPr>
        <p:spPr>
          <a:xfrm>
            <a:off x="4233333" y="2954866"/>
            <a:ext cx="1608667" cy="406401"/>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none">
                <a:solidFill>
                  <a:schemeClr val="dk1"/>
                </a:solidFill>
                <a:latin typeface="Calibri"/>
                <a:ea typeface="Calibri"/>
                <a:cs typeface="Calibri"/>
                <a:sym typeface="Calibri"/>
              </a:rPr>
              <a:t>CXR: expansion?</a:t>
            </a:r>
            <a:endParaRPr/>
          </a:p>
        </p:txBody>
      </p:sp>
      <p:sp>
        <p:nvSpPr>
          <p:cNvPr id="222" name="Google Shape;222;p15"/>
          <p:cNvSpPr/>
          <p:nvPr/>
        </p:nvSpPr>
        <p:spPr>
          <a:xfrm>
            <a:off x="8009466" y="3031067"/>
            <a:ext cx="1608667" cy="507999"/>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none" dirty="0">
                <a:solidFill>
                  <a:schemeClr val="dk1"/>
                </a:solidFill>
                <a:latin typeface="Calibri"/>
                <a:ea typeface="Calibri"/>
                <a:cs typeface="Calibri"/>
                <a:sym typeface="Calibri"/>
              </a:rPr>
              <a:t>PIP? PEEP? RR?</a:t>
            </a:r>
            <a:endParaRPr dirty="0"/>
          </a:p>
        </p:txBody>
      </p:sp>
      <p:sp>
        <p:nvSpPr>
          <p:cNvPr id="223" name="Google Shape;223;p15"/>
          <p:cNvSpPr/>
          <p:nvPr/>
        </p:nvSpPr>
        <p:spPr>
          <a:xfrm>
            <a:off x="8185150" y="5774266"/>
            <a:ext cx="1043517" cy="423333"/>
          </a:xfrm>
          <a:prstGeom prst="roundRect">
            <a:avLst>
              <a:gd name="adj" fmla="val 50000"/>
            </a:avLst>
          </a:prstGeom>
          <a:solidFill>
            <a:srgbClr val="2F549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50" b="0" i="0" u="none" strike="noStrike" cap="none">
                <a:solidFill>
                  <a:schemeClr val="lt1"/>
                </a:solidFill>
                <a:latin typeface="Calibri"/>
                <a:ea typeface="Calibri"/>
                <a:cs typeface="Calibri"/>
                <a:sym typeface="Calibri"/>
              </a:rPr>
              <a:t>Postductal sat?</a:t>
            </a:r>
            <a:endParaRPr/>
          </a:p>
        </p:txBody>
      </p:sp>
      <p:sp>
        <p:nvSpPr>
          <p:cNvPr id="224" name="Google Shape;224;p15"/>
          <p:cNvSpPr/>
          <p:nvPr/>
        </p:nvSpPr>
        <p:spPr>
          <a:xfrm>
            <a:off x="5574241" y="213784"/>
            <a:ext cx="1043517" cy="423333"/>
          </a:xfrm>
          <a:prstGeom prst="roundRect">
            <a:avLst>
              <a:gd name="adj" fmla="val 50000"/>
            </a:avLst>
          </a:prstGeom>
          <a:solidFill>
            <a:srgbClr val="2F549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50" b="0" i="0" u="none" strike="noStrike" cap="none">
                <a:solidFill>
                  <a:schemeClr val="lt1"/>
                </a:solidFill>
                <a:latin typeface="Calibri"/>
                <a:ea typeface="Calibri"/>
                <a:cs typeface="Calibri"/>
                <a:sym typeface="Calibri"/>
              </a:rPr>
              <a:t>Preductal sat?</a:t>
            </a:r>
            <a:endParaRPr/>
          </a:p>
        </p:txBody>
      </p:sp>
      <p:sp>
        <p:nvSpPr>
          <p:cNvPr id="225" name="Google Shape;225;p15"/>
          <p:cNvSpPr/>
          <p:nvPr/>
        </p:nvSpPr>
        <p:spPr>
          <a:xfrm>
            <a:off x="3733802" y="4775201"/>
            <a:ext cx="1447798" cy="1151466"/>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Goal BP?</a:t>
            </a:r>
            <a:endParaRPr/>
          </a:p>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Hypotension Management?</a:t>
            </a:r>
            <a:endParaRPr/>
          </a:p>
        </p:txBody>
      </p:sp>
      <p:sp>
        <p:nvSpPr>
          <p:cNvPr id="226" name="Google Shape;226;p15"/>
          <p:cNvSpPr/>
          <p:nvPr/>
        </p:nvSpPr>
        <p:spPr>
          <a:xfrm>
            <a:off x="5930900" y="4343400"/>
            <a:ext cx="414867" cy="177800"/>
          </a:xfrm>
          <a:prstGeom prst="rect">
            <a:avLst/>
          </a:prstGeom>
          <a:solidFill>
            <a:srgbClr val="A4CDD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a:t>
            </a:r>
            <a:endParaRPr/>
          </a:p>
        </p:txBody>
      </p:sp>
      <p:sp>
        <p:nvSpPr>
          <p:cNvPr id="227" name="Google Shape;227;p15"/>
          <p:cNvSpPr/>
          <p:nvPr/>
        </p:nvSpPr>
        <p:spPr>
          <a:xfrm>
            <a:off x="6202891" y="4521200"/>
            <a:ext cx="638176" cy="177800"/>
          </a:xfrm>
          <a:prstGeom prst="rect">
            <a:avLst/>
          </a:prstGeom>
          <a:solidFill>
            <a:srgbClr val="A4CDD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a:t>
            </a:r>
            <a:endParaRPr/>
          </a:p>
        </p:txBody>
      </p:sp>
      <p:sp>
        <p:nvSpPr>
          <p:cNvPr id="228" name="Google Shape;228;p15"/>
          <p:cNvSpPr/>
          <p:nvPr/>
        </p:nvSpPr>
        <p:spPr>
          <a:xfrm>
            <a:off x="6542086" y="4703235"/>
            <a:ext cx="67205" cy="177800"/>
          </a:xfrm>
          <a:prstGeom prst="rect">
            <a:avLst/>
          </a:prstGeom>
          <a:solidFill>
            <a:srgbClr val="A4CDD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a:t>
            </a:r>
            <a:endParaRPr/>
          </a:p>
        </p:txBody>
      </p:sp>
      <p:sp>
        <p:nvSpPr>
          <p:cNvPr id="229" name="Google Shape;229;p15"/>
          <p:cNvSpPr/>
          <p:nvPr/>
        </p:nvSpPr>
        <p:spPr>
          <a:xfrm>
            <a:off x="2810933" y="6485466"/>
            <a:ext cx="7467600" cy="37253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0" name="Google Shape;230;p15"/>
          <p:cNvSpPr/>
          <p:nvPr/>
        </p:nvSpPr>
        <p:spPr>
          <a:xfrm>
            <a:off x="4597399" y="3468157"/>
            <a:ext cx="1117599" cy="23177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a:t>
            </a:r>
            <a:endParaRPr/>
          </a:p>
        </p:txBody>
      </p:sp>
      <p:sp>
        <p:nvSpPr>
          <p:cNvPr id="231" name="Google Shape;231;p15"/>
          <p:cNvSpPr/>
          <p:nvPr/>
        </p:nvSpPr>
        <p:spPr>
          <a:xfrm>
            <a:off x="4072467" y="1158240"/>
            <a:ext cx="1642531" cy="447040"/>
          </a:xfrm>
          <a:prstGeom prst="roundRect">
            <a:avLst>
              <a:gd name="adj" fmla="val 16667"/>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dk1"/>
                </a:solidFill>
                <a:latin typeface="Calibri"/>
                <a:ea typeface="Calibri"/>
                <a:cs typeface="Calibri"/>
                <a:sym typeface="Calibri"/>
              </a:rPr>
              <a:t>Environment?</a:t>
            </a:r>
            <a:endParaRPr/>
          </a:p>
        </p:txBody>
      </p:sp>
      <p:pic>
        <p:nvPicPr>
          <p:cNvPr id="15" name="Picture 2" descr="C:\Users\Administrator\Desktop\شعار لجنة الطب والجراحة بدون خلفية.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91800" y="5241706"/>
            <a:ext cx="1600200" cy="161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9" name="Picture 2" descr="C:\Users\Administrator\Desktop\شعار لجنة الطب والجراحة بدون خلفية.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1800" y="5241706"/>
            <a:ext cx="1600200" cy="161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 name="Google Shape;237;p16"/>
          <p:cNvPicPr preferRelativeResize="0"/>
          <p:nvPr/>
        </p:nvPicPr>
        <p:blipFill rotWithShape="1">
          <a:blip r:embed="rId4">
            <a:alphaModFix/>
          </a:blip>
          <a:srcRect/>
          <a:stretch/>
        </p:blipFill>
        <p:spPr>
          <a:xfrm>
            <a:off x="3740150" y="0"/>
            <a:ext cx="8242300" cy="6794500"/>
          </a:xfrm>
          <a:prstGeom prst="rect">
            <a:avLst/>
          </a:prstGeom>
          <a:noFill/>
          <a:ln>
            <a:noFill/>
          </a:ln>
        </p:spPr>
      </p:pic>
      <p:sp>
        <p:nvSpPr>
          <p:cNvPr id="2" name="مستطيل 1"/>
          <p:cNvSpPr/>
          <p:nvPr/>
        </p:nvSpPr>
        <p:spPr>
          <a:xfrm>
            <a:off x="574711" y="483682"/>
            <a:ext cx="2765389" cy="523220"/>
          </a:xfrm>
          <a:prstGeom prst="rect">
            <a:avLst/>
          </a:prstGeom>
          <a:solidFill>
            <a:srgbClr val="FFFF00"/>
          </a:solidFill>
        </p:spPr>
        <p:txBody>
          <a:bodyPr wrap="square">
            <a:spAutoFit/>
          </a:bodyPr>
          <a:lstStyle/>
          <a:p>
            <a:r>
              <a:rPr lang="en-US" dirty="0">
                <a:solidFill>
                  <a:schemeClr val="tx1"/>
                </a:solidFill>
              </a:rPr>
              <a:t>prevent minimum stimulation to decrease Demand on oxygen</a:t>
            </a:r>
            <a:endParaRPr lang="ar-JO" dirty="0">
              <a:solidFill>
                <a:schemeClr val="tx1"/>
              </a:solidFill>
            </a:endParaRPr>
          </a:p>
        </p:txBody>
      </p:sp>
      <p:sp>
        <p:nvSpPr>
          <p:cNvPr id="3" name="مستطيل 2"/>
          <p:cNvSpPr/>
          <p:nvPr/>
        </p:nvSpPr>
        <p:spPr>
          <a:xfrm>
            <a:off x="719155" y="1884690"/>
            <a:ext cx="2476500" cy="1169551"/>
          </a:xfrm>
          <a:prstGeom prst="rect">
            <a:avLst/>
          </a:prstGeom>
        </p:spPr>
        <p:txBody>
          <a:bodyPr wrap="square">
            <a:spAutoFit/>
          </a:bodyPr>
          <a:lstStyle/>
          <a:p>
            <a:r>
              <a:rPr lang="en-US" dirty="0"/>
              <a:t>the problem in this patient in addition to </a:t>
            </a:r>
            <a:r>
              <a:rPr lang="en-US" dirty="0" smtClean="0"/>
              <a:t>hypoxia</a:t>
            </a:r>
          </a:p>
          <a:p>
            <a:r>
              <a:rPr lang="en-US" dirty="0" smtClean="0"/>
              <a:t> </a:t>
            </a:r>
            <a:r>
              <a:rPr lang="en-US" dirty="0"/>
              <a:t>become more sensitive to </a:t>
            </a:r>
            <a:r>
              <a:rPr lang="en-US" dirty="0" smtClean="0"/>
              <a:t>it</a:t>
            </a:r>
            <a:br>
              <a:rPr lang="en-US" dirty="0" smtClean="0"/>
            </a:br>
            <a:r>
              <a:rPr lang="en-US" dirty="0" smtClean="0"/>
              <a:t>“brain </a:t>
            </a:r>
            <a:r>
              <a:rPr lang="en-US" dirty="0"/>
              <a:t>injury” intracranial hemorrhage</a:t>
            </a:r>
            <a:endParaRPr lang="ar-JO" dirty="0"/>
          </a:p>
        </p:txBody>
      </p:sp>
      <p:sp>
        <p:nvSpPr>
          <p:cNvPr id="4" name="مستطيل 3"/>
          <p:cNvSpPr/>
          <p:nvPr/>
        </p:nvSpPr>
        <p:spPr>
          <a:xfrm>
            <a:off x="3851223" y="2201275"/>
            <a:ext cx="1928733" cy="338554"/>
          </a:xfrm>
          <a:prstGeom prst="rect">
            <a:avLst/>
          </a:prstGeom>
          <a:solidFill>
            <a:srgbClr val="FFFF00"/>
          </a:solidFill>
        </p:spPr>
        <p:txBody>
          <a:bodyPr wrap="none">
            <a:spAutoFit/>
          </a:bodyPr>
          <a:lstStyle/>
          <a:p>
            <a:r>
              <a:rPr lang="ar-JO" sz="1600" dirty="0" err="1"/>
              <a:t>لانه</a:t>
            </a:r>
            <a:r>
              <a:rPr lang="ar-JO" sz="1600" dirty="0"/>
              <a:t> بدنا </a:t>
            </a:r>
            <a:r>
              <a:rPr lang="ar-JO" sz="1600" dirty="0" smtClean="0"/>
              <a:t>اياه </a:t>
            </a:r>
            <a:r>
              <a:rPr lang="ar-JO" sz="1600" dirty="0" err="1"/>
              <a:t>نايم</a:t>
            </a:r>
            <a:r>
              <a:rPr lang="ar-JO" sz="1600" dirty="0"/>
              <a:t> بس بتنفس</a:t>
            </a:r>
          </a:p>
        </p:txBody>
      </p:sp>
      <p:sp>
        <p:nvSpPr>
          <p:cNvPr id="5" name="سهم إلى اليسار 4"/>
          <p:cNvSpPr/>
          <p:nvPr/>
        </p:nvSpPr>
        <p:spPr>
          <a:xfrm>
            <a:off x="5779956" y="2201275"/>
            <a:ext cx="138244" cy="268190"/>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JO"/>
          </a:p>
        </p:txBody>
      </p:sp>
      <p:sp>
        <p:nvSpPr>
          <p:cNvPr id="6" name="مستطيل 5"/>
          <p:cNvSpPr/>
          <p:nvPr/>
        </p:nvSpPr>
        <p:spPr>
          <a:xfrm>
            <a:off x="6337300" y="2539829"/>
            <a:ext cx="1092200"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JO"/>
          </a:p>
        </p:txBody>
      </p:sp>
      <p:sp>
        <p:nvSpPr>
          <p:cNvPr id="7" name="مستطيل 6"/>
          <p:cNvSpPr/>
          <p:nvPr/>
        </p:nvSpPr>
        <p:spPr>
          <a:xfrm>
            <a:off x="3740150" y="3999012"/>
            <a:ext cx="1835759" cy="307777"/>
          </a:xfrm>
          <a:prstGeom prst="rect">
            <a:avLst/>
          </a:prstGeom>
          <a:solidFill>
            <a:srgbClr val="FFFF00"/>
          </a:solidFill>
        </p:spPr>
        <p:txBody>
          <a:bodyPr wrap="none">
            <a:spAutoFit/>
          </a:bodyPr>
          <a:lstStyle/>
          <a:p>
            <a:r>
              <a:rPr lang="en-US" dirty="0"/>
              <a:t>everyday chest x-ray</a:t>
            </a:r>
            <a:endParaRPr lang="ar-JO"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1"/>
        <p:cNvGrpSpPr/>
        <p:nvPr/>
      </p:nvGrpSpPr>
      <p:grpSpPr>
        <a:xfrm>
          <a:off x="0" y="0"/>
          <a:ext cx="0" cy="0"/>
          <a:chOff x="0" y="0"/>
          <a:chExt cx="0" cy="0"/>
        </a:xfrm>
      </p:grpSpPr>
      <p:sp>
        <p:nvSpPr>
          <p:cNvPr id="242" name="Google Shape;242;p17"/>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lvl="0" algn="ctr"/>
            <a:r>
              <a:rPr lang="en-US" sz="1800" dirty="0">
                <a:solidFill>
                  <a:schemeClr val="lt1"/>
                </a:solidFill>
                <a:latin typeface="Calibri"/>
                <a:ea typeface="Calibri"/>
                <a:cs typeface="Calibri"/>
                <a:sym typeface="Calibri"/>
              </a:rPr>
              <a:t>because the most potent vasoconstriction is hypoxia</a:t>
            </a:r>
            <a:endParaRPr sz="1800" b="0" i="0" u="none" strike="noStrike" cap="none" dirty="0">
              <a:solidFill>
                <a:schemeClr val="lt1"/>
              </a:solidFill>
              <a:latin typeface="Calibri"/>
              <a:ea typeface="Calibri"/>
              <a:cs typeface="Calibri"/>
              <a:sym typeface="Calibri"/>
            </a:endParaRPr>
          </a:p>
        </p:txBody>
      </p:sp>
      <p:sp>
        <p:nvSpPr>
          <p:cNvPr id="243" name="Google Shape;243;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400"/>
              <a:buFont typeface="Calibri"/>
              <a:buNone/>
            </a:pPr>
            <a:r>
              <a:rPr lang="en-US" sz="5400" dirty="0"/>
              <a:t>Initial Management</a:t>
            </a:r>
            <a:endParaRPr dirty="0"/>
          </a:p>
        </p:txBody>
      </p:sp>
      <p:sp>
        <p:nvSpPr>
          <p:cNvPr id="244" name="Google Shape;244;p17"/>
          <p:cNvSpPr/>
          <p:nvPr/>
        </p:nvSpPr>
        <p:spPr>
          <a:xfrm>
            <a:off x="669036" y="1677373"/>
            <a:ext cx="10853928" cy="18288"/>
          </a:xfrm>
          <a:custGeom>
            <a:avLst/>
            <a:gdLst/>
            <a:ahLst/>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5" name="Google Shape;245;p17"/>
          <p:cNvSpPr txBox="1">
            <a:spLocks noGrp="1"/>
          </p:cNvSpPr>
          <p:nvPr>
            <p:ph type="body" idx="1"/>
          </p:nvPr>
        </p:nvSpPr>
        <p:spPr>
          <a:xfrm>
            <a:off x="838200" y="1929384"/>
            <a:ext cx="8026400" cy="4251960"/>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dk1"/>
              </a:buClr>
              <a:buSzPts val="2200"/>
              <a:buChar char="•"/>
            </a:pPr>
            <a:r>
              <a:rPr lang="en-US" sz="2200" dirty="0"/>
              <a:t>Early intubation</a:t>
            </a:r>
            <a:endParaRPr dirty="0"/>
          </a:p>
          <a:p>
            <a:pPr marL="228600" lvl="0" indent="-228600" algn="l" rtl="0">
              <a:lnSpc>
                <a:spcPct val="90000"/>
              </a:lnSpc>
              <a:spcBef>
                <a:spcPts val="1000"/>
              </a:spcBef>
              <a:spcAft>
                <a:spcPts val="0"/>
              </a:spcAft>
              <a:buClr>
                <a:schemeClr val="dk1"/>
              </a:buClr>
              <a:buSzPts val="2200"/>
              <a:buChar char="•"/>
            </a:pPr>
            <a:r>
              <a:rPr lang="en-US" sz="2200" dirty="0"/>
              <a:t>Specific vent management</a:t>
            </a:r>
            <a:endParaRPr dirty="0"/>
          </a:p>
          <a:p>
            <a:pPr marL="685800" lvl="1" indent="-228600" algn="l" rtl="0">
              <a:lnSpc>
                <a:spcPct val="90000"/>
              </a:lnSpc>
              <a:spcBef>
                <a:spcPts val="500"/>
              </a:spcBef>
              <a:spcAft>
                <a:spcPts val="0"/>
              </a:spcAft>
              <a:buClr>
                <a:schemeClr val="dk1"/>
              </a:buClr>
              <a:buSzPts val="2200"/>
              <a:buChar char="•"/>
            </a:pPr>
            <a:r>
              <a:rPr lang="en-US" sz="2200" dirty="0"/>
              <a:t>Pressure-limited: increase PIP 1-2, max 26 cm H2O</a:t>
            </a:r>
            <a:endParaRPr dirty="0"/>
          </a:p>
          <a:p>
            <a:pPr marL="685800" lvl="1" indent="-228600" algn="l" rtl="0">
              <a:lnSpc>
                <a:spcPct val="90000"/>
              </a:lnSpc>
              <a:spcBef>
                <a:spcPts val="500"/>
              </a:spcBef>
              <a:spcAft>
                <a:spcPts val="0"/>
              </a:spcAft>
              <a:buClr>
                <a:schemeClr val="dk1"/>
              </a:buClr>
              <a:buSzPts val="2200"/>
              <a:buChar char="•"/>
            </a:pPr>
            <a:r>
              <a:rPr lang="en-US" sz="2200" dirty="0"/>
              <a:t>Permissive hypercapnia</a:t>
            </a:r>
            <a:endParaRPr dirty="0"/>
          </a:p>
          <a:p>
            <a:pPr marL="685800" lvl="1" indent="-228600" algn="l" rtl="0">
              <a:lnSpc>
                <a:spcPct val="90000"/>
              </a:lnSpc>
              <a:spcBef>
                <a:spcPts val="500"/>
              </a:spcBef>
              <a:spcAft>
                <a:spcPts val="0"/>
              </a:spcAft>
              <a:buClr>
                <a:schemeClr val="dk1"/>
              </a:buClr>
              <a:buSzPts val="2200"/>
              <a:buChar char="•"/>
            </a:pPr>
            <a:r>
              <a:rPr lang="en-US" sz="2200" dirty="0"/>
              <a:t>Rate: increase by 5, max 60/min</a:t>
            </a:r>
            <a:endParaRPr dirty="0"/>
          </a:p>
          <a:p>
            <a:pPr marL="228600" lvl="0" indent="-228600">
              <a:buSzPts val="2200"/>
            </a:pPr>
            <a:r>
              <a:rPr lang="en-US" sz="2200" dirty="0"/>
              <a:t>IV </a:t>
            </a:r>
            <a:r>
              <a:rPr lang="en-US" sz="2200" dirty="0"/>
              <a:t>access </a:t>
            </a:r>
            <a:r>
              <a:rPr lang="en-US" sz="2200" dirty="0">
                <a:solidFill>
                  <a:srgbClr val="0070C0"/>
                </a:solidFill>
              </a:rPr>
              <a:t>give TPN= total parenteral nutrition, is the medical term for infusing a specialized form of food through a vein (intravenously). The goal of the treatment is to correct or prevent malnutrition</a:t>
            </a:r>
            <a:endParaRPr dirty="0">
              <a:solidFill>
                <a:srgbClr val="0070C0"/>
              </a:solidFill>
            </a:endParaRPr>
          </a:p>
          <a:p>
            <a:pPr marL="228600" lvl="0" indent="-228600" algn="l" rtl="0">
              <a:lnSpc>
                <a:spcPct val="90000"/>
              </a:lnSpc>
              <a:spcBef>
                <a:spcPts val="1000"/>
              </a:spcBef>
              <a:spcAft>
                <a:spcPts val="0"/>
              </a:spcAft>
              <a:buClr>
                <a:schemeClr val="dk1"/>
              </a:buClr>
              <a:buSzPts val="2200"/>
              <a:buChar char="•"/>
            </a:pPr>
            <a:r>
              <a:rPr lang="en-US" sz="2200" dirty="0"/>
              <a:t>Arterial access: q1-4hrs as </a:t>
            </a:r>
            <a:r>
              <a:rPr lang="en-US" sz="2200" dirty="0" smtClean="0"/>
              <a:t>needed “</a:t>
            </a:r>
            <a:r>
              <a:rPr lang="en-US" sz="2200" dirty="0" smtClean="0">
                <a:solidFill>
                  <a:srgbClr val="0070C0"/>
                </a:solidFill>
              </a:rPr>
              <a:t>ABG”</a:t>
            </a:r>
            <a:endParaRPr dirty="0">
              <a:solidFill>
                <a:srgbClr val="0070C0"/>
              </a:solidFill>
            </a:endParaRPr>
          </a:p>
          <a:p>
            <a:pPr marL="228600" lvl="0" indent="-228600" algn="l" rtl="0">
              <a:lnSpc>
                <a:spcPct val="90000"/>
              </a:lnSpc>
              <a:spcBef>
                <a:spcPts val="1000"/>
              </a:spcBef>
              <a:spcAft>
                <a:spcPts val="0"/>
              </a:spcAft>
              <a:buClr>
                <a:schemeClr val="dk1"/>
              </a:buClr>
              <a:buSzPts val="2200"/>
              <a:buChar char="•"/>
            </a:pPr>
            <a:r>
              <a:rPr lang="en-US" sz="2200" dirty="0"/>
              <a:t>OG decompression </a:t>
            </a:r>
            <a:endParaRPr dirty="0"/>
          </a:p>
          <a:p>
            <a:pPr marL="228600" lvl="0" indent="-228600">
              <a:buSzPts val="2200"/>
            </a:pPr>
            <a:r>
              <a:rPr lang="en-US" sz="2200" dirty="0" smtClean="0"/>
              <a:t>CXR </a:t>
            </a:r>
            <a:r>
              <a:rPr lang="en-US" sz="2200" dirty="0" smtClean="0">
                <a:solidFill>
                  <a:srgbClr val="0070C0"/>
                </a:solidFill>
              </a:rPr>
              <a:t>with NG </a:t>
            </a:r>
            <a:r>
              <a:rPr lang="en-US" sz="2200" dirty="0"/>
              <a:t>, Echo</a:t>
            </a:r>
            <a:r>
              <a:rPr lang="en-US" sz="2200" u="sng" dirty="0">
                <a:solidFill>
                  <a:srgbClr val="0070C0"/>
                </a:solidFill>
              </a:rPr>
              <a:t>” to assess for heart failure and pulmonary hypertension</a:t>
            </a:r>
            <a:r>
              <a:rPr lang="en-US" sz="2200" dirty="0"/>
              <a:t> </a:t>
            </a:r>
            <a:r>
              <a:rPr lang="en-US" sz="2200" dirty="0" smtClean="0"/>
              <a:t>“, </a:t>
            </a:r>
            <a:r>
              <a:rPr lang="en-US" sz="2200" dirty="0"/>
              <a:t>Vitals monitoring, serial ABGs</a:t>
            </a:r>
            <a:endParaRPr dirty="0"/>
          </a:p>
          <a:p>
            <a:pPr marL="228600" lvl="0" indent="-228600" algn="l" rtl="0">
              <a:lnSpc>
                <a:spcPct val="90000"/>
              </a:lnSpc>
              <a:spcBef>
                <a:spcPts val="1000"/>
              </a:spcBef>
              <a:spcAft>
                <a:spcPts val="0"/>
              </a:spcAft>
              <a:buClr>
                <a:schemeClr val="dk1"/>
              </a:buClr>
              <a:buSzPts val="2200"/>
              <a:buChar char="•"/>
            </a:pPr>
            <a:r>
              <a:rPr lang="en-US" sz="2200" dirty="0"/>
              <a:t>Consider head U/S if potential for </a:t>
            </a:r>
            <a:r>
              <a:rPr lang="en-US" sz="2200" dirty="0" smtClean="0"/>
              <a:t>ECMO </a:t>
            </a:r>
            <a:r>
              <a:rPr lang="en-US" sz="2200" u="sng" dirty="0" smtClean="0">
                <a:solidFill>
                  <a:srgbClr val="0070C0"/>
                </a:solidFill>
              </a:rPr>
              <a:t>for bleeding </a:t>
            </a:r>
            <a:endParaRPr u="sng" dirty="0">
              <a:solidFill>
                <a:srgbClr val="0070C0"/>
              </a:solidFill>
            </a:endParaRPr>
          </a:p>
          <a:p>
            <a:pPr marL="0" lvl="0" indent="0" algn="l" rtl="0">
              <a:lnSpc>
                <a:spcPct val="90000"/>
              </a:lnSpc>
              <a:spcBef>
                <a:spcPts val="1000"/>
              </a:spcBef>
              <a:spcAft>
                <a:spcPts val="0"/>
              </a:spcAft>
              <a:buClr>
                <a:schemeClr val="dk1"/>
              </a:buClr>
              <a:buSzPts val="2200"/>
              <a:buNone/>
            </a:pPr>
            <a:endParaRPr sz="2200" dirty="0"/>
          </a:p>
        </p:txBody>
      </p:sp>
      <p:sp>
        <p:nvSpPr>
          <p:cNvPr id="2" name="مستطيل 1"/>
          <p:cNvSpPr/>
          <p:nvPr/>
        </p:nvSpPr>
        <p:spPr>
          <a:xfrm>
            <a:off x="7155485" y="427335"/>
            <a:ext cx="230063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 B C </a:t>
            </a:r>
            <a:endParaRPr lang="ar-SA"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مستطيل 2"/>
          <p:cNvSpPr/>
          <p:nvPr/>
        </p:nvSpPr>
        <p:spPr>
          <a:xfrm>
            <a:off x="7993579" y="1719573"/>
            <a:ext cx="4020652" cy="1600438"/>
          </a:xfrm>
          <a:prstGeom prst="rect">
            <a:avLst/>
          </a:prstGeom>
          <a:solidFill>
            <a:srgbClr val="FFFF00"/>
          </a:solidFill>
        </p:spPr>
        <p:txBody>
          <a:bodyPr wrap="none">
            <a:spAutoFit/>
          </a:bodyPr>
          <a:lstStyle/>
          <a:p>
            <a:pPr algn="ctr"/>
            <a:r>
              <a:rPr lang="en-US" dirty="0"/>
              <a:t>the most important medication</a:t>
            </a:r>
            <a:br>
              <a:rPr lang="en-US" dirty="0"/>
            </a:br>
            <a:r>
              <a:rPr lang="en-US" dirty="0"/>
              <a:t>IS </a:t>
            </a:r>
            <a:r>
              <a:rPr lang="en-US" b="1" u="sng" dirty="0"/>
              <a:t>nitric </a:t>
            </a:r>
            <a:r>
              <a:rPr lang="en-US" b="1" u="sng" dirty="0" smtClean="0"/>
              <a:t>oxide+ O2</a:t>
            </a:r>
            <a:r>
              <a:rPr lang="en-US" b="1" dirty="0" smtClean="0"/>
              <a:t/>
            </a:r>
            <a:br>
              <a:rPr lang="en-US" b="1" dirty="0" smtClean="0"/>
            </a:br>
            <a:r>
              <a:rPr lang="ar-JO" b="1" dirty="0" smtClean="0"/>
              <a:t>المشكلة الاساسية عند </a:t>
            </a:r>
            <a:r>
              <a:rPr lang="ar-JO" b="1" dirty="0" err="1" smtClean="0"/>
              <a:t>هدول</a:t>
            </a:r>
            <a:r>
              <a:rPr lang="ar-JO" b="1" dirty="0" smtClean="0"/>
              <a:t> المرضى هي </a:t>
            </a:r>
            <a:br>
              <a:rPr lang="ar-JO" b="1" dirty="0" smtClean="0"/>
            </a:br>
            <a:r>
              <a:rPr lang="en-US" b="1" dirty="0" smtClean="0"/>
              <a:t>Hypoxia </a:t>
            </a:r>
            <a:br>
              <a:rPr lang="en-US" b="1" dirty="0" smtClean="0"/>
            </a:br>
            <a:r>
              <a:rPr lang="en-US" b="1" dirty="0" err="1" smtClean="0"/>
              <a:t>pul.HTN</a:t>
            </a:r>
            <a:r>
              <a:rPr lang="en-US" b="1" dirty="0" smtClean="0"/>
              <a:t> CAUSE hypoxia</a:t>
            </a:r>
            <a:br>
              <a:rPr lang="en-US" b="1" dirty="0" smtClean="0"/>
            </a:br>
            <a:r>
              <a:rPr lang="en-US" b="1" dirty="0" smtClean="0"/>
              <a:t>and the hypoxia make more vasoconstriction</a:t>
            </a:r>
            <a:br>
              <a:rPr lang="en-US" b="1" dirty="0" smtClean="0"/>
            </a:br>
            <a:r>
              <a:rPr lang="en-US" b="1" dirty="0">
                <a:sym typeface="Wingdings" panose="05000000000000000000" pitchFamily="2" charset="2"/>
              </a:rPr>
              <a:t> vicious cycle</a:t>
            </a:r>
            <a:endParaRPr lang="ar-JO" b="1" dirty="0"/>
          </a:p>
        </p:txBody>
      </p:sp>
      <p:sp>
        <p:nvSpPr>
          <p:cNvPr id="4" name="مستطيل 3"/>
          <p:cNvSpPr/>
          <p:nvPr/>
        </p:nvSpPr>
        <p:spPr>
          <a:xfrm>
            <a:off x="8572122" y="4189512"/>
            <a:ext cx="3328155" cy="307777"/>
          </a:xfrm>
          <a:prstGeom prst="rect">
            <a:avLst/>
          </a:prstGeom>
        </p:spPr>
        <p:txBody>
          <a:bodyPr wrap="none">
            <a:spAutoFit/>
          </a:bodyPr>
          <a:lstStyle/>
          <a:p>
            <a:r>
              <a:rPr lang="en-US" dirty="0"/>
              <a:t>the most common vasodilator is oxygen</a:t>
            </a:r>
            <a:endParaRPr lang="ar-JO" dirty="0"/>
          </a:p>
        </p:txBody>
      </p:sp>
      <p:sp>
        <p:nvSpPr>
          <p:cNvPr id="5" name="سهم للأسفل 4"/>
          <p:cNvSpPr/>
          <p:nvPr/>
        </p:nvSpPr>
        <p:spPr>
          <a:xfrm>
            <a:off x="10003905" y="4497289"/>
            <a:ext cx="498995" cy="493811"/>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JO">
              <a:solidFill>
                <a:schemeClr val="tx1"/>
              </a:solidFill>
            </a:endParaRPr>
          </a:p>
        </p:txBody>
      </p:sp>
      <p:sp>
        <p:nvSpPr>
          <p:cNvPr id="6" name="مستطيل 5"/>
          <p:cNvSpPr/>
          <p:nvPr/>
        </p:nvSpPr>
        <p:spPr>
          <a:xfrm>
            <a:off x="7807217" y="5040412"/>
            <a:ext cx="4323620" cy="307777"/>
          </a:xfrm>
          <a:prstGeom prst="rect">
            <a:avLst/>
          </a:prstGeom>
        </p:spPr>
        <p:txBody>
          <a:bodyPr wrap="none">
            <a:spAutoFit/>
          </a:bodyPr>
          <a:lstStyle/>
          <a:p>
            <a:r>
              <a:rPr lang="en-US" dirty="0"/>
              <a:t>because the most potent vasoconstriction is hypoxia</a:t>
            </a:r>
            <a:endParaRPr lang="ar-JO" dirty="0"/>
          </a:p>
        </p:txBody>
      </p:sp>
      <p:pic>
        <p:nvPicPr>
          <p:cNvPr id="11" name="Picture 2" descr="C:\Users\Administrator\Desktop\شعار لجنة الطب والجراحة بدون خلفية.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2000" y="5740400"/>
            <a:ext cx="12700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p18"/>
          <p:cNvPicPr preferRelativeResize="0"/>
          <p:nvPr/>
        </p:nvPicPr>
        <p:blipFill rotWithShape="1">
          <a:blip r:embed="rId3">
            <a:alphaModFix/>
          </a:blip>
          <a:srcRect/>
          <a:stretch/>
        </p:blipFill>
        <p:spPr>
          <a:xfrm>
            <a:off x="1587500" y="31750"/>
            <a:ext cx="9017000" cy="6794500"/>
          </a:xfrm>
          <a:prstGeom prst="rect">
            <a:avLst/>
          </a:prstGeom>
          <a:noFill/>
          <a:ln>
            <a:noFill/>
          </a:ln>
        </p:spPr>
      </p:pic>
      <p:pic>
        <p:nvPicPr>
          <p:cNvPr id="3" name="Picture 2" descr="C:\Users\Administrator\Desktop\شعار لجنة الطب والجراحة بدون خلفية.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91800" y="5241706"/>
            <a:ext cx="1600200" cy="161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Google Shape;97;p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8" name="Google Shape;98;p2" descr="Descriptive text is not available for this image"/>
          <p:cNvPicPr preferRelativeResize="0"/>
          <p:nvPr/>
        </p:nvPicPr>
        <p:blipFill rotWithShape="1">
          <a:blip r:embed="rId3">
            <a:alphaModFix/>
          </a:blip>
          <a:srcRect t="22594" r="9091" b="31196"/>
          <a:stretch/>
        </p:blipFill>
        <p:spPr>
          <a:xfrm>
            <a:off x="3523488" y="10"/>
            <a:ext cx="8668512" cy="6857990"/>
          </a:xfrm>
          <a:prstGeom prst="rect">
            <a:avLst/>
          </a:prstGeom>
          <a:noFill/>
          <a:ln>
            <a:noFill/>
          </a:ln>
        </p:spPr>
      </p:pic>
      <p:sp>
        <p:nvSpPr>
          <p:cNvPr id="99" name="Google Shape;99;p2"/>
          <p:cNvSpPr/>
          <p:nvPr/>
        </p:nvSpPr>
        <p:spPr>
          <a:xfrm>
            <a:off x="2" y="0"/>
            <a:ext cx="9756601" cy="6858000"/>
          </a:xfrm>
          <a:prstGeom prst="rect">
            <a:avLst/>
          </a:prstGeom>
          <a:gradFill>
            <a:gsLst>
              <a:gs pos="0">
                <a:srgbClr val="FFFFFF">
                  <a:alpha val="0"/>
                </a:srgbClr>
              </a:gs>
              <a:gs pos="19000">
                <a:srgbClr val="FFFFFF">
                  <a:alpha val="37647"/>
                </a:srgbClr>
              </a:gs>
              <a:gs pos="35000">
                <a:srgbClr val="FFFFFF">
                  <a:alpha val="77647"/>
                </a:srgbClr>
              </a:gs>
              <a:gs pos="5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0" name="Google Shape;100;p2"/>
          <p:cNvSpPr txBox="1">
            <a:spLocks noGrp="1"/>
          </p:cNvSpPr>
          <p:nvPr>
            <p:ph type="title"/>
          </p:nvPr>
        </p:nvSpPr>
        <p:spPr>
          <a:xfrm>
            <a:off x="371094" y="1161288"/>
            <a:ext cx="3438144" cy="112471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000"/>
              <a:buFont typeface="Calibri"/>
              <a:buNone/>
            </a:pPr>
            <a:r>
              <a:rPr lang="en-US" sz="4000"/>
              <a:t>A little history…</a:t>
            </a:r>
            <a:endParaRPr/>
          </a:p>
        </p:txBody>
      </p:sp>
      <p:sp>
        <p:nvSpPr>
          <p:cNvPr id="101" name="Google Shape;101;p2"/>
          <p:cNvSpPr/>
          <p:nvPr/>
        </p:nvSpPr>
        <p:spPr>
          <a:xfrm rot="5400000">
            <a:off x="662559" y="605790"/>
            <a:ext cx="73152" cy="54864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2" name="Google Shape;102;p2"/>
          <p:cNvSpPr/>
          <p:nvPr/>
        </p:nvSpPr>
        <p:spPr>
          <a:xfrm>
            <a:off x="428244" y="2443480"/>
            <a:ext cx="3300984" cy="9144"/>
          </a:xfrm>
          <a:prstGeom prst="rect">
            <a:avLst/>
          </a:prstGeom>
          <a:solidFill>
            <a:srgbClr val="D5D5D5"/>
          </a:solidFill>
          <a:ln w="9525" cap="flat" cmpd="sng">
            <a:solidFill>
              <a:srgbClr val="D5D5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3" name="Google Shape;103;p2"/>
          <p:cNvSpPr txBox="1">
            <a:spLocks noGrp="1"/>
          </p:cNvSpPr>
          <p:nvPr>
            <p:ph type="body" idx="1"/>
          </p:nvPr>
        </p:nvSpPr>
        <p:spPr>
          <a:xfrm>
            <a:off x="371093" y="2718054"/>
            <a:ext cx="9385509" cy="360553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dirty="0"/>
              <a:t>Morgagni – 16</a:t>
            </a:r>
            <a:r>
              <a:rPr lang="en-US" sz="2400" baseline="30000" dirty="0"/>
              <a:t>th</a:t>
            </a:r>
            <a:r>
              <a:rPr lang="en-US" sz="2400" dirty="0"/>
              <a:t> century pathologist</a:t>
            </a:r>
            <a:endParaRPr dirty="0"/>
          </a:p>
          <a:p>
            <a:pPr marL="228600" lvl="0" indent="-228600" algn="l" rtl="0">
              <a:lnSpc>
                <a:spcPct val="90000"/>
              </a:lnSpc>
              <a:spcBef>
                <a:spcPts val="1000"/>
              </a:spcBef>
              <a:spcAft>
                <a:spcPts val="0"/>
              </a:spcAft>
              <a:buClr>
                <a:schemeClr val="dk1"/>
              </a:buClr>
              <a:buSzPts val="2400"/>
              <a:buChar char="•"/>
            </a:pPr>
            <a:r>
              <a:rPr lang="en-US" sz="2400" dirty="0" err="1"/>
              <a:t>Bochdalek</a:t>
            </a:r>
            <a:r>
              <a:rPr lang="en-US" sz="2400" dirty="0"/>
              <a:t> – 19</a:t>
            </a:r>
            <a:r>
              <a:rPr lang="en-US" sz="2400" baseline="30000" dirty="0"/>
              <a:t>th</a:t>
            </a:r>
            <a:r>
              <a:rPr lang="en-US" sz="2400" dirty="0"/>
              <a:t> century pathologist, 1848 report </a:t>
            </a:r>
            <a:endParaRPr dirty="0"/>
          </a:p>
          <a:p>
            <a:pPr marL="228600" lvl="0" indent="-228600" algn="l" rtl="0">
              <a:lnSpc>
                <a:spcPct val="90000"/>
              </a:lnSpc>
              <a:spcBef>
                <a:spcPts val="1000"/>
              </a:spcBef>
              <a:spcAft>
                <a:spcPts val="0"/>
              </a:spcAft>
              <a:buClr>
                <a:schemeClr val="dk1"/>
              </a:buClr>
              <a:buSzPts val="2400"/>
              <a:buChar char="•"/>
            </a:pPr>
            <a:r>
              <a:rPr lang="en-US" sz="2400" dirty="0"/>
              <a:t>Anesthesia invented: Morton 1846</a:t>
            </a:r>
            <a:endParaRPr dirty="0"/>
          </a:p>
          <a:p>
            <a:pPr marL="228600" lvl="0" indent="-228600" algn="l" rtl="0">
              <a:lnSpc>
                <a:spcPct val="90000"/>
              </a:lnSpc>
              <a:spcBef>
                <a:spcPts val="1000"/>
              </a:spcBef>
              <a:spcAft>
                <a:spcPts val="0"/>
              </a:spcAft>
              <a:buClr>
                <a:schemeClr val="dk1"/>
              </a:buClr>
              <a:buSzPts val="2400"/>
              <a:buChar char="•"/>
            </a:pPr>
            <a:r>
              <a:rPr lang="en-US" sz="2400" dirty="0"/>
              <a:t>First successful repair: </a:t>
            </a:r>
            <a:r>
              <a:rPr lang="en-US" sz="2400" dirty="0" err="1"/>
              <a:t>Heidenhain</a:t>
            </a:r>
            <a:r>
              <a:rPr lang="en-US" sz="2400" dirty="0"/>
              <a:t> 1905, Johnson 1931 in newborn</a:t>
            </a:r>
            <a:endParaRPr dirty="0"/>
          </a:p>
          <a:p>
            <a:pPr marL="228600" lvl="0" indent="-228600" algn="l" rtl="0">
              <a:lnSpc>
                <a:spcPct val="90000"/>
              </a:lnSpc>
              <a:spcBef>
                <a:spcPts val="1000"/>
              </a:spcBef>
              <a:spcAft>
                <a:spcPts val="0"/>
              </a:spcAft>
              <a:buClr>
                <a:schemeClr val="dk1"/>
              </a:buClr>
              <a:buSzPts val="2400"/>
              <a:buChar char="•"/>
            </a:pPr>
            <a:r>
              <a:rPr lang="en-US" sz="2400" dirty="0"/>
              <a:t>Mechanical ventilation invented: 1950s</a:t>
            </a:r>
            <a:endParaRPr dirty="0"/>
          </a:p>
          <a:p>
            <a:pPr marL="228600" lvl="0" indent="-228600" algn="l" rtl="0">
              <a:lnSpc>
                <a:spcPct val="90000"/>
              </a:lnSpc>
              <a:spcBef>
                <a:spcPts val="1000"/>
              </a:spcBef>
              <a:spcAft>
                <a:spcPts val="0"/>
              </a:spcAft>
              <a:buClr>
                <a:schemeClr val="dk1"/>
              </a:buClr>
              <a:buSzPts val="2400"/>
              <a:buChar char="•"/>
            </a:pPr>
            <a:r>
              <a:rPr lang="en-US" sz="2400" dirty="0"/>
              <a:t>NICU refinement: 1960s </a:t>
            </a:r>
            <a:endParaRPr dirty="0"/>
          </a:p>
          <a:p>
            <a:pPr marL="228600" lvl="0" indent="-228600">
              <a:buSzPts val="2400"/>
            </a:pPr>
            <a:r>
              <a:rPr lang="en-US" sz="2400" dirty="0"/>
              <a:t>ECMO: Gibbon 1954, Bartlett </a:t>
            </a:r>
            <a:r>
              <a:rPr lang="en-US" sz="2400" dirty="0"/>
              <a:t>1975 : </a:t>
            </a:r>
            <a:r>
              <a:rPr lang="en-US" sz="2400" dirty="0">
                <a:solidFill>
                  <a:srgbClr val="0070C0"/>
                </a:solidFill>
              </a:rPr>
              <a:t>the baby still month on it</a:t>
            </a:r>
            <a:endParaRPr dirty="0">
              <a:solidFill>
                <a:srgbClr val="0070C0"/>
              </a:solidFill>
            </a:endParaRPr>
          </a:p>
        </p:txBody>
      </p:sp>
      <p:sp>
        <p:nvSpPr>
          <p:cNvPr id="2" name="مستطيل 1"/>
          <p:cNvSpPr/>
          <p:nvPr/>
        </p:nvSpPr>
        <p:spPr>
          <a:xfrm>
            <a:off x="973453" y="5904349"/>
            <a:ext cx="6773545" cy="1169551"/>
          </a:xfrm>
          <a:prstGeom prst="rect">
            <a:avLst/>
          </a:prstGeom>
        </p:spPr>
        <p:txBody>
          <a:bodyPr wrap="square">
            <a:spAutoFit/>
          </a:bodyPr>
          <a:lstStyle/>
          <a:p>
            <a:r>
              <a:rPr lang="en-US" dirty="0">
                <a:solidFill>
                  <a:srgbClr val="0070C0"/>
                </a:solidFill>
              </a:rPr>
              <a:t>The ECMO machine </a:t>
            </a:r>
            <a:r>
              <a:rPr lang="en-US" b="1" dirty="0">
                <a:solidFill>
                  <a:srgbClr val="0070C0"/>
                </a:solidFill>
              </a:rPr>
              <a:t>pumps blood from the patient's body to an artificial lung (oxygenator)</a:t>
            </a:r>
            <a:r>
              <a:rPr lang="en-US" dirty="0">
                <a:solidFill>
                  <a:srgbClr val="0070C0"/>
                </a:solidFill>
              </a:rPr>
              <a:t> that adds oxygen to it and removes carbon dioxide. Thus, it replaces the function of the person's own lungs.</a:t>
            </a:r>
          </a:p>
          <a:p>
            <a:r>
              <a:rPr lang="en-US" dirty="0"/>
              <a:t/>
            </a:r>
            <a:br>
              <a:rPr lang="en-US" dirty="0"/>
            </a:br>
            <a:endParaRPr lang="ar-JO" dirty="0"/>
          </a:p>
        </p:txBody>
      </p:sp>
      <p:pic>
        <p:nvPicPr>
          <p:cNvPr id="10" name="Picture 2" descr="C:\Users\Administrator\Desktop\شعار لجنة الطب والجراحة بدون خلفية.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91800" y="5241706"/>
            <a:ext cx="1600200" cy="161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5"/>
        <p:cNvGrpSpPr/>
        <p:nvPr/>
      </p:nvGrpSpPr>
      <p:grpSpPr>
        <a:xfrm>
          <a:off x="0" y="0"/>
          <a:ext cx="0" cy="0"/>
          <a:chOff x="0" y="0"/>
          <a:chExt cx="0" cy="0"/>
        </a:xfrm>
      </p:grpSpPr>
      <p:sp>
        <p:nvSpPr>
          <p:cNvPr id="256" name="Google Shape;256;p19"/>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7" name="Google Shape;257;p19"/>
          <p:cNvSpPr txBox="1">
            <a:spLocks noGrp="1"/>
          </p:cNvSpPr>
          <p:nvPr>
            <p:ph type="title"/>
          </p:nvPr>
        </p:nvSpPr>
        <p:spPr>
          <a:xfrm>
            <a:off x="635000" y="640823"/>
            <a:ext cx="3418659" cy="558314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400"/>
              <a:buFont typeface="Calibri"/>
              <a:buNone/>
            </a:pPr>
            <a:r>
              <a:rPr lang="en-US" sz="5400"/>
              <a:t>Preop Targets</a:t>
            </a:r>
            <a:endParaRPr/>
          </a:p>
        </p:txBody>
      </p:sp>
      <p:sp>
        <p:nvSpPr>
          <p:cNvPr id="258" name="Google Shape;258;p19"/>
          <p:cNvSpPr/>
          <p:nvPr/>
        </p:nvSpPr>
        <p:spPr>
          <a:xfrm rot="5400000">
            <a:off x="1627450" y="3462719"/>
            <a:ext cx="5410200" cy="18288"/>
          </a:xfrm>
          <a:custGeom>
            <a:avLst/>
            <a:gdLst/>
            <a:ahLst/>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259" name="Google Shape;259;p19"/>
          <p:cNvGrpSpPr/>
          <p:nvPr/>
        </p:nvGrpSpPr>
        <p:grpSpPr>
          <a:xfrm>
            <a:off x="4648018" y="641594"/>
            <a:ext cx="6900512" cy="5534595"/>
            <a:chOff x="0" y="772"/>
            <a:chExt cx="6900512" cy="5534595"/>
          </a:xfrm>
        </p:grpSpPr>
        <p:sp>
          <p:nvSpPr>
            <p:cNvPr id="260" name="Google Shape;260;p19"/>
            <p:cNvSpPr/>
            <p:nvPr/>
          </p:nvSpPr>
          <p:spPr>
            <a:xfrm>
              <a:off x="0" y="772"/>
              <a:ext cx="6900512" cy="791505"/>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9"/>
            <p:cNvSpPr txBox="1"/>
            <p:nvPr/>
          </p:nvSpPr>
          <p:spPr>
            <a:xfrm>
              <a:off x="38638" y="39410"/>
              <a:ext cx="6823236" cy="714229"/>
            </a:xfrm>
            <a:prstGeom prst="rect">
              <a:avLst/>
            </a:prstGeom>
            <a:noFill/>
            <a:ln>
              <a:noFill/>
            </a:ln>
          </p:spPr>
          <p:txBody>
            <a:bodyPr spcFirstLastPara="1" wrap="square" lIns="125725" tIns="125725" rIns="125725" bIns="125725" anchor="ctr" anchorCtr="0">
              <a:noAutofit/>
            </a:bodyPr>
            <a:lstStyle/>
            <a:p>
              <a:pPr marL="0" marR="0" lvl="0" indent="0" algn="l" rtl="0">
                <a:lnSpc>
                  <a:spcPct val="90000"/>
                </a:lnSpc>
                <a:spcBef>
                  <a:spcPts val="0"/>
                </a:spcBef>
                <a:spcAft>
                  <a:spcPts val="0"/>
                </a:spcAft>
                <a:buClr>
                  <a:schemeClr val="lt1"/>
                </a:buClr>
                <a:buSzPts val="3300"/>
                <a:buFont typeface="Calibri"/>
                <a:buNone/>
              </a:pPr>
              <a:r>
                <a:rPr lang="en-US" sz="3300" b="0" i="0" u="none" strike="noStrike" cap="none">
                  <a:solidFill>
                    <a:schemeClr val="lt1"/>
                  </a:solidFill>
                  <a:latin typeface="Calibri"/>
                  <a:ea typeface="Calibri"/>
                  <a:cs typeface="Calibri"/>
                  <a:sym typeface="Calibri"/>
                </a:rPr>
                <a:t>Resolution of hypoxia (FiO2 &lt; 0.5)</a:t>
              </a:r>
              <a:endParaRPr/>
            </a:p>
          </p:txBody>
        </p:sp>
        <p:sp>
          <p:nvSpPr>
            <p:cNvPr id="262" name="Google Shape;262;p19"/>
            <p:cNvSpPr/>
            <p:nvPr/>
          </p:nvSpPr>
          <p:spPr>
            <a:xfrm>
              <a:off x="0" y="887317"/>
              <a:ext cx="6900512" cy="791505"/>
            </a:xfrm>
            <a:prstGeom prst="roundRect">
              <a:avLst>
                <a:gd name="adj" fmla="val 16667"/>
              </a:avLst>
            </a:prstGeom>
            <a:solidFill>
              <a:srgbClr val="50C9B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9"/>
            <p:cNvSpPr txBox="1"/>
            <p:nvPr/>
          </p:nvSpPr>
          <p:spPr>
            <a:xfrm>
              <a:off x="38638" y="925955"/>
              <a:ext cx="6823236" cy="714229"/>
            </a:xfrm>
            <a:prstGeom prst="rect">
              <a:avLst/>
            </a:prstGeom>
            <a:noFill/>
            <a:ln>
              <a:noFill/>
            </a:ln>
          </p:spPr>
          <p:txBody>
            <a:bodyPr spcFirstLastPara="1" wrap="square" lIns="125725" tIns="125725" rIns="125725" bIns="125725" anchor="ctr" anchorCtr="0">
              <a:noAutofit/>
            </a:bodyPr>
            <a:lstStyle/>
            <a:p>
              <a:pPr marL="0" marR="0" lvl="0" indent="0" algn="l" rtl="0">
                <a:lnSpc>
                  <a:spcPct val="90000"/>
                </a:lnSpc>
                <a:spcBef>
                  <a:spcPts val="0"/>
                </a:spcBef>
                <a:spcAft>
                  <a:spcPts val="0"/>
                </a:spcAft>
                <a:buClr>
                  <a:schemeClr val="lt1"/>
                </a:buClr>
                <a:buSzPts val="3300"/>
                <a:buFont typeface="Calibri"/>
                <a:buNone/>
              </a:pPr>
              <a:r>
                <a:rPr lang="en-US" sz="3300" b="0" i="0" u="none" strike="noStrike" cap="none">
                  <a:solidFill>
                    <a:schemeClr val="lt1"/>
                  </a:solidFill>
                  <a:latin typeface="Calibri"/>
                  <a:ea typeface="Calibri"/>
                  <a:cs typeface="Calibri"/>
                  <a:sym typeface="Calibri"/>
                </a:rPr>
                <a:t>Normal BP (GA+2, term: 40-50)</a:t>
              </a:r>
              <a:endParaRPr/>
            </a:p>
          </p:txBody>
        </p:sp>
        <p:sp>
          <p:nvSpPr>
            <p:cNvPr id="264" name="Google Shape;264;p19"/>
            <p:cNvSpPr/>
            <p:nvPr/>
          </p:nvSpPr>
          <p:spPr>
            <a:xfrm>
              <a:off x="0" y="1773862"/>
              <a:ext cx="6900512" cy="791505"/>
            </a:xfrm>
            <a:prstGeom prst="roundRect">
              <a:avLst>
                <a:gd name="adj" fmla="val 16667"/>
              </a:avLst>
            </a:prstGeom>
            <a:solidFill>
              <a:srgbClr val="48BD6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9"/>
            <p:cNvSpPr txBox="1"/>
            <p:nvPr/>
          </p:nvSpPr>
          <p:spPr>
            <a:xfrm>
              <a:off x="38638" y="1812500"/>
              <a:ext cx="6823236" cy="714229"/>
            </a:xfrm>
            <a:prstGeom prst="rect">
              <a:avLst/>
            </a:prstGeom>
            <a:noFill/>
            <a:ln>
              <a:noFill/>
            </a:ln>
          </p:spPr>
          <p:txBody>
            <a:bodyPr spcFirstLastPara="1" wrap="square" lIns="125725" tIns="125725" rIns="125725" bIns="125725" anchor="ctr" anchorCtr="0">
              <a:noAutofit/>
            </a:bodyPr>
            <a:lstStyle/>
            <a:p>
              <a:pPr marL="0" marR="0" lvl="0" indent="0" algn="l" rtl="0">
                <a:lnSpc>
                  <a:spcPct val="90000"/>
                </a:lnSpc>
                <a:spcBef>
                  <a:spcPts val="0"/>
                </a:spcBef>
                <a:spcAft>
                  <a:spcPts val="0"/>
                </a:spcAft>
                <a:buClr>
                  <a:schemeClr val="lt1"/>
                </a:buClr>
                <a:buSzPts val="3300"/>
                <a:buFont typeface="Calibri"/>
                <a:buNone/>
              </a:pPr>
              <a:r>
                <a:rPr lang="en-US" sz="3300" b="0" i="0" u="none" strike="noStrike" cap="none">
                  <a:solidFill>
                    <a:schemeClr val="lt1"/>
                  </a:solidFill>
                  <a:latin typeface="Calibri"/>
                  <a:ea typeface="Calibri"/>
                  <a:cs typeface="Calibri"/>
                  <a:sym typeface="Calibri"/>
                </a:rPr>
                <a:t>Adequate tissue delivery &amp; perfusion </a:t>
              </a:r>
              <a:endParaRPr/>
            </a:p>
          </p:txBody>
        </p:sp>
        <p:sp>
          <p:nvSpPr>
            <p:cNvPr id="266" name="Google Shape;266;p19"/>
            <p:cNvSpPr/>
            <p:nvPr/>
          </p:nvSpPr>
          <p:spPr>
            <a:xfrm>
              <a:off x="0" y="2660407"/>
              <a:ext cx="6900512" cy="791505"/>
            </a:xfrm>
            <a:prstGeom prst="roundRect">
              <a:avLst>
                <a:gd name="adj" fmla="val 16667"/>
              </a:avLst>
            </a:prstGeom>
            <a:solidFill>
              <a:srgbClr val="6FAB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9"/>
            <p:cNvSpPr txBox="1"/>
            <p:nvPr/>
          </p:nvSpPr>
          <p:spPr>
            <a:xfrm>
              <a:off x="38638" y="2699045"/>
              <a:ext cx="6823236" cy="714229"/>
            </a:xfrm>
            <a:prstGeom prst="rect">
              <a:avLst/>
            </a:prstGeom>
            <a:noFill/>
            <a:ln>
              <a:noFill/>
            </a:ln>
          </p:spPr>
          <p:txBody>
            <a:bodyPr spcFirstLastPara="1" wrap="square" lIns="125725" tIns="125725" rIns="125725" bIns="125725" anchor="ctr" anchorCtr="0">
              <a:noAutofit/>
            </a:bodyPr>
            <a:lstStyle/>
            <a:p>
              <a:pPr marL="0" marR="0" lvl="0" indent="0" algn="l" rtl="0">
                <a:lnSpc>
                  <a:spcPct val="90000"/>
                </a:lnSpc>
                <a:spcBef>
                  <a:spcPts val="0"/>
                </a:spcBef>
                <a:spcAft>
                  <a:spcPts val="0"/>
                </a:spcAft>
                <a:buClr>
                  <a:schemeClr val="lt1"/>
                </a:buClr>
                <a:buSzPts val="3300"/>
                <a:buFont typeface="Calibri"/>
                <a:buNone/>
              </a:pPr>
              <a:r>
                <a:rPr lang="en-US" sz="3300" b="0" i="0" u="none" strike="noStrike" cap="none">
                  <a:solidFill>
                    <a:schemeClr val="lt1"/>
                  </a:solidFill>
                  <a:latin typeface="Calibri"/>
                  <a:ea typeface="Calibri"/>
                  <a:cs typeface="Calibri"/>
                  <a:sym typeface="Calibri"/>
                </a:rPr>
                <a:t>Stabilization of pulmonary HTN</a:t>
              </a:r>
              <a:endParaRPr/>
            </a:p>
          </p:txBody>
        </p:sp>
        <p:sp>
          <p:nvSpPr>
            <p:cNvPr id="268" name="Google Shape;268;p19"/>
            <p:cNvSpPr/>
            <p:nvPr/>
          </p:nvSpPr>
          <p:spPr>
            <a:xfrm>
              <a:off x="0" y="3451912"/>
              <a:ext cx="6900512" cy="208345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9"/>
            <p:cNvSpPr txBox="1"/>
            <p:nvPr/>
          </p:nvSpPr>
          <p:spPr>
            <a:xfrm>
              <a:off x="0" y="3451912"/>
              <a:ext cx="6900512" cy="2083455"/>
            </a:xfrm>
            <a:prstGeom prst="rect">
              <a:avLst/>
            </a:prstGeom>
            <a:noFill/>
            <a:ln>
              <a:noFill/>
            </a:ln>
          </p:spPr>
          <p:txBody>
            <a:bodyPr spcFirstLastPara="1" wrap="square" lIns="219075" tIns="41900" rIns="234675" bIns="41900" anchor="t" anchorCtr="0">
              <a:noAutofit/>
            </a:bodyPr>
            <a:lstStyle/>
            <a:p>
              <a:pPr marL="228600" marR="0" lvl="1" indent="-228600" algn="l" rtl="0">
                <a:lnSpc>
                  <a:spcPct val="90000"/>
                </a:lnSpc>
                <a:spcBef>
                  <a:spcPts val="0"/>
                </a:spcBef>
                <a:spcAft>
                  <a:spcPts val="0"/>
                </a:spcAft>
                <a:buClr>
                  <a:schemeClr val="dk1"/>
                </a:buClr>
                <a:buSzPts val="2600"/>
                <a:buFont typeface="Calibri"/>
                <a:buChar char="•"/>
              </a:pPr>
              <a:r>
                <a:rPr lang="en-US" sz="2600" b="0" i="0" u="none" strike="noStrike" cap="none">
                  <a:solidFill>
                    <a:schemeClr val="dk1"/>
                  </a:solidFill>
                  <a:latin typeface="Calibri"/>
                  <a:ea typeface="Calibri"/>
                  <a:cs typeface="Calibri"/>
                  <a:sym typeface="Calibri"/>
                </a:rPr>
                <a:t>Stable preductal O2 sat, goal &gt; 85%</a:t>
              </a:r>
              <a:endParaRPr/>
            </a:p>
            <a:p>
              <a:pPr marL="228600" marR="0" lvl="1" indent="-228600" algn="l" rtl="0">
                <a:lnSpc>
                  <a:spcPct val="90000"/>
                </a:lnSpc>
                <a:spcBef>
                  <a:spcPts val="520"/>
                </a:spcBef>
                <a:spcAft>
                  <a:spcPts val="0"/>
                </a:spcAft>
                <a:buClr>
                  <a:schemeClr val="dk1"/>
                </a:buClr>
                <a:buSzPts val="2600"/>
                <a:buFont typeface="Calibri"/>
                <a:buChar char="•"/>
              </a:pPr>
              <a:r>
                <a:rPr lang="en-US" sz="2600" b="0" i="0" u="none" strike="noStrike" cap="none">
                  <a:solidFill>
                    <a:schemeClr val="dk1"/>
                  </a:solidFill>
                  <a:latin typeface="Calibri"/>
                  <a:ea typeface="Calibri"/>
                  <a:cs typeface="Calibri"/>
                  <a:sym typeface="Calibri"/>
                </a:rPr>
                <a:t>Repeat echo w/ improving pulm HTN (TR, RV septum position)</a:t>
              </a:r>
              <a:endParaRPr/>
            </a:p>
            <a:p>
              <a:pPr marL="228600" marR="0" lvl="1" indent="-228600" algn="l" rtl="0">
                <a:lnSpc>
                  <a:spcPct val="90000"/>
                </a:lnSpc>
                <a:spcBef>
                  <a:spcPts val="520"/>
                </a:spcBef>
                <a:spcAft>
                  <a:spcPts val="0"/>
                </a:spcAft>
                <a:buClr>
                  <a:schemeClr val="dk1"/>
                </a:buClr>
                <a:buSzPts val="2600"/>
                <a:buFont typeface="Calibri"/>
                <a:buChar char="•"/>
              </a:pPr>
              <a:r>
                <a:rPr lang="en-US" sz="2600" b="0" i="0" u="none" strike="noStrike" cap="none">
                  <a:solidFill>
                    <a:schemeClr val="dk1"/>
                  </a:solidFill>
                  <a:latin typeface="Calibri"/>
                  <a:ea typeface="Calibri"/>
                  <a:cs typeface="Calibri"/>
                  <a:sym typeface="Calibri"/>
                </a:rPr>
                <a:t>Calculated RV systolic pressure at or below systemic, systolic blood pressures </a:t>
              </a:r>
              <a:endParaRPr/>
            </a:p>
          </p:txBody>
        </p:sp>
      </p:grpSp>
      <p:pic>
        <p:nvPicPr>
          <p:cNvPr id="16" name="Picture 2" descr="C:\Users\Administrator\Desktop\شعار لجنة الطب والجراحة بدون خلفية.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1800" y="5241706"/>
            <a:ext cx="1600200" cy="161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3"/>
        <p:cNvGrpSpPr/>
        <p:nvPr/>
      </p:nvGrpSpPr>
      <p:grpSpPr>
        <a:xfrm>
          <a:off x="0" y="0"/>
          <a:ext cx="0" cy="0"/>
          <a:chOff x="0" y="0"/>
          <a:chExt cx="0" cy="0"/>
        </a:xfrm>
      </p:grpSpPr>
      <p:sp>
        <p:nvSpPr>
          <p:cNvPr id="274" name="Google Shape;274;p20"/>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5" name="Google Shape;275;p20"/>
          <p:cNvSpPr txBox="1">
            <a:spLocks noGrp="1"/>
          </p:cNvSpPr>
          <p:nvPr>
            <p:ph type="title"/>
          </p:nvPr>
        </p:nvSpPr>
        <p:spPr>
          <a:xfrm>
            <a:off x="635000" y="640823"/>
            <a:ext cx="3418659" cy="558314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400"/>
              <a:buFont typeface="Calibri"/>
              <a:buNone/>
            </a:pPr>
            <a:r>
              <a:rPr lang="en-US" sz="5400"/>
              <a:t>Timing of repair</a:t>
            </a:r>
            <a:endParaRPr/>
          </a:p>
        </p:txBody>
      </p:sp>
      <p:sp>
        <p:nvSpPr>
          <p:cNvPr id="276" name="Google Shape;276;p20"/>
          <p:cNvSpPr/>
          <p:nvPr/>
        </p:nvSpPr>
        <p:spPr>
          <a:xfrm rot="5400000">
            <a:off x="1627450" y="3462719"/>
            <a:ext cx="5410200" cy="18288"/>
          </a:xfrm>
          <a:custGeom>
            <a:avLst/>
            <a:gdLst/>
            <a:ahLst/>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277" name="Google Shape;277;p20"/>
          <p:cNvGrpSpPr/>
          <p:nvPr/>
        </p:nvGrpSpPr>
        <p:grpSpPr>
          <a:xfrm>
            <a:off x="4648018" y="643525"/>
            <a:ext cx="6900512" cy="5530734"/>
            <a:chOff x="0" y="2703"/>
            <a:chExt cx="6900512" cy="5530734"/>
          </a:xfrm>
        </p:grpSpPr>
        <p:cxnSp>
          <p:nvCxnSpPr>
            <p:cNvPr id="278" name="Google Shape;278;p20"/>
            <p:cNvCxnSpPr/>
            <p:nvPr/>
          </p:nvCxnSpPr>
          <p:spPr>
            <a:xfrm>
              <a:off x="0" y="2703"/>
              <a:ext cx="6900512" cy="0"/>
            </a:xfrm>
            <a:prstGeom prst="straightConnector1">
              <a:avLst/>
            </a:prstGeom>
            <a:solidFill>
              <a:schemeClr val="accent4"/>
            </a:solidFill>
            <a:ln w="12700" cap="flat" cmpd="sng">
              <a:solidFill>
                <a:schemeClr val="accent4"/>
              </a:solidFill>
              <a:prstDash val="solid"/>
              <a:miter lim="800000"/>
              <a:headEnd type="none" w="sm" len="sm"/>
              <a:tailEnd type="none" w="sm" len="sm"/>
            </a:ln>
          </p:spPr>
        </p:cxnSp>
        <p:sp>
          <p:nvSpPr>
            <p:cNvPr id="279" name="Google Shape;279;p20"/>
            <p:cNvSpPr/>
            <p:nvPr/>
          </p:nvSpPr>
          <p:spPr>
            <a:xfrm>
              <a:off x="0" y="2703"/>
              <a:ext cx="6900512" cy="184357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0"/>
            <p:cNvSpPr txBox="1"/>
            <p:nvPr/>
          </p:nvSpPr>
          <p:spPr>
            <a:xfrm>
              <a:off x="0" y="2703"/>
              <a:ext cx="6900512" cy="1843578"/>
            </a:xfrm>
            <a:prstGeom prst="rect">
              <a:avLst/>
            </a:prstGeom>
            <a:noFill/>
            <a:ln>
              <a:noFill/>
            </a:ln>
          </p:spPr>
          <p:txBody>
            <a:bodyPr spcFirstLastPara="1" wrap="square" lIns="140950" tIns="140950" rIns="140950" bIns="140950" anchor="t" anchorCtr="0">
              <a:noAutofit/>
            </a:bodyPr>
            <a:lstStyle/>
            <a:p>
              <a:pPr marL="0" marR="0" lvl="0" indent="0" algn="l" rtl="0">
                <a:lnSpc>
                  <a:spcPct val="90000"/>
                </a:lnSpc>
                <a:spcBef>
                  <a:spcPts val="0"/>
                </a:spcBef>
                <a:spcAft>
                  <a:spcPts val="0"/>
                </a:spcAft>
                <a:buClr>
                  <a:schemeClr val="dk1"/>
                </a:buClr>
                <a:buSzPts val="3700"/>
                <a:buFont typeface="Calibri"/>
                <a:buNone/>
              </a:pPr>
              <a:r>
                <a:rPr lang="en-US" sz="3700" b="0" i="0" u="none" strike="noStrike" cap="none">
                  <a:solidFill>
                    <a:schemeClr val="dk1"/>
                  </a:solidFill>
                  <a:latin typeface="Calibri"/>
                  <a:ea typeface="Calibri"/>
                  <a:cs typeface="Calibri"/>
                  <a:sym typeface="Calibri"/>
                </a:rPr>
                <a:t>No ECMO: 90% repaired within 2 weeks, 2/3 repaired DOL 2-5</a:t>
              </a:r>
              <a:endParaRPr/>
            </a:p>
          </p:txBody>
        </p:sp>
        <p:cxnSp>
          <p:nvCxnSpPr>
            <p:cNvPr id="281" name="Google Shape;281;p20"/>
            <p:cNvCxnSpPr/>
            <p:nvPr/>
          </p:nvCxnSpPr>
          <p:spPr>
            <a:xfrm>
              <a:off x="0" y="1846281"/>
              <a:ext cx="6900512" cy="0"/>
            </a:xfrm>
            <a:prstGeom prst="straightConnector1">
              <a:avLst/>
            </a:prstGeom>
            <a:solidFill>
              <a:schemeClr val="accent4"/>
            </a:solidFill>
            <a:ln w="12700" cap="flat" cmpd="sng">
              <a:solidFill>
                <a:schemeClr val="accent4"/>
              </a:solidFill>
              <a:prstDash val="solid"/>
              <a:miter lim="800000"/>
              <a:headEnd type="none" w="sm" len="sm"/>
              <a:tailEnd type="none" w="sm" len="sm"/>
            </a:ln>
          </p:spPr>
        </p:cxnSp>
        <p:sp>
          <p:nvSpPr>
            <p:cNvPr id="282" name="Google Shape;282;p20"/>
            <p:cNvSpPr/>
            <p:nvPr/>
          </p:nvSpPr>
          <p:spPr>
            <a:xfrm>
              <a:off x="0" y="1846281"/>
              <a:ext cx="6900512" cy="184357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0"/>
            <p:cNvSpPr txBox="1"/>
            <p:nvPr/>
          </p:nvSpPr>
          <p:spPr>
            <a:xfrm>
              <a:off x="0" y="1846281"/>
              <a:ext cx="6900512" cy="1843578"/>
            </a:xfrm>
            <a:prstGeom prst="rect">
              <a:avLst/>
            </a:prstGeom>
            <a:noFill/>
            <a:ln>
              <a:noFill/>
            </a:ln>
          </p:spPr>
          <p:txBody>
            <a:bodyPr spcFirstLastPara="1" wrap="square" lIns="140950" tIns="140950" rIns="140950" bIns="140950" anchor="t" anchorCtr="0">
              <a:noAutofit/>
            </a:bodyPr>
            <a:lstStyle/>
            <a:p>
              <a:pPr marL="0" marR="0" lvl="0" indent="0" algn="l" rtl="0">
                <a:lnSpc>
                  <a:spcPct val="90000"/>
                </a:lnSpc>
                <a:spcBef>
                  <a:spcPts val="0"/>
                </a:spcBef>
                <a:spcAft>
                  <a:spcPts val="0"/>
                </a:spcAft>
                <a:buClr>
                  <a:schemeClr val="dk1"/>
                </a:buClr>
                <a:buSzPts val="3700"/>
                <a:buFont typeface="Calibri"/>
                <a:buNone/>
              </a:pPr>
              <a:r>
                <a:rPr lang="en-US" sz="3700" b="0" i="0" u="none" strike="noStrike" cap="none">
                  <a:solidFill>
                    <a:schemeClr val="dk1"/>
                  </a:solidFill>
                  <a:latin typeface="Calibri"/>
                  <a:ea typeface="Calibri"/>
                  <a:cs typeface="Calibri"/>
                  <a:sym typeface="Calibri"/>
                </a:rPr>
                <a:t>Delayed repair: a/w decreased BW, lower APGAR, cardiac abnormalities, larger defects</a:t>
              </a:r>
              <a:endParaRPr/>
            </a:p>
          </p:txBody>
        </p:sp>
        <p:cxnSp>
          <p:nvCxnSpPr>
            <p:cNvPr id="284" name="Google Shape;284;p20"/>
            <p:cNvCxnSpPr/>
            <p:nvPr/>
          </p:nvCxnSpPr>
          <p:spPr>
            <a:xfrm>
              <a:off x="0" y="3689859"/>
              <a:ext cx="6900512" cy="0"/>
            </a:xfrm>
            <a:prstGeom prst="straightConnector1">
              <a:avLst/>
            </a:prstGeom>
            <a:solidFill>
              <a:schemeClr val="accent4"/>
            </a:solidFill>
            <a:ln w="12700" cap="flat" cmpd="sng">
              <a:solidFill>
                <a:schemeClr val="accent4"/>
              </a:solidFill>
              <a:prstDash val="solid"/>
              <a:miter lim="800000"/>
              <a:headEnd type="none" w="sm" len="sm"/>
              <a:tailEnd type="none" w="sm" len="sm"/>
            </a:ln>
          </p:spPr>
        </p:cxnSp>
        <p:sp>
          <p:nvSpPr>
            <p:cNvPr id="285" name="Google Shape;285;p20"/>
            <p:cNvSpPr/>
            <p:nvPr/>
          </p:nvSpPr>
          <p:spPr>
            <a:xfrm>
              <a:off x="0" y="3689859"/>
              <a:ext cx="6900512" cy="184357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0"/>
            <p:cNvSpPr txBox="1"/>
            <p:nvPr/>
          </p:nvSpPr>
          <p:spPr>
            <a:xfrm>
              <a:off x="0" y="3689859"/>
              <a:ext cx="6900512" cy="1843578"/>
            </a:xfrm>
            <a:prstGeom prst="rect">
              <a:avLst/>
            </a:prstGeom>
            <a:noFill/>
            <a:ln>
              <a:noFill/>
            </a:ln>
          </p:spPr>
          <p:txBody>
            <a:bodyPr spcFirstLastPara="1" wrap="square" lIns="140950" tIns="140950" rIns="140950" bIns="140950" anchor="t" anchorCtr="0">
              <a:noAutofit/>
            </a:bodyPr>
            <a:lstStyle/>
            <a:p>
              <a:pPr marL="0" marR="0" lvl="0" indent="0" algn="l" rtl="0">
                <a:lnSpc>
                  <a:spcPct val="90000"/>
                </a:lnSpc>
                <a:spcBef>
                  <a:spcPts val="0"/>
                </a:spcBef>
                <a:spcAft>
                  <a:spcPts val="0"/>
                </a:spcAft>
                <a:buClr>
                  <a:schemeClr val="dk1"/>
                </a:buClr>
                <a:buSzPts val="3700"/>
                <a:buFont typeface="Calibri"/>
                <a:buNone/>
              </a:pPr>
              <a:r>
                <a:rPr lang="en-US" sz="3700" b="0" i="0" u="none" strike="noStrike" cap="none">
                  <a:solidFill>
                    <a:schemeClr val="dk1"/>
                  </a:solidFill>
                  <a:latin typeface="Calibri"/>
                  <a:ea typeface="Calibri"/>
                  <a:cs typeface="Calibri"/>
                  <a:sym typeface="Calibri"/>
                </a:rPr>
                <a:t>Repair on ECMO: data inconclusive, institution dependent</a:t>
              </a:r>
              <a:endParaRPr/>
            </a:p>
          </p:txBody>
        </p:sp>
      </p:grpSp>
      <p:pic>
        <p:nvPicPr>
          <p:cNvPr id="15" name="Picture 2" descr="C:\Users\Administrator\Desktop\شعار لجنة الطب والجراحة بدون خلفية.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1800" y="5241706"/>
            <a:ext cx="1600200" cy="161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1"/>
        <p:cNvGrpSpPr/>
        <p:nvPr/>
      </p:nvGrpSpPr>
      <p:grpSpPr>
        <a:xfrm>
          <a:off x="0" y="0"/>
          <a:ext cx="0" cy="0"/>
          <a:chOff x="0" y="0"/>
          <a:chExt cx="0" cy="0"/>
        </a:xfrm>
      </p:grpSpPr>
      <p:sp>
        <p:nvSpPr>
          <p:cNvPr id="292" name="Google Shape;292;p21"/>
          <p:cNvSpPr/>
          <p:nvPr/>
        </p:nvSpPr>
        <p:spPr>
          <a:xfrm>
            <a:off x="0" y="651752"/>
            <a:ext cx="12192000" cy="73655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3" name="Google Shape;293;p21"/>
          <p:cNvSpPr txBox="1">
            <a:spLocks noGrp="1"/>
          </p:cNvSpPr>
          <p:nvPr>
            <p:ph type="title"/>
          </p:nvPr>
        </p:nvSpPr>
        <p:spPr>
          <a:xfrm>
            <a:off x="556532" y="643467"/>
            <a:ext cx="11210925" cy="74483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Calibri"/>
              <a:buNone/>
            </a:pPr>
            <a:r>
              <a:rPr lang="en-US" sz="3200">
                <a:solidFill>
                  <a:schemeClr val="lt1"/>
                </a:solidFill>
                <a:latin typeface="Calibri"/>
                <a:ea typeface="Calibri"/>
                <a:cs typeface="Calibri"/>
                <a:sym typeface="Calibri"/>
              </a:rPr>
              <a:t>Method of repair</a:t>
            </a:r>
            <a:endParaRPr/>
          </a:p>
        </p:txBody>
      </p:sp>
      <p:pic>
        <p:nvPicPr>
          <p:cNvPr id="294" name="Google Shape;294;p21" descr="Table&#10;&#10;Description automatically generated"/>
          <p:cNvPicPr preferRelativeResize="0">
            <a:picLocks noGrp="1"/>
          </p:cNvPicPr>
          <p:nvPr>
            <p:ph type="body" idx="1"/>
          </p:nvPr>
        </p:nvPicPr>
        <p:blipFill rotWithShape="1">
          <a:blip r:embed="rId3">
            <a:alphaModFix/>
          </a:blip>
          <a:srcRect/>
          <a:stretch/>
        </p:blipFill>
        <p:spPr>
          <a:xfrm>
            <a:off x="410113" y="1815182"/>
            <a:ext cx="11371774" cy="4036978"/>
          </a:xfrm>
          <a:prstGeom prst="rect">
            <a:avLst/>
          </a:prstGeom>
          <a:noFill/>
          <a:ln>
            <a:noFill/>
          </a:ln>
        </p:spPr>
      </p:pic>
      <p:pic>
        <p:nvPicPr>
          <p:cNvPr id="5" name="Picture 2" descr="C:\Users\Administrator\Desktop\شعار لجنة الطب والجراحة بدون خلفية.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91800" y="5241706"/>
            <a:ext cx="1600200" cy="161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8"/>
        <p:cNvGrpSpPr/>
        <p:nvPr/>
      </p:nvGrpSpPr>
      <p:grpSpPr>
        <a:xfrm>
          <a:off x="0" y="0"/>
          <a:ext cx="0" cy="0"/>
          <a:chOff x="0" y="0"/>
          <a:chExt cx="0" cy="0"/>
        </a:xfrm>
      </p:grpSpPr>
      <p:sp>
        <p:nvSpPr>
          <p:cNvPr id="299" name="Google Shape;299;p22"/>
          <p:cNvSpPr txBox="1">
            <a:spLocks noGrp="1"/>
          </p:cNvSpPr>
          <p:nvPr>
            <p:ph type="title"/>
          </p:nvPr>
        </p:nvSpPr>
        <p:spPr>
          <a:xfrm>
            <a:off x="642996" y="4571216"/>
            <a:ext cx="10906008" cy="111541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sz="6000">
                <a:solidFill>
                  <a:schemeClr val="dk1"/>
                </a:solidFill>
                <a:latin typeface="Calibri"/>
                <a:ea typeface="Calibri"/>
                <a:cs typeface="Calibri"/>
                <a:sym typeface="Calibri"/>
              </a:rPr>
              <a:t>CDH repair: Thoracoscopy</a:t>
            </a:r>
            <a:endParaRPr/>
          </a:p>
        </p:txBody>
      </p:sp>
      <p:pic>
        <p:nvPicPr>
          <p:cNvPr id="300" name="Google Shape;300;p22" descr="Descriptive text is not available for this image"/>
          <p:cNvPicPr preferRelativeResize="0">
            <a:picLocks noGrp="1"/>
          </p:cNvPicPr>
          <p:nvPr>
            <p:ph type="body" idx="1"/>
          </p:nvPr>
        </p:nvPicPr>
        <p:blipFill rotWithShape="1">
          <a:blip r:embed="rId3">
            <a:alphaModFix/>
          </a:blip>
          <a:srcRect l="1287" r="26310" b="-2"/>
          <a:stretch/>
        </p:blipFill>
        <p:spPr>
          <a:xfrm>
            <a:off x="8140434" y="293484"/>
            <a:ext cx="3794760" cy="3930978"/>
          </a:xfrm>
          <a:prstGeom prst="rect">
            <a:avLst/>
          </a:prstGeom>
          <a:noFill/>
          <a:ln>
            <a:noFill/>
          </a:ln>
        </p:spPr>
      </p:pic>
      <p:pic>
        <p:nvPicPr>
          <p:cNvPr id="301" name="Google Shape;301;p22" descr="Descriptive text is not available for this image"/>
          <p:cNvPicPr preferRelativeResize="0"/>
          <p:nvPr/>
        </p:nvPicPr>
        <p:blipFill rotWithShape="1">
          <a:blip r:embed="rId4">
            <a:alphaModFix/>
          </a:blip>
          <a:srcRect l="21999" r="5596" b="-2"/>
          <a:stretch/>
        </p:blipFill>
        <p:spPr>
          <a:xfrm>
            <a:off x="4198385" y="320511"/>
            <a:ext cx="3794760" cy="3930978"/>
          </a:xfrm>
          <a:prstGeom prst="rect">
            <a:avLst/>
          </a:prstGeom>
          <a:noFill/>
          <a:ln>
            <a:noFill/>
          </a:ln>
        </p:spPr>
      </p:pic>
      <p:pic>
        <p:nvPicPr>
          <p:cNvPr id="302" name="Google Shape;302;p22" descr="Descriptive text is not available for this image"/>
          <p:cNvPicPr preferRelativeResize="0"/>
          <p:nvPr/>
        </p:nvPicPr>
        <p:blipFill rotWithShape="1">
          <a:blip r:embed="rId5">
            <a:alphaModFix/>
          </a:blip>
          <a:srcRect l="15065" r="12531" b="-2"/>
          <a:stretch/>
        </p:blipFill>
        <p:spPr>
          <a:xfrm>
            <a:off x="256336" y="293484"/>
            <a:ext cx="3794760" cy="3930978"/>
          </a:xfrm>
          <a:prstGeom prst="rect">
            <a:avLst/>
          </a:prstGeom>
          <a:noFill/>
          <a:ln>
            <a:noFill/>
          </a:ln>
        </p:spPr>
      </p:pic>
      <p:cxnSp>
        <p:nvCxnSpPr>
          <p:cNvPr id="303" name="Google Shape;303;p22"/>
          <p:cNvCxnSpPr/>
          <p:nvPr/>
        </p:nvCxnSpPr>
        <p:spPr>
          <a:xfrm>
            <a:off x="1524000" y="5778706"/>
            <a:ext cx="9144000" cy="0"/>
          </a:xfrm>
          <a:prstGeom prst="straightConnector1">
            <a:avLst/>
          </a:prstGeom>
          <a:noFill/>
          <a:ln w="19050" cap="flat" cmpd="sng">
            <a:solidFill>
              <a:srgbClr val="92395B"/>
            </a:solidFill>
            <a:prstDash val="solid"/>
            <a:miter lim="800000"/>
            <a:headEnd type="none" w="sm" len="sm"/>
            <a:tailEnd type="none" w="sm" len="sm"/>
          </a:ln>
        </p:spPr>
      </p:cxnSp>
      <p:pic>
        <p:nvPicPr>
          <p:cNvPr id="304" name="Google Shape;304;p22" descr="Descriptive text is not available for this image"/>
          <p:cNvPicPr preferRelativeResize="0"/>
          <p:nvPr/>
        </p:nvPicPr>
        <p:blipFill rotWithShape="1">
          <a:blip r:embed="rId6">
            <a:alphaModFix/>
          </a:blip>
          <a:srcRect/>
          <a:stretch/>
        </p:blipFill>
        <p:spPr>
          <a:xfrm>
            <a:off x="120443" y="4571216"/>
            <a:ext cx="2013286" cy="1392098"/>
          </a:xfrm>
          <a:prstGeom prst="rect">
            <a:avLst/>
          </a:prstGeom>
          <a:noFill/>
          <a:ln>
            <a:noFill/>
          </a:ln>
        </p:spPr>
      </p:pic>
      <p:sp>
        <p:nvSpPr>
          <p:cNvPr id="2" name="مستطيل 1"/>
          <p:cNvSpPr/>
          <p:nvPr/>
        </p:nvSpPr>
        <p:spPr>
          <a:xfrm>
            <a:off x="1282214" y="2967335"/>
            <a:ext cx="851515" cy="307777"/>
          </a:xfrm>
          <a:prstGeom prst="rect">
            <a:avLst/>
          </a:prstGeom>
          <a:solidFill>
            <a:schemeClr val="bg1"/>
          </a:solidFill>
        </p:spPr>
        <p:txBody>
          <a:bodyPr wrap="none">
            <a:spAutoFit/>
          </a:bodyPr>
          <a:lstStyle/>
          <a:p>
            <a:r>
              <a:rPr lang="en-US" dirty="0" smtClean="0"/>
              <a:t>intestine</a:t>
            </a:r>
            <a:endParaRPr lang="ar-JO" dirty="0"/>
          </a:p>
        </p:txBody>
      </p:sp>
      <p:sp>
        <p:nvSpPr>
          <p:cNvPr id="3" name="مستطيل 2"/>
          <p:cNvSpPr/>
          <p:nvPr/>
        </p:nvSpPr>
        <p:spPr>
          <a:xfrm>
            <a:off x="4571076" y="1293912"/>
            <a:ext cx="814647" cy="307777"/>
          </a:xfrm>
          <a:prstGeom prst="rect">
            <a:avLst/>
          </a:prstGeom>
          <a:solidFill>
            <a:schemeClr val="bg1"/>
          </a:solidFill>
        </p:spPr>
        <p:txBody>
          <a:bodyPr wrap="none">
            <a:spAutoFit/>
          </a:bodyPr>
          <a:lstStyle/>
          <a:p>
            <a:r>
              <a:rPr lang="ar-JO" dirty="0"/>
              <a:t>رجعها هنا </a:t>
            </a:r>
          </a:p>
        </p:txBody>
      </p:sp>
      <p:sp>
        <p:nvSpPr>
          <p:cNvPr id="4" name="مستطيل 3"/>
          <p:cNvSpPr/>
          <p:nvPr/>
        </p:nvSpPr>
        <p:spPr>
          <a:xfrm>
            <a:off x="10066970" y="1978223"/>
            <a:ext cx="821059" cy="307777"/>
          </a:xfrm>
          <a:prstGeom prst="rect">
            <a:avLst/>
          </a:prstGeom>
          <a:solidFill>
            <a:schemeClr val="bg1"/>
          </a:solidFill>
        </p:spPr>
        <p:txBody>
          <a:bodyPr wrap="none">
            <a:spAutoFit/>
          </a:bodyPr>
          <a:lstStyle/>
          <a:p>
            <a:r>
              <a:rPr lang="en-US" dirty="0"/>
              <a:t>suturing</a:t>
            </a:r>
            <a:endParaRPr lang="ar-JO" dirty="0"/>
          </a:p>
        </p:txBody>
      </p:sp>
      <p:pic>
        <p:nvPicPr>
          <p:cNvPr id="11" name="Picture 2" descr="C:\Users\Administrator\Desktop\شعار لجنة الطب والجراحة بدون خلفية.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91800" y="5241706"/>
            <a:ext cx="1600200" cy="161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8"/>
        <p:cNvGrpSpPr/>
        <p:nvPr/>
      </p:nvGrpSpPr>
      <p:grpSpPr>
        <a:xfrm>
          <a:off x="0" y="0"/>
          <a:ext cx="0" cy="0"/>
          <a:chOff x="0" y="0"/>
          <a:chExt cx="0" cy="0"/>
        </a:xfrm>
      </p:grpSpPr>
      <p:sp>
        <p:nvSpPr>
          <p:cNvPr id="309" name="Google Shape;309;p23"/>
          <p:cNvSpPr txBox="1">
            <a:spLocks noGrp="1"/>
          </p:cNvSpPr>
          <p:nvPr>
            <p:ph type="title"/>
          </p:nvPr>
        </p:nvSpPr>
        <p:spPr>
          <a:xfrm>
            <a:off x="642996" y="4571216"/>
            <a:ext cx="10906008" cy="111541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sz="6000">
                <a:solidFill>
                  <a:schemeClr val="dk1"/>
                </a:solidFill>
                <a:latin typeface="Calibri"/>
                <a:ea typeface="Calibri"/>
                <a:cs typeface="Calibri"/>
                <a:sym typeface="Calibri"/>
              </a:rPr>
              <a:t>CDH repair: Laparotomy</a:t>
            </a:r>
            <a:endParaRPr/>
          </a:p>
        </p:txBody>
      </p:sp>
      <p:pic>
        <p:nvPicPr>
          <p:cNvPr id="310" name="Google Shape;310;p23" descr="Descriptive text is not available for this image"/>
          <p:cNvPicPr preferRelativeResize="0"/>
          <p:nvPr/>
        </p:nvPicPr>
        <p:blipFill rotWithShape="1">
          <a:blip r:embed="rId3">
            <a:alphaModFix/>
          </a:blip>
          <a:srcRect l="21118" r="9618" b="2"/>
          <a:stretch/>
        </p:blipFill>
        <p:spPr>
          <a:xfrm>
            <a:off x="321628" y="320511"/>
            <a:ext cx="3794760" cy="3930978"/>
          </a:xfrm>
          <a:prstGeom prst="rect">
            <a:avLst/>
          </a:prstGeom>
          <a:noFill/>
          <a:ln>
            <a:noFill/>
          </a:ln>
        </p:spPr>
      </p:pic>
      <p:pic>
        <p:nvPicPr>
          <p:cNvPr id="311" name="Google Shape;311;p23" descr="Descriptive text is not available for this image"/>
          <p:cNvPicPr preferRelativeResize="0"/>
          <p:nvPr/>
        </p:nvPicPr>
        <p:blipFill rotWithShape="1">
          <a:blip r:embed="rId4">
            <a:alphaModFix/>
          </a:blip>
          <a:srcRect l="25788" r="7841" b="-3"/>
          <a:stretch/>
        </p:blipFill>
        <p:spPr>
          <a:xfrm>
            <a:off x="4198385" y="320511"/>
            <a:ext cx="3794760" cy="3930978"/>
          </a:xfrm>
          <a:prstGeom prst="rect">
            <a:avLst/>
          </a:prstGeom>
          <a:noFill/>
          <a:ln>
            <a:noFill/>
          </a:ln>
        </p:spPr>
      </p:pic>
      <p:pic>
        <p:nvPicPr>
          <p:cNvPr id="312" name="Google Shape;312;p23" descr="Descriptive text is not available for this image"/>
          <p:cNvPicPr preferRelativeResize="0"/>
          <p:nvPr/>
        </p:nvPicPr>
        <p:blipFill rotWithShape="1">
          <a:blip r:embed="rId5">
            <a:alphaModFix/>
          </a:blip>
          <a:srcRect l="11712" r="22162" b="3"/>
          <a:stretch/>
        </p:blipFill>
        <p:spPr>
          <a:xfrm>
            <a:off x="8075142" y="320511"/>
            <a:ext cx="3794760" cy="3930978"/>
          </a:xfrm>
          <a:prstGeom prst="rect">
            <a:avLst/>
          </a:prstGeom>
          <a:noFill/>
          <a:ln>
            <a:noFill/>
          </a:ln>
        </p:spPr>
      </p:pic>
      <p:cxnSp>
        <p:nvCxnSpPr>
          <p:cNvPr id="313" name="Google Shape;313;p23"/>
          <p:cNvCxnSpPr/>
          <p:nvPr/>
        </p:nvCxnSpPr>
        <p:spPr>
          <a:xfrm>
            <a:off x="1524000" y="5778706"/>
            <a:ext cx="9144000" cy="0"/>
          </a:xfrm>
          <a:prstGeom prst="straightConnector1">
            <a:avLst/>
          </a:prstGeom>
          <a:noFill/>
          <a:ln w="19050" cap="flat" cmpd="sng">
            <a:solidFill>
              <a:srgbClr val="E6AE59"/>
            </a:solidFill>
            <a:prstDash val="solid"/>
            <a:miter lim="800000"/>
            <a:headEnd type="none" w="sm" len="sm"/>
            <a:tailEnd type="none" w="sm" len="sm"/>
          </a:ln>
        </p:spPr>
      </p:cxnSp>
      <p:pic>
        <p:nvPicPr>
          <p:cNvPr id="7" name="Picture 2" descr="C:\Users\Administrator\Desktop\شعار لجنة الطب والجراحة بدون خلفية.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91800" y="5241706"/>
            <a:ext cx="1600200" cy="161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309"/>
                                        </p:tgtEl>
                                        <p:attrNameLst>
                                          <p:attrName>style.visibility</p:attrName>
                                        </p:attrNameLst>
                                      </p:cBhvr>
                                      <p:to>
                                        <p:strVal val="visible"/>
                                      </p:to>
                                    </p:set>
                                    <p:animEffect transition="in" filter="fade">
                                      <p:cBhvr>
                                        <p:cTn id="7" dur="700"/>
                                        <p:tgtEl>
                                          <p:spTgt spid="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8"/>
        <p:cNvGrpSpPr/>
        <p:nvPr/>
      </p:nvGrpSpPr>
      <p:grpSpPr>
        <a:xfrm>
          <a:off x="0" y="0"/>
          <a:ext cx="0" cy="0"/>
          <a:chOff x="0" y="0"/>
          <a:chExt cx="0" cy="0"/>
        </a:xfrm>
      </p:grpSpPr>
      <p:sp>
        <p:nvSpPr>
          <p:cNvPr id="319" name="Google Shape;319;p2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20" name="Google Shape;320;p24" descr="A picture containing person, indoor&#10;&#10;Description automatically generated"/>
          <p:cNvPicPr preferRelativeResize="0"/>
          <p:nvPr/>
        </p:nvPicPr>
        <p:blipFill rotWithShape="1">
          <a:blip r:embed="rId3">
            <a:alphaModFix/>
          </a:blip>
          <a:srcRect l="20644" r="31516"/>
          <a:stretch/>
        </p:blipFill>
        <p:spPr>
          <a:xfrm>
            <a:off x="7817583" y="10"/>
            <a:ext cx="4374417" cy="6857990"/>
          </a:xfrm>
          <a:custGeom>
            <a:avLst/>
            <a:gdLst/>
            <a:ahLst/>
            <a:cxnLst/>
            <a:rect l="l" t="t" r="r" b="b"/>
            <a:pathLst>
              <a:path w="4374417" h="6858000" extrusionOk="0">
                <a:moveTo>
                  <a:pt x="22719" y="0"/>
                </a:moveTo>
                <a:lnTo>
                  <a:pt x="4374417" y="0"/>
                </a:lnTo>
                <a:lnTo>
                  <a:pt x="4374417" y="6858000"/>
                </a:lnTo>
                <a:lnTo>
                  <a:pt x="0" y="6858000"/>
                </a:lnTo>
                <a:lnTo>
                  <a:pt x="6670" y="6845555"/>
                </a:lnTo>
                <a:cubicBezTo>
                  <a:pt x="495881" y="5886487"/>
                  <a:pt x="785588" y="4695963"/>
                  <a:pt x="785588" y="3406233"/>
                </a:cubicBezTo>
                <a:cubicBezTo>
                  <a:pt x="785588" y="2215714"/>
                  <a:pt x="538737" y="1109724"/>
                  <a:pt x="115983" y="192283"/>
                </a:cubicBezTo>
                <a:close/>
              </a:path>
            </a:pathLst>
          </a:custGeom>
          <a:noFill/>
          <a:ln>
            <a:noFill/>
          </a:ln>
        </p:spPr>
      </p:pic>
      <p:pic>
        <p:nvPicPr>
          <p:cNvPr id="321" name="Google Shape;321;p24" descr="A picture containing person&#10;&#10;Description automatically generated"/>
          <p:cNvPicPr preferRelativeResize="0">
            <a:picLocks noGrp="1"/>
          </p:cNvPicPr>
          <p:nvPr>
            <p:ph type="body" idx="1"/>
          </p:nvPr>
        </p:nvPicPr>
        <p:blipFill rotWithShape="1">
          <a:blip r:embed="rId4">
            <a:alphaModFix/>
          </a:blip>
          <a:srcRect t="2315" r="-2" b="6597"/>
          <a:stretch/>
        </p:blipFill>
        <p:spPr>
          <a:xfrm>
            <a:off x="3572319" y="10"/>
            <a:ext cx="4979304" cy="3401558"/>
          </a:xfrm>
          <a:prstGeom prst="rect">
            <a:avLst/>
          </a:prstGeom>
          <a:noFill/>
          <a:ln>
            <a:noFill/>
          </a:ln>
        </p:spPr>
      </p:pic>
      <p:pic>
        <p:nvPicPr>
          <p:cNvPr id="322" name="Google Shape;322;p24" descr="A picture containing person, arthropod, indoor, invertebrate&#10;&#10;Description automatically generated"/>
          <p:cNvPicPr preferRelativeResize="0"/>
          <p:nvPr/>
        </p:nvPicPr>
        <p:blipFill rotWithShape="1">
          <a:blip r:embed="rId5">
            <a:alphaModFix/>
          </a:blip>
          <a:srcRect r="2" b="7920"/>
          <a:stretch/>
        </p:blipFill>
        <p:spPr>
          <a:xfrm>
            <a:off x="3625358" y="3456432"/>
            <a:ext cx="4925479" cy="3401568"/>
          </a:xfrm>
          <a:custGeom>
            <a:avLst/>
            <a:gdLst/>
            <a:ahLst/>
            <a:cxnLst/>
            <a:rect l="l" t="t" r="r" b="b"/>
            <a:pathLst>
              <a:path w="4925479" h="3364992" extrusionOk="0">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a:noFill/>
          <a:ln>
            <a:noFill/>
          </a:ln>
        </p:spPr>
      </p:pic>
      <p:sp>
        <p:nvSpPr>
          <p:cNvPr id="323" name="Google Shape;323;p24"/>
          <p:cNvSpPr/>
          <p:nvPr/>
        </p:nvSpPr>
        <p:spPr>
          <a:xfrm>
            <a:off x="0" y="0"/>
            <a:ext cx="4397136" cy="6858000"/>
          </a:xfrm>
          <a:custGeom>
            <a:avLst/>
            <a:gdLst/>
            <a:ahLst/>
            <a:cxnLst/>
            <a:rect l="l" t="t" r="r" b="b"/>
            <a:pathLst>
              <a:path w="4397136" h="6858000" extrusionOk="0">
                <a:moveTo>
                  <a:pt x="0" y="0"/>
                </a:moveTo>
                <a:lnTo>
                  <a:pt x="3599069" y="0"/>
                </a:lnTo>
                <a:lnTo>
                  <a:pt x="3634072" y="58977"/>
                </a:lnTo>
                <a:cubicBezTo>
                  <a:pt x="4105532" y="933006"/>
                  <a:pt x="4397136" y="2140466"/>
                  <a:pt x="4397136" y="3474189"/>
                </a:cubicBezTo>
                <a:cubicBezTo>
                  <a:pt x="4397136" y="4641197"/>
                  <a:pt x="4173877" y="5711534"/>
                  <a:pt x="3802221" y="6546415"/>
                </a:cubicBezTo>
                <a:lnTo>
                  <a:pt x="3649466" y="6858000"/>
                </a:lnTo>
                <a:lnTo>
                  <a:pt x="0" y="6858000"/>
                </a:lnTo>
                <a:close/>
              </a:path>
            </a:pathLst>
          </a:custGeom>
          <a:solidFill>
            <a:schemeClr val="lt1"/>
          </a:solidFill>
          <a:ln w="9525" cap="flat" cmpd="sng">
            <a:solidFill>
              <a:srgbClr val="EFEFEF"/>
            </a:solidFill>
            <a:prstDash val="solid"/>
            <a:miter lim="800000"/>
            <a:headEnd type="none" w="sm" len="sm"/>
            <a:tailEnd type="none" w="sm" len="sm"/>
          </a:ln>
          <a:effectLst>
            <a:outerShdw blurRad="50800" dist="38100" algn="l" rotWithShape="0">
              <a:srgbClr val="D8D8D8">
                <a:alpha val="2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24" name="Google Shape;324;p24"/>
          <p:cNvSpPr/>
          <p:nvPr/>
        </p:nvSpPr>
        <p:spPr>
          <a:xfrm>
            <a:off x="0" y="0"/>
            <a:ext cx="4386504" cy="6858000"/>
          </a:xfrm>
          <a:custGeom>
            <a:avLst/>
            <a:gdLst/>
            <a:ahLst/>
            <a:cxnLst/>
            <a:rect l="l" t="t" r="r" b="b"/>
            <a:pathLst>
              <a:path w="4386504" h="6858000" extrusionOk="0">
                <a:moveTo>
                  <a:pt x="0" y="0"/>
                </a:moveTo>
                <a:lnTo>
                  <a:pt x="3588437" y="0"/>
                </a:lnTo>
                <a:lnTo>
                  <a:pt x="3623440" y="58977"/>
                </a:lnTo>
                <a:cubicBezTo>
                  <a:pt x="4094900" y="933006"/>
                  <a:pt x="4386504" y="2140466"/>
                  <a:pt x="4386504" y="3474189"/>
                </a:cubicBezTo>
                <a:cubicBezTo>
                  <a:pt x="4386504" y="4641197"/>
                  <a:pt x="4163245" y="5711534"/>
                  <a:pt x="3791589" y="6546415"/>
                </a:cubicBezTo>
                <a:lnTo>
                  <a:pt x="3638834" y="6858000"/>
                </a:lnTo>
                <a:lnTo>
                  <a:pt x="0" y="685800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25" name="Google Shape;325;p24"/>
          <p:cNvSpPr txBox="1">
            <a:spLocks noGrp="1"/>
          </p:cNvSpPr>
          <p:nvPr>
            <p:ph type="title"/>
          </p:nvPr>
        </p:nvSpPr>
        <p:spPr>
          <a:xfrm>
            <a:off x="438912" y="1508760"/>
            <a:ext cx="3429000" cy="289864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000"/>
              <a:buFont typeface="Calibri"/>
              <a:buNone/>
            </a:pPr>
            <a:r>
              <a:rPr lang="en-US" sz="4000">
                <a:solidFill>
                  <a:schemeClr val="dk1"/>
                </a:solidFill>
                <a:latin typeface="Calibri"/>
                <a:ea typeface="Calibri"/>
                <a:cs typeface="Calibri"/>
                <a:sym typeface="Calibri"/>
              </a:rPr>
              <a:t>CDH repair: Laparotomy</a:t>
            </a:r>
            <a:endParaRPr/>
          </a:p>
        </p:txBody>
      </p:sp>
      <p:sp>
        <p:nvSpPr>
          <p:cNvPr id="326" name="Google Shape;326;p24"/>
          <p:cNvSpPr/>
          <p:nvPr/>
        </p:nvSpPr>
        <p:spPr>
          <a:xfrm rot="5400000">
            <a:off x="767989" y="346791"/>
            <a:ext cx="146304" cy="70408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27" name="Google Shape;327;p24"/>
          <p:cNvSpPr/>
          <p:nvPr/>
        </p:nvSpPr>
        <p:spPr>
          <a:xfrm>
            <a:off x="438912" y="4544568"/>
            <a:ext cx="3414966"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 name="مستطيل 1"/>
          <p:cNvSpPr/>
          <p:nvPr/>
        </p:nvSpPr>
        <p:spPr>
          <a:xfrm>
            <a:off x="9442114" y="4047884"/>
            <a:ext cx="1611339" cy="286232"/>
          </a:xfrm>
          <a:prstGeom prst="rect">
            <a:avLst/>
          </a:prstGeom>
          <a:solidFill>
            <a:srgbClr val="FFFF00"/>
          </a:solidFill>
        </p:spPr>
        <p:txBody>
          <a:bodyPr wrap="none">
            <a:spAutoFit/>
          </a:bodyPr>
          <a:lstStyle/>
          <a:p>
            <a:pPr marL="457200" lvl="1">
              <a:lnSpc>
                <a:spcPct val="90000"/>
              </a:lnSpc>
              <a:spcBef>
                <a:spcPts val="500"/>
              </a:spcBef>
              <a:buClr>
                <a:schemeClr val="dk1"/>
              </a:buClr>
              <a:buSzPct val="100000"/>
            </a:pPr>
            <a:r>
              <a:rPr lang="en-US" dirty="0">
                <a:solidFill>
                  <a:schemeClr val="dk1"/>
                </a:solidFill>
              </a:rPr>
              <a:t>Patch repair</a:t>
            </a:r>
            <a:endParaRPr lang="en-US" dirty="0"/>
          </a:p>
        </p:txBody>
      </p:sp>
      <p:pic>
        <p:nvPicPr>
          <p:cNvPr id="12" name="Picture 2" descr="C:\Users\Administrator\Desktop\شعار لجنة الطب والجراحة بدون خلفية.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91800" y="5626100"/>
            <a:ext cx="16002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1"/>
                                        </p:tgtEl>
                                        <p:attrNameLst>
                                          <p:attrName>style.visibility</p:attrName>
                                        </p:attrNameLst>
                                      </p:cBhvr>
                                      <p:to>
                                        <p:strVal val="visible"/>
                                      </p:to>
                                    </p:set>
                                    <p:animEffect transition="in" filter="fade">
                                      <p:cBhvr>
                                        <p:cTn id="7" dur="500"/>
                                        <p:tgtEl>
                                          <p:spTgt spid="3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0"/>
                                        </p:tgtEl>
                                        <p:attrNameLst>
                                          <p:attrName>style.visibility</p:attrName>
                                        </p:attrNameLst>
                                      </p:cBhvr>
                                      <p:to>
                                        <p:strVal val="visible"/>
                                      </p:to>
                                    </p:set>
                                    <p:animEffect transition="in" filter="fade">
                                      <p:cBhvr>
                                        <p:cTn id="12" dur="500"/>
                                        <p:tgtEl>
                                          <p:spTgt spid="3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2"/>
                                        </p:tgtEl>
                                        <p:attrNameLst>
                                          <p:attrName>style.visibility</p:attrName>
                                        </p:attrNameLst>
                                      </p:cBhvr>
                                      <p:to>
                                        <p:strVal val="visible"/>
                                      </p:to>
                                    </p:set>
                                    <p:animEffect transition="in" filter="fade">
                                      <p:cBhvr>
                                        <p:cTn id="17" dur="500"/>
                                        <p:tgtEl>
                                          <p:spTgt spid="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2"/>
        <p:cNvGrpSpPr/>
        <p:nvPr/>
      </p:nvGrpSpPr>
      <p:grpSpPr>
        <a:xfrm>
          <a:off x="0" y="0"/>
          <a:ext cx="0" cy="0"/>
          <a:chOff x="0" y="0"/>
          <a:chExt cx="0" cy="0"/>
        </a:xfrm>
      </p:grpSpPr>
      <p:sp>
        <p:nvSpPr>
          <p:cNvPr id="333" name="Google Shape;333;p25"/>
          <p:cNvSpPr/>
          <p:nvPr/>
        </p:nvSpPr>
        <p:spPr>
          <a:xfrm>
            <a:off x="0" y="0"/>
            <a:ext cx="1219169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334" name="Google Shape;334;p25"/>
          <p:cNvGrpSpPr/>
          <p:nvPr/>
        </p:nvGrpSpPr>
        <p:grpSpPr>
          <a:xfrm>
            <a:off x="-417513" y="0"/>
            <a:ext cx="12584114" cy="6853238"/>
            <a:chOff x="-417513" y="0"/>
            <a:chExt cx="12584114" cy="6853238"/>
          </a:xfrm>
        </p:grpSpPr>
        <p:sp>
          <p:nvSpPr>
            <p:cNvPr id="335" name="Google Shape;335;p25"/>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6" name="Google Shape;336;p25"/>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7" name="Google Shape;337;p25"/>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8" name="Google Shape;338;p25"/>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9" name="Google Shape;339;p25"/>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0" name="Google Shape;340;p25"/>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1" name="Google Shape;341;p25"/>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2" name="Google Shape;342;p25"/>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3" name="Google Shape;343;p25"/>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4" name="Google Shape;344;p25"/>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5" name="Google Shape;345;p25"/>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6" name="Google Shape;346;p25"/>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7" name="Google Shape;347;p25"/>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8" name="Google Shape;348;p25"/>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9" name="Google Shape;349;p25"/>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0" name="Google Shape;350;p25"/>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1" name="Google Shape;351;p25"/>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2" name="Google Shape;352;p25"/>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3" name="Google Shape;353;p25"/>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4" name="Google Shape;354;p25"/>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5" name="Google Shape;355;p25"/>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356" name="Google Shape;356;p25"/>
          <p:cNvSpPr txBox="1">
            <a:spLocks noGrp="1"/>
          </p:cNvSpPr>
          <p:nvPr>
            <p:ph type="title"/>
          </p:nvPr>
        </p:nvSpPr>
        <p:spPr>
          <a:xfrm>
            <a:off x="7269686" y="795527"/>
            <a:ext cx="4123738" cy="143332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OR: Intraoperative decision making</a:t>
            </a:r>
            <a:endParaRPr/>
          </a:p>
        </p:txBody>
      </p:sp>
      <p:sp>
        <p:nvSpPr>
          <p:cNvPr id="357" name="Google Shape;357;p25"/>
          <p:cNvSpPr/>
          <p:nvPr/>
        </p:nvSpPr>
        <p:spPr>
          <a:xfrm>
            <a:off x="807720" y="795527"/>
            <a:ext cx="5970638" cy="5248847"/>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58" name="Google Shape;358;p25"/>
          <p:cNvPicPr preferRelativeResize="0"/>
          <p:nvPr/>
        </p:nvPicPr>
        <p:blipFill rotWithShape="1">
          <a:blip r:embed="rId3">
            <a:alphaModFix/>
          </a:blip>
          <a:srcRect l="4887" r="786" b="1"/>
          <a:stretch/>
        </p:blipFill>
        <p:spPr>
          <a:xfrm>
            <a:off x="972115" y="960214"/>
            <a:ext cx="5641848" cy="4919472"/>
          </a:xfrm>
          <a:prstGeom prst="rect">
            <a:avLst/>
          </a:prstGeom>
          <a:noFill/>
          <a:ln>
            <a:noFill/>
          </a:ln>
        </p:spPr>
      </p:pic>
      <p:sp>
        <p:nvSpPr>
          <p:cNvPr id="359" name="Google Shape;359;p25"/>
          <p:cNvSpPr txBox="1">
            <a:spLocks noGrp="1"/>
          </p:cNvSpPr>
          <p:nvPr>
            <p:ph type="body" idx="1"/>
          </p:nvPr>
        </p:nvSpPr>
        <p:spPr>
          <a:xfrm>
            <a:off x="7293817" y="2338388"/>
            <a:ext cx="4099607" cy="3678237"/>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chemeClr val="dk1"/>
              </a:buClr>
              <a:buSzPts val="2000"/>
              <a:buChar char="•"/>
            </a:pPr>
            <a:r>
              <a:rPr lang="en-US" sz="2000"/>
              <a:t>Primary repair vs patch</a:t>
            </a:r>
            <a:endParaRPr/>
          </a:p>
          <a:p>
            <a:pPr marL="228600" lvl="0" indent="-228600" algn="l" rtl="0">
              <a:lnSpc>
                <a:spcPct val="90000"/>
              </a:lnSpc>
              <a:spcBef>
                <a:spcPts val="1000"/>
              </a:spcBef>
              <a:spcAft>
                <a:spcPts val="0"/>
              </a:spcAft>
              <a:buClr>
                <a:schemeClr val="dk1"/>
              </a:buClr>
              <a:buSzPts val="2000"/>
              <a:buChar char="•"/>
            </a:pPr>
            <a:r>
              <a:rPr lang="en-US" sz="2000"/>
              <a:t>Gore-tex patch vs muscle flap (split abdominal muscle flap)</a:t>
            </a:r>
            <a:endParaRPr/>
          </a:p>
          <a:p>
            <a:pPr marL="228600" lvl="0" indent="-228600" algn="l" rtl="0">
              <a:lnSpc>
                <a:spcPct val="90000"/>
              </a:lnSpc>
              <a:spcBef>
                <a:spcPts val="1000"/>
              </a:spcBef>
              <a:spcAft>
                <a:spcPts val="0"/>
              </a:spcAft>
              <a:buClr>
                <a:schemeClr val="dk1"/>
              </a:buClr>
              <a:buSzPts val="2000"/>
              <a:buChar char="•"/>
            </a:pPr>
            <a:r>
              <a:rPr lang="en-US" sz="2000"/>
              <a:t>Ladd/appendectomy at same time?</a:t>
            </a:r>
            <a:endParaRPr/>
          </a:p>
          <a:p>
            <a:pPr marL="228600" lvl="0" indent="-228600" algn="l" rtl="0">
              <a:lnSpc>
                <a:spcPct val="90000"/>
              </a:lnSpc>
              <a:spcBef>
                <a:spcPts val="1000"/>
              </a:spcBef>
              <a:spcAft>
                <a:spcPts val="0"/>
              </a:spcAft>
              <a:buClr>
                <a:schemeClr val="dk1"/>
              </a:buClr>
              <a:buSzPts val="2000"/>
              <a:buChar char="•"/>
            </a:pPr>
            <a:r>
              <a:rPr lang="en-US" sz="2000"/>
              <a:t>Hernia sac encountered – resect</a:t>
            </a:r>
            <a:endParaRPr/>
          </a:p>
          <a:p>
            <a:pPr marL="228600" lvl="0" indent="-228600" algn="l" rtl="0">
              <a:lnSpc>
                <a:spcPct val="90000"/>
              </a:lnSpc>
              <a:spcBef>
                <a:spcPts val="1000"/>
              </a:spcBef>
              <a:spcAft>
                <a:spcPts val="0"/>
              </a:spcAft>
              <a:buClr>
                <a:schemeClr val="dk1"/>
              </a:buClr>
              <a:buSzPts val="2000"/>
              <a:buChar char="•"/>
            </a:pPr>
            <a:r>
              <a:rPr lang="en-US" sz="2000"/>
              <a:t>Extralobar sequestration encountered - resect</a:t>
            </a:r>
            <a:endParaRPr/>
          </a:p>
          <a:p>
            <a:pPr marL="228600" lvl="0" indent="-228600" algn="l" rtl="0">
              <a:lnSpc>
                <a:spcPct val="90000"/>
              </a:lnSpc>
              <a:spcBef>
                <a:spcPts val="1000"/>
              </a:spcBef>
              <a:spcAft>
                <a:spcPts val="0"/>
              </a:spcAft>
              <a:buClr>
                <a:schemeClr val="dk1"/>
              </a:buClr>
              <a:buSzPts val="2000"/>
              <a:buChar char="•"/>
            </a:pPr>
            <a:r>
              <a:rPr lang="en-US" sz="2000"/>
              <a:t>Antireflux procedure – not supported</a:t>
            </a:r>
            <a:endParaRPr/>
          </a:p>
        </p:txBody>
      </p:sp>
      <p:pic>
        <p:nvPicPr>
          <p:cNvPr id="29" name="Picture 2" descr="C:\Users\Administrator\Desktop\شعار لجنة الطب والجراحة بدون خلفية.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91800" y="5241706"/>
            <a:ext cx="1600200" cy="161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4"/>
        <p:cNvGrpSpPr/>
        <p:nvPr/>
      </p:nvGrpSpPr>
      <p:grpSpPr>
        <a:xfrm>
          <a:off x="0" y="0"/>
          <a:ext cx="0" cy="0"/>
          <a:chOff x="0" y="0"/>
          <a:chExt cx="0" cy="0"/>
        </a:xfrm>
      </p:grpSpPr>
      <p:sp>
        <p:nvSpPr>
          <p:cNvPr id="365" name="Google Shape;365;p26"/>
          <p:cNvSpPr/>
          <p:nvPr/>
        </p:nvSpPr>
        <p:spPr>
          <a:xfrm>
            <a:off x="0" y="651752"/>
            <a:ext cx="12192000" cy="73655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6" name="Google Shape;366;p26"/>
          <p:cNvSpPr txBox="1">
            <a:spLocks noGrp="1"/>
          </p:cNvSpPr>
          <p:nvPr>
            <p:ph type="title"/>
          </p:nvPr>
        </p:nvSpPr>
        <p:spPr>
          <a:xfrm>
            <a:off x="556532" y="643467"/>
            <a:ext cx="11210925" cy="74483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Calibri"/>
              <a:buNone/>
            </a:pPr>
            <a:r>
              <a:rPr lang="en-US" sz="3200">
                <a:solidFill>
                  <a:schemeClr val="lt1"/>
                </a:solidFill>
                <a:latin typeface="Calibri"/>
                <a:ea typeface="Calibri"/>
                <a:cs typeface="Calibri"/>
                <a:sym typeface="Calibri"/>
              </a:rPr>
              <a:t>Complications after repair</a:t>
            </a:r>
            <a:endParaRPr/>
          </a:p>
        </p:txBody>
      </p:sp>
      <p:pic>
        <p:nvPicPr>
          <p:cNvPr id="367" name="Google Shape;367;p26" descr="Graphical user interface, application&#10;&#10;Description automatically generated with medium confidence"/>
          <p:cNvPicPr preferRelativeResize="0"/>
          <p:nvPr/>
        </p:nvPicPr>
        <p:blipFill rotWithShape="1">
          <a:blip r:embed="rId3">
            <a:alphaModFix/>
          </a:blip>
          <a:srcRect/>
          <a:stretch/>
        </p:blipFill>
        <p:spPr>
          <a:xfrm>
            <a:off x="643467" y="2577350"/>
            <a:ext cx="10905066" cy="2589952"/>
          </a:xfrm>
          <a:prstGeom prst="rect">
            <a:avLst/>
          </a:prstGeom>
          <a:noFill/>
          <a:ln>
            <a:noFill/>
          </a:ln>
        </p:spPr>
      </p:pic>
      <p:pic>
        <p:nvPicPr>
          <p:cNvPr id="5" name="Picture 2" descr="C:\Users\Administrator\Desktop\شعار لجنة الطب والجراحة بدون خلفية.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91800" y="5241706"/>
            <a:ext cx="1600200" cy="161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1"/>
        <p:cNvGrpSpPr/>
        <p:nvPr/>
      </p:nvGrpSpPr>
      <p:grpSpPr>
        <a:xfrm>
          <a:off x="0" y="0"/>
          <a:ext cx="0" cy="0"/>
          <a:chOff x="0" y="0"/>
          <a:chExt cx="0" cy="0"/>
        </a:xfrm>
      </p:grpSpPr>
      <p:sp>
        <p:nvSpPr>
          <p:cNvPr id="372" name="Google Shape;372;p27"/>
          <p:cNvSpPr/>
          <p:nvPr/>
        </p:nvSpPr>
        <p:spPr>
          <a:xfrm>
            <a:off x="338328" y="303591"/>
            <a:ext cx="4335327" cy="5896743"/>
          </a:xfrm>
          <a:prstGeom prst="rect">
            <a:avLst/>
          </a:prstGeom>
          <a:solidFill>
            <a:schemeClr val="dk1">
              <a:alpha val="14901"/>
            </a:schemeClr>
          </a:solidFill>
          <a:ln w="127000" cap="sq" cmpd="thinThick">
            <a:solidFill>
              <a:schemeClr val="dk1">
                <a:alpha val="9803"/>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3" name="Google Shape;373;p27"/>
          <p:cNvSpPr txBox="1">
            <a:spLocks noGrp="1"/>
          </p:cNvSpPr>
          <p:nvPr>
            <p:ph type="title"/>
          </p:nvPr>
        </p:nvSpPr>
        <p:spPr>
          <a:xfrm>
            <a:off x="594360" y="637125"/>
            <a:ext cx="3802276" cy="525637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800"/>
              <a:buFont typeface="Calibri"/>
              <a:buNone/>
            </a:pPr>
            <a:r>
              <a:rPr lang="en-US" sz="4800"/>
              <a:t>Factors predicting mortality:</a:t>
            </a:r>
            <a:endParaRPr/>
          </a:p>
        </p:txBody>
      </p:sp>
      <p:grpSp>
        <p:nvGrpSpPr>
          <p:cNvPr id="374" name="Google Shape;374;p27"/>
          <p:cNvGrpSpPr/>
          <p:nvPr/>
        </p:nvGrpSpPr>
        <p:grpSpPr>
          <a:xfrm>
            <a:off x="5166985" y="326782"/>
            <a:ext cx="6588691" cy="5850360"/>
            <a:chOff x="0" y="23191"/>
            <a:chExt cx="6588691" cy="5850360"/>
          </a:xfrm>
        </p:grpSpPr>
        <p:sp>
          <p:nvSpPr>
            <p:cNvPr id="375" name="Google Shape;375;p27"/>
            <p:cNvSpPr/>
            <p:nvPr/>
          </p:nvSpPr>
          <p:spPr>
            <a:xfrm>
              <a:off x="0" y="23191"/>
              <a:ext cx="6588691" cy="575639"/>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7"/>
            <p:cNvSpPr txBox="1"/>
            <p:nvPr/>
          </p:nvSpPr>
          <p:spPr>
            <a:xfrm>
              <a:off x="28100" y="51291"/>
              <a:ext cx="6532491" cy="519439"/>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en-US" sz="2400" i="1">
                  <a:solidFill>
                    <a:schemeClr val="lt1"/>
                  </a:solidFill>
                  <a:latin typeface="Calibri"/>
                  <a:ea typeface="Calibri"/>
                  <a:cs typeface="Calibri"/>
                  <a:sym typeface="Calibri"/>
                </a:rPr>
                <a:t>Prenatal</a:t>
              </a:r>
              <a:r>
                <a:rPr lang="en-US" sz="2400">
                  <a:solidFill>
                    <a:schemeClr val="lt1"/>
                  </a:solidFill>
                  <a:latin typeface="Calibri"/>
                  <a:ea typeface="Calibri"/>
                  <a:cs typeface="Calibri"/>
                  <a:sym typeface="Calibri"/>
                </a:rPr>
                <a:t>: </a:t>
              </a:r>
              <a:endParaRPr/>
            </a:p>
          </p:txBody>
        </p:sp>
        <p:sp>
          <p:nvSpPr>
            <p:cNvPr id="377" name="Google Shape;377;p27"/>
            <p:cNvSpPr/>
            <p:nvPr/>
          </p:nvSpPr>
          <p:spPr>
            <a:xfrm>
              <a:off x="0" y="598831"/>
              <a:ext cx="6588691" cy="99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7"/>
            <p:cNvSpPr txBox="1"/>
            <p:nvPr/>
          </p:nvSpPr>
          <p:spPr>
            <a:xfrm>
              <a:off x="0" y="598831"/>
              <a:ext cx="6588691" cy="993600"/>
            </a:xfrm>
            <a:prstGeom prst="rect">
              <a:avLst/>
            </a:prstGeom>
            <a:noFill/>
            <a:ln>
              <a:noFill/>
            </a:ln>
          </p:spPr>
          <p:txBody>
            <a:bodyPr spcFirstLastPara="1" wrap="square" lIns="209175" tIns="30475" rIns="170675" bIns="30475" anchor="t" anchorCtr="0">
              <a:noAutofit/>
            </a:bodyPr>
            <a:lstStyle/>
            <a:p>
              <a:pPr marL="171450" marR="0" lvl="1" indent="-171450" algn="l" rtl="0">
                <a:lnSpc>
                  <a:spcPct val="90000"/>
                </a:lnSpc>
                <a:spcBef>
                  <a:spcPts val="0"/>
                </a:spcBef>
                <a:spcAft>
                  <a:spcPts val="0"/>
                </a:spcAft>
                <a:buClr>
                  <a:schemeClr val="dk1"/>
                </a:buClr>
                <a:buSzPts val="1900"/>
                <a:buFont typeface="Calibri"/>
                <a:buChar char="•"/>
              </a:pPr>
              <a:r>
                <a:rPr lang="en-US" sz="1900" b="0" i="0" u="none" strike="noStrike" cap="none">
                  <a:solidFill>
                    <a:schemeClr val="dk1"/>
                  </a:solidFill>
                  <a:latin typeface="Calibri"/>
                  <a:ea typeface="Calibri"/>
                  <a:cs typeface="Calibri"/>
                  <a:sym typeface="Calibri"/>
                </a:rPr>
                <a:t>Intrathoracic liver herniation</a:t>
              </a:r>
              <a:endParaRPr/>
            </a:p>
            <a:p>
              <a:pPr marL="171450" marR="0" lvl="1" indent="-171450" algn="l" rtl="0">
                <a:lnSpc>
                  <a:spcPct val="90000"/>
                </a:lnSpc>
                <a:spcBef>
                  <a:spcPts val="380"/>
                </a:spcBef>
                <a:spcAft>
                  <a:spcPts val="0"/>
                </a:spcAft>
                <a:buClr>
                  <a:schemeClr val="dk1"/>
                </a:buClr>
                <a:buSzPts val="1900"/>
                <a:buFont typeface="Calibri"/>
                <a:buChar char="•"/>
              </a:pPr>
              <a:r>
                <a:rPr lang="en-US" sz="1900" b="0" i="0" u="none" strike="noStrike" cap="none">
                  <a:solidFill>
                    <a:schemeClr val="dk1"/>
                  </a:solidFill>
                  <a:latin typeface="Calibri"/>
                  <a:ea typeface="Calibri"/>
                  <a:cs typeface="Calibri"/>
                  <a:sym typeface="Calibri"/>
                </a:rPr>
                <a:t>Decreased lung volumes</a:t>
              </a:r>
              <a:endParaRPr/>
            </a:p>
            <a:p>
              <a:pPr marL="171450" marR="0" lvl="1" indent="-171450" algn="l" rtl="0">
                <a:lnSpc>
                  <a:spcPct val="90000"/>
                </a:lnSpc>
                <a:spcBef>
                  <a:spcPts val="380"/>
                </a:spcBef>
                <a:spcAft>
                  <a:spcPts val="0"/>
                </a:spcAft>
                <a:buClr>
                  <a:schemeClr val="dk1"/>
                </a:buClr>
                <a:buSzPts val="1900"/>
                <a:buFont typeface="Calibri"/>
                <a:buChar char="•"/>
              </a:pPr>
              <a:r>
                <a:rPr lang="en-US" sz="1900" b="0" i="0" u="none" strike="noStrike" cap="none">
                  <a:solidFill>
                    <a:schemeClr val="dk1"/>
                  </a:solidFill>
                  <a:latin typeface="Calibri"/>
                  <a:ea typeface="Calibri"/>
                  <a:cs typeface="Calibri"/>
                  <a:sym typeface="Calibri"/>
                </a:rPr>
                <a:t>Chromosomal abnormalities</a:t>
              </a:r>
              <a:endParaRPr/>
            </a:p>
          </p:txBody>
        </p:sp>
        <p:sp>
          <p:nvSpPr>
            <p:cNvPr id="379" name="Google Shape;379;p27"/>
            <p:cNvSpPr/>
            <p:nvPr/>
          </p:nvSpPr>
          <p:spPr>
            <a:xfrm>
              <a:off x="0" y="1592431"/>
              <a:ext cx="6588691" cy="575639"/>
            </a:xfrm>
            <a:prstGeom prst="roundRect">
              <a:avLst>
                <a:gd name="adj" fmla="val 16667"/>
              </a:avLst>
            </a:prstGeom>
            <a:solidFill>
              <a:srgbClr val="4CC38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7"/>
            <p:cNvSpPr txBox="1"/>
            <p:nvPr/>
          </p:nvSpPr>
          <p:spPr>
            <a:xfrm>
              <a:off x="28100" y="1620531"/>
              <a:ext cx="6532491" cy="519439"/>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en-US" sz="2400" i="1">
                  <a:solidFill>
                    <a:schemeClr val="lt1"/>
                  </a:solidFill>
                  <a:latin typeface="Calibri"/>
                  <a:ea typeface="Calibri"/>
                  <a:cs typeface="Calibri"/>
                  <a:sym typeface="Calibri"/>
                </a:rPr>
                <a:t>Early postnatal</a:t>
              </a:r>
              <a:r>
                <a:rPr lang="en-US" sz="2400">
                  <a:solidFill>
                    <a:schemeClr val="lt1"/>
                  </a:solidFill>
                  <a:latin typeface="Calibri"/>
                  <a:ea typeface="Calibri"/>
                  <a:cs typeface="Calibri"/>
                  <a:sym typeface="Calibri"/>
                </a:rPr>
                <a:t>: </a:t>
              </a:r>
              <a:endParaRPr/>
            </a:p>
          </p:txBody>
        </p:sp>
        <p:sp>
          <p:nvSpPr>
            <p:cNvPr id="381" name="Google Shape;381;p27"/>
            <p:cNvSpPr/>
            <p:nvPr/>
          </p:nvSpPr>
          <p:spPr>
            <a:xfrm>
              <a:off x="0" y="2168071"/>
              <a:ext cx="6588691" cy="18878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7"/>
            <p:cNvSpPr txBox="1"/>
            <p:nvPr/>
          </p:nvSpPr>
          <p:spPr>
            <a:xfrm>
              <a:off x="0" y="2168071"/>
              <a:ext cx="6588691" cy="1887840"/>
            </a:xfrm>
            <a:prstGeom prst="rect">
              <a:avLst/>
            </a:prstGeom>
            <a:noFill/>
            <a:ln>
              <a:noFill/>
            </a:ln>
          </p:spPr>
          <p:txBody>
            <a:bodyPr spcFirstLastPara="1" wrap="square" lIns="209175" tIns="30475" rIns="170675" bIns="30475" anchor="t" anchorCtr="0">
              <a:noAutofit/>
            </a:bodyPr>
            <a:lstStyle/>
            <a:p>
              <a:pPr marL="171450" marR="0" lvl="1" indent="-171450" algn="l" rtl="0">
                <a:lnSpc>
                  <a:spcPct val="90000"/>
                </a:lnSpc>
                <a:spcBef>
                  <a:spcPts val="0"/>
                </a:spcBef>
                <a:spcAft>
                  <a:spcPts val="0"/>
                </a:spcAft>
                <a:buClr>
                  <a:schemeClr val="dk1"/>
                </a:buClr>
                <a:buSzPts val="1900"/>
                <a:buFont typeface="Calibri"/>
                <a:buChar char="•"/>
              </a:pPr>
              <a:r>
                <a:rPr lang="en-US" sz="1900" b="0" i="0" u="none" strike="noStrike" cap="none">
                  <a:solidFill>
                    <a:schemeClr val="dk1"/>
                  </a:solidFill>
                  <a:latin typeface="Calibri"/>
                  <a:ea typeface="Calibri"/>
                  <a:cs typeface="Calibri"/>
                  <a:sym typeface="Calibri"/>
                </a:rPr>
                <a:t>low birth weight (&lt;1500 grams)</a:t>
              </a:r>
              <a:endParaRPr/>
            </a:p>
            <a:p>
              <a:pPr marL="171450" marR="0" lvl="1" indent="-171450" algn="l" rtl="0">
                <a:lnSpc>
                  <a:spcPct val="90000"/>
                </a:lnSpc>
                <a:spcBef>
                  <a:spcPts val="380"/>
                </a:spcBef>
                <a:spcAft>
                  <a:spcPts val="0"/>
                </a:spcAft>
                <a:buClr>
                  <a:schemeClr val="dk1"/>
                </a:buClr>
                <a:buSzPts val="1900"/>
                <a:buFont typeface="Calibri"/>
                <a:buChar char="•"/>
              </a:pPr>
              <a:r>
                <a:rPr lang="en-US" sz="1900" b="0" i="0" u="none" strike="noStrike" cap="none">
                  <a:solidFill>
                    <a:schemeClr val="dk1"/>
                  </a:solidFill>
                  <a:latin typeface="Calibri"/>
                  <a:ea typeface="Calibri"/>
                  <a:cs typeface="Calibri"/>
                  <a:sym typeface="Calibri"/>
                </a:rPr>
                <a:t>low Apgar score at five minutes (&lt;7)</a:t>
              </a:r>
              <a:endParaRPr/>
            </a:p>
            <a:p>
              <a:pPr marL="171450" marR="0" lvl="1" indent="-171450" algn="l" rtl="0">
                <a:lnSpc>
                  <a:spcPct val="90000"/>
                </a:lnSpc>
                <a:spcBef>
                  <a:spcPts val="380"/>
                </a:spcBef>
                <a:spcAft>
                  <a:spcPts val="0"/>
                </a:spcAft>
                <a:buClr>
                  <a:schemeClr val="dk1"/>
                </a:buClr>
                <a:buSzPts val="1900"/>
                <a:buFont typeface="Calibri"/>
                <a:buChar char="•"/>
              </a:pPr>
              <a:r>
                <a:rPr lang="en-US" sz="1900" b="0" i="0" u="none" strike="noStrike" cap="none">
                  <a:solidFill>
                    <a:schemeClr val="dk1"/>
                  </a:solidFill>
                  <a:latin typeface="Calibri"/>
                  <a:ea typeface="Calibri"/>
                  <a:cs typeface="Calibri"/>
                  <a:sym typeface="Calibri"/>
                </a:rPr>
                <a:t>severe pulmonary HTN on initial echocardiogram</a:t>
              </a:r>
              <a:endParaRPr/>
            </a:p>
            <a:p>
              <a:pPr marL="171450" marR="0" lvl="1" indent="-171450" algn="l" rtl="0">
                <a:lnSpc>
                  <a:spcPct val="90000"/>
                </a:lnSpc>
                <a:spcBef>
                  <a:spcPts val="380"/>
                </a:spcBef>
                <a:spcAft>
                  <a:spcPts val="0"/>
                </a:spcAft>
                <a:buClr>
                  <a:schemeClr val="dk1"/>
                </a:buClr>
                <a:buSzPts val="1900"/>
                <a:buFont typeface="Calibri"/>
                <a:buChar char="•"/>
              </a:pPr>
              <a:r>
                <a:rPr lang="en-US" sz="1900" b="0" i="0" u="none" strike="noStrike" cap="none">
                  <a:solidFill>
                    <a:schemeClr val="dk1"/>
                  </a:solidFill>
                  <a:latin typeface="Calibri"/>
                  <a:ea typeface="Calibri"/>
                  <a:cs typeface="Calibri"/>
                  <a:sym typeface="Calibri"/>
                </a:rPr>
                <a:t>major cardiac anomalies,&amp; chromosomal anomalies</a:t>
              </a:r>
              <a:endParaRPr/>
            </a:p>
            <a:p>
              <a:pPr marL="171450" marR="0" lvl="1" indent="-171450" algn="l" rtl="0">
                <a:lnSpc>
                  <a:spcPct val="90000"/>
                </a:lnSpc>
                <a:spcBef>
                  <a:spcPts val="380"/>
                </a:spcBef>
                <a:spcAft>
                  <a:spcPts val="0"/>
                </a:spcAft>
                <a:buClr>
                  <a:schemeClr val="dk1"/>
                </a:buClr>
                <a:buSzPts val="1900"/>
                <a:buFont typeface="Calibri"/>
                <a:buChar char="•"/>
              </a:pPr>
              <a:r>
                <a:rPr lang="en-US" sz="1900" b="0" i="0" u="none" strike="noStrike" cap="none">
                  <a:solidFill>
                    <a:schemeClr val="dk1"/>
                  </a:solidFill>
                  <a:latin typeface="Calibri"/>
                  <a:ea typeface="Calibri"/>
                  <a:cs typeface="Calibri"/>
                  <a:sym typeface="Calibri"/>
                </a:rPr>
                <a:t>inability to reach physiologic targets within a specified period of time (e.g. pH, PaCO</a:t>
              </a:r>
              <a:r>
                <a:rPr lang="en-US" sz="1900" b="0" i="0" u="none" strike="noStrike" cap="none" baseline="-25000">
                  <a:solidFill>
                    <a:schemeClr val="dk1"/>
                  </a:solidFill>
                  <a:latin typeface="Calibri"/>
                  <a:ea typeface="Calibri"/>
                  <a:cs typeface="Calibri"/>
                  <a:sym typeface="Calibri"/>
                </a:rPr>
                <a:t>2</a:t>
              </a:r>
              <a:r>
                <a:rPr lang="en-US" sz="1900" b="0" i="0" u="none" strike="noStrike" cap="none">
                  <a:solidFill>
                    <a:schemeClr val="dk1"/>
                  </a:solidFill>
                  <a:latin typeface="Calibri"/>
                  <a:ea typeface="Calibri"/>
                  <a:cs typeface="Calibri"/>
                  <a:sym typeface="Calibri"/>
                </a:rPr>
                <a:t> and preductal PaO</a:t>
              </a:r>
              <a:r>
                <a:rPr lang="en-US" sz="1900" b="0" i="0" u="none" strike="noStrike" cap="none" baseline="-25000">
                  <a:solidFill>
                    <a:schemeClr val="dk1"/>
                  </a:solidFill>
                  <a:latin typeface="Calibri"/>
                  <a:ea typeface="Calibri"/>
                  <a:cs typeface="Calibri"/>
                  <a:sym typeface="Calibri"/>
                </a:rPr>
                <a:t>2</a:t>
              </a:r>
              <a:r>
                <a:rPr lang="en-US" sz="1900" b="0" i="0" u="none" strike="noStrike" cap="none">
                  <a:solidFill>
                    <a:schemeClr val="dk1"/>
                  </a:solidFill>
                  <a:latin typeface="Calibri"/>
                  <a:ea typeface="Calibri"/>
                  <a:cs typeface="Calibri"/>
                  <a:sym typeface="Calibri"/>
                </a:rPr>
                <a:t>)</a:t>
              </a:r>
              <a:endParaRPr/>
            </a:p>
          </p:txBody>
        </p:sp>
        <p:sp>
          <p:nvSpPr>
            <p:cNvPr id="383" name="Google Shape;383;p27"/>
            <p:cNvSpPr/>
            <p:nvPr/>
          </p:nvSpPr>
          <p:spPr>
            <a:xfrm>
              <a:off x="0" y="4055911"/>
              <a:ext cx="6588691" cy="575639"/>
            </a:xfrm>
            <a:prstGeom prst="roundRect">
              <a:avLst>
                <a:gd name="adj" fmla="val 16667"/>
              </a:avLst>
            </a:prstGeom>
            <a:solidFill>
              <a:srgbClr val="6FAB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7"/>
            <p:cNvSpPr txBox="1"/>
            <p:nvPr/>
          </p:nvSpPr>
          <p:spPr>
            <a:xfrm>
              <a:off x="28100" y="4084011"/>
              <a:ext cx="6532491" cy="519439"/>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en-US" sz="2400" i="1">
                  <a:solidFill>
                    <a:schemeClr val="lt1"/>
                  </a:solidFill>
                  <a:latin typeface="Calibri"/>
                  <a:ea typeface="Calibri"/>
                  <a:cs typeface="Calibri"/>
                  <a:sym typeface="Calibri"/>
                </a:rPr>
                <a:t>Anatomic, surgical </a:t>
              </a:r>
              <a:r>
                <a:rPr lang="en-US" sz="2400">
                  <a:solidFill>
                    <a:schemeClr val="lt1"/>
                  </a:solidFill>
                  <a:latin typeface="Calibri"/>
                  <a:ea typeface="Calibri"/>
                  <a:cs typeface="Calibri"/>
                  <a:sym typeface="Calibri"/>
                </a:rPr>
                <a:t>or</a:t>
              </a:r>
              <a:r>
                <a:rPr lang="en-US" sz="2400" i="1">
                  <a:solidFill>
                    <a:schemeClr val="lt1"/>
                  </a:solidFill>
                  <a:latin typeface="Calibri"/>
                  <a:ea typeface="Calibri"/>
                  <a:cs typeface="Calibri"/>
                  <a:sym typeface="Calibri"/>
                </a:rPr>
                <a:t> treatment</a:t>
              </a:r>
              <a:r>
                <a:rPr lang="en-US" sz="2400">
                  <a:solidFill>
                    <a:schemeClr val="lt1"/>
                  </a:solidFill>
                  <a:latin typeface="Calibri"/>
                  <a:ea typeface="Calibri"/>
                  <a:cs typeface="Calibri"/>
                  <a:sym typeface="Calibri"/>
                </a:rPr>
                <a:t> factors:</a:t>
              </a:r>
              <a:endParaRPr/>
            </a:p>
          </p:txBody>
        </p:sp>
        <p:sp>
          <p:nvSpPr>
            <p:cNvPr id="385" name="Google Shape;385;p27"/>
            <p:cNvSpPr/>
            <p:nvPr/>
          </p:nvSpPr>
          <p:spPr>
            <a:xfrm>
              <a:off x="0" y="4631551"/>
              <a:ext cx="6588691" cy="1242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7"/>
            <p:cNvSpPr txBox="1"/>
            <p:nvPr/>
          </p:nvSpPr>
          <p:spPr>
            <a:xfrm>
              <a:off x="0" y="4631551"/>
              <a:ext cx="6588691" cy="1242000"/>
            </a:xfrm>
            <a:prstGeom prst="rect">
              <a:avLst/>
            </a:prstGeom>
            <a:noFill/>
            <a:ln>
              <a:noFill/>
            </a:ln>
          </p:spPr>
          <p:txBody>
            <a:bodyPr spcFirstLastPara="1" wrap="square" lIns="209175" tIns="30475" rIns="170675" bIns="30475" anchor="t" anchorCtr="0">
              <a:noAutofit/>
            </a:bodyPr>
            <a:lstStyle/>
            <a:p>
              <a:pPr marL="171450" marR="0" lvl="1" indent="-171450" algn="l" rtl="0">
                <a:lnSpc>
                  <a:spcPct val="90000"/>
                </a:lnSpc>
                <a:spcBef>
                  <a:spcPts val="0"/>
                </a:spcBef>
                <a:spcAft>
                  <a:spcPts val="0"/>
                </a:spcAft>
                <a:buClr>
                  <a:schemeClr val="dk1"/>
                </a:buClr>
                <a:buSzPts val="1900"/>
                <a:buFont typeface="Calibri"/>
                <a:buChar char="•"/>
              </a:pPr>
              <a:r>
                <a:rPr lang="en-US" sz="1900" b="0" i="0" u="none" strike="noStrike" cap="none">
                  <a:solidFill>
                    <a:schemeClr val="dk1"/>
                  </a:solidFill>
                  <a:latin typeface="Calibri"/>
                  <a:ea typeface="Calibri"/>
                  <a:cs typeface="Calibri"/>
                  <a:sym typeface="Calibri"/>
                </a:rPr>
                <a:t>size of diaphragmatic defect, presence of a hernia sac, intrathoracic liver position</a:t>
              </a:r>
              <a:endParaRPr/>
            </a:p>
            <a:p>
              <a:pPr marL="171450" marR="0" lvl="1" indent="-171450" algn="l" rtl="0">
                <a:lnSpc>
                  <a:spcPct val="90000"/>
                </a:lnSpc>
                <a:spcBef>
                  <a:spcPts val="380"/>
                </a:spcBef>
                <a:spcAft>
                  <a:spcPts val="0"/>
                </a:spcAft>
                <a:buClr>
                  <a:schemeClr val="dk1"/>
                </a:buClr>
                <a:buSzPts val="1900"/>
                <a:buFont typeface="Calibri"/>
                <a:buChar char="•"/>
              </a:pPr>
              <a:r>
                <a:rPr lang="en-US" sz="1900" b="0" i="0" u="none" strike="noStrike" cap="none">
                  <a:solidFill>
                    <a:schemeClr val="dk1"/>
                  </a:solidFill>
                  <a:latin typeface="Calibri"/>
                  <a:ea typeface="Calibri"/>
                  <a:cs typeface="Calibri"/>
                  <a:sym typeface="Calibri"/>
                </a:rPr>
                <a:t>requirement for and duration of ECMO</a:t>
              </a:r>
              <a:endParaRPr/>
            </a:p>
            <a:p>
              <a:pPr marL="171450" marR="0" lvl="1" indent="-171450" algn="l" rtl="0">
                <a:lnSpc>
                  <a:spcPct val="90000"/>
                </a:lnSpc>
                <a:spcBef>
                  <a:spcPts val="380"/>
                </a:spcBef>
                <a:spcAft>
                  <a:spcPts val="0"/>
                </a:spcAft>
                <a:buClr>
                  <a:schemeClr val="dk1"/>
                </a:buClr>
                <a:buSzPts val="1900"/>
                <a:buFont typeface="Calibri"/>
                <a:buChar char="•"/>
              </a:pPr>
              <a:r>
                <a:rPr lang="en-US" sz="1900" b="0" i="0" u="none" strike="noStrike" cap="none">
                  <a:solidFill>
                    <a:schemeClr val="dk1"/>
                  </a:solidFill>
                  <a:latin typeface="Calibri"/>
                  <a:ea typeface="Calibri"/>
                  <a:cs typeface="Calibri"/>
                  <a:sym typeface="Calibri"/>
                </a:rPr>
                <a:t>need for pulmonary support at thirty days.</a:t>
              </a:r>
              <a:endParaRPr/>
            </a:p>
          </p:txBody>
        </p:sp>
      </p:grpSp>
      <p:pic>
        <p:nvPicPr>
          <p:cNvPr id="17" name="Picture 2" descr="C:\Users\Administrator\Desktop\شعار لجنة الطب والجراحة بدون خلفية.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1800" y="5241706"/>
            <a:ext cx="1600200" cy="161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Long term outcomes</a:t>
            </a:r>
            <a:endParaRPr/>
          </a:p>
        </p:txBody>
      </p:sp>
      <p:grpSp>
        <p:nvGrpSpPr>
          <p:cNvPr id="392" name="Google Shape;392;p28"/>
          <p:cNvGrpSpPr/>
          <p:nvPr/>
        </p:nvGrpSpPr>
        <p:grpSpPr>
          <a:xfrm>
            <a:off x="838200" y="1825625"/>
            <a:ext cx="10515600" cy="4351337"/>
            <a:chOff x="0" y="0"/>
            <a:chExt cx="10515600" cy="4351337"/>
          </a:xfrm>
        </p:grpSpPr>
        <p:cxnSp>
          <p:nvCxnSpPr>
            <p:cNvPr id="393" name="Google Shape;393;p28"/>
            <p:cNvCxnSpPr/>
            <p:nvPr/>
          </p:nvCxnSpPr>
          <p:spPr>
            <a:xfrm>
              <a:off x="0" y="0"/>
              <a:ext cx="10515600" cy="0"/>
            </a:xfrm>
            <a:prstGeom prst="straightConnector1">
              <a:avLst/>
            </a:prstGeom>
            <a:solidFill>
              <a:srgbClr val="4372C3"/>
            </a:solidFill>
            <a:ln w="12700" cap="flat" cmpd="sng">
              <a:solidFill>
                <a:srgbClr val="4372C3"/>
              </a:solidFill>
              <a:prstDash val="solid"/>
              <a:miter lim="800000"/>
              <a:headEnd type="none" w="sm" len="sm"/>
              <a:tailEnd type="none" w="sm" len="sm"/>
            </a:ln>
          </p:spPr>
        </p:cxnSp>
        <p:sp>
          <p:nvSpPr>
            <p:cNvPr id="394" name="Google Shape;394;p28"/>
            <p:cNvSpPr/>
            <p:nvPr/>
          </p:nvSpPr>
          <p:spPr>
            <a:xfrm>
              <a:off x="0" y="0"/>
              <a:ext cx="10515600" cy="54391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8"/>
            <p:cNvSpPr txBox="1"/>
            <p:nvPr/>
          </p:nvSpPr>
          <p:spPr>
            <a:xfrm>
              <a:off x="0" y="0"/>
              <a:ext cx="10515600" cy="543917"/>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Persistent pulmonary hypertension</a:t>
              </a:r>
              <a:endParaRPr/>
            </a:p>
          </p:txBody>
        </p:sp>
        <p:cxnSp>
          <p:nvCxnSpPr>
            <p:cNvPr id="396" name="Google Shape;396;p28"/>
            <p:cNvCxnSpPr/>
            <p:nvPr/>
          </p:nvCxnSpPr>
          <p:spPr>
            <a:xfrm>
              <a:off x="0" y="543917"/>
              <a:ext cx="10515600" cy="0"/>
            </a:xfrm>
            <a:prstGeom prst="straightConnector1">
              <a:avLst/>
            </a:prstGeom>
            <a:solidFill>
              <a:srgbClr val="4372C3"/>
            </a:solidFill>
            <a:ln w="12700" cap="flat" cmpd="sng">
              <a:solidFill>
                <a:srgbClr val="4372C3"/>
              </a:solidFill>
              <a:prstDash val="solid"/>
              <a:miter lim="800000"/>
              <a:headEnd type="none" w="sm" len="sm"/>
              <a:tailEnd type="none" w="sm" len="sm"/>
            </a:ln>
          </p:spPr>
        </p:cxnSp>
        <p:sp>
          <p:nvSpPr>
            <p:cNvPr id="397" name="Google Shape;397;p28"/>
            <p:cNvSpPr/>
            <p:nvPr/>
          </p:nvSpPr>
          <p:spPr>
            <a:xfrm>
              <a:off x="0" y="543917"/>
              <a:ext cx="10515600" cy="54391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8"/>
            <p:cNvSpPr txBox="1"/>
            <p:nvPr/>
          </p:nvSpPr>
          <p:spPr>
            <a:xfrm>
              <a:off x="0" y="543917"/>
              <a:ext cx="10515600" cy="543917"/>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Significant risk for: chronic neurologic, developmental, GI, nutritional, pulmonary, MSK disorders</a:t>
              </a:r>
              <a:endParaRPr/>
            </a:p>
          </p:txBody>
        </p:sp>
        <p:cxnSp>
          <p:nvCxnSpPr>
            <p:cNvPr id="399" name="Google Shape;399;p28"/>
            <p:cNvCxnSpPr/>
            <p:nvPr/>
          </p:nvCxnSpPr>
          <p:spPr>
            <a:xfrm>
              <a:off x="0" y="1087834"/>
              <a:ext cx="10515600" cy="0"/>
            </a:xfrm>
            <a:prstGeom prst="straightConnector1">
              <a:avLst/>
            </a:prstGeom>
            <a:solidFill>
              <a:srgbClr val="4372C3"/>
            </a:solidFill>
            <a:ln w="12700" cap="flat" cmpd="sng">
              <a:solidFill>
                <a:srgbClr val="4372C3"/>
              </a:solidFill>
              <a:prstDash val="solid"/>
              <a:miter lim="800000"/>
              <a:headEnd type="none" w="sm" len="sm"/>
              <a:tailEnd type="none" w="sm" len="sm"/>
            </a:ln>
          </p:spPr>
        </p:cxnSp>
        <p:sp>
          <p:nvSpPr>
            <p:cNvPr id="400" name="Google Shape;400;p28"/>
            <p:cNvSpPr/>
            <p:nvPr/>
          </p:nvSpPr>
          <p:spPr>
            <a:xfrm>
              <a:off x="0" y="1087834"/>
              <a:ext cx="10515600" cy="54391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8"/>
            <p:cNvSpPr txBox="1"/>
            <p:nvPr/>
          </p:nvSpPr>
          <p:spPr>
            <a:xfrm>
              <a:off x="0" y="1087834"/>
              <a:ext cx="10515600" cy="543917"/>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Chronic lung disease, bronchopulmonary dysplasia, reactive airway disease</a:t>
              </a:r>
              <a:endParaRPr/>
            </a:p>
          </p:txBody>
        </p:sp>
        <p:cxnSp>
          <p:nvCxnSpPr>
            <p:cNvPr id="402" name="Google Shape;402;p28"/>
            <p:cNvCxnSpPr/>
            <p:nvPr/>
          </p:nvCxnSpPr>
          <p:spPr>
            <a:xfrm>
              <a:off x="0" y="1631751"/>
              <a:ext cx="10515600" cy="0"/>
            </a:xfrm>
            <a:prstGeom prst="straightConnector1">
              <a:avLst/>
            </a:prstGeom>
            <a:solidFill>
              <a:srgbClr val="4372C3"/>
            </a:solidFill>
            <a:ln w="12700" cap="flat" cmpd="sng">
              <a:solidFill>
                <a:srgbClr val="4372C3"/>
              </a:solidFill>
              <a:prstDash val="solid"/>
              <a:miter lim="800000"/>
              <a:headEnd type="none" w="sm" len="sm"/>
              <a:tailEnd type="none" w="sm" len="sm"/>
            </a:ln>
          </p:spPr>
        </p:cxnSp>
        <p:sp>
          <p:nvSpPr>
            <p:cNvPr id="403" name="Google Shape;403;p28"/>
            <p:cNvSpPr/>
            <p:nvPr/>
          </p:nvSpPr>
          <p:spPr>
            <a:xfrm>
              <a:off x="0" y="1631751"/>
              <a:ext cx="10515600" cy="54391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8"/>
            <p:cNvSpPr txBox="1"/>
            <p:nvPr/>
          </p:nvSpPr>
          <p:spPr>
            <a:xfrm>
              <a:off x="0" y="1631751"/>
              <a:ext cx="10515600" cy="543917"/>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Alveoli can become emphysematous </a:t>
              </a:r>
              <a:endParaRPr/>
            </a:p>
          </p:txBody>
        </p:sp>
        <p:cxnSp>
          <p:nvCxnSpPr>
            <p:cNvPr id="405" name="Google Shape;405;p28"/>
            <p:cNvCxnSpPr/>
            <p:nvPr/>
          </p:nvCxnSpPr>
          <p:spPr>
            <a:xfrm>
              <a:off x="0" y="2175669"/>
              <a:ext cx="10515600" cy="0"/>
            </a:xfrm>
            <a:prstGeom prst="straightConnector1">
              <a:avLst/>
            </a:prstGeom>
            <a:solidFill>
              <a:srgbClr val="4372C3"/>
            </a:solidFill>
            <a:ln w="12700" cap="flat" cmpd="sng">
              <a:solidFill>
                <a:srgbClr val="4372C3"/>
              </a:solidFill>
              <a:prstDash val="solid"/>
              <a:miter lim="800000"/>
              <a:headEnd type="none" w="sm" len="sm"/>
              <a:tailEnd type="none" w="sm" len="sm"/>
            </a:ln>
          </p:spPr>
        </p:cxnSp>
        <p:sp>
          <p:nvSpPr>
            <p:cNvPr id="406" name="Google Shape;406;p28"/>
            <p:cNvSpPr/>
            <p:nvPr/>
          </p:nvSpPr>
          <p:spPr>
            <a:xfrm>
              <a:off x="0" y="2175669"/>
              <a:ext cx="10515600" cy="54391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8"/>
            <p:cNvSpPr txBox="1"/>
            <p:nvPr/>
          </p:nvSpPr>
          <p:spPr>
            <a:xfrm>
              <a:off x="0" y="2175669"/>
              <a:ext cx="10515600" cy="543917"/>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Neurocognitive delay</a:t>
              </a:r>
              <a:endParaRPr/>
            </a:p>
          </p:txBody>
        </p:sp>
        <p:cxnSp>
          <p:nvCxnSpPr>
            <p:cNvPr id="408" name="Google Shape;408;p28"/>
            <p:cNvCxnSpPr/>
            <p:nvPr/>
          </p:nvCxnSpPr>
          <p:spPr>
            <a:xfrm>
              <a:off x="0" y="2719586"/>
              <a:ext cx="10515600" cy="0"/>
            </a:xfrm>
            <a:prstGeom prst="straightConnector1">
              <a:avLst/>
            </a:prstGeom>
            <a:solidFill>
              <a:srgbClr val="4372C3"/>
            </a:solidFill>
            <a:ln w="12700" cap="flat" cmpd="sng">
              <a:solidFill>
                <a:srgbClr val="4372C3"/>
              </a:solidFill>
              <a:prstDash val="solid"/>
              <a:miter lim="800000"/>
              <a:headEnd type="none" w="sm" len="sm"/>
              <a:tailEnd type="none" w="sm" len="sm"/>
            </a:ln>
          </p:spPr>
        </p:cxnSp>
        <p:sp>
          <p:nvSpPr>
            <p:cNvPr id="409" name="Google Shape;409;p28"/>
            <p:cNvSpPr/>
            <p:nvPr/>
          </p:nvSpPr>
          <p:spPr>
            <a:xfrm>
              <a:off x="0" y="2719586"/>
              <a:ext cx="10515600" cy="54391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8"/>
            <p:cNvSpPr txBox="1"/>
            <p:nvPr/>
          </p:nvSpPr>
          <p:spPr>
            <a:xfrm>
              <a:off x="0" y="2719586"/>
              <a:ext cx="10515600" cy="543917"/>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High incidence of gastroesophageal reflux (up to 80% after repair)</a:t>
              </a:r>
              <a:endParaRPr/>
            </a:p>
          </p:txBody>
        </p:sp>
        <p:cxnSp>
          <p:nvCxnSpPr>
            <p:cNvPr id="411" name="Google Shape;411;p28"/>
            <p:cNvCxnSpPr/>
            <p:nvPr/>
          </p:nvCxnSpPr>
          <p:spPr>
            <a:xfrm>
              <a:off x="0" y="3263503"/>
              <a:ext cx="10515600" cy="0"/>
            </a:xfrm>
            <a:prstGeom prst="straightConnector1">
              <a:avLst/>
            </a:prstGeom>
            <a:solidFill>
              <a:srgbClr val="4372C3"/>
            </a:solidFill>
            <a:ln w="12700" cap="flat" cmpd="sng">
              <a:solidFill>
                <a:srgbClr val="4372C3"/>
              </a:solidFill>
              <a:prstDash val="solid"/>
              <a:miter lim="800000"/>
              <a:headEnd type="none" w="sm" len="sm"/>
              <a:tailEnd type="none" w="sm" len="sm"/>
            </a:ln>
          </p:spPr>
        </p:cxnSp>
        <p:sp>
          <p:nvSpPr>
            <p:cNvPr id="412" name="Google Shape;412;p28"/>
            <p:cNvSpPr/>
            <p:nvPr/>
          </p:nvSpPr>
          <p:spPr>
            <a:xfrm>
              <a:off x="0" y="3263503"/>
              <a:ext cx="10515600" cy="54391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8"/>
            <p:cNvSpPr txBox="1"/>
            <p:nvPr/>
          </p:nvSpPr>
          <p:spPr>
            <a:xfrm>
              <a:off x="0" y="3263503"/>
              <a:ext cx="10515600" cy="543917"/>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Hernia recurrence, SBO</a:t>
              </a:r>
              <a:endParaRPr/>
            </a:p>
          </p:txBody>
        </p:sp>
        <p:cxnSp>
          <p:nvCxnSpPr>
            <p:cNvPr id="414" name="Google Shape;414;p28"/>
            <p:cNvCxnSpPr/>
            <p:nvPr/>
          </p:nvCxnSpPr>
          <p:spPr>
            <a:xfrm>
              <a:off x="0" y="3807420"/>
              <a:ext cx="10515600" cy="0"/>
            </a:xfrm>
            <a:prstGeom prst="straightConnector1">
              <a:avLst/>
            </a:prstGeom>
            <a:solidFill>
              <a:srgbClr val="4372C3"/>
            </a:solidFill>
            <a:ln w="12700" cap="flat" cmpd="sng">
              <a:solidFill>
                <a:srgbClr val="4372C3"/>
              </a:solidFill>
              <a:prstDash val="solid"/>
              <a:miter lim="800000"/>
              <a:headEnd type="none" w="sm" len="sm"/>
              <a:tailEnd type="none" w="sm" len="sm"/>
            </a:ln>
          </p:spPr>
        </p:cxnSp>
        <p:sp>
          <p:nvSpPr>
            <p:cNvPr id="415" name="Google Shape;415;p28"/>
            <p:cNvSpPr/>
            <p:nvPr/>
          </p:nvSpPr>
          <p:spPr>
            <a:xfrm>
              <a:off x="0" y="3807420"/>
              <a:ext cx="10515600" cy="54391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8"/>
            <p:cNvSpPr txBox="1"/>
            <p:nvPr/>
          </p:nvSpPr>
          <p:spPr>
            <a:xfrm>
              <a:off x="0" y="3807420"/>
              <a:ext cx="10515600" cy="543917"/>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MSK: scoliosis, chest wall deformities</a:t>
              </a:r>
              <a:endParaRPr/>
            </a:p>
          </p:txBody>
        </p:sp>
      </p:grpSp>
      <p:pic>
        <p:nvPicPr>
          <p:cNvPr id="28" name="Picture 2" descr="C:\Users\Administrator\Desktop\شعار لجنة الطب والجراحة بدون خلفية.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1800" y="5241706"/>
            <a:ext cx="1600200" cy="161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7"/>
        <p:cNvGrpSpPr/>
        <p:nvPr/>
      </p:nvGrpSpPr>
      <p:grpSpPr>
        <a:xfrm>
          <a:off x="0" y="0"/>
          <a:ext cx="0" cy="0"/>
          <a:chOff x="0" y="0"/>
          <a:chExt cx="0" cy="0"/>
        </a:xfrm>
      </p:grpSpPr>
      <p:sp>
        <p:nvSpPr>
          <p:cNvPr id="108" name="Google Shape;108;p3"/>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9" name="Google Shape;109;p3"/>
          <p:cNvSpPr txBox="1">
            <a:spLocks noGrp="1"/>
          </p:cNvSpPr>
          <p:nvPr>
            <p:ph type="title"/>
          </p:nvPr>
        </p:nvSpPr>
        <p:spPr>
          <a:xfrm>
            <a:off x="841248" y="548640"/>
            <a:ext cx="3600860" cy="543153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600"/>
              <a:buFont typeface="Calibri"/>
              <a:buNone/>
            </a:pPr>
            <a:r>
              <a:rPr lang="en-US" sz="4600" dirty="0"/>
              <a:t>Epidemiology</a:t>
            </a:r>
            <a:endParaRPr dirty="0"/>
          </a:p>
        </p:txBody>
      </p:sp>
      <p:sp>
        <p:nvSpPr>
          <p:cNvPr id="110" name="Google Shape;110;p3"/>
          <p:cNvSpPr/>
          <p:nvPr/>
        </p:nvSpPr>
        <p:spPr>
          <a:xfrm rot="5400000">
            <a:off x="2543983" y="3258715"/>
            <a:ext cx="4480560" cy="18288"/>
          </a:xfrm>
          <a:custGeom>
            <a:avLst/>
            <a:gdLst/>
            <a:ahLst/>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1" name="Google Shape;111;p3"/>
          <p:cNvSpPr txBox="1">
            <a:spLocks noGrp="1"/>
          </p:cNvSpPr>
          <p:nvPr>
            <p:ph type="body" idx="1"/>
          </p:nvPr>
        </p:nvSpPr>
        <p:spPr>
          <a:xfrm>
            <a:off x="5126418" y="552091"/>
            <a:ext cx="6224335" cy="5431536"/>
          </a:xfrm>
          <a:prstGeom prst="rect">
            <a:avLst/>
          </a:prstGeom>
          <a:noFill/>
          <a:ln>
            <a:noFill/>
          </a:ln>
        </p:spPr>
        <p:txBody>
          <a:bodyPr spcFirstLastPara="1" wrap="square" lIns="91425" tIns="45700" rIns="91425" bIns="45700" anchor="ctr" anchorCtr="0">
            <a:normAutofit fontScale="92500"/>
          </a:bodyPr>
          <a:lstStyle/>
          <a:p>
            <a:pPr marL="228600" lvl="0" indent="-228600" algn="l" rtl="0">
              <a:lnSpc>
                <a:spcPct val="90000"/>
              </a:lnSpc>
              <a:spcBef>
                <a:spcPts val="0"/>
              </a:spcBef>
              <a:spcAft>
                <a:spcPts val="0"/>
              </a:spcAft>
              <a:buClr>
                <a:schemeClr val="dk1"/>
              </a:buClr>
              <a:buSzPts val="2200"/>
              <a:buChar char="•"/>
            </a:pPr>
            <a:r>
              <a:rPr lang="en-US" sz="2200" dirty="0"/>
              <a:t>Incidence: 1:2500 </a:t>
            </a:r>
            <a:r>
              <a:rPr lang="en-US" sz="2200" dirty="0" smtClean="0"/>
              <a:t>births </a:t>
            </a:r>
            <a:endParaRPr dirty="0"/>
          </a:p>
          <a:p>
            <a:pPr marL="228600" lvl="0" indent="-228600" algn="l" rtl="0">
              <a:lnSpc>
                <a:spcPct val="90000"/>
              </a:lnSpc>
              <a:spcBef>
                <a:spcPts val="1000"/>
              </a:spcBef>
              <a:spcAft>
                <a:spcPts val="0"/>
              </a:spcAft>
              <a:buClr>
                <a:schemeClr val="dk1"/>
              </a:buClr>
              <a:buSzPts val="2200"/>
              <a:buChar char="•"/>
            </a:pPr>
            <a:r>
              <a:rPr lang="en-US" sz="2200" dirty="0"/>
              <a:t>Overall survival: 70-80%</a:t>
            </a:r>
          </a:p>
          <a:p>
            <a:pPr marL="228600" lvl="0" indent="-228600">
              <a:buSzPts val="2200"/>
            </a:pPr>
            <a:r>
              <a:rPr lang="en-US" sz="2200" dirty="0"/>
              <a:t>Hidden </a:t>
            </a:r>
            <a:r>
              <a:rPr lang="en-US" sz="2200" dirty="0" err="1" smtClean="0"/>
              <a:t>mortalilty</a:t>
            </a:r>
            <a:r>
              <a:rPr lang="en-US" sz="2200" dirty="0"/>
              <a:t> </a:t>
            </a:r>
            <a:r>
              <a:rPr lang="en-US" sz="2200" dirty="0">
                <a:solidFill>
                  <a:srgbClr val="0070C0"/>
                </a:solidFill>
              </a:rPr>
              <a:t>: was defined as the number of CDH cases that were not born (because of TOP or IUFD), cases of neonatal demise during birth or demise the same day of birth in patients who were in peripheral institutions and who never reached tertiary centers</a:t>
            </a:r>
            <a:r>
              <a:rPr lang="en-US" sz="2200" dirty="0" smtClean="0">
                <a:solidFill>
                  <a:srgbClr val="0070C0"/>
                </a:solidFill>
              </a:rPr>
              <a:t>.</a:t>
            </a:r>
            <a:endParaRPr dirty="0">
              <a:solidFill>
                <a:srgbClr val="0070C0"/>
              </a:solidFill>
            </a:endParaRPr>
          </a:p>
          <a:p>
            <a:pPr marL="228600" lvl="0" indent="-228600" algn="l" rtl="0">
              <a:lnSpc>
                <a:spcPct val="90000"/>
              </a:lnSpc>
              <a:spcBef>
                <a:spcPts val="1000"/>
              </a:spcBef>
              <a:spcAft>
                <a:spcPts val="0"/>
              </a:spcAft>
              <a:buClr>
                <a:schemeClr val="dk1"/>
              </a:buClr>
              <a:buSzPts val="2200"/>
              <a:buChar char="•"/>
            </a:pPr>
            <a:r>
              <a:rPr lang="en-US" sz="2200" dirty="0"/>
              <a:t>Risk factors: advanced maternal age, </a:t>
            </a:r>
            <a:r>
              <a:rPr lang="en-US" sz="2200" dirty="0" err="1"/>
              <a:t>pregestational</a:t>
            </a:r>
            <a:r>
              <a:rPr lang="en-US" sz="2200" dirty="0"/>
              <a:t> diabetes, alcohol/tobacco use</a:t>
            </a:r>
            <a:endParaRPr dirty="0"/>
          </a:p>
          <a:p>
            <a:pPr marL="228600" lvl="0" indent="-228600">
              <a:buSzPts val="2200"/>
            </a:pPr>
            <a:r>
              <a:rPr lang="en-US" sz="2200" dirty="0"/>
              <a:t>Genetic </a:t>
            </a:r>
            <a:r>
              <a:rPr lang="en-US" sz="2200" dirty="0" err="1"/>
              <a:t>assocations</a:t>
            </a:r>
            <a:r>
              <a:rPr lang="en-US" sz="2200" dirty="0"/>
              <a:t>: changes in retinoic acid </a:t>
            </a:r>
            <a:r>
              <a:rPr lang="en-US" sz="2200" dirty="0"/>
              <a:t>pathway </a:t>
            </a:r>
            <a:r>
              <a:rPr lang="en-US" sz="2200" dirty="0">
                <a:solidFill>
                  <a:srgbClr val="0070C0"/>
                </a:solidFill>
              </a:rPr>
              <a:t>*Vitamin A deficiency</a:t>
            </a:r>
            <a:r>
              <a:rPr lang="en-US" sz="2200" dirty="0"/>
              <a:t>,*</a:t>
            </a:r>
            <a:r>
              <a:rPr lang="en-US" sz="2200" b="1" u="sng" dirty="0">
                <a:solidFill>
                  <a:srgbClr val="0070C0"/>
                </a:solidFill>
              </a:rPr>
              <a:t>but of course we don't give vitamin A to pregnancy lady because it is a teratogenic</a:t>
            </a:r>
            <a:endParaRPr lang="en-US" sz="2200" b="1" u="sng" dirty="0">
              <a:solidFill>
                <a:srgbClr val="0070C0"/>
              </a:solidFill>
            </a:endParaRPr>
          </a:p>
          <a:p>
            <a:pPr marL="228600" lvl="0" indent="-228600" algn="l" rtl="0">
              <a:lnSpc>
                <a:spcPct val="90000"/>
              </a:lnSpc>
              <a:spcBef>
                <a:spcPts val="1000"/>
              </a:spcBef>
              <a:spcAft>
                <a:spcPts val="0"/>
              </a:spcAft>
              <a:buClr>
                <a:schemeClr val="dk1"/>
              </a:buClr>
              <a:buSzPts val="2200"/>
              <a:buChar char="•"/>
            </a:pPr>
            <a:r>
              <a:rPr lang="en-US" sz="2200" dirty="0"/>
              <a:t>30% has Chromosomal abnormalities: 13,18,21</a:t>
            </a:r>
          </a:p>
          <a:p>
            <a:pPr marL="228600" lvl="0" indent="-228600" algn="l" rtl="0">
              <a:lnSpc>
                <a:spcPct val="90000"/>
              </a:lnSpc>
              <a:spcBef>
                <a:spcPts val="1000"/>
              </a:spcBef>
              <a:spcAft>
                <a:spcPts val="0"/>
              </a:spcAft>
              <a:buClr>
                <a:schemeClr val="dk1"/>
              </a:buClr>
              <a:buSzPts val="2200"/>
              <a:buChar char="•"/>
            </a:pPr>
            <a:r>
              <a:rPr lang="en-US" sz="2200" dirty="0"/>
              <a:t>2% familial</a:t>
            </a:r>
            <a:endParaRPr dirty="0"/>
          </a:p>
          <a:p>
            <a:pPr marL="228600" lvl="0" indent="-228600" algn="l" rtl="0">
              <a:lnSpc>
                <a:spcPct val="90000"/>
              </a:lnSpc>
              <a:spcBef>
                <a:spcPts val="1000"/>
              </a:spcBef>
              <a:spcAft>
                <a:spcPts val="0"/>
              </a:spcAft>
              <a:buClr>
                <a:schemeClr val="dk1"/>
              </a:buClr>
              <a:buSzPts val="2200"/>
              <a:buChar char="•"/>
            </a:pPr>
            <a:r>
              <a:rPr lang="en-US" sz="2200" dirty="0"/>
              <a:t>30% of CDH has links to: GATA, WT1, FOG2, SLIT3</a:t>
            </a:r>
            <a:endParaRPr dirty="0"/>
          </a:p>
          <a:p>
            <a:pPr marL="228600" lvl="0" indent="-88900" algn="l" rtl="0">
              <a:lnSpc>
                <a:spcPct val="90000"/>
              </a:lnSpc>
              <a:spcBef>
                <a:spcPts val="1000"/>
              </a:spcBef>
              <a:spcAft>
                <a:spcPts val="0"/>
              </a:spcAft>
              <a:buClr>
                <a:schemeClr val="dk1"/>
              </a:buClr>
              <a:buSzPts val="2200"/>
              <a:buNone/>
            </a:pPr>
            <a:endParaRPr sz="2200" dirty="0"/>
          </a:p>
        </p:txBody>
      </p:sp>
      <p:sp>
        <p:nvSpPr>
          <p:cNvPr id="2" name="مستطيل 1"/>
          <p:cNvSpPr/>
          <p:nvPr/>
        </p:nvSpPr>
        <p:spPr>
          <a:xfrm>
            <a:off x="8144932" y="587313"/>
            <a:ext cx="6096000" cy="307777"/>
          </a:xfrm>
          <a:prstGeom prst="rect">
            <a:avLst/>
          </a:prstGeom>
        </p:spPr>
        <p:txBody>
          <a:bodyPr>
            <a:spAutoFit/>
          </a:bodyPr>
          <a:lstStyle/>
          <a:p>
            <a:r>
              <a:rPr lang="en-US" dirty="0" smtClean="0">
                <a:solidFill>
                  <a:srgbClr val="0070C0"/>
                </a:solidFill>
              </a:rPr>
              <a:t>Common developmental </a:t>
            </a:r>
            <a:r>
              <a:rPr lang="en-US" dirty="0">
                <a:solidFill>
                  <a:srgbClr val="0070C0"/>
                </a:solidFill>
              </a:rPr>
              <a:t>defect</a:t>
            </a:r>
            <a:r>
              <a:rPr lang="en-US" dirty="0" smtClean="0">
                <a:solidFill>
                  <a:srgbClr val="0070C0"/>
                </a:solidFill>
              </a:rPr>
              <a:t>, not rare </a:t>
            </a:r>
            <a:endParaRPr lang="ar-JO" dirty="0">
              <a:solidFill>
                <a:srgbClr val="0070C0"/>
              </a:solidFill>
            </a:endParaRPr>
          </a:p>
        </p:txBody>
      </p:sp>
      <p:sp>
        <p:nvSpPr>
          <p:cNvPr id="3" name="مستطيل 2"/>
          <p:cNvSpPr/>
          <p:nvPr/>
        </p:nvSpPr>
        <p:spPr>
          <a:xfrm>
            <a:off x="8144932" y="906302"/>
            <a:ext cx="1904689" cy="307777"/>
          </a:xfrm>
          <a:prstGeom prst="rect">
            <a:avLst/>
          </a:prstGeom>
        </p:spPr>
        <p:txBody>
          <a:bodyPr wrap="none">
            <a:spAutoFit/>
          </a:bodyPr>
          <a:lstStyle/>
          <a:p>
            <a:r>
              <a:rPr lang="en-US" dirty="0">
                <a:solidFill>
                  <a:srgbClr val="0070C0"/>
                </a:solidFill>
              </a:rPr>
              <a:t>so one third get to die</a:t>
            </a:r>
            <a:endParaRPr lang="ar-JO" dirty="0">
              <a:solidFill>
                <a:srgbClr val="0070C0"/>
              </a:solidFill>
            </a:endParaRPr>
          </a:p>
        </p:txBody>
      </p:sp>
      <p:pic>
        <p:nvPicPr>
          <p:cNvPr id="8" name="Picture 2" descr="C:\Users\Administrator\Desktop\شعار لجنة الطب والجراحة بدون خلفية.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1800" y="5241706"/>
            <a:ext cx="1600200" cy="161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0"/>
        <p:cNvGrpSpPr/>
        <p:nvPr/>
      </p:nvGrpSpPr>
      <p:grpSpPr>
        <a:xfrm>
          <a:off x="0" y="0"/>
          <a:ext cx="0" cy="0"/>
          <a:chOff x="0" y="0"/>
          <a:chExt cx="0" cy="0"/>
        </a:xfrm>
      </p:grpSpPr>
      <p:sp>
        <p:nvSpPr>
          <p:cNvPr id="421" name="Google Shape;421;p29"/>
          <p:cNvSpPr>
            <a:spLocks noGrp="1"/>
          </p:cNvSpPr>
          <p:nvPr>
            <p:ph type="title"/>
          </p:nvPr>
        </p:nvSpPr>
        <p:spPr>
          <a:xfrm>
            <a:off x="640080" y="2074363"/>
            <a:ext cx="2752354" cy="2709275"/>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2600"/>
              <a:buFont typeface="Calibri"/>
              <a:buNone/>
            </a:pPr>
            <a:r>
              <a:rPr lang="en-US" sz="2600">
                <a:solidFill>
                  <a:schemeClr val="lt1"/>
                </a:solidFill>
                <a:latin typeface="Calibri"/>
                <a:ea typeface="Calibri"/>
                <a:cs typeface="Calibri"/>
                <a:sym typeface="Calibri"/>
              </a:rPr>
              <a:t>Long term outcomes</a:t>
            </a:r>
            <a:endParaRPr/>
          </a:p>
        </p:txBody>
      </p:sp>
      <p:pic>
        <p:nvPicPr>
          <p:cNvPr id="422" name="Google Shape;422;p29" descr="Table&#10;&#10;Description automatically generated"/>
          <p:cNvPicPr preferRelativeResize="0"/>
          <p:nvPr/>
        </p:nvPicPr>
        <p:blipFill rotWithShape="1">
          <a:blip r:embed="rId3">
            <a:alphaModFix/>
          </a:blip>
          <a:srcRect/>
          <a:stretch/>
        </p:blipFill>
        <p:spPr>
          <a:xfrm>
            <a:off x="3853840" y="123643"/>
            <a:ext cx="7698080" cy="6312425"/>
          </a:xfrm>
          <a:prstGeom prst="rect">
            <a:avLst/>
          </a:prstGeom>
          <a:noFill/>
          <a:ln>
            <a:noFill/>
          </a:ln>
        </p:spPr>
      </p:pic>
      <p:pic>
        <p:nvPicPr>
          <p:cNvPr id="4" name="Picture 2" descr="C:\Users\Administrator\Desktop\شعار لجنة الطب والجراحة بدون خلفية.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91800" y="5241706"/>
            <a:ext cx="1600200" cy="161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Postnatal Prognostic factors</a:t>
            </a:r>
            <a:endParaRPr/>
          </a:p>
        </p:txBody>
      </p:sp>
      <p:sp>
        <p:nvSpPr>
          <p:cNvPr id="437" name="Google Shape;437;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McGoon Index (MGI) = (RPA diameter + LPA diameter) / descending aorta diameter</a:t>
            </a:r>
            <a:endParaRPr/>
          </a:p>
          <a:p>
            <a:pPr marL="228600" lvl="0" indent="-228600" algn="l" rtl="0">
              <a:lnSpc>
                <a:spcPct val="90000"/>
              </a:lnSpc>
              <a:spcBef>
                <a:spcPts val="1000"/>
              </a:spcBef>
              <a:spcAft>
                <a:spcPts val="0"/>
              </a:spcAft>
              <a:buClr>
                <a:schemeClr val="dk1"/>
              </a:buClr>
              <a:buSzPts val="2800"/>
              <a:buChar char="•"/>
            </a:pPr>
            <a:r>
              <a:rPr lang="en-US"/>
              <a:t>MMGI &lt; 1.31 highly predictive of mortality.</a:t>
            </a:r>
            <a:endParaRPr/>
          </a:p>
        </p:txBody>
      </p:sp>
      <p:pic>
        <p:nvPicPr>
          <p:cNvPr id="4" name="Picture 2" descr="C:\Users\Administrator\Desktop\شعار لجنة الطب والجراحة بدون خلفية.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1800" y="5241706"/>
            <a:ext cx="1600200" cy="161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6"/>
        <p:cNvGrpSpPr/>
        <p:nvPr/>
      </p:nvGrpSpPr>
      <p:grpSpPr>
        <a:xfrm>
          <a:off x="0" y="0"/>
          <a:ext cx="0" cy="0"/>
          <a:chOff x="0" y="0"/>
          <a:chExt cx="0" cy="0"/>
        </a:xfrm>
      </p:grpSpPr>
      <p:sp>
        <p:nvSpPr>
          <p:cNvPr id="427" name="Google Shape;427;p3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8" name="Google Shape;428;p30"/>
          <p:cNvSpPr/>
          <p:nvPr/>
        </p:nvSpPr>
        <p:spPr>
          <a:xfrm>
            <a:off x="1114425" y="0"/>
            <a:ext cx="9963150" cy="6858000"/>
          </a:xfrm>
          <a:custGeom>
            <a:avLst/>
            <a:gdLst/>
            <a:ahLst/>
            <a:cxnLst/>
            <a:rect l="l" t="t" r="r" b="b"/>
            <a:pathLst>
              <a:path w="9963150" h="6858000" extrusionOk="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solidFill>
            <a:schemeClr val="lt1"/>
          </a:solidFill>
          <a:ln w="9525" cap="flat" cmpd="sng">
            <a:solidFill>
              <a:srgbClr val="EFEFEF"/>
            </a:solidFill>
            <a:prstDash val="solid"/>
            <a:miter lim="800000"/>
            <a:headEnd type="none" w="sm" len="sm"/>
            <a:tailEnd type="none" w="sm" len="sm"/>
          </a:ln>
          <a:effectLst>
            <a:outerShdw blurRad="139700" sx="102000" sy="102000" algn="ctr" rotWithShape="0">
              <a:srgbClr val="D8D8D8">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29" name="Google Shape;429;p30"/>
          <p:cNvSpPr/>
          <p:nvPr/>
        </p:nvSpPr>
        <p:spPr>
          <a:xfrm>
            <a:off x="1121664" y="0"/>
            <a:ext cx="9948672" cy="6858000"/>
          </a:xfrm>
          <a:custGeom>
            <a:avLst/>
            <a:gdLst/>
            <a:ahLst/>
            <a:cxnLst/>
            <a:rect l="l" t="t" r="r" b="b"/>
            <a:pathLst>
              <a:path w="9963150" h="6858000" extrusionOk="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30" name="Google Shape;430;p30"/>
          <p:cNvSpPr txBox="1">
            <a:spLocks noGrp="1"/>
          </p:cNvSpPr>
          <p:nvPr>
            <p:ph type="title"/>
          </p:nvPr>
        </p:nvSpPr>
        <p:spPr>
          <a:xfrm>
            <a:off x="1358903" y="-641985"/>
            <a:ext cx="9144000" cy="276402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7200"/>
              <a:buFont typeface="Calibri"/>
              <a:buNone/>
            </a:pPr>
            <a:r>
              <a:rPr lang="en-US" sz="7200" dirty="0">
                <a:solidFill>
                  <a:schemeClr val="dk1"/>
                </a:solidFill>
                <a:latin typeface="Calibri"/>
                <a:ea typeface="Calibri"/>
                <a:cs typeface="Calibri"/>
                <a:sym typeface="Calibri"/>
              </a:rPr>
              <a:t>The </a:t>
            </a:r>
            <a:r>
              <a:rPr lang="en-US" sz="7200" dirty="0"/>
              <a:t>E</a:t>
            </a:r>
            <a:r>
              <a:rPr lang="en-US" sz="7200" dirty="0">
                <a:solidFill>
                  <a:schemeClr val="dk1"/>
                </a:solidFill>
                <a:latin typeface="Calibri"/>
                <a:ea typeface="Calibri"/>
                <a:cs typeface="Calibri"/>
                <a:sym typeface="Calibri"/>
              </a:rPr>
              <a:t>nd</a:t>
            </a:r>
            <a:endParaRPr dirty="0"/>
          </a:p>
        </p:txBody>
      </p:sp>
      <p:sp>
        <p:nvSpPr>
          <p:cNvPr id="431" name="Google Shape;431;p30"/>
          <p:cNvSpPr/>
          <p:nvPr/>
        </p:nvSpPr>
        <p:spPr>
          <a:xfrm>
            <a:off x="3718560" y="5524786"/>
            <a:ext cx="4754880" cy="2743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7" name="Picture 2" descr="C:\Users\Administrator\Desktop\شعار لجنة الطب والجراحة بدون خلفية.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 y="958850"/>
            <a:ext cx="10718800" cy="613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269875"/>
            <a:ext cx="10515600" cy="1325563"/>
          </a:xfrm>
        </p:spPr>
        <p:txBody>
          <a:bodyPr/>
          <a:lstStyle/>
          <a:p>
            <a:r>
              <a:rPr lang="en-GB" dirty="0"/>
              <a:t>Embryology</a:t>
            </a:r>
          </a:p>
        </p:txBody>
      </p:sp>
      <p:sp>
        <p:nvSpPr>
          <p:cNvPr id="3" name="Text Placeholder 2"/>
          <p:cNvSpPr>
            <a:spLocks noGrp="1"/>
          </p:cNvSpPr>
          <p:nvPr>
            <p:ph type="body" idx="1"/>
          </p:nvPr>
        </p:nvSpPr>
        <p:spPr>
          <a:xfrm>
            <a:off x="0" y="723900"/>
            <a:ext cx="11353800" cy="5453063"/>
          </a:xfrm>
        </p:spPr>
        <p:txBody>
          <a:bodyPr>
            <a:normAutofit fontScale="92500" lnSpcReduction="20000"/>
          </a:bodyPr>
          <a:lstStyle/>
          <a:p>
            <a:r>
              <a:rPr lang="en-GB" dirty="0"/>
              <a:t>Failure of closure of the </a:t>
            </a:r>
            <a:r>
              <a:rPr lang="en-GB" dirty="0" err="1"/>
              <a:t>pleuroperitoneal</a:t>
            </a:r>
            <a:r>
              <a:rPr lang="en-GB" dirty="0"/>
              <a:t> canal during embryonic period (</a:t>
            </a:r>
            <a:r>
              <a:rPr lang="en-GB" u="sng" dirty="0"/>
              <a:t>8-10 weeks of gestation</a:t>
            </a:r>
            <a:r>
              <a:rPr lang="en-GB" dirty="0" smtClean="0"/>
              <a:t>) </a:t>
            </a:r>
            <a:r>
              <a:rPr lang="en-GB" dirty="0" smtClean="0">
                <a:sym typeface="Wingdings" panose="05000000000000000000" pitchFamily="2" charset="2"/>
              </a:rPr>
              <a:t></a:t>
            </a:r>
            <a:r>
              <a:rPr lang="en-US" dirty="0">
                <a:solidFill>
                  <a:srgbClr val="0070C0"/>
                </a:solidFill>
                <a:sym typeface="Wingdings" panose="05000000000000000000" pitchFamily="2" charset="2"/>
              </a:rPr>
              <a:t>so we can use ultrasound in second trimester</a:t>
            </a:r>
            <a:endParaRPr lang="en-GB" dirty="0">
              <a:solidFill>
                <a:srgbClr val="0070C0"/>
              </a:solidFill>
            </a:endParaRPr>
          </a:p>
          <a:p>
            <a:r>
              <a:rPr lang="en-GB" dirty="0"/>
              <a:t>Most common on the left (80-85%), but may occur on the right (10-15%). Rarely bilateral (2</a:t>
            </a:r>
            <a:r>
              <a:rPr lang="en-GB" dirty="0" smtClean="0"/>
              <a:t>%).</a:t>
            </a:r>
          </a:p>
          <a:p>
            <a:pPr marL="114300" indent="0">
              <a:buNone/>
            </a:pPr>
            <a:r>
              <a:rPr lang="en-US" b="1" u="sng" dirty="0">
                <a:solidFill>
                  <a:srgbClr val="0070C0"/>
                </a:solidFill>
              </a:rPr>
              <a:t>Note: Because the liver protects the right </a:t>
            </a:r>
            <a:r>
              <a:rPr lang="en-US" b="1" u="sng" dirty="0" err="1">
                <a:solidFill>
                  <a:srgbClr val="0070C0"/>
                </a:solidFill>
              </a:rPr>
              <a:t>hemidiaphragm</a:t>
            </a:r>
            <a:r>
              <a:rPr lang="en-US" b="1" u="sng" dirty="0">
                <a:solidFill>
                  <a:srgbClr val="0070C0"/>
                </a:solidFill>
              </a:rPr>
              <a:t>, diaphragmatic hernias most</a:t>
            </a:r>
          </a:p>
          <a:p>
            <a:pPr marL="114300" indent="0">
              <a:buNone/>
            </a:pPr>
            <a:r>
              <a:rPr lang="en-US" dirty="0"/>
              <a:t>commonly occur on the left side!</a:t>
            </a:r>
            <a:endParaRPr lang="en-GB" dirty="0"/>
          </a:p>
          <a:p>
            <a:r>
              <a:rPr lang="en-GB" dirty="0" err="1"/>
              <a:t>Bockdalek</a:t>
            </a:r>
            <a:r>
              <a:rPr lang="en-GB" dirty="0"/>
              <a:t> hernia: 95% </a:t>
            </a:r>
            <a:r>
              <a:rPr lang="en-GB" dirty="0" smtClean="0"/>
              <a:t>posterolateral </a:t>
            </a:r>
            <a:r>
              <a:rPr lang="en-GB" dirty="0">
                <a:sym typeface="Wingdings" panose="05000000000000000000" pitchFamily="2" charset="2"/>
              </a:rPr>
              <a:t></a:t>
            </a:r>
            <a:r>
              <a:rPr lang="en-GB" dirty="0">
                <a:solidFill>
                  <a:srgbClr val="0070C0"/>
                </a:solidFill>
                <a:sym typeface="Wingdings" panose="05000000000000000000" pitchFamily="2" charset="2"/>
              </a:rPr>
              <a:t>Left-sided</a:t>
            </a:r>
            <a:endParaRPr lang="en-GB" dirty="0">
              <a:solidFill>
                <a:srgbClr val="0070C0"/>
              </a:solidFill>
            </a:endParaRPr>
          </a:p>
          <a:p>
            <a:r>
              <a:rPr lang="en-GB" dirty="0"/>
              <a:t>Morgagni hernia: 5% anteromedial </a:t>
            </a:r>
            <a:r>
              <a:rPr lang="en-GB" dirty="0" smtClean="0">
                <a:sym typeface="Wingdings" panose="05000000000000000000" pitchFamily="2" charset="2"/>
              </a:rPr>
              <a:t></a:t>
            </a:r>
            <a:r>
              <a:rPr lang="en-GB" dirty="0"/>
              <a:t> </a:t>
            </a:r>
            <a:r>
              <a:rPr lang="en-GB" dirty="0" smtClean="0">
                <a:solidFill>
                  <a:srgbClr val="0070C0"/>
                </a:solidFill>
              </a:rPr>
              <a:t>right-sided</a:t>
            </a:r>
            <a:endParaRPr lang="en-GB" dirty="0">
              <a:solidFill>
                <a:srgbClr val="0070C0"/>
              </a:solidFill>
            </a:endParaRPr>
          </a:p>
          <a:p>
            <a:r>
              <a:rPr lang="en-GB" dirty="0"/>
              <a:t>Diaphragm </a:t>
            </a:r>
            <a:r>
              <a:rPr lang="en-GB" dirty="0"/>
              <a:t>agenesis : </a:t>
            </a:r>
            <a:r>
              <a:rPr lang="en-GB" dirty="0" smtClean="0">
                <a:solidFill>
                  <a:srgbClr val="0070C0"/>
                </a:solidFill>
              </a:rPr>
              <a:t>very </a:t>
            </a:r>
            <a:r>
              <a:rPr lang="en-GB" dirty="0">
                <a:solidFill>
                  <a:srgbClr val="0070C0"/>
                </a:solidFill>
              </a:rPr>
              <a:t>bad prognosis</a:t>
            </a:r>
            <a:endParaRPr lang="en-GB" dirty="0">
              <a:solidFill>
                <a:srgbClr val="0070C0"/>
              </a:solidFill>
            </a:endParaRPr>
          </a:p>
          <a:p>
            <a:r>
              <a:rPr lang="en-GB" dirty="0"/>
              <a:t>Diaphragm </a:t>
            </a:r>
            <a:r>
              <a:rPr lang="en-GB" dirty="0" err="1" smtClean="0"/>
              <a:t>eventration</a:t>
            </a:r>
            <a:r>
              <a:rPr lang="en-GB" dirty="0" smtClean="0"/>
              <a:t> :</a:t>
            </a:r>
            <a:r>
              <a:rPr lang="en-US" dirty="0"/>
              <a:t> </a:t>
            </a:r>
            <a:r>
              <a:rPr lang="en-US" dirty="0">
                <a:solidFill>
                  <a:srgbClr val="0070C0"/>
                </a:solidFill>
              </a:rPr>
              <a:t>Abnormal elevation of congenitally thin, </a:t>
            </a:r>
            <a:r>
              <a:rPr lang="en-US" dirty="0" err="1">
                <a:solidFill>
                  <a:srgbClr val="0070C0"/>
                </a:solidFill>
              </a:rPr>
              <a:t>hypoplastic</a:t>
            </a:r>
            <a:r>
              <a:rPr lang="en-US" dirty="0">
                <a:solidFill>
                  <a:srgbClr val="0070C0"/>
                </a:solidFill>
              </a:rPr>
              <a:t> but </a:t>
            </a:r>
            <a:r>
              <a:rPr lang="en-US" dirty="0" smtClean="0">
                <a:solidFill>
                  <a:srgbClr val="0070C0"/>
                </a:solidFill>
              </a:rPr>
              <a:t>intact diaphragm</a:t>
            </a:r>
          </a:p>
          <a:p>
            <a:pPr marL="114300" indent="0">
              <a:buNone/>
            </a:pPr>
            <a:r>
              <a:rPr lang="en-US" u="sng" dirty="0" smtClean="0">
                <a:solidFill>
                  <a:srgbClr val="0070C0"/>
                </a:solidFill>
              </a:rPr>
              <a:t>problem </a:t>
            </a:r>
            <a:r>
              <a:rPr lang="en-US" u="sng" dirty="0">
                <a:solidFill>
                  <a:srgbClr val="0070C0"/>
                </a:solidFill>
              </a:rPr>
              <a:t>in nerve make the muscle lax </a:t>
            </a:r>
          </a:p>
          <a:p>
            <a:pPr marL="114300" indent="0">
              <a:buNone/>
            </a:pPr>
            <a:r>
              <a:rPr lang="en-US" u="sng" dirty="0">
                <a:solidFill>
                  <a:srgbClr val="0070C0"/>
                </a:solidFill>
              </a:rPr>
              <a:t>so in this </a:t>
            </a:r>
            <a:r>
              <a:rPr lang="en-US" u="sng" dirty="0" err="1">
                <a:solidFill>
                  <a:srgbClr val="0070C0"/>
                </a:solidFill>
              </a:rPr>
              <a:t>pt</a:t>
            </a:r>
            <a:r>
              <a:rPr lang="en-US" u="sng" dirty="0">
                <a:solidFill>
                  <a:srgbClr val="0070C0"/>
                </a:solidFill>
              </a:rPr>
              <a:t> the bowel in the chest but without defect</a:t>
            </a:r>
            <a:endParaRPr lang="en-GB" u="sng" dirty="0">
              <a:solidFill>
                <a:srgbClr val="0070C0"/>
              </a:solidFill>
            </a:endParaRPr>
          </a:p>
        </p:txBody>
      </p:sp>
      <p:sp>
        <p:nvSpPr>
          <p:cNvPr id="4" name="مستطيل 3"/>
          <p:cNvSpPr/>
          <p:nvPr/>
        </p:nvSpPr>
        <p:spPr>
          <a:xfrm>
            <a:off x="7650709" y="6037134"/>
            <a:ext cx="3018775" cy="523220"/>
          </a:xfrm>
          <a:prstGeom prst="rect">
            <a:avLst/>
          </a:prstGeom>
          <a:effectLst>
            <a:glow rad="228600">
              <a:schemeClr val="accent2">
                <a:satMod val="175000"/>
                <a:alpha val="40000"/>
              </a:schemeClr>
            </a:glow>
          </a:effectLst>
        </p:spPr>
        <p:style>
          <a:lnRef idx="2">
            <a:schemeClr val="accent1"/>
          </a:lnRef>
          <a:fillRef idx="1">
            <a:schemeClr val="lt1"/>
          </a:fillRef>
          <a:effectRef idx="0">
            <a:schemeClr val="accent1"/>
          </a:effectRef>
          <a:fontRef idx="minor">
            <a:schemeClr val="dk1"/>
          </a:fontRef>
        </p:style>
        <p:txBody>
          <a:bodyPr wrap="none">
            <a:spAutoFit/>
          </a:bodyPr>
          <a:lstStyle/>
          <a:p>
            <a:r>
              <a:rPr lang="en-US" b="1" u="sng" dirty="0" smtClean="0">
                <a:effectLst>
                  <a:outerShdw blurRad="38100" dist="38100" dir="2700000" algn="tl">
                    <a:srgbClr val="000000">
                      <a:alpha val="43137"/>
                    </a:srgbClr>
                  </a:outerShdw>
                </a:effectLst>
              </a:rPr>
              <a:t>DON’T FORGET</a:t>
            </a:r>
          </a:p>
          <a:p>
            <a:r>
              <a:rPr lang="en-US" b="1" u="sng" dirty="0" smtClean="0">
                <a:effectLst>
                  <a:outerShdw blurRad="38100" dist="38100" dir="2700000" algn="tl">
                    <a:srgbClr val="000000">
                      <a:alpha val="43137"/>
                    </a:srgbClr>
                  </a:outerShdw>
                </a:effectLst>
              </a:rPr>
              <a:t>more </a:t>
            </a:r>
            <a:r>
              <a:rPr lang="en-US" b="1" u="sng" dirty="0">
                <a:effectLst>
                  <a:outerShdw blurRad="38100" dist="38100" dir="2700000" algn="tl">
                    <a:srgbClr val="000000">
                      <a:alpha val="43137"/>
                    </a:srgbClr>
                  </a:outerShdw>
                </a:effectLst>
              </a:rPr>
              <a:t>defect more bad prognosis </a:t>
            </a:r>
            <a:endParaRPr lang="ar-JO" b="1" u="sng" dirty="0">
              <a:effectLst>
                <a:outerShdw blurRad="38100" dist="38100" dir="2700000" algn="tl">
                  <a:srgbClr val="000000">
                    <a:alpha val="43137"/>
                  </a:srgbClr>
                </a:outerShdw>
              </a:effectLst>
            </a:endParaRPr>
          </a:p>
        </p:txBody>
      </p:sp>
      <p:pic>
        <p:nvPicPr>
          <p:cNvPr id="5" name="Picture 2" descr="C:\Users\Administrator\Desktop\شعار لجنة الطب والجراحة بدون خلفية.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3300" y="6049852"/>
            <a:ext cx="1028700" cy="80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2791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5"/>
        <p:cNvGrpSpPr/>
        <p:nvPr/>
      </p:nvGrpSpPr>
      <p:grpSpPr>
        <a:xfrm>
          <a:off x="0" y="0"/>
          <a:ext cx="0" cy="0"/>
          <a:chOff x="0" y="0"/>
          <a:chExt cx="0" cy="0"/>
        </a:xfrm>
      </p:grpSpPr>
      <p:sp>
        <p:nvSpPr>
          <p:cNvPr id="116" name="Google Shape;116;p4"/>
          <p:cNvSpPr/>
          <p:nvPr/>
        </p:nvSpPr>
        <p:spPr>
          <a:xfrm>
            <a:off x="0" y="11212"/>
            <a:ext cx="12188952" cy="6858000"/>
          </a:xfrm>
          <a:prstGeom prst="rect">
            <a:avLst/>
          </a:prstGeom>
          <a:solidFill>
            <a:schemeClr val="lt1"/>
          </a:solidFill>
          <a:ln>
            <a:noFill/>
          </a:ln>
        </p:spPr>
        <p:txBody>
          <a:bodyPr spcFirstLastPara="1" wrap="square" lIns="91425" tIns="45700" rIns="91425" bIns="45700" anchor="ctr" anchorCtr="0">
            <a:noAutofit/>
          </a:bodyPr>
          <a:lstStyle/>
          <a:p>
            <a:pPr lvl="0" algn="ctr"/>
            <a:r>
              <a:rPr lang="en-US" sz="1800" dirty="0">
                <a:solidFill>
                  <a:schemeClr val="lt1"/>
                </a:solidFill>
                <a:latin typeface="Calibri"/>
                <a:ea typeface="Calibri"/>
                <a:cs typeface="Calibri"/>
                <a:sym typeface="Calibri"/>
              </a:rPr>
              <a:t> doesn't cause congenital heart disease doesn't cause congenital heart disease doesn't cause congenital heart disease doesn't cause congenital heart disease doesn't cause congenital heart disease doesn't cause congenital heart disease</a:t>
            </a:r>
            <a:endParaRPr sz="1800" b="0" i="0" u="none" strike="noStrike" cap="none" dirty="0">
              <a:solidFill>
                <a:schemeClr val="lt1"/>
              </a:solidFill>
              <a:latin typeface="Calibri"/>
              <a:ea typeface="Calibri"/>
              <a:cs typeface="Calibri"/>
              <a:sym typeface="Calibri"/>
            </a:endParaRPr>
          </a:p>
        </p:txBody>
      </p:sp>
      <p:sp>
        <p:nvSpPr>
          <p:cNvPr id="117" name="Google Shape;117;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400"/>
              <a:buFont typeface="Calibri"/>
              <a:buNone/>
            </a:pPr>
            <a:r>
              <a:rPr lang="en-US" sz="5400" dirty="0" smtClean="0"/>
              <a:t>Pathophysiology </a:t>
            </a:r>
            <a:r>
              <a:rPr lang="en-US" sz="5400" dirty="0" smtClean="0">
                <a:sym typeface="Wingdings" panose="05000000000000000000" pitchFamily="2" charset="2"/>
              </a:rPr>
              <a:t></a:t>
            </a:r>
            <a:r>
              <a:rPr lang="en-US" sz="3200" dirty="0" smtClean="0">
                <a:sym typeface="Wingdings" panose="05000000000000000000" pitchFamily="2" charset="2"/>
              </a:rPr>
              <a:t>  </a:t>
            </a:r>
            <a:r>
              <a:rPr lang="ar-JO" sz="3200" dirty="0" smtClean="0">
                <a:sym typeface="Wingdings" panose="05000000000000000000" pitchFamily="2" charset="2"/>
              </a:rPr>
              <a:t>لما اعرفها </a:t>
            </a:r>
            <a:r>
              <a:rPr lang="en-US" sz="3200" dirty="0" smtClean="0">
                <a:sym typeface="Wingdings" panose="05000000000000000000" pitchFamily="2" charset="2"/>
              </a:rPr>
              <a:t></a:t>
            </a:r>
            <a:r>
              <a:rPr lang="en-US" sz="2400" u="sng" dirty="0" smtClean="0">
                <a:sym typeface="Wingdings" panose="05000000000000000000" pitchFamily="2" charset="2"/>
              </a:rPr>
              <a:t>target of treat </a:t>
            </a:r>
            <a:r>
              <a:rPr lang="en-US" sz="5400" u="sng" dirty="0" smtClean="0"/>
              <a:t> </a:t>
            </a:r>
            <a:endParaRPr u="sng" dirty="0"/>
          </a:p>
        </p:txBody>
      </p:sp>
      <p:sp>
        <p:nvSpPr>
          <p:cNvPr id="118" name="Google Shape;118;p4"/>
          <p:cNvSpPr/>
          <p:nvPr/>
        </p:nvSpPr>
        <p:spPr>
          <a:xfrm>
            <a:off x="669036" y="1677373"/>
            <a:ext cx="10853928" cy="18288"/>
          </a:xfrm>
          <a:custGeom>
            <a:avLst/>
            <a:gdLst/>
            <a:ahLst/>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9" name="Google Shape;119;p4"/>
          <p:cNvSpPr txBox="1">
            <a:spLocks noGrp="1"/>
          </p:cNvSpPr>
          <p:nvPr>
            <p:ph type="body" idx="1"/>
          </p:nvPr>
        </p:nvSpPr>
        <p:spPr>
          <a:xfrm>
            <a:off x="266700" y="1865884"/>
            <a:ext cx="10515600" cy="4251960"/>
          </a:xfrm>
          <a:prstGeom prst="rect">
            <a:avLst/>
          </a:prstGeom>
          <a:noFill/>
          <a:ln>
            <a:noFill/>
          </a:ln>
        </p:spPr>
        <p:txBody>
          <a:bodyPr spcFirstLastPara="1" wrap="square" lIns="91425" tIns="45700" rIns="91425" bIns="45700" anchor="t" anchorCtr="0">
            <a:noAutofit/>
          </a:bodyPr>
          <a:lstStyle/>
          <a:p>
            <a:pPr marL="228600" lvl="0" indent="-228600">
              <a:spcBef>
                <a:spcPts val="0"/>
              </a:spcBef>
              <a:buSzPts val="2400"/>
            </a:pPr>
            <a:r>
              <a:rPr lang="en-US" sz="2400" dirty="0"/>
              <a:t>Pulmonary hypoplasia: </a:t>
            </a:r>
            <a:r>
              <a:rPr lang="en-US" sz="2400" dirty="0">
                <a:solidFill>
                  <a:srgbClr val="0070C0"/>
                </a:solidFill>
              </a:rPr>
              <a:t>the lung still immature</a:t>
            </a:r>
            <a:endParaRPr dirty="0">
              <a:solidFill>
                <a:srgbClr val="0070C0"/>
              </a:solidFill>
            </a:endParaRPr>
          </a:p>
          <a:p>
            <a:pPr marL="685800" lvl="1" indent="-228600" algn="l" rtl="0">
              <a:lnSpc>
                <a:spcPct val="90000"/>
              </a:lnSpc>
              <a:spcBef>
                <a:spcPts val="500"/>
              </a:spcBef>
              <a:spcAft>
                <a:spcPts val="0"/>
              </a:spcAft>
              <a:buClr>
                <a:schemeClr val="dk1"/>
              </a:buClr>
              <a:buSzPts val="2400"/>
              <a:buChar char="•"/>
            </a:pPr>
            <a:r>
              <a:rPr lang="en-US" dirty="0"/>
              <a:t>Underdevelopment of airways (bronchi, bronchioles) and gas exchange (acini, alveoli)</a:t>
            </a:r>
            <a:endParaRPr dirty="0"/>
          </a:p>
          <a:p>
            <a:pPr marL="685800" lvl="1" indent="-228600" algn="l" rtl="0">
              <a:lnSpc>
                <a:spcPct val="90000"/>
              </a:lnSpc>
              <a:spcBef>
                <a:spcPts val="500"/>
              </a:spcBef>
              <a:spcAft>
                <a:spcPts val="0"/>
              </a:spcAft>
              <a:buClr>
                <a:schemeClr val="dk1"/>
              </a:buClr>
              <a:buSzPts val="2400"/>
              <a:buChar char="•"/>
            </a:pPr>
            <a:r>
              <a:rPr lang="en-US" dirty="0"/>
              <a:t>Decrease in weight, # bronchioles, alveolar count, alveolar volume</a:t>
            </a:r>
            <a:endParaRPr dirty="0"/>
          </a:p>
          <a:p>
            <a:pPr marL="685800" lvl="1" indent="-228600" algn="l" rtl="0">
              <a:lnSpc>
                <a:spcPct val="90000"/>
              </a:lnSpc>
              <a:spcBef>
                <a:spcPts val="500"/>
              </a:spcBef>
              <a:spcAft>
                <a:spcPts val="0"/>
              </a:spcAft>
              <a:buClr>
                <a:schemeClr val="dk1"/>
              </a:buClr>
              <a:buSzPts val="2400"/>
              <a:buChar char="•"/>
            </a:pPr>
            <a:r>
              <a:rPr lang="en-US" dirty="0"/>
              <a:t>Thickened alveolar </a:t>
            </a:r>
            <a:r>
              <a:rPr lang="en-US" dirty="0" smtClean="0"/>
              <a:t>membranes “</a:t>
            </a:r>
            <a:r>
              <a:rPr lang="en-US" dirty="0" smtClean="0">
                <a:solidFill>
                  <a:srgbClr val="0070C0"/>
                </a:solidFill>
              </a:rPr>
              <a:t>fibrosis</a:t>
            </a:r>
            <a:r>
              <a:rPr lang="en-US" dirty="0" smtClean="0"/>
              <a:t>”, </a:t>
            </a:r>
            <a:r>
              <a:rPr lang="en-US" dirty="0"/>
              <a:t>increased interstitial tissue </a:t>
            </a:r>
            <a:endParaRPr dirty="0"/>
          </a:p>
          <a:p>
            <a:pPr marL="228600" lvl="0" indent="-228600">
              <a:buSzPts val="2400"/>
            </a:pPr>
            <a:r>
              <a:rPr lang="en-US" sz="2400" dirty="0"/>
              <a:t>Pulmonary hypertension: </a:t>
            </a:r>
            <a:r>
              <a:rPr lang="en-US" sz="2400" dirty="0">
                <a:solidFill>
                  <a:srgbClr val="0070C0"/>
                </a:solidFill>
              </a:rPr>
              <a:t>due to capillary and alveolar fibrosis</a:t>
            </a:r>
            <a:endParaRPr dirty="0">
              <a:solidFill>
                <a:srgbClr val="0070C0"/>
              </a:solidFill>
            </a:endParaRPr>
          </a:p>
          <a:p>
            <a:pPr marL="685800" lvl="1" indent="-228600" algn="l" rtl="0">
              <a:lnSpc>
                <a:spcPct val="90000"/>
              </a:lnSpc>
              <a:spcBef>
                <a:spcPts val="500"/>
              </a:spcBef>
              <a:spcAft>
                <a:spcPts val="0"/>
              </a:spcAft>
              <a:buClr>
                <a:schemeClr val="dk1"/>
              </a:buClr>
              <a:buSzPts val="2400"/>
              <a:buChar char="•"/>
            </a:pPr>
            <a:r>
              <a:rPr lang="en-US" dirty="0"/>
              <a:t>Abnormal progression of pulmonary vasculature</a:t>
            </a:r>
            <a:endParaRPr dirty="0"/>
          </a:p>
          <a:p>
            <a:pPr marL="685800" lvl="1" indent="-228600">
              <a:buSzPts val="2400"/>
            </a:pPr>
            <a:r>
              <a:rPr lang="en-US" dirty="0"/>
              <a:t>Increased </a:t>
            </a:r>
            <a:r>
              <a:rPr lang="en-US" dirty="0" err="1"/>
              <a:t>muscularization</a:t>
            </a:r>
            <a:r>
              <a:rPr lang="en-US" dirty="0"/>
              <a:t> &amp; vessel thickness, decreased internal diameter, altered </a:t>
            </a:r>
            <a:r>
              <a:rPr lang="en-US" dirty="0" err="1"/>
              <a:t>vasoreactivity:</a:t>
            </a:r>
            <a:r>
              <a:rPr lang="en-US" u="sng" dirty="0" err="1">
                <a:solidFill>
                  <a:srgbClr val="0070C0"/>
                </a:solidFill>
              </a:rPr>
              <a:t>no</a:t>
            </a:r>
            <a:r>
              <a:rPr lang="en-US" u="sng" dirty="0">
                <a:solidFill>
                  <a:srgbClr val="0070C0"/>
                </a:solidFill>
              </a:rPr>
              <a:t> good response to nitric oxide</a:t>
            </a:r>
            <a:endParaRPr u="sng" dirty="0">
              <a:solidFill>
                <a:srgbClr val="0070C0"/>
              </a:solidFill>
            </a:endParaRPr>
          </a:p>
          <a:p>
            <a:pPr marL="685800" lvl="1" indent="-76200" algn="l" rtl="0">
              <a:lnSpc>
                <a:spcPct val="90000"/>
              </a:lnSpc>
              <a:spcBef>
                <a:spcPts val="500"/>
              </a:spcBef>
              <a:spcAft>
                <a:spcPts val="0"/>
              </a:spcAft>
              <a:buClr>
                <a:schemeClr val="dk1"/>
              </a:buClr>
              <a:buSzPts val="2400"/>
              <a:buNone/>
            </a:pPr>
            <a:endParaRPr dirty="0"/>
          </a:p>
        </p:txBody>
      </p:sp>
      <p:sp>
        <p:nvSpPr>
          <p:cNvPr id="2" name="مستطيل 1"/>
          <p:cNvSpPr/>
          <p:nvPr/>
        </p:nvSpPr>
        <p:spPr>
          <a:xfrm>
            <a:off x="7777557" y="11212"/>
            <a:ext cx="4223943" cy="738664"/>
          </a:xfrm>
          <a:prstGeom prst="rect">
            <a:avLst/>
          </a:prstGeom>
        </p:spPr>
        <p:txBody>
          <a:bodyPr wrap="square">
            <a:spAutoFit/>
          </a:bodyPr>
          <a:lstStyle/>
          <a:p>
            <a:r>
              <a:rPr lang="en-US" dirty="0">
                <a:solidFill>
                  <a:srgbClr val="0070C0"/>
                </a:solidFill>
              </a:rPr>
              <a:t>The problem is not in the small </a:t>
            </a:r>
            <a:r>
              <a:rPr lang="en-US" dirty="0" smtClean="0">
                <a:solidFill>
                  <a:srgbClr val="0070C0"/>
                </a:solidFill>
              </a:rPr>
              <a:t>bowel alone</a:t>
            </a:r>
          </a:p>
          <a:p>
            <a:r>
              <a:rPr lang="en-US" dirty="0">
                <a:solidFill>
                  <a:srgbClr val="0070C0"/>
                </a:solidFill>
              </a:rPr>
              <a:t>but also in the in the complications of a present of small </a:t>
            </a:r>
            <a:r>
              <a:rPr lang="en-US" dirty="0" smtClean="0">
                <a:solidFill>
                  <a:srgbClr val="0070C0"/>
                </a:solidFill>
              </a:rPr>
              <a:t>bowel </a:t>
            </a:r>
            <a:r>
              <a:rPr lang="en-US" dirty="0">
                <a:solidFill>
                  <a:srgbClr val="0070C0"/>
                </a:solidFill>
              </a:rPr>
              <a:t>in the chest</a:t>
            </a:r>
            <a:endParaRPr lang="ar-JO" dirty="0">
              <a:solidFill>
                <a:srgbClr val="0070C0"/>
              </a:solidFill>
            </a:endParaRPr>
          </a:p>
        </p:txBody>
      </p:sp>
      <p:sp>
        <p:nvSpPr>
          <p:cNvPr id="3" name="مستطيل 2"/>
          <p:cNvSpPr/>
          <p:nvPr/>
        </p:nvSpPr>
        <p:spPr>
          <a:xfrm rot="16200000">
            <a:off x="10244725" y="2346248"/>
            <a:ext cx="1762840" cy="461665"/>
          </a:xfrm>
          <a:prstGeom prst="rect">
            <a:avLst/>
          </a:prstGeom>
        </p:spPr>
        <p:txBody>
          <a:bodyPr wrap="square">
            <a:spAutoFit/>
          </a:bodyPr>
          <a:lstStyle/>
          <a:p>
            <a:r>
              <a:rPr lang="en-US" sz="2400" b="1" u="sng" dirty="0"/>
              <a:t>ventilator</a:t>
            </a:r>
            <a:endParaRPr lang="ar-JO" sz="2400" b="1" u="sng" dirty="0"/>
          </a:p>
        </p:txBody>
      </p:sp>
      <p:sp>
        <p:nvSpPr>
          <p:cNvPr id="7" name="قوس كبير أيمن 6"/>
          <p:cNvSpPr/>
          <p:nvPr/>
        </p:nvSpPr>
        <p:spPr>
          <a:xfrm>
            <a:off x="10541000" y="1905000"/>
            <a:ext cx="393700" cy="1892300"/>
          </a:xfrm>
          <a:prstGeom prst="rightBrace">
            <a:avLst/>
          </a:prstGeom>
        </p:spPr>
        <p:style>
          <a:lnRef idx="2">
            <a:schemeClr val="dk1"/>
          </a:lnRef>
          <a:fillRef idx="0">
            <a:schemeClr val="dk1"/>
          </a:fillRef>
          <a:effectRef idx="1">
            <a:schemeClr val="dk1"/>
          </a:effectRef>
          <a:fontRef idx="minor">
            <a:schemeClr val="tx1"/>
          </a:fontRef>
        </p:style>
        <p:txBody>
          <a:bodyPr rtlCol="1" anchor="ctr"/>
          <a:lstStyle/>
          <a:p>
            <a:pPr algn="ctr"/>
            <a:endParaRPr lang="ar-JO"/>
          </a:p>
        </p:txBody>
      </p:sp>
      <p:sp>
        <p:nvSpPr>
          <p:cNvPr id="12" name="قوس كبير أيمن 11"/>
          <p:cNvSpPr/>
          <p:nvPr/>
        </p:nvSpPr>
        <p:spPr>
          <a:xfrm>
            <a:off x="10280650" y="3770412"/>
            <a:ext cx="393700" cy="1892300"/>
          </a:xfrm>
          <a:prstGeom prst="rightBrace">
            <a:avLst/>
          </a:prstGeom>
        </p:spPr>
        <p:style>
          <a:lnRef idx="2">
            <a:schemeClr val="dk1"/>
          </a:lnRef>
          <a:fillRef idx="0">
            <a:schemeClr val="dk1"/>
          </a:fillRef>
          <a:effectRef idx="1">
            <a:schemeClr val="dk1"/>
          </a:effectRef>
          <a:fontRef idx="minor">
            <a:schemeClr val="tx1"/>
          </a:fontRef>
        </p:style>
        <p:txBody>
          <a:bodyPr rtlCol="1" anchor="ctr"/>
          <a:lstStyle/>
          <a:p>
            <a:pPr algn="ctr"/>
            <a:endParaRPr lang="ar-JO"/>
          </a:p>
        </p:txBody>
      </p:sp>
      <p:sp>
        <p:nvSpPr>
          <p:cNvPr id="8" name="مستطيل 7"/>
          <p:cNvSpPr/>
          <p:nvPr/>
        </p:nvSpPr>
        <p:spPr>
          <a:xfrm rot="16200000">
            <a:off x="10319353" y="4516507"/>
            <a:ext cx="1552028" cy="400110"/>
          </a:xfrm>
          <a:prstGeom prst="rect">
            <a:avLst/>
          </a:prstGeom>
        </p:spPr>
        <p:txBody>
          <a:bodyPr wrap="none">
            <a:spAutoFit/>
          </a:bodyPr>
          <a:lstStyle/>
          <a:p>
            <a:r>
              <a:rPr lang="en-US" sz="2000" b="1" u="sng" dirty="0"/>
              <a:t>vasodilator</a:t>
            </a:r>
            <a:endParaRPr lang="ar-JO" sz="2000" b="1" u="sng" dirty="0"/>
          </a:p>
        </p:txBody>
      </p:sp>
      <p:sp>
        <p:nvSpPr>
          <p:cNvPr id="9" name="مستطيل 8"/>
          <p:cNvSpPr/>
          <p:nvPr/>
        </p:nvSpPr>
        <p:spPr>
          <a:xfrm>
            <a:off x="7176925" y="6366590"/>
            <a:ext cx="4596130" cy="369332"/>
          </a:xfrm>
          <a:prstGeom prst="rect">
            <a:avLst/>
          </a:prstGeom>
          <a:solidFill>
            <a:srgbClr val="FFFF00"/>
          </a:solidFill>
        </p:spPr>
        <p:txBody>
          <a:bodyPr wrap="none">
            <a:spAutoFit/>
          </a:bodyPr>
          <a:lstStyle/>
          <a:p>
            <a:r>
              <a:rPr lang="en-US" sz="1800" b="1" u="sng" dirty="0" smtClean="0"/>
              <a:t>THESE PATIENTS NEED INTENSIVE ICU</a:t>
            </a:r>
            <a:endParaRPr lang="ar-JO" sz="1800" b="1" u="sng" dirty="0"/>
          </a:p>
        </p:txBody>
      </p:sp>
      <p:sp>
        <p:nvSpPr>
          <p:cNvPr id="10" name="مستطيل 9"/>
          <p:cNvSpPr/>
          <p:nvPr/>
        </p:nvSpPr>
        <p:spPr>
          <a:xfrm>
            <a:off x="290402" y="5757902"/>
            <a:ext cx="11232562" cy="400110"/>
          </a:xfrm>
          <a:prstGeom prst="rect">
            <a:avLst/>
          </a:prstGeom>
        </p:spPr>
        <p:txBody>
          <a:bodyPr wrap="none">
            <a:spAutoFit/>
          </a:bodyPr>
          <a:lstStyle/>
          <a:p>
            <a:pPr marL="285750" indent="-285750">
              <a:buFont typeface="Arial" panose="020B0604020202020204" pitchFamily="34" charset="0"/>
              <a:buChar char="•"/>
            </a:pPr>
            <a:r>
              <a:rPr lang="en-US" sz="2000" dirty="0">
                <a:solidFill>
                  <a:srgbClr val="0070C0"/>
                </a:solidFill>
              </a:rPr>
              <a:t> doesn't cause congenital heart </a:t>
            </a:r>
            <a:r>
              <a:rPr lang="en-US" sz="2000" dirty="0" smtClean="0">
                <a:solidFill>
                  <a:srgbClr val="0070C0"/>
                </a:solidFill>
              </a:rPr>
              <a:t>disease may cause heart </a:t>
            </a:r>
            <a:r>
              <a:rPr lang="en-US" sz="2000" dirty="0" err="1" smtClean="0">
                <a:solidFill>
                  <a:srgbClr val="0070C0"/>
                </a:solidFill>
              </a:rPr>
              <a:t>failuer</a:t>
            </a:r>
            <a:r>
              <a:rPr lang="en-US" sz="2000" dirty="0" smtClean="0">
                <a:solidFill>
                  <a:srgbClr val="0070C0"/>
                </a:solidFill>
              </a:rPr>
              <a:t> due to pulmonary </a:t>
            </a:r>
            <a:r>
              <a:rPr lang="en-US" sz="2000" dirty="0" err="1" smtClean="0">
                <a:solidFill>
                  <a:srgbClr val="0070C0"/>
                </a:solidFill>
              </a:rPr>
              <a:t>hypertention</a:t>
            </a:r>
            <a:endParaRPr lang="ar-JO" sz="20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9">
                                            <p:txEl>
                                              <p:pRg st="0" end="0"/>
                                            </p:txEl>
                                          </p:spTgt>
                                        </p:tgtEl>
                                        <p:attrNameLst>
                                          <p:attrName>style.visibility</p:attrName>
                                        </p:attrNameLst>
                                      </p:cBhvr>
                                      <p:to>
                                        <p:strVal val="visible"/>
                                      </p:to>
                                    </p:set>
                                    <p:animEffect transition="in" filter="fade">
                                      <p:cBhvr>
                                        <p:cTn id="7" dur="500"/>
                                        <p:tgtEl>
                                          <p:spTgt spid="1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9">
                                            <p:txEl>
                                              <p:pRg st="1" end="1"/>
                                            </p:txEl>
                                          </p:spTgt>
                                        </p:tgtEl>
                                        <p:attrNameLst>
                                          <p:attrName>style.visibility</p:attrName>
                                        </p:attrNameLst>
                                      </p:cBhvr>
                                      <p:to>
                                        <p:strVal val="visible"/>
                                      </p:to>
                                    </p:set>
                                    <p:animEffect transition="in" filter="fade">
                                      <p:cBhvr>
                                        <p:cTn id="12" dur="500"/>
                                        <p:tgtEl>
                                          <p:spTgt spid="1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9">
                                            <p:txEl>
                                              <p:pRg st="2" end="2"/>
                                            </p:txEl>
                                          </p:spTgt>
                                        </p:tgtEl>
                                        <p:attrNameLst>
                                          <p:attrName>style.visibility</p:attrName>
                                        </p:attrNameLst>
                                      </p:cBhvr>
                                      <p:to>
                                        <p:strVal val="visible"/>
                                      </p:to>
                                    </p:set>
                                    <p:animEffect transition="in" filter="fade">
                                      <p:cBhvr>
                                        <p:cTn id="17" dur="500"/>
                                        <p:tgtEl>
                                          <p:spTgt spid="1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9">
                                            <p:txEl>
                                              <p:pRg st="3" end="3"/>
                                            </p:txEl>
                                          </p:spTgt>
                                        </p:tgtEl>
                                        <p:attrNameLst>
                                          <p:attrName>style.visibility</p:attrName>
                                        </p:attrNameLst>
                                      </p:cBhvr>
                                      <p:to>
                                        <p:strVal val="visible"/>
                                      </p:to>
                                    </p:set>
                                    <p:animEffect transition="in" filter="fade">
                                      <p:cBhvr>
                                        <p:cTn id="22" dur="500"/>
                                        <p:tgtEl>
                                          <p:spTgt spid="1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9">
                                            <p:txEl>
                                              <p:pRg st="4" end="4"/>
                                            </p:txEl>
                                          </p:spTgt>
                                        </p:tgtEl>
                                        <p:attrNameLst>
                                          <p:attrName>style.visibility</p:attrName>
                                        </p:attrNameLst>
                                      </p:cBhvr>
                                      <p:to>
                                        <p:strVal val="visible"/>
                                      </p:to>
                                    </p:set>
                                    <p:animEffect transition="in" filter="fade">
                                      <p:cBhvr>
                                        <p:cTn id="27" dur="500"/>
                                        <p:tgtEl>
                                          <p:spTgt spid="1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9">
                                            <p:txEl>
                                              <p:pRg st="5" end="5"/>
                                            </p:txEl>
                                          </p:spTgt>
                                        </p:tgtEl>
                                        <p:attrNameLst>
                                          <p:attrName>style.visibility</p:attrName>
                                        </p:attrNameLst>
                                      </p:cBhvr>
                                      <p:to>
                                        <p:strVal val="visible"/>
                                      </p:to>
                                    </p:set>
                                    <p:animEffect transition="in" filter="fade">
                                      <p:cBhvr>
                                        <p:cTn id="32" dur="500"/>
                                        <p:tgtEl>
                                          <p:spTgt spid="1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9">
                                            <p:txEl>
                                              <p:pRg st="6" end="6"/>
                                            </p:txEl>
                                          </p:spTgt>
                                        </p:tgtEl>
                                        <p:attrNameLst>
                                          <p:attrName>style.visibility</p:attrName>
                                        </p:attrNameLst>
                                      </p:cBhvr>
                                      <p:to>
                                        <p:strVal val="visible"/>
                                      </p:to>
                                    </p:set>
                                    <p:animEffect transition="in" filter="fade">
                                      <p:cBhvr>
                                        <p:cTn id="37" dur="500"/>
                                        <p:tgtEl>
                                          <p:spTgt spid="1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26" name="Google Shape;126;p5"/>
          <p:cNvSpPr txBox="1">
            <a:spLocks noGrp="1"/>
          </p:cNvSpPr>
          <p:nvPr>
            <p:ph type="body" idx="1"/>
          </p:nvPr>
        </p:nvSpPr>
        <p:spPr>
          <a:xfrm>
            <a:off x="838200" y="1825625"/>
            <a:ext cx="4002741"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27" name="Google Shape;127;p5"/>
          <p:cNvPicPr preferRelativeResize="0"/>
          <p:nvPr/>
        </p:nvPicPr>
        <p:blipFill rotWithShape="1">
          <a:blip r:embed="rId3">
            <a:alphaModFix/>
          </a:blip>
          <a:srcRect/>
          <a:stretch/>
        </p:blipFill>
        <p:spPr>
          <a:xfrm>
            <a:off x="190500" y="292100"/>
            <a:ext cx="6146800" cy="6127750"/>
          </a:xfrm>
          <a:prstGeom prst="rect">
            <a:avLst/>
          </a:prstGeom>
          <a:noFill/>
          <a:ln>
            <a:noFill/>
          </a:ln>
        </p:spPr>
      </p:pic>
      <p:pic>
        <p:nvPicPr>
          <p:cNvPr id="3" name="صورة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1800" y="381000"/>
            <a:ext cx="4953000" cy="5949950"/>
          </a:xfrm>
          <a:prstGeom prst="rect">
            <a:avLst/>
          </a:prstGeom>
        </p:spPr>
      </p:pic>
      <p:pic>
        <p:nvPicPr>
          <p:cNvPr id="7" name="Picture 2" descr="C:\Users\Administrator\Desktop\شعار لجنة الطب والجراحة بدون خلفية.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600" y="5241706"/>
            <a:ext cx="1600200" cy="161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1"/>
        <p:cNvGrpSpPr/>
        <p:nvPr/>
      </p:nvGrpSpPr>
      <p:grpSpPr>
        <a:xfrm>
          <a:off x="0" y="0"/>
          <a:ext cx="0" cy="0"/>
          <a:chOff x="0" y="0"/>
          <a:chExt cx="0" cy="0"/>
        </a:xfrm>
      </p:grpSpPr>
      <p:sp>
        <p:nvSpPr>
          <p:cNvPr id="132" name="Google Shape;132;p6"/>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3" name="Google Shape;133;p6"/>
          <p:cNvSpPr txBox="1">
            <a:spLocks noGrp="1"/>
          </p:cNvSpPr>
          <p:nvPr>
            <p:ph type="title"/>
          </p:nvPr>
        </p:nvSpPr>
        <p:spPr>
          <a:xfrm>
            <a:off x="723900" y="-1407312"/>
            <a:ext cx="3418659" cy="558314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400"/>
              <a:buFont typeface="Calibri"/>
              <a:buNone/>
            </a:pPr>
            <a:r>
              <a:rPr lang="en-US" sz="5400" dirty="0"/>
              <a:t>How do they present?</a:t>
            </a:r>
            <a:endParaRPr dirty="0"/>
          </a:p>
        </p:txBody>
      </p:sp>
      <p:sp>
        <p:nvSpPr>
          <p:cNvPr id="134" name="Google Shape;134;p6"/>
          <p:cNvSpPr/>
          <p:nvPr/>
        </p:nvSpPr>
        <p:spPr>
          <a:xfrm rot="5400000">
            <a:off x="1627450" y="3462719"/>
            <a:ext cx="5410200" cy="18288"/>
          </a:xfrm>
          <a:custGeom>
            <a:avLst/>
            <a:gdLst/>
            <a:ahLst/>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35" name="Google Shape;135;p6"/>
          <p:cNvGrpSpPr/>
          <p:nvPr/>
        </p:nvGrpSpPr>
        <p:grpSpPr>
          <a:xfrm>
            <a:off x="4648018" y="643525"/>
            <a:ext cx="6900512" cy="5530734"/>
            <a:chOff x="0" y="2703"/>
            <a:chExt cx="6900512" cy="5530734"/>
          </a:xfrm>
        </p:grpSpPr>
        <p:cxnSp>
          <p:nvCxnSpPr>
            <p:cNvPr id="136" name="Google Shape;136;p6"/>
            <p:cNvCxnSpPr/>
            <p:nvPr/>
          </p:nvCxnSpPr>
          <p:spPr>
            <a:xfrm>
              <a:off x="0" y="2703"/>
              <a:ext cx="6900512" cy="0"/>
            </a:xfrm>
            <a:prstGeom prst="straightConnector1">
              <a:avLst/>
            </a:prstGeom>
            <a:solidFill>
              <a:schemeClr val="accent2"/>
            </a:solidFill>
            <a:ln w="12700" cap="flat" cmpd="sng">
              <a:solidFill>
                <a:schemeClr val="accent2"/>
              </a:solidFill>
              <a:prstDash val="solid"/>
              <a:miter lim="800000"/>
              <a:headEnd type="none" w="sm" len="sm"/>
              <a:tailEnd type="none" w="sm" len="sm"/>
            </a:ln>
          </p:spPr>
        </p:cxnSp>
        <p:sp>
          <p:nvSpPr>
            <p:cNvPr id="137" name="Google Shape;137;p6"/>
            <p:cNvSpPr/>
            <p:nvPr/>
          </p:nvSpPr>
          <p:spPr>
            <a:xfrm>
              <a:off x="0" y="2703"/>
              <a:ext cx="6900512" cy="184357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6"/>
            <p:cNvSpPr txBox="1"/>
            <p:nvPr/>
          </p:nvSpPr>
          <p:spPr>
            <a:xfrm>
              <a:off x="0" y="2703"/>
              <a:ext cx="6900512" cy="1159837"/>
            </a:xfrm>
            <a:prstGeom prst="rect">
              <a:avLst/>
            </a:prstGeom>
            <a:noFill/>
            <a:ln>
              <a:noFill/>
            </a:ln>
          </p:spPr>
          <p:txBody>
            <a:bodyPr spcFirstLastPara="1" wrap="square" lIns="140950" tIns="140950" rIns="140950" bIns="140950" anchor="t" anchorCtr="0">
              <a:noAutofit/>
            </a:bodyPr>
            <a:lstStyle/>
            <a:p>
              <a:pPr marL="0" marR="0" lvl="0" indent="0" algn="l" rtl="0">
                <a:lnSpc>
                  <a:spcPct val="90000"/>
                </a:lnSpc>
                <a:spcBef>
                  <a:spcPts val="0"/>
                </a:spcBef>
                <a:spcAft>
                  <a:spcPts val="0"/>
                </a:spcAft>
                <a:buClr>
                  <a:schemeClr val="dk1"/>
                </a:buClr>
                <a:buSzPts val="3700"/>
                <a:buFont typeface="Calibri"/>
                <a:buNone/>
              </a:pPr>
              <a:r>
                <a:rPr lang="en-US" sz="3700" b="0" i="0" u="none" strike="noStrike" cap="none" dirty="0">
                  <a:solidFill>
                    <a:schemeClr val="dk1"/>
                  </a:solidFill>
                  <a:latin typeface="Calibri"/>
                  <a:ea typeface="Calibri"/>
                  <a:cs typeface="Calibri"/>
                  <a:sym typeface="Calibri"/>
                </a:rPr>
                <a:t>Fetal diagnosis in 50-80% of cases</a:t>
              </a:r>
              <a:endParaRPr dirty="0"/>
            </a:p>
          </p:txBody>
        </p:sp>
        <p:cxnSp>
          <p:nvCxnSpPr>
            <p:cNvPr id="139" name="Google Shape;139;p6"/>
            <p:cNvCxnSpPr/>
            <p:nvPr/>
          </p:nvCxnSpPr>
          <p:spPr>
            <a:xfrm>
              <a:off x="0" y="1846281"/>
              <a:ext cx="6900512" cy="0"/>
            </a:xfrm>
            <a:prstGeom prst="straightConnector1">
              <a:avLst/>
            </a:prstGeom>
            <a:solidFill>
              <a:schemeClr val="accent3"/>
            </a:solidFill>
            <a:ln w="12700" cap="flat" cmpd="sng">
              <a:solidFill>
                <a:schemeClr val="accent3"/>
              </a:solidFill>
              <a:prstDash val="solid"/>
              <a:miter lim="800000"/>
              <a:headEnd type="none" w="sm" len="sm"/>
              <a:tailEnd type="none" w="sm" len="sm"/>
            </a:ln>
          </p:spPr>
        </p:cxnSp>
        <p:sp>
          <p:nvSpPr>
            <p:cNvPr id="140" name="Google Shape;140;p6"/>
            <p:cNvSpPr/>
            <p:nvPr/>
          </p:nvSpPr>
          <p:spPr>
            <a:xfrm>
              <a:off x="0" y="1846281"/>
              <a:ext cx="6900512" cy="184357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6"/>
            <p:cNvSpPr txBox="1"/>
            <p:nvPr/>
          </p:nvSpPr>
          <p:spPr>
            <a:xfrm>
              <a:off x="0" y="1846281"/>
              <a:ext cx="6900512" cy="1843578"/>
            </a:xfrm>
            <a:prstGeom prst="rect">
              <a:avLst/>
            </a:prstGeom>
            <a:noFill/>
            <a:ln>
              <a:noFill/>
            </a:ln>
          </p:spPr>
          <p:txBody>
            <a:bodyPr spcFirstLastPara="1" wrap="square" lIns="140950" tIns="140950" rIns="140950" bIns="140950" anchor="t" anchorCtr="0">
              <a:noAutofit/>
            </a:bodyPr>
            <a:lstStyle/>
            <a:p>
              <a:pPr marL="0" marR="0" lvl="0" indent="0" algn="l" rtl="0">
                <a:lnSpc>
                  <a:spcPct val="90000"/>
                </a:lnSpc>
                <a:spcBef>
                  <a:spcPts val="0"/>
                </a:spcBef>
                <a:spcAft>
                  <a:spcPts val="0"/>
                </a:spcAft>
                <a:buClr>
                  <a:schemeClr val="dk1"/>
                </a:buClr>
                <a:buSzPts val="3700"/>
                <a:buFont typeface="Calibri"/>
                <a:buNone/>
              </a:pPr>
              <a:r>
                <a:rPr lang="en-US" sz="3200" b="0" i="0" u="none" strike="noStrike" cap="none" dirty="0">
                  <a:solidFill>
                    <a:schemeClr val="dk1"/>
                  </a:solidFill>
                  <a:latin typeface="Calibri"/>
                  <a:ea typeface="Calibri"/>
                  <a:cs typeface="Calibri"/>
                  <a:sym typeface="Calibri"/>
                </a:rPr>
                <a:t>Usually on 20 week U/S (screening)</a:t>
              </a:r>
            </a:p>
            <a:p>
              <a:pPr marL="0" marR="0" lvl="0" indent="0" algn="l" rtl="0">
                <a:lnSpc>
                  <a:spcPct val="90000"/>
                </a:lnSpc>
                <a:spcBef>
                  <a:spcPts val="0"/>
                </a:spcBef>
                <a:spcAft>
                  <a:spcPts val="0"/>
                </a:spcAft>
                <a:buClr>
                  <a:schemeClr val="dk1"/>
                </a:buClr>
                <a:buSzPts val="3700"/>
                <a:buFont typeface="Calibri"/>
                <a:buNone/>
              </a:pPr>
              <a:r>
                <a:rPr lang="en-US" sz="2000" dirty="0">
                  <a:solidFill>
                    <a:schemeClr val="dk1"/>
                  </a:solidFill>
                  <a:latin typeface="Calibri"/>
                  <a:cs typeface="Calibri"/>
                  <a:sym typeface="Calibri"/>
                </a:rPr>
                <a:t>Stomach bubble in thorax, abdominal viscera at the level of the scapula or the heart, mediastinal shift. </a:t>
              </a:r>
              <a:endParaRPr sz="900" dirty="0"/>
            </a:p>
          </p:txBody>
        </p:sp>
        <p:cxnSp>
          <p:nvCxnSpPr>
            <p:cNvPr id="142" name="Google Shape;142;p6"/>
            <p:cNvCxnSpPr/>
            <p:nvPr/>
          </p:nvCxnSpPr>
          <p:spPr>
            <a:xfrm>
              <a:off x="0" y="3689859"/>
              <a:ext cx="6900512" cy="0"/>
            </a:xfrm>
            <a:prstGeom prst="straightConnector1">
              <a:avLst/>
            </a:prstGeom>
            <a:solidFill>
              <a:schemeClr val="accent4"/>
            </a:solidFill>
            <a:ln w="12700" cap="flat" cmpd="sng">
              <a:solidFill>
                <a:schemeClr val="accent4"/>
              </a:solidFill>
              <a:prstDash val="solid"/>
              <a:miter lim="800000"/>
              <a:headEnd type="none" w="sm" len="sm"/>
              <a:tailEnd type="none" w="sm" len="sm"/>
            </a:ln>
          </p:spPr>
        </p:cxnSp>
        <p:sp>
          <p:nvSpPr>
            <p:cNvPr id="143" name="Google Shape;143;p6"/>
            <p:cNvSpPr/>
            <p:nvPr/>
          </p:nvSpPr>
          <p:spPr>
            <a:xfrm>
              <a:off x="0" y="3689859"/>
              <a:ext cx="6900512" cy="184357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6"/>
            <p:cNvSpPr txBox="1"/>
            <p:nvPr/>
          </p:nvSpPr>
          <p:spPr>
            <a:xfrm>
              <a:off x="0" y="3689859"/>
              <a:ext cx="6900512" cy="1479104"/>
            </a:xfrm>
            <a:prstGeom prst="rect">
              <a:avLst/>
            </a:prstGeom>
            <a:noFill/>
            <a:ln>
              <a:noFill/>
            </a:ln>
          </p:spPr>
          <p:txBody>
            <a:bodyPr spcFirstLastPara="1" wrap="square" lIns="140950" tIns="140950" rIns="140950" bIns="140950" anchor="t" anchorCtr="0">
              <a:noAutofit/>
            </a:bodyPr>
            <a:lstStyle/>
            <a:p>
              <a:pPr marL="0" marR="0" lvl="0" indent="0" algn="l" rtl="0">
                <a:lnSpc>
                  <a:spcPct val="90000"/>
                </a:lnSpc>
                <a:spcBef>
                  <a:spcPts val="0"/>
                </a:spcBef>
                <a:spcAft>
                  <a:spcPts val="0"/>
                </a:spcAft>
                <a:buClr>
                  <a:schemeClr val="dk1"/>
                </a:buClr>
                <a:buSzPts val="3700"/>
                <a:buFont typeface="Calibri"/>
                <a:buNone/>
              </a:pPr>
              <a:r>
                <a:rPr lang="en-US" sz="2800" b="0" i="0" u="none" strike="noStrike" cap="none" dirty="0">
                  <a:solidFill>
                    <a:schemeClr val="dk1"/>
                  </a:solidFill>
                  <a:latin typeface="Calibri"/>
                  <a:ea typeface="Calibri"/>
                  <a:cs typeface="Calibri"/>
                  <a:sym typeface="Calibri"/>
                </a:rPr>
                <a:t>Neonatal presentation: respiratory distress, hypoxia, CXR confirms diagnosis</a:t>
              </a:r>
            </a:p>
            <a:p>
              <a:pPr marL="0" marR="0" lvl="0" indent="0" algn="l" rtl="0">
                <a:lnSpc>
                  <a:spcPct val="90000"/>
                </a:lnSpc>
                <a:spcBef>
                  <a:spcPts val="0"/>
                </a:spcBef>
                <a:spcAft>
                  <a:spcPts val="0"/>
                </a:spcAft>
                <a:buClr>
                  <a:schemeClr val="dk1"/>
                </a:buClr>
                <a:buSzPts val="3700"/>
                <a:buFont typeface="Calibri"/>
                <a:buNone/>
              </a:pPr>
              <a:endParaRPr lang="en-US" sz="2800" dirty="0">
                <a:solidFill>
                  <a:schemeClr val="dk1"/>
                </a:solidFill>
                <a:latin typeface="Calibri"/>
                <a:cs typeface="Calibri"/>
                <a:sym typeface="Calibri"/>
              </a:endParaRPr>
            </a:p>
            <a:p>
              <a:pPr marL="0" marR="0" lvl="0" indent="0" algn="l" rtl="0">
                <a:lnSpc>
                  <a:spcPct val="90000"/>
                </a:lnSpc>
                <a:spcBef>
                  <a:spcPts val="0"/>
                </a:spcBef>
                <a:spcAft>
                  <a:spcPts val="0"/>
                </a:spcAft>
                <a:buClr>
                  <a:schemeClr val="dk1"/>
                </a:buClr>
                <a:buSzPts val="3700"/>
                <a:buFont typeface="Calibri"/>
                <a:buNone/>
              </a:pPr>
              <a:r>
                <a:rPr lang="en-US" sz="2800" dirty="0">
                  <a:solidFill>
                    <a:schemeClr val="dk1"/>
                  </a:solidFill>
                  <a:latin typeface="Calibri"/>
                  <a:cs typeface="Calibri"/>
                  <a:sym typeface="Calibri"/>
                </a:rPr>
                <a:t>20% present later in </a:t>
              </a:r>
              <a:r>
                <a:rPr lang="en-US" sz="2800" dirty="0" smtClean="0">
                  <a:solidFill>
                    <a:schemeClr val="dk1"/>
                  </a:solidFill>
                  <a:latin typeface="Calibri"/>
                  <a:cs typeface="Calibri"/>
                  <a:sym typeface="Calibri"/>
                </a:rPr>
                <a:t>life : </a:t>
              </a:r>
              <a:r>
                <a:rPr lang="en-US" sz="2800" dirty="0" smtClean="0">
                  <a:solidFill>
                    <a:srgbClr val="0070C0"/>
                  </a:solidFill>
                  <a:latin typeface="Calibri"/>
                  <a:cs typeface="Calibri"/>
                  <a:sym typeface="Calibri"/>
                </a:rPr>
                <a:t>good prognosis</a:t>
              </a:r>
            </a:p>
            <a:p>
              <a:pPr lvl="0">
                <a:lnSpc>
                  <a:spcPct val="90000"/>
                </a:lnSpc>
                <a:buClr>
                  <a:schemeClr val="dk1"/>
                </a:buClr>
                <a:buSzPts val="3700"/>
              </a:pPr>
              <a:r>
                <a:rPr lang="en-US" sz="2800" dirty="0" smtClean="0">
                  <a:solidFill>
                    <a:srgbClr val="0070C0"/>
                  </a:solidFill>
                  <a:latin typeface="Calibri"/>
                  <a:cs typeface="Calibri"/>
                  <a:sym typeface="Calibri"/>
                </a:rPr>
                <a:t>Small defect</a:t>
              </a:r>
              <a:r>
                <a:rPr lang="en-GB" sz="2800" dirty="0"/>
                <a:t> </a:t>
              </a:r>
              <a:endParaRPr lang="en-GB" sz="2800" dirty="0" smtClean="0"/>
            </a:p>
            <a:p>
              <a:pPr lvl="0">
                <a:lnSpc>
                  <a:spcPct val="90000"/>
                </a:lnSpc>
                <a:buClr>
                  <a:schemeClr val="dk1"/>
                </a:buClr>
                <a:buSzPts val="3700"/>
              </a:pPr>
              <a:r>
                <a:rPr lang="en-GB" sz="2800" dirty="0" smtClean="0">
                  <a:solidFill>
                    <a:srgbClr val="0070C0"/>
                  </a:solidFill>
                </a:rPr>
                <a:t>Diaphragm </a:t>
              </a:r>
              <a:r>
                <a:rPr lang="en-GB" sz="2800" dirty="0" err="1">
                  <a:solidFill>
                    <a:srgbClr val="0070C0"/>
                  </a:solidFill>
                </a:rPr>
                <a:t>eventration</a:t>
              </a:r>
              <a:r>
                <a:rPr lang="en-US" sz="2800" dirty="0" smtClean="0">
                  <a:solidFill>
                    <a:srgbClr val="0070C0"/>
                  </a:solidFill>
                  <a:latin typeface="Calibri"/>
                  <a:cs typeface="Calibri"/>
                  <a:sym typeface="Calibri"/>
                </a:rPr>
                <a:t> </a:t>
              </a:r>
            </a:p>
            <a:p>
              <a:pPr marL="0" marR="0" lvl="0" indent="0" algn="l" rtl="0">
                <a:lnSpc>
                  <a:spcPct val="90000"/>
                </a:lnSpc>
                <a:spcBef>
                  <a:spcPts val="0"/>
                </a:spcBef>
                <a:spcAft>
                  <a:spcPts val="0"/>
                </a:spcAft>
                <a:buClr>
                  <a:schemeClr val="dk1"/>
                </a:buClr>
                <a:buSzPts val="3700"/>
                <a:buFont typeface="Calibri"/>
                <a:buNone/>
              </a:pPr>
              <a:endParaRPr sz="1050" dirty="0">
                <a:solidFill>
                  <a:srgbClr val="0070C0"/>
                </a:solidFill>
              </a:endParaRPr>
            </a:p>
          </p:txBody>
        </p:sp>
      </p:grpSp>
      <p:sp>
        <p:nvSpPr>
          <p:cNvPr id="2" name="مستطيل 1"/>
          <p:cNvSpPr/>
          <p:nvPr/>
        </p:nvSpPr>
        <p:spPr>
          <a:xfrm>
            <a:off x="343635" y="3408892"/>
            <a:ext cx="3758465" cy="954107"/>
          </a:xfrm>
          <a:prstGeom prst="rect">
            <a:avLst/>
          </a:prstGeom>
        </p:spPr>
        <p:txBody>
          <a:bodyPr wrap="square">
            <a:spAutoFit/>
          </a:bodyPr>
          <a:lstStyle/>
          <a:p>
            <a:r>
              <a:rPr lang="en-US" dirty="0" smtClean="0"/>
              <a:t>Diagnostics</a:t>
            </a:r>
          </a:p>
          <a:p>
            <a:pPr marL="342900" indent="-342900">
              <a:buAutoNum type="arabicParenR"/>
            </a:pPr>
            <a:r>
              <a:rPr lang="en-US" dirty="0" smtClean="0"/>
              <a:t>Antenatal </a:t>
            </a:r>
            <a:r>
              <a:rPr lang="en-US" dirty="0"/>
              <a:t>diagnosis: by fetal US and/or fetal </a:t>
            </a:r>
            <a:r>
              <a:rPr lang="en-US" dirty="0" smtClean="0"/>
              <a:t>MRI.</a:t>
            </a:r>
          </a:p>
          <a:p>
            <a:pPr marL="342900" indent="-342900">
              <a:buAutoNum type="arabicParenR"/>
            </a:pPr>
            <a:r>
              <a:rPr lang="en-US" dirty="0" smtClean="0"/>
              <a:t>2</a:t>
            </a:r>
            <a:r>
              <a:rPr lang="en-US" dirty="0"/>
              <a:t>) Postnatal diagnosis: by chest X-ray.</a:t>
            </a:r>
            <a:endParaRPr lang="ar-JO" dirty="0"/>
          </a:p>
        </p:txBody>
      </p:sp>
      <p:pic>
        <p:nvPicPr>
          <p:cNvPr id="16" name="Picture 2" descr="C:\Users\Administrator\Desktop\شعار لجنة الطب والجراحة بدون خلفية.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2000" y="5905500"/>
            <a:ext cx="1270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Prenatal prognostic factors</a:t>
            </a:r>
            <a:endParaRPr/>
          </a:p>
        </p:txBody>
      </p:sp>
      <p:sp>
        <p:nvSpPr>
          <p:cNvPr id="150" name="Google Shape;150;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U/S &amp; MRI (US initial screening, MRI most useful 24-28 </a:t>
            </a:r>
            <a:r>
              <a:rPr lang="en-US" dirty="0" err="1"/>
              <a:t>wks</a:t>
            </a:r>
            <a:r>
              <a:rPr lang="en-US" dirty="0"/>
              <a:t>)</a:t>
            </a:r>
            <a:endParaRPr dirty="0"/>
          </a:p>
          <a:p>
            <a:pPr marL="228600" lvl="0" indent="-228600" algn="l" rtl="0">
              <a:lnSpc>
                <a:spcPct val="90000"/>
              </a:lnSpc>
              <a:spcBef>
                <a:spcPts val="1000"/>
              </a:spcBef>
              <a:spcAft>
                <a:spcPts val="0"/>
              </a:spcAft>
              <a:buClr>
                <a:schemeClr val="dk1"/>
              </a:buClr>
              <a:buSzPts val="2800"/>
              <a:buChar char="•"/>
            </a:pPr>
            <a:r>
              <a:rPr lang="en-US" dirty="0"/>
              <a:t>LHR: lung to head ratio (ultrasound)</a:t>
            </a:r>
            <a:endParaRPr dirty="0"/>
          </a:p>
          <a:p>
            <a:pPr marL="228600" lvl="0" indent="-228600" algn="l" rtl="0">
              <a:lnSpc>
                <a:spcPct val="90000"/>
              </a:lnSpc>
              <a:spcBef>
                <a:spcPts val="1000"/>
              </a:spcBef>
              <a:spcAft>
                <a:spcPts val="0"/>
              </a:spcAft>
              <a:buClr>
                <a:schemeClr val="dk1"/>
              </a:buClr>
              <a:buSzPts val="2800"/>
              <a:buChar char="•"/>
            </a:pPr>
            <a:r>
              <a:rPr lang="en-US" dirty="0"/>
              <a:t>Location of liver </a:t>
            </a:r>
            <a:endParaRPr dirty="0"/>
          </a:p>
          <a:p>
            <a:pPr marL="685800" lvl="1" indent="-228600" algn="l" rtl="0">
              <a:lnSpc>
                <a:spcPct val="90000"/>
              </a:lnSpc>
              <a:spcBef>
                <a:spcPts val="500"/>
              </a:spcBef>
              <a:spcAft>
                <a:spcPts val="0"/>
              </a:spcAft>
              <a:buClr>
                <a:schemeClr val="dk1"/>
              </a:buClr>
              <a:buSzPts val="2400"/>
              <a:buChar char="•"/>
            </a:pPr>
            <a:r>
              <a:rPr lang="en-US" dirty="0"/>
              <a:t>Intra-thoracic liver: 45% </a:t>
            </a:r>
            <a:r>
              <a:rPr lang="en-US" dirty="0" smtClean="0"/>
              <a:t>survival </a:t>
            </a:r>
            <a:r>
              <a:rPr lang="ar-JO" dirty="0" smtClean="0"/>
              <a:t>اذا تحرك من محله </a:t>
            </a:r>
            <a:r>
              <a:rPr lang="en-US" dirty="0" smtClean="0">
                <a:sym typeface="Wingdings" panose="05000000000000000000" pitchFamily="2" charset="2"/>
              </a:rPr>
              <a:t> bad prognosis </a:t>
            </a:r>
            <a:endParaRPr dirty="0"/>
          </a:p>
          <a:p>
            <a:pPr marL="685800" lvl="1" indent="-228600" algn="l" rtl="0">
              <a:lnSpc>
                <a:spcPct val="90000"/>
              </a:lnSpc>
              <a:spcBef>
                <a:spcPts val="500"/>
              </a:spcBef>
              <a:spcAft>
                <a:spcPts val="0"/>
              </a:spcAft>
              <a:buClr>
                <a:schemeClr val="dk1"/>
              </a:buClr>
              <a:buSzPts val="2400"/>
              <a:buChar char="•"/>
            </a:pPr>
            <a:r>
              <a:rPr lang="en-US" dirty="0"/>
              <a:t>Intra-abdominal liver: 94% survival</a:t>
            </a:r>
            <a:endParaRPr dirty="0"/>
          </a:p>
          <a:p>
            <a:pPr marL="228600" lvl="0" indent="-228600" algn="l" rtl="0">
              <a:lnSpc>
                <a:spcPct val="90000"/>
              </a:lnSpc>
              <a:spcBef>
                <a:spcPts val="1000"/>
              </a:spcBef>
              <a:spcAft>
                <a:spcPts val="0"/>
              </a:spcAft>
              <a:buClr>
                <a:schemeClr val="dk1"/>
              </a:buClr>
              <a:buSzPts val="2800"/>
              <a:buChar char="•"/>
            </a:pPr>
            <a:r>
              <a:rPr lang="en-US" dirty="0"/>
              <a:t>Fetal lung volume (O/E better measurement)</a:t>
            </a:r>
            <a:endParaRPr dirty="0"/>
          </a:p>
        </p:txBody>
      </p:sp>
      <p:pic>
        <p:nvPicPr>
          <p:cNvPr id="151" name="Google Shape;151;p7"/>
          <p:cNvPicPr preferRelativeResize="0"/>
          <p:nvPr/>
        </p:nvPicPr>
        <p:blipFill rotWithShape="1">
          <a:blip r:embed="rId3">
            <a:alphaModFix/>
          </a:blip>
          <a:srcRect/>
          <a:stretch/>
        </p:blipFill>
        <p:spPr>
          <a:xfrm>
            <a:off x="1036299" y="4638675"/>
            <a:ext cx="6311900" cy="1854200"/>
          </a:xfrm>
          <a:prstGeom prst="rect">
            <a:avLst/>
          </a:prstGeom>
          <a:noFill/>
          <a:ln>
            <a:noFill/>
          </a:ln>
        </p:spPr>
      </p:pic>
      <p:pic>
        <p:nvPicPr>
          <p:cNvPr id="5" name="Picture 2" descr="C:\Users\Administrator\Desktop\شعار لجنة الطب والجراحة بدون خلفية.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91800" y="5241706"/>
            <a:ext cx="1600200" cy="161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Lung-to-head ratio</a:t>
            </a:r>
            <a:endParaRPr/>
          </a:p>
        </p:txBody>
      </p:sp>
      <p:sp>
        <p:nvSpPr>
          <p:cNvPr id="157" name="Google Shape;157;p8"/>
          <p:cNvSpPr txBox="1">
            <a:spLocks noGrp="1"/>
          </p:cNvSpPr>
          <p:nvPr>
            <p:ph type="body" idx="1"/>
          </p:nvPr>
        </p:nvSpPr>
        <p:spPr>
          <a:xfrm>
            <a:off x="838201" y="1825625"/>
            <a:ext cx="5592580" cy="3975568"/>
          </a:xfrm>
          <a:prstGeom prst="rect">
            <a:avLst/>
          </a:prstGeom>
          <a:noFill/>
          <a:ln>
            <a:noFill/>
          </a:ln>
        </p:spPr>
        <p:txBody>
          <a:bodyPr spcFirstLastPara="1" wrap="square" lIns="91425" tIns="45700" rIns="91425" bIns="45700" anchor="t" anchorCtr="0">
            <a:normAutofit fontScale="85000" lnSpcReduction="20000"/>
          </a:bodyPr>
          <a:lstStyle/>
          <a:p>
            <a:pPr marL="228600" lvl="0" indent="-228600" algn="l" rtl="0">
              <a:lnSpc>
                <a:spcPct val="90000"/>
              </a:lnSpc>
              <a:spcBef>
                <a:spcPts val="0"/>
              </a:spcBef>
              <a:spcAft>
                <a:spcPts val="0"/>
              </a:spcAft>
              <a:buClr>
                <a:schemeClr val="dk1"/>
              </a:buClr>
              <a:buSzPct val="100000"/>
              <a:buChar char="•"/>
            </a:pPr>
            <a:r>
              <a:rPr lang="en-US"/>
              <a:t>Ratio of contralateral lung (opposite hernia defect) to fetal head circumference</a:t>
            </a:r>
            <a:endParaRPr/>
          </a:p>
          <a:p>
            <a:pPr marL="228600" lvl="0" indent="-228600" algn="l" rtl="0">
              <a:lnSpc>
                <a:spcPct val="90000"/>
              </a:lnSpc>
              <a:spcBef>
                <a:spcPts val="1000"/>
              </a:spcBef>
              <a:spcAft>
                <a:spcPts val="0"/>
              </a:spcAft>
              <a:buClr>
                <a:schemeClr val="dk1"/>
              </a:buClr>
              <a:buSzPct val="100000"/>
              <a:buChar char="•"/>
            </a:pPr>
            <a:r>
              <a:rPr lang="en-US"/>
              <a:t>Most report LHR before 32 wks GA b/c followed for fetal intervention</a:t>
            </a:r>
            <a:endParaRPr/>
          </a:p>
          <a:p>
            <a:pPr marL="228600" lvl="0" indent="-228600" algn="l" rtl="0">
              <a:lnSpc>
                <a:spcPct val="90000"/>
              </a:lnSpc>
              <a:spcBef>
                <a:spcPts val="1000"/>
              </a:spcBef>
              <a:spcAft>
                <a:spcPts val="0"/>
              </a:spcAft>
              <a:buClr>
                <a:schemeClr val="dk1"/>
              </a:buClr>
              <a:buSzPct val="100000"/>
              <a:buChar char="•"/>
            </a:pPr>
            <a:r>
              <a:rPr lang="en-US"/>
              <a:t>Changes with gestations age </a:t>
            </a:r>
            <a:endParaRPr/>
          </a:p>
          <a:p>
            <a:pPr marL="228600" lvl="0" indent="-228600" algn="l" rtl="0">
              <a:lnSpc>
                <a:spcPct val="90000"/>
              </a:lnSpc>
              <a:spcBef>
                <a:spcPts val="1000"/>
              </a:spcBef>
              <a:spcAft>
                <a:spcPts val="0"/>
              </a:spcAft>
              <a:buClr>
                <a:schemeClr val="dk1"/>
              </a:buClr>
              <a:buSzPct val="100000"/>
              <a:buChar char="•"/>
            </a:pPr>
            <a:r>
              <a:rPr lang="en-US"/>
              <a:t>LHR &gt; 1.0 – stronger correlation with survival</a:t>
            </a:r>
            <a:endParaRPr/>
          </a:p>
          <a:p>
            <a:pPr marL="228600" lvl="0" indent="-228600" algn="l" rtl="0">
              <a:lnSpc>
                <a:spcPct val="90000"/>
              </a:lnSpc>
              <a:spcBef>
                <a:spcPts val="1000"/>
              </a:spcBef>
              <a:spcAft>
                <a:spcPts val="0"/>
              </a:spcAft>
              <a:buClr>
                <a:schemeClr val="dk1"/>
              </a:buClr>
              <a:buSzPct val="100000"/>
              <a:buChar char="•"/>
            </a:pPr>
            <a:r>
              <a:rPr lang="en-US"/>
              <a:t>LHR &lt; 0.85 100% mortality (without intervention)</a:t>
            </a:r>
            <a:endParaRPr/>
          </a:p>
          <a:p>
            <a:pPr marL="228600" lvl="0" indent="-228600" algn="l" rtl="0">
              <a:lnSpc>
                <a:spcPct val="90000"/>
              </a:lnSpc>
              <a:spcBef>
                <a:spcPts val="1000"/>
              </a:spcBef>
              <a:spcAft>
                <a:spcPts val="0"/>
              </a:spcAft>
              <a:buClr>
                <a:schemeClr val="dk1"/>
              </a:buClr>
              <a:buSzPct val="100000"/>
              <a:buChar char="•"/>
            </a:pPr>
            <a:r>
              <a:rPr lang="en-US"/>
              <a:t>Observed-to-expected LHR (O/E-LHR): &lt;25% considered severe CDH</a:t>
            </a:r>
            <a:endParaRPr/>
          </a:p>
        </p:txBody>
      </p:sp>
      <p:pic>
        <p:nvPicPr>
          <p:cNvPr id="158" name="Google Shape;158;p8" descr="Descriptive text is not available for this image"/>
          <p:cNvPicPr preferRelativeResize="0"/>
          <p:nvPr/>
        </p:nvPicPr>
        <p:blipFill rotWithShape="1">
          <a:blip r:embed="rId3">
            <a:alphaModFix/>
          </a:blip>
          <a:srcRect/>
          <a:stretch/>
        </p:blipFill>
        <p:spPr>
          <a:xfrm>
            <a:off x="7082587" y="292606"/>
            <a:ext cx="3858895" cy="2743200"/>
          </a:xfrm>
          <a:prstGeom prst="rect">
            <a:avLst/>
          </a:prstGeom>
          <a:noFill/>
          <a:ln>
            <a:noFill/>
          </a:ln>
        </p:spPr>
      </p:pic>
      <p:pic>
        <p:nvPicPr>
          <p:cNvPr id="159" name="Google Shape;159;p8" descr="Descriptive text is not available for this image"/>
          <p:cNvPicPr preferRelativeResize="0"/>
          <p:nvPr/>
        </p:nvPicPr>
        <p:blipFill rotWithShape="1">
          <a:blip r:embed="rId4">
            <a:alphaModFix/>
          </a:blip>
          <a:srcRect/>
          <a:stretch/>
        </p:blipFill>
        <p:spPr>
          <a:xfrm>
            <a:off x="5946098" y="3128676"/>
            <a:ext cx="3065937" cy="3364199"/>
          </a:xfrm>
          <a:prstGeom prst="rect">
            <a:avLst/>
          </a:prstGeom>
          <a:noFill/>
          <a:ln>
            <a:noFill/>
          </a:ln>
        </p:spPr>
      </p:pic>
      <p:pic>
        <p:nvPicPr>
          <p:cNvPr id="160" name="Google Shape;160;p8" descr="Descriptive text is not available for this image"/>
          <p:cNvPicPr preferRelativeResize="0"/>
          <p:nvPr/>
        </p:nvPicPr>
        <p:blipFill rotWithShape="1">
          <a:blip r:embed="rId5">
            <a:alphaModFix/>
          </a:blip>
          <a:srcRect/>
          <a:stretch/>
        </p:blipFill>
        <p:spPr>
          <a:xfrm>
            <a:off x="9012035" y="3221544"/>
            <a:ext cx="2930512" cy="3178461"/>
          </a:xfrm>
          <a:prstGeom prst="rect">
            <a:avLst/>
          </a:prstGeom>
          <a:noFill/>
          <a:ln>
            <a:noFill/>
          </a:ln>
        </p:spPr>
      </p:pic>
      <p:pic>
        <p:nvPicPr>
          <p:cNvPr id="7" name="Picture 2" descr="C:\Users\Administrator\Desktop\شعار لجنة الطب والجراحة بدون خلفية.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91800" y="5241706"/>
            <a:ext cx="1600200" cy="161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TotalTime>
  <Words>2261</Words>
  <Application>Microsoft Office PowerPoint</Application>
  <PresentationFormat>مخصص</PresentationFormat>
  <Paragraphs>273</Paragraphs>
  <Slides>32</Slides>
  <Notes>31</Notes>
  <HiddenSlides>0</HiddenSlides>
  <MMClips>0</MMClips>
  <ScaleCrop>false</ScaleCrop>
  <HeadingPairs>
    <vt:vector size="4" baseType="variant">
      <vt:variant>
        <vt:lpstr>نسق</vt:lpstr>
      </vt:variant>
      <vt:variant>
        <vt:i4>1</vt:i4>
      </vt:variant>
      <vt:variant>
        <vt:lpstr>عناوين الشرائح</vt:lpstr>
      </vt:variant>
      <vt:variant>
        <vt:i4>32</vt:i4>
      </vt:variant>
    </vt:vector>
  </HeadingPairs>
  <TitlesOfParts>
    <vt:vector size="33" baseType="lpstr">
      <vt:lpstr>Office Theme</vt:lpstr>
      <vt:lpstr>CDH</vt:lpstr>
      <vt:lpstr>A little history…</vt:lpstr>
      <vt:lpstr>Epidemiology</vt:lpstr>
      <vt:lpstr>Embryology</vt:lpstr>
      <vt:lpstr>Pathophysiology   لما اعرفها target of treat  </vt:lpstr>
      <vt:lpstr>عرض تقديمي في PowerPoint</vt:lpstr>
      <vt:lpstr>How do they present?</vt:lpstr>
      <vt:lpstr>Prenatal prognostic factors</vt:lpstr>
      <vt:lpstr>Lung-to-head ratio</vt:lpstr>
      <vt:lpstr>O/E LHR: </vt:lpstr>
      <vt:lpstr>CDHSG Staging :</vt:lpstr>
      <vt:lpstr>CDHSG Staging</vt:lpstr>
      <vt:lpstr>36 wk born APGARS 7/9 Tachypnea, retractions Desaturations CXR obtained</vt:lpstr>
      <vt:lpstr>Postnatal presentation</vt:lpstr>
      <vt:lpstr>T 36.5 HR 170 MAP 30 RR 70 O2 sat 60% Alert, moving all extremities, grimacing </vt:lpstr>
      <vt:lpstr>عرض تقديمي في PowerPoint</vt:lpstr>
      <vt:lpstr>عرض تقديمي في PowerPoint</vt:lpstr>
      <vt:lpstr>Initial Management</vt:lpstr>
      <vt:lpstr>عرض تقديمي في PowerPoint</vt:lpstr>
      <vt:lpstr>Preop Targets</vt:lpstr>
      <vt:lpstr>Timing of repair</vt:lpstr>
      <vt:lpstr>Method of repair</vt:lpstr>
      <vt:lpstr>CDH repair: Thoracoscopy</vt:lpstr>
      <vt:lpstr>CDH repair: Laparotomy</vt:lpstr>
      <vt:lpstr>CDH repair: Laparotomy</vt:lpstr>
      <vt:lpstr>OR: Intraoperative decision making</vt:lpstr>
      <vt:lpstr>Complications after repair</vt:lpstr>
      <vt:lpstr>Factors predicting mortality:</vt:lpstr>
      <vt:lpstr>Long term outcomes</vt:lpstr>
      <vt:lpstr>Long term outcomes</vt:lpstr>
      <vt:lpstr>Postnatal Prognostic factors</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CDH</dc:title>
  <dc:creator>Feng, Christina</dc:creator>
  <cp:lastModifiedBy>MTC</cp:lastModifiedBy>
  <cp:revision>23</cp:revision>
  <dcterms:created xsi:type="dcterms:W3CDTF">2021-03-24T20:04:34Z</dcterms:created>
  <dcterms:modified xsi:type="dcterms:W3CDTF">2022-02-02T00:51:00Z</dcterms:modified>
</cp:coreProperties>
</file>