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65" r:id="rId5"/>
    <p:sldId id="271" r:id="rId6"/>
    <p:sldId id="259" r:id="rId7"/>
    <p:sldId id="263" r:id="rId8"/>
    <p:sldId id="260" r:id="rId9"/>
    <p:sldId id="261" r:id="rId10"/>
    <p:sldId id="277" r:id="rId11"/>
    <p:sldId id="279" r:id="rId12"/>
    <p:sldId id="281" r:id="rId13"/>
    <p:sldId id="282" r:id="rId14"/>
    <p:sldId id="283" r:id="rId15"/>
    <p:sldId id="280" r:id="rId16"/>
    <p:sldId id="28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181FF-7D7E-A80E-706F-5D4C0F4CA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82103E-C568-DF05-AF66-E69D45306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0BF090-9419-42E0-0BFD-33221411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4B3-DEEE-44C1-B9E9-2D278AACDB81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CF63D2-E43F-1BA2-D1D3-77B3D492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4C2D2F-D3C3-B254-22B9-FA27EEC1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2629-699E-4DC4-8542-09778987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9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E9888A-55F7-9BB8-ED05-C8745354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257AA3-78CA-29D7-8540-C7476F512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C907D1-F6D8-1DBB-012F-5AFE2A07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4B3-DEEE-44C1-B9E9-2D278AACDB81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F72C38-6440-5730-48AF-089CF4EE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7B38-7795-2B9E-D6E0-C28333F9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2629-699E-4DC4-8542-09778987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7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08D2E0C-0C71-A8E4-704B-74F42E177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923940-082D-BAB4-9295-8B923437A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48827A-32EC-8061-EA81-C46A1B6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4B3-DEEE-44C1-B9E9-2D278AACDB81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0D5CD3-DDFA-0FBF-8290-513171C6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51A6A0-B06A-5E99-4733-AEE133C4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2629-699E-4DC4-8542-09778987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5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452C-048E-4BBB-AABA-812B5831762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21/07/1445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16B2-905D-46EF-876F-96925C97C8E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84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452C-048E-4BBB-AABA-812B5831762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21/07/1445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16B2-905D-46EF-876F-96925C97C8E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76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452C-048E-4BBB-AABA-812B5831762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21/07/1445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16B2-905D-46EF-876F-96925C97C8E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9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452C-048E-4BBB-AABA-812B5831762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21/07/1445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16B2-905D-46EF-876F-96925C97C8E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32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452C-048E-4BBB-AABA-812B5831762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21/07/1445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16B2-905D-46EF-876F-96925C97C8E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452C-048E-4BBB-AABA-812B5831762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21/07/1445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16B2-905D-46EF-876F-96925C97C8E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27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452C-048E-4BBB-AABA-812B5831762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21/07/1445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16B2-905D-46EF-876F-96925C97C8E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13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452C-048E-4BBB-AABA-812B5831762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21/07/1445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16B2-905D-46EF-876F-96925C97C8E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2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5D934-AB70-908D-9097-61EA51D9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1C7B42-BF17-E5C9-27A2-AAF95E99C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B7FD7A-313D-4280-1EE5-6F3A79BF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4B3-DEEE-44C1-B9E9-2D278AACDB81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6E410C-9A93-5923-5FBC-60F1DC80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B9576B-89FA-8BCD-F48D-828CCE23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2629-699E-4DC4-8542-09778987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2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452C-048E-4BBB-AABA-812B5831762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21/07/1445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16B2-905D-46EF-876F-96925C97C8E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64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452C-048E-4BBB-AABA-812B5831762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21/07/1445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16B2-905D-46EF-876F-96925C97C8E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452C-048E-4BBB-AABA-812B5831762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21/07/1445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16B2-905D-46EF-876F-96925C97C8E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1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FA526-1633-0DB4-836C-6BDEA299C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713912-F1D8-02DF-23A2-6DD14919E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9451CD-C416-4685-C2F0-CB6EE2F8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4B3-DEEE-44C1-B9E9-2D278AACDB81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69E19D-2666-0FCC-9012-24D9D1E7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A837AB-6B8F-85F5-D55C-C7FCAD24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2629-699E-4DC4-8542-09778987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0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077C87-CCDA-5FD7-E502-833660D4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9DF56E-429F-792F-67AB-9FA51A521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EE0B84-7263-3130-8B03-699277E8A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4C8E6C-225F-8460-4010-C1ED9E87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4B3-DEEE-44C1-B9E9-2D278AACDB81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0B8F50-C59F-E996-EB1E-82FF550C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497660-DF09-CDAE-3110-028F269B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2629-699E-4DC4-8542-09778987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5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6FA15-BA7B-9856-8200-8F556E2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75B541-FD44-12C6-A191-C4E8080C5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207316-1BE9-657E-449B-6568E2078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B7789D-DAA6-126F-7BD4-96B8258FE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137A23-D2ED-8F9C-A672-C8AA5D826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3C73E2-1E73-EEC9-A78E-C08E1C62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4B3-DEEE-44C1-B9E9-2D278AACDB81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5D62BC7-FD7D-E5A9-2235-36B5FA5E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CDB517-3663-907A-477F-182BFD09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2629-699E-4DC4-8542-09778987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5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17FC4-6B4E-839D-48C0-68865035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9041AC-5B3C-CDD0-7F55-FAE1BCDF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4B3-DEEE-44C1-B9E9-2D278AACDB81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DB6100-E7AD-C6CD-7923-5C4B7CDC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E9A037-3159-FAA5-2150-C4DE2217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2629-699E-4DC4-8542-09778987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3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E54F239-E514-41EC-DE37-E3FAAD8E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4B3-DEEE-44C1-B9E9-2D278AACDB81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5ECB0A-D5F0-7B83-4E54-F1D12A0B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3837B3-EF92-E9EF-8CED-8518B05E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2629-699E-4DC4-8542-09778987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2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8696A-B545-E47E-46E3-F953FD7C1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17AF97-AA0B-0825-EE68-95EC1EEC0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FAE71C-4479-DF12-4FFC-887B4D4A3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D50FBC-2C63-5E54-9E82-2ABD9C85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4B3-DEEE-44C1-B9E9-2D278AACDB81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09C40A-A2D6-93E3-4C1A-36D8CCA1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7FDCE8-A16D-8911-5272-8ADECB6D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2629-699E-4DC4-8542-09778987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9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BACBE-4F0B-5FCD-F868-A35094FA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D4664A-A5DA-36B7-B6BA-67C7EC71F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1C5641-18A4-DEF7-4345-B951D2A04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8FDA56-BA1E-EFA0-DAA9-B3D65851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B4B3-DEEE-44C1-B9E9-2D278AACDB81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5028A0-2E95-40CF-39DF-5DDF79D4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681CB5-280E-9470-B468-A8780852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2629-699E-4DC4-8542-09778987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4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861026-110E-AF4E-77F5-968E6861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078F10-6AF2-3AB3-EBF2-FF6ED651C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EED3DD-7E2C-E4DD-69B8-7F7CD79E3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B4B3-DEEE-44C1-B9E9-2D278AACDB81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87CEFC-65CD-35A3-0EE1-29AD291E5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CA9D34-0B44-3EB9-6039-75CF21DA0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72629-699E-4DC4-8542-09778987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6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E41452C-048E-4BBB-AABA-812B5831762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21/07/1445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49616B2-905D-46EF-876F-96925C97C8E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7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F50A1-B1BE-D998-79FB-60539AFB6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9463"/>
            <a:ext cx="9144000" cy="2387600"/>
          </a:xfrm>
        </p:spPr>
        <p:txBody>
          <a:bodyPr/>
          <a:lstStyle/>
          <a:p>
            <a:r>
              <a:rPr lang="en-US" b="1" dirty="0"/>
              <a:t>Atrial fibrillation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873F7E-2D59-4942-93A2-688FB2AFBC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Presented by </a:t>
            </a:r>
            <a:r>
              <a:rPr lang="en-US" sz="3200" dirty="0" err="1"/>
              <a:t>S</a:t>
            </a:r>
            <a:r>
              <a:rPr lang="en-US" sz="3200" dirty="0" err="1" smtClean="0"/>
              <a:t>haden</a:t>
            </a:r>
            <a:r>
              <a:rPr lang="en-US" sz="3200" dirty="0" smtClean="0"/>
              <a:t> AL </a:t>
            </a:r>
            <a:r>
              <a:rPr lang="en-US" sz="3200" dirty="0" err="1" smtClean="0"/>
              <a:t>Dala</a:t>
            </a:r>
            <a:r>
              <a:rPr lang="en-US" sz="3200" dirty="0" err="1"/>
              <a:t>`</a:t>
            </a:r>
            <a:r>
              <a:rPr lang="en-US" sz="3200" dirty="0" err="1" smtClean="0"/>
              <a:t>in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Supervisor </a:t>
            </a:r>
            <a:r>
              <a:rPr lang="en-US" sz="3200" dirty="0"/>
              <a:t>: </a:t>
            </a:r>
            <a:r>
              <a:rPr lang="en-US" sz="3200" dirty="0" err="1"/>
              <a:t>D</a:t>
            </a:r>
            <a:r>
              <a:rPr lang="en-US" sz="3200" dirty="0" err="1" smtClean="0"/>
              <a:t>r</a:t>
            </a:r>
            <a:r>
              <a:rPr lang="en-US" sz="3200" dirty="0" smtClean="0"/>
              <a:t>  </a:t>
            </a:r>
            <a:r>
              <a:rPr lang="en-US" sz="3200" dirty="0"/>
              <a:t>A</a:t>
            </a:r>
            <a:r>
              <a:rPr lang="en-US" sz="3200" dirty="0" smtClean="0"/>
              <a:t>hmad </a:t>
            </a:r>
            <a:r>
              <a:rPr lang="en-US" sz="3200" dirty="0" err="1" smtClean="0"/>
              <a:t>khalil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736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64" y="501715"/>
            <a:ext cx="10972800" cy="4325112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dirty="0">
              <a:latin typeface="+mj-lt"/>
            </a:endParaRPr>
          </a:p>
          <a:p>
            <a:pPr marL="109728" indent="0" algn="l" rtl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         </a:t>
            </a:r>
            <a:r>
              <a:rPr lang="ar-JO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ar-JO" sz="4400" dirty="0" smtClean="0">
                <a:latin typeface="+mj-lt"/>
              </a:rPr>
              <a:t>.</a:t>
            </a:r>
            <a:r>
              <a:rPr lang="en-US" sz="4400" dirty="0">
                <a:latin typeface="+mj-lt"/>
              </a:rPr>
              <a:t>1</a:t>
            </a:r>
            <a:r>
              <a:rPr lang="en-US" sz="4400" dirty="0" smtClean="0">
                <a:latin typeface="+mj-lt"/>
              </a:rPr>
              <a:t>.Rate </a:t>
            </a:r>
            <a:r>
              <a:rPr lang="en-US" sz="4400" dirty="0">
                <a:latin typeface="+mj-lt"/>
              </a:rPr>
              <a:t>control</a:t>
            </a:r>
            <a:r>
              <a:rPr lang="en-US" sz="4400" dirty="0" smtClean="0">
                <a:latin typeface="+mj-lt"/>
              </a:rPr>
              <a:t>:</a:t>
            </a:r>
          </a:p>
          <a:p>
            <a:pPr marL="109728" indent="0" algn="l" rtl="0">
              <a:buNone/>
            </a:pPr>
            <a:endParaRPr lang="en-US" dirty="0">
              <a:latin typeface="+mj-lt"/>
            </a:endParaRPr>
          </a:p>
          <a:p>
            <a:pPr marL="109728" indent="0" algn="l" rtl="0">
              <a:buNone/>
            </a:pPr>
            <a:r>
              <a:rPr lang="en-US" dirty="0" smtClean="0">
                <a:latin typeface="+mj-lt"/>
              </a:rPr>
              <a:t>      </a:t>
            </a:r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target is 60 to 100. HR 110 is acceptable if </a:t>
            </a:r>
            <a:r>
              <a:rPr lang="en-US" dirty="0" smtClean="0">
                <a:latin typeface="+mj-lt"/>
              </a:rPr>
              <a:t> good </a:t>
            </a:r>
            <a:r>
              <a:rPr lang="en-US" dirty="0">
                <a:latin typeface="+mj-lt"/>
              </a:rPr>
              <a:t>EF </a:t>
            </a:r>
            <a:r>
              <a:rPr lang="en-US" dirty="0" smtClean="0">
                <a:latin typeface="+mj-lt"/>
              </a:rPr>
              <a:t>.</a:t>
            </a:r>
          </a:p>
          <a:p>
            <a:pPr marL="109728" indent="0" algn="l" rtl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 </a:t>
            </a:r>
            <a:r>
              <a:rPr lang="en-US" dirty="0" smtClean="0">
                <a:latin typeface="+mj-lt"/>
              </a:rPr>
              <a:t>   </a:t>
            </a:r>
          </a:p>
          <a:p>
            <a:pPr marL="109728" indent="0" algn="l" rtl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Use 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beta blockers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109728" indent="0" algn="l" rtl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Ca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channel blockers 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109728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       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digoxin </a:t>
            </a:r>
          </a:p>
        </p:txBody>
      </p:sp>
    </p:spTree>
    <p:extLst>
      <p:ext uri="{BB962C8B-B14F-4D97-AF65-F5344CB8AC3E}">
        <p14:creationId xmlns:p14="http://schemas.microsoft.com/office/powerpoint/2010/main" val="407843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58" y="193576"/>
            <a:ext cx="10972800" cy="4325112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2.Anticoagulation</a:t>
            </a:r>
          </a:p>
          <a:p>
            <a:pPr algn="l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buNone/>
            </a:pPr>
            <a:endParaRPr lang="en-US" dirty="0" smtClean="0"/>
          </a:p>
          <a:p>
            <a:endParaRPr lang="ar-JO" dirty="0"/>
          </a:p>
        </p:txBody>
      </p:sp>
      <p:sp>
        <p:nvSpPr>
          <p:cNvPr id="2" name="مستطيل 1"/>
          <p:cNvSpPr/>
          <p:nvPr/>
        </p:nvSpPr>
        <p:spPr>
          <a:xfrm>
            <a:off x="199291" y="1578821"/>
            <a:ext cx="90502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Anticoagulation </a:t>
            </a:r>
            <a:r>
              <a:rPr lang="en-US" sz="2800" dirty="0">
                <a:solidFill>
                  <a:srgbClr val="000000"/>
                </a:solidFill>
              </a:rPr>
              <a:t>to prevent </a:t>
            </a:r>
            <a:r>
              <a:rPr lang="en-US" sz="2800" dirty="0" err="1">
                <a:solidFill>
                  <a:srgbClr val="000000"/>
                </a:solidFill>
              </a:rPr>
              <a:t>cardioembolic</a:t>
            </a:r>
            <a:r>
              <a:rPr lang="en-US" sz="2800" dirty="0">
                <a:solidFill>
                  <a:srgbClr val="000000"/>
                </a:solidFill>
              </a:rPr>
              <a:t> cerebrovascular accident (CVA) 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Risk </a:t>
            </a:r>
            <a:r>
              <a:rPr lang="en-US" sz="2800" dirty="0">
                <a:solidFill>
                  <a:srgbClr val="000000"/>
                </a:solidFill>
              </a:rPr>
              <a:t>stratify patients for bleeding complications with the CHA2DS2 -</a:t>
            </a:r>
            <a:r>
              <a:rPr lang="en-US" sz="2800" dirty="0" err="1">
                <a:solidFill>
                  <a:srgbClr val="000000"/>
                </a:solidFill>
              </a:rPr>
              <a:t>VASc</a:t>
            </a:r>
            <a:r>
              <a:rPr lang="en-US" sz="2800" dirty="0">
                <a:solidFill>
                  <a:srgbClr val="000000"/>
                </a:solidFill>
              </a:rPr>
              <a:t> score. 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This </a:t>
            </a:r>
            <a:r>
              <a:rPr lang="en-US" sz="2800" dirty="0">
                <a:solidFill>
                  <a:srgbClr val="000000"/>
                </a:solidFill>
              </a:rPr>
              <a:t>is a scoring calculator used to estimate annual stroke risk in a patient with </a:t>
            </a:r>
            <a:r>
              <a:rPr lang="en-US" sz="2800" dirty="0" err="1">
                <a:solidFill>
                  <a:srgbClr val="000000"/>
                </a:solidFill>
              </a:rPr>
              <a:t>AFib</a:t>
            </a:r>
            <a:r>
              <a:rPr lang="en-US" sz="2800" dirty="0">
                <a:solidFill>
                  <a:srgbClr val="000000"/>
                </a:solidFill>
              </a:rPr>
              <a:t> or atrial flutter.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260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60" y="642918"/>
            <a:ext cx="10972800" cy="1066800"/>
          </a:xfrm>
        </p:spPr>
        <p:txBody>
          <a:bodyPr/>
          <a:lstStyle/>
          <a:p>
            <a:r>
              <a:rPr lang="en-US" dirty="0"/>
              <a:t>Chronic </a:t>
            </a:r>
            <a:r>
              <a:rPr lang="en-US" dirty="0" smtClean="0"/>
              <a:t>anticoagulant</a:t>
            </a:r>
            <a:endParaRPr lang="ar-JO" dirty="0"/>
          </a:p>
        </p:txBody>
      </p:sp>
      <p:pic>
        <p:nvPicPr>
          <p:cNvPr id="4" name="Content Placeholder 3" descr="stroke-risk-estim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62" y="1714491"/>
            <a:ext cx="7025348" cy="4425969"/>
          </a:xfrm>
        </p:spPr>
      </p:pic>
      <p:sp>
        <p:nvSpPr>
          <p:cNvPr id="5" name="TextBox 4"/>
          <p:cNvSpPr txBox="1"/>
          <p:nvPr/>
        </p:nvSpPr>
        <p:spPr>
          <a:xfrm>
            <a:off x="7901069" y="2291927"/>
            <a:ext cx="381002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dirty="0">
                <a:solidFill>
                  <a:prstClr val="black"/>
                </a:solidFill>
              </a:rPr>
              <a:t>0 point : no need</a:t>
            </a:r>
          </a:p>
          <a:p>
            <a:pPr rtl="1"/>
            <a:r>
              <a:rPr lang="en-US" dirty="0">
                <a:solidFill>
                  <a:prstClr val="black"/>
                </a:solidFill>
              </a:rPr>
              <a:t>1 point : warfarin or Aspirin </a:t>
            </a:r>
          </a:p>
          <a:p>
            <a:pPr rtl="1"/>
            <a:r>
              <a:rPr lang="en-US" dirty="0">
                <a:solidFill>
                  <a:prstClr val="black"/>
                </a:solidFill>
              </a:rPr>
              <a:t>2 or more : warfarin </a:t>
            </a:r>
            <a:endParaRPr lang="ar-J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2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97877" y="1213339"/>
            <a:ext cx="10972800" cy="5257799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For patients with CHADSVASC score &gt;1, anticoagulation is generally indicated unless high bleeding risk. 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Choice </a:t>
            </a:r>
            <a:r>
              <a:rPr lang="en-US" dirty="0">
                <a:solidFill>
                  <a:srgbClr val="000000"/>
                </a:solidFill>
              </a:rPr>
              <a:t>of anticoagulant depends on etiology of </a:t>
            </a:r>
            <a:r>
              <a:rPr lang="en-US" dirty="0" err="1">
                <a:solidFill>
                  <a:srgbClr val="000000"/>
                </a:solidFill>
              </a:rPr>
              <a:t>AFib</a:t>
            </a:r>
            <a:r>
              <a:rPr lang="en-US" dirty="0">
                <a:solidFill>
                  <a:srgbClr val="000000"/>
                </a:solidFill>
              </a:rPr>
              <a:t> or atrial flutter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 patients with mechanical valves, mitral </a:t>
            </a:r>
            <a:r>
              <a:rPr lang="en-US" b="1" dirty="0" err="1">
                <a:solidFill>
                  <a:srgbClr val="FF0000"/>
                </a:solidFill>
              </a:rPr>
              <a:t>valvular</a:t>
            </a:r>
            <a:r>
              <a:rPr lang="en-US" b="1" dirty="0">
                <a:solidFill>
                  <a:srgbClr val="FF0000"/>
                </a:solidFill>
              </a:rPr>
              <a:t> disease, or ventricular assist devices, warfarin is the only oral anticoagulant available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For other patients, direct oral anticoagulants (DOACs) can be used. 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DOACs </a:t>
            </a:r>
            <a:r>
              <a:rPr lang="en-US" dirty="0">
                <a:solidFill>
                  <a:srgbClr val="FF0000"/>
                </a:solidFill>
              </a:rPr>
              <a:t>approved for </a:t>
            </a:r>
            <a:r>
              <a:rPr lang="en-US" dirty="0" err="1">
                <a:solidFill>
                  <a:srgbClr val="FF0000"/>
                </a:solidFill>
              </a:rPr>
              <a:t>AFib</a:t>
            </a:r>
            <a:r>
              <a:rPr lang="en-US" dirty="0">
                <a:solidFill>
                  <a:srgbClr val="FF0000"/>
                </a:solidFill>
              </a:rPr>
              <a:t> include factor </a:t>
            </a:r>
            <a:r>
              <a:rPr lang="en-US" dirty="0" err="1">
                <a:solidFill>
                  <a:srgbClr val="FF0000"/>
                </a:solidFill>
              </a:rPr>
              <a:t>Xa</a:t>
            </a:r>
            <a:r>
              <a:rPr lang="en-US" dirty="0">
                <a:solidFill>
                  <a:srgbClr val="FF0000"/>
                </a:solidFill>
              </a:rPr>
              <a:t> inhibitors (</a:t>
            </a:r>
            <a:r>
              <a:rPr lang="en-US" dirty="0" err="1">
                <a:solidFill>
                  <a:srgbClr val="FF0000"/>
                </a:solidFill>
              </a:rPr>
              <a:t>apixaban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rivaroxaban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edoxaban</a:t>
            </a:r>
            <a:r>
              <a:rPr lang="en-US" dirty="0">
                <a:solidFill>
                  <a:srgbClr val="FF0000"/>
                </a:solidFill>
              </a:rPr>
              <a:t>)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direct thrombin inhibitors (</a:t>
            </a:r>
            <a:r>
              <a:rPr lang="en-US" dirty="0" err="1">
                <a:solidFill>
                  <a:srgbClr val="FF0000"/>
                </a:solidFill>
              </a:rPr>
              <a:t>dabigatran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These </a:t>
            </a:r>
            <a:r>
              <a:rPr lang="en-US" dirty="0">
                <a:solidFill>
                  <a:srgbClr val="000000"/>
                </a:solidFill>
              </a:rPr>
              <a:t>agents do not require lab monitoring. </a:t>
            </a:r>
            <a:r>
              <a:rPr lang="en-US" dirty="0" err="1">
                <a:solidFill>
                  <a:srgbClr val="000000"/>
                </a:solidFill>
              </a:rPr>
              <a:t>Dabigatran</a:t>
            </a:r>
            <a:r>
              <a:rPr lang="en-US" dirty="0">
                <a:solidFill>
                  <a:srgbClr val="000000"/>
                </a:solidFill>
              </a:rPr>
              <a:t> is the only DOAC with an FDA-approved reversal agent.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An </a:t>
            </a:r>
            <a:r>
              <a:rPr lang="en-US" dirty="0">
                <a:solidFill>
                  <a:srgbClr val="000000"/>
                </a:solidFill>
              </a:rPr>
              <a:t>INR of 2 to 3 is the anticoagulation goal range for warfarin. </a:t>
            </a:r>
          </a:p>
          <a:p>
            <a:r>
              <a:rPr lang="en-US" dirty="0">
                <a:solidFill>
                  <a:srgbClr val="000000"/>
                </a:solidFill>
              </a:rPr>
              <a:t>Acute warfarin-associated bleeding can be reversed with fresh frozen plasma (FFP), </a:t>
            </a:r>
            <a:r>
              <a:rPr lang="en-US" dirty="0" err="1">
                <a:solidFill>
                  <a:srgbClr val="000000"/>
                </a:solidFill>
              </a:rPr>
              <a:t>prothrombin</a:t>
            </a:r>
            <a:r>
              <a:rPr lang="en-US" dirty="0">
                <a:solidFill>
                  <a:srgbClr val="000000"/>
                </a:solidFill>
              </a:rPr>
              <a:t> complex concentrate (PCC).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1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.Rhythm </a:t>
            </a:r>
            <a:r>
              <a:rPr lang="en-US" dirty="0"/>
              <a:t>control :</a:t>
            </a:r>
            <a:endParaRPr lang="ar-JO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Candidates for </a:t>
            </a:r>
            <a:r>
              <a:rPr lang="en-US" dirty="0" err="1">
                <a:solidFill>
                  <a:srgbClr val="000000"/>
                </a:solidFill>
              </a:rPr>
              <a:t>cardioversion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.1. </a:t>
            </a:r>
            <a:r>
              <a:rPr lang="en-US" dirty="0" err="1">
                <a:solidFill>
                  <a:srgbClr val="000000"/>
                </a:solidFill>
              </a:rPr>
              <a:t>hemodynamically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unstable.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2. </a:t>
            </a:r>
            <a:r>
              <a:rPr lang="en-US" dirty="0">
                <a:solidFill>
                  <a:srgbClr val="000000"/>
                </a:solidFill>
              </a:rPr>
              <a:t>who are symptomatic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3. </a:t>
            </a:r>
            <a:r>
              <a:rPr lang="en-US" dirty="0">
                <a:solidFill>
                  <a:srgbClr val="000000"/>
                </a:solidFill>
              </a:rPr>
              <a:t>who are having their first ever case of </a:t>
            </a:r>
            <a:r>
              <a:rPr lang="en-US" dirty="0" err="1">
                <a:solidFill>
                  <a:srgbClr val="000000"/>
                </a:solidFill>
              </a:rPr>
              <a:t>AFib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If rhythm control is selected as a treatment strategy, electrical </a:t>
            </a:r>
            <a:r>
              <a:rPr lang="en-US" b="1" dirty="0" err="1">
                <a:solidFill>
                  <a:srgbClr val="FF0000"/>
                </a:solidFill>
              </a:rPr>
              <a:t>cardioversion</a:t>
            </a:r>
            <a:r>
              <a:rPr lang="en-US" b="1" dirty="0">
                <a:solidFill>
                  <a:srgbClr val="FF0000"/>
                </a:solidFill>
              </a:rPr>
              <a:t> is preferred over pharmacologic </a:t>
            </a:r>
            <a:r>
              <a:rPr lang="en-US" b="1" dirty="0" err="1">
                <a:solidFill>
                  <a:srgbClr val="FF0000"/>
                </a:solidFill>
              </a:rPr>
              <a:t>cardioversion</a:t>
            </a:r>
            <a:r>
              <a:rPr lang="en-US" b="1" dirty="0">
                <a:solidFill>
                  <a:srgbClr val="FF0000"/>
                </a:solidFill>
              </a:rPr>
              <a:t>. Attempts should be made to control ventricular rate before attempting DC </a:t>
            </a:r>
            <a:r>
              <a:rPr lang="en-US" b="1" dirty="0" err="1">
                <a:solidFill>
                  <a:srgbClr val="FF0000"/>
                </a:solidFill>
              </a:rPr>
              <a:t>cardioversion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dirty="0" err="1">
                <a:solidFill>
                  <a:srgbClr val="000000"/>
                </a:solidFill>
              </a:rPr>
              <a:t>AFib</a:t>
            </a:r>
            <a:r>
              <a:rPr lang="en-US" dirty="0">
                <a:solidFill>
                  <a:srgbClr val="000000"/>
                </a:solidFill>
              </a:rPr>
              <a:t> present for &gt;48 hours (or unknown period of time), risk of embolization during </a:t>
            </a:r>
            <a:r>
              <a:rPr lang="en-US" dirty="0" err="1">
                <a:solidFill>
                  <a:srgbClr val="000000"/>
                </a:solidFill>
              </a:rPr>
              <a:t>cardioversion</a:t>
            </a:r>
            <a:r>
              <a:rPr lang="en-US" dirty="0">
                <a:solidFill>
                  <a:srgbClr val="000000"/>
                </a:solidFill>
              </a:rPr>
              <a:t> is significant (2% to 5%). </a:t>
            </a:r>
            <a:r>
              <a:rPr lang="en-US" dirty="0" err="1">
                <a:solidFill>
                  <a:srgbClr val="000000"/>
                </a:solidFill>
              </a:rPr>
              <a:t>Anticoagulate</a:t>
            </a:r>
            <a:r>
              <a:rPr lang="en-US" dirty="0">
                <a:solidFill>
                  <a:srgbClr val="000000"/>
                </a:solidFill>
              </a:rPr>
              <a:t> patients for 3 weeks before and at least 4 weeks after </a:t>
            </a:r>
            <a:r>
              <a:rPr lang="en-US" dirty="0" err="1">
                <a:solidFill>
                  <a:srgbClr val="000000"/>
                </a:solidFill>
              </a:rPr>
              <a:t>cardioversion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dirty="0">
                <a:solidFill>
                  <a:srgbClr val="000000"/>
                </a:solidFill>
              </a:rPr>
              <a:t>avoid waiting 3 weeks for anticoagulation, obtain a </a:t>
            </a:r>
            <a:r>
              <a:rPr lang="en-US" dirty="0" err="1">
                <a:solidFill>
                  <a:srgbClr val="000000"/>
                </a:solidFill>
              </a:rPr>
              <a:t>transesophageal</a:t>
            </a:r>
            <a:r>
              <a:rPr lang="en-US" dirty="0">
                <a:solidFill>
                  <a:srgbClr val="000000"/>
                </a:solidFill>
              </a:rPr>
              <a:t> echocardiogram (TEE) to image the left atrium (LA). If no thrombus is present, start IV heparin and perform </a:t>
            </a:r>
            <a:r>
              <a:rPr lang="en-US" dirty="0" err="1">
                <a:solidFill>
                  <a:srgbClr val="000000"/>
                </a:solidFill>
              </a:rPr>
              <a:t>cardioversion</a:t>
            </a:r>
            <a:r>
              <a:rPr lang="en-US" dirty="0">
                <a:solidFill>
                  <a:srgbClr val="000000"/>
                </a:solidFill>
              </a:rPr>
              <a:t> within 24 hours. Patients still require 4 weeks of anticoagulation after </a:t>
            </a:r>
            <a:r>
              <a:rPr lang="en-US" dirty="0" err="1">
                <a:solidFill>
                  <a:srgbClr val="000000"/>
                </a:solidFill>
              </a:rPr>
              <a:t>cardioversion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356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Use pharmacologic </a:t>
            </a:r>
            <a:r>
              <a:rPr lang="en-US" sz="2400" dirty="0" err="1">
                <a:solidFill>
                  <a:srgbClr val="FF0000"/>
                </a:solidFill>
              </a:rPr>
              <a:t>cardioversion</a:t>
            </a:r>
            <a:r>
              <a:rPr lang="en-US" sz="2400" dirty="0">
                <a:solidFill>
                  <a:srgbClr val="FF0000"/>
                </a:solidFill>
              </a:rPr>
              <a:t> only if electrical </a:t>
            </a:r>
            <a:r>
              <a:rPr lang="en-US" sz="2400" dirty="0" err="1">
                <a:solidFill>
                  <a:srgbClr val="FF0000"/>
                </a:solidFill>
              </a:rPr>
              <a:t>cardioversion</a:t>
            </a:r>
            <a:r>
              <a:rPr lang="en-US" sz="2400" dirty="0">
                <a:solidFill>
                  <a:srgbClr val="FF0000"/>
                </a:solidFill>
              </a:rPr>
              <a:t> fails or is not feasible: Parenteral </a:t>
            </a:r>
            <a:r>
              <a:rPr lang="en-US" sz="2400" dirty="0" err="1">
                <a:solidFill>
                  <a:srgbClr val="FF0000"/>
                </a:solidFill>
              </a:rPr>
              <a:t>ibutilide</a:t>
            </a:r>
            <a:r>
              <a:rPr lang="en-US" sz="2400" dirty="0">
                <a:solidFill>
                  <a:srgbClr val="FF0000"/>
                </a:solidFill>
              </a:rPr>
              <a:t>, procainamide, </a:t>
            </a:r>
            <a:r>
              <a:rPr lang="en-US" sz="2400" dirty="0" err="1">
                <a:solidFill>
                  <a:srgbClr val="FF0000"/>
                </a:solidFill>
              </a:rPr>
              <a:t>flecainide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sotalol</a:t>
            </a:r>
            <a:r>
              <a:rPr lang="en-US" sz="2400" dirty="0">
                <a:solidFill>
                  <a:srgbClr val="FF0000"/>
                </a:solidFill>
              </a:rPr>
              <a:t>, and </a:t>
            </a:r>
            <a:r>
              <a:rPr lang="en-US" sz="2400" dirty="0" err="1">
                <a:solidFill>
                  <a:srgbClr val="FF0000"/>
                </a:solidFill>
              </a:rPr>
              <a:t>amiodarone</a:t>
            </a:r>
            <a:r>
              <a:rPr lang="en-US" sz="2400" dirty="0">
                <a:solidFill>
                  <a:srgbClr val="FF0000"/>
                </a:solidFill>
              </a:rPr>
              <a:t> are choices. </a:t>
            </a:r>
          </a:p>
          <a:p>
            <a:pPr lvl="0"/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AFib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ablation is a newer therapy for rhythm control, which is usually reserved for symptomatic patients refractory to electrical and pharmacologic </a:t>
            </a:r>
            <a:r>
              <a:rPr lang="en-US" sz="2400" dirty="0" err="1">
                <a:solidFill>
                  <a:srgbClr val="000000"/>
                </a:solidFill>
              </a:rPr>
              <a:t>cardioversion</a:t>
            </a:r>
            <a:r>
              <a:rPr lang="en-US" sz="2400" dirty="0">
                <a:solidFill>
                  <a:srgbClr val="000000"/>
                </a:solidFill>
              </a:rPr>
              <a:t>, or those with </a:t>
            </a:r>
            <a:r>
              <a:rPr lang="en-US" sz="2400" dirty="0" err="1">
                <a:solidFill>
                  <a:srgbClr val="000000"/>
                </a:solidFill>
              </a:rPr>
              <a:t>HFrEF</a:t>
            </a:r>
            <a:r>
              <a:rPr lang="en-US" sz="2400" dirty="0">
                <a:solidFill>
                  <a:srgbClr val="000000"/>
                </a:solidFill>
              </a:rPr>
              <a:t> and high </a:t>
            </a:r>
            <a:r>
              <a:rPr lang="en-US" sz="2400" dirty="0" err="1">
                <a:solidFill>
                  <a:srgbClr val="000000"/>
                </a:solidFill>
              </a:rPr>
              <a:t>AFib</a:t>
            </a:r>
            <a:r>
              <a:rPr lang="en-US" sz="2400" dirty="0">
                <a:solidFill>
                  <a:srgbClr val="000000"/>
                </a:solidFill>
              </a:rPr>
              <a:t> burden. 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3391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9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0615D9-1809-756D-6325-52D33DCD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Management of atrial fibrillation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1012D694-E011-85E6-FC8B-CAA31FA5A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962" y="171162"/>
            <a:ext cx="6867525" cy="6160644"/>
          </a:xfrm>
          <a:prstGeom prst="rect">
            <a:avLst/>
          </a:prstGeom>
        </p:spPr>
      </p:pic>
      <p:pic>
        <p:nvPicPr>
          <p:cNvPr id="6146" name="Picture 2" descr="Cardioversion Treatment Hospital in Thanjavur | Anu Heart Hospital">
            <a:extLst>
              <a:ext uri="{FF2B5EF4-FFF2-40B4-BE49-F238E27FC236}">
                <a16:creationId xmlns:a16="http://schemas.microsoft.com/office/drawing/2014/main" xmlns="" id="{9D5F5B70-DC4F-F4F3-C9BA-3075906ED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3" y="3251484"/>
            <a:ext cx="32480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748637" y="6147140"/>
            <a:ext cx="3298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Resistant cases of AF: AF ablation</a:t>
            </a:r>
          </a:p>
        </p:txBody>
      </p:sp>
    </p:spTree>
    <p:extLst>
      <p:ext uri="{BB962C8B-B14F-4D97-AF65-F5344CB8AC3E}">
        <p14:creationId xmlns:p14="http://schemas.microsoft.com/office/powerpoint/2010/main" val="206018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5A63E-12BA-10E1-F559-683FD16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Atrial fibrillation 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B608BB-065B-23C4-0F05-11F615A3B22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 </a:t>
            </a:r>
            <a:r>
              <a:rPr lang="en-US" b="1" smtClean="0">
                <a:highlight>
                  <a:srgbClr val="FFFF00"/>
                </a:highlight>
              </a:rPr>
              <a:t>Rapid, irregular and unsynchronized</a:t>
            </a:r>
            <a:r>
              <a:rPr lang="en-US" smtClean="0"/>
              <a:t> beating of the atrial chambers of the heart. </a:t>
            </a:r>
            <a:r>
              <a:rPr lang="en-US" b="1" smtClean="0"/>
              <a:t>(origin thought to be around pulmonary veins)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4" y="2828925"/>
            <a:ext cx="69056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54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60494-A6C1-31EE-6390-2BE778B1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Atrial fibrillation causes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C86629-0F1E-1A0A-4E8D-28A6846D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1882775"/>
            <a:ext cx="11487151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1. Left atrial dilatation: </a:t>
            </a:r>
            <a:r>
              <a:rPr lang="es-ES" dirty="0"/>
              <a:t>HTN, HF, and mitral valve diseases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2. Direct damage to the atrium: </a:t>
            </a:r>
            <a:r>
              <a:rPr lang="en-US" dirty="0"/>
              <a:t>alcohol, smoking, pericarditis, sepsis, and coronary artery diseases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3. Increase basal metabolic rate: </a:t>
            </a:r>
            <a:r>
              <a:rPr lang="en-US" dirty="0"/>
              <a:t>hyperthyroidism and hyperadrenergic state (Stress, pheochromocytoma, amphetamine and cocaine 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4. Hypoxia (Lung diseases): </a:t>
            </a:r>
            <a:r>
              <a:rPr lang="en-US" dirty="0"/>
              <a:t>pneumonia, COPD, and pulmonary embolism</a:t>
            </a:r>
          </a:p>
        </p:txBody>
      </p:sp>
    </p:spTree>
    <p:extLst>
      <p:ext uri="{BB962C8B-B14F-4D97-AF65-F5344CB8AC3E}">
        <p14:creationId xmlns:p14="http://schemas.microsoft.com/office/powerpoint/2010/main" val="341383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trial Fibrillation: Symptoms, ECG, Causes, Treatment, Definition, Meaning,  Pathophysiology, Signs — EZ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4" y="563561"/>
            <a:ext cx="10144143" cy="564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2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D64155-9C77-2595-976D-E73B903A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Atrial fibrillation 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43536C-FD51-1C98-D62E-159A80C9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690688"/>
            <a:ext cx="10515600" cy="509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Multiple foci in the atria fire continuously </a:t>
            </a:r>
            <a:r>
              <a:rPr lang="en-US" dirty="0"/>
              <a:t>in a chaotic pattern, causing a totally irregular, rapid ventricular rate. Instead of intermittently contracting, the atria quiver continuously.</a:t>
            </a:r>
            <a:br>
              <a:rPr lang="en-US" dirty="0"/>
            </a:br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Atrial rate is over 400 bpm</a:t>
            </a:r>
            <a:r>
              <a:rPr lang="en-US" dirty="0"/>
              <a:t>, but most impulses are blocked at the AV node so ventricular rate ranges between 75 and 175. </a:t>
            </a:r>
            <a:r>
              <a:rPr lang="en-US" dirty="0">
                <a:highlight>
                  <a:srgbClr val="FFFF00"/>
                </a:highlight>
              </a:rPr>
              <a:t>(</a:t>
            </a:r>
            <a:r>
              <a:rPr lang="en-US" b="1" dirty="0">
                <a:highlight>
                  <a:srgbClr val="FFFF00"/>
                </a:highlight>
              </a:rPr>
              <a:t>if &gt;110 is called atrial fibrillation rapid ventricular response).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Note:</a:t>
            </a:r>
            <a:r>
              <a:rPr lang="en-US" dirty="0"/>
              <a:t>  rapid ventricular response &gt; less time in the filling of the ventricles &gt; less end-diastolic volume &gt; less stroke volume (may lead to heart failure)</a:t>
            </a:r>
          </a:p>
        </p:txBody>
      </p:sp>
    </p:spTree>
    <p:extLst>
      <p:ext uri="{BB962C8B-B14F-4D97-AF65-F5344CB8AC3E}">
        <p14:creationId xmlns:p14="http://schemas.microsoft.com/office/powerpoint/2010/main" val="184723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D64155-9C77-2595-976D-E73B903A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Atrial fibrillation 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43536C-FD51-1C98-D62E-159A80C9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7475"/>
            <a:ext cx="5486400" cy="509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Decrease simultaneous contraction of atrium makes the blood stagnant &gt;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formation of thrombi (more at left atrial appendage) </a:t>
            </a:r>
            <a:r>
              <a:rPr lang="en-US" dirty="0"/>
              <a:t>&gt; emboli to different organs.</a:t>
            </a:r>
            <a:br>
              <a:rPr lang="en-US" dirty="0"/>
            </a:br>
            <a:r>
              <a:rPr lang="en-US" dirty="0"/>
              <a:t>(Stroke, MI, Mesenteric ischemia, and acute lower limb ischemia)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- Treatment: </a:t>
            </a:r>
            <a:r>
              <a:rPr lang="en-US" dirty="0"/>
              <a:t>anticoagulant and if contraindicated ? </a:t>
            </a:r>
            <a:r>
              <a:rPr lang="en-US" b="1" dirty="0">
                <a:solidFill>
                  <a:srgbClr val="FF0000"/>
                </a:solidFill>
              </a:rPr>
              <a:t>Left atrial appendage (LAA) closure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24" y="1762505"/>
            <a:ext cx="6284936" cy="353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52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53DA7-8BE5-84AC-8B5D-002D66FD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Atrial fibrillation clinical manifestations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3CE370-5A1D-B23A-762A-BC48F23FE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922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Symptoms: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Palpitation, fatigue and exertional dyspnea</a:t>
            </a:r>
            <a:br>
              <a:rPr lang="en-US" dirty="0"/>
            </a:br>
            <a:r>
              <a:rPr lang="en-US" dirty="0"/>
              <a:t>2. Low output symptoms: dizziness, syncope and angina </a:t>
            </a:r>
            <a:br>
              <a:rPr lang="en-US" dirty="0"/>
            </a:br>
            <a:r>
              <a:rPr lang="en-US" dirty="0"/>
              <a:t>3. Emboli manifestations: stroke, ischemic limbs .. Etc.</a:t>
            </a:r>
            <a:br>
              <a:rPr lang="en-US" dirty="0"/>
            </a:br>
            <a:endParaRPr lang="ar-JO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Signs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: </a:t>
            </a:r>
            <a:r>
              <a:rPr lang="en-US" dirty="0"/>
              <a:t>irregularly irregular pulse, signs of heart failure if it occurs.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Investigations: </a:t>
            </a:r>
          </a:p>
          <a:p>
            <a:pPr marL="514350" indent="-514350">
              <a:buAutoNum type="arabicPeriod"/>
            </a:pPr>
            <a:r>
              <a:rPr lang="en-US" b="1" dirty="0"/>
              <a:t>ECG: </a:t>
            </a:r>
            <a:r>
              <a:rPr lang="en-US" dirty="0"/>
              <a:t>diagnostic test. </a:t>
            </a:r>
          </a:p>
          <a:p>
            <a:pPr marL="514350" indent="-514350">
              <a:buAutoNum type="arabicPeriod"/>
            </a:pPr>
            <a:r>
              <a:rPr lang="en-US" b="1" dirty="0"/>
              <a:t>Cardiac enzymes and echo: </a:t>
            </a:r>
            <a:r>
              <a:rPr lang="en-US" dirty="0"/>
              <a:t>ischemic heart diseases diagnosis as a cause </a:t>
            </a:r>
          </a:p>
          <a:p>
            <a:pPr marL="514350" indent="-514350">
              <a:buAutoNum type="arabicPeriod"/>
            </a:pPr>
            <a:r>
              <a:rPr lang="en-US" b="1" dirty="0"/>
              <a:t>TSH, T4 and T3: </a:t>
            </a:r>
            <a:r>
              <a:rPr lang="en-US" dirty="0"/>
              <a:t>hyperthyroidism should be excluded. </a:t>
            </a:r>
          </a:p>
        </p:txBody>
      </p:sp>
    </p:spTree>
    <p:extLst>
      <p:ext uri="{BB962C8B-B14F-4D97-AF65-F5344CB8AC3E}">
        <p14:creationId xmlns:p14="http://schemas.microsoft.com/office/powerpoint/2010/main" val="212097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73D20-8462-63B3-72AB-73DE12F2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-2635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Atrial fibrillation ECG findings</a:t>
            </a:r>
          </a:p>
        </p:txBody>
      </p:sp>
      <p:pic>
        <p:nvPicPr>
          <p:cNvPr id="5122" name="Picture 2" descr="What Is Atrial Fibrillation (Afib or AF)?">
            <a:extLst>
              <a:ext uri="{FF2B5EF4-FFF2-40B4-BE49-F238E27FC236}">
                <a16:creationId xmlns:a16="http://schemas.microsoft.com/office/drawing/2014/main" xmlns="" id="{34FCDB48-BBA3-E7CC-FB5C-1CF6802B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52" y="2111621"/>
            <a:ext cx="9247310" cy="47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3" y="1386619"/>
            <a:ext cx="11090030" cy="431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826477" y="688486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5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Management Of Atrial Fibrillation 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923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651</Words>
  <Application>Microsoft Office PowerPoint</Application>
  <PresentationFormat>مخصص</PresentationFormat>
  <Paragraphs>76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18" baseType="lpstr">
      <vt:lpstr>Office Theme</vt:lpstr>
      <vt:lpstr>نسق Office</vt:lpstr>
      <vt:lpstr>Atrial fibrillation  </vt:lpstr>
      <vt:lpstr>Atrial fibrillation definition </vt:lpstr>
      <vt:lpstr>Atrial fibrillation causes </vt:lpstr>
      <vt:lpstr>عرض تقديمي في PowerPoint</vt:lpstr>
      <vt:lpstr>Atrial fibrillation pathophysiology</vt:lpstr>
      <vt:lpstr>Atrial fibrillation pathophysiology</vt:lpstr>
      <vt:lpstr>Atrial fibrillation clinical manifestations</vt:lpstr>
      <vt:lpstr>Atrial fibrillation ECG findings</vt:lpstr>
      <vt:lpstr>Management Of Atrial Fibrillation </vt:lpstr>
      <vt:lpstr>عرض تقديمي في PowerPoint</vt:lpstr>
      <vt:lpstr>عرض تقديمي في PowerPoint</vt:lpstr>
      <vt:lpstr>Chronic anticoagulant</vt:lpstr>
      <vt:lpstr>عرض تقديمي في PowerPoint</vt:lpstr>
      <vt:lpstr>3.Rhythm control :</vt:lpstr>
      <vt:lpstr>عرض تقديمي في PowerPoint</vt:lpstr>
      <vt:lpstr>Management of atrial fibrillation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Atrial fibrillation  - Arrythmia (1) -</dc:title>
  <dc:creator>Laith Mazin Haddadin</dc:creator>
  <cp:lastModifiedBy>DELL</cp:lastModifiedBy>
  <cp:revision>17</cp:revision>
  <dcterms:created xsi:type="dcterms:W3CDTF">2023-02-11T10:33:25Z</dcterms:created>
  <dcterms:modified xsi:type="dcterms:W3CDTF">2024-01-31T08:22:00Z</dcterms:modified>
</cp:coreProperties>
</file>