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7E95F-6197-47AE-9E9A-A9144F5F2E88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4E651-7A4E-49BA-9F62-E57155B57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9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9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6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7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5987-D497-4796-BF5A-1F33F858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685" y="547254"/>
            <a:ext cx="86868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Peripheral Nervous System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THE FACE</a:t>
            </a:r>
          </a:p>
          <a:p>
            <a:pPr algn="ctr"/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anose="020E0502030303020204" pitchFamily="34" charset="0"/>
              </a:rPr>
              <a:t>Dr. Aiman Qais </a:t>
            </a:r>
            <a:r>
              <a:rPr lang="en-US" sz="3200" b="1" i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Al-Maathidy</a:t>
            </a:r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anose="020E0502030303020204" pitchFamily="34" charset="0"/>
              </a:rPr>
              <a:t>Surgical Anatomist</a:t>
            </a:r>
          </a:p>
          <a:p>
            <a:pPr algn="ctr"/>
            <a:endParaRPr lang="en-US" sz="3200" b="1" i="1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i="1" dirty="0">
                <a:solidFill>
                  <a:srgbClr val="0033CC"/>
                </a:solidFill>
                <a:latin typeface="Candara" panose="020E0502030303020204" pitchFamily="34" charset="0"/>
              </a:rPr>
              <a:t>College of Medicine / University of </a:t>
            </a:r>
            <a:r>
              <a:rPr lang="en-US" sz="3200" b="1" i="1" dirty="0" smtClean="0">
                <a:solidFill>
                  <a:srgbClr val="0033CC"/>
                </a:solidFill>
                <a:latin typeface="Candara" panose="020E0502030303020204" pitchFamily="34" charset="0"/>
              </a:rPr>
              <a:t>Mutah </a:t>
            </a:r>
          </a:p>
          <a:p>
            <a:pPr algn="ctr"/>
            <a:r>
              <a:rPr lang="en-US" sz="3200" b="1" i="1" dirty="0" smtClean="0">
                <a:solidFill>
                  <a:srgbClr val="0033CC"/>
                </a:solidFill>
                <a:latin typeface="Candara" panose="020E0502030303020204" pitchFamily="34" charset="0"/>
              </a:rPr>
              <a:t>2022-2023</a:t>
            </a:r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pPr algn="ctr"/>
            <a:endParaRPr lang="en-US" sz="3200" b="1" i="1" dirty="0">
              <a:solidFill>
                <a:srgbClr val="0033CC"/>
              </a:solidFill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08784" y="5412493"/>
            <a:ext cx="3558309" cy="365125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FF00"/>
                </a:solidFill>
                <a:latin typeface="Candara" panose="020E0502030303020204" pitchFamily="34" charset="0"/>
              </a:rPr>
              <a:t>Monday 27. 2. 2023</a:t>
            </a:r>
            <a:endParaRPr lang="en-US" sz="3200" b="1" i="1" dirty="0">
              <a:solidFill>
                <a:srgbClr val="00FF00"/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24800" y="22774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45893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8491" y="84246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4849404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Arterial Supply of the 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700717"/>
            <a:ext cx="11958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face receives a rich blood supply from two main vessels: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facial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superficial temporal arteries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96816" y="2673901"/>
            <a:ext cx="5408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arises from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external carotid artery</a:t>
            </a:r>
            <a:r>
              <a:rPr lang="en-GB" sz="2800" b="1" dirty="0">
                <a:latin typeface="Candara" pitchFamily="34" charset="0"/>
              </a:rPr>
              <a:t> it curves around the inferior margin of the body of the mandible at the anterior border of </a:t>
            </a:r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the masseter muscle</a:t>
            </a:r>
            <a:r>
              <a:rPr lang="en-GB" sz="2800" b="1" dirty="0" smtClean="0">
                <a:solidFill>
                  <a:srgbClr val="7030A0"/>
                </a:solidFill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GB" sz="2800" b="1" dirty="0">
              <a:solidFill>
                <a:srgbClr val="7030A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i="1" dirty="0">
                <a:solidFill>
                  <a:srgbClr val="0000FF"/>
                </a:solidFill>
                <a:latin typeface="Candara" pitchFamily="34" charset="0"/>
              </a:rPr>
              <a:t> It is here that the pulse can be easily felt. </a:t>
            </a:r>
          </a:p>
        </p:txBody>
      </p:sp>
      <p:pic>
        <p:nvPicPr>
          <p:cNvPr id="8" name="Picture 2" descr="http://www.mindbds.com/wp-content/uploads/2015/10/facial_artery-1430EEFC10763BFC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022" y="1339274"/>
            <a:ext cx="6386760" cy="525477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6815" y="1968154"/>
            <a:ext cx="3145149" cy="523220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facial </a:t>
            </a:r>
            <a:r>
              <a:rPr lang="en-GB" sz="28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artery: </a:t>
            </a:r>
            <a:endParaRPr lang="en-GB" sz="28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7" y="618042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4" y="6324600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526" y="882682"/>
            <a:ext cx="58789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It runs upward in a tortuous course toward the angle of the mouth 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It then ascends along the side of the nose to the medial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angle of </a:t>
            </a:r>
            <a:r>
              <a:rPr lang="en-GB" sz="2800" b="1" dirty="0" smtClean="0">
                <a:solidFill>
                  <a:srgbClr val="0033CC"/>
                </a:solidFill>
                <a:latin typeface="Candara" pitchFamily="34" charset="0"/>
              </a:rPr>
              <a:t>the eye (</a:t>
            </a:r>
            <a:r>
              <a:rPr lang="en-GB" sz="2800" b="1" dirty="0" smtClean="0">
                <a:solidFill>
                  <a:srgbClr val="FF0000"/>
                </a:solidFill>
                <a:latin typeface="Candara" pitchFamily="34" charset="0"/>
              </a:rPr>
              <a:t>angular artery</a:t>
            </a:r>
            <a:r>
              <a:rPr lang="en-GB" sz="2800" b="1" dirty="0" smtClean="0">
                <a:solidFill>
                  <a:srgbClr val="0033CC"/>
                </a:solidFill>
                <a:latin typeface="Candara" pitchFamily="34" charset="0"/>
              </a:rPr>
              <a:t>)</a:t>
            </a:r>
            <a:r>
              <a:rPr lang="en-GB" sz="2800" b="1" dirty="0" smtClean="0">
                <a:latin typeface="Candara" pitchFamily="34" charset="0"/>
              </a:rPr>
              <a:t>, </a:t>
            </a:r>
            <a:r>
              <a:rPr lang="en-GB" sz="2800" b="1" dirty="0">
                <a:latin typeface="Candara" pitchFamily="34" charset="0"/>
              </a:rPr>
              <a:t>where it anastomoses with the terminal branches of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the ophthalmic artery</a:t>
            </a:r>
            <a:endParaRPr lang="en-GB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35526" y="225820"/>
            <a:ext cx="3599062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The </a:t>
            </a:r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facial </a:t>
            </a:r>
            <a:r>
              <a:rPr lang="en-GB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artery: </a:t>
            </a:r>
            <a:endParaRPr lang="en-GB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9" name="Picture 2" descr="نتيجة بحث الصور عن ‪The facial artery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7202" y="554182"/>
            <a:ext cx="5286216" cy="5989743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376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12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054" y="771236"/>
            <a:ext cx="64054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andara" pitchFamily="34" charset="0"/>
              </a:rPr>
              <a:t> </a:t>
            </a:r>
            <a:endParaRPr lang="en-GB" sz="2400" b="1" dirty="0">
              <a:solidFill>
                <a:srgbClr val="FF0000"/>
              </a:solidFill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■■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submental artery</a:t>
            </a:r>
            <a:r>
              <a:rPr lang="en-GB" sz="2400" b="1" dirty="0">
                <a:latin typeface="Candara" pitchFamily="34" charset="0"/>
              </a:rPr>
              <a:t> It supplies the skin of the chin and lower lip.</a:t>
            </a:r>
          </a:p>
          <a:p>
            <a:r>
              <a:rPr lang="en-GB" sz="2400" b="1" dirty="0">
                <a:latin typeface="Candara" pitchFamily="34" charset="0"/>
              </a:rPr>
              <a:t> </a:t>
            </a:r>
          </a:p>
          <a:p>
            <a:r>
              <a:rPr lang="en-GB" sz="2400" b="1" dirty="0">
                <a:latin typeface="Candara" pitchFamily="34" charset="0"/>
              </a:rPr>
              <a:t>■■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inferior labial artery </a:t>
            </a:r>
            <a:r>
              <a:rPr lang="en-GB" sz="2400" b="1" dirty="0">
                <a:latin typeface="Candara" pitchFamily="34" charset="0"/>
              </a:rPr>
              <a:t>It runs medially in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lower lip </a:t>
            </a:r>
            <a:r>
              <a:rPr lang="en-GB" sz="2400" b="1" dirty="0">
                <a:latin typeface="Candara" pitchFamily="34" charset="0"/>
              </a:rPr>
              <a:t>and anastomoses with its fellow of the opposite side.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 ■■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superior labial artery </a:t>
            </a:r>
            <a:r>
              <a:rPr lang="en-GB" sz="2400" b="1" dirty="0">
                <a:latin typeface="Candara" pitchFamily="34" charset="0"/>
              </a:rPr>
              <a:t>It runs medially in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upper lip </a:t>
            </a:r>
            <a:r>
              <a:rPr lang="en-GB" sz="2400" b="1" dirty="0">
                <a:latin typeface="Candara" pitchFamily="34" charset="0"/>
              </a:rPr>
              <a:t>and gives branches to </a:t>
            </a:r>
            <a:r>
              <a:rPr lang="en-GB" sz="2400" b="1" dirty="0">
                <a:solidFill>
                  <a:srgbClr val="FF3399"/>
                </a:solidFill>
                <a:latin typeface="Candara" pitchFamily="34" charset="0"/>
              </a:rPr>
              <a:t>the septum </a:t>
            </a:r>
            <a:r>
              <a:rPr lang="en-GB" sz="2400" b="1" dirty="0">
                <a:latin typeface="Candara" pitchFamily="34" charset="0"/>
              </a:rPr>
              <a:t>and </a:t>
            </a:r>
            <a:r>
              <a:rPr lang="en-GB" sz="2400" b="1" dirty="0">
                <a:solidFill>
                  <a:srgbClr val="FF3399"/>
                </a:solidFill>
                <a:latin typeface="Candara" pitchFamily="34" charset="0"/>
              </a:rPr>
              <a:t>ala of the nose</a:t>
            </a:r>
            <a:r>
              <a:rPr lang="en-GB" sz="2400" b="1" dirty="0">
                <a:latin typeface="Candara" pitchFamily="34" charset="0"/>
              </a:rPr>
              <a:t>.</a:t>
            </a:r>
          </a:p>
          <a:p>
            <a:endParaRPr lang="en-GB" sz="2400" b="1" dirty="0">
              <a:latin typeface="Candara" pitchFamily="34" charset="0"/>
            </a:endParaRPr>
          </a:p>
          <a:p>
            <a:r>
              <a:rPr lang="en-GB" sz="2400" b="1" dirty="0">
                <a:latin typeface="Candara" pitchFamily="34" charset="0"/>
              </a:rPr>
              <a:t> ■■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lateral nasal artery</a:t>
            </a:r>
            <a:r>
              <a:rPr lang="en-GB" sz="2400" b="1" dirty="0">
                <a:latin typeface="Candara" pitchFamily="34" charset="0"/>
              </a:rPr>
              <a:t> It supplies the skin on the side and dorsum of the nose. </a:t>
            </a:r>
          </a:p>
        </p:txBody>
      </p:sp>
      <p:pic>
        <p:nvPicPr>
          <p:cNvPr id="7" name="Picture 2" descr="http://www.mindbds.com/wp-content/uploads/2015/10/facial_artery-1430EEFC10763BFC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472" y="1376219"/>
            <a:ext cx="5425674" cy="446403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14055" y="407537"/>
            <a:ext cx="577914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Branches </a:t>
            </a:r>
            <a:r>
              <a:rPr lang="en-GB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of the </a:t>
            </a:r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facial </a:t>
            </a:r>
            <a:r>
              <a:rPr lang="en-GB" sz="32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artery: </a:t>
            </a:r>
            <a:endParaRPr lang="en-GB" sz="32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63364" y="186024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Monday 27. 2. 2023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3697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Al Maathydi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111501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0033CC"/>
                </a:solidFill>
              </a:rPr>
              <a:t>13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527" y="1249524"/>
            <a:ext cx="426720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smaller terminal branch of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external carotid artery, </a:t>
            </a:r>
            <a:r>
              <a:rPr lang="en-GB" sz="2400" b="1" dirty="0">
                <a:latin typeface="Candara" panose="020E0502030303020204" pitchFamily="34" charset="0"/>
              </a:rPr>
              <a:t>commences in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parotid gland</a:t>
            </a:r>
            <a:r>
              <a:rPr lang="en-GB" sz="2400" b="1" dirty="0">
                <a:latin typeface="Candara" panose="020E0502030303020204" pitchFamily="34" charset="0"/>
              </a:rPr>
              <a:t>. It ascends in front of the auricle to supply the scalp)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76200"/>
            <a:ext cx="4849404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Arterial Supply of the Face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-83127" y="6145164"/>
            <a:ext cx="9527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 branches of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ophthalmic artery</a:t>
            </a:r>
            <a:r>
              <a:rPr lang="en-GB" sz="2400" b="1" dirty="0">
                <a:latin typeface="Candara" panose="020E0502030303020204" pitchFamily="34" charset="0"/>
              </a:rPr>
              <a:t>, supply the skin of the forehead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89" y="3795874"/>
            <a:ext cx="5525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 A branch of 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temporal artery,</a:t>
            </a:r>
            <a:r>
              <a:rPr lang="en-GB" sz="2400" b="1" dirty="0">
                <a:latin typeface="Candara" panose="020E0502030303020204" pitchFamily="34" charset="0"/>
              </a:rPr>
              <a:t> arises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within the parotid gland</a:t>
            </a:r>
            <a:r>
              <a:rPr lang="en-GB" sz="2400" b="1" dirty="0" smtClean="0">
                <a:latin typeface="Candara" panose="020E0502030303020204" pitchFamily="34" charset="0"/>
              </a:rPr>
              <a:t>.</a:t>
            </a:r>
          </a:p>
          <a:p>
            <a:r>
              <a:rPr lang="en-GB" sz="2400" b="1" dirty="0" smtClean="0">
                <a:latin typeface="Candara" panose="020E0502030303020204" pitchFamily="34" charset="0"/>
              </a:rPr>
              <a:t>It </a:t>
            </a:r>
            <a:r>
              <a:rPr lang="en-GB" sz="2400" b="1" dirty="0">
                <a:latin typeface="Candara" panose="020E0502030303020204" pitchFamily="34" charset="0"/>
              </a:rPr>
              <a:t>runs forward across the cheek just above the parotid duct</a:t>
            </a:r>
          </a:p>
        </p:txBody>
      </p:sp>
      <p:sp>
        <p:nvSpPr>
          <p:cNvPr id="9" name="Rectangle 8"/>
          <p:cNvSpPr/>
          <p:nvPr/>
        </p:nvSpPr>
        <p:spPr>
          <a:xfrm>
            <a:off x="246590" y="3362187"/>
            <a:ext cx="4245073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■</a:t>
            </a:r>
            <a:r>
              <a:rPr lang="en-GB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transverse facial artery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618" y="818216"/>
            <a:ext cx="4806124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■</a:t>
            </a:r>
            <a:r>
              <a:rPr lang="en-GB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superficial temporal artery 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5718748"/>
            <a:ext cx="6682510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 ■ </a:t>
            </a:r>
            <a:r>
              <a:rPr lang="en-GB" sz="2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supraorbital and supratrochlear arteries</a:t>
            </a:r>
            <a:endParaRPr lang="en-GB" sz="2400" dirty="0">
              <a:latin typeface="Candara" panose="020E0502030303020204" pitchFamily="34" charset="0"/>
            </a:endParaRPr>
          </a:p>
        </p:txBody>
      </p:sp>
      <p:pic>
        <p:nvPicPr>
          <p:cNvPr id="12" name="Picture 2" descr="Non-Surgical Thread Lifting: Understanding Facial Anatomy, How to Avoi">
            <a:extLst>
              <a:ext uri="{FF2B5EF4-FFF2-40B4-BE49-F238E27FC236}">
                <a16:creationId xmlns:a16="http://schemas.microsoft.com/office/drawing/2014/main" id="{7EEBC9EC-1198-4EBF-BA1C-A62309A4F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61" y="977565"/>
            <a:ext cx="6474055" cy="4240730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2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7727" y="337083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567487" y="13272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44273" y="6173787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14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1025"/>
            <a:ext cx="5177443" cy="584775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Venous Drainage of the Face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1645265"/>
            <a:ext cx="61675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It is connected to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superior ophthalmic vein</a:t>
            </a:r>
            <a:r>
              <a:rPr lang="en-GB" sz="2400" b="1" dirty="0">
                <a:latin typeface="Candara" pitchFamily="34" charset="0"/>
              </a:rPr>
              <a:t> directly through </a:t>
            </a:r>
            <a:r>
              <a:rPr lang="en-GB" sz="2400" b="1" dirty="0">
                <a:solidFill>
                  <a:srgbClr val="7030A0"/>
                </a:solidFill>
                <a:latin typeface="Candara" pitchFamily="34" charset="0"/>
              </a:rPr>
              <a:t>the supraorbital vein</a:t>
            </a:r>
            <a:r>
              <a:rPr lang="en-GB" sz="2400" b="1" dirty="0">
                <a:latin typeface="Candara" pitchFamily="34" charset="0"/>
              </a:rPr>
              <a:t>.</a:t>
            </a:r>
          </a:p>
          <a:p>
            <a:r>
              <a:rPr lang="en-GB" sz="2400" b="1" dirty="0">
                <a:latin typeface="Candara" pitchFamily="34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By means of 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superior ophthalmic vein</a:t>
            </a:r>
            <a:r>
              <a:rPr lang="en-GB" sz="2400" b="1" dirty="0">
                <a:latin typeface="Candara" pitchFamily="34" charset="0"/>
              </a:rPr>
              <a:t>,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facial vein </a:t>
            </a:r>
            <a:r>
              <a:rPr lang="en-GB" sz="2400" b="1" dirty="0">
                <a:latin typeface="Candara" pitchFamily="34" charset="0"/>
              </a:rPr>
              <a:t>is connected to the cavernous sinus </a:t>
            </a:r>
            <a:r>
              <a:rPr lang="en-GB" sz="2400" b="1" i="1" u="sng" dirty="0">
                <a:solidFill>
                  <a:srgbClr val="FF33CC"/>
                </a:solidFill>
                <a:latin typeface="Candara" pitchFamily="34" charset="0"/>
              </a:rPr>
              <a:t>this connection is of great clinical importance because it provides a pathway for the spread of infection from the face to the cavernous sinus. </a:t>
            </a:r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itchFamily="34" charset="0"/>
              </a:rPr>
              <a:t>The </a:t>
            </a: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facial vein </a:t>
            </a:r>
            <a:r>
              <a:rPr lang="en-GB" sz="2400" b="1" dirty="0">
                <a:latin typeface="Candara" pitchFamily="34" charset="0"/>
              </a:rPr>
              <a:t>descends behind the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facial artery </a:t>
            </a:r>
            <a:r>
              <a:rPr lang="en-GB" sz="2400" b="1" dirty="0">
                <a:latin typeface="Candara" pitchFamily="34" charset="0"/>
              </a:rPr>
              <a:t>to the lower margin of the body of the mandible.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facial vein </a:t>
            </a:r>
            <a:r>
              <a:rPr lang="en-GB" sz="2400" b="1" dirty="0">
                <a:latin typeface="Candara" pitchFamily="34" charset="0"/>
              </a:rPr>
              <a:t>ends by draining into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internal jugular vein.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14583" r="29722" b="20833"/>
          <a:stretch>
            <a:fillRect/>
          </a:stretch>
        </p:blipFill>
        <p:spPr bwMode="auto">
          <a:xfrm>
            <a:off x="6446982" y="1486312"/>
            <a:ext cx="5624944" cy="5257965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199" y="658624"/>
            <a:ext cx="11995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0033CC"/>
                </a:solidFill>
                <a:latin typeface="Candara" pitchFamily="34" charset="0"/>
              </a:rPr>
              <a:t>The facial vein </a:t>
            </a:r>
            <a:r>
              <a:rPr lang="en-GB" sz="2400" b="1" dirty="0">
                <a:latin typeface="Candara" pitchFamily="34" charset="0"/>
              </a:rPr>
              <a:t>is formed at the medial angle of the eye by the union of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supraorbital</a:t>
            </a:r>
            <a:r>
              <a:rPr lang="en-GB" sz="2400" b="1" dirty="0">
                <a:latin typeface="Candara" pitchFamily="34" charset="0"/>
              </a:rPr>
              <a:t> and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supratrochlear veins</a:t>
            </a:r>
          </a:p>
        </p:txBody>
      </p:sp>
    </p:spTree>
    <p:extLst>
      <p:ext uri="{BB962C8B-B14F-4D97-AF65-F5344CB8AC3E}">
        <p14:creationId xmlns:p14="http://schemas.microsoft.com/office/powerpoint/2010/main" val="380916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181" y="990600"/>
            <a:ext cx="7308273" cy="5262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latin typeface="Candara" pitchFamily="34" charset="0"/>
              </a:rPr>
              <a:t>The area of facial skin bounded by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nose</a:t>
            </a:r>
            <a:r>
              <a:rPr lang="en-GB" sz="2800" b="1" dirty="0">
                <a:latin typeface="Candara" pitchFamily="34" charset="0"/>
              </a:rPr>
              <a:t>,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the eye, </a:t>
            </a:r>
            <a:r>
              <a:rPr lang="en-GB" sz="2800" b="1" dirty="0">
                <a:latin typeface="Candara" pitchFamily="34" charset="0"/>
              </a:rPr>
              <a:t>and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 the upper lip </a:t>
            </a:r>
            <a:r>
              <a:rPr lang="en-GB" sz="2800" b="1" dirty="0">
                <a:latin typeface="Candara" pitchFamily="34" charset="0"/>
              </a:rPr>
              <a:t>is a potentially dangerous zone to have an infection.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latin typeface="Candara" pitchFamily="34" charset="0"/>
              </a:rPr>
              <a:t> For example,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a boil </a:t>
            </a:r>
            <a:r>
              <a:rPr lang="en-GB" sz="2800" b="1" dirty="0">
                <a:latin typeface="Candara" pitchFamily="34" charset="0"/>
              </a:rPr>
              <a:t>in this region can cause thrombosis of the facial vein, with spread of organisms through </a:t>
            </a:r>
            <a:r>
              <a:rPr lang="en-GB" sz="2800" b="1" dirty="0">
                <a:solidFill>
                  <a:srgbClr val="0000FF"/>
                </a:solidFill>
                <a:latin typeface="Candara" pitchFamily="34" charset="0"/>
              </a:rPr>
              <a:t>the superior ophthalmic veins </a:t>
            </a:r>
            <a:r>
              <a:rPr lang="en-GB" sz="2800" b="1" dirty="0">
                <a:latin typeface="Candara" pitchFamily="34" charset="0"/>
              </a:rPr>
              <a:t>to the </a:t>
            </a:r>
            <a:r>
              <a:rPr lang="en-GB" sz="2800" b="1" dirty="0">
                <a:solidFill>
                  <a:srgbClr val="0000FF"/>
                </a:solidFill>
                <a:latin typeface="Candara" pitchFamily="34" charset="0"/>
              </a:rPr>
              <a:t>cavernous sinus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endParaRPr lang="en-GB" sz="2800" b="1" dirty="0">
              <a:latin typeface="Candara" pitchFamily="34" charset="0"/>
            </a:endParaRPr>
          </a:p>
          <a:p>
            <a:r>
              <a:rPr lang="en-GB" sz="2800" b="1" dirty="0">
                <a:solidFill>
                  <a:srgbClr val="C00000"/>
                </a:solidFill>
                <a:latin typeface="Candara" pitchFamily="34" charset="0"/>
              </a:rPr>
              <a:t>The resulting cavernous sinus thrombosis </a:t>
            </a:r>
            <a:r>
              <a:rPr lang="en-GB" sz="2800" b="1" dirty="0">
                <a:latin typeface="Candara" pitchFamily="34" charset="0"/>
              </a:rPr>
              <a:t>may be </a:t>
            </a:r>
            <a:r>
              <a:rPr lang="en-GB" sz="2800" b="1" u="sng" dirty="0">
                <a:solidFill>
                  <a:srgbClr val="FF0000"/>
                </a:solidFill>
                <a:latin typeface="Candara" pitchFamily="34" charset="0"/>
              </a:rPr>
              <a:t>fatal </a:t>
            </a:r>
            <a:r>
              <a:rPr lang="en-GB" sz="2800" b="1" dirty="0">
                <a:latin typeface="Candara" pitchFamily="34" charset="0"/>
              </a:rPr>
              <a:t>unless adequately treated with antibiotics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52400"/>
            <a:ext cx="89916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latin typeface="Candara" pitchFamily="34" charset="0"/>
              </a:rPr>
              <a:t>Facial Infections and Cavernous Sinus Thrombosis </a:t>
            </a:r>
          </a:p>
        </p:txBody>
      </p:sp>
      <p:pic>
        <p:nvPicPr>
          <p:cNvPr id="7" name="Picture 12" descr="http://upload.wikimedia.org/wikipedia/commons/4/49/Danger_triangle_of_the_face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127" y="890715"/>
            <a:ext cx="4022148" cy="536286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6391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Monday 27. 2. 2023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Al Maathydi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091" y="6356349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0033CC"/>
                </a:solidFill>
              </a:rPr>
              <a:t>16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1169684"/>
            <a:ext cx="8534401" cy="4832092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Lymph from the forehead and the anterior part of the face drains into </a:t>
            </a:r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the submandibular lymph nodes</a:t>
            </a:r>
          </a:p>
          <a:p>
            <a:endParaRPr lang="en-GB" sz="2800" b="1" dirty="0">
              <a:solidFill>
                <a:srgbClr val="669900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A few </a:t>
            </a:r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buccal lymph nodes </a:t>
            </a:r>
            <a:r>
              <a:rPr lang="en-GB" sz="2800" b="1" dirty="0">
                <a:latin typeface="Candara" pitchFamily="34" charset="0"/>
              </a:rPr>
              <a:t>may be present along the course of these lymph vessels. </a:t>
            </a:r>
          </a:p>
          <a:p>
            <a:pPr>
              <a:buFont typeface="Wingdings" pitchFamily="2" charset="2"/>
              <a:buChar char="ü"/>
            </a:pPr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lateral part of the face, is drained into </a:t>
            </a:r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the parotid lymph nodes.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 The central part of the lower lip and the skin of the chin are drained into </a:t>
            </a:r>
            <a:r>
              <a:rPr lang="en-GB" sz="2800" b="1" dirty="0">
                <a:solidFill>
                  <a:srgbClr val="00FF00"/>
                </a:solidFill>
                <a:latin typeface="Candara" pitchFamily="34" charset="0"/>
              </a:rPr>
              <a:t>the submental lymph nodes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399" y="230335"/>
            <a:ext cx="5171416" cy="584775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FF00"/>
                </a:solidFill>
                <a:latin typeface="Candara" panose="020E0502030303020204" pitchFamily="34" charset="0"/>
              </a:rPr>
              <a:t>Lymph Drainage of the Face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4266" t="40625" r="25037" b="14713"/>
          <a:stretch>
            <a:fillRect/>
          </a:stretch>
        </p:blipFill>
        <p:spPr bwMode="auto">
          <a:xfrm>
            <a:off x="9144000" y="97662"/>
            <a:ext cx="2777836" cy="6520431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95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48800" y="24093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39545" y="7620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5345" y="201037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17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6200"/>
            <a:ext cx="7910945" cy="52322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Candara" panose="020E0502030303020204" pitchFamily="34" charset="0"/>
              </a:rPr>
              <a:t>Muscles of the Face (Muscles of Facial Expression)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99420"/>
            <a:ext cx="118733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muscles of the face are embedded in the superficial fascia, and most arise from the bones of the skull and are inserted into the skin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129" y="1485858"/>
            <a:ext cx="3169457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Muscles of the Eyelids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971" y="1888635"/>
            <a:ext cx="12041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sphincter muscle of the eyelids is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orbicularis oculi</a:t>
            </a:r>
            <a:r>
              <a:rPr lang="en-GB" sz="2400" b="1" dirty="0">
                <a:latin typeface="Candara" panose="020E0502030303020204" pitchFamily="34" charset="0"/>
              </a:rPr>
              <a:t>, and the dilator muscles are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levator palpebrae superioris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occipitofrontalis</a:t>
            </a:r>
          </a:p>
        </p:txBody>
      </p:sp>
      <p:pic>
        <p:nvPicPr>
          <p:cNvPr id="11" name="Picture 2" descr="https://s-media-cache-ak0.pinimg.com/736x/8a/e6/3d/8ae63d188c00dc4bb415a9bbf39eca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0945" y="2686338"/>
            <a:ext cx="5380183" cy="403513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76199" y="3852120"/>
            <a:ext cx="6102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sphincter muscle is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compressor naris</a:t>
            </a:r>
            <a:r>
              <a:rPr lang="en-GB" sz="2400" b="1" dirty="0">
                <a:latin typeface="Candara" panose="020E0502030303020204" pitchFamily="34" charset="0"/>
              </a:rPr>
              <a:t> and the dilator muscle is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dilator naris</a:t>
            </a:r>
            <a:endParaRPr lang="en-GB" sz="2400" b="1" dirty="0">
              <a:latin typeface="Candara" panose="020E05020303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199" y="5521146"/>
            <a:ext cx="602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The sphincter muscle is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orbicularis oris. </a:t>
            </a:r>
            <a:r>
              <a:rPr lang="en-GB" sz="2400" b="1" dirty="0">
                <a:solidFill>
                  <a:srgbClr val="0000FF"/>
                </a:solidFill>
                <a:latin typeface="Candara" panose="020E0502030303020204" pitchFamily="34" charset="0"/>
              </a:rPr>
              <a:t>The dilator muscles </a:t>
            </a:r>
            <a:r>
              <a:rPr lang="en-GB" sz="2400" b="1" dirty="0">
                <a:latin typeface="Candara" panose="020E0502030303020204" pitchFamily="34" charset="0"/>
              </a:rPr>
              <a:t>consist of a series of small muscles that radiate out from the lips.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6258" y="3393902"/>
            <a:ext cx="3169201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Muscles of the Nostrils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" y="5059481"/>
            <a:ext cx="4281055" cy="46166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Muscles of the Lips and Cheeks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190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Monday 27. 2. 2023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Dr. Aiman Al Maathydi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89364" y="6356350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3399"/>
                </a:solidFill>
              </a:rPr>
              <a:t>18</a:t>
            </a:fld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44604"/>
            <a:ext cx="7061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Levator labii superioris 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Zygomaticus minor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Zygomaticus major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Levator anguli oris (deep to the zygomatic muscles)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Risorius 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Depressor anguli oris 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Depressor labii inferioris </a:t>
            </a: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■■ Mentalis</a:t>
            </a:r>
          </a:p>
          <a:p>
            <a:endParaRPr lang="en-GB" sz="2400" b="1" dirty="0">
              <a:solidFill>
                <a:srgbClr val="0033CC"/>
              </a:solidFill>
              <a:latin typeface="Candara" panose="020E0502030303020204" pitchFamily="34" charset="0"/>
            </a:endParaRPr>
          </a:p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277380"/>
            <a:ext cx="2888673" cy="461665"/>
          </a:xfrm>
          <a:prstGeom prst="rect">
            <a:avLst/>
          </a:prstGeom>
          <a:ln w="5715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</a:rPr>
              <a:t>Muscle of the Cheek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784229"/>
            <a:ext cx="816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Buccinator</a:t>
            </a:r>
            <a:r>
              <a:rPr lang="en-GB" sz="2400" b="1" dirty="0">
                <a:latin typeface="Candara" panose="020E0502030303020204" pitchFamily="34" charset="0"/>
              </a:rPr>
              <a:t>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■■ Nerve supply: Buccal branch of </a:t>
            </a:r>
            <a:r>
              <a:rPr lang="en-GB" sz="2400" b="1" dirty="0">
                <a:solidFill>
                  <a:srgbClr val="C00000"/>
                </a:solidFill>
                <a:latin typeface="Candara" panose="020E0502030303020204" pitchFamily="34" charset="0"/>
              </a:rPr>
              <a:t>the facial nerve </a:t>
            </a:r>
          </a:p>
          <a:p>
            <a:r>
              <a:rPr lang="en-GB" sz="2400" b="1" dirty="0">
                <a:latin typeface="Candara" panose="020E0502030303020204" pitchFamily="34" charset="0"/>
              </a:rPr>
              <a:t>■■ Action: Compresses the cheeks and lips against the teeth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7615382" cy="523220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Muscles of the Face (Muscles of Facial Expression)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6354" t="15625" r="56076" b="16667"/>
          <a:stretch>
            <a:fillRect/>
          </a:stretch>
        </p:blipFill>
        <p:spPr bwMode="auto">
          <a:xfrm>
            <a:off x="8691418" y="182514"/>
            <a:ext cx="3017983" cy="653896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93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Monday 27. 2. 2023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Dr. Aiman Al Maathydi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08527" y="6265068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3399"/>
                </a:solidFill>
              </a:rPr>
              <a:t>19</a:t>
            </a:fld>
            <a:endParaRPr lang="en-US" b="1">
              <a:solidFill>
                <a:srgbClr val="FF3399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3924" t="15625" r="29722" b="16667"/>
          <a:stretch>
            <a:fillRect/>
          </a:stretch>
        </p:blipFill>
        <p:spPr bwMode="auto">
          <a:xfrm>
            <a:off x="7226296" y="827903"/>
            <a:ext cx="4080164" cy="589357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  <p:pic>
        <p:nvPicPr>
          <p:cNvPr id="9" name="Picture 2" descr="https://s-media-cache-ak0.pinimg.com/736x/8a/e6/3d/8ae63d188c00dc4bb415a9bbf39eca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78409"/>
            <a:ext cx="6127169" cy="459537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52400" y="76200"/>
            <a:ext cx="8610600" cy="584775"/>
          </a:xfrm>
          <a:prstGeom prst="rect">
            <a:avLst/>
          </a:prstGeom>
          <a:ln w="381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Muscles of the Face (Muscles of Facial Expression) </a:t>
            </a:r>
          </a:p>
        </p:txBody>
      </p:sp>
    </p:spTree>
    <p:extLst>
      <p:ext uri="{BB962C8B-B14F-4D97-AF65-F5344CB8AC3E}">
        <p14:creationId xmlns:p14="http://schemas.microsoft.com/office/powerpoint/2010/main" val="1063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7291" y="23221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5691" y="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20726" y="439932"/>
            <a:ext cx="369455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2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4" y="665016"/>
            <a:ext cx="64238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superior orbital margin </a:t>
            </a:r>
            <a:r>
              <a:rPr lang="en-GB" sz="2400" b="1" dirty="0">
                <a:latin typeface="Candara" panose="020E0502030303020204" pitchFamily="34" charset="0"/>
              </a:rPr>
              <a:t>formed by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 the frontal bone</a:t>
            </a:r>
            <a:r>
              <a:rPr lang="en-GB" sz="2400" b="1" dirty="0">
                <a:latin typeface="Candara" panose="020E0502030303020204" pitchFamily="34" charset="0"/>
              </a:rPr>
              <a:t>, which contains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frontal air </a:t>
            </a:r>
            <a:r>
              <a:rPr lang="en-GB" sz="2400" b="1" dirty="0" smtClean="0">
                <a:solidFill>
                  <a:srgbClr val="7030A0"/>
                </a:solidFill>
                <a:latin typeface="Candara" panose="020E0502030303020204" pitchFamily="34" charset="0"/>
              </a:rPr>
              <a:t>sinuses</a:t>
            </a:r>
            <a:r>
              <a:rPr lang="en-GB" sz="2400" b="1" dirty="0" smtClean="0">
                <a:latin typeface="Candara" panose="020E0502030303020204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GB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lateral orbital margin </a:t>
            </a:r>
            <a:r>
              <a:rPr lang="en-GB" sz="2400" b="1" dirty="0">
                <a:latin typeface="Candara" panose="020E0502030303020204" pitchFamily="34" charset="0"/>
              </a:rPr>
              <a:t>is formed by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zygomatic bone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inferior orbital margin </a:t>
            </a:r>
            <a:r>
              <a:rPr lang="en-GB" sz="2400" b="1" dirty="0">
                <a:latin typeface="Candara" panose="020E0502030303020204" pitchFamily="34" charset="0"/>
              </a:rPr>
              <a:t>is formed by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zygomatic bone </a:t>
            </a:r>
            <a:r>
              <a:rPr lang="en-GB" sz="2400" b="1" dirty="0">
                <a:latin typeface="Candara" panose="020E0502030303020204" pitchFamily="34" charset="0"/>
              </a:rPr>
              <a:t>and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maxilla.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89477"/>
            <a:ext cx="350520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Bones of the Face</a:t>
            </a:r>
          </a:p>
        </p:txBody>
      </p:sp>
      <p:sp>
        <p:nvSpPr>
          <p:cNvPr id="7" name="Rectangle 6"/>
          <p:cNvSpPr/>
          <p:nvPr/>
        </p:nvSpPr>
        <p:spPr>
          <a:xfrm>
            <a:off x="94672" y="3918211"/>
            <a:ext cx="6426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root of the nose </a:t>
            </a:r>
            <a:r>
              <a:rPr lang="en-GB" sz="2400" b="1" dirty="0">
                <a:latin typeface="Candara" panose="020E0502030303020204" pitchFamily="34" charset="0"/>
              </a:rPr>
              <a:t>is formed by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nasal bones</a:t>
            </a:r>
            <a:r>
              <a:rPr lang="en-GB" sz="2400" b="1" dirty="0">
                <a:latin typeface="Candara" panose="020E0502030303020204" pitchFamily="34" charset="0"/>
              </a:rPr>
              <a:t>, which articulate below with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maxilla </a:t>
            </a:r>
            <a:r>
              <a:rPr lang="en-GB" sz="2400" b="1" dirty="0">
                <a:latin typeface="Candara" panose="020E0502030303020204" pitchFamily="34" charset="0"/>
              </a:rPr>
              <a:t>and above with the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frontal bones</a:t>
            </a:r>
            <a:r>
              <a:rPr lang="en-GB" sz="2400" b="1" dirty="0" smtClean="0">
                <a:latin typeface="Candara" panose="020E0502030303020204" pitchFamily="34" charset="0"/>
              </a:rPr>
              <a:t>.</a:t>
            </a:r>
            <a:endParaRPr lang="en-GB" sz="2400" b="1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The Skeletal System ( face bones) Diagram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73" y="819920"/>
            <a:ext cx="5476875" cy="4543426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5556195"/>
            <a:ext cx="1182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The important </a:t>
            </a: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central bone of the middle third of the face</a:t>
            </a:r>
            <a:r>
              <a:rPr lang="en-GB" sz="2400" b="1" dirty="0">
                <a:latin typeface="Candara" panose="020E0502030303020204" pitchFamily="34" charset="0"/>
              </a:rPr>
              <a:t> is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maxilla</a:t>
            </a:r>
            <a:r>
              <a:rPr lang="en-GB" sz="2400" b="1" dirty="0">
                <a:latin typeface="Candara" panose="020E0502030303020204" pitchFamily="34" charset="0"/>
              </a:rPr>
              <a:t>, containing its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teeth</a:t>
            </a:r>
            <a:r>
              <a:rPr lang="en-GB" sz="2400" b="1" dirty="0">
                <a:latin typeface="Candara" panose="020E0502030303020204" pitchFamily="34" charset="0"/>
              </a:rPr>
              <a:t> and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the maxillary air sinus</a:t>
            </a:r>
            <a:r>
              <a:rPr lang="en-GB" sz="2400" b="1" dirty="0">
                <a:latin typeface="Candara" panose="020E0502030303020204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dirty="0">
                <a:latin typeface="Candara" panose="020E0502030303020204" pitchFamily="34" charset="0"/>
              </a:rPr>
              <a:t>The bone of </a:t>
            </a:r>
            <a:r>
              <a:rPr lang="en-GB" sz="2400" b="1" dirty="0">
                <a:solidFill>
                  <a:srgbClr val="FF3399"/>
                </a:solidFill>
                <a:latin typeface="Candara" panose="020E0502030303020204" pitchFamily="34" charset="0"/>
              </a:rPr>
              <a:t>the lower third of the face </a:t>
            </a:r>
            <a:r>
              <a:rPr lang="en-GB" sz="2400" b="1" dirty="0">
                <a:latin typeface="Candara" panose="020E0502030303020204" pitchFamily="34" charset="0"/>
              </a:rPr>
              <a:t>is </a:t>
            </a:r>
            <a:r>
              <a:rPr lang="en-GB" sz="2400" b="1" dirty="0">
                <a:solidFill>
                  <a:srgbClr val="0033CC"/>
                </a:solidFill>
                <a:latin typeface="Candara" panose="020E0502030303020204" pitchFamily="34" charset="0"/>
              </a:rPr>
              <a:t>the mandible</a:t>
            </a:r>
            <a:r>
              <a:rPr lang="en-GB" sz="2400" b="1" dirty="0">
                <a:latin typeface="Candara" panose="020E0502030303020204" pitchFamily="34" charset="0"/>
              </a:rPr>
              <a:t>, with </a:t>
            </a:r>
            <a:r>
              <a:rPr lang="en-GB" sz="2400" b="1" dirty="0">
                <a:solidFill>
                  <a:srgbClr val="7030A0"/>
                </a:solidFill>
                <a:latin typeface="Candara" panose="020E0502030303020204" pitchFamily="34" charset="0"/>
              </a:rPr>
              <a:t>its teeth</a:t>
            </a:r>
            <a:r>
              <a:rPr lang="en-GB" sz="2400" b="1" dirty="0">
                <a:latin typeface="Candara" panose="020E0502030303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96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12746" y="272028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15036" y="8946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08508" y="189196"/>
            <a:ext cx="362527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20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508" y="719716"/>
            <a:ext cx="1199341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the sphincter of the eye.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formed of 3 portions.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Orbital portion;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 is a thin sheath surround the orbital cavity.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Origin;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medial palpebral ligament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and adjacent bones.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 Its fibers form complete circle around the orbit without bony attachment on the lateral side.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into the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lower border of the medial palpebral ligament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9673"/>
            <a:ext cx="360707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</a:rPr>
              <a:t>The orbicularis oculi</a:t>
            </a:r>
            <a:endParaRPr lang="en-GB" sz="3200" dirty="0"/>
          </a:p>
        </p:txBody>
      </p:sp>
      <p:pic>
        <p:nvPicPr>
          <p:cNvPr id="7" name="Picture 3" descr="Image result for The orbicularis oc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35" y="3849268"/>
            <a:ext cx="5074227" cy="2854253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2400" y="4025865"/>
            <a:ext cx="56665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4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2- Palpebral part: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 thin sheet related to the eye lids.</a:t>
            </a: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130175" algn="l"/>
                <a:tab pos="233363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Origin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from the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medial palpebral ligament.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into the </a:t>
            </a:r>
            <a:r>
              <a:rPr lang="en-US" sz="2400" b="1" dirty="0">
                <a:solidFill>
                  <a:srgbClr val="C0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lateral palpebral ligament.</a:t>
            </a:r>
            <a:endParaRPr lang="en-GB" sz="2400" b="1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5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48964" y="396875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Monday 27. 2. 2023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77364" y="19885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C00000"/>
                </a:solidFill>
              </a:rPr>
              <a:t>Dr. Aiman Al Maathydi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C00000"/>
                </a:solidFill>
              </a:rPr>
              <a:t>21</a:t>
            </a:fld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52" y="1989476"/>
            <a:ext cx="1124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</a:t>
            </a:r>
            <a:r>
              <a:rPr lang="en-US" sz="28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, into the tarsi of the eye lids and lateral palpebral ligament.</a:t>
            </a:r>
            <a:endParaRPr lang="en-GB" sz="2800" b="1" dirty="0"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8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* Nerve supply,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temporal and zygomatic branches of the facial nerve.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52" y="682078"/>
            <a:ext cx="116609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8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3- Lacrimal part: </a:t>
            </a:r>
            <a:endParaRPr lang="en-GB" sz="2800" b="1" dirty="0">
              <a:solidFill>
                <a:srgbClr val="0000FF"/>
              </a:solidFill>
              <a:latin typeface="Candara" pitchFamily="34" charset="0"/>
              <a:cs typeface="Arial" pitchFamily="34" charset="0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  <a:tab pos="233363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Origin, </a:t>
            </a:r>
            <a:r>
              <a:rPr lang="en-US" sz="28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from the lacrimal crest, floor of the lacrimal fossa and fascia covering the lacrimal sac.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9352" y="89024"/>
            <a:ext cx="3720890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33CC"/>
                </a:solidFill>
                <a:latin typeface="Candara" panose="020E0502030303020204" pitchFamily="34" charset="0"/>
              </a:rPr>
              <a:t>The orbicularis oculi</a:t>
            </a:r>
            <a:endParaRPr lang="en-GB" sz="3200" dirty="0">
              <a:latin typeface="Candara" panose="020E0502030303020204" pitchFamily="34" charset="0"/>
            </a:endParaRPr>
          </a:p>
        </p:txBody>
      </p:sp>
      <p:pic>
        <p:nvPicPr>
          <p:cNvPr id="8" name="Picture 2" descr="Image result for The orbicularis oculi lacrimal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37" y="3072421"/>
            <a:ext cx="7633854" cy="3649054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571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" y="635634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Monday 27. 2.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98055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Maathydi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22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599420"/>
            <a:ext cx="1144154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Actions: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Orbital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part, acts as sphincter of the eyelids (it contracts reflexly to protect the eye against danger).</a:t>
            </a:r>
            <a:endParaRPr kumimoji="0" lang="en-GB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Palpebral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portion closes the eyelids during blinking and sleeping.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  <a:tab pos="233363" algn="l"/>
              </a:tabLst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3- Lacrimal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portion dilates the lacrimal sac and pulls the eye lid medially</a:t>
            </a:r>
            <a:r>
              <a:rPr kumimoji="0" lang="en-GB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3278462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33CC"/>
                </a:solidFill>
                <a:latin typeface="Candara" panose="020E0502030303020204" pitchFamily="34" charset="0"/>
              </a:rPr>
              <a:t>The orbicularis oculi</a:t>
            </a:r>
            <a:endParaRPr lang="en-GB" sz="2800" dirty="0">
              <a:latin typeface="Candara" panose="020E0502030303020204" pitchFamily="34" charset="0"/>
            </a:endParaRPr>
          </a:p>
        </p:txBody>
      </p:sp>
      <p:pic>
        <p:nvPicPr>
          <p:cNvPr id="7" name="Picture 3" descr="Image result for action of The orbicularis oc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840470"/>
            <a:ext cx="5174673" cy="388100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2777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Monday 27. 2.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6171189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Maathydi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23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101025"/>
            <a:ext cx="3657600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8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Buccinator Muscle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6200" y="685800"/>
            <a:ext cx="119680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Origin; 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a- Upper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outer surface of the maxilla opposite the molar teeth.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b- Middle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pterygo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-mandibular ligament.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0175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c- Lower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fibres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from the oblique line in the outer surface of the mandible opposite the molar teeth. 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7" name="Picture 10" descr="Image result for Buccinator Mus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1892" y="2269503"/>
            <a:ext cx="4756190" cy="445197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6200" y="2874496"/>
            <a:ext cx="5271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Insertion;</a:t>
            </a:r>
            <a:endParaRPr lang="en-GB" sz="2400" b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a-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upper fibers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are inserted into the upper lip.</a:t>
            </a: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b-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lower fibers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are inserted into the lower lip.</a:t>
            </a: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0175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c-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The middle fibers 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decussate at the lateral angle of the mouth and are inserted into the upper and lower lips.</a:t>
            </a:r>
            <a:endParaRPr lang="en-US" sz="2400" b="1" dirty="0">
              <a:latin typeface="Candar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590964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Monday 27. 2.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9835" y="6356349"/>
            <a:ext cx="2505365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Maathydi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8727" y="218879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24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" y="156822"/>
            <a:ext cx="3657600" cy="58477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7638" algn="l"/>
              </a:tabLst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Buccinator Muscle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2400" y="741597"/>
            <a:ext cx="1191952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Nerve supply,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buccal branch of the facial nerve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* Actions;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1- It compresses the cheek against the teeth to prevent food from falling into the vestibule of the mouth during mastication of food.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3350" algn="l"/>
                <a:tab pos="928688" algn="l"/>
              </a:tabLs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2- When the cheeks are distended with air, they contract to blow out the air, as in whistling (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buccina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=trumpet).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236" y="3415458"/>
            <a:ext cx="7347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* Relations;</a:t>
            </a:r>
            <a:endParaRPr lang="en-GB" sz="2400" b="1" dirty="0">
              <a:solidFill>
                <a:srgbClr val="FF0000"/>
              </a:solidFill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is covered by buccal pad of fat and </a:t>
            </a:r>
            <a:r>
              <a:rPr lang="en-US" sz="2400" b="1" dirty="0">
                <a:solidFill>
                  <a:srgbClr val="FF000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facial artery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 Its deep surface is lined by the buccal mucosa.</a:t>
            </a:r>
            <a:endParaRPr lang="en-GB" sz="2400" b="1" dirty="0">
              <a:latin typeface="Candara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- It is pierced by 1) </a:t>
            </a:r>
            <a:r>
              <a:rPr lang="en-US" sz="2400" b="1" dirty="0">
                <a:solidFill>
                  <a:srgbClr val="0000FF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Parotid duct at the anterior border of the masseter muscle</a:t>
            </a: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" algn="l"/>
                <a:tab pos="928688" algn="l"/>
              </a:tabLst>
            </a:pPr>
            <a:r>
              <a:rPr lang="en-US" sz="2400" b="1" dirty="0">
                <a:latin typeface="Candara" pitchFamily="34" charset="0"/>
                <a:ea typeface="Times New Roman" pitchFamily="18" charset="0"/>
                <a:cs typeface="Arial" pitchFamily="34" charset="0"/>
              </a:rPr>
              <a:t>2) </a:t>
            </a:r>
            <a:r>
              <a:rPr lang="en-US" sz="2400" b="1" dirty="0">
                <a:solidFill>
                  <a:srgbClr val="00B050"/>
                </a:solidFill>
                <a:latin typeface="Candara" pitchFamily="34" charset="0"/>
                <a:ea typeface="Times New Roman" pitchFamily="18" charset="0"/>
                <a:cs typeface="Arial" pitchFamily="34" charset="0"/>
              </a:rPr>
              <a:t>Buccal branch of the mandibular nerve (sensory) to supply the mucosa on the inner surface of the muscle</a:t>
            </a:r>
            <a:r>
              <a:rPr lang="en-GB" sz="2400" b="1" dirty="0">
                <a:solidFill>
                  <a:srgbClr val="00B050"/>
                </a:solidFill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3" descr="Image result for Parotid duct at the anterior border of the masseter muscle"/>
          <p:cNvPicPr>
            <a:picLocks noChangeAspect="1" noChangeArrowheads="1"/>
          </p:cNvPicPr>
          <p:nvPr/>
        </p:nvPicPr>
        <p:blipFill>
          <a:blip r:embed="rId2" cstate="print"/>
          <a:srcRect r="49504"/>
          <a:stretch>
            <a:fillRect/>
          </a:stretch>
        </p:blipFill>
        <p:spPr bwMode="auto">
          <a:xfrm>
            <a:off x="7777018" y="2745768"/>
            <a:ext cx="4202546" cy="4017036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9857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88528" y="201320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Monday 27. 2. 2023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724" y="1875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Dr. Aiman Al Maathydi</a:t>
            </a:r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10200" y="233671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25</a:t>
            </a:fld>
            <a:endParaRPr lang="en-US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469" y="101025"/>
            <a:ext cx="2412840" cy="584775"/>
          </a:xfrm>
          <a:prstGeom prst="rect">
            <a:avLst/>
          </a:prstGeom>
          <a:ln w="571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4"/>
                </a:solidFill>
                <a:latin typeface="Candara" panose="020E0502030303020204" pitchFamily="34" charset="0"/>
              </a:rPr>
              <a:t>Facial Nerve </a:t>
            </a:r>
          </a:p>
        </p:txBody>
      </p:sp>
      <p:sp>
        <p:nvSpPr>
          <p:cNvPr id="6" name="Rectangle 5"/>
          <p:cNvSpPr/>
          <p:nvPr/>
        </p:nvSpPr>
        <p:spPr>
          <a:xfrm>
            <a:off x="92363" y="878818"/>
            <a:ext cx="836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ndara" panose="020E0502030303020204" pitchFamily="34" charset="0"/>
              </a:rPr>
              <a:t>As the facial nerve runs forward within the substance of the parotid salivary gland it divides into its five terminal branches: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92362" y="1950189"/>
            <a:ext cx="72136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The temporal branch</a:t>
            </a:r>
            <a:r>
              <a:rPr lang="en-GB" sz="2400" b="1" dirty="0">
                <a:latin typeface="Candara" panose="020E0502030303020204" pitchFamily="34" charset="0"/>
              </a:rPr>
              <a:t>, supplies the frontal belly of the occipitofrontalis &amp; the orbicularis oculi</a:t>
            </a: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 </a:t>
            </a:r>
          </a:p>
          <a:p>
            <a:endParaRPr lang="en-GB" sz="2400" b="1" dirty="0">
              <a:solidFill>
                <a:srgbClr val="FF33CC"/>
              </a:solidFill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The zygomatic branch </a:t>
            </a:r>
            <a:r>
              <a:rPr lang="en-GB" sz="2400" b="1" dirty="0">
                <a:latin typeface="Candara" panose="020E0502030303020204" pitchFamily="34" charset="0"/>
              </a:rPr>
              <a:t>supplies the orbicularis oculi.</a:t>
            </a:r>
          </a:p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The buccal branch </a:t>
            </a:r>
            <a:r>
              <a:rPr lang="en-GB" sz="2400" b="1" dirty="0">
                <a:latin typeface="Candara" panose="020E0502030303020204" pitchFamily="34" charset="0"/>
              </a:rPr>
              <a:t>supplies the buccinator muscle and the muscles of the upper lip and nostril.</a:t>
            </a:r>
          </a:p>
          <a:p>
            <a:endParaRPr lang="en-GB" sz="2400" b="1" dirty="0">
              <a:latin typeface="Candara" panose="020E0502030303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The mandibular branch </a:t>
            </a:r>
            <a:r>
              <a:rPr lang="en-GB" sz="2400" b="1" dirty="0">
                <a:latin typeface="Candara" panose="020E0502030303020204" pitchFamily="34" charset="0"/>
              </a:rPr>
              <a:t>supplies the muscles of </a:t>
            </a:r>
            <a:endParaRPr lang="en-GB" sz="2400" b="1" dirty="0" smtClean="0">
              <a:latin typeface="Candara" panose="020E0502030303020204" pitchFamily="34" charset="0"/>
            </a:endParaRPr>
          </a:p>
          <a:p>
            <a:r>
              <a:rPr lang="en-GB" sz="2400" b="1" dirty="0" smtClean="0">
                <a:latin typeface="Candara" panose="020E0502030303020204" pitchFamily="34" charset="0"/>
              </a:rPr>
              <a:t>the </a:t>
            </a:r>
            <a:r>
              <a:rPr lang="en-GB" sz="2400" b="1" dirty="0">
                <a:latin typeface="Candara" panose="020E0502030303020204" pitchFamily="34" charset="0"/>
              </a:rPr>
              <a:t>lower lip.</a:t>
            </a:r>
          </a:p>
          <a:p>
            <a:pPr>
              <a:buFont typeface="Wingdings" pitchFamily="2" charset="2"/>
              <a:buChar char="v"/>
            </a:pPr>
            <a:r>
              <a:rPr lang="en-GB" sz="2400" b="1" dirty="0">
                <a:solidFill>
                  <a:srgbClr val="FF33CC"/>
                </a:solidFill>
                <a:latin typeface="Candara" panose="020E0502030303020204" pitchFamily="34" charset="0"/>
              </a:rPr>
              <a:t>The cervical branch  </a:t>
            </a:r>
            <a:r>
              <a:rPr lang="en-GB" sz="2400" b="1" dirty="0">
                <a:latin typeface="Candara" panose="020E0502030303020204" pitchFamily="34" charset="0"/>
              </a:rPr>
              <a:t>supply the platysma muscle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26355" t="59375" r="57833" b="10417"/>
          <a:stretch>
            <a:fillRect/>
          </a:stretch>
        </p:blipFill>
        <p:spPr bwMode="auto">
          <a:xfrm>
            <a:off x="8753763" y="101497"/>
            <a:ext cx="3245069" cy="348544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8331" t="17708" r="36530" b="44792"/>
          <a:stretch>
            <a:fillRect/>
          </a:stretch>
        </p:blipFill>
        <p:spPr bwMode="auto">
          <a:xfrm>
            <a:off x="7112000" y="3749675"/>
            <a:ext cx="4953000" cy="297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60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 27. 2. 2023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Aiman Al Maathydi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8"/>
            <a:ext cx="12192000" cy="6830291"/>
          </a:xfrm>
          <a:prstGeom prst="rect">
            <a:avLst/>
          </a:prstGeom>
        </p:spPr>
      </p:pic>
      <p:sp>
        <p:nvSpPr>
          <p:cNvPr id="6" name="Date Placeholder 1"/>
          <p:cNvSpPr txBox="1">
            <a:spLocks/>
          </p:cNvSpPr>
          <p:nvPr/>
        </p:nvSpPr>
        <p:spPr>
          <a:xfrm>
            <a:off x="6399645" y="768159"/>
            <a:ext cx="4421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FF0000"/>
                </a:solidFill>
                <a:latin typeface="Candara" panose="020E0502030303020204" pitchFamily="34" charset="0"/>
              </a:rPr>
              <a:t>Monday 27. 2. 2023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7" name="Footer Placeholder 2"/>
          <p:cNvSpPr txBox="1">
            <a:spLocks/>
          </p:cNvSpPr>
          <p:nvPr/>
        </p:nvSpPr>
        <p:spPr>
          <a:xfrm>
            <a:off x="5793508" y="236971"/>
            <a:ext cx="5375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FF0000"/>
                </a:solidFill>
                <a:latin typeface="Candara" panose="020E0502030303020204" pitchFamily="34" charset="0"/>
              </a:rPr>
              <a:t>Dr. Aiman Al Maathidy</a:t>
            </a:r>
            <a:endParaRPr lang="en-US" sz="4000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9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2022" y="1336410"/>
            <a:ext cx="6629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The skin of the face possesses numerous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sweat </a:t>
            </a:r>
            <a:r>
              <a:rPr lang="en-GB" sz="2800" b="1" dirty="0">
                <a:latin typeface="Candara" pitchFamily="34" charset="0"/>
              </a:rPr>
              <a:t>and </a:t>
            </a:r>
            <a:r>
              <a:rPr lang="en-GB" sz="2800" b="1" dirty="0">
                <a:solidFill>
                  <a:srgbClr val="FF33CC"/>
                </a:solidFill>
                <a:latin typeface="Candara" pitchFamily="34" charset="0"/>
              </a:rPr>
              <a:t>sebaceous glands.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 It is connected to the underlying bones by 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loose connective tissue</a:t>
            </a:r>
            <a:r>
              <a:rPr lang="en-GB" sz="2800" b="1" dirty="0">
                <a:latin typeface="Candara" pitchFamily="34" charset="0"/>
              </a:rPr>
              <a:t>, in which are embedded the muscles of facial expression.</a:t>
            </a:r>
          </a:p>
          <a:p>
            <a:endParaRPr lang="en-GB" sz="28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latin typeface="Candara" pitchFamily="34" charset="0"/>
              </a:rPr>
              <a:t> </a:t>
            </a:r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No deep fascia is present in the face. </a:t>
            </a:r>
          </a:p>
          <a:p>
            <a:endParaRPr lang="en-GB" sz="2800" b="1" dirty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022" y="137180"/>
            <a:ext cx="3057247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Skin of the Face </a:t>
            </a:r>
          </a:p>
        </p:txBody>
      </p:sp>
      <p:pic>
        <p:nvPicPr>
          <p:cNvPr id="5" name="Picture 4" descr="http://drballe.com/wp-content/uploads/2014/08/aging-06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4918" y="238780"/>
            <a:ext cx="4861169" cy="59245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3</a:t>
            </a:fld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Monday 27. 2. 2023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4</a:t>
            </a:fld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5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81" y="2029163"/>
            <a:ext cx="2831239" cy="417536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3891" y="795991"/>
            <a:ext cx="1178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Wrinkle lines </a:t>
            </a:r>
            <a:r>
              <a:rPr lang="en-GB" sz="2800" b="1" dirty="0">
                <a:latin typeface="Candara" pitchFamily="34" charset="0"/>
              </a:rPr>
              <a:t>of the face result from the repeated folding of the skin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Surgical scars </a:t>
            </a:r>
            <a:r>
              <a:rPr lang="en-GB" sz="2800" b="1" dirty="0">
                <a:latin typeface="Candara" pitchFamily="34" charset="0"/>
              </a:rPr>
              <a:t>of the face are </a:t>
            </a:r>
            <a:r>
              <a:rPr lang="en-GB" sz="2800" b="1" dirty="0">
                <a:solidFill>
                  <a:srgbClr val="FF0000"/>
                </a:solidFill>
                <a:latin typeface="Candara" pitchFamily="34" charset="0"/>
              </a:rPr>
              <a:t>less conspicuous </a:t>
            </a:r>
            <a:r>
              <a:rPr lang="en-GB" sz="2800" b="1" dirty="0">
                <a:latin typeface="Candara" pitchFamily="34" charset="0"/>
              </a:rPr>
              <a:t>if they follow the wrinkle lines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03200" y="163045"/>
            <a:ext cx="2605009" cy="523220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Skin of the Face </a:t>
            </a:r>
          </a:p>
        </p:txBody>
      </p:sp>
      <p:pic>
        <p:nvPicPr>
          <p:cNvPr id="8" name="Picture 4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478" y="1995055"/>
            <a:ext cx="6672013" cy="420947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2275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Dr. Aiman Al Maathidy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7225"/>
            <a:ext cx="486222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181" y="1025525"/>
            <a:ext cx="72551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latin typeface="Candara" pitchFamily="34" charset="0"/>
              </a:rPr>
              <a:t>The skin of the face is supplied by branches of the three divisions of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trigeminal nerve</a:t>
            </a:r>
            <a:r>
              <a:rPr lang="en-GB" sz="2400" b="1" dirty="0">
                <a:latin typeface="Candara" pitchFamily="34" charset="0"/>
              </a:rPr>
              <a:t>, except for the small area over the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angle of the mandible </a:t>
            </a:r>
            <a:r>
              <a:rPr lang="en-GB" sz="2400" b="1" dirty="0">
                <a:latin typeface="Candara" pitchFamily="34" charset="0"/>
              </a:rPr>
              <a:t>and </a:t>
            </a:r>
            <a:r>
              <a:rPr lang="en-GB" sz="2400" b="1" dirty="0">
                <a:solidFill>
                  <a:srgbClr val="C00000"/>
                </a:solidFill>
                <a:latin typeface="Candara" pitchFamily="34" charset="0"/>
              </a:rPr>
              <a:t>the parotid gland </a:t>
            </a:r>
            <a:r>
              <a:rPr lang="en-GB" sz="2400" b="1" dirty="0">
                <a:latin typeface="Candara" pitchFamily="34" charset="0"/>
              </a:rPr>
              <a:t>which is supplied by </a:t>
            </a:r>
            <a:r>
              <a:rPr lang="en-GB" sz="2400" b="1" dirty="0">
                <a:solidFill>
                  <a:srgbClr val="FF0000"/>
                </a:solidFill>
                <a:latin typeface="Candara" pitchFamily="34" charset="0"/>
              </a:rPr>
              <a:t>the great auricular nerve (C2 and 3)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181" y="3228042"/>
            <a:ext cx="70889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400" b="1" dirty="0">
                <a:latin typeface="Candara" pitchFamily="34" charset="0"/>
              </a:rPr>
              <a:t>These nerves not only supply the skin of the face, but also supply </a:t>
            </a:r>
            <a:r>
              <a:rPr lang="en-GB" sz="2400" b="1" dirty="0">
                <a:solidFill>
                  <a:srgbClr val="7030A0"/>
                </a:solidFill>
                <a:latin typeface="Candara" pitchFamily="34" charset="0"/>
              </a:rPr>
              <a:t>proprioceptive fibers </a:t>
            </a:r>
            <a:r>
              <a:rPr lang="en-GB" sz="2400" b="1" dirty="0">
                <a:latin typeface="Candara" pitchFamily="34" charset="0"/>
              </a:rPr>
              <a:t>to the underlying </a:t>
            </a:r>
            <a:r>
              <a:rPr lang="en-GB" sz="2400" b="1" dirty="0">
                <a:solidFill>
                  <a:srgbClr val="669900"/>
                </a:solidFill>
                <a:latin typeface="Candara" pitchFamily="34" charset="0"/>
              </a:rPr>
              <a:t>muscles of facial expression. </a:t>
            </a:r>
          </a:p>
          <a:p>
            <a:pPr>
              <a:buFont typeface="Wingdings" pitchFamily="2" charset="2"/>
              <a:buChar char="q"/>
            </a:pPr>
            <a:endParaRPr lang="en-GB" sz="2400" b="1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b="1" dirty="0">
                <a:latin typeface="Candara" pitchFamily="34" charset="0"/>
              </a:rPr>
              <a:t>They are, in addition, the sensory nerve supply to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the mouth, teeth</a:t>
            </a:r>
            <a:r>
              <a:rPr lang="en-GB" sz="2400" b="1" dirty="0">
                <a:latin typeface="Candara" pitchFamily="34" charset="0"/>
              </a:rPr>
              <a:t>,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nasal cavities</a:t>
            </a:r>
            <a:r>
              <a:rPr lang="en-GB" sz="2400" b="1" dirty="0">
                <a:latin typeface="Candara" pitchFamily="34" charset="0"/>
              </a:rPr>
              <a:t>, and </a:t>
            </a:r>
            <a:r>
              <a:rPr lang="en-GB" sz="2400" b="1" dirty="0">
                <a:solidFill>
                  <a:srgbClr val="0000FF"/>
                </a:solidFill>
                <a:latin typeface="Candara" pitchFamily="34" charset="0"/>
              </a:rPr>
              <a:t>paranasal air sinuses. </a:t>
            </a:r>
          </a:p>
        </p:txBody>
      </p:sp>
      <p:pic>
        <p:nvPicPr>
          <p:cNvPr id="8" name="Picture 2" descr="http://img.tfd.com/mk/T/X2604-T-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1870364"/>
            <a:ext cx="4261869" cy="416242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8193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Monday 27. 2. 2023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472209" y="6157768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Dr. Aiman Al Maathydi</a:t>
            </a:r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40873" y="6554932"/>
            <a:ext cx="288636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7030A0"/>
                </a:solidFill>
              </a:rPr>
              <a:t>6</a:t>
            </a:fld>
            <a:endParaRPr lang="en-US" b="1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486222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Sensory Nerves of the Face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7664"/>
            <a:ext cx="121793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2"/>
                </a:solidFill>
                <a:latin typeface="Candara" pitchFamily="34" charset="0"/>
              </a:rPr>
              <a:t>The ophthalmic </a:t>
            </a:r>
            <a:r>
              <a:rPr lang="en-GB" sz="2800" b="1" dirty="0" smtClean="0">
                <a:solidFill>
                  <a:schemeClr val="accent2"/>
                </a:solidFill>
                <a:latin typeface="Candara" pitchFamily="34" charset="0"/>
              </a:rPr>
              <a:t>nerve V1: </a:t>
            </a:r>
            <a:r>
              <a:rPr lang="en-GB" sz="2800" b="1" dirty="0" smtClean="0">
                <a:latin typeface="Candara" pitchFamily="34" charset="0"/>
              </a:rPr>
              <a:t>supplies </a:t>
            </a:r>
            <a:r>
              <a:rPr lang="en-GB" sz="2800" b="1" dirty="0">
                <a:latin typeface="Candara" pitchFamily="34" charset="0"/>
              </a:rPr>
              <a:t>the skin of </a:t>
            </a: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the forehead</a:t>
            </a:r>
            <a:r>
              <a:rPr lang="en-GB" sz="2800" b="1" dirty="0">
                <a:latin typeface="Candara" pitchFamily="34" charset="0"/>
              </a:rPr>
              <a:t>, the </a:t>
            </a: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upper eyelid</a:t>
            </a:r>
            <a:r>
              <a:rPr lang="en-GB" sz="2800" b="1" dirty="0">
                <a:latin typeface="Candara" pitchFamily="34" charset="0"/>
              </a:rPr>
              <a:t>, the </a:t>
            </a: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conjunctiva, </a:t>
            </a:r>
            <a:r>
              <a:rPr lang="en-GB" sz="2800" b="1" dirty="0" smtClean="0">
                <a:solidFill>
                  <a:srgbClr val="FF3399"/>
                </a:solidFill>
                <a:latin typeface="Candara" pitchFamily="34" charset="0"/>
              </a:rPr>
              <a:t>the </a:t>
            </a: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side of the nose </a:t>
            </a:r>
            <a:r>
              <a:rPr lang="en-GB" sz="2800" b="1" dirty="0">
                <a:latin typeface="Candara" pitchFamily="34" charset="0"/>
              </a:rPr>
              <a:t>down to and including </a:t>
            </a:r>
            <a:r>
              <a:rPr lang="en-GB" sz="2800" b="1" dirty="0">
                <a:solidFill>
                  <a:srgbClr val="FF3399"/>
                </a:solidFill>
                <a:latin typeface="Candara" pitchFamily="34" charset="0"/>
              </a:rPr>
              <a:t>the tip</a:t>
            </a:r>
            <a:r>
              <a:rPr lang="en-GB" sz="2800" b="1" dirty="0">
                <a:latin typeface="Candara" pitchFamily="34" charset="0"/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i="1" u="sng" dirty="0">
                <a:solidFill>
                  <a:srgbClr val="0033CC"/>
                </a:solidFill>
                <a:latin typeface="Candara" pitchFamily="34" charset="0"/>
              </a:rPr>
              <a:t>Five branches of the nerve pass to the skin</a:t>
            </a:r>
            <a:r>
              <a:rPr lang="en-GB" sz="2800" b="1" dirty="0">
                <a:solidFill>
                  <a:srgbClr val="0033CC"/>
                </a:solidFill>
                <a:latin typeface="Candara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982" y="2795311"/>
            <a:ext cx="4938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■ The Lacrimal nerve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■The supraorbital nerve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■The supratrochlear nerve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■The infratrochlear nerve </a:t>
            </a:r>
          </a:p>
          <a:p>
            <a:pPr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■The external nasal nerve </a:t>
            </a:r>
          </a:p>
        </p:txBody>
      </p:sp>
      <p:pic>
        <p:nvPicPr>
          <p:cNvPr id="8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8218" y="2147742"/>
            <a:ext cx="6098310" cy="457373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749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1691" y="6392779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Monday 27. 2. 2023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1189182" y="6189146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Dr. Aiman Al Maathydi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715655" y="6596412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0000"/>
                </a:solidFill>
              </a:rPr>
              <a:t>7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50273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Sensory Nerves of the Face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1561"/>
            <a:ext cx="119089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2"/>
                </a:solidFill>
                <a:latin typeface="Candara" panose="020E0502030303020204" pitchFamily="34" charset="0"/>
              </a:rPr>
              <a:t>Maxillary </a:t>
            </a:r>
            <a:r>
              <a:rPr lang="en-GB" sz="2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Nerve V2: </a:t>
            </a:r>
            <a:r>
              <a:rPr lang="en-GB" sz="2800" b="1" dirty="0" smtClean="0">
                <a:latin typeface="Candara" panose="020E0502030303020204" pitchFamily="34" charset="0"/>
              </a:rPr>
              <a:t>S</a:t>
            </a:r>
            <a:r>
              <a:rPr lang="en-US" sz="2800" b="1" dirty="0" smtClean="0">
                <a:latin typeface="Candara" panose="020E0502030303020204" pitchFamily="34" charset="0"/>
              </a:rPr>
              <a:t>upplies the skin on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posterior part of the side of the nose</a:t>
            </a:r>
            <a:r>
              <a:rPr lang="en-US" sz="2800" b="1" dirty="0" smtClean="0">
                <a:latin typeface="Candara" panose="020E0502030303020204" pitchFamily="34" charset="0"/>
              </a:rPr>
              <a:t>,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lower eyelid</a:t>
            </a:r>
            <a:r>
              <a:rPr lang="en-US" sz="2800" b="1" dirty="0" smtClean="0">
                <a:latin typeface="Candara" panose="020E0502030303020204" pitchFamily="34" charset="0"/>
              </a:rPr>
              <a:t>,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cheek</a:t>
            </a:r>
            <a:r>
              <a:rPr lang="en-US" sz="2800" b="1" dirty="0" smtClean="0">
                <a:latin typeface="Candara" panose="020E0502030303020204" pitchFamily="34" charset="0"/>
              </a:rPr>
              <a:t>,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upper lip</a:t>
            </a:r>
            <a:r>
              <a:rPr lang="en-US" sz="2800" b="1" dirty="0" smtClean="0">
                <a:latin typeface="Candara" panose="020E0502030303020204" pitchFamily="34" charset="0"/>
              </a:rPr>
              <a:t>, and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lateral side of the orbital opening. </a:t>
            </a:r>
            <a:r>
              <a:rPr lang="en-GB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 </a:t>
            </a:r>
            <a:endParaRPr lang="en-GB" sz="2800" b="1" dirty="0">
              <a:solidFill>
                <a:srgbClr val="FF3399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895885"/>
            <a:ext cx="7118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b="1" i="1" u="sng" dirty="0" smtClean="0">
                <a:solidFill>
                  <a:srgbClr val="0033CC"/>
                </a:solidFill>
                <a:latin typeface="Candara" pitchFamily="34" charset="0"/>
              </a:rPr>
              <a:t>Three </a:t>
            </a:r>
            <a:r>
              <a:rPr lang="en-GB" sz="2800" b="1" i="1" u="sng" dirty="0">
                <a:solidFill>
                  <a:srgbClr val="0033CC"/>
                </a:solidFill>
                <a:latin typeface="Candara" pitchFamily="34" charset="0"/>
              </a:rPr>
              <a:t>branches of the nerve pass to the skin: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956757"/>
            <a:ext cx="57681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The infraorbital nerve</a:t>
            </a: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The zygomaticofacial nerve </a:t>
            </a: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 The zygomaticotemporal nerve </a:t>
            </a:r>
          </a:p>
        </p:txBody>
      </p:sp>
      <p:pic>
        <p:nvPicPr>
          <p:cNvPr id="9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6909" y="2449139"/>
            <a:ext cx="5745018" cy="430876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87976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Monday 27. 2. 2023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6173787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rgbClr val="FF3399"/>
                </a:solidFill>
              </a:rPr>
              <a:t>Dr. Aiman Al Maathydi</a:t>
            </a:r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1095936" y="6538912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rgbClr val="FF3399"/>
                </a:solidFill>
              </a:rPr>
              <a:t>8</a:t>
            </a:fld>
            <a:endParaRPr lang="en-US" b="1">
              <a:solidFill>
                <a:srgbClr val="FF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76200"/>
            <a:ext cx="50273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Sensory Nerves of the Face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199" y="660975"/>
            <a:ext cx="119760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2"/>
                </a:solidFill>
                <a:latin typeface="Candara" panose="020E0502030303020204" pitchFamily="34" charset="0"/>
              </a:rPr>
              <a:t>Mandibular </a:t>
            </a:r>
            <a:r>
              <a:rPr lang="en-GB" sz="2800" b="1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Nerve V3</a:t>
            </a:r>
            <a:r>
              <a:rPr lang="en-GB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: </a:t>
            </a:r>
            <a:r>
              <a:rPr lang="en-US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supplies the skin of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the lower lip</a:t>
            </a:r>
            <a:r>
              <a:rPr lang="en-US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,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lower part of the face</a:t>
            </a:r>
            <a:r>
              <a:rPr lang="en-US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,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temporal region</a:t>
            </a:r>
            <a:r>
              <a:rPr lang="en-US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, and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part of the auricle</a:t>
            </a:r>
            <a:r>
              <a:rPr lang="en-US" sz="2800" b="1" dirty="0" smtClean="0">
                <a:solidFill>
                  <a:srgbClr val="2B0BB5"/>
                </a:solidFill>
                <a:latin typeface="Candara" panose="020E0502030303020204" pitchFamily="34" charset="0"/>
              </a:rPr>
              <a:t>. It then passes upward to the </a:t>
            </a:r>
            <a:r>
              <a:rPr lang="en-US" sz="2800" b="1" dirty="0" smtClean="0">
                <a:solidFill>
                  <a:srgbClr val="FF3399"/>
                </a:solidFill>
                <a:latin typeface="Candara" panose="020E0502030303020204" pitchFamily="34" charset="0"/>
              </a:rPr>
              <a:t>side of the scalp.</a:t>
            </a:r>
            <a:endParaRPr lang="en-GB" sz="2800" b="1" dirty="0">
              <a:solidFill>
                <a:srgbClr val="FF3399"/>
              </a:solidFill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486232"/>
            <a:ext cx="492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800" b="1" u="sng" dirty="0" smtClean="0">
                <a:solidFill>
                  <a:srgbClr val="0033CC"/>
                </a:solidFill>
                <a:latin typeface="Candara" pitchFamily="34" charset="0"/>
              </a:rPr>
              <a:t>Three </a:t>
            </a:r>
            <a:r>
              <a:rPr lang="en-GB" sz="2800" b="1" u="sng" dirty="0">
                <a:solidFill>
                  <a:srgbClr val="0033CC"/>
                </a:solidFill>
                <a:latin typeface="Candara" pitchFamily="34" charset="0"/>
              </a:rPr>
              <a:t>branches of the nerve pass to the skin.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3622902"/>
            <a:ext cx="5143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mental nerve </a:t>
            </a: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buccal nerve </a:t>
            </a:r>
          </a:p>
          <a:p>
            <a:pPr>
              <a:buFont typeface="Wingdings" pitchFamily="2" charset="2"/>
              <a:buChar char="v"/>
            </a:pPr>
            <a:r>
              <a:rPr lang="en-GB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■The auriculotemporal nerve</a:t>
            </a:r>
          </a:p>
        </p:txBody>
      </p:sp>
      <p:pic>
        <p:nvPicPr>
          <p:cNvPr id="9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057" y="1921164"/>
            <a:ext cx="6400414" cy="4800311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15944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85873" y="253422"/>
            <a:ext cx="27432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Monday 27. 2. 2023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57437" y="70860"/>
            <a:ext cx="4114800" cy="365125"/>
          </a:xfrm>
        </p:spPr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Dr. Aiman Al Maathydi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0018" y="183355"/>
            <a:ext cx="2743200" cy="365125"/>
          </a:xfrm>
        </p:spPr>
        <p:txBody>
          <a:bodyPr/>
          <a:lstStyle/>
          <a:p>
            <a:fld id="{48FE5987-D497-4796-BF5A-1F33F858A28A}" type="slidenum">
              <a:rPr lang="en-US" b="1" smtClean="0">
                <a:solidFill>
                  <a:schemeClr val="accent2"/>
                </a:solidFill>
              </a:rPr>
              <a:t>9</a:t>
            </a:fld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820" y="819247"/>
            <a:ext cx="1182881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ndara" pitchFamily="34" charset="0"/>
              </a:rPr>
              <a:t>Trigeminal </a:t>
            </a:r>
            <a:r>
              <a:rPr lang="en-GB" sz="2800" b="1" dirty="0" smtClean="0">
                <a:solidFill>
                  <a:srgbClr val="7030A0"/>
                </a:solidFill>
                <a:latin typeface="Candara" pitchFamily="34" charset="0"/>
              </a:rPr>
              <a:t>neuralgia: </a:t>
            </a:r>
            <a:r>
              <a:rPr lang="en-GB" sz="2800" b="1" dirty="0">
                <a:latin typeface="Candara" pitchFamily="34" charset="0"/>
              </a:rPr>
              <a:t>is a relatively common condition in which the patient experiences excruciating pain in the distribution of </a:t>
            </a:r>
            <a:r>
              <a:rPr lang="en-GB" sz="2800" b="1" dirty="0">
                <a:solidFill>
                  <a:schemeClr val="accent2"/>
                </a:solidFill>
                <a:latin typeface="Candara" pitchFamily="34" charset="0"/>
              </a:rPr>
              <a:t>the mandibular </a:t>
            </a:r>
            <a:r>
              <a:rPr lang="en-GB" sz="2800" b="1" dirty="0">
                <a:latin typeface="Candara" pitchFamily="34" charset="0"/>
              </a:rPr>
              <a:t>or </a:t>
            </a:r>
            <a:r>
              <a:rPr lang="en-GB" sz="2800" b="1" dirty="0">
                <a:solidFill>
                  <a:schemeClr val="accent2"/>
                </a:solidFill>
                <a:latin typeface="Candara" pitchFamily="34" charset="0"/>
              </a:rPr>
              <a:t>maxillary division</a:t>
            </a:r>
            <a:r>
              <a:rPr lang="en-GB" sz="2800" b="1" dirty="0">
                <a:latin typeface="Candara" pitchFamily="34" charset="0"/>
              </a:rPr>
              <a:t>, with the ophthalmic division usually escaping.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5027338" cy="584775"/>
          </a:xfrm>
          <a:prstGeom prst="rect">
            <a:avLst/>
          </a:prstGeom>
          <a:ln w="5715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andara" panose="020E0502030303020204" pitchFamily="34" charset="0"/>
              </a:rPr>
              <a:t>Sensory Nerves of the Face </a:t>
            </a:r>
          </a:p>
        </p:txBody>
      </p:sp>
      <p:pic>
        <p:nvPicPr>
          <p:cNvPr id="1026" name="Picture 2" descr="Facial Pain, Trigeminal Neuralgia | Cincinnati, OH Mayfield Brain &amp; Sp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2" y="2835564"/>
            <a:ext cx="6592142" cy="3441099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geminal neuralgia — Recipes and Health Articles — Body Fabulous Natural  Health Cli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73" y="2545704"/>
            <a:ext cx="4574309" cy="4020818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2137</Words>
  <Application>Microsoft Office PowerPoint</Application>
  <PresentationFormat>Widescreen</PresentationFormat>
  <Paragraphs>253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18</cp:revision>
  <dcterms:created xsi:type="dcterms:W3CDTF">2023-02-07T13:54:20Z</dcterms:created>
  <dcterms:modified xsi:type="dcterms:W3CDTF">2023-02-11T07:27:52Z</dcterms:modified>
</cp:coreProperties>
</file>