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55" r:id="rId1"/>
    <p:sldMasterId id="2147483767" r:id="rId2"/>
  </p:sldMasterIdLst>
  <p:notesMasterIdLst>
    <p:notesMasterId r:id="rId89"/>
  </p:notesMasterIdLst>
  <p:sldIdLst>
    <p:sldId id="256" r:id="rId3"/>
    <p:sldId id="258" r:id="rId4"/>
    <p:sldId id="323" r:id="rId5"/>
    <p:sldId id="260" r:id="rId6"/>
    <p:sldId id="261" r:id="rId7"/>
    <p:sldId id="330" r:id="rId8"/>
    <p:sldId id="523" r:id="rId9"/>
    <p:sldId id="524" r:id="rId10"/>
    <p:sldId id="264" r:id="rId11"/>
    <p:sldId id="525" r:id="rId12"/>
    <p:sldId id="265" r:id="rId13"/>
    <p:sldId id="526" r:id="rId14"/>
    <p:sldId id="435" r:id="rId15"/>
    <p:sldId id="434" r:id="rId16"/>
    <p:sldId id="266" r:id="rId17"/>
    <p:sldId id="267" r:id="rId18"/>
    <p:sldId id="527" r:id="rId19"/>
    <p:sldId id="528" r:id="rId20"/>
    <p:sldId id="268" r:id="rId21"/>
    <p:sldId id="437" r:id="rId22"/>
    <p:sldId id="271" r:id="rId23"/>
    <p:sldId id="272" r:id="rId24"/>
    <p:sldId id="274" r:id="rId25"/>
    <p:sldId id="529" r:id="rId26"/>
    <p:sldId id="530" r:id="rId27"/>
    <p:sldId id="438" r:id="rId28"/>
    <p:sldId id="439" r:id="rId29"/>
    <p:sldId id="440" r:id="rId30"/>
    <p:sldId id="441" r:id="rId31"/>
    <p:sldId id="442" r:id="rId32"/>
    <p:sldId id="443" r:id="rId33"/>
    <p:sldId id="444" r:id="rId34"/>
    <p:sldId id="445" r:id="rId35"/>
    <p:sldId id="446" r:id="rId36"/>
    <p:sldId id="447" r:id="rId37"/>
    <p:sldId id="448" r:id="rId38"/>
    <p:sldId id="449" r:id="rId39"/>
    <p:sldId id="450" r:id="rId40"/>
    <p:sldId id="451" r:id="rId41"/>
    <p:sldId id="452" r:id="rId42"/>
    <p:sldId id="453" r:id="rId43"/>
    <p:sldId id="454" r:id="rId44"/>
    <p:sldId id="455" r:id="rId45"/>
    <p:sldId id="456" r:id="rId46"/>
    <p:sldId id="457" r:id="rId47"/>
    <p:sldId id="458" r:id="rId48"/>
    <p:sldId id="459" r:id="rId49"/>
    <p:sldId id="460" r:id="rId50"/>
    <p:sldId id="461" r:id="rId51"/>
    <p:sldId id="462" r:id="rId52"/>
    <p:sldId id="463" r:id="rId53"/>
    <p:sldId id="464" r:id="rId54"/>
    <p:sldId id="465" r:id="rId55"/>
    <p:sldId id="466" r:id="rId56"/>
    <p:sldId id="467" r:id="rId57"/>
    <p:sldId id="468" r:id="rId58"/>
    <p:sldId id="469" r:id="rId59"/>
    <p:sldId id="470" r:id="rId60"/>
    <p:sldId id="471" r:id="rId61"/>
    <p:sldId id="472" r:id="rId62"/>
    <p:sldId id="473" r:id="rId63"/>
    <p:sldId id="474" r:id="rId64"/>
    <p:sldId id="475" r:id="rId65"/>
    <p:sldId id="476" r:id="rId66"/>
    <p:sldId id="477" r:id="rId67"/>
    <p:sldId id="478" r:id="rId68"/>
    <p:sldId id="479" r:id="rId69"/>
    <p:sldId id="481" r:id="rId70"/>
    <p:sldId id="482" r:id="rId71"/>
    <p:sldId id="513" r:id="rId72"/>
    <p:sldId id="514" r:id="rId73"/>
    <p:sldId id="515" r:id="rId74"/>
    <p:sldId id="519" r:id="rId75"/>
    <p:sldId id="516" r:id="rId76"/>
    <p:sldId id="493" r:id="rId77"/>
    <p:sldId id="517" r:id="rId78"/>
    <p:sldId id="518" r:id="rId79"/>
    <p:sldId id="501" r:id="rId80"/>
    <p:sldId id="502" r:id="rId81"/>
    <p:sldId id="503" r:id="rId82"/>
    <p:sldId id="520" r:id="rId83"/>
    <p:sldId id="504" r:id="rId84"/>
    <p:sldId id="505" r:id="rId85"/>
    <p:sldId id="507" r:id="rId86"/>
    <p:sldId id="510" r:id="rId87"/>
    <p:sldId id="512" r:id="rId88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0033"/>
    <a:srgbClr val="640808"/>
    <a:srgbClr val="2B0303"/>
    <a:srgbClr val="669900"/>
    <a:srgbClr val="A50021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417" autoAdjust="0"/>
    <p:restoredTop sz="99821" autoAdjust="0"/>
  </p:normalViewPr>
  <p:slideViewPr>
    <p:cSldViewPr>
      <p:cViewPr varScale="1">
        <p:scale>
          <a:sx n="90" d="100"/>
          <a:sy n="90" d="100"/>
        </p:scale>
        <p:origin x="102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2AC800-61A0-4E6C-AF51-6FED8F748E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ar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1C189-534D-4CF2-99A8-CF40C8147DE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hangingPunct="1">
              <a:defRPr sz="1200"/>
            </a:lvl1pPr>
          </a:lstStyle>
          <a:p>
            <a:pPr>
              <a:defRPr/>
            </a:pPr>
            <a:fld id="{D5228815-9057-41CC-9A55-891FDFD1CF0E}" type="datetimeFigureOut">
              <a:rPr lang="ar-JO"/>
              <a:pPr>
                <a:defRPr/>
              </a:pPr>
              <a:t>15/06/1442</a:t>
            </a:fld>
            <a:endParaRPr lang="ar-JO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D17D0BD-FFBF-449B-97CA-E840485572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JO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389386B-6B8F-46FE-B09F-C01365158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789C4-29B5-4882-8B8E-6D4BF3554D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A9589-B012-4C28-BBA5-D8E640572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/>
            </a:lvl1pPr>
          </a:lstStyle>
          <a:p>
            <a:pPr>
              <a:defRPr/>
            </a:pPr>
            <a:fld id="{60120DEB-52C7-4E73-9FF0-31C72879C5CB}" type="slidenum">
              <a:rPr lang="ar-JO" altLang="en-US"/>
              <a:pPr>
                <a:defRPr/>
              </a:pPr>
              <a:t>‹#›</a:t>
            </a:fld>
            <a:endParaRPr lang="ar-JO" altLang="en-US"/>
          </a:p>
        </p:txBody>
      </p:sp>
    </p:spTree>
    <p:extLst>
      <p:ext uri="{BB962C8B-B14F-4D97-AF65-F5344CB8AC3E}">
        <p14:creationId xmlns:p14="http://schemas.microsoft.com/office/powerpoint/2010/main" val="3120519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/>
            <a:r>
              <a:rPr lang="en-US"/>
              <a:t>*Any biliary obstruction → biliary stasis → proliferation of bacteria → ascending infection (into the liver) → pyogenic liver abscesses. Pyogenic liver abscesses originating in the biliary tract are often multiple.</a:t>
            </a:r>
          </a:p>
          <a:p>
            <a:pPr algn="l"/>
            <a:endParaRPr lang="en-US"/>
          </a:p>
          <a:p>
            <a:pPr algn="l"/>
            <a:r>
              <a:rPr lang="en-US"/>
              <a:t>**The portal vein receives venous blood from nearly all intra-abdominal organs and drains into the liver for filtration. An infectious focus in the abdomen can cause portal vein pyemia, which can then expose the liver to bacteria.</a:t>
            </a:r>
          </a:p>
          <a:p>
            <a:pPr algn="l"/>
            <a:endParaRPr lang="en-US"/>
          </a:p>
          <a:p>
            <a:pPr algn="l"/>
            <a:r>
              <a:rPr lang="en-US"/>
              <a:t>*** Crohn's disease can cause intestinal abscesses → portal pyemia → liver abscess.</a:t>
            </a:r>
          </a:p>
          <a:p>
            <a:pPr algn="l"/>
            <a:endParaRPr lang="en-US"/>
          </a:p>
          <a:p>
            <a:pPr algn="l"/>
            <a:r>
              <a:rPr lang="en-US"/>
              <a:t>****In patients with an underlying gastrointestinal malignancy Klebsiella pneumoniae is the most common causative organism of pyogenic liver abscess.</a:t>
            </a:r>
          </a:p>
          <a:p>
            <a:pPr algn="l"/>
            <a:endParaRPr lang="en-US"/>
          </a:p>
          <a:p>
            <a:pPr algn="l"/>
            <a:r>
              <a:rPr lang="en-US"/>
              <a:t>*****The liver receives blood from two sources: the portal vein (75%) and the hepatic artery (25%). Bacterial infection in the blood (bacteremia) can lead to infection of the liver.</a:t>
            </a:r>
          </a:p>
          <a:p>
            <a:pPr algn="l"/>
            <a:endParaRPr lang="en-US"/>
          </a:p>
          <a:p>
            <a:pPr algn="l"/>
            <a:r>
              <a:rPr lang="en-US"/>
              <a:t>******Blunt injury to the liver → hepatic necrosis/hemorrhage → bacterial proliferation in necrotic areas → pyogenic liver abscess at the site of trauma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common</a:t>
            </a:r>
            <a:r>
              <a:rPr lang="en-US" baseline="0" dirty="0"/>
              <a:t> </a:t>
            </a:r>
            <a:r>
              <a:rPr lang="en-US" baseline="0" dirty="0" err="1"/>
              <a:t>mets</a:t>
            </a:r>
            <a:r>
              <a:rPr lang="en-US" baseline="0" dirty="0"/>
              <a:t> is from Colorectal 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A247C1-7662-4DF3-8E49-31E62B019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788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HCC</a:t>
            </a:r>
            <a:r>
              <a:rPr lang="en-US" baseline="0" dirty="0"/>
              <a:t> can sometimes occur without cirrhosis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A247C1-7662-4DF3-8E49-31E62B019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67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8BEC6-486B-4098-AA69-4C9DA607D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5DD89-95D4-4A54-BF8E-221AF8F70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059EA-886B-42C5-901F-3401FB52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E76DD-120E-432D-AF17-99CD8AA8778C}" type="slidenum">
              <a:rPr lang="ar-SA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9359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60AD3-34E4-488E-867E-8F0A418AA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5223E-B179-4DFF-B520-C6829453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52664-9316-4534-8E71-46627712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69766-2687-41A5-BDF5-D84ADDFFF60E}" type="slidenum">
              <a:rPr lang="ar-SA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345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E5294-BE8A-43E7-BBC2-EB233FFFD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F6E58-D58E-4916-87D0-22B199C48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10F54-0A73-4262-AFBF-B1F4D458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FEDE7-999F-4BDE-AE50-3D7763C32591}" type="slidenum">
              <a:rPr lang="ar-SA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921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E76DD-120E-432D-AF17-99CD8AA8778C}" type="slidenum">
              <a:rPr lang="ar-SA" altLang="en-US"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8235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B640-169F-4DAB-BC08-320459C96BB6}" type="slidenum">
              <a:rPr lang="ar-SA" altLang="en-US"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15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D0DFB-9109-41A3-997C-4B8C1CA03918}" type="slidenum">
              <a:rPr lang="ar-SA" altLang="en-US"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2110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9CD8-3227-4F54-92A4-E510C8D1C698}" type="slidenum">
              <a:rPr lang="ar-SA" altLang="en-US"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9625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37264-66D6-4E77-AA8E-12359746A313}" type="slidenum">
              <a:rPr lang="ar-SA" altLang="en-US"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6825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E3637-D3BA-4F6D-BD2A-375CFCF4F8BC}" type="slidenum">
              <a:rPr lang="ar-SA" altLang="en-US"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4220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65EB3-E7C1-423F-B5AA-1842C5BCD8DD}" type="slidenum">
              <a:rPr lang="ar-SA" altLang="en-US"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7277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F5791-5B9A-4B70-A56E-98AFD40D3D9A}" type="slidenum">
              <a:rPr lang="ar-SA" altLang="en-US"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747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D41EC-50DB-44B5-ABA4-50FDA07A6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CA4A2-6871-43F2-80D0-38C0C460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7004E-75AE-422A-921C-20E81B3FE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B640-169F-4DAB-BC08-320459C96BB6}" type="slidenum">
              <a:rPr lang="ar-SA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9426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4D8AD-BCA0-4953-BC48-2CA54D3C6CCF}" type="slidenum">
              <a:rPr lang="ar-SA" altLang="en-US"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8125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69766-2687-41A5-BDF5-D84ADDFFF60E}" type="slidenum">
              <a:rPr lang="ar-SA" altLang="en-US"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8934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FEDE7-999F-4BDE-AE50-3D7763C32591}" type="slidenum">
              <a:rPr lang="ar-SA" altLang="en-US"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963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D9467-D080-483C-8126-B3E1AFF4B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A482E-8848-4D35-BF0D-2EEE29AB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F44DF-CEB1-497C-83F4-B12B5FC3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D0DFB-9109-41A3-997C-4B8C1CA03918}" type="slidenum">
              <a:rPr lang="ar-SA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851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734950-1FB5-445F-AB52-C596474BA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83EF8D-A8D0-4D2B-BE86-1C9FBDEA7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E05469-41F6-4E9B-A8DD-BF504C378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9CD8-3227-4F54-92A4-E510C8D1C698}" type="slidenum">
              <a:rPr lang="ar-SA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2517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10C9446-969B-4FD2-85E7-E042C824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3D3B97-7E67-405F-8113-72CC16222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AE77B3-5BBA-4B35-9EC6-26FDF919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37264-66D6-4E77-AA8E-12359746A313}" type="slidenum">
              <a:rPr lang="ar-SA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185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3E9BD2A-470C-4837-8E64-7FF42DE1D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0578C5-5E2B-47A0-A06F-DF64F35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AB78CE-D38B-43AB-921F-58A43A53E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E3637-D3BA-4F6D-BD2A-375CFCF4F8BC}" type="slidenum">
              <a:rPr lang="ar-SA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735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488F9A5-70F2-441A-A20C-0657473BA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8532CEE-81CB-4AD9-A848-7582F979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A51D280-B317-480C-B085-EF4BD42E5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65EB3-E7C1-423F-B5AA-1842C5BCD8DD}" type="slidenum">
              <a:rPr lang="ar-SA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74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2F0220-32D5-4E61-9398-DF54F272F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C414F4-D1F0-4BD9-8284-F6415BE28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F8F549-F05D-4CA7-8DCB-6016397B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F5791-5B9A-4B70-A56E-98AFD40D3D9A}" type="slidenum">
              <a:rPr lang="ar-SA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645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4FB443-4C0B-401F-AE5A-E51F8E7F4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8F8E11-FFD1-41A6-8F42-FA2EA109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31DE5E-AE78-4BCC-9F39-DAABB9108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4D8AD-BCA0-4953-BC48-2CA54D3C6CCF}" type="slidenum">
              <a:rPr lang="ar-SA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133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02D6033-DC90-4961-A8A5-92001DB47FC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ED3A8-F1BE-42A2-B7EC-6A4A0D882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11CBB-29FA-42AC-A400-93D12E4E5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4260F-E198-4F68-B2AA-FD8C358FF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DEDD1-851E-4C8A-9B82-5608C38A8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0E6E568-4030-4FD4-B5E9-70B70282CD16}" type="slidenum">
              <a:rPr lang="ar-SA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0E6E568-4030-4FD4-B5E9-70B70282CD16}" type="slidenum">
              <a:rPr lang="ar-SA" altLang="en-US"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978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2976" y="357166"/>
            <a:ext cx="7500990" cy="2387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8000" b="1" i="1" u="sng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Liver  Masses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2976" y="4143380"/>
            <a:ext cx="6858000" cy="16557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/>
              <a:t> Ahmad Alhindi</a:t>
            </a:r>
            <a:endParaRPr lang="ar-JO" altLang="en-US" sz="4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/>
              <a:t>Physical examination</a:t>
            </a:r>
          </a:p>
          <a:p>
            <a:r>
              <a:rPr lang="en-US" sz="2400">
                <a:solidFill>
                  <a:srgbClr val="FF0000"/>
                </a:solidFill>
              </a:rPr>
              <a:t>Jaundice</a:t>
            </a:r>
          </a:p>
          <a:p>
            <a:r>
              <a:rPr lang="en-US" sz="2400">
                <a:solidFill>
                  <a:srgbClr val="FF0000"/>
                </a:solidFill>
              </a:rPr>
              <a:t>Tender hepatomegaly</a:t>
            </a:r>
          </a:p>
          <a:p>
            <a:r>
              <a:rPr lang="en-US" sz="2400">
                <a:solidFill>
                  <a:srgbClr val="FF0000"/>
                </a:solidFill>
              </a:rPr>
              <a:t>Intercostal tenderness</a:t>
            </a:r>
            <a:r>
              <a:rPr lang="en-US" sz="2400"/>
              <a:t> (in right lobe abscess) </a:t>
            </a:r>
          </a:p>
          <a:p>
            <a:r>
              <a:rPr lang="en-US" sz="2400">
                <a:solidFill>
                  <a:srgbClr val="FF0000"/>
                </a:solidFill>
              </a:rPr>
              <a:t>Epigastric tenderness</a:t>
            </a:r>
            <a:r>
              <a:rPr lang="en-US" sz="2400"/>
              <a:t> (in left lobe abscess)</a:t>
            </a:r>
          </a:p>
          <a:p>
            <a:r>
              <a:rPr lang="en-US" sz="2400">
                <a:solidFill>
                  <a:srgbClr val="FF0000"/>
                </a:solidFill>
              </a:rPr>
              <a:t>Decreased breath sounds in right lower lobe of the lung</a:t>
            </a:r>
            <a:r>
              <a:rPr lang="en-US" sz="2400"/>
              <a:t>(due to associated atelectasis and/or pleural effusion </a:t>
            </a:r>
          </a:p>
          <a:p>
            <a:r>
              <a:rPr lang="en-US" sz="2400">
                <a:solidFill>
                  <a:srgbClr val="FF0000"/>
                </a:solidFill>
              </a:rPr>
              <a:t>Features of peritonitis 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/>
        </p:nvSpPr>
        <p:spPr>
          <a:xfrm>
            <a:off x="396240" y="274955"/>
            <a:ext cx="8290560" cy="13462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Clinical presentation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63"/>
          </a:xfrm>
          <a:solidFill>
            <a:srgbClr val="990033"/>
          </a:solidFill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2875" y="1214438"/>
            <a:ext cx="9001125" cy="5197475"/>
          </a:xfrm>
        </p:spPr>
        <p:txBody>
          <a:bodyPr wrap="square" numCol="1" anchor="t" anchorCtr="0" compatLnSpc="1">
            <a:normAutofit fontScale="92500" lnSpcReduction="20000"/>
          </a:bodyPr>
          <a:lstStyle/>
          <a:p>
            <a:pPr algn="justLow"/>
            <a:r>
              <a:rPr lang="en-US" altLang="fr-FR" sz="24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CBC</a:t>
            </a:r>
            <a:r>
              <a:rPr lang="en-US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(Neutrophilic leukocytosis)</a:t>
            </a:r>
          </a:p>
          <a:p>
            <a:pPr algn="justLow"/>
            <a:endParaRPr lang="en-US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en-US" altLang="fr-FR" sz="24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LFT</a:t>
            </a:r>
            <a:r>
              <a:rPr lang="en-US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(elevated bilirubin, elevated alkaline phosphatase, elevated ALT&amp;AST)</a:t>
            </a:r>
          </a:p>
          <a:p>
            <a:pPr algn="justLow"/>
            <a:endParaRPr lang="en-US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en-US" altLang="fr-FR" sz="24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ESR &amp; CRP</a:t>
            </a:r>
            <a:r>
              <a:rPr lang="en-US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(elevated)</a:t>
            </a:r>
          </a:p>
          <a:p>
            <a:pPr algn="justLow"/>
            <a:endParaRPr lang="en-US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en-US" altLang="fr-FR" sz="24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Blood culture </a:t>
            </a:r>
            <a:r>
              <a:rPr lang="en-US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 positive in 50%)</a:t>
            </a:r>
            <a:endParaRPr lang="ar-JO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en-US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en-US" altLang="fr-FR" sz="24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Imaging </a:t>
            </a:r>
          </a:p>
          <a:p>
            <a:pPr algn="justLow">
              <a:buFontTx/>
              <a:buNone/>
            </a:pPr>
            <a:r>
              <a:rPr lang="en-US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fr-FR" sz="2000" b="1" i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Ultrasound </a:t>
            </a:r>
            <a:r>
              <a:rPr lang="en-US" altLang="fr-FR" sz="2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:seen as solitary/multiple, poorly demarcated, fluid-filled, round hypoechoic lesion(s) within the hepatic parenchyma with surrounding edema and hyperemia</a:t>
            </a:r>
            <a:endParaRPr lang="en-US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Tx/>
              <a:buNone/>
            </a:pPr>
            <a:endParaRPr lang="en-US" altLang="fr-FR" sz="2000" b="1" i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Tx/>
              <a:buNone/>
            </a:pPr>
            <a:r>
              <a:rPr lang="en-US" altLang="fr-FR" sz="24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2. X ray</a:t>
            </a:r>
            <a:r>
              <a:rPr lang="en-US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(elevation of diaphragm, pleural  effusion , </a:t>
            </a:r>
            <a:r>
              <a:rPr lang="en-US" altLang="fr-FR" sz="2000">
                <a:cs typeface="Arial" panose="020B0604020202020204" pitchFamily="34" charset="0"/>
                <a:sym typeface="Wingdings" panose="05000000000000000000" pitchFamily="2" charset="2"/>
              </a:rPr>
              <a:t>basal lobe collapse</a:t>
            </a:r>
            <a:r>
              <a:rPr lang="en-US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Low">
              <a:buFontTx/>
              <a:buNone/>
            </a:pPr>
            <a:endParaRPr lang="en-US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Tx/>
              <a:buNone/>
            </a:pPr>
            <a:r>
              <a:rPr lang="en-US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3. CT scan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>
                <a:solidFill>
                  <a:srgbClr val="FF0000"/>
                </a:solidFill>
              </a:rPr>
              <a:t>percutaneous aspiration and culture of the aspirate</a:t>
            </a:r>
          </a:p>
          <a:p>
            <a:r>
              <a:rPr lang="en-US" sz="3600">
                <a:solidFill>
                  <a:schemeClr val="tx1"/>
                </a:solidFill>
              </a:rPr>
              <a:t>Performed under US or CT guidance</a:t>
            </a:r>
          </a:p>
          <a:p>
            <a:r>
              <a:rPr lang="en-US" sz="3600">
                <a:solidFill>
                  <a:schemeClr val="tx1"/>
                </a:solidFill>
              </a:rPr>
              <a:t>Aspirated material is cultured to determine the organism and its antibiotic-susceptibility profile.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(3)"/>
          <p:cNvPicPr>
            <a:picLocks noGrp="1" noChangeAspect="1"/>
          </p:cNvPicPr>
          <p:nvPr>
            <p:ph idx="1"/>
          </p:nvPr>
        </p:nvPicPr>
        <p:blipFill>
          <a:blip r:embed="rId3"/>
          <a:srcRect l="23154" t="16547" r="23884" b="2364"/>
          <a:stretch>
            <a:fillRect/>
          </a:stretch>
        </p:blipFill>
        <p:spPr>
          <a:xfrm>
            <a:off x="107315" y="-9525"/>
            <a:ext cx="4505325" cy="7212965"/>
          </a:xfrm>
          <a:prstGeom prst="rect">
            <a:avLst/>
          </a:prstGeom>
        </p:spPr>
      </p:pic>
      <p:pic>
        <p:nvPicPr>
          <p:cNvPr id="37891" name="Picture 5" descr="abscess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0"/>
            <a:ext cx="4511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cs typeface="Times New Roman" panose="02020603050405020304" pitchFamily="18" charset="0"/>
            </a:endParaRPr>
          </a:p>
        </p:txBody>
      </p:sp>
      <p:pic>
        <p:nvPicPr>
          <p:cNvPr id="36867" name="Content Placeholder 3" descr="1-s2.0-S1015958413000717-gr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620713"/>
            <a:ext cx="5360987" cy="576103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4875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539750" y="4797425"/>
            <a:ext cx="8172450" cy="1373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CT: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hypodense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with peripheral enhancement and may contain air-fluid levels indicating a gas-producing infectious organism:</a:t>
            </a:r>
          </a:p>
        </p:txBody>
      </p:sp>
      <p:pic>
        <p:nvPicPr>
          <p:cNvPr id="38916" name="Content Placeholder 8" descr="liver_abscess_pyogen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0"/>
            <a:ext cx="44291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990033"/>
          </a:solidFill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  <a:cs typeface="Times New Roman" panose="02020603050405020304" pitchFamily="18" charset="0"/>
              </a:rPr>
              <a:t>Management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428750"/>
            <a:ext cx="9144000" cy="4525963"/>
          </a:xfrm>
        </p:spPr>
        <p:txBody>
          <a:bodyPr>
            <a:normAutofit/>
          </a:bodyPr>
          <a:lstStyle/>
          <a:p>
            <a:pPr algn="justLow" fontAlgn="auto">
              <a:spcAft>
                <a:spcPts val="0"/>
              </a:spcAft>
              <a:defRPr/>
            </a:pP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Pyogenic liver abscesses are generally treated with both IV antibiotics and percutaneous drainage of the abscess. Some patients may require surgical drainage.</a:t>
            </a:r>
          </a:p>
          <a:p>
            <a:pPr algn="justLow" fontAlgn="auto">
              <a:spcAft>
                <a:spcPts val="0"/>
              </a:spcAft>
              <a:defRPr/>
            </a:pPr>
            <a:r>
              <a:rPr lang="en-GB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Antibiotics</a:t>
            </a:r>
            <a:r>
              <a:rPr lang="en-US" altLang="en-GB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spcAft>
                <a:spcPts val="0"/>
              </a:spcAft>
              <a:defRPr/>
            </a:pPr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Indicated in all cases </a:t>
            </a:r>
          </a:p>
          <a:p>
            <a:pPr algn="justLow" fontAlgn="auto">
              <a:spcAft>
                <a:spcPts val="0"/>
              </a:spcAft>
              <a:defRPr/>
            </a:pPr>
            <a:r>
              <a:rPr lang="en-GB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Broad-spectrum IV antibiotics</a:t>
            </a:r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ampicillin + sulbactam; piperacillin + tazobactam; 3rd generation cephalosporin + metronidazole (until antibiotic susceptibility is available)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215" y="908685"/>
            <a:ext cx="8950325" cy="6736080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Drainage of the abscess cavity:</a:t>
            </a:r>
          </a:p>
          <a:p>
            <a:pPr marL="0" indent="0">
              <a:buNone/>
            </a:pPr>
            <a:endParaRPr lang="en-US" sz="320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/>
              <a:t>Indicated in nearly all cases of pyogenic liver abscess</a:t>
            </a:r>
          </a:p>
          <a:p>
            <a:pPr marL="0" indent="0">
              <a:buNone/>
            </a:pPr>
            <a:endParaRPr lang="en-US"/>
          </a:p>
          <a:p>
            <a:r>
              <a:rPr lang="en-US" b="1" i="1" u="sng"/>
              <a:t>Indication for percutaneous drainage/needle aspiration: </a:t>
            </a:r>
          </a:p>
          <a:p>
            <a:pPr marL="0" indent="0">
              <a:buNone/>
            </a:pPr>
            <a:r>
              <a:rPr lang="en-US">
                <a:solidFill>
                  <a:srgbClr val="FF0000"/>
                </a:solidFill>
              </a:rPr>
              <a:t>solitary abscess </a:t>
            </a:r>
          </a:p>
          <a:p>
            <a:r>
              <a:rPr lang="en-US"/>
              <a:t>Small (&lt; 5 cm) abscess: percutaneous needle aspiration</a:t>
            </a:r>
          </a:p>
          <a:p>
            <a:r>
              <a:rPr lang="en-US"/>
              <a:t>Large (&gt; 5 cm) abscess: percutaneous drainage and intracavitary catheter placement </a:t>
            </a:r>
          </a:p>
          <a:p>
            <a:r>
              <a:rPr lang="en-US"/>
              <a:t>If percutaneous drainage/aspiration fails, a second attempt at percutaneous drainage/aspiration can be made before abscess will require surgical drainage.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605" y="908685"/>
            <a:ext cx="7886700" cy="5243195"/>
          </a:xfrm>
        </p:spPr>
        <p:txBody>
          <a:bodyPr>
            <a:normAutofit lnSpcReduction="10000"/>
          </a:bodyPr>
          <a:lstStyle/>
          <a:p>
            <a:r>
              <a:rPr lang="en-US" b="1" i="1" u="sng">
                <a:sym typeface="+mn-ea"/>
              </a:rPr>
              <a:t>Indications for surgical drainage (open/laparoscopic):</a:t>
            </a:r>
            <a:endParaRPr lang="en-US" b="1" i="1" u="sng"/>
          </a:p>
          <a:p>
            <a:r>
              <a:rPr lang="en-US">
                <a:solidFill>
                  <a:srgbClr val="FF0000"/>
                </a:solidFill>
                <a:sym typeface="+mn-ea"/>
              </a:rPr>
              <a:t>Multiple or loculated abscesses</a:t>
            </a:r>
            <a:endParaRPr lang="en-US"/>
          </a:p>
          <a:p>
            <a:r>
              <a:rPr lang="en-US">
                <a:sym typeface="+mn-ea"/>
              </a:rPr>
              <a:t>Deep-seated abscess not amenable to percutaneous drainage(as left lobe abscess)</a:t>
            </a:r>
            <a:endParaRPr lang="en-US"/>
          </a:p>
          <a:p>
            <a:r>
              <a:rPr lang="en-US">
                <a:solidFill>
                  <a:srgbClr val="FF0000"/>
                </a:solidFill>
                <a:sym typeface="+mn-ea"/>
              </a:rPr>
              <a:t>Ruptured abscess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  <a:sym typeface="+mn-ea"/>
              </a:rPr>
              <a:t>Thick viscous pus</a:t>
            </a:r>
            <a:r>
              <a:rPr lang="en-US">
                <a:sym typeface="+mn-ea"/>
              </a:rPr>
              <a:t> which cannot be drained percutaneously</a:t>
            </a:r>
            <a:endParaRPr lang="en-US"/>
          </a:p>
          <a:p>
            <a:r>
              <a:rPr lang="en-US">
                <a:solidFill>
                  <a:srgbClr val="FF0000"/>
                </a:solidFill>
                <a:sym typeface="+mn-ea"/>
              </a:rPr>
              <a:t>Underlying disease which requires surgical intervention</a:t>
            </a:r>
            <a:r>
              <a:rPr lang="en-US">
                <a:sym typeface="+mn-ea"/>
              </a:rPr>
              <a:t> (e.g., choledocholithiasis, appendicitis, etc.)</a:t>
            </a:r>
          </a:p>
          <a:p>
            <a:endParaRPr lang="en-US">
              <a:sym typeface="+mn-ea"/>
            </a:endParaRPr>
          </a:p>
          <a:p>
            <a:r>
              <a:rPr lang="en-US" b="1" i="1" u="sng"/>
              <a:t>Contraindications: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coagulopathy</a:t>
            </a:r>
            <a:r>
              <a:rPr lang="en-US"/>
              <a:t> (e.g., international normalized ratio (INR) &gt; 1.5; thrombocytopenia due to sepsis)</a:t>
            </a:r>
          </a:p>
          <a:p>
            <a:endParaRPr lang="en-US"/>
          </a:p>
          <a:p>
            <a:r>
              <a:rPr lang="en-US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The underlying etiology (e.g, choledocholithiasis, biliary stricture, etc.) should also be treated to prevent recurrent pyogenic liver abscesses.</a:t>
            </a:r>
          </a:p>
          <a:p>
            <a:endParaRPr lang="en-US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Amebic Liver abscesses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Amebic abscesses are the 2nd most common type of liver abscesses worldwide.</a:t>
            </a: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caused by 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protozoa Entamoeba histolytica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r-JO" sz="20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9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Entamoeba histolytica is a parasite that is endemic worldwide</a:t>
            </a:r>
            <a:r>
              <a:rPr lang="en-US" sz="1945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945" b="1" dirty="0">
                <a:solidFill>
                  <a:schemeClr val="accent2">
                    <a:lumMod val="50000"/>
                  </a:schemeClr>
                </a:solidFill>
              </a:rPr>
              <a:t>mainly in tropical areas</a:t>
            </a: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infecting approximately 10% of the world’s population.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common extraintestinal manifestation of amebiasis.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endParaRPr lang="ar-J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9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amebic abscess is most commonly located in </a:t>
            </a:r>
            <a:r>
              <a:rPr lang="en-US" sz="19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right lobe of the liver near the diaphragm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4338"/>
            <a:ext cx="8229600" cy="854075"/>
          </a:xfrm>
          <a:ln w="76200">
            <a:solidFill>
              <a:srgbClr val="336600"/>
            </a:solidFill>
            <a:miter lim="800000"/>
          </a:ln>
        </p:spPr>
        <p:txBody>
          <a:bodyPr anchor="t"/>
          <a:lstStyle/>
          <a:p>
            <a:r>
              <a:rPr lang="en-US" altLang="en-US">
                <a:solidFill>
                  <a:srgbClr val="336600"/>
                </a:solidFill>
                <a:cs typeface="Times New Roman" panose="02020603050405020304" pitchFamily="18" charset="0"/>
              </a:rPr>
              <a:t>Classification of Liver mass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1600200"/>
            <a:ext cx="82296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u="sng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Benign: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Abscess.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Cyst.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Hemangioma. 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Focal nodular hyperplasia. 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Adenoma.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Hamartoma.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u="sng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Malignant: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Hepatocellular carcinoma.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Cholangiocarcinoma.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Metastatic colorectal cancer.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Metastatic neuroendocrine cancer (carcinoid).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Other metastatic cancers.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عنوان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798" y="908368"/>
            <a:ext cx="8351837" cy="4968875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u="sng" dirty="0"/>
              <a:t>Transmission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7030A0"/>
                </a:solidFill>
              </a:rPr>
              <a:t>1- Fecal-oral</a:t>
            </a:r>
            <a:endParaRPr lang="en-US" sz="2400" b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7030A0"/>
                </a:solidFill>
              </a:rPr>
              <a:t>2- sexual contact.</a:t>
            </a:r>
            <a:endParaRPr lang="en-US" sz="2400" b="1" u="sng" dirty="0"/>
          </a:p>
          <a:p>
            <a:pPr fontAlgn="auto">
              <a:spcAft>
                <a:spcPts val="0"/>
              </a:spcAft>
              <a:defRPr/>
            </a:pPr>
            <a:endParaRPr lang="en-US" sz="2400" b="1" u="sng" dirty="0"/>
          </a:p>
          <a:p>
            <a:pPr fontAlgn="auto">
              <a:spcAft>
                <a:spcPts val="0"/>
              </a:spcAft>
              <a:defRPr/>
            </a:pPr>
            <a:r>
              <a:rPr lang="en-US" sz="2400" b="1" u="sng" dirty="0"/>
              <a:t>Pathogenesis</a:t>
            </a:r>
            <a:b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Ingestion of cyst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 Develops into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trophozoites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 in the large intestine  amoebic colitis 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trophozoites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 penetrate mucosa  portal circulation  Liver  abscess</a:t>
            </a:r>
          </a:p>
          <a:p>
            <a:pPr fontAlgn="auto">
              <a:spcAft>
                <a:spcPts val="0"/>
              </a:spcAft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u="sng" dirty="0">
                <a:solidFill>
                  <a:schemeClr val="tx1"/>
                </a:solidFill>
                <a:sym typeface="Wingdings" panose="05000000000000000000" pitchFamily="2" charset="2"/>
              </a:rPr>
              <a:t>Incubation period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Intestinal amebiasis: 1–4 weeks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Extraintestinal amebiasis: a few weeks to several years</a:t>
            </a:r>
          </a:p>
          <a:p>
            <a:pPr fontAlgn="auto">
              <a:spcAft>
                <a:spcPts val="0"/>
              </a:spcAft>
              <a:defRPr/>
            </a:pP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008063"/>
          </a:xfrm>
          <a:solidFill>
            <a:srgbClr val="990033"/>
          </a:solidFill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  <a:cs typeface="Times New Roman" panose="02020603050405020304" pitchFamily="18" charset="0"/>
              </a:rPr>
              <a:t>Clinical presentation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95288" y="1639888"/>
            <a:ext cx="8229600" cy="4525962"/>
          </a:xfrm>
        </p:spPr>
        <p:txBody>
          <a:bodyPr wrap="square" numCol="1" anchor="t" anchorCtr="0" compatLnSpc="1"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28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Intestinal amebiasis (Amebic dysentery)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Loose stools with mucus and bright red blood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Painful defecation, tenesmus, abdominal pain, cramps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weight loss and anorexia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Fever in 10–30% of cases and possible systemic symptoms (e.g., fatigue)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 </a:t>
            </a:r>
            <a:r>
              <a:rPr lang="en-US" altLang="en-US" sz="20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of traveling to a tropical areas </a:t>
            </a: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8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Extraintestinal amebiasis (Liver abscess) 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1-Fever in 85–90% of cases (compared to amebic dysentery)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RUQ pain or pressure sensation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Diarrhea precedes only a third of all cases of amebic liver abscesses.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usually a solitary abscess in the right lobe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990033"/>
          </a:solidFill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Investigation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1600200"/>
            <a:ext cx="8472487" cy="4829175"/>
          </a:xfrm>
        </p:spPr>
        <p:txBody>
          <a:bodyPr/>
          <a:lstStyle/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leukocytosis &gt;10000)</a:t>
            </a: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LFT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(elevated alkaline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phosphatase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80%, AST , bilirubin)</a:t>
            </a: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Serological antibody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may be negative in the first 7 days)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Stool analysis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2400" b="1" dirty="0">
                <a:sym typeface="Wingdings" panose="05000000000000000000" pitchFamily="2" charset="2"/>
              </a:rPr>
              <a:t>Amoebic </a:t>
            </a:r>
            <a:r>
              <a:rPr lang="en-US" sz="2400" b="1" dirty="0" err="1">
                <a:sym typeface="Wingdings" panose="05000000000000000000" pitchFamily="2" charset="2"/>
              </a:rPr>
              <a:t>trophozoites</a:t>
            </a:r>
            <a:r>
              <a:rPr lang="en-US" sz="2400" b="1" dirty="0">
                <a:sym typeface="Wingdings" panose="05000000000000000000" pitchFamily="2" charset="2"/>
              </a:rPr>
              <a:t> / cysts)</a:t>
            </a:r>
            <a:endParaRPr lang="ar-JO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Imaging </a:t>
            </a: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ultrasound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:hypoechoic solitary lesion .</a:t>
            </a: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CT scan </a:t>
            </a: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400" b="1" u="sng" dirty="0"/>
          </a:p>
          <a:p>
            <a:pPr algn="justLow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ar-JO" sz="2400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ar-JO" sz="2400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GB" sz="2400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900113" y="5208588"/>
            <a:ext cx="7632700" cy="66833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CT :hypodense mass with a peripheral enhancing rim.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108" name="Picture 3" descr="ct ameb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b="1" u="sng"/>
              <a:t>Medical therapy</a:t>
            </a:r>
          </a:p>
          <a:p>
            <a:r>
              <a:rPr lang="en-US">
                <a:solidFill>
                  <a:schemeClr val="accent2"/>
                </a:solidFill>
              </a:rPr>
              <a:t>Asymptomatic intestinal amebiasis:</a:t>
            </a:r>
          </a:p>
          <a:p>
            <a:pPr marL="0" indent="0">
              <a:buNone/>
            </a:pPr>
            <a:r>
              <a:rPr lang="en-US"/>
              <a:t>No treatment in endemic areas</a:t>
            </a:r>
          </a:p>
          <a:p>
            <a:pPr marL="0" indent="0">
              <a:buNone/>
            </a:pPr>
            <a:r>
              <a:rPr lang="en-US"/>
              <a:t>In nonendemic areas :</a:t>
            </a:r>
            <a:r>
              <a:rPr lang="en-US">
                <a:sym typeface="+mn-ea"/>
              </a:rPr>
              <a:t>Luminal agents such as </a:t>
            </a:r>
            <a:r>
              <a:rPr lang="en-US">
                <a:solidFill>
                  <a:schemeClr val="accent2"/>
                </a:solidFill>
                <a:sym typeface="+mn-ea"/>
              </a:rPr>
              <a:t>paromomycin(</a:t>
            </a:r>
            <a:r>
              <a:rPr lang="en-US">
                <a:sym typeface="+mn-ea"/>
              </a:rPr>
              <a:t> To prevent the development of invasive disease and the shedding of cysts)</a:t>
            </a:r>
            <a:endParaRPr lang="en-US"/>
          </a:p>
          <a:p>
            <a:pPr marL="0" indent="0">
              <a:buNone/>
            </a:pPr>
            <a:r>
              <a:rPr lang="en-US"/>
              <a:t> </a:t>
            </a:r>
          </a:p>
          <a:p>
            <a:r>
              <a:rPr lang="en-US">
                <a:solidFill>
                  <a:schemeClr val="accent2"/>
                </a:solidFill>
              </a:rPr>
              <a:t>Symptomatic intestinal amebiasis and invasive extraintestinal amebiasis:</a:t>
            </a:r>
          </a:p>
          <a:p>
            <a:pPr marL="0" indent="0">
              <a:buNone/>
            </a:pPr>
            <a:r>
              <a:rPr lang="en-US"/>
              <a:t>Initial treatment with a</a:t>
            </a:r>
            <a:r>
              <a:rPr lang="en-US">
                <a:solidFill>
                  <a:schemeClr val="tx1"/>
                </a:solidFill>
              </a:rPr>
              <a:t> nitroimidazole d</a:t>
            </a:r>
            <a:r>
              <a:rPr lang="en-US"/>
              <a:t>erivative such as </a:t>
            </a:r>
            <a:r>
              <a:rPr lang="en-US">
                <a:solidFill>
                  <a:schemeClr val="accent2"/>
                </a:solidFill>
              </a:rPr>
              <a:t>metronidazole</a:t>
            </a:r>
            <a:endParaRPr lang="en-US"/>
          </a:p>
          <a:p>
            <a:pPr marL="0" indent="0">
              <a:buNone/>
            </a:pPr>
            <a:r>
              <a:rPr lang="en-US"/>
              <a:t>Followed by a luminal agent (</a:t>
            </a:r>
            <a:r>
              <a:rPr lang="en-US">
                <a:solidFill>
                  <a:schemeClr val="accent2"/>
                </a:solidFill>
              </a:rPr>
              <a:t>paromomycin (</a:t>
            </a:r>
            <a:r>
              <a:rPr lang="en-US"/>
              <a:t>to eradicate intestinal cysts and prevent relapse)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/>
        </p:nvSpPr>
        <p:spPr>
          <a:xfrm>
            <a:off x="457200" y="274638"/>
            <a:ext cx="8229600" cy="922337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Treatment: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Aspiration: ultrasound or CT-guided puncture of complicated liver abscesses at risk for perforation</a:t>
            </a:r>
          </a:p>
          <a:p>
            <a:r>
              <a:rPr lang="en-US" sz="3600"/>
              <a:t>Indications:</a:t>
            </a:r>
          </a:p>
          <a:p>
            <a:r>
              <a:rPr lang="en-US">
                <a:solidFill>
                  <a:srgbClr val="7030A0"/>
                </a:solidFill>
              </a:rPr>
              <a:t>Localized in the left lobe</a:t>
            </a:r>
          </a:p>
          <a:p>
            <a:r>
              <a:rPr lang="en-US">
                <a:solidFill>
                  <a:srgbClr val="7030A0"/>
                </a:solidFill>
              </a:rPr>
              <a:t>Multiple abscesses</a:t>
            </a:r>
          </a:p>
          <a:p>
            <a:r>
              <a:rPr lang="en-US">
                <a:solidFill>
                  <a:srgbClr val="7030A0"/>
                </a:solidFill>
              </a:rPr>
              <a:t>Failure to respond to pharmacotherapy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Surgical drainage: should generally be avoided, but may be indicated for inaccessible abscesses or ruptured abscesses in combination with peritonitis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42910" y="2786058"/>
            <a:ext cx="7886700" cy="238919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8800" dirty="0"/>
              <a:t>Thank You</a:t>
            </a:r>
            <a:endParaRPr lang="ar-JO" sz="8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762000" y="533400"/>
            <a:ext cx="7772400" cy="1470025"/>
          </a:xfrm>
        </p:spPr>
        <p:txBody>
          <a:bodyPr/>
          <a:lstStyle/>
          <a:p>
            <a:r>
              <a:rPr lang="ar-JO" dirty="0"/>
              <a:t>بسم الله الرحمن الرحيم 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295400" y="3505200"/>
            <a:ext cx="6400800" cy="1752600"/>
          </a:xfrm>
        </p:spPr>
        <p:txBody>
          <a:bodyPr/>
          <a:lstStyle/>
          <a:p>
            <a:r>
              <a:rPr lang="en-US" dirty="0" err="1"/>
              <a:t>Raed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almutarien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Supervisor : </a:t>
            </a:r>
            <a:r>
              <a:rPr lang="en-US" dirty="0" err="1"/>
              <a:t>Dr.mohammad</a:t>
            </a:r>
            <a:r>
              <a:rPr lang="en-US" dirty="0"/>
              <a:t> </a:t>
            </a:r>
            <a:r>
              <a:rPr lang="en-US" dirty="0" err="1"/>
              <a:t>nofal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858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EVALUATION OF AN INCIDENTAL LIVER MASS</a:t>
            </a:r>
            <a:endParaRPr lang="en-US" sz="3200" dirty="0"/>
          </a:p>
        </p:txBody>
      </p:sp>
      <p:sp>
        <p:nvSpPr>
          <p:cNvPr id="5" name="مستطيل 4"/>
          <p:cNvSpPr/>
          <p:nvPr/>
        </p:nvSpPr>
        <p:spPr>
          <a:xfrm>
            <a:off x="762000" y="1981200"/>
            <a:ext cx="7924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liver masses often are  identified incidentally during a radiologic imaging procedure performed for another indication.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Although many of these lesions are benign and will require no further treatment, the concern for malignancy requires a thorough evaluation. </a:t>
            </a:r>
          </a:p>
          <a:p>
            <a:endParaRPr lang="en-US" dirty="0"/>
          </a:p>
          <a:p>
            <a:r>
              <a:rPr lang="en-US" dirty="0"/>
              <a:t>Thus, an orderly approach should be taken to the workup of an incidental liver lesion to minimize unnecessary testing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448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2736"/>
            <a:ext cx="5638800" cy="655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37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Placeholder 2"/>
          <p:cNvSpPr>
            <a:spLocks noGrp="1"/>
          </p:cNvSpPr>
          <p:nvPr>
            <p:ph type="body" idx="1"/>
          </p:nvPr>
        </p:nvSpPr>
        <p:spPr>
          <a:xfrm>
            <a:off x="539750" y="2349500"/>
            <a:ext cx="7886700" cy="3240088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7200" b="1" dirty="0"/>
              <a:t>Benign masses</a:t>
            </a:r>
          </a:p>
          <a:p>
            <a:pPr fontAlgn="auto">
              <a:spcAft>
                <a:spcPts val="0"/>
              </a:spcAft>
              <a:defRPr/>
            </a:pPr>
            <a:endParaRPr lang="en-US" altLang="en-US" sz="7200" b="1" dirty="0"/>
          </a:p>
          <a:p>
            <a:pPr fontAlgn="auto">
              <a:spcAft>
                <a:spcPts val="0"/>
              </a:spcAft>
              <a:defRPr/>
            </a:pPr>
            <a:r>
              <a:rPr lang="en-US" sz="7200" dirty="0"/>
              <a:t>1-Abscess</a:t>
            </a:r>
            <a:endParaRPr lang="en-US" altLang="en-US" sz="72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57200" y="609600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Liver biopsy is indicated when biochemical analysis and diagnostic imaging fail to lead to a definitive diagnosis.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Absolute contraindications to percutaneous liver biopsy include significant coagulopathy </a:t>
            </a:r>
            <a:r>
              <a:rPr lang="en-US" sz="800" dirty="0"/>
              <a:t>, </a:t>
            </a:r>
            <a:r>
              <a:rPr lang="en-US" dirty="0"/>
              <a:t>biliary dilatation, and suspicion for </a:t>
            </a:r>
            <a:r>
              <a:rPr lang="en-US" dirty="0" err="1"/>
              <a:t>hemangioma</a:t>
            </a:r>
            <a:r>
              <a:rPr lang="en-US" dirty="0"/>
              <a:t> or </a:t>
            </a:r>
            <a:r>
              <a:rPr lang="en-US" dirty="0" err="1"/>
              <a:t>echinococcal</a:t>
            </a:r>
            <a:r>
              <a:rPr lang="en-US" dirty="0"/>
              <a:t> cyst.</a:t>
            </a:r>
          </a:p>
          <a:p>
            <a:endParaRPr lang="en-US" dirty="0"/>
          </a:p>
          <a:p>
            <a:r>
              <a:rPr lang="en-US" dirty="0"/>
              <a:t>Obesity and the presence of ascites are relative contraindications </a:t>
            </a:r>
            <a:endParaRPr lang="en-US" sz="90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these patients, laparoscopic liver biopsy can be considered.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12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5562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20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57200" y="609600"/>
            <a:ext cx="2332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BENIGN LIVER LESIONS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04800" y="1828800"/>
            <a:ext cx="7848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Benign liver lesions occur in up to 20% of the general population and are much more common than malignant tumors.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HEPATIC CYSTS</a:t>
            </a:r>
          </a:p>
          <a:p>
            <a:endParaRPr lang="en-US" b="1" dirty="0"/>
          </a:p>
          <a:p>
            <a:r>
              <a:rPr lang="en-US" dirty="0"/>
              <a:t>The majority of hepatic cysts are asymptomatic. Hepatic cysts are usually identified incidentally</a:t>
            </a:r>
          </a:p>
          <a:p>
            <a:endParaRPr lang="en-US" b="1" dirty="0"/>
          </a:p>
          <a:p>
            <a:r>
              <a:rPr lang="en-US" dirty="0"/>
              <a:t>Cystic lesions of the liver can arise primarily (congenital) or secondarily from trauma (</a:t>
            </a:r>
            <a:r>
              <a:rPr lang="en-US" dirty="0" err="1"/>
              <a:t>seroma</a:t>
            </a:r>
            <a:r>
              <a:rPr lang="en-US" dirty="0"/>
              <a:t> or </a:t>
            </a:r>
            <a:r>
              <a:rPr lang="en-US" dirty="0" err="1"/>
              <a:t>biloma</a:t>
            </a:r>
            <a:r>
              <a:rPr lang="en-US" dirty="0"/>
              <a:t>), infection (pyogenic or parasitic), or neoplastic disease.</a:t>
            </a:r>
          </a:p>
        </p:txBody>
      </p:sp>
    </p:spTree>
    <p:extLst>
      <p:ext uri="{BB962C8B-B14F-4D97-AF65-F5344CB8AC3E}">
        <p14:creationId xmlns:p14="http://schemas.microsoft.com/office/powerpoint/2010/main" val="1375186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57200" y="152400"/>
            <a:ext cx="85344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Simple cystic disease</a:t>
            </a:r>
          </a:p>
          <a:p>
            <a:endParaRPr lang="en-US" dirty="0"/>
          </a:p>
          <a:p>
            <a:r>
              <a:rPr lang="en-US" dirty="0"/>
              <a:t>The most common benign lesion found in the liver.</a:t>
            </a:r>
          </a:p>
          <a:p>
            <a:endParaRPr lang="en-US" dirty="0"/>
          </a:p>
          <a:p>
            <a:r>
              <a:rPr lang="en-US" dirty="0"/>
              <a:t>Simple cysts  Is a biliary malformation , which does not have communication with the intrahepatic biliary tree . </a:t>
            </a:r>
          </a:p>
          <a:p>
            <a:endParaRPr lang="en-US" dirty="0"/>
          </a:p>
          <a:p>
            <a:r>
              <a:rPr lang="en-US" dirty="0"/>
              <a:t>The cyst epithelium is cuboidal and secretes a clear </a:t>
            </a:r>
            <a:r>
              <a:rPr lang="en-US" dirty="0" err="1"/>
              <a:t>nonbilious</a:t>
            </a:r>
            <a:r>
              <a:rPr lang="en-US" dirty="0"/>
              <a:t> serous fluid</a:t>
            </a:r>
          </a:p>
          <a:p>
            <a:endParaRPr lang="en-US" dirty="0"/>
          </a:p>
          <a:p>
            <a:r>
              <a:rPr lang="en-US" dirty="0"/>
              <a:t>Simple cysts are generally solitary. </a:t>
            </a:r>
          </a:p>
          <a:p>
            <a:endParaRPr lang="en-US" dirty="0"/>
          </a:p>
          <a:p>
            <a:r>
              <a:rPr lang="en-US" dirty="0"/>
              <a:t>In 5% to 14% of the population ,  the female to male ratio is approximately 4:1</a:t>
            </a:r>
          </a:p>
          <a:p>
            <a:endParaRPr lang="en-US" dirty="0"/>
          </a:p>
          <a:p>
            <a:r>
              <a:rPr lang="en-US" dirty="0"/>
              <a:t>simple cysts are usually asymptomatic. But Large simple cysts may cause abdominal pain, </a:t>
            </a:r>
            <a:r>
              <a:rPr lang="en-US" dirty="0" err="1"/>
              <a:t>epigastric</a:t>
            </a:r>
            <a:r>
              <a:rPr lang="en-US" dirty="0"/>
              <a:t> fullness, and early satiety. \abdominal mass.</a:t>
            </a:r>
          </a:p>
          <a:p>
            <a:endParaRPr lang="en-US" dirty="0"/>
          </a:p>
          <a:p>
            <a:r>
              <a:rPr lang="en-US" dirty="0" err="1"/>
              <a:t>Dx</a:t>
            </a:r>
            <a:r>
              <a:rPr lang="en-US" dirty="0"/>
              <a:t> :</a:t>
            </a:r>
          </a:p>
          <a:p>
            <a:r>
              <a:rPr lang="en-US" dirty="0"/>
              <a:t>Simple cysts usually are identified in hepatic imaging studies  as well-defined thin wall and no solid component and are filled with homogeneous, clear </a:t>
            </a:r>
            <a:r>
              <a:rPr lang="en-US" dirty="0" err="1"/>
              <a:t>fluid.VS</a:t>
            </a:r>
            <a:r>
              <a:rPr lang="en-US" dirty="0"/>
              <a:t> secondary cysts</a:t>
            </a:r>
          </a:p>
          <a:p>
            <a:endParaRPr lang="en-US" dirty="0"/>
          </a:p>
          <a:p>
            <a:r>
              <a:rPr lang="en-US" dirty="0"/>
              <a:t>have a characteristic blue hue when seen at laparoscopy</a:t>
            </a:r>
          </a:p>
          <a:p>
            <a:endParaRPr lang="en-US" dirty="0"/>
          </a:p>
          <a:p>
            <a:r>
              <a:rPr lang="en-US" dirty="0"/>
              <a:t>TTT:</a:t>
            </a:r>
          </a:p>
          <a:p>
            <a:r>
              <a:rPr lang="en-US" dirty="0"/>
              <a:t>Asymptomatic simple cysts  ,regardless of size , are best managed conservatively.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807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52400"/>
            <a:ext cx="89916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symptomatic patients , either </a:t>
            </a:r>
            <a:r>
              <a:rPr lang="en-US" dirty="0" err="1"/>
              <a:t>sclerotherapy</a:t>
            </a:r>
            <a:r>
              <a:rPr lang="en-US" dirty="0"/>
              <a:t> or surgical fenestration </a:t>
            </a:r>
          </a:p>
          <a:p>
            <a:endParaRPr lang="en-US" dirty="0"/>
          </a:p>
          <a:p>
            <a:r>
              <a:rPr lang="en-US" dirty="0"/>
              <a:t>1- </a:t>
            </a:r>
            <a:r>
              <a:rPr lang="en-US" dirty="0" err="1"/>
              <a:t>sclerotherapy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ultrasound- or CT-guided percutaneous cyst aspiration followed by </a:t>
            </a:r>
            <a:r>
              <a:rPr lang="en-US" dirty="0" err="1"/>
              <a:t>sclerotherapy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 : Rule out communication with bile duct  or peritoneal cavity . By?</a:t>
            </a:r>
          </a:p>
          <a:p>
            <a:endParaRPr lang="en-US" dirty="0"/>
          </a:p>
          <a:p>
            <a:r>
              <a:rPr lang="en-US" dirty="0"/>
              <a:t>High symptomatic recurrence rate 20% after 4m </a:t>
            </a:r>
          </a:p>
          <a:p>
            <a:endParaRPr lang="en-US" dirty="0"/>
          </a:p>
          <a:p>
            <a:r>
              <a:rPr lang="en-US" dirty="0"/>
              <a:t>If percutaneous treatment is unavailable or ineffective, treatment may include either laparoscopic or open surgical cyst fenestration</a:t>
            </a:r>
          </a:p>
          <a:p>
            <a:endParaRPr lang="en-US" dirty="0"/>
          </a:p>
          <a:p>
            <a:r>
              <a:rPr lang="en-US" dirty="0"/>
              <a:t>2- surgical fenestration </a:t>
            </a:r>
          </a:p>
          <a:p>
            <a:endParaRPr lang="en-US" dirty="0"/>
          </a:p>
          <a:p>
            <a:r>
              <a:rPr lang="en-US" dirty="0"/>
              <a:t>Indications for surgical intervention include symptoms, rupture, </a:t>
            </a:r>
            <a:r>
              <a:rPr lang="en-US" dirty="0" err="1"/>
              <a:t>haemorrhage</a:t>
            </a:r>
            <a:r>
              <a:rPr lang="en-US" dirty="0"/>
              <a:t>, infection or indeterminate diagnosis. </a:t>
            </a:r>
          </a:p>
          <a:p>
            <a:endParaRPr lang="en-US" dirty="0"/>
          </a:p>
          <a:p>
            <a:r>
              <a:rPr lang="en-US" dirty="0"/>
              <a:t>Surgical resection typically involves laparoscopic </a:t>
            </a:r>
            <a:r>
              <a:rPr lang="en-US" dirty="0" err="1"/>
              <a:t>deroofing</a:t>
            </a:r>
            <a:r>
              <a:rPr lang="en-US" dirty="0"/>
              <a:t>, with </a:t>
            </a:r>
            <a:r>
              <a:rPr lang="en-US" dirty="0" err="1"/>
              <a:t>oversewing</a:t>
            </a:r>
            <a:r>
              <a:rPr lang="en-US" dirty="0"/>
              <a:t> of the cyst wall.</a:t>
            </a:r>
          </a:p>
          <a:p>
            <a:endParaRPr lang="en-US" dirty="0"/>
          </a:p>
          <a:p>
            <a:r>
              <a:rPr lang="en-US" dirty="0"/>
              <a:t>The excised cyst wall is sent for pathologic analysis to exclude the presence of carcinoma, and the remaining cyst wall must be carefully inspected for evidence of neoplastic change. </a:t>
            </a: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If such change is present, complete resection is required, either by </a:t>
            </a:r>
            <a:r>
              <a:rPr lang="en-US" sz="1600" dirty="0" err="1"/>
              <a:t>enucleation</a:t>
            </a:r>
            <a:r>
              <a:rPr lang="en-US" sz="1600" dirty="0"/>
              <a:t> or formal hepatic resection</a:t>
            </a:r>
          </a:p>
        </p:txBody>
      </p:sp>
    </p:spTree>
    <p:extLst>
      <p:ext uri="{BB962C8B-B14F-4D97-AF65-F5344CB8AC3E}">
        <p14:creationId xmlns:p14="http://schemas.microsoft.com/office/powerpoint/2010/main" val="1733030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56983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785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Hp_i3\Desktop\simple hepatc cy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44958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p_i3\Desktop\shc1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82" y="304800"/>
            <a:ext cx="435119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560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03564"/>
            <a:ext cx="746760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124200" y="152400"/>
            <a:ext cx="2105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blue hue </a:t>
            </a:r>
            <a:r>
              <a:rPr lang="en-US" dirty="0" err="1"/>
              <a:t>apperance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4319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228600"/>
            <a:ext cx="2408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Polycystic Liver Disease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53291" y="597932"/>
            <a:ext cx="87630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PCLD is a genetic disease responsible for the development of multiple hepatic cysts. </a:t>
            </a:r>
          </a:p>
          <a:p>
            <a:endParaRPr lang="en-US" dirty="0"/>
          </a:p>
          <a:p>
            <a:r>
              <a:rPr lang="en-US" dirty="0"/>
              <a:t>an autosomal dominant disease and usually presents in the third decade of life. </a:t>
            </a:r>
          </a:p>
          <a:p>
            <a:endParaRPr lang="en-US" dirty="0"/>
          </a:p>
          <a:p>
            <a:r>
              <a:rPr lang="en-US" dirty="0"/>
              <a:t>mutations of </a:t>
            </a:r>
            <a:r>
              <a:rPr lang="en-US" i="1" dirty="0"/>
              <a:t>PKD1</a:t>
            </a:r>
            <a:r>
              <a:rPr lang="en-US" dirty="0"/>
              <a:t>, and  </a:t>
            </a:r>
            <a:r>
              <a:rPr lang="en-US" i="1" dirty="0"/>
              <a:t>PKD2</a:t>
            </a:r>
            <a:r>
              <a:rPr lang="en-US" dirty="0"/>
              <a:t>..</a:t>
            </a:r>
          </a:p>
          <a:p>
            <a:endParaRPr lang="en-US" dirty="0"/>
          </a:p>
          <a:p>
            <a:r>
              <a:rPr lang="en-US" dirty="0"/>
              <a:t>around half of patients will also have polycystic kidneys.</a:t>
            </a:r>
          </a:p>
          <a:p>
            <a:endParaRPr lang="en-US" dirty="0"/>
          </a:p>
          <a:p>
            <a:r>
              <a:rPr lang="en-US" dirty="0"/>
              <a:t>The severity and number of hepatic cysts are higher in females </a:t>
            </a:r>
          </a:p>
          <a:p>
            <a:endParaRPr lang="en-US" dirty="0"/>
          </a:p>
          <a:p>
            <a:r>
              <a:rPr lang="en-US" dirty="0"/>
              <a:t>increase with advancing age and with increasing severity of renal cystic disease and renal dysfunction.</a:t>
            </a:r>
          </a:p>
          <a:p>
            <a:endParaRPr lang="en-US" dirty="0"/>
          </a:p>
          <a:p>
            <a:r>
              <a:rPr lang="en-US" dirty="0"/>
              <a:t>Patients with a small number of cysts or with small cysts (&lt;2 cm) usually remain asymptomatic. </a:t>
            </a:r>
          </a:p>
          <a:p>
            <a:endParaRPr lang="en-US" dirty="0"/>
          </a:p>
          <a:p>
            <a:r>
              <a:rPr lang="en-US" dirty="0"/>
              <a:t>In contrast, patients who develop many or large cysts, with a cyst-to-parenchymal volume</a:t>
            </a:r>
          </a:p>
          <a:p>
            <a:r>
              <a:rPr lang="en-US" dirty="0"/>
              <a:t>ratio of &gt;1, usually develop clinical symptoms, including abdominal pain, distension, shortness of breath, and early satiety. </a:t>
            </a:r>
          </a:p>
          <a:p>
            <a:endParaRPr lang="en-US" dirty="0"/>
          </a:p>
          <a:p>
            <a:r>
              <a:rPr lang="en-US" dirty="0"/>
              <a:t>symptoms are related mainly to the volume of enlarged liver</a:t>
            </a:r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17024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28600" y="609600"/>
            <a:ext cx="8610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most patients, the liver parenchymal volume and synthetic function are preserved despite extensive cystic disease. </a:t>
            </a:r>
          </a:p>
          <a:p>
            <a:endParaRPr lang="en-US" dirty="0"/>
          </a:p>
          <a:p>
            <a:r>
              <a:rPr lang="en-US" dirty="0"/>
              <a:t>Hepatic </a:t>
            </a:r>
            <a:r>
              <a:rPr lang="en-US" dirty="0" err="1"/>
              <a:t>decompensation</a:t>
            </a:r>
            <a:r>
              <a:rPr lang="en-US" dirty="0"/>
              <a:t>, </a:t>
            </a:r>
            <a:r>
              <a:rPr lang="en-US" dirty="0" err="1"/>
              <a:t>variceal</a:t>
            </a:r>
            <a:r>
              <a:rPr lang="en-US" dirty="0"/>
              <a:t> hemorrhage, ascites, and encephalopathy develop rarely in patients with  PCLD and only in those with massive cystic disease. </a:t>
            </a:r>
          </a:p>
          <a:p>
            <a:endParaRPr lang="en-US" dirty="0"/>
          </a:p>
          <a:p>
            <a:r>
              <a:rPr lang="en-US" dirty="0"/>
              <a:t>The most common liver-specific complications associated with PCLD are </a:t>
            </a:r>
            <a:r>
              <a:rPr lang="en-US" dirty="0" err="1"/>
              <a:t>intracystic</a:t>
            </a:r>
            <a:r>
              <a:rPr lang="en-US" dirty="0"/>
              <a:t> hemorrhage, infection, and posttraumatic rupture.</a:t>
            </a:r>
          </a:p>
          <a:p>
            <a:endParaRPr lang="en-US" dirty="0"/>
          </a:p>
          <a:p>
            <a:r>
              <a:rPr lang="en-US" dirty="0"/>
              <a:t>Disease progression often results in renal failure and the need for hemodialysis. </a:t>
            </a:r>
          </a:p>
          <a:p>
            <a:endParaRPr lang="en-US" dirty="0"/>
          </a:p>
          <a:p>
            <a:r>
              <a:rPr lang="en-US" dirty="0"/>
              <a:t>Other conditions that may be associated with PCLD include cerebral aneurysm 8% , diverticulosis, mitral valve prolapse 25% , and inguinal hernia</a:t>
            </a:r>
          </a:p>
          <a:p>
            <a:endParaRPr lang="en-US" b="1" dirty="0"/>
          </a:p>
          <a:p>
            <a:r>
              <a:rPr lang="en-US" b="1" dirty="0" err="1"/>
              <a:t>Dx</a:t>
            </a:r>
            <a:endParaRPr lang="en-US" b="1" dirty="0"/>
          </a:p>
          <a:p>
            <a:r>
              <a:rPr lang="en-US" dirty="0"/>
              <a:t>The most common abnormal biochemical test finding is a modestly elevated γ </a:t>
            </a:r>
            <a:r>
              <a:rPr lang="en-US" dirty="0" err="1"/>
              <a:t>glutamyltransferase</a:t>
            </a:r>
            <a:r>
              <a:rPr lang="en-US" dirty="0"/>
              <a:t> level, and the most useful imaging tests are CT or MRI of the abdomen.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86238" cy="922337"/>
          </a:xfrm>
          <a:noFill/>
          <a:ln w="76200">
            <a:solidFill>
              <a:srgbClr val="990033"/>
            </a:solidFill>
            <a:miter lim="800000"/>
          </a:ln>
        </p:spPr>
        <p:txBody>
          <a:bodyPr/>
          <a:lstStyle/>
          <a:p>
            <a:r>
              <a:rPr lang="en-US" altLang="en-US" sz="4000">
                <a:cs typeface="Times New Roman" panose="02020603050405020304" pitchFamily="18" charset="0"/>
              </a:rPr>
              <a:t> Liver abscesses</a:t>
            </a: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468313" y="1484313"/>
            <a:ext cx="8247062" cy="649287"/>
          </a:xfrm>
          <a:prstGeom prst="rect">
            <a:avLst/>
          </a:prstGeom>
          <a:noFill/>
          <a:ln w="76200">
            <a:solidFill>
              <a:srgbClr val="3366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Pyogenic liver abscesses --- the most common type</a:t>
            </a:r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468313" y="2492375"/>
            <a:ext cx="8247062" cy="649288"/>
          </a:xfrm>
          <a:prstGeom prst="rect">
            <a:avLst/>
          </a:prstGeom>
          <a:noFill/>
          <a:ln w="76200">
            <a:solidFill>
              <a:srgbClr val="3366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Amebic liver abscesses --- 2</a:t>
            </a:r>
            <a:r>
              <a:rPr kumimoji="0" lang="en-US" altLang="en-US" sz="2800" b="0" i="0" u="none" strike="noStrike" kern="1200" cap="none" spc="0" normalizeH="0" baseline="30000" noProof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most common type</a:t>
            </a: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428625" y="3571875"/>
            <a:ext cx="8286750" cy="649288"/>
          </a:xfrm>
          <a:prstGeom prst="rect">
            <a:avLst/>
          </a:prstGeom>
          <a:noFill/>
          <a:ln w="76200">
            <a:solidFill>
              <a:srgbClr val="3366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Fngal liver abscesses ---- rare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509441"/>
            <a:ext cx="8839200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principal aim of treatment for PCLD is to ameliorate symptoms by decreasing liver volume. </a:t>
            </a:r>
          </a:p>
          <a:p>
            <a:endParaRPr lang="en-US" dirty="0"/>
          </a:p>
          <a:p>
            <a:r>
              <a:rPr lang="en-US" dirty="0"/>
              <a:t>1-Medical therapy options for PCLD remain experimental at this time. </a:t>
            </a:r>
          </a:p>
          <a:p>
            <a:endParaRPr lang="en-US" dirty="0"/>
          </a:p>
          <a:p>
            <a:r>
              <a:rPr lang="en-US" dirty="0" err="1"/>
              <a:t>Somatostatin</a:t>
            </a:r>
            <a:r>
              <a:rPr lang="en-US" dirty="0"/>
              <a:t> analogs such as </a:t>
            </a:r>
            <a:r>
              <a:rPr lang="en-US" dirty="0" err="1"/>
              <a:t>octreotide</a:t>
            </a:r>
            <a:r>
              <a:rPr lang="en-US" dirty="0"/>
              <a:t> and </a:t>
            </a:r>
            <a:r>
              <a:rPr lang="en-US" dirty="0" err="1"/>
              <a:t>lanreotide</a:t>
            </a:r>
            <a:r>
              <a:rPr lang="en-US" dirty="0"/>
              <a:t> have been shown to modestly reduce liver volume and are generally well tolerated</a:t>
            </a:r>
          </a:p>
          <a:p>
            <a:endParaRPr lang="en-US" dirty="0"/>
          </a:p>
          <a:p>
            <a:r>
              <a:rPr lang="en-US" dirty="0"/>
              <a:t>2-Sclerotherapy and laparoscopic fenestration showed ineffective in the management of PCLD.</a:t>
            </a:r>
          </a:p>
          <a:p>
            <a:endParaRPr lang="en-US" dirty="0"/>
          </a:p>
          <a:p>
            <a:r>
              <a:rPr lang="en-US" dirty="0"/>
              <a:t>3- Current surgical options include: open fenestration, liver resection, or liver transplantation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b="1" dirty="0"/>
              <a:t>Liver resection :</a:t>
            </a:r>
            <a:r>
              <a:rPr lang="en-US" dirty="0"/>
              <a:t> If the majority of cysts are in a particular area of the liver.</a:t>
            </a:r>
            <a:endParaRPr lang="en-US" altLang="en-US" dirty="0"/>
          </a:p>
          <a:p>
            <a:pPr marL="285750" indent="-285750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altLang="en-US" dirty="0"/>
          </a:p>
          <a:p>
            <a:pPr marL="285750" indent="-28575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altLang="en-US" dirty="0"/>
              <a:t>The only definitive therapy for patients with symptoms is  </a:t>
            </a:r>
            <a:r>
              <a:rPr lang="en-US" altLang="en-US" b="1" dirty="0"/>
              <a:t>liver transplantation</a:t>
            </a:r>
            <a:r>
              <a:rPr lang="en-US" altLang="en-US" dirty="0"/>
              <a:t>.</a:t>
            </a:r>
          </a:p>
          <a:p>
            <a:pPr marL="285750" indent="-285750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altLang="en-US" dirty="0"/>
          </a:p>
          <a:p>
            <a:pPr marL="285750" indent="-28575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altLang="en-US" dirty="0"/>
              <a:t>If the patient has renal involvement (polycystic kidney disease) with renal failure, consideration should be given to combined </a:t>
            </a:r>
            <a:r>
              <a:rPr lang="en-US" altLang="en-US" b="1" dirty="0"/>
              <a:t>liver-kidney transplantation</a:t>
            </a:r>
            <a:r>
              <a:rPr lang="en-US" alt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66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Hp_i3\Desktop\pc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20782"/>
            <a:ext cx="9142674" cy="622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3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457200" y="762000"/>
            <a:ext cx="7772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HEPATIC CYSTADENOMA</a:t>
            </a:r>
          </a:p>
          <a:p>
            <a:endParaRPr lang="en-US" dirty="0"/>
          </a:p>
          <a:p>
            <a:r>
              <a:rPr lang="en-US" dirty="0"/>
              <a:t>Hepatic </a:t>
            </a:r>
            <a:r>
              <a:rPr lang="en-US" dirty="0" err="1"/>
              <a:t>cystadenoma</a:t>
            </a:r>
            <a:r>
              <a:rPr lang="en-US" dirty="0"/>
              <a:t> is a rare benign tumor of unknown etiology, and accounts for 5% of hepatic cystic lesions. </a:t>
            </a:r>
          </a:p>
          <a:p>
            <a:endParaRPr lang="en-US" dirty="0"/>
          </a:p>
          <a:p>
            <a:r>
              <a:rPr lang="en-US" dirty="0"/>
              <a:t>most commonly present as large lesions in the right lobe of the liver.</a:t>
            </a:r>
          </a:p>
          <a:p>
            <a:endParaRPr lang="en-US" dirty="0"/>
          </a:p>
          <a:p>
            <a:r>
              <a:rPr lang="en-US" dirty="0" err="1"/>
              <a:t>Cystadenomas</a:t>
            </a:r>
            <a:r>
              <a:rPr lang="en-US" dirty="0"/>
              <a:t> commonly present with abdominal pain and mass  </a:t>
            </a:r>
          </a:p>
          <a:p>
            <a:endParaRPr lang="en-US" dirty="0"/>
          </a:p>
          <a:p>
            <a:r>
              <a:rPr lang="en-US" dirty="0"/>
              <a:t>biliary </a:t>
            </a:r>
            <a:r>
              <a:rPr lang="en-US" dirty="0" err="1"/>
              <a:t>cystadenomas</a:t>
            </a:r>
            <a:r>
              <a:rPr lang="en-US" dirty="0"/>
              <a:t> have walls that appear thicker with soft tissue nodules and </a:t>
            </a:r>
            <a:r>
              <a:rPr lang="en-US" dirty="0" err="1"/>
              <a:t>septations</a:t>
            </a:r>
            <a:r>
              <a:rPr lang="en-US" dirty="0"/>
              <a:t> that usually enhance.</a:t>
            </a:r>
          </a:p>
          <a:p>
            <a:endParaRPr lang="en-US" dirty="0"/>
          </a:p>
          <a:p>
            <a:r>
              <a:rPr lang="en-US" dirty="0"/>
              <a:t>The current treatment modality is open or laparoscopic liver resection due to the risk of malignancy in all suspected </a:t>
            </a:r>
            <a:r>
              <a:rPr lang="en-US" dirty="0" err="1"/>
              <a:t>cystadenomas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80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26473" y="457200"/>
            <a:ext cx="1868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 </a:t>
            </a: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Hydatid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cyst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28600" y="826532"/>
            <a:ext cx="8153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Hydatid</a:t>
            </a:r>
            <a:r>
              <a:rPr lang="en-US" dirty="0"/>
              <a:t> disease is due to infection by the tapeworm </a:t>
            </a:r>
            <a:r>
              <a:rPr lang="en-US" dirty="0" err="1"/>
              <a:t>Echinococcus</a:t>
            </a:r>
            <a:r>
              <a:rPr lang="en-US" dirty="0"/>
              <a:t> </a:t>
            </a:r>
            <a:r>
              <a:rPr lang="en-US" dirty="0" err="1"/>
              <a:t>granulosus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Hydatid</a:t>
            </a:r>
            <a:r>
              <a:rPr lang="en-US" dirty="0"/>
              <a:t> disease is most common in sheep-raising areas, where there is exposure to dogs</a:t>
            </a:r>
          </a:p>
          <a:p>
            <a:endParaRPr lang="en-US" dirty="0"/>
          </a:p>
          <a:p>
            <a:r>
              <a:rPr lang="en-US" dirty="0"/>
              <a:t>These include South Australia, New Zealand, Africa, Greece, Spain, and the Middle</a:t>
            </a:r>
          </a:p>
          <a:p>
            <a:r>
              <a:rPr lang="en-US" dirty="0"/>
              <a:t>East. </a:t>
            </a:r>
          </a:p>
          <a:p>
            <a:endParaRPr lang="en-US" dirty="0"/>
          </a:p>
          <a:p>
            <a:r>
              <a:rPr lang="en-US" dirty="0" err="1"/>
              <a:t>Hydatid</a:t>
            </a:r>
            <a:r>
              <a:rPr lang="en-US" dirty="0"/>
              <a:t> cysts commonly involve the right lobe of the liver, usually the anterior-inferior or posterior-inferior segments. </a:t>
            </a:r>
          </a:p>
          <a:p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235527" y="4419600"/>
            <a:ext cx="76269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Definitive hosts are carnivores (e.g. dogs, foxes, cats), and the intermediate hosts are most commonly sheep. </a:t>
            </a:r>
          </a:p>
          <a:p>
            <a:endParaRPr lang="en-US" dirty="0"/>
          </a:p>
          <a:p>
            <a:r>
              <a:rPr lang="en-US" dirty="0"/>
              <a:t>Humans are accidental hosts, and the infection occurs by ingesting food contaminated with </a:t>
            </a:r>
            <a:r>
              <a:rPr lang="en-US" dirty="0" err="1"/>
              <a:t>Echinococcus</a:t>
            </a:r>
            <a:r>
              <a:rPr lang="en-US" dirty="0"/>
              <a:t> eggs</a:t>
            </a:r>
          </a:p>
        </p:txBody>
      </p:sp>
    </p:spTree>
    <p:extLst>
      <p:ext uri="{BB962C8B-B14F-4D97-AF65-F5344CB8AC3E}">
        <p14:creationId xmlns:p14="http://schemas.microsoft.com/office/powerpoint/2010/main" val="2907522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35527" y="152400"/>
            <a:ext cx="8534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Life cycle </a:t>
            </a:r>
          </a:p>
          <a:p>
            <a:endParaRPr lang="en-US" dirty="0"/>
          </a:p>
          <a:p>
            <a:r>
              <a:rPr lang="en-US" dirty="0"/>
              <a:t>The adult tapeworm lives in the intestine of the dog, from which ova are passed in the stool; sheep or humans serve as the intermediate host by ingesting the ova.</a:t>
            </a:r>
          </a:p>
          <a:p>
            <a:r>
              <a:rPr lang="en-US" dirty="0"/>
              <a:t> Ingested ova hatch in the duodenum and the embryos pass to the liver through the portal venous system.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2" y="2057400"/>
            <a:ext cx="8285018" cy="457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477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4636" y="20782"/>
            <a:ext cx="7924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Surgical anatomy </a:t>
            </a:r>
          </a:p>
          <a:p>
            <a:endParaRPr lang="en-US" dirty="0"/>
          </a:p>
          <a:p>
            <a:r>
              <a:rPr lang="en-US" dirty="0"/>
              <a:t>The wall of the resulting </a:t>
            </a:r>
            <a:r>
              <a:rPr lang="en-US" dirty="0" err="1"/>
              <a:t>hydatid</a:t>
            </a:r>
            <a:r>
              <a:rPr lang="en-US" dirty="0"/>
              <a:t> cyst is surrounded by an adventitial layer of granulation tissue (</a:t>
            </a:r>
            <a:r>
              <a:rPr lang="en-US" dirty="0" err="1"/>
              <a:t>pericyst</a:t>
            </a:r>
            <a:r>
              <a:rPr lang="en-US" dirty="0"/>
              <a:t>) that represents the host immune response. </a:t>
            </a:r>
          </a:p>
          <a:p>
            <a:endParaRPr lang="en-US" dirty="0"/>
          </a:p>
          <a:p>
            <a:r>
              <a:rPr lang="en-US" dirty="0"/>
              <a:t>Under- </a:t>
            </a:r>
            <a:r>
              <a:rPr lang="en-US" dirty="0" err="1"/>
              <a:t>neath</a:t>
            </a:r>
            <a:r>
              <a:rPr lang="en-US" dirty="0"/>
              <a:t> the </a:t>
            </a:r>
            <a:r>
              <a:rPr lang="en-US" dirty="0" err="1"/>
              <a:t>pericyst</a:t>
            </a:r>
            <a:r>
              <a:rPr lang="en-US" dirty="0"/>
              <a:t>, a laminated hyaline membrane lined by germinal epithelium (</a:t>
            </a:r>
            <a:r>
              <a:rPr lang="en-US" dirty="0" err="1"/>
              <a:t>endocyst</a:t>
            </a:r>
            <a:r>
              <a:rPr lang="en-US" dirty="0"/>
              <a:t>), on which brood capsules containing </a:t>
            </a:r>
            <a:r>
              <a:rPr lang="en-US" dirty="0" err="1"/>
              <a:t>scolices</a:t>
            </a:r>
            <a:r>
              <a:rPr lang="en-US" dirty="0"/>
              <a:t> develop. The </a:t>
            </a:r>
            <a:r>
              <a:rPr lang="en-US" dirty="0" err="1"/>
              <a:t>hydatid</a:t>
            </a:r>
            <a:r>
              <a:rPr lang="en-US" dirty="0"/>
              <a:t> fluid is produced by cells of the germinal layer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2808"/>
            <a:ext cx="6324600" cy="362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743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547255" y="457200"/>
            <a:ext cx="7315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Clinical features </a:t>
            </a:r>
          </a:p>
          <a:p>
            <a:endParaRPr lang="en-US" dirty="0"/>
          </a:p>
          <a:p>
            <a:r>
              <a:rPr lang="en-US" dirty="0"/>
              <a:t>The disease may be symptomless, but chronic right upper quadrant pain with enlargement of the liver is the common presentation. </a:t>
            </a:r>
          </a:p>
          <a:p>
            <a:endParaRPr lang="en-US" dirty="0"/>
          </a:p>
          <a:p>
            <a:r>
              <a:rPr lang="en-US" dirty="0"/>
              <a:t>or may present after minor abdominal trauma as an acute abdomen due to rupture of the cyst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cyst may rupture into the biliary tree or </a:t>
            </a:r>
            <a:r>
              <a:rPr lang="en-US" dirty="0" err="1"/>
              <a:t>peritoncal</a:t>
            </a:r>
            <a:r>
              <a:rPr lang="en-US" dirty="0"/>
              <a:t> cavity, the latter some times causing an acute anaphylactic reaction. </a:t>
            </a:r>
          </a:p>
          <a:p>
            <a:endParaRPr lang="en-US" dirty="0"/>
          </a:p>
          <a:p>
            <a:r>
              <a:rPr lang="en-US" dirty="0"/>
              <a:t>Other complications include secondary infection and biliary obstruction (</a:t>
            </a:r>
            <a:r>
              <a:rPr lang="en-US" dirty="0" err="1"/>
              <a:t>psuedostones</a:t>
            </a:r>
            <a:r>
              <a:rPr lang="en-US" dirty="0"/>
              <a:t>) with jaundice. </a:t>
            </a:r>
          </a:p>
          <a:p>
            <a:endParaRPr lang="en-US" dirty="0"/>
          </a:p>
          <a:p>
            <a:r>
              <a:rPr lang="en-US" dirty="0"/>
              <a:t>Chest or pulmonary symptoms may occur secondary to the coexistence of a </a:t>
            </a:r>
            <a:r>
              <a:rPr lang="en-US" dirty="0" err="1"/>
              <a:t>hydatid</a:t>
            </a:r>
            <a:r>
              <a:rPr lang="en-US" dirty="0"/>
              <a:t> cyst in the lung. </a:t>
            </a:r>
          </a:p>
          <a:p>
            <a:endParaRPr lang="en-US" dirty="0"/>
          </a:p>
          <a:p>
            <a:r>
              <a:rPr lang="en-US" dirty="0"/>
              <a:t>Liver abscesses are often large by the time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54253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04800" y="152400"/>
            <a:ext cx="8077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Investigations </a:t>
            </a:r>
          </a:p>
          <a:p>
            <a:endParaRPr lang="en-US" sz="1600" dirty="0"/>
          </a:p>
          <a:p>
            <a:r>
              <a:rPr lang="en-US" sz="1600" dirty="0"/>
              <a:t>eosinophilia </a:t>
            </a:r>
            <a:r>
              <a:rPr lang="en-US" altLang="en-US" sz="1600" dirty="0">
                <a:cs typeface="Arial" panose="020B0604020202020204" pitchFamily="34" charset="0"/>
              </a:rPr>
              <a:t>(30% of infected patients) </a:t>
            </a:r>
            <a:r>
              <a:rPr lang="en-US" sz="1600" dirty="0"/>
              <a:t>and serological tests (IHA, CF, ELISA), are available to detect the foreign protein. </a:t>
            </a:r>
          </a:p>
          <a:p>
            <a:endParaRPr lang="en-US" sz="1600" dirty="0"/>
          </a:p>
          <a:p>
            <a:r>
              <a:rPr lang="en-US" sz="1600" dirty="0"/>
              <a:t>Indirect </a:t>
            </a:r>
            <a:r>
              <a:rPr lang="en-US" sz="1600" dirty="0" err="1"/>
              <a:t>haemagglutination</a:t>
            </a:r>
            <a:r>
              <a:rPr lang="en-US" sz="1600" dirty="0"/>
              <a:t> tests are most accurate.</a:t>
            </a:r>
          </a:p>
          <a:p>
            <a:endParaRPr lang="en-US" sz="1600" dirty="0"/>
          </a:p>
          <a:p>
            <a:r>
              <a:rPr lang="en-US" sz="1600" dirty="0"/>
              <a:t>an elevated bilirubin or alkaline phosphatase level</a:t>
            </a:r>
          </a:p>
          <a:p>
            <a:endParaRPr lang="en-US" sz="1600" dirty="0"/>
          </a:p>
          <a:p>
            <a:r>
              <a:rPr lang="en-US" sz="1600" dirty="0"/>
              <a:t>The </a:t>
            </a:r>
            <a:r>
              <a:rPr lang="en-US" sz="1600" dirty="0" err="1"/>
              <a:t>Casoni</a:t>
            </a:r>
            <a:r>
              <a:rPr lang="en-US" sz="1600" dirty="0"/>
              <a:t> test is a skin test used in the diagnosis of </a:t>
            </a:r>
            <a:r>
              <a:rPr lang="en-US" sz="1600" dirty="0" err="1"/>
              <a:t>hydatid</a:t>
            </a:r>
            <a:r>
              <a:rPr lang="en-US" sz="1600" dirty="0"/>
              <a:t> disease. The test involves the intradermal injection of 0.5ml of </a:t>
            </a:r>
            <a:r>
              <a:rPr lang="en-US" sz="1600" dirty="0" err="1"/>
              <a:t>sterilised</a:t>
            </a:r>
            <a:r>
              <a:rPr lang="en-US" sz="1600" dirty="0"/>
              <a:t> fluid from </a:t>
            </a:r>
            <a:r>
              <a:rPr lang="en-US" sz="1600" dirty="0" err="1"/>
              <a:t>hydatid</a:t>
            </a:r>
            <a:r>
              <a:rPr lang="en-US" sz="1600" dirty="0"/>
              <a:t> cysts. A wheal response occurring at the Injection site within 20 minutes is considered positive. </a:t>
            </a:r>
          </a:p>
          <a:p>
            <a:endParaRPr lang="en-US" sz="1600" dirty="0"/>
          </a:p>
          <a:p>
            <a:r>
              <a:rPr lang="en-US" sz="1600" dirty="0"/>
              <a:t>The test is positive in about 90 % of cases. </a:t>
            </a:r>
          </a:p>
          <a:p>
            <a:endParaRPr lang="en-US" sz="1600" dirty="0"/>
          </a:p>
          <a:p>
            <a:r>
              <a:rPr lang="en-US" sz="1600" dirty="0" err="1"/>
              <a:t>Hydatid</a:t>
            </a:r>
            <a:r>
              <a:rPr lang="en-US" sz="1600" dirty="0"/>
              <a:t> cysts commonly calcify and may be seen on a plan film of the abdomen. (Ring-like calcifications of the </a:t>
            </a:r>
            <a:r>
              <a:rPr lang="en-US" sz="1600" dirty="0" err="1"/>
              <a:t>pericysts</a:t>
            </a:r>
            <a:r>
              <a:rPr lang="en-US" sz="1600" dirty="0"/>
              <a:t> are present in 20% to 30% of cases)</a:t>
            </a:r>
          </a:p>
          <a:p>
            <a:endParaRPr lang="en-US" sz="1600" dirty="0"/>
          </a:p>
          <a:p>
            <a:r>
              <a:rPr lang="en-US" sz="1600" dirty="0"/>
              <a:t>Alternatively, they can be detected by ultrasound or CT scan of the liver and are recognizable by their thick wall, which may contain multiple daughter cysts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32509" y="54102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Diagnosis is suggested by the finding of a </a:t>
            </a:r>
            <a:r>
              <a:rPr lang="en-US" dirty="0" err="1"/>
              <a:t>multiloculated</a:t>
            </a:r>
            <a:r>
              <a:rPr lang="en-US" dirty="0"/>
              <a:t> cyst on ultrasound and is further supported by the finding of a floating membrane within the cysts on CT scan</a:t>
            </a:r>
          </a:p>
        </p:txBody>
      </p:sp>
    </p:spTree>
    <p:extLst>
      <p:ext uri="{BB962C8B-B14F-4D97-AF65-F5344CB8AC3E}">
        <p14:creationId xmlns:p14="http://schemas.microsoft.com/office/powerpoint/2010/main" val="1150135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_i3\Desktop\hy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1" y="838200"/>
            <a:ext cx="8001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4769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Hp_i3\Desktop\hhh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800"/>
            <a:ext cx="6477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340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Pyogenic liver abscess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28625" y="1928813"/>
            <a:ext cx="8229600" cy="4525962"/>
          </a:xfrm>
        </p:spPr>
        <p:txBody>
          <a:bodyPr wrap="square" numCol="1" anchor="t" anchorCtr="0" compatLnSpc="1"/>
          <a:lstStyle/>
          <a:p>
            <a:pPr algn="justLow">
              <a:lnSpc>
                <a:spcPct val="80000"/>
              </a:lnSpc>
            </a:pPr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common type of liver abscesses( 80%).</a:t>
            </a:r>
          </a:p>
          <a:p>
            <a:pPr marL="0" indent="0" algn="justLow">
              <a:lnSpc>
                <a:spcPct val="80000"/>
              </a:lnSpc>
              <a:buNone/>
            </a:pPr>
            <a:endParaRPr lang="en-US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frequently found in </a:t>
            </a:r>
            <a:r>
              <a:rPr lang="en-US" alt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right lobe </a:t>
            </a:r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liver.</a:t>
            </a:r>
          </a:p>
          <a:p>
            <a:pPr>
              <a:lnSpc>
                <a:spcPct val="80000"/>
              </a:lnSpc>
            </a:pPr>
            <a:endParaRPr lang="en-US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fr-FR" sz="4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Epidemiology: </a:t>
            </a:r>
            <a:endParaRPr lang="en-US" altLang="fr-F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Incidence: 2–3 cases per 100,000 people in the United States</a:t>
            </a:r>
          </a:p>
          <a:p>
            <a:pPr>
              <a:lnSpc>
                <a:spcPct val="80000"/>
              </a:lnSpc>
            </a:pPr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 incidence: </a:t>
            </a:r>
            <a:r>
              <a:rPr lang="en-US" altLang="fr-FR" sz="2400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50–60 years</a:t>
            </a:r>
          </a:p>
          <a:p>
            <a:pPr>
              <a:lnSpc>
                <a:spcPct val="80000"/>
              </a:lnSpc>
            </a:pPr>
            <a:r>
              <a:rPr lang="en-US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Sex: slight </a:t>
            </a:r>
            <a:r>
              <a:rPr lang="en-US" altLang="fr-FR" sz="2400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male predominance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fr-FR" sz="24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3819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09600" y="4572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water-lily sign indicates a cyst with a floating, undulating membrane, caused by a detached </a:t>
            </a:r>
            <a:r>
              <a:rPr lang="en-US" dirty="0" err="1"/>
              <a:t>endocyst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96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304800"/>
            <a:ext cx="7848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Management </a:t>
            </a:r>
          </a:p>
          <a:p>
            <a:endParaRPr lang="en-US" dirty="0"/>
          </a:p>
          <a:p>
            <a:r>
              <a:rPr lang="en-US" dirty="0"/>
              <a:t>Patients can be treated successfully with </a:t>
            </a:r>
            <a:r>
              <a:rPr lang="en-US" dirty="0" err="1"/>
              <a:t>albendazole</a:t>
            </a:r>
            <a:r>
              <a:rPr lang="en-US" dirty="0"/>
              <a:t>  (15 mg \Kg\day) .but this may be prolonged (at least 4 months)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or </a:t>
            </a:r>
          </a:p>
          <a:p>
            <a:endParaRPr lang="en-US" dirty="0"/>
          </a:p>
          <a:p>
            <a:r>
              <a:rPr lang="en-US" dirty="0"/>
              <a:t>with PAIR method  Under </a:t>
            </a:r>
            <a:r>
              <a:rPr lang="en-US" dirty="0" err="1"/>
              <a:t>albendazole</a:t>
            </a:r>
            <a:r>
              <a:rPr lang="en-US" dirty="0"/>
              <a:t> coverage \ which includes Puncture with a needle, Aspiration of fluid under ultra- sound guidance, Installation of alcohol or hypertonic saline as </a:t>
            </a:r>
            <a:r>
              <a:rPr lang="en-US" dirty="0" err="1"/>
              <a:t>scolicidal</a:t>
            </a:r>
            <a:r>
              <a:rPr lang="en-US" dirty="0"/>
              <a:t>), then Re-aspiration after leaving the solution for 2 minutes. </a:t>
            </a:r>
          </a:p>
          <a:p>
            <a:endParaRPr lang="en-US" dirty="0"/>
          </a:p>
          <a:p>
            <a:r>
              <a:rPr lang="en-US" dirty="0"/>
              <a:t>Or</a:t>
            </a:r>
          </a:p>
          <a:p>
            <a:endParaRPr lang="en-US" dirty="0"/>
          </a:p>
          <a:p>
            <a:r>
              <a:rPr lang="en-US" dirty="0"/>
              <a:t>Surgery : range from liver resection or local excision of the cysts</a:t>
            </a:r>
          </a:p>
          <a:p>
            <a:endParaRPr lang="en-US" dirty="0"/>
          </a:p>
          <a:p>
            <a:r>
              <a:rPr lang="en-US" dirty="0"/>
              <a:t>Or</a:t>
            </a:r>
          </a:p>
          <a:p>
            <a:endParaRPr lang="en-US" dirty="0"/>
          </a:p>
          <a:p>
            <a:r>
              <a:rPr lang="en-US" dirty="0"/>
              <a:t>watch and wait for inactive and silent cysts</a:t>
            </a:r>
          </a:p>
        </p:txBody>
      </p:sp>
    </p:spTree>
    <p:extLst>
      <p:ext uri="{BB962C8B-B14F-4D97-AF65-F5344CB8AC3E}">
        <p14:creationId xmlns:p14="http://schemas.microsoft.com/office/powerpoint/2010/main" val="38014042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58091" y="5257800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Intraperitoneal</a:t>
            </a:r>
            <a:r>
              <a:rPr lang="en-US" dirty="0"/>
              <a:t> rupture</a:t>
            </a:r>
          </a:p>
          <a:p>
            <a:r>
              <a:rPr lang="en-US" dirty="0"/>
              <a:t>• Treat shock.</a:t>
            </a:r>
          </a:p>
          <a:p>
            <a:r>
              <a:rPr lang="en-US" dirty="0"/>
              <a:t>• Carry out peritoneal toilet.</a:t>
            </a:r>
          </a:p>
          <a:p>
            <a:r>
              <a:rPr lang="en-US" dirty="0"/>
              <a:t>• Give hydrocortisone before, during, and after surgery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685800" y="1120676"/>
            <a:ext cx="6858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Surgery :</a:t>
            </a:r>
          </a:p>
          <a:p>
            <a:endParaRPr lang="en-US" dirty="0"/>
          </a:p>
          <a:p>
            <a:r>
              <a:rPr lang="en-US" dirty="0"/>
              <a:t>Rx of choice in :</a:t>
            </a:r>
          </a:p>
          <a:p>
            <a:r>
              <a:rPr lang="en-US" dirty="0"/>
              <a:t>1. complicated cyst </a:t>
            </a:r>
          </a:p>
          <a:p>
            <a:r>
              <a:rPr lang="en-US" dirty="0"/>
              <a:t>2. cysts with daughter vesicles.</a:t>
            </a:r>
          </a:p>
          <a:p>
            <a:r>
              <a:rPr lang="en-US" dirty="0"/>
              <a:t>3. Cyst with diameter more than 10 cm.</a:t>
            </a:r>
          </a:p>
          <a:p>
            <a:r>
              <a:rPr lang="en-US" dirty="0"/>
              <a:t>4. superficial cysts with risk of rupture </a:t>
            </a:r>
          </a:p>
          <a:p>
            <a:endParaRPr lang="en-US" dirty="0"/>
          </a:p>
          <a:p>
            <a:r>
              <a:rPr lang="en-US" dirty="0"/>
              <a:t>*before surgery we give hydrocortisone to  prevent anaphylactic shock .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623455" y="3886200"/>
            <a:ext cx="7807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Contamination of the peritoneal cavity at the time of surgery with active </a:t>
            </a:r>
            <a:r>
              <a:rPr lang="en-US" dirty="0" err="1"/>
              <a:t>hydatid</a:t>
            </a:r>
            <a:r>
              <a:rPr lang="en-US" dirty="0"/>
              <a:t> daughters should be avoided by continuing drug therapy with </a:t>
            </a:r>
            <a:r>
              <a:rPr lang="en-US" dirty="0" err="1"/>
              <a:t>albendazole</a:t>
            </a:r>
            <a:r>
              <a:rPr lang="en-US" dirty="0"/>
              <a:t> and adding preoperative </a:t>
            </a:r>
            <a:r>
              <a:rPr lang="en-US" dirty="0" err="1"/>
              <a:t>praziquantel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655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14400" y="762000"/>
            <a:ext cx="7543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residual cavity may become infected, and this may be reduced, as may bile leakage, by packing the space with </a:t>
            </a:r>
            <a:r>
              <a:rPr lang="en-US" dirty="0" err="1"/>
              <a:t>pedicled</a:t>
            </a:r>
            <a:r>
              <a:rPr lang="en-US" dirty="0"/>
              <a:t> greater </a:t>
            </a:r>
            <a:r>
              <a:rPr lang="en-US" dirty="0" err="1"/>
              <a:t>omentum</a:t>
            </a:r>
            <a:r>
              <a:rPr lang="en-US" dirty="0"/>
              <a:t> (an </a:t>
            </a:r>
            <a:r>
              <a:rPr lang="en-US" dirty="0" err="1"/>
              <a:t>omentoplasty</a:t>
            </a:r>
            <a:r>
              <a:rPr lang="en-US" dirty="0"/>
              <a:t>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doubt exists as to whether a suspected cyst is active, it can be followed on ultrasound, as active cysts gradually become larger and more superficial in the liver</a:t>
            </a:r>
          </a:p>
          <a:p>
            <a:endParaRPr lang="en-US" dirty="0"/>
          </a:p>
          <a:p>
            <a:r>
              <a:rPr lang="en-GB" altLang="en-US" dirty="0">
                <a:cs typeface="Arial" panose="020B0604020202020204" pitchFamily="34" charset="0"/>
              </a:rPr>
              <a:t>Calcified cysts may well be dead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7621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09600" y="457200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Hemangioma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81000" y="1752600"/>
            <a:ext cx="8610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Hemangiomas</a:t>
            </a:r>
            <a:r>
              <a:rPr lang="en-US" dirty="0"/>
              <a:t> (also referred to as </a:t>
            </a:r>
            <a:r>
              <a:rPr lang="en-US" dirty="0" err="1"/>
              <a:t>hemangiomata</a:t>
            </a:r>
            <a:r>
              <a:rPr lang="en-US" dirty="0"/>
              <a:t>) are the most common solid benign masses that occur in the liver. </a:t>
            </a:r>
          </a:p>
          <a:p>
            <a:endParaRPr lang="en-US" dirty="0"/>
          </a:p>
          <a:p>
            <a:r>
              <a:rPr lang="en-US" dirty="0"/>
              <a:t>The pathogenesis of </a:t>
            </a:r>
            <a:r>
              <a:rPr lang="en-US" dirty="0" err="1"/>
              <a:t>hemangiomas</a:t>
            </a:r>
            <a:r>
              <a:rPr lang="en-US" dirty="0"/>
              <a:t> is poorly understood. </a:t>
            </a:r>
          </a:p>
          <a:p>
            <a:endParaRPr lang="en-US" dirty="0"/>
          </a:p>
          <a:p>
            <a:r>
              <a:rPr lang="en-US" dirty="0"/>
              <a:t>They consist of large endothelial-lined vascular spaces rather than true neoplasms  .and represent congenital vascular lesions that contain fibrous tissue and small blood vessels that eventually grow</a:t>
            </a:r>
          </a:p>
          <a:p>
            <a:endParaRPr lang="en-US" dirty="0"/>
          </a:p>
          <a:p>
            <a:r>
              <a:rPr lang="en-US" dirty="0"/>
              <a:t>Accelerated growth has been associated with high estrogen states, such as puberty, pregnancy, and when oral contraceptives (OCPs) and androgens are used</a:t>
            </a:r>
          </a:p>
          <a:p>
            <a:endParaRPr lang="en-US" dirty="0"/>
          </a:p>
          <a:p>
            <a:r>
              <a:rPr lang="en-US" dirty="0"/>
              <a:t>hey are predominantly seen in women and occur in 2% to 20% of the population. </a:t>
            </a:r>
          </a:p>
        </p:txBody>
      </p:sp>
    </p:spTree>
    <p:extLst>
      <p:ext uri="{BB962C8B-B14F-4D97-AF65-F5344CB8AC3E}">
        <p14:creationId xmlns:p14="http://schemas.microsoft.com/office/powerpoint/2010/main" val="13572558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609600"/>
            <a:ext cx="8534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They can range from small (≤1 cm) to giant cavernous </a:t>
            </a:r>
            <a:r>
              <a:rPr lang="en-US" dirty="0" err="1"/>
              <a:t>hemangiomas</a:t>
            </a:r>
            <a:r>
              <a:rPr lang="en-US" dirty="0"/>
              <a:t> (10 to 25 cm). </a:t>
            </a:r>
          </a:p>
          <a:p>
            <a:endParaRPr lang="en-US" dirty="0"/>
          </a:p>
          <a:p>
            <a:r>
              <a:rPr lang="en-US" dirty="0"/>
              <a:t>Most </a:t>
            </a:r>
            <a:r>
              <a:rPr lang="en-US" dirty="0" err="1"/>
              <a:t>hemangiomas</a:t>
            </a:r>
            <a:r>
              <a:rPr lang="en-US" dirty="0"/>
              <a:t> are discovered incidentally with little clinical consequence</a:t>
            </a:r>
          </a:p>
          <a:p>
            <a:endParaRPr lang="en-US" dirty="0"/>
          </a:p>
          <a:p>
            <a:r>
              <a:rPr lang="en-US" dirty="0"/>
              <a:t>Their blood supply is derived from the hepatic artery. </a:t>
            </a:r>
          </a:p>
          <a:p>
            <a:endParaRPr lang="en-US" dirty="0"/>
          </a:p>
          <a:p>
            <a:r>
              <a:rPr lang="en-US" dirty="0"/>
              <a:t>On gross inspection, they are flat, red -blue, well circumscribed, soft, and easily compressible. </a:t>
            </a:r>
          </a:p>
          <a:p>
            <a:endParaRPr lang="en-US" dirty="0"/>
          </a:p>
          <a:p>
            <a:r>
              <a:rPr lang="en-US" dirty="0"/>
              <a:t>Malignant degeneration does not occur, and spontaneous rupture is exceedingly rare.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Patients with large lesions occasionally complain of nonspecific abdominal symptoms such as upper abdominal fullness or vague pain. </a:t>
            </a:r>
          </a:p>
          <a:p>
            <a:endParaRPr lang="en-US" dirty="0"/>
          </a:p>
          <a:p>
            <a:r>
              <a:rPr lang="en-US" dirty="0"/>
              <a:t>Intermittent symptoms may occur with necrosis, infarction, or thrombosis of the tumor. </a:t>
            </a:r>
          </a:p>
          <a:p>
            <a:endParaRPr lang="en-US" dirty="0"/>
          </a:p>
          <a:p>
            <a:r>
              <a:rPr lang="en-US" dirty="0"/>
              <a:t>Life-threatening hemorrhage can be precipitated by needle biopsy. </a:t>
            </a:r>
          </a:p>
        </p:txBody>
      </p:sp>
    </p:spTree>
    <p:extLst>
      <p:ext uri="{BB962C8B-B14F-4D97-AF65-F5344CB8AC3E}">
        <p14:creationId xmlns:p14="http://schemas.microsoft.com/office/powerpoint/2010/main" val="16111232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04800" y="457200"/>
            <a:ext cx="838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Kasabach</a:t>
            </a:r>
            <a:r>
              <a:rPr lang="en-US" dirty="0"/>
              <a:t> -Merritt syndrome is a rare consumptive coagulopathy resulting from sequestration of platelets and clotting factors in a giant </a:t>
            </a:r>
            <a:r>
              <a:rPr lang="en-US" dirty="0" err="1"/>
              <a:t>hemangioma</a:t>
            </a:r>
            <a:r>
              <a:rPr lang="en-US" dirty="0"/>
              <a:t>, and this is usually treated with urgent resection. </a:t>
            </a:r>
          </a:p>
          <a:p>
            <a:r>
              <a:rPr lang="en-US" dirty="0"/>
              <a:t>(</a:t>
            </a:r>
            <a:r>
              <a:rPr lang="en-US" dirty="0" err="1"/>
              <a:t>Hemangioma</a:t>
            </a:r>
            <a:r>
              <a:rPr lang="en-US" dirty="0"/>
              <a:t> </a:t>
            </a:r>
            <a:r>
              <a:rPr lang="en-US" b="1" dirty="0"/>
              <a:t>and </a:t>
            </a:r>
            <a:r>
              <a:rPr lang="en-US" dirty="0"/>
              <a:t>thrombocytopenia and </a:t>
            </a:r>
            <a:r>
              <a:rPr lang="en-US" dirty="0" err="1"/>
              <a:t>fibrinogenopenia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="1" dirty="0"/>
              <a:t>Diagnosis.</a:t>
            </a:r>
          </a:p>
          <a:p>
            <a:endParaRPr lang="en-US" dirty="0"/>
          </a:p>
          <a:p>
            <a:r>
              <a:rPr lang="en-US" dirty="0"/>
              <a:t>On ultrasound, </a:t>
            </a:r>
            <a:r>
              <a:rPr lang="en-US" dirty="0" err="1"/>
              <a:t>hemangiomas</a:t>
            </a:r>
            <a:r>
              <a:rPr lang="en-US" dirty="0"/>
              <a:t> appear as </a:t>
            </a:r>
            <a:r>
              <a:rPr lang="en-US" dirty="0" err="1"/>
              <a:t>welldemarcated</a:t>
            </a:r>
            <a:r>
              <a:rPr lang="en-US" dirty="0"/>
              <a:t>, lobulated, homogeneous, </a:t>
            </a:r>
            <a:r>
              <a:rPr lang="en-US" dirty="0" err="1"/>
              <a:t>hyperechoic</a:t>
            </a:r>
            <a:r>
              <a:rPr lang="en-US" dirty="0"/>
              <a:t> masses, with </a:t>
            </a:r>
            <a:r>
              <a:rPr lang="en-US" dirty="0" err="1"/>
              <a:t>hypoechoic</a:t>
            </a:r>
            <a:r>
              <a:rPr lang="en-US" dirty="0"/>
              <a:t> regions representing hemorrhage, fibrosis, and/or calcification. </a:t>
            </a:r>
          </a:p>
          <a:p>
            <a:endParaRPr lang="en-US" dirty="0"/>
          </a:p>
          <a:p>
            <a:r>
              <a:rPr lang="en-US" dirty="0"/>
              <a:t>Contrast-enhanced tomographic imaging typically show centripetal enhancement over time. On computed tomography (CT) scans, a low-density area with characteristic peripheral enhancement is seen in the early phase. Delayed images show contrast enhancement progresses toward the center of the lesion until the tumor appears uniformly enhanced. </a:t>
            </a:r>
          </a:p>
          <a:p>
            <a:endParaRPr lang="en-US" dirty="0"/>
          </a:p>
          <a:p>
            <a:r>
              <a:rPr lang="en-US" dirty="0"/>
              <a:t>The best imaging study is gadolinium-enhanced magnetic resonance imaging (MRI), with specificity and sensitivity approximately 90% and 95%, respectively. </a:t>
            </a:r>
          </a:p>
          <a:p>
            <a:endParaRPr lang="en-US" dirty="0"/>
          </a:p>
          <a:p>
            <a:r>
              <a:rPr lang="en-US" dirty="0"/>
              <a:t>These tumors appear bright on T2-weighted images, with initial </a:t>
            </a:r>
            <a:r>
              <a:rPr lang="en-US" dirty="0" err="1"/>
              <a:t>hyperintense</a:t>
            </a:r>
            <a:r>
              <a:rPr lang="en-US" dirty="0"/>
              <a:t> nodules that enhance centripetally with delayed images as in CT.</a:t>
            </a:r>
          </a:p>
        </p:txBody>
      </p:sp>
    </p:spTree>
    <p:extLst>
      <p:ext uri="{BB962C8B-B14F-4D97-AF65-F5344CB8AC3E}">
        <p14:creationId xmlns:p14="http://schemas.microsoft.com/office/powerpoint/2010/main" val="27908572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824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81000" y="914400"/>
            <a:ext cx="8458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Treatment. </a:t>
            </a:r>
          </a:p>
          <a:p>
            <a:endParaRPr lang="en-US" dirty="0"/>
          </a:p>
          <a:p>
            <a:r>
              <a:rPr lang="en-US" dirty="0"/>
              <a:t>Most </a:t>
            </a:r>
            <a:r>
              <a:rPr lang="en-US" dirty="0" err="1"/>
              <a:t>hemangiomas</a:t>
            </a:r>
            <a:r>
              <a:rPr lang="en-US" dirty="0"/>
              <a:t> can be safely observed. </a:t>
            </a:r>
          </a:p>
          <a:p>
            <a:endParaRPr lang="en-US" dirty="0"/>
          </a:p>
          <a:p>
            <a:r>
              <a:rPr lang="en-US" dirty="0"/>
              <a:t>Indications for intervention include severe symptoms, complications, and inability to </a:t>
            </a:r>
          </a:p>
          <a:p>
            <a:r>
              <a:rPr lang="en-US" dirty="0"/>
              <a:t>exclude malignancy. </a:t>
            </a:r>
          </a:p>
          <a:p>
            <a:endParaRPr lang="en-US" dirty="0"/>
          </a:p>
          <a:p>
            <a:r>
              <a:rPr lang="en-US" dirty="0"/>
              <a:t>In these select patients,  the preferred treatment is typically </a:t>
            </a:r>
            <a:r>
              <a:rPr lang="en-US" b="1" dirty="0" err="1">
                <a:solidFill>
                  <a:srgbClr val="FF0000"/>
                </a:solidFill>
              </a:rPr>
              <a:t>enucleation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under vascular control with intermittent Pringle maneuver. </a:t>
            </a:r>
          </a:p>
          <a:p>
            <a:endParaRPr lang="en-US" dirty="0"/>
          </a:p>
          <a:p>
            <a:r>
              <a:rPr lang="en-US" dirty="0"/>
              <a:t>Formal anatomic resection is reserved for tumors that have largely replaced a distinct anatomic unit. </a:t>
            </a:r>
          </a:p>
          <a:p>
            <a:endParaRPr lang="en-US" dirty="0"/>
          </a:p>
          <a:p>
            <a:r>
              <a:rPr lang="en-US" dirty="0"/>
              <a:t>Regression after low-dose radiation therapy or embolization in select cases has been described but should be reserved for large, </a:t>
            </a:r>
            <a:r>
              <a:rPr lang="en-US" dirty="0" err="1"/>
              <a:t>unresectable</a:t>
            </a:r>
            <a:r>
              <a:rPr lang="en-US" dirty="0"/>
              <a:t> lesions or for poor operative candidates. </a:t>
            </a:r>
          </a:p>
          <a:p>
            <a:endParaRPr lang="en-US" dirty="0"/>
          </a:p>
          <a:p>
            <a:r>
              <a:rPr lang="en-US" dirty="0"/>
              <a:t>In the very rare case of spontaneous hemorrhage, control with vascular embolization provides temporary help until a definitive operative approach can be safely implemented.</a:t>
            </a:r>
          </a:p>
        </p:txBody>
      </p:sp>
    </p:spTree>
    <p:extLst>
      <p:ext uri="{BB962C8B-B14F-4D97-AF65-F5344CB8AC3E}">
        <p14:creationId xmlns:p14="http://schemas.microsoft.com/office/powerpoint/2010/main" val="29822375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3400" y="474345"/>
            <a:ext cx="8153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HEPATIC ADENOMA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AutoNum type="alphaUcPeriod"/>
            </a:pPr>
            <a:r>
              <a:rPr lang="en-US" dirty="0"/>
              <a:t>Presentation. </a:t>
            </a:r>
          </a:p>
          <a:p>
            <a:endParaRPr lang="en-US" dirty="0"/>
          </a:p>
          <a:p>
            <a:r>
              <a:rPr lang="en-US" dirty="0"/>
              <a:t>They are most commonly seen in premenopausal women older than 30 years of age and are typically solitary (70% to 80%), although multiple adenomas also can occur.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Prior or current use of estrogens (oral contraceptives) is a clear risk factor for development of liver adenomas. </a:t>
            </a:r>
          </a:p>
          <a:p>
            <a:endParaRPr lang="en-US" dirty="0"/>
          </a:p>
          <a:p>
            <a:r>
              <a:rPr lang="en-US" dirty="0"/>
              <a:t>And in glycogen storage diseases</a:t>
            </a:r>
          </a:p>
          <a:p>
            <a:endParaRPr lang="en-US" dirty="0"/>
          </a:p>
          <a:p>
            <a:r>
              <a:rPr lang="en-US" dirty="0"/>
              <a:t>round, well-circumscribed lesions. Although </a:t>
            </a:r>
            <a:r>
              <a:rPr lang="en-US" dirty="0" err="1"/>
              <a:t>unencapsulated</a:t>
            </a:r>
            <a:r>
              <a:rPr lang="en-US" dirty="0"/>
              <a:t>, the tumor often has a</a:t>
            </a:r>
          </a:p>
          <a:p>
            <a:r>
              <a:rPr lang="en-US" dirty="0" err="1"/>
              <a:t>pseudocapsule</a:t>
            </a:r>
            <a:r>
              <a:rPr lang="en-US" dirty="0"/>
              <a:t> formed by compressed normal surrounding tissue.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does not contain bile </a:t>
            </a:r>
            <a:r>
              <a:rPr lang="en-US" dirty="0" err="1"/>
              <a:t>ductules</a:t>
            </a:r>
            <a:r>
              <a:rPr lang="en-US" dirty="0"/>
              <a:t>, a key histologic finding distinguishing it from FNH where these are present.</a:t>
            </a:r>
          </a:p>
        </p:txBody>
      </p:sp>
    </p:spTree>
    <p:extLst>
      <p:ext uri="{BB962C8B-B14F-4D97-AF65-F5344CB8AC3E}">
        <p14:creationId xmlns:p14="http://schemas.microsoft.com/office/powerpoint/2010/main" val="2997880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277813" y="1531938"/>
            <a:ext cx="8080375" cy="5326062"/>
          </a:xfrm>
        </p:spPr>
        <p:txBody>
          <a:bodyPr wrap="square" numCol="1" anchor="t" anchorCtr="0" compatLnSpc="1"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Risk factors: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cs typeface="Arial" panose="020B0604020202020204" pitchFamily="34" charset="0"/>
              </a:rPr>
              <a:t>Diabetes mellitus</a:t>
            </a:r>
          </a:p>
          <a:p>
            <a:pPr>
              <a:lnSpc>
                <a:spcPct val="80000"/>
              </a:lnSpc>
            </a:pPr>
            <a:endParaRPr lang="en-US" altLang="en-US" sz="25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cs typeface="Arial" panose="020B0604020202020204" pitchFamily="34" charset="0"/>
              </a:rPr>
              <a:t>Hepatobiliary disease (e.g., cholelithiasis, transplant recipients, hepatic tumors)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25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cs typeface="Arial" panose="020B0604020202020204" pitchFamily="34" charset="0"/>
              </a:rPr>
              <a:t>Pancreatitis</a:t>
            </a:r>
          </a:p>
          <a:p>
            <a:pPr>
              <a:lnSpc>
                <a:spcPct val="80000"/>
              </a:lnSpc>
            </a:pPr>
            <a:endParaRPr lang="en-US" altLang="en-US" sz="25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cs typeface="Arial" panose="020B0604020202020204" pitchFamily="34" charset="0"/>
              </a:rPr>
              <a:t> colorectal carcinoma</a:t>
            </a:r>
          </a:p>
          <a:p>
            <a:pPr>
              <a:lnSpc>
                <a:spcPct val="80000"/>
              </a:lnSpc>
            </a:pPr>
            <a:endParaRPr lang="en-US" altLang="en-US" sz="25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cs typeface="Arial" panose="020B0604020202020204" pitchFamily="34" charset="0"/>
              </a:rPr>
              <a:t>Crohn's disease</a:t>
            </a:r>
          </a:p>
          <a:p>
            <a:pPr>
              <a:lnSpc>
                <a:spcPct val="80000"/>
              </a:lnSpc>
            </a:pPr>
            <a:endParaRPr lang="en-US" altLang="en-US" sz="25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57188" y="285750"/>
            <a:ext cx="8291512" cy="1143000"/>
          </a:xfrm>
          <a:prstGeom prst="rect">
            <a:avLst/>
          </a:prstGeom>
          <a:solidFill>
            <a:srgbClr val="990033"/>
          </a:solidFill>
          <a:ln w="57150">
            <a:solidFill>
              <a:srgbClr val="990033"/>
            </a:solidFill>
            <a:miter lim="800000"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Etiology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533400"/>
            <a:ext cx="8763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The clinical presentation may be abdominal pain, and in 10% to 25% of cases, hepatic adenomas present with spontaneous </a:t>
            </a:r>
            <a:r>
              <a:rPr lang="en-US" dirty="0" err="1"/>
              <a:t>intraperitoneal</a:t>
            </a:r>
            <a:r>
              <a:rPr lang="en-US" dirty="0"/>
              <a:t> hemorrhage.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rate of rupture has been estimated between 25% and 35% with nearly 100% of all spontaneous ruptures occurring in lesions greater than 5 cm , during pregnancy, men in steroid users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Adenomas are </a:t>
            </a:r>
            <a:r>
              <a:rPr lang="en-US" dirty="0" err="1"/>
              <a:t>recognised</a:t>
            </a:r>
            <a:r>
              <a:rPr lang="en-US" dirty="0"/>
              <a:t> as having malignant potential, with up to 10% developing into hepatocellular carcinoma, with </a:t>
            </a:r>
            <a:r>
              <a:rPr lang="en-US" u="sng" dirty="0"/>
              <a:t>large</a:t>
            </a:r>
            <a:r>
              <a:rPr lang="en-US" dirty="0"/>
              <a:t> or </a:t>
            </a:r>
            <a:r>
              <a:rPr lang="en-US" u="sng" dirty="0"/>
              <a:t>multiple tumor</a:t>
            </a:r>
            <a:r>
              <a:rPr lang="en-US" dirty="0"/>
              <a:t>s and those in </a:t>
            </a:r>
            <a:r>
              <a:rPr lang="en-US" u="sng" dirty="0"/>
              <a:t>men</a:t>
            </a:r>
            <a:r>
              <a:rPr lang="en-US" dirty="0"/>
              <a:t> carrying a greater risk</a:t>
            </a:r>
          </a:p>
        </p:txBody>
      </p:sp>
    </p:spTree>
    <p:extLst>
      <p:ext uri="{BB962C8B-B14F-4D97-AF65-F5344CB8AC3E}">
        <p14:creationId xmlns:p14="http://schemas.microsoft.com/office/powerpoint/2010/main" val="41422775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0782" y="381000"/>
            <a:ext cx="86106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Diagnosis. </a:t>
            </a:r>
          </a:p>
          <a:p>
            <a:endParaRPr lang="en-US" dirty="0"/>
          </a:p>
          <a:p>
            <a:r>
              <a:rPr lang="en-US" dirty="0"/>
              <a:t>Ultrasonography can identify lesions but cannot differentiate an adenoma from a</a:t>
            </a:r>
          </a:p>
          <a:p>
            <a:r>
              <a:rPr lang="en-US" dirty="0"/>
              <a:t>malignant lesion. </a:t>
            </a:r>
          </a:p>
          <a:p>
            <a:endParaRPr lang="en-US" dirty="0"/>
          </a:p>
          <a:p>
            <a:r>
              <a:rPr lang="en-US" dirty="0"/>
              <a:t>Unlike FNH, HA frequently appears heterogeneous on CT and MRI due to </a:t>
            </a:r>
            <a:r>
              <a:rPr lang="en-US" dirty="0" err="1"/>
              <a:t>intratumor</a:t>
            </a:r>
            <a:r>
              <a:rPr lang="en-US" dirty="0"/>
              <a:t> hemorrhage, necrosis, and fat</a:t>
            </a:r>
          </a:p>
          <a:p>
            <a:endParaRPr lang="en-US" dirty="0"/>
          </a:p>
          <a:p>
            <a:r>
              <a:rPr lang="en-US" dirty="0"/>
              <a:t>MRI is the best imaging modality because of its sensitivity for fat, thus making the lesion </a:t>
            </a:r>
            <a:r>
              <a:rPr lang="en-US" dirty="0" err="1"/>
              <a:t>hyperintense</a:t>
            </a:r>
            <a:r>
              <a:rPr lang="en-US" dirty="0"/>
              <a:t> on T1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 is the treatment:</a:t>
            </a:r>
          </a:p>
          <a:p>
            <a:endParaRPr lang="en-US" b="1" dirty="0"/>
          </a:p>
          <a:p>
            <a:r>
              <a:rPr lang="en-US" b="1" dirty="0"/>
              <a:t>Small:</a:t>
            </a:r>
          </a:p>
          <a:p>
            <a:r>
              <a:rPr lang="en-US" dirty="0"/>
              <a:t>Stop birth control pills—it may regress; if not, surgical resection is necessary</a:t>
            </a:r>
          </a:p>
          <a:p>
            <a:endParaRPr lang="en-US" b="1" dirty="0"/>
          </a:p>
          <a:p>
            <a:r>
              <a:rPr lang="en-US" b="1" dirty="0"/>
              <a:t>Large (&gt;5 cm), bleeding, painful, or ruptured :</a:t>
            </a:r>
          </a:p>
          <a:p>
            <a:r>
              <a:rPr lang="en-US" dirty="0"/>
              <a:t>Surgical resection</a:t>
            </a:r>
          </a:p>
          <a:p>
            <a:endParaRPr lang="en-US" dirty="0"/>
          </a:p>
          <a:p>
            <a:r>
              <a:rPr lang="en-US" dirty="0"/>
              <a:t>Anatomic or segmental resections are recommended, but a wide margin is not necessary</a:t>
            </a:r>
          </a:p>
        </p:txBody>
      </p:sp>
    </p:spTree>
    <p:extLst>
      <p:ext uri="{BB962C8B-B14F-4D97-AF65-F5344CB8AC3E}">
        <p14:creationId xmlns:p14="http://schemas.microsoft.com/office/powerpoint/2010/main" val="3119526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p_i3\Desktop\adenoma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6477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589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9248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7409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04800" y="304800"/>
            <a:ext cx="2685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Focal Nodular Hyperplasia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19386" y="674132"/>
            <a:ext cx="835657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en-US" dirty="0"/>
              <a:t>Presentation. 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r>
              <a:rPr lang="en-US" dirty="0"/>
              <a:t>Focal nodular hyperplasia (FNH) is the second most common benign hepatic tumor, constituting about 8% of cases. </a:t>
            </a:r>
          </a:p>
          <a:p>
            <a:endParaRPr lang="en-US" dirty="0"/>
          </a:p>
          <a:p>
            <a:r>
              <a:rPr lang="en-US" dirty="0"/>
              <a:t>The pathogenesis of FNH is thought to represent a </a:t>
            </a:r>
            <a:r>
              <a:rPr lang="en-US" dirty="0" err="1"/>
              <a:t>nonneoplastic</a:t>
            </a:r>
            <a:r>
              <a:rPr lang="en-US" dirty="0"/>
              <a:t>, hyperplastic response to </a:t>
            </a:r>
            <a:r>
              <a:rPr lang="en-US" dirty="0" err="1"/>
              <a:t>hyperperfusion</a:t>
            </a:r>
            <a:r>
              <a:rPr lang="en-US" dirty="0"/>
              <a:t> from a congenital arterial malformation.</a:t>
            </a:r>
          </a:p>
          <a:p>
            <a:endParaRPr lang="en-US" dirty="0"/>
          </a:p>
          <a:p>
            <a:r>
              <a:rPr lang="en-US" dirty="0"/>
              <a:t>The lesions usually are solitary, well circumscribed, lobulated, and </a:t>
            </a:r>
            <a:r>
              <a:rPr lang="en-US" dirty="0" err="1"/>
              <a:t>unencapsulated</a:t>
            </a:r>
            <a:r>
              <a:rPr lang="en-US" dirty="0"/>
              <a:t>. FNH is found predominantly in women of child-bearing age. </a:t>
            </a:r>
          </a:p>
          <a:p>
            <a:endParaRPr lang="en-US" dirty="0"/>
          </a:p>
          <a:p>
            <a:r>
              <a:rPr lang="en-US" dirty="0"/>
              <a:t>Although an association with OCPs has been suggested, the correlations are much lower than are those for hepatic adenomas (HAs). </a:t>
            </a:r>
          </a:p>
          <a:p>
            <a:endParaRPr lang="en-US" dirty="0"/>
          </a:p>
          <a:p>
            <a:r>
              <a:rPr lang="en-US" dirty="0"/>
              <a:t>There is no association with underlying liver disease</a:t>
            </a:r>
          </a:p>
          <a:p>
            <a:endParaRPr lang="en-US" dirty="0"/>
          </a:p>
          <a:p>
            <a:r>
              <a:rPr lang="en-US" dirty="0"/>
              <a:t>Only a minority of patients are symptomatic with </a:t>
            </a:r>
            <a:r>
              <a:rPr lang="en-US" dirty="0" err="1"/>
              <a:t>epigastric</a:t>
            </a:r>
            <a:r>
              <a:rPr lang="en-US" dirty="0"/>
              <a:t> or right upper quadrant pain and a  palpable mass.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280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96911"/>
            <a:ext cx="838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Spontaneous rupture with hemorrhage is extremely rare and does not have any malignant potential </a:t>
            </a:r>
          </a:p>
          <a:p>
            <a:endParaRPr lang="en-US" dirty="0"/>
          </a:p>
          <a:p>
            <a:r>
              <a:rPr lang="en-US" dirty="0"/>
              <a:t>but it is critical to distinguish FNH from the </a:t>
            </a:r>
            <a:r>
              <a:rPr lang="en-US" dirty="0" err="1"/>
              <a:t>fibrolamellar</a:t>
            </a:r>
            <a:r>
              <a:rPr lang="en-US" dirty="0"/>
              <a:t> variant of HCC, a</a:t>
            </a:r>
          </a:p>
          <a:p>
            <a:r>
              <a:rPr lang="en-US" dirty="0"/>
              <a:t>malignant lesion that may have a similar central scar. It is important to note that the latter's scar is usually large and eccentric, with broad fibrous bands and calcifications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FNH contains both hepatocytes , </a:t>
            </a:r>
            <a:r>
              <a:rPr lang="en-US" dirty="0" err="1"/>
              <a:t>Kupffer</a:t>
            </a:r>
            <a:r>
              <a:rPr lang="en-US" dirty="0"/>
              <a:t> cells and bile ducts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Contrast CT or MRI may show central scarring and a </a:t>
            </a:r>
            <a:r>
              <a:rPr lang="en-US" dirty="0" err="1"/>
              <a:t>hypervascular</a:t>
            </a:r>
            <a:r>
              <a:rPr lang="en-US" dirty="0"/>
              <a:t> lesion</a:t>
            </a:r>
          </a:p>
          <a:p>
            <a:endParaRPr lang="en-US" dirty="0"/>
          </a:p>
          <a:p>
            <a:r>
              <a:rPr lang="en-US" dirty="0"/>
              <a:t>In combination, use of different imaging modalities, especially MRI, yields a precise diagnosis of FNH in 70% to 90% of cases. When the diagnosis remains in doubt, biopsy and rarely, resection, may be indicated.</a:t>
            </a:r>
          </a:p>
          <a:p>
            <a:endParaRPr lang="en-US" dirty="0"/>
          </a:p>
          <a:p>
            <a:r>
              <a:rPr lang="en-US" dirty="0"/>
              <a:t>If  still unable to differentiate from a hepatic adenoma, a sulfur colloid scan may be obtained. This will be positive in FNH, but not in an adenoma due to less </a:t>
            </a:r>
            <a:r>
              <a:rPr lang="en-US" dirty="0" err="1"/>
              <a:t>Kupffer</a:t>
            </a:r>
            <a:r>
              <a:rPr lang="en-US" dirty="0"/>
              <a:t> cells being present to uptake the colloid.</a:t>
            </a:r>
          </a:p>
        </p:txBody>
      </p:sp>
    </p:spTree>
    <p:extLst>
      <p:ext uri="{BB962C8B-B14F-4D97-AF65-F5344CB8AC3E}">
        <p14:creationId xmlns:p14="http://schemas.microsoft.com/office/powerpoint/2010/main" val="21768042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p_i3\Desktop\f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581025"/>
            <a:ext cx="769620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276836" y="1295400"/>
            <a:ext cx="2666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stellate scar</a:t>
            </a:r>
          </a:p>
        </p:txBody>
      </p:sp>
    </p:spTree>
    <p:extLst>
      <p:ext uri="{BB962C8B-B14F-4D97-AF65-F5344CB8AC3E}">
        <p14:creationId xmlns:p14="http://schemas.microsoft.com/office/powerpoint/2010/main" val="11000946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2057400"/>
            <a:ext cx="845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the management of FNH is usually reassurance and prospective observation irrespective</a:t>
            </a:r>
          </a:p>
          <a:p>
            <a:r>
              <a:rPr lang="en-US" dirty="0"/>
              <a:t>of size. </a:t>
            </a:r>
          </a:p>
          <a:p>
            <a:r>
              <a:rPr lang="en-US" dirty="0"/>
              <a:t>Surgical resection can be </a:t>
            </a:r>
            <a:r>
              <a:rPr lang="en-US" dirty="0" err="1"/>
              <a:t>recommended,when</a:t>
            </a:r>
            <a:r>
              <a:rPr lang="en-US" dirty="0"/>
              <a:t> patients are symptomatic or when hepatic adenoma or HCC cannot be definitively excluded. </a:t>
            </a:r>
          </a:p>
          <a:p>
            <a:endParaRPr lang="en-US" dirty="0"/>
          </a:p>
          <a:p>
            <a:r>
              <a:rPr lang="en-US" dirty="0"/>
              <a:t>Oral contraceptive or estrogen use should be stopped when either FNH or adenoma is diagnosed</a:t>
            </a:r>
          </a:p>
        </p:txBody>
      </p:sp>
    </p:spTree>
    <p:extLst>
      <p:ext uri="{BB962C8B-B14F-4D97-AF65-F5344CB8AC3E}">
        <p14:creationId xmlns:p14="http://schemas.microsoft.com/office/powerpoint/2010/main" val="549483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88640"/>
            <a:ext cx="6858000" cy="2952328"/>
          </a:xfrm>
        </p:spPr>
        <p:txBody>
          <a:bodyPr/>
          <a:lstStyle/>
          <a:p>
            <a:r>
              <a:rPr lang="en-US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Malignant Liver Tumors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i="1" dirty="0"/>
              <a:t>Dr. Ali </a:t>
            </a:r>
            <a:r>
              <a:rPr lang="en-US" sz="2800" i="1" dirty="0" err="1"/>
              <a:t>Jad</a:t>
            </a:r>
            <a:r>
              <a:rPr lang="en-US" sz="2800" i="1" dirty="0"/>
              <a:t> </a:t>
            </a:r>
          </a:p>
          <a:p>
            <a:endParaRPr lang="en-US" sz="2800" i="1" dirty="0"/>
          </a:p>
          <a:p>
            <a:r>
              <a:rPr lang="en-US" sz="2800" i="1" dirty="0"/>
              <a:t>Mohammad </a:t>
            </a:r>
            <a:r>
              <a:rPr lang="en-US" sz="2800" i="1" dirty="0" err="1"/>
              <a:t>Mufleh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9043424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4169" y="1385175"/>
            <a:ext cx="4800600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Types of malignant liver tumor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4168" y="2504437"/>
            <a:ext cx="1141688" cy="4154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1422" y="2513893"/>
            <a:ext cx="1543441" cy="4154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9773" y="4024280"/>
            <a:ext cx="1023583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HCC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6919" y="3612219"/>
            <a:ext cx="1564189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Fibrolamellar carcinoma</a:t>
            </a:r>
          </a:p>
        </p:txBody>
      </p:sp>
      <p:cxnSp>
        <p:nvCxnSpPr>
          <p:cNvPr id="12" name="Straight Connector 11"/>
          <p:cNvCxnSpPr>
            <a:stCxn id="4" idx="2"/>
            <a:endCxn id="5" idx="0"/>
          </p:cNvCxnSpPr>
          <p:nvPr/>
        </p:nvCxnSpPr>
        <p:spPr>
          <a:xfrm flipH="1">
            <a:off x="2705012" y="1846840"/>
            <a:ext cx="1829457" cy="657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0"/>
            <a:endCxn id="4" idx="2"/>
          </p:cNvCxnSpPr>
          <p:nvPr/>
        </p:nvCxnSpPr>
        <p:spPr>
          <a:xfrm flipH="1" flipV="1">
            <a:off x="4534469" y="1846840"/>
            <a:ext cx="2158674" cy="6670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2"/>
            <a:endCxn id="9" idx="0"/>
          </p:cNvCxnSpPr>
          <p:nvPr/>
        </p:nvCxnSpPr>
        <p:spPr>
          <a:xfrm flipH="1">
            <a:off x="1261565" y="2919935"/>
            <a:ext cx="1443447" cy="1104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20528" y="2934914"/>
            <a:ext cx="1647022" cy="677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835696" y="4611201"/>
            <a:ext cx="2306524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Cholangiocarcinoma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2685727" y="2919935"/>
            <a:ext cx="152315" cy="1698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967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69570" y="1521460"/>
          <a:ext cx="8555355" cy="5264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6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12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Biliary tract (the most common (60%) 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Choledocholithiasis</a:t>
                      </a:r>
                    </a:p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Biliary strictures</a:t>
                      </a:r>
                    </a:p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Cholangitis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68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Portal vein (20%) 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Acute appendicitis 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Diverticulitis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Crohn's disease***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Gastrointestinal malignancies****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Peritonitis (bowel perforation)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Hepatic Artery (15%)*****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Sepsis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Bacteremia (infectious endocarditis, IV drug use)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Contagious area (less than 5%)</a:t>
                      </a:r>
                    </a:p>
                    <a:p>
                      <a:pPr>
                        <a:buNone/>
                      </a:pPr>
                      <a:endParaRPr lang="en-US" sz="2400"/>
                    </a:p>
                    <a:p>
                      <a:pPr>
                        <a:buNone/>
                      </a:pP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Subphrenic abscess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Perinephric abscess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Pancreatic abscess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35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Trauma (very rare) ******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Penetrating trauma (e.g. gunshot or surgery) 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Blunt trauma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898" y="260985"/>
            <a:ext cx="8291512" cy="1143000"/>
          </a:xfrm>
          <a:prstGeom prst="rect">
            <a:avLst/>
          </a:prstGeom>
          <a:solidFill>
            <a:srgbClr val="990033"/>
          </a:solidFill>
          <a:ln w="57150">
            <a:solidFill>
              <a:srgbClr val="990033"/>
            </a:solidFill>
            <a:miter lim="800000"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Etiology by source: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332656"/>
            <a:ext cx="7886700" cy="5844307"/>
          </a:xfrm>
        </p:spPr>
        <p:txBody>
          <a:bodyPr/>
          <a:lstStyle/>
          <a:p>
            <a:pPr marL="0" indent="0">
              <a:buNone/>
            </a:pPr>
            <a:r>
              <a:rPr lang="en-US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Hepatocellular Carcinoma 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Most common primary liver tumor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Usually a consequence of chronic liver disease:-</a:t>
            </a:r>
          </a:p>
          <a:p>
            <a:r>
              <a:rPr lang="en-US" dirty="0"/>
              <a:t>  Hepatitis B, C </a:t>
            </a:r>
          </a:p>
          <a:p>
            <a:r>
              <a:rPr lang="en-US" dirty="0"/>
              <a:t> Alcoholic cirrhosis </a:t>
            </a:r>
          </a:p>
          <a:p>
            <a:r>
              <a:rPr lang="en-US" dirty="0"/>
              <a:t> Wilson’s disease </a:t>
            </a:r>
          </a:p>
          <a:p>
            <a:r>
              <a:rPr lang="en-US" dirty="0" err="1"/>
              <a:t>hemocromatosis</a:t>
            </a:r>
            <a:endParaRPr lang="en-US" dirty="0"/>
          </a:p>
          <a:p>
            <a:r>
              <a:rPr lang="el-GR" dirty="0"/>
              <a:t> α-1 </a:t>
            </a:r>
            <a:r>
              <a:rPr lang="en-US" dirty="0"/>
              <a:t>antitrypsin </a:t>
            </a:r>
          </a:p>
          <a:p>
            <a:r>
              <a:rPr lang="en-US" dirty="0"/>
              <a:t> Fungus that produces </a:t>
            </a:r>
            <a:r>
              <a:rPr lang="en-US" dirty="0" err="1"/>
              <a:t>aflatoxin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047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04664"/>
            <a:ext cx="7886700" cy="57722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Clinical Features </a:t>
            </a:r>
            <a:endParaRPr lang="en-US" sz="1400" dirty="0"/>
          </a:p>
          <a:p>
            <a:pPr marL="0" indent="0">
              <a:buNone/>
            </a:pPr>
            <a:endParaRPr lang="en-US" sz="4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Often asymptomatic &gt;&gt; Regular </a:t>
            </a:r>
            <a:r>
              <a:rPr lang="en-US" sz="2400" b="1" dirty="0"/>
              <a:t>screening </a:t>
            </a:r>
            <a:r>
              <a:rPr lang="en-US" sz="2400" dirty="0"/>
              <a:t>done in high risk patients (patients with liver cirrhosis are advised to do U/S every 6 month to detect any tumors early)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Hepatomegaly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RUQ Pain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Hepatic encephalopathy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Weight loss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Can cause liver failure &gt;&gt; Obstructive jaundice, ascites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7651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32656"/>
            <a:ext cx="7886700" cy="58443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Clinical Features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Hypoglycemia &gt;&gt; Seen with large tumors due to high metabolic rate ,Rarely tumors produces insulin-like growth factor-II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</a:t>
            </a:r>
            <a:r>
              <a:rPr lang="en-US" sz="2400" dirty="0" err="1"/>
              <a:t>Erythrocytosis</a:t>
            </a:r>
            <a:r>
              <a:rPr lang="en-US" sz="2400" dirty="0"/>
              <a:t> &gt;&gt;HCC can secrete EPO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Can cause the </a:t>
            </a:r>
            <a:r>
              <a:rPr lang="en-US" sz="2400" b="1" dirty="0"/>
              <a:t>Budd </a:t>
            </a:r>
            <a:r>
              <a:rPr lang="en-US" sz="2400" b="1" dirty="0" err="1"/>
              <a:t>Chiari</a:t>
            </a:r>
            <a:r>
              <a:rPr lang="en-US" sz="2400" b="1" dirty="0"/>
              <a:t> syndrome </a:t>
            </a:r>
            <a:r>
              <a:rPr lang="en-US" sz="2400" dirty="0"/>
              <a:t>&gt;&gt; </a:t>
            </a:r>
            <a:r>
              <a:rPr lang="en-US" sz="2400" dirty="0" err="1"/>
              <a:t>Hypercoagulable</a:t>
            </a:r>
            <a:r>
              <a:rPr lang="en-US" sz="2400" dirty="0"/>
              <a:t> state plus compression venous structures </a:t>
            </a:r>
          </a:p>
          <a:p>
            <a:pPr marL="0" indent="0">
              <a:buNone/>
            </a:pPr>
            <a:r>
              <a:rPr lang="en-US" sz="2400" dirty="0"/>
              <a:t>   Occlusion of hepatic veins that drain liver </a:t>
            </a:r>
          </a:p>
          <a:p>
            <a:pPr marL="0" indent="0">
              <a:buNone/>
            </a:pPr>
            <a:r>
              <a:rPr lang="en-US" sz="2400" dirty="0"/>
              <a:t>   Classic triad: abdominal pain, ascites, hepatomegaly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01292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rare cases, the patient presentation would be an acute case of peritonitis and hypovolemic shock, due to sudden rupture of part of </a:t>
            </a:r>
            <a:r>
              <a:rPr lang="en-US" dirty="0" err="1"/>
              <a:t>of</a:t>
            </a:r>
            <a:r>
              <a:rPr lang="en-US" dirty="0"/>
              <a:t> the tumor.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Peritoneal lavage or abdominal laparotomy can confirm the diagnosis.</a:t>
            </a:r>
          </a:p>
        </p:txBody>
      </p:sp>
    </p:spTree>
    <p:extLst>
      <p:ext uri="{BB962C8B-B14F-4D97-AF65-F5344CB8AC3E}">
        <p14:creationId xmlns:p14="http://schemas.microsoft.com/office/powerpoint/2010/main" val="22242334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0648"/>
            <a:ext cx="7886700" cy="591631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Diagnosis </a:t>
            </a:r>
          </a:p>
          <a:p>
            <a:pPr marL="0" indent="0">
              <a:buNone/>
            </a:pPr>
            <a:endParaRPr lang="en-US" sz="4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</a:t>
            </a:r>
            <a:r>
              <a:rPr lang="en-US" sz="2800" b="1" dirty="0"/>
              <a:t>Alpha fetal protein (AFP) </a:t>
            </a:r>
            <a:r>
              <a:rPr lang="en-US" sz="2800" dirty="0"/>
              <a:t>&gt;&gt; Secreted by HCC </a:t>
            </a:r>
          </a:p>
          <a:p>
            <a:pPr marL="0" indent="0">
              <a:buNone/>
            </a:pPr>
            <a:r>
              <a:rPr lang="en-US" sz="2800" dirty="0"/>
              <a:t>     Can be elevated in chronic liver disease </a:t>
            </a:r>
          </a:p>
          <a:p>
            <a:pPr marL="0" indent="0">
              <a:buNone/>
            </a:pPr>
            <a:r>
              <a:rPr lang="en-US" sz="2800" dirty="0"/>
              <a:t>     Rise in level from baseline suspicious for HCC   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Liver Function Test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Imaging &gt;&gt; CT scan, MRI with contrast, ultrasound </a:t>
            </a:r>
          </a:p>
          <a:p>
            <a:pPr marL="0" indent="0">
              <a:buNone/>
            </a:pPr>
            <a:r>
              <a:rPr lang="en-US" sz="2800" dirty="0"/>
              <a:t>     Chronic liver disease patients often screened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Biopsy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00471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CT with contrast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12776"/>
            <a:ext cx="676875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692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48680"/>
            <a:ext cx="7886700" cy="562828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Metastatic Disease </a:t>
            </a:r>
          </a:p>
          <a:p>
            <a:pPr marL="0" indent="0">
              <a:buNone/>
            </a:pPr>
            <a:endParaRPr lang="en-US" sz="3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/>
              <a:t>Rare at time of diagnosis (5-15% cases)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/>
              <a:t> Usually spreads via blood not lymph </a:t>
            </a:r>
          </a:p>
          <a:p>
            <a:pPr marL="0" indent="0">
              <a:buNone/>
            </a:pPr>
            <a:endParaRPr lang="en-US" sz="3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/>
              <a:t> Common sites: </a:t>
            </a:r>
            <a:r>
              <a:rPr lang="en-US" sz="3600" b="1" dirty="0"/>
              <a:t>Lung</a:t>
            </a:r>
            <a:r>
              <a:rPr lang="en-US" sz="3600" dirty="0"/>
              <a:t>, bone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2577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04664"/>
            <a:ext cx="7886700" cy="57722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Treatment 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Poorly responsive to chemotherapy or radiation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Surgical excision &gt;&gt; Often not possible due to extensive liver involvement </a:t>
            </a:r>
          </a:p>
          <a:p>
            <a:r>
              <a:rPr lang="en-US" sz="2400" dirty="0"/>
              <a:t>Partial resection should have a safe margin of 1-2 cm.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Radiofrequency ablation • Radiofrequency thermal energy to the lesion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Chemoembolization • Chemo plus a pro-coagulant directly injected into tumor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0000"/>
                </a:solidFill>
              </a:rPr>
              <a:t>Liver transplantation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</a:t>
            </a:r>
            <a:r>
              <a:rPr lang="en-US" sz="2400" b="1" dirty="0"/>
              <a:t>Poor prognosis overall </a:t>
            </a:r>
            <a:r>
              <a:rPr lang="en-US" sz="2400" dirty="0"/>
              <a:t>• Median survival 6 to 20 months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0321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Cholangiocarcinoma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Second most common primary malignancy of the liver</a:t>
            </a:r>
          </a:p>
          <a:p>
            <a:endParaRPr lang="en-US" dirty="0"/>
          </a:p>
          <a:p>
            <a:r>
              <a:rPr lang="en-US" dirty="0"/>
              <a:t>Arises from biliary epithelial cells.</a:t>
            </a:r>
          </a:p>
          <a:p>
            <a:endParaRPr lang="en-US" dirty="0"/>
          </a:p>
          <a:p>
            <a:r>
              <a:rPr lang="en-US" dirty="0"/>
              <a:t>Can arise from any part of the biliary tree (from the intrahepatic bile ducts, down to the ampulla of </a:t>
            </a:r>
            <a:r>
              <a:rPr lang="en-US" dirty="0" err="1"/>
              <a:t>Vater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More likely to affect women of old age. </a:t>
            </a:r>
            <a:r>
              <a:rPr lang="en-US" dirty="0">
                <a:solidFill>
                  <a:srgbClr val="FF0000"/>
                </a:solidFill>
              </a:rPr>
              <a:t>(highly suspected if an old woman presented with obstructive jaundice and weight loss)</a:t>
            </a:r>
          </a:p>
          <a:p>
            <a:endParaRPr lang="en-US" dirty="0"/>
          </a:p>
          <a:p>
            <a:r>
              <a:rPr lang="en-US" dirty="0"/>
              <a:t>Typically arise from the confluence of  right and left hepatic ducts (</a:t>
            </a:r>
            <a:r>
              <a:rPr lang="en-US" dirty="0" err="1"/>
              <a:t>Klatskin</a:t>
            </a:r>
            <a:r>
              <a:rPr lang="en-US" dirty="0"/>
              <a:t> tumors).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9114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</a:t>
            </a:r>
            <a:r>
              <a:rPr lang="en-US" dirty="0" err="1"/>
              <a:t>sclerosing</a:t>
            </a:r>
            <a:r>
              <a:rPr lang="en-US" dirty="0"/>
              <a:t> cholangitis</a:t>
            </a:r>
          </a:p>
          <a:p>
            <a:r>
              <a:rPr lang="en-US" dirty="0"/>
              <a:t>Congenital abnormalities of the biliary tree</a:t>
            </a:r>
          </a:p>
          <a:p>
            <a:r>
              <a:rPr lang="en-US" dirty="0"/>
              <a:t>Parasitic infestation (</a:t>
            </a:r>
            <a:r>
              <a:rPr lang="en-US" dirty="0" err="1"/>
              <a:t>Clonorchis</a:t>
            </a:r>
            <a:r>
              <a:rPr lang="en-US" dirty="0"/>
              <a:t> </a:t>
            </a:r>
            <a:r>
              <a:rPr lang="en-US" dirty="0" err="1"/>
              <a:t>sinensis</a:t>
            </a:r>
            <a:r>
              <a:rPr lang="en-US" dirty="0"/>
              <a:t>)</a:t>
            </a:r>
          </a:p>
          <a:p>
            <a:r>
              <a:rPr lang="en-US" dirty="0"/>
              <a:t>HCV</a:t>
            </a:r>
          </a:p>
          <a:p>
            <a:r>
              <a:rPr lang="en-US" dirty="0" err="1"/>
              <a:t>Hepatolithiasis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539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>
                <a:solidFill>
                  <a:srgbClr val="FF0000"/>
                </a:solidFill>
              </a:rPr>
              <a:t>Polymicrobial infection (the most common (60%)</a:t>
            </a:r>
          </a:p>
          <a:p>
            <a:pPr marL="0" indent="0">
              <a:buNone/>
            </a:pPr>
            <a:endParaRPr lang="en-US"/>
          </a:p>
          <a:p>
            <a:r>
              <a:rPr lang="en-US" sz="2400">
                <a:solidFill>
                  <a:srgbClr val="336600"/>
                </a:solidFill>
              </a:rPr>
              <a:t>E. coli is the most common causative organism in monomicrobial infection</a:t>
            </a:r>
            <a:r>
              <a:rPr lang="en-US">
                <a:solidFill>
                  <a:srgbClr val="336600"/>
                </a:solidFill>
              </a:rPr>
              <a:t>.</a:t>
            </a:r>
          </a:p>
          <a:p>
            <a:pPr marL="0" indent="0">
              <a:buNone/>
            </a:pPr>
            <a:endParaRPr lang="en-US">
              <a:solidFill>
                <a:srgbClr val="336600"/>
              </a:solidFill>
            </a:endParaRPr>
          </a:p>
          <a:p>
            <a:r>
              <a:rPr lang="en-US" sz="2400"/>
              <a:t>K. pneumoniae is the second most common</a:t>
            </a:r>
            <a:r>
              <a:rPr lang="en-US"/>
              <a:t>. 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Other causative bacteria: Enterococci, Streptococci, Staphylococcus aureus, Proteus vulgaris, anaerobes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898" y="260985"/>
            <a:ext cx="8291512" cy="1143000"/>
          </a:xfrm>
          <a:prstGeom prst="rect">
            <a:avLst/>
          </a:prstGeom>
          <a:solidFill>
            <a:srgbClr val="990033"/>
          </a:solidFill>
          <a:ln w="57150">
            <a:solidFill>
              <a:srgbClr val="990033"/>
            </a:solidFill>
            <a:miter lim="800000"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Microbiology :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25267"/>
            <a:ext cx="7886700" cy="36183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Surgical resection (most patients are inoperable).</a:t>
            </a:r>
          </a:p>
          <a:p>
            <a:endParaRPr lang="en-US" dirty="0"/>
          </a:p>
          <a:p>
            <a:r>
              <a:rPr lang="en-US" dirty="0"/>
              <a:t>Resection may involve partial </a:t>
            </a:r>
            <a:r>
              <a:rPr lang="en-US" dirty="0" err="1"/>
              <a:t>hepatectomy</a:t>
            </a:r>
            <a:r>
              <a:rPr lang="en-US" dirty="0"/>
              <a:t> and reconstruction of the biliary tree.</a:t>
            </a:r>
          </a:p>
          <a:p>
            <a:endParaRPr lang="en-US" dirty="0"/>
          </a:p>
          <a:p>
            <a:r>
              <a:rPr lang="en-US" dirty="0"/>
              <a:t>Distal CBD tumor has a better prognosis and may require pancreatic-</a:t>
            </a:r>
            <a:r>
              <a:rPr lang="en-US" dirty="0" err="1"/>
              <a:t>duodonectomy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Survival is 20% after surgical resection.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Adjuvant chemotherapy and radiotherapy may be considered.</a:t>
            </a:r>
          </a:p>
        </p:txBody>
      </p:sp>
    </p:spTree>
    <p:extLst>
      <p:ext uri="{BB962C8B-B14F-4D97-AF65-F5344CB8AC3E}">
        <p14:creationId xmlns:p14="http://schemas.microsoft.com/office/powerpoint/2010/main" val="490488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5"/>
            <a:ext cx="7886700" cy="1152127"/>
          </a:xfrm>
        </p:spPr>
        <p:txBody>
          <a:bodyPr/>
          <a:lstStyle/>
          <a:p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Fibrolamellar carcinoma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6752"/>
            <a:ext cx="7886700" cy="5616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“It is a rare primary hepatocellular malignancy arising in </a:t>
            </a:r>
            <a:r>
              <a:rPr lang="en-US" dirty="0" err="1"/>
              <a:t>noncirrhotic</a:t>
            </a:r>
            <a:r>
              <a:rPr lang="en-US" dirty="0"/>
              <a:t> livers of young individuals.”</a:t>
            </a:r>
            <a:r>
              <a:rPr lang="en-US" baseline="30000" dirty="0"/>
              <a:t>[1]</a:t>
            </a:r>
            <a:r>
              <a:rPr lang="en-US" baseline="-25000" dirty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Symptoms are often similar to the picture seen in patients with HCC, the only difference sometimes is that HCC usually occur on a background of cirrhosis.</a:t>
            </a:r>
          </a:p>
          <a:p>
            <a:endParaRPr lang="en-US" dirty="0"/>
          </a:p>
          <a:p>
            <a:r>
              <a:rPr lang="en-US" dirty="0"/>
              <a:t>Proper diagnosis is by taking a biopsy (via histopathology or immunohistochemistry).</a:t>
            </a:r>
          </a:p>
          <a:p>
            <a:endParaRPr lang="en-US" dirty="0"/>
          </a:p>
          <a:p>
            <a:r>
              <a:rPr lang="en-US" dirty="0"/>
              <a:t>Tumor molecular markers are CD68, HepPar-1, cytokeratin 7.</a:t>
            </a:r>
          </a:p>
          <a:p>
            <a:endParaRPr lang="en-US" dirty="0"/>
          </a:p>
          <a:p>
            <a:r>
              <a:rPr lang="en-US" dirty="0"/>
              <a:t>Histopathology is similar to the picture seen in renal </a:t>
            </a:r>
            <a:r>
              <a:rPr lang="en-US" dirty="0" err="1"/>
              <a:t>oncocytoma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Staging and treatment is similar to HCC.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696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 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It is the most common malignancy of the liver.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Usually they are multiple and affect both lobes in the same time.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Most common primary sites are colorectal, stomach, pancreas, breast, lung.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434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92697"/>
            <a:ext cx="7886700" cy="54842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Investigation</a:t>
            </a:r>
          </a:p>
          <a:p>
            <a:r>
              <a:rPr lang="en-US" dirty="0"/>
              <a:t>LFT</a:t>
            </a:r>
          </a:p>
          <a:p>
            <a:r>
              <a:rPr lang="en-US" dirty="0"/>
              <a:t>CEA</a:t>
            </a:r>
          </a:p>
          <a:p>
            <a:r>
              <a:rPr lang="en-US" dirty="0"/>
              <a:t>AFP</a:t>
            </a:r>
          </a:p>
          <a:p>
            <a:r>
              <a:rPr lang="en-US" dirty="0"/>
              <a:t>CA 19-9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Imaging modalities</a:t>
            </a:r>
          </a:p>
          <a:p>
            <a:r>
              <a:rPr lang="en-US" dirty="0"/>
              <a:t>CT scan</a:t>
            </a:r>
          </a:p>
          <a:p>
            <a:r>
              <a:rPr lang="en-US" dirty="0"/>
              <a:t>U/S</a:t>
            </a:r>
          </a:p>
          <a:p>
            <a:r>
              <a:rPr lang="en-US" dirty="0"/>
              <a:t>MRI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318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VER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0" y="980729"/>
            <a:ext cx="7886700" cy="5196234"/>
          </a:xfrm>
          <a:prstGeom prst="rect">
            <a:avLst/>
          </a:prstGeom>
          <a:solidFill>
            <a:srgbClr val="084D17"/>
          </a:solidFill>
        </p:spPr>
      </p:pic>
    </p:spTree>
    <p:extLst>
      <p:ext uri="{BB962C8B-B14F-4D97-AF65-F5344CB8AC3E}">
        <p14:creationId xmlns:p14="http://schemas.microsoft.com/office/powerpoint/2010/main" val="42862280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Surgical resection for metastatic lesions:</a:t>
            </a:r>
          </a:p>
          <a:p>
            <a:pPr marL="0" indent="0">
              <a:buNone/>
            </a:pPr>
            <a:r>
              <a:rPr lang="en-US" dirty="0"/>
              <a:t>	- Local resection: removes the mass with margin of 1 cm.</a:t>
            </a:r>
          </a:p>
          <a:p>
            <a:pPr marL="0" indent="0">
              <a:buNone/>
            </a:pPr>
            <a:r>
              <a:rPr lang="en-US" dirty="0"/>
              <a:t>	- Segmental resection: resection of a segment of the liver.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Hemihepatectomy</a:t>
            </a:r>
            <a:r>
              <a:rPr lang="en-US" dirty="0"/>
              <a:t>:  can be used if metastasis is found in one                             	lobe of the liver.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PS: if </a:t>
            </a:r>
            <a:r>
              <a:rPr lang="en-US" dirty="0" err="1"/>
              <a:t>mets</a:t>
            </a:r>
            <a:r>
              <a:rPr lang="en-US" dirty="0"/>
              <a:t> is diffuse (&gt;4), surgery is inapplicable. </a:t>
            </a:r>
          </a:p>
        </p:txBody>
      </p:sp>
    </p:spTree>
    <p:extLst>
      <p:ext uri="{BB962C8B-B14F-4D97-AF65-F5344CB8AC3E}">
        <p14:creationId xmlns:p14="http://schemas.microsoft.com/office/powerpoint/2010/main" val="30026617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44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" y="274955"/>
            <a:ext cx="8900795" cy="1148080"/>
          </a:xfrm>
          <a:solidFill>
            <a:srgbClr val="990033"/>
          </a:solidFill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presentation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500188"/>
            <a:ext cx="8643938" cy="51435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 triad of pyogenic liver abscess 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Fever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(with/without chills and rigors)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Malaise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Right upper quadrant pain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three symptoms are present in only &lt; 30% of cases.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symptoms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Anorexia and weight loss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Nausea and vomiting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Symptoms of diaphragmatic irritation(Right shoulder pain, hiccups)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2331</TotalTime>
  <Words>4975</Words>
  <Application>Microsoft Office PowerPoint</Application>
  <PresentationFormat>On-screen Show (4:3)</PresentationFormat>
  <Paragraphs>715</Paragraphs>
  <Slides>86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4" baseType="lpstr">
      <vt:lpstr>Algerian</vt:lpstr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Liver  Masses</vt:lpstr>
      <vt:lpstr>Classification of Liver mass</vt:lpstr>
      <vt:lpstr>PowerPoint Presentation</vt:lpstr>
      <vt:lpstr> Liver abscesses</vt:lpstr>
      <vt:lpstr>Pyogenic liver abscess</vt:lpstr>
      <vt:lpstr>PowerPoint Presentation</vt:lpstr>
      <vt:lpstr>PowerPoint Presentation</vt:lpstr>
      <vt:lpstr>PowerPoint Presentation</vt:lpstr>
      <vt:lpstr>Clinical presentation</vt:lpstr>
      <vt:lpstr>PowerPoint Presentation</vt:lpstr>
      <vt:lpstr>Investigations</vt:lpstr>
      <vt:lpstr>PowerPoint Presentation</vt:lpstr>
      <vt:lpstr>PowerPoint Presentation</vt:lpstr>
      <vt:lpstr>PowerPoint Presentation</vt:lpstr>
      <vt:lpstr>PowerPoint Presentation</vt:lpstr>
      <vt:lpstr>Management </vt:lpstr>
      <vt:lpstr>PowerPoint Presentation</vt:lpstr>
      <vt:lpstr>PowerPoint Presentation</vt:lpstr>
      <vt:lpstr>Amebic Liver abscesses</vt:lpstr>
      <vt:lpstr>PowerPoint Presentation</vt:lpstr>
      <vt:lpstr>Clinical presentation</vt:lpstr>
      <vt:lpstr> Investigation </vt:lpstr>
      <vt:lpstr>PowerPoint Presentation</vt:lpstr>
      <vt:lpstr>PowerPoint Presentation</vt:lpstr>
      <vt:lpstr>PowerPoint Presentation</vt:lpstr>
      <vt:lpstr>PowerPoint Presentation</vt:lpstr>
      <vt:lpstr>بسم الله الرحمن الرحيم </vt:lpstr>
      <vt:lpstr>EVALUATION OF AN INCIDENTAL LIVER MASS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Malignant Liver Tumors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 with contrast</vt:lpstr>
      <vt:lpstr>PowerPoint Presentation</vt:lpstr>
      <vt:lpstr>PowerPoint Presentation</vt:lpstr>
      <vt:lpstr>Cholangiocarcinoma</vt:lpstr>
      <vt:lpstr>Risk factors</vt:lpstr>
      <vt:lpstr>Management</vt:lpstr>
      <vt:lpstr>Fibrolamellar carcinoma</vt:lpstr>
      <vt:lpstr>Liver metastasis</vt:lpstr>
      <vt:lpstr>PowerPoint Presentation</vt:lpstr>
      <vt:lpstr>PowerPoint Presentation</vt:lpstr>
      <vt:lpstr>Management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Liver masses</dc:title>
  <dc:creator>PC</dc:creator>
  <cp:lastModifiedBy>rayan</cp:lastModifiedBy>
  <cp:revision>53</cp:revision>
  <dcterms:created xsi:type="dcterms:W3CDTF">2015-10-18T20:10:46Z</dcterms:created>
  <dcterms:modified xsi:type="dcterms:W3CDTF">2021-01-28T09:39:04Z</dcterms:modified>
</cp:coreProperties>
</file>