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15" r:id="rId2"/>
  </p:sldMasterIdLst>
  <p:notesMasterIdLst>
    <p:notesMasterId r:id="rId47"/>
  </p:notesMasterIdLst>
  <p:sldIdLst>
    <p:sldId id="256" r:id="rId3"/>
    <p:sldId id="258" r:id="rId4"/>
    <p:sldId id="257" r:id="rId5"/>
    <p:sldId id="309" r:id="rId6"/>
    <p:sldId id="259" r:id="rId7"/>
    <p:sldId id="260" r:id="rId8"/>
    <p:sldId id="276" r:id="rId9"/>
    <p:sldId id="277" r:id="rId10"/>
    <p:sldId id="310" r:id="rId11"/>
    <p:sldId id="262" r:id="rId12"/>
    <p:sldId id="263" r:id="rId13"/>
    <p:sldId id="278" r:id="rId14"/>
    <p:sldId id="265" r:id="rId15"/>
    <p:sldId id="279" r:id="rId16"/>
    <p:sldId id="267" r:id="rId17"/>
    <p:sldId id="268" r:id="rId18"/>
    <p:sldId id="269" r:id="rId19"/>
    <p:sldId id="280" r:id="rId20"/>
    <p:sldId id="281" r:id="rId21"/>
    <p:sldId id="282" r:id="rId22"/>
    <p:sldId id="283" r:id="rId23"/>
    <p:sldId id="284" r:id="rId24"/>
    <p:sldId id="285"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8989" autoAdjust="0"/>
  </p:normalViewPr>
  <p:slideViewPr>
    <p:cSldViewPr snapToGrid="0">
      <p:cViewPr varScale="1">
        <p:scale>
          <a:sx n="64" d="100"/>
          <a:sy n="64" d="100"/>
        </p:scale>
        <p:origin x="-94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5D967-7C4F-46D1-BF02-C6203B521D0D}"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34C01-D7F3-427B-A7BA-B83FF85B3745}" type="slidenum">
              <a:rPr lang="en-US" smtClean="0"/>
              <a:t>‹#›</a:t>
            </a:fld>
            <a:endParaRPr lang="en-US"/>
          </a:p>
        </p:txBody>
      </p:sp>
    </p:spTree>
    <p:extLst>
      <p:ext uri="{BB962C8B-B14F-4D97-AF65-F5344CB8AC3E}">
        <p14:creationId xmlns:p14="http://schemas.microsoft.com/office/powerpoint/2010/main" val="289641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 The absence of a gallbladder is highly suggestive for the diagnosis of biliary atresia, but the presence of a gallbladder does not exclude the diagnosis of biliary atresia.</a:t>
            </a:r>
          </a:p>
          <a:p>
            <a:endParaRPr lang="en-US" dirty="0"/>
          </a:p>
        </p:txBody>
      </p:sp>
      <p:sp>
        <p:nvSpPr>
          <p:cNvPr id="4" name="Slide Number Placeholder 3"/>
          <p:cNvSpPr>
            <a:spLocks noGrp="1"/>
          </p:cNvSpPr>
          <p:nvPr>
            <p:ph type="sldNum" sz="quarter" idx="10"/>
          </p:nvPr>
        </p:nvSpPr>
        <p:spPr/>
        <p:txBody>
          <a:bodyPr/>
          <a:lstStyle/>
          <a:p>
            <a:fld id="{03134C01-D7F3-427B-A7BA-B83FF85B3745}" type="slidenum">
              <a:rPr lang="en-US" smtClean="0"/>
              <a:t>14</a:t>
            </a:fld>
            <a:endParaRPr lang="en-US"/>
          </a:p>
        </p:txBody>
      </p:sp>
    </p:spTree>
    <p:extLst>
      <p:ext uri="{BB962C8B-B14F-4D97-AF65-F5344CB8AC3E}">
        <p14:creationId xmlns:p14="http://schemas.microsoft.com/office/powerpoint/2010/main" val="235513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cholangiogram</a:t>
            </a:r>
            <a:r>
              <a:rPr lang="en-US" dirty="0" smtClean="0"/>
              <a:t> may demonstrate hypoplasia of the extrahepatic biliary system.</a:t>
            </a:r>
          </a:p>
          <a:p>
            <a:r>
              <a:rPr lang="en-US" dirty="0" smtClean="0"/>
              <a:t>When these tests point to or cannot exclude the diagnosis of biliary atresia, surgical exploration is indicated.</a:t>
            </a:r>
          </a:p>
          <a:p>
            <a:endParaRPr lang="en-US" dirty="0"/>
          </a:p>
        </p:txBody>
      </p:sp>
      <p:sp>
        <p:nvSpPr>
          <p:cNvPr id="4" name="Slide Number Placeholder 3"/>
          <p:cNvSpPr>
            <a:spLocks noGrp="1"/>
          </p:cNvSpPr>
          <p:nvPr>
            <p:ph type="sldNum" sz="quarter" idx="10"/>
          </p:nvPr>
        </p:nvSpPr>
        <p:spPr/>
        <p:txBody>
          <a:bodyPr/>
          <a:lstStyle/>
          <a:p>
            <a:fld id="{03134C01-D7F3-427B-A7BA-B83FF85B3745}" type="slidenum">
              <a:rPr lang="en-US" smtClean="0"/>
              <a:t>17</a:t>
            </a:fld>
            <a:endParaRPr lang="en-US"/>
          </a:p>
        </p:txBody>
      </p:sp>
    </p:spTree>
    <p:extLst>
      <p:ext uri="{BB962C8B-B14F-4D97-AF65-F5344CB8AC3E}">
        <p14:creationId xmlns:p14="http://schemas.microsoft.com/office/powerpoint/2010/main" val="399129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 test can differentiate biliary atresia from other causes of jaundice in the infant. So we will depend on a combination of data obtained from a complete clinical assessment, blood tests, imaging studies, and pathologic evaluation.</a:t>
            </a:r>
          </a:p>
          <a:p>
            <a:r>
              <a:rPr lang="en-US" dirty="0" smtClean="0"/>
              <a:t>however, it is usually confirmed by liver biopsy.</a:t>
            </a:r>
          </a:p>
          <a:p>
            <a:endParaRPr lang="en-US" dirty="0"/>
          </a:p>
        </p:txBody>
      </p:sp>
      <p:sp>
        <p:nvSpPr>
          <p:cNvPr id="4" name="Slide Number Placeholder 3"/>
          <p:cNvSpPr>
            <a:spLocks noGrp="1"/>
          </p:cNvSpPr>
          <p:nvPr>
            <p:ph type="sldNum" sz="quarter" idx="10"/>
          </p:nvPr>
        </p:nvSpPr>
        <p:spPr/>
        <p:txBody>
          <a:bodyPr/>
          <a:lstStyle/>
          <a:p>
            <a:fld id="{03134C01-D7F3-427B-A7BA-B83FF85B3745}" type="slidenum">
              <a:rPr lang="en-US" smtClean="0"/>
              <a:t>18</a:t>
            </a:fld>
            <a:endParaRPr lang="en-US"/>
          </a:p>
        </p:txBody>
      </p:sp>
    </p:spTree>
    <p:extLst>
      <p:ext uri="{BB962C8B-B14F-4D97-AF65-F5344CB8AC3E}">
        <p14:creationId xmlns:p14="http://schemas.microsoft.com/office/powerpoint/2010/main" val="67479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Choleretics</a:t>
            </a:r>
            <a:endParaRPr lang="en-US" dirty="0"/>
          </a:p>
        </p:txBody>
      </p:sp>
      <p:sp>
        <p:nvSpPr>
          <p:cNvPr id="4" name="Slide Number Placeholder 3"/>
          <p:cNvSpPr>
            <a:spLocks noGrp="1"/>
          </p:cNvSpPr>
          <p:nvPr>
            <p:ph type="sldNum" sz="quarter" idx="10"/>
          </p:nvPr>
        </p:nvSpPr>
        <p:spPr/>
        <p:txBody>
          <a:bodyPr/>
          <a:lstStyle/>
          <a:p>
            <a:fld id="{03134C01-D7F3-427B-A7BA-B83FF85B3745}" type="slidenum">
              <a:rPr lang="en-US" smtClean="0"/>
              <a:t>22</a:t>
            </a:fld>
            <a:endParaRPr lang="en-US"/>
          </a:p>
        </p:txBody>
      </p:sp>
    </p:spTree>
    <p:extLst>
      <p:ext uri="{BB962C8B-B14F-4D97-AF65-F5344CB8AC3E}">
        <p14:creationId xmlns:p14="http://schemas.microsoft.com/office/powerpoint/2010/main" val="154625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6F44D3-181B-4027-A63B-D93BC5817D3C}"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25269659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F44D3-181B-4027-A63B-D93BC5817D3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404736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F44D3-181B-4027-A63B-D93BC5817D3C}"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3885952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96F44D3-181B-4027-A63B-D93BC5817D3C}" type="datetimeFigureOut">
              <a:rPr lang="en-US" smtClean="0">
                <a:solidFill>
                  <a:srgbClr val="FFFFFF">
                    <a:alpha val="70000"/>
                  </a:srgbClr>
                </a:solidFill>
              </a:rPr>
              <a:pPr/>
              <a:t>10/3/2024</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23930702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172465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96F44D3-181B-4027-A63B-D93BC5817D3C}" type="datetimeFigureOut">
              <a:rPr lang="en-US" smtClean="0">
                <a:solidFill>
                  <a:srgbClr val="FFFFFF">
                    <a:alpha val="70000"/>
                  </a:srgbClr>
                </a:solidFill>
              </a:rPr>
              <a:pPr/>
              <a:t>10/3/2024</a:t>
            </a:fld>
            <a:endParaRPr lang="en-US">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endParaRPr>
          </a:p>
        </p:txBody>
      </p:sp>
      <p:sp>
        <p:nvSpPr>
          <p:cNvPr id="9" name="Slide Number Placeholder 8"/>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35213790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a:solidFill>
                <a:srgbClr val="000000">
                  <a:alpha val="70000"/>
                </a:srgbClr>
              </a:solidFill>
            </a:endParaRPr>
          </a:p>
        </p:txBody>
      </p:sp>
      <p:sp>
        <p:nvSpPr>
          <p:cNvPr id="10" name="Slide Number Placeholder 9"/>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288339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CABB7930-892E-4520-A55B-AAAF5EC4441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738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a:solidFill>
                <a:srgbClr val="000000">
                  <a:alpha val="70000"/>
                </a:srgbClr>
              </a:solidFill>
            </a:endParaRPr>
          </a:p>
        </p:txBody>
      </p:sp>
      <p:sp>
        <p:nvSpPr>
          <p:cNvPr id="5" name="Slide Number Placeholder 4"/>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30690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a:solidFill>
                <a:srgbClr val="000000">
                  <a:alpha val="70000"/>
                </a:srgbClr>
              </a:solidFill>
            </a:endParaRPr>
          </a:p>
        </p:txBody>
      </p:sp>
      <p:sp>
        <p:nvSpPr>
          <p:cNvPr id="4" name="Slide Number Placeholder 3"/>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354103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398963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6F44D3-181B-4027-A63B-D93BC5817D3C}"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237936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96F44D3-181B-4027-A63B-D93BC5817D3C}" type="datetimeFigureOut">
              <a:rPr lang="en-US" smtClean="0"/>
              <a:pPr/>
              <a:t>10/3/2024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1468330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89782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CABB7930-892E-4520-A55B-AAAF5EC44413}" type="slidenum">
              <a:rPr lang="en-US" smtClean="0"/>
              <a:pPr/>
              <a:t>‹#›</a:t>
            </a:fld>
            <a:endParaRPr lang="en-US"/>
          </a:p>
        </p:txBody>
      </p:sp>
    </p:spTree>
    <p:extLst>
      <p:ext uri="{BB962C8B-B14F-4D97-AF65-F5344CB8AC3E}">
        <p14:creationId xmlns:p14="http://schemas.microsoft.com/office/powerpoint/2010/main" val="39530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96F44D3-181B-4027-A63B-D93BC5817D3C}"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602961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96F44D3-181B-4027-A63B-D93BC5817D3C}" type="datetimeFigureOut">
              <a:rPr lang="en-US" smtClean="0"/>
              <a:t>10/2/2024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237500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96F44D3-181B-4027-A63B-D93BC5817D3C}"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B7930-892E-4520-A55B-AAAF5EC4441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92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6F44D3-181B-4027-A63B-D93BC5817D3C}"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60437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F44D3-181B-4027-A63B-D93BC5817D3C}"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151634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96F44D3-181B-4027-A63B-D93BC5817D3C}" type="datetimeFigureOut">
              <a:rPr lang="en-US" smtClean="0"/>
              <a:t>10/2/2024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255184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96F44D3-181B-4027-A63B-D93BC5817D3C}" type="datetimeFigureOut">
              <a:rPr lang="en-US" smtClean="0"/>
              <a:t>10/2/2024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ABB7930-892E-4520-A55B-AAAF5EC44413}" type="slidenum">
              <a:rPr lang="en-US" smtClean="0"/>
              <a:t>‹#›</a:t>
            </a:fld>
            <a:endParaRPr lang="en-US"/>
          </a:p>
        </p:txBody>
      </p:sp>
    </p:spTree>
    <p:extLst>
      <p:ext uri="{BB962C8B-B14F-4D97-AF65-F5344CB8AC3E}">
        <p14:creationId xmlns:p14="http://schemas.microsoft.com/office/powerpoint/2010/main" val="193308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96F44D3-181B-4027-A63B-D93BC5817D3C}" type="datetimeFigureOut">
              <a:rPr lang="en-US" smtClean="0"/>
              <a:t>10/2/2024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ABB7930-892E-4520-A55B-AAAF5EC44413}" type="slidenum">
              <a:rPr lang="en-US" smtClean="0"/>
              <a:t>‹#›</a:t>
            </a:fld>
            <a:endParaRPr lang="en-US"/>
          </a:p>
        </p:txBody>
      </p:sp>
    </p:spTree>
    <p:extLst>
      <p:ext uri="{BB962C8B-B14F-4D97-AF65-F5344CB8AC3E}">
        <p14:creationId xmlns:p14="http://schemas.microsoft.com/office/powerpoint/2010/main" val="368559541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96F44D3-181B-4027-A63B-D93BC5817D3C}" type="datetimeFigureOut">
              <a:rPr lang="en-US" smtClean="0">
                <a:solidFill>
                  <a:srgbClr val="000000">
                    <a:alpha val="70000"/>
                  </a:srgbClr>
                </a:solidFill>
              </a:rPr>
              <a:pPr/>
              <a:t>10/3/2024</a:t>
            </a:fld>
            <a:endParaRPr lang="en-US">
              <a:solidFill>
                <a:srgbClr val="000000">
                  <a:alpha val="70000"/>
                </a:srgbClr>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solidFill>
                <a:srgbClr val="000000">
                  <a:alpha val="70000"/>
                </a:srgbClr>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ABB7930-892E-4520-A55B-AAAF5EC44413}" type="slidenum">
              <a:rPr lang="en-US" smtClean="0"/>
              <a:pPr/>
              <a:t>‹#›</a:t>
            </a:fld>
            <a:endParaRPr lang="en-US"/>
          </a:p>
        </p:txBody>
      </p:sp>
    </p:spTree>
    <p:extLst>
      <p:ext uri="{BB962C8B-B14F-4D97-AF65-F5344CB8AC3E}">
        <p14:creationId xmlns:p14="http://schemas.microsoft.com/office/powerpoint/2010/main" val="285255049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Neonatal surgical jaundice</a:t>
            </a:r>
            <a:endParaRPr lang="en-US" dirty="0"/>
          </a:p>
        </p:txBody>
      </p:sp>
      <p:sp>
        <p:nvSpPr>
          <p:cNvPr id="3" name="Subtitle 2"/>
          <p:cNvSpPr>
            <a:spLocks noGrp="1"/>
          </p:cNvSpPr>
          <p:nvPr>
            <p:ph type="subTitle" idx="1"/>
          </p:nvPr>
        </p:nvSpPr>
        <p:spPr>
          <a:xfrm>
            <a:off x="2695194" y="4133088"/>
            <a:ext cx="6801612" cy="1606530"/>
          </a:xfrm>
        </p:spPr>
        <p:txBody>
          <a:bodyPr>
            <a:noAutofit/>
          </a:bodyPr>
          <a:lstStyle/>
          <a:p>
            <a:r>
              <a:rPr lang="en-US" sz="2400" dirty="0" smtClean="0"/>
              <a:t>Done by: </a:t>
            </a:r>
          </a:p>
          <a:p>
            <a:r>
              <a:rPr lang="en-US" sz="2400" dirty="0" smtClean="0"/>
              <a:t>Selena </a:t>
            </a:r>
            <a:r>
              <a:rPr lang="en-US" sz="2400" dirty="0" err="1" smtClean="0"/>
              <a:t>Alfarrayah</a:t>
            </a:r>
            <a:endParaRPr lang="en-US" sz="2400" dirty="0" smtClean="0"/>
          </a:p>
          <a:p>
            <a:r>
              <a:rPr lang="en-US" sz="2400" dirty="0" err="1" smtClean="0"/>
              <a:t>Khozama</a:t>
            </a:r>
            <a:r>
              <a:rPr lang="en-US" sz="2400" dirty="0" smtClean="0"/>
              <a:t> </a:t>
            </a:r>
            <a:r>
              <a:rPr lang="en-US" sz="2400" dirty="0" err="1" smtClean="0"/>
              <a:t>sadeh</a:t>
            </a:r>
            <a:endParaRPr lang="en-US" sz="2400" dirty="0" smtClean="0"/>
          </a:p>
          <a:p>
            <a:r>
              <a:rPr lang="en-US" sz="2400" dirty="0" smtClean="0"/>
              <a:t>Supervised by:</a:t>
            </a:r>
          </a:p>
          <a:p>
            <a:r>
              <a:rPr lang="en-US" sz="2400" dirty="0" smtClean="0"/>
              <a:t>Dr. Abdallah </a:t>
            </a:r>
            <a:r>
              <a:rPr lang="en-US" sz="2400" dirty="0" err="1" smtClean="0"/>
              <a:t>Alraweh</a:t>
            </a:r>
            <a:r>
              <a:rPr lang="en-US" sz="2400" dirty="0" smtClean="0"/>
              <a:t> </a:t>
            </a:r>
            <a:endParaRPr lang="en-US" sz="2400" dirty="0"/>
          </a:p>
        </p:txBody>
      </p:sp>
    </p:spTree>
    <p:extLst>
      <p:ext uri="{BB962C8B-B14F-4D97-AF65-F5344CB8AC3E}">
        <p14:creationId xmlns:p14="http://schemas.microsoft.com/office/powerpoint/2010/main" val="3107124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355272"/>
            <a:ext cx="12330545" cy="4308764"/>
          </a:xfrm>
        </p:spPr>
        <p:txBody>
          <a:bodyPr>
            <a:noAutofit/>
          </a:bodyPr>
          <a:lstStyle/>
          <a:p>
            <a:r>
              <a:rPr lang="en-US" sz="1600" b="1" dirty="0"/>
              <a:t>Infants with BA can be grouped into three </a:t>
            </a:r>
            <a:r>
              <a:rPr lang="en-US" sz="1600" b="1" dirty="0" smtClean="0"/>
              <a:t>categories </a:t>
            </a:r>
            <a:r>
              <a:rPr lang="en-US" sz="1600" b="1" dirty="0" smtClean="0"/>
              <a:t>:</a:t>
            </a:r>
          </a:p>
          <a:p>
            <a:endParaRPr lang="en-US" sz="1600" b="1" dirty="0" smtClean="0"/>
          </a:p>
          <a:p>
            <a:r>
              <a:rPr lang="en-US" sz="1600" b="1" dirty="0" smtClean="0">
                <a:solidFill>
                  <a:srgbClr val="FF0000"/>
                </a:solidFill>
              </a:rPr>
              <a:t>BA </a:t>
            </a:r>
            <a:r>
              <a:rPr lang="en-US" sz="1600" b="1" dirty="0">
                <a:solidFill>
                  <a:srgbClr val="FF0000"/>
                </a:solidFill>
              </a:rPr>
              <a:t>without any other anomalies or malformations</a:t>
            </a:r>
            <a:r>
              <a:rPr lang="en-US" sz="1600" b="1" dirty="0"/>
              <a:t> – This pattern is sometimes referred to as </a:t>
            </a:r>
            <a:r>
              <a:rPr lang="en-US" sz="1600" b="1" dirty="0">
                <a:solidFill>
                  <a:srgbClr val="FF0000"/>
                </a:solidFill>
              </a:rPr>
              <a:t>perinatal BA </a:t>
            </a:r>
            <a:r>
              <a:rPr lang="en-US" sz="1600" b="1" dirty="0"/>
              <a:t>and occurs in 70 to 85 percent of infants with </a:t>
            </a:r>
            <a:r>
              <a:rPr lang="en-US" sz="1600" b="1" dirty="0" smtClean="0"/>
              <a:t>BA. </a:t>
            </a:r>
            <a:r>
              <a:rPr lang="en-US" sz="1600" b="1" dirty="0"/>
              <a:t>Typically, these children are born without visible jaundice, but within the first two months of life, jaundice develops and stools become progressively </a:t>
            </a:r>
            <a:r>
              <a:rPr lang="en-US" sz="1600" b="1" dirty="0" err="1"/>
              <a:t>acholic</a:t>
            </a:r>
            <a:r>
              <a:rPr lang="en-US" sz="1600" b="1" dirty="0" smtClean="0"/>
              <a:t>.</a:t>
            </a:r>
          </a:p>
          <a:p>
            <a:endParaRPr lang="en-US" sz="1600" b="1" dirty="0"/>
          </a:p>
          <a:p>
            <a:r>
              <a:rPr lang="en-US" sz="1600" b="1" dirty="0" smtClean="0">
                <a:solidFill>
                  <a:srgbClr val="FF0000"/>
                </a:solidFill>
              </a:rPr>
              <a:t>BA </a:t>
            </a:r>
            <a:r>
              <a:rPr lang="en-US" sz="1600" b="1" dirty="0">
                <a:solidFill>
                  <a:srgbClr val="FF0000"/>
                </a:solidFill>
              </a:rPr>
              <a:t>associated with laterality malformations </a:t>
            </a:r>
            <a:r>
              <a:rPr lang="en-US" sz="1600" b="1" dirty="0"/>
              <a:t>– This pattern is also known as </a:t>
            </a:r>
            <a:r>
              <a:rPr lang="en-US" sz="1600" b="1" dirty="0">
                <a:solidFill>
                  <a:srgbClr val="FF0000"/>
                </a:solidFill>
              </a:rPr>
              <a:t>biliary atresia splenic malformation (BASM)</a:t>
            </a:r>
            <a:r>
              <a:rPr lang="en-US" sz="1600" b="1" dirty="0"/>
              <a:t> or "embryonal" biliary atresia and occurs in 10 to 15 percent of infants with </a:t>
            </a:r>
            <a:r>
              <a:rPr lang="en-US" sz="1600" b="1" dirty="0" smtClean="0"/>
              <a:t>BA. The </a:t>
            </a:r>
            <a:r>
              <a:rPr lang="en-US" sz="1600" b="1" dirty="0"/>
              <a:t>laterality malformations include </a:t>
            </a:r>
            <a:r>
              <a:rPr lang="en-US" sz="1600" b="1" u="sng" dirty="0"/>
              <a:t>situs </a:t>
            </a:r>
            <a:r>
              <a:rPr lang="en-US" sz="1600" b="1" u="sng" dirty="0" err="1"/>
              <a:t>inversus</a:t>
            </a:r>
            <a:r>
              <a:rPr lang="en-US" sz="1600" b="1" dirty="0"/>
              <a:t>, </a:t>
            </a:r>
            <a:r>
              <a:rPr lang="en-US" sz="1600" b="1" u="sng" dirty="0" err="1"/>
              <a:t>asplenia</a:t>
            </a:r>
            <a:r>
              <a:rPr lang="en-US" sz="1600" b="1" dirty="0"/>
              <a:t> or </a:t>
            </a:r>
            <a:r>
              <a:rPr lang="en-US" sz="1600" b="1" u="sng" dirty="0" err="1"/>
              <a:t>polysplenia</a:t>
            </a:r>
            <a:r>
              <a:rPr lang="en-US" sz="1600" b="1" dirty="0"/>
              <a:t>, </a:t>
            </a:r>
            <a:r>
              <a:rPr lang="en-US" sz="1600" b="1" u="sng" dirty="0" err="1"/>
              <a:t>malrotation</a:t>
            </a:r>
            <a:r>
              <a:rPr lang="en-US" sz="1600" b="1" dirty="0"/>
              <a:t>, </a:t>
            </a:r>
            <a:r>
              <a:rPr lang="en-US" sz="1600" b="1" u="sng" dirty="0"/>
              <a:t>interrupted inferior vena cava</a:t>
            </a:r>
            <a:r>
              <a:rPr lang="en-US" sz="1600" b="1" dirty="0"/>
              <a:t>, and </a:t>
            </a:r>
            <a:r>
              <a:rPr lang="en-US" sz="1600" b="1" u="sng" dirty="0"/>
              <a:t>cardiac </a:t>
            </a:r>
            <a:r>
              <a:rPr lang="en-US" sz="1600" b="1" u="sng" dirty="0" smtClean="0"/>
              <a:t>anomalies.</a:t>
            </a:r>
          </a:p>
          <a:p>
            <a:endParaRPr lang="en-US" sz="1600" b="1" dirty="0" smtClean="0"/>
          </a:p>
          <a:p>
            <a:r>
              <a:rPr lang="en-US" sz="1600" b="1" dirty="0" smtClean="0">
                <a:solidFill>
                  <a:srgbClr val="FF0000"/>
                </a:solidFill>
              </a:rPr>
              <a:t>BA associated with other congenital malformations</a:t>
            </a:r>
            <a:r>
              <a:rPr lang="en-US" sz="1600" b="1" dirty="0" smtClean="0"/>
              <a:t> – This occurs in the remaining 5 to 10 percent of BA cases; associated congenital malformations include </a:t>
            </a:r>
            <a:r>
              <a:rPr lang="en-US" sz="1600" b="1" u="sng" dirty="0" smtClean="0"/>
              <a:t>intestinal atresia</a:t>
            </a:r>
            <a:r>
              <a:rPr lang="en-US" sz="1600" b="1" dirty="0" smtClean="0"/>
              <a:t>, </a:t>
            </a:r>
            <a:r>
              <a:rPr lang="en-US" sz="1600" b="1" u="sng" dirty="0" smtClean="0"/>
              <a:t>imperforate anus</a:t>
            </a:r>
            <a:r>
              <a:rPr lang="en-US" sz="1600" b="1" dirty="0" smtClean="0"/>
              <a:t>, </a:t>
            </a:r>
            <a:r>
              <a:rPr lang="en-US" sz="1600" b="1" u="sng" dirty="0" smtClean="0"/>
              <a:t>kidney anomalies</a:t>
            </a:r>
            <a:r>
              <a:rPr lang="en-US" sz="1600" b="1" dirty="0" smtClean="0"/>
              <a:t>, and/or </a:t>
            </a:r>
            <a:r>
              <a:rPr lang="en-US" sz="1600" b="1" u="sng" dirty="0" smtClean="0"/>
              <a:t>cardiac malformations</a:t>
            </a:r>
            <a:r>
              <a:rPr lang="en-US" sz="1600" b="1" dirty="0" smtClean="0"/>
              <a:t>.</a:t>
            </a:r>
          </a:p>
          <a:p>
            <a:endParaRPr lang="en-US" sz="1600" b="1" dirty="0"/>
          </a:p>
        </p:txBody>
      </p:sp>
      <p:sp>
        <p:nvSpPr>
          <p:cNvPr id="4" name="عنوان 3"/>
          <p:cNvSpPr>
            <a:spLocks noGrp="1"/>
          </p:cNvSpPr>
          <p:nvPr>
            <p:ph type="title"/>
          </p:nvPr>
        </p:nvSpPr>
        <p:spPr/>
        <p:txBody>
          <a:bodyPr/>
          <a:lstStyle/>
          <a:p>
            <a:r>
              <a:rPr lang="en-US" dirty="0"/>
              <a:t>according  to the association  anomalies </a:t>
            </a:r>
          </a:p>
        </p:txBody>
      </p:sp>
    </p:spTree>
    <p:extLst>
      <p:ext uri="{BB962C8B-B14F-4D97-AF65-F5344CB8AC3E}">
        <p14:creationId xmlns:p14="http://schemas.microsoft.com/office/powerpoint/2010/main" val="392699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Kasai classification of BA</a:t>
            </a:r>
            <a:endParaRPr lang="en-US" dirty="0"/>
          </a:p>
        </p:txBody>
      </p:sp>
      <p:pic>
        <p:nvPicPr>
          <p:cNvPr id="21" name="Content Placeholder 20"/>
          <p:cNvPicPr>
            <a:picLocks noGrp="1" noChangeAspect="1"/>
          </p:cNvPicPr>
          <p:nvPr>
            <p:ph idx="1"/>
          </p:nvPr>
        </p:nvPicPr>
        <p:blipFill>
          <a:blip r:embed="rId2"/>
          <a:stretch>
            <a:fillRect/>
          </a:stretch>
        </p:blipFill>
        <p:spPr>
          <a:xfrm>
            <a:off x="2231136" y="4535356"/>
            <a:ext cx="7439025" cy="2000250"/>
          </a:xfrm>
          <a:prstGeom prst="rect">
            <a:avLst/>
          </a:prstGeom>
        </p:spPr>
      </p:pic>
      <p:grpSp>
        <p:nvGrpSpPr>
          <p:cNvPr id="4" name="Google Shape;427;p13"/>
          <p:cNvGrpSpPr/>
          <p:nvPr/>
        </p:nvGrpSpPr>
        <p:grpSpPr>
          <a:xfrm>
            <a:off x="1399621" y="2345772"/>
            <a:ext cx="9392758" cy="1997224"/>
            <a:chOff x="260857" y="921"/>
            <a:chExt cx="9392758" cy="1997224"/>
          </a:xfrm>
        </p:grpSpPr>
        <p:sp>
          <p:nvSpPr>
            <p:cNvPr id="5" name="Google Shape;428;p13"/>
            <p:cNvSpPr/>
            <p:nvPr/>
          </p:nvSpPr>
          <p:spPr>
            <a:xfrm>
              <a:off x="1721867" y="92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9;p13"/>
            <p:cNvSpPr txBox="1"/>
            <p:nvPr/>
          </p:nvSpPr>
          <p:spPr>
            <a:xfrm>
              <a:off x="1721867" y="921"/>
              <a:ext cx="7930896" cy="477584"/>
            </a:xfrm>
            <a:prstGeom prst="rect">
              <a:avLst/>
            </a:prstGeom>
            <a:noFill/>
            <a:ln>
              <a:noFill/>
            </a:ln>
          </p:spPr>
          <p:txBody>
            <a:bodyPr spcFirstLastPara="1" wrap="square" lIns="153875" tIns="121300" rIns="153875" bIns="1213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Atresia at the level of the </a:t>
              </a:r>
              <a:r>
                <a:rPr lang="en-US" sz="1800" b="1">
                  <a:solidFill>
                    <a:srgbClr val="FF0000"/>
                  </a:solidFill>
                  <a:latin typeface="Calibri"/>
                  <a:ea typeface="Calibri"/>
                  <a:cs typeface="Calibri"/>
                  <a:sym typeface="Calibri"/>
                </a:rPr>
                <a:t>common bile duct </a:t>
              </a:r>
              <a:r>
                <a:rPr lang="en-US" sz="1800">
                  <a:solidFill>
                    <a:schemeClr val="lt1"/>
                  </a:solidFill>
                  <a:latin typeface="Calibri"/>
                  <a:ea typeface="Calibri"/>
                  <a:cs typeface="Calibri"/>
                  <a:sym typeface="Calibri"/>
                </a:rPr>
                <a:t>(patent cystic and CHD)</a:t>
              </a:r>
              <a:endParaRPr sz="1800" b="1">
                <a:solidFill>
                  <a:srgbClr val="FF0000"/>
                </a:solidFill>
                <a:latin typeface="Calibri"/>
                <a:ea typeface="Calibri"/>
                <a:cs typeface="Calibri"/>
                <a:sym typeface="Calibri"/>
              </a:endParaRPr>
            </a:p>
          </p:txBody>
        </p:sp>
        <p:sp>
          <p:nvSpPr>
            <p:cNvPr id="7" name="Google Shape;430;p13"/>
            <p:cNvSpPr/>
            <p:nvPr/>
          </p:nvSpPr>
          <p:spPr>
            <a:xfrm>
              <a:off x="260857" y="92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1;p13"/>
            <p:cNvSpPr txBox="1"/>
            <p:nvPr/>
          </p:nvSpPr>
          <p:spPr>
            <a:xfrm>
              <a:off x="260857" y="921"/>
              <a:ext cx="1461009" cy="477584"/>
            </a:xfrm>
            <a:prstGeom prst="rect">
              <a:avLst/>
            </a:prstGeom>
            <a:noFill/>
            <a:ln>
              <a:noFill/>
            </a:ln>
          </p:spPr>
          <p:txBody>
            <a:bodyPr spcFirstLastPara="1" wrap="square" lIns="104900" tIns="47175" rIns="104900" bIns="471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a:t>
              </a:r>
              <a:endParaRPr/>
            </a:p>
          </p:txBody>
        </p:sp>
        <p:sp>
          <p:nvSpPr>
            <p:cNvPr id="9" name="Google Shape;432;p13"/>
            <p:cNvSpPr/>
            <p:nvPr/>
          </p:nvSpPr>
          <p:spPr>
            <a:xfrm>
              <a:off x="1721867" y="50716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3;p13"/>
            <p:cNvSpPr txBox="1"/>
            <p:nvPr/>
          </p:nvSpPr>
          <p:spPr>
            <a:xfrm>
              <a:off x="1721867" y="507161"/>
              <a:ext cx="7930896" cy="477584"/>
            </a:xfrm>
            <a:prstGeom prst="rect">
              <a:avLst/>
            </a:prstGeom>
            <a:noFill/>
            <a:ln>
              <a:noFill/>
            </a:ln>
          </p:spPr>
          <p:txBody>
            <a:bodyPr spcFirstLastPara="1" wrap="square" lIns="153875" tIns="121300" rIns="153875" bIns="1213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Atresia is at the level of the </a:t>
              </a:r>
              <a:r>
                <a:rPr lang="en-US" sz="1800" b="1">
                  <a:solidFill>
                    <a:srgbClr val="FF0000"/>
                  </a:solidFill>
                  <a:latin typeface="Calibri"/>
                  <a:ea typeface="Calibri"/>
                  <a:cs typeface="Calibri"/>
                  <a:sym typeface="Calibri"/>
                </a:rPr>
                <a:t>common hepatic duct </a:t>
              </a:r>
              <a:r>
                <a:rPr lang="en-US" sz="1800" b="0">
                  <a:solidFill>
                    <a:schemeClr val="lt1"/>
                  </a:solidFill>
                  <a:latin typeface="Calibri"/>
                  <a:ea typeface="Calibri"/>
                  <a:cs typeface="Calibri"/>
                  <a:sym typeface="Calibri"/>
                </a:rPr>
                <a:t>(patent </a:t>
              </a:r>
              <a:r>
                <a:rPr lang="en-US" sz="1800">
                  <a:solidFill>
                    <a:schemeClr val="lt1"/>
                  </a:solidFill>
                  <a:latin typeface="Calibri"/>
                  <a:ea typeface="Calibri"/>
                  <a:cs typeface="Calibri"/>
                  <a:sym typeface="Calibri"/>
                </a:rPr>
                <a:t>cystic and CBD)</a:t>
              </a:r>
              <a:endParaRPr sz="1800" b="1">
                <a:solidFill>
                  <a:srgbClr val="FF0000"/>
                </a:solidFill>
                <a:latin typeface="Calibri"/>
                <a:ea typeface="Calibri"/>
                <a:cs typeface="Calibri"/>
                <a:sym typeface="Calibri"/>
              </a:endParaRPr>
            </a:p>
          </p:txBody>
        </p:sp>
        <p:sp>
          <p:nvSpPr>
            <p:cNvPr id="11" name="Google Shape;434;p13"/>
            <p:cNvSpPr/>
            <p:nvPr/>
          </p:nvSpPr>
          <p:spPr>
            <a:xfrm>
              <a:off x="260857" y="506416"/>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5;p13"/>
            <p:cNvSpPr txBox="1"/>
            <p:nvPr/>
          </p:nvSpPr>
          <p:spPr>
            <a:xfrm>
              <a:off x="260857" y="506416"/>
              <a:ext cx="1461009" cy="477584"/>
            </a:xfrm>
            <a:prstGeom prst="rect">
              <a:avLst/>
            </a:prstGeom>
            <a:noFill/>
            <a:ln>
              <a:noFill/>
            </a:ln>
          </p:spPr>
          <p:txBody>
            <a:bodyPr spcFirstLastPara="1" wrap="square" lIns="104900" tIns="47175" rIns="104900" bIns="471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dirty="0">
                  <a:solidFill>
                    <a:schemeClr val="dk1"/>
                  </a:solidFill>
                  <a:latin typeface="Calibri"/>
                  <a:ea typeface="Calibri"/>
                  <a:cs typeface="Calibri"/>
                  <a:sym typeface="Calibri"/>
                </a:rPr>
                <a:t>Type </a:t>
              </a:r>
              <a:r>
                <a:rPr lang="en-US" sz="2400" b="1" dirty="0" err="1">
                  <a:solidFill>
                    <a:schemeClr val="dk1"/>
                  </a:solidFill>
                  <a:latin typeface="Calibri"/>
                  <a:ea typeface="Calibri"/>
                  <a:cs typeface="Calibri"/>
                  <a:sym typeface="Calibri"/>
                </a:rPr>
                <a:t>IIa</a:t>
              </a:r>
              <a:endParaRPr sz="2400" b="1" dirty="0">
                <a:solidFill>
                  <a:schemeClr val="dk1"/>
                </a:solidFill>
                <a:latin typeface="Calibri"/>
                <a:ea typeface="Calibri"/>
                <a:cs typeface="Calibri"/>
                <a:sym typeface="Calibri"/>
              </a:endParaRPr>
            </a:p>
          </p:txBody>
        </p:sp>
        <p:sp>
          <p:nvSpPr>
            <p:cNvPr id="13" name="Google Shape;436;p13"/>
            <p:cNvSpPr/>
            <p:nvPr/>
          </p:nvSpPr>
          <p:spPr>
            <a:xfrm>
              <a:off x="1722719" y="1013400"/>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7;p13"/>
            <p:cNvSpPr txBox="1"/>
            <p:nvPr/>
          </p:nvSpPr>
          <p:spPr>
            <a:xfrm>
              <a:off x="1722719" y="1013400"/>
              <a:ext cx="7930896" cy="477584"/>
            </a:xfrm>
            <a:prstGeom prst="rect">
              <a:avLst/>
            </a:prstGeom>
            <a:noFill/>
            <a:ln>
              <a:noFill/>
            </a:ln>
          </p:spPr>
          <p:txBody>
            <a:bodyPr spcFirstLastPara="1" wrap="square" lIns="153875" tIns="121300" rIns="153875" bIns="1213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Atresia in the </a:t>
              </a:r>
              <a:r>
                <a:rPr lang="en-US" sz="1800" b="1">
                  <a:solidFill>
                    <a:srgbClr val="FF0000"/>
                  </a:solidFill>
                  <a:latin typeface="Calibri"/>
                  <a:ea typeface="Calibri"/>
                  <a:cs typeface="Calibri"/>
                  <a:sym typeface="Calibri"/>
                </a:rPr>
                <a:t>cystic duct</a:t>
              </a:r>
              <a:r>
                <a:rPr lang="en-US" sz="1800" b="1">
                  <a:solidFill>
                    <a:schemeClr val="lt1"/>
                  </a:solidFill>
                  <a:latin typeface="Calibri"/>
                  <a:ea typeface="Calibri"/>
                  <a:cs typeface="Calibri"/>
                  <a:sym typeface="Calibri"/>
                </a:rPr>
                <a:t>, </a:t>
              </a:r>
              <a:r>
                <a:rPr lang="en-US" sz="1800" b="1">
                  <a:solidFill>
                    <a:srgbClr val="FF0000"/>
                  </a:solidFill>
                  <a:latin typeface="Calibri"/>
                  <a:ea typeface="Calibri"/>
                  <a:cs typeface="Calibri"/>
                  <a:sym typeface="Calibri"/>
                </a:rPr>
                <a:t>CBD</a:t>
              </a:r>
              <a:r>
                <a:rPr lang="en-US" sz="1800" b="1">
                  <a:solidFill>
                    <a:schemeClr val="lt1"/>
                  </a:solidFill>
                  <a:latin typeface="Calibri"/>
                  <a:ea typeface="Calibri"/>
                  <a:cs typeface="Calibri"/>
                  <a:sym typeface="Calibri"/>
                </a:rPr>
                <a:t> and </a:t>
              </a:r>
              <a:r>
                <a:rPr lang="en-US" sz="1800" b="1">
                  <a:solidFill>
                    <a:srgbClr val="FF0000"/>
                  </a:solidFill>
                  <a:latin typeface="Calibri"/>
                  <a:ea typeface="Calibri"/>
                  <a:cs typeface="Calibri"/>
                  <a:sym typeface="Calibri"/>
                </a:rPr>
                <a:t>CHD</a:t>
              </a:r>
              <a:r>
                <a:rPr lang="en-US" sz="1800" b="1">
                  <a:solidFill>
                    <a:schemeClr val="lt1"/>
                  </a:solidFill>
                  <a:latin typeface="Calibri"/>
                  <a:ea typeface="Calibri"/>
                  <a:cs typeface="Calibri"/>
                  <a:sym typeface="Calibri"/>
                </a:rPr>
                <a:t> </a:t>
              </a:r>
              <a:endParaRPr/>
            </a:p>
          </p:txBody>
        </p:sp>
        <p:sp>
          <p:nvSpPr>
            <p:cNvPr id="15" name="Google Shape;438;p13"/>
            <p:cNvSpPr/>
            <p:nvPr/>
          </p:nvSpPr>
          <p:spPr>
            <a:xfrm>
              <a:off x="260857" y="101465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9;p13"/>
            <p:cNvSpPr txBox="1"/>
            <p:nvPr/>
          </p:nvSpPr>
          <p:spPr>
            <a:xfrm>
              <a:off x="260857" y="1014651"/>
              <a:ext cx="1461009" cy="477584"/>
            </a:xfrm>
            <a:prstGeom prst="rect">
              <a:avLst/>
            </a:prstGeom>
            <a:noFill/>
            <a:ln>
              <a:noFill/>
            </a:ln>
          </p:spPr>
          <p:txBody>
            <a:bodyPr spcFirstLastPara="1" wrap="square" lIns="104900" tIns="47175" rIns="104900" bIns="471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IIb</a:t>
              </a:r>
              <a:endParaRPr/>
            </a:p>
          </p:txBody>
        </p:sp>
        <p:sp>
          <p:nvSpPr>
            <p:cNvPr id="17" name="Google Shape;440;p13"/>
            <p:cNvSpPr/>
            <p:nvPr/>
          </p:nvSpPr>
          <p:spPr>
            <a:xfrm>
              <a:off x="1721867" y="1520561"/>
              <a:ext cx="7930896" cy="477584"/>
            </a:xfrm>
            <a:prstGeom prst="rect">
              <a:avLst/>
            </a:prstGeom>
            <a:solidFill>
              <a:srgbClr val="FFCA07"/>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1;p13"/>
            <p:cNvSpPr txBox="1"/>
            <p:nvPr/>
          </p:nvSpPr>
          <p:spPr>
            <a:xfrm>
              <a:off x="1721867" y="1520561"/>
              <a:ext cx="7930896" cy="477584"/>
            </a:xfrm>
            <a:prstGeom prst="rect">
              <a:avLst/>
            </a:prstGeom>
            <a:noFill/>
            <a:ln>
              <a:noFill/>
            </a:ln>
          </p:spPr>
          <p:txBody>
            <a:bodyPr spcFirstLastPara="1" wrap="square" lIns="153875" tIns="121300" rIns="153875" bIns="12130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Is the most frequent type, atresia occurs at the </a:t>
              </a:r>
              <a:r>
                <a:rPr lang="en-US" sz="1800" b="1" dirty="0">
                  <a:solidFill>
                    <a:srgbClr val="FF0000"/>
                  </a:solidFill>
                  <a:latin typeface="Calibri"/>
                  <a:ea typeface="Calibri"/>
                  <a:cs typeface="Calibri"/>
                  <a:sym typeface="Calibri"/>
                </a:rPr>
                <a:t>porta </a:t>
              </a:r>
              <a:r>
                <a:rPr lang="en-US" sz="1800" b="1" dirty="0" err="1">
                  <a:solidFill>
                    <a:srgbClr val="FF0000"/>
                  </a:solidFill>
                  <a:latin typeface="Calibri"/>
                  <a:ea typeface="Calibri"/>
                  <a:cs typeface="Calibri"/>
                  <a:sym typeface="Calibri"/>
                </a:rPr>
                <a:t>hepatis</a:t>
              </a:r>
              <a:endParaRPr sz="1800" b="1" dirty="0">
                <a:solidFill>
                  <a:schemeClr val="lt1"/>
                </a:solidFill>
                <a:latin typeface="Calibri"/>
                <a:ea typeface="Calibri"/>
                <a:cs typeface="Calibri"/>
                <a:sym typeface="Calibri"/>
              </a:endParaRPr>
            </a:p>
          </p:txBody>
        </p:sp>
        <p:sp>
          <p:nvSpPr>
            <p:cNvPr id="19" name="Google Shape;442;p13"/>
            <p:cNvSpPr/>
            <p:nvPr/>
          </p:nvSpPr>
          <p:spPr>
            <a:xfrm>
              <a:off x="260857" y="1520561"/>
              <a:ext cx="1461009" cy="477584"/>
            </a:xfrm>
            <a:prstGeom prst="rect">
              <a:avLst/>
            </a:prstGeom>
            <a:solidFill>
              <a:schemeClr val="lt1"/>
            </a:solidFill>
            <a:ln w="12700" cap="flat" cmpd="sng">
              <a:solidFill>
                <a:srgbClr val="FFCA0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3;p13"/>
            <p:cNvSpPr txBox="1"/>
            <p:nvPr/>
          </p:nvSpPr>
          <p:spPr>
            <a:xfrm>
              <a:off x="260857" y="1520561"/>
              <a:ext cx="1461009" cy="477584"/>
            </a:xfrm>
            <a:prstGeom prst="rect">
              <a:avLst/>
            </a:prstGeom>
            <a:noFill/>
            <a:ln>
              <a:noFill/>
            </a:ln>
          </p:spPr>
          <p:txBody>
            <a:bodyPr spcFirstLastPara="1" wrap="square" lIns="104900" tIns="47175" rIns="104900" bIns="471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Type III</a:t>
              </a:r>
              <a:endParaRPr sz="2400" b="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1552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lstStyle/>
          <a:p>
            <a:r>
              <a:rPr lang="en-US" dirty="0"/>
              <a:t> Most infants with BA are born at </a:t>
            </a:r>
            <a:r>
              <a:rPr lang="en-US" u="sng" dirty="0"/>
              <a:t>full term</a:t>
            </a:r>
            <a:r>
              <a:rPr lang="en-US" dirty="0"/>
              <a:t>, have a </a:t>
            </a:r>
            <a:r>
              <a:rPr lang="en-US" u="sng" dirty="0"/>
              <a:t>normal birth weight</a:t>
            </a:r>
            <a:r>
              <a:rPr lang="en-US" dirty="0"/>
              <a:t>, and </a:t>
            </a:r>
            <a:r>
              <a:rPr lang="en-US" u="sng" dirty="0"/>
              <a:t>initially thrive</a:t>
            </a:r>
            <a:r>
              <a:rPr lang="en-US" dirty="0"/>
              <a:t> and seem healthy</a:t>
            </a:r>
            <a:r>
              <a:rPr lang="en-US" dirty="0" smtClean="0"/>
              <a:t>.</a:t>
            </a:r>
          </a:p>
          <a:p>
            <a:r>
              <a:rPr lang="en-US" dirty="0" smtClean="0"/>
              <a:t> </a:t>
            </a:r>
            <a:r>
              <a:rPr lang="en-US" dirty="0">
                <a:solidFill>
                  <a:srgbClr val="FF0000"/>
                </a:solidFill>
              </a:rPr>
              <a:t>Scleral icterus </a:t>
            </a:r>
            <a:r>
              <a:rPr lang="en-US" dirty="0"/>
              <a:t>and/or </a:t>
            </a:r>
            <a:r>
              <a:rPr lang="en-US" dirty="0">
                <a:solidFill>
                  <a:srgbClr val="FF0000"/>
                </a:solidFill>
              </a:rPr>
              <a:t>generalized jaundice </a:t>
            </a:r>
            <a:r>
              <a:rPr lang="en-US" dirty="0"/>
              <a:t>typically develop by </a:t>
            </a:r>
            <a:r>
              <a:rPr lang="en-US" u="sng" dirty="0"/>
              <a:t>eight weeks of age</a:t>
            </a:r>
            <a:r>
              <a:rPr lang="en-US" dirty="0"/>
              <a:t>. </a:t>
            </a:r>
            <a:endParaRPr lang="en-US" dirty="0" smtClean="0"/>
          </a:p>
          <a:p>
            <a:r>
              <a:rPr lang="en-US" dirty="0" smtClean="0"/>
              <a:t>Infants </a:t>
            </a:r>
            <a:r>
              <a:rPr lang="en-US" dirty="0"/>
              <a:t>may also have </a:t>
            </a:r>
            <a:r>
              <a:rPr lang="en-US" dirty="0" err="1">
                <a:solidFill>
                  <a:srgbClr val="FF0000"/>
                </a:solidFill>
              </a:rPr>
              <a:t>acholic</a:t>
            </a:r>
            <a:r>
              <a:rPr lang="en-US" dirty="0"/>
              <a:t> (very pale-colored) </a:t>
            </a:r>
            <a:r>
              <a:rPr lang="en-US" dirty="0" smtClean="0"/>
              <a:t>stools, </a:t>
            </a:r>
            <a:r>
              <a:rPr lang="en-US" dirty="0">
                <a:solidFill>
                  <a:srgbClr val="FF0000"/>
                </a:solidFill>
              </a:rPr>
              <a:t>dark urine</a:t>
            </a:r>
            <a:r>
              <a:rPr lang="en-US" dirty="0"/>
              <a:t>, and/or a </a:t>
            </a:r>
            <a:r>
              <a:rPr lang="en-US" dirty="0">
                <a:solidFill>
                  <a:srgbClr val="FF0000"/>
                </a:solidFill>
              </a:rPr>
              <a:t>firm liver and splenomegaly</a:t>
            </a:r>
            <a:r>
              <a:rPr lang="en-US" dirty="0"/>
              <a:t>. </a:t>
            </a:r>
          </a:p>
        </p:txBody>
      </p:sp>
    </p:spTree>
    <p:extLst>
      <p:ext uri="{BB962C8B-B14F-4D97-AF65-F5344CB8AC3E}">
        <p14:creationId xmlns:p14="http://schemas.microsoft.com/office/powerpoint/2010/main" val="3727586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0000"/>
                </a:solidFill>
              </a:rPr>
              <a:t> 1) Blood test :</a:t>
            </a:r>
          </a:p>
          <a:p>
            <a:r>
              <a:rPr lang="en-US" dirty="0"/>
              <a:t> E</a:t>
            </a:r>
            <a:r>
              <a:rPr lang="en-US" dirty="0" smtClean="0"/>
              <a:t>levation </a:t>
            </a:r>
            <a:r>
              <a:rPr lang="en-US" dirty="0"/>
              <a:t>in serum conjugated bilirubin (&gt;2 mg/</a:t>
            </a:r>
            <a:r>
              <a:rPr lang="en-US" dirty="0" err="1"/>
              <a:t>dL</a:t>
            </a:r>
            <a:r>
              <a:rPr lang="en-US" dirty="0"/>
              <a:t> [34 </a:t>
            </a:r>
            <a:r>
              <a:rPr lang="en-US" dirty="0" err="1"/>
              <a:t>micromol</a:t>
            </a:r>
            <a:r>
              <a:rPr lang="en-US" dirty="0"/>
              <a:t>/L])</a:t>
            </a:r>
          </a:p>
          <a:p>
            <a:r>
              <a:rPr lang="en-US" dirty="0" smtClean="0"/>
              <a:t>High Aminotransferase and Alkaline phosphatase</a:t>
            </a:r>
          </a:p>
          <a:p>
            <a:r>
              <a:rPr lang="en-US" dirty="0" smtClean="0"/>
              <a:t>High GGT (Gamma-</a:t>
            </a:r>
            <a:r>
              <a:rPr lang="en-US" dirty="0" err="1" smtClean="0"/>
              <a:t>glutamyl</a:t>
            </a:r>
            <a:r>
              <a:rPr lang="en-US" dirty="0" smtClean="0"/>
              <a:t> transferase).</a:t>
            </a:r>
          </a:p>
          <a:p>
            <a:endParaRPr lang="en-US" dirty="0" smtClean="0"/>
          </a:p>
          <a:p>
            <a:r>
              <a:rPr lang="en-US" dirty="0" smtClean="0">
                <a:solidFill>
                  <a:srgbClr val="FF0000"/>
                </a:solidFill>
              </a:rPr>
              <a:t>Note: LIVER FUNCTION TEST;</a:t>
            </a:r>
          </a:p>
          <a:p>
            <a:r>
              <a:rPr lang="en-US" dirty="0" smtClean="0"/>
              <a:t>- Alkaline phosphatase elevation in infants due to the contribution of bone remodeling.</a:t>
            </a:r>
          </a:p>
          <a:p>
            <a:r>
              <a:rPr lang="en-US" dirty="0" smtClean="0"/>
              <a:t>- GGT is more specific for hepatobiliary disease.</a:t>
            </a:r>
          </a:p>
          <a:p>
            <a:endParaRPr lang="en-US" dirty="0"/>
          </a:p>
        </p:txBody>
      </p:sp>
    </p:spTree>
    <p:extLst>
      <p:ext uri="{BB962C8B-B14F-4D97-AF65-F5344CB8AC3E}">
        <p14:creationId xmlns:p14="http://schemas.microsoft.com/office/powerpoint/2010/main" val="1145143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2) Abdominal ultrasound:</a:t>
            </a:r>
            <a:endParaRPr lang="en-US" dirty="0">
              <a:solidFill>
                <a:srgbClr val="FF0000"/>
              </a:solidFill>
            </a:endParaRPr>
          </a:p>
          <a:p>
            <a:r>
              <a:rPr lang="en-US" dirty="0"/>
              <a:t>The main utility of the ultrasound is to exclude other anatomic causes of cholestasis (</a:t>
            </a:r>
            <a:r>
              <a:rPr lang="en-US" dirty="0" err="1"/>
              <a:t>ie</a:t>
            </a:r>
            <a:r>
              <a:rPr lang="en-US" dirty="0"/>
              <a:t>, </a:t>
            </a:r>
            <a:r>
              <a:rPr lang="en-US" dirty="0" err="1"/>
              <a:t>choledochal</a:t>
            </a:r>
            <a:r>
              <a:rPr lang="en-US" dirty="0"/>
              <a:t> cyst, intrahepatic bile duct dilatation, and gallstones</a:t>
            </a:r>
            <a:r>
              <a:rPr lang="en-US" dirty="0" smtClean="0"/>
              <a:t>)</a:t>
            </a:r>
          </a:p>
          <a:p>
            <a:r>
              <a:rPr lang="en-US" dirty="0"/>
              <a:t>several findings (if present) support the diagnosis of </a:t>
            </a:r>
            <a:r>
              <a:rPr lang="en-US" dirty="0" smtClean="0"/>
              <a:t>BA:</a:t>
            </a:r>
          </a:p>
          <a:p>
            <a:pPr marL="514350" indent="-514350">
              <a:buFont typeface="+mj-lt"/>
              <a:buAutoNum type="arabicPeriod"/>
            </a:pPr>
            <a:r>
              <a:rPr lang="en-US" dirty="0" smtClean="0">
                <a:solidFill>
                  <a:srgbClr val="FF0000"/>
                </a:solidFill>
              </a:rPr>
              <a:t>Absence </a:t>
            </a:r>
            <a:r>
              <a:rPr lang="en-US" dirty="0">
                <a:solidFill>
                  <a:srgbClr val="FF0000"/>
                </a:solidFill>
              </a:rPr>
              <a:t>of the gallbladder. </a:t>
            </a:r>
            <a:r>
              <a:rPr lang="en-US" sz="1600" dirty="0" smtClean="0"/>
              <a:t>(</a:t>
            </a:r>
            <a:r>
              <a:rPr lang="en-US" sz="1700" dirty="0" smtClean="0"/>
              <a:t>Note: </a:t>
            </a:r>
            <a:r>
              <a:rPr lang="en-US" sz="1700" dirty="0"/>
              <a:t>The absence of a gallbladder is highly suggestive </a:t>
            </a:r>
            <a:r>
              <a:rPr lang="en-US" sz="1700" dirty="0" smtClean="0"/>
              <a:t>of </a:t>
            </a:r>
            <a:r>
              <a:rPr lang="en-US" sz="1700" dirty="0"/>
              <a:t>the diagnosis of </a:t>
            </a:r>
            <a:r>
              <a:rPr lang="en-US" sz="1700" dirty="0" smtClean="0"/>
              <a:t>BA, </a:t>
            </a:r>
            <a:r>
              <a:rPr lang="en-US" sz="1700" dirty="0"/>
              <a:t>but the presence of a gallbladder does not exclude the diagnosis of biliary atresia</a:t>
            </a:r>
            <a:r>
              <a:rPr lang="en-US" sz="1700" dirty="0" smtClean="0"/>
              <a:t>.)</a:t>
            </a:r>
            <a:endParaRPr lang="en-US" sz="1700" dirty="0"/>
          </a:p>
          <a:p>
            <a:pPr marL="514350" indent="-514350">
              <a:buFont typeface="+mj-lt"/>
              <a:buAutoNum type="arabicPeriod"/>
            </a:pPr>
            <a:r>
              <a:rPr lang="en-US" dirty="0" smtClean="0">
                <a:solidFill>
                  <a:srgbClr val="FF0000"/>
                </a:solidFill>
              </a:rPr>
              <a:t>Irregularly </a:t>
            </a:r>
            <a:r>
              <a:rPr lang="en-US" dirty="0">
                <a:solidFill>
                  <a:srgbClr val="FF0000"/>
                </a:solidFill>
              </a:rPr>
              <a:t>shaped </a:t>
            </a:r>
            <a:r>
              <a:rPr lang="en-US" dirty="0" smtClean="0">
                <a:solidFill>
                  <a:srgbClr val="FF0000"/>
                </a:solidFill>
              </a:rPr>
              <a:t>gallbladder.</a:t>
            </a:r>
          </a:p>
          <a:p>
            <a:pPr marL="514350" indent="-514350">
              <a:buFont typeface="+mj-lt"/>
              <a:buAutoNum type="arabicPeriod"/>
            </a:pPr>
            <a:r>
              <a:rPr lang="en-US" dirty="0" err="1" smtClean="0">
                <a:solidFill>
                  <a:srgbClr val="FF0000"/>
                </a:solidFill>
              </a:rPr>
              <a:t>Polysplenia</a:t>
            </a:r>
            <a:r>
              <a:rPr lang="en-US" dirty="0" smtClean="0">
                <a:solidFill>
                  <a:srgbClr val="FF0000"/>
                </a:solidFill>
              </a:rPr>
              <a:t>.</a:t>
            </a:r>
          </a:p>
          <a:p>
            <a:pPr marL="514350" indent="-514350">
              <a:buFont typeface="+mj-lt"/>
              <a:buAutoNum type="arabicPeriod"/>
            </a:pPr>
            <a:r>
              <a:rPr lang="en-US" dirty="0" smtClean="0">
                <a:solidFill>
                  <a:srgbClr val="FF0000"/>
                </a:solidFill>
              </a:rPr>
              <a:t>Triangular </a:t>
            </a:r>
            <a:r>
              <a:rPr lang="en-US" dirty="0">
                <a:solidFill>
                  <a:srgbClr val="FF0000"/>
                </a:solidFill>
              </a:rPr>
              <a:t>cord </a:t>
            </a:r>
            <a:r>
              <a:rPr lang="en-US" dirty="0" smtClean="0">
                <a:solidFill>
                  <a:srgbClr val="FF0000"/>
                </a:solidFill>
              </a:rPr>
              <a:t>sign.</a:t>
            </a:r>
            <a:endParaRPr lang="en-US" dirty="0">
              <a:solidFill>
                <a:srgbClr val="FF0000"/>
              </a:solidFill>
            </a:endParaRPr>
          </a:p>
        </p:txBody>
      </p:sp>
    </p:spTree>
    <p:extLst>
      <p:ext uri="{BB962C8B-B14F-4D97-AF65-F5344CB8AC3E}">
        <p14:creationId xmlns:p14="http://schemas.microsoft.com/office/powerpoint/2010/main" val="3610209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20290" y="1143000"/>
            <a:ext cx="7292340" cy="5029200"/>
          </a:xfrm>
          <a:prstGeom prst="rect">
            <a:avLst/>
          </a:prstGeom>
        </p:spPr>
      </p:pic>
    </p:spTree>
    <p:extLst>
      <p:ext uri="{BB962C8B-B14F-4D97-AF65-F5344CB8AC3E}">
        <p14:creationId xmlns:p14="http://schemas.microsoft.com/office/powerpoint/2010/main" val="310218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0" y="1036955"/>
            <a:ext cx="10515600" cy="4351338"/>
          </a:xfrm>
        </p:spPr>
        <p:txBody>
          <a:bodyPr/>
          <a:lstStyle/>
          <a:p>
            <a:pPr marL="0" indent="0">
              <a:buNone/>
            </a:pPr>
            <a:r>
              <a:rPr lang="en-US" dirty="0" smtClean="0">
                <a:solidFill>
                  <a:srgbClr val="FF0000"/>
                </a:solidFill>
              </a:rPr>
              <a:t> 3) Nuclear medicine scan and HIDA scan :</a:t>
            </a:r>
          </a:p>
          <a:p>
            <a:r>
              <a:rPr lang="en-US" dirty="0" smtClean="0"/>
              <a:t>The patient is given</a:t>
            </a:r>
          </a:p>
          <a:p>
            <a:pPr marL="0" indent="0">
              <a:buNone/>
            </a:pPr>
            <a:r>
              <a:rPr lang="en-US" dirty="0" smtClean="0"/>
              <a:t> “hepatobiliary </a:t>
            </a:r>
            <a:r>
              <a:rPr lang="en-US" dirty="0" err="1" smtClean="0"/>
              <a:t>iminodiacetic</a:t>
            </a:r>
            <a:r>
              <a:rPr lang="en-US" dirty="0" smtClean="0"/>
              <a:t> acid”</a:t>
            </a:r>
          </a:p>
          <a:p>
            <a:pPr marL="0" indent="0">
              <a:buNone/>
            </a:pPr>
            <a:r>
              <a:rPr lang="en-US" dirty="0" smtClean="0"/>
              <a:t> If there is a </a:t>
            </a:r>
            <a:r>
              <a:rPr lang="en-US" u="sng" dirty="0" smtClean="0"/>
              <a:t>good hepatic uptake</a:t>
            </a:r>
          </a:p>
          <a:p>
            <a:pPr marL="0" indent="0">
              <a:buNone/>
            </a:pPr>
            <a:r>
              <a:rPr lang="en-US" dirty="0" smtClean="0"/>
              <a:t> with </a:t>
            </a:r>
            <a:r>
              <a:rPr lang="en-US" u="sng" dirty="0" smtClean="0"/>
              <a:t>no evidence of excretion into</a:t>
            </a:r>
          </a:p>
          <a:p>
            <a:pPr marL="0" indent="0">
              <a:buNone/>
            </a:pPr>
            <a:r>
              <a:rPr lang="en-US" u="sng" dirty="0" smtClean="0"/>
              <a:t> the bowel</a:t>
            </a:r>
            <a:r>
              <a:rPr lang="en-US" dirty="0" smtClean="0"/>
              <a:t> during 24 hours(Excretion</a:t>
            </a:r>
          </a:p>
          <a:p>
            <a:pPr marL="0" indent="0">
              <a:buNone/>
            </a:pPr>
            <a:r>
              <a:rPr lang="en-US" dirty="0" smtClean="0"/>
              <a:t> by alternate route the kidney and bladder)</a:t>
            </a:r>
          </a:p>
          <a:p>
            <a:pPr marL="0" indent="0">
              <a:buNone/>
            </a:pPr>
            <a:r>
              <a:rPr lang="en-US" dirty="0" smtClean="0"/>
              <a:t>then it is biliary atresia. </a:t>
            </a:r>
          </a:p>
          <a:p>
            <a:endParaRPr lang="en-US" dirty="0"/>
          </a:p>
        </p:txBody>
      </p:sp>
      <p:pic>
        <p:nvPicPr>
          <p:cNvPr id="4" name="Picture 3"/>
          <p:cNvPicPr>
            <a:picLocks noChangeAspect="1"/>
          </p:cNvPicPr>
          <p:nvPr/>
        </p:nvPicPr>
        <p:blipFill rotWithShape="1">
          <a:blip r:embed="rId2"/>
          <a:srcRect l="5090" t="2698" r="6209" b="4712"/>
          <a:stretch/>
        </p:blipFill>
        <p:spPr>
          <a:xfrm>
            <a:off x="7179798" y="1118345"/>
            <a:ext cx="3429000" cy="3771900"/>
          </a:xfrm>
          <a:prstGeom prst="rect">
            <a:avLst/>
          </a:prstGeom>
        </p:spPr>
      </p:pic>
    </p:spTree>
    <p:extLst>
      <p:ext uri="{BB962C8B-B14F-4D97-AF65-F5344CB8AC3E}">
        <p14:creationId xmlns:p14="http://schemas.microsoft.com/office/powerpoint/2010/main" val="1820437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330" y="663426"/>
            <a:ext cx="10515600" cy="4351338"/>
          </a:xfrm>
        </p:spPr>
        <p:txBody>
          <a:bodyPr>
            <a:normAutofit/>
          </a:bodyPr>
          <a:lstStyle/>
          <a:p>
            <a:pPr marL="0" indent="0">
              <a:buNone/>
            </a:pPr>
            <a:r>
              <a:rPr lang="en-US" dirty="0" smtClean="0">
                <a:solidFill>
                  <a:srgbClr val="FF0000"/>
                </a:solidFill>
              </a:rPr>
              <a:t> 4) Percutaneous Liver biopsy</a:t>
            </a:r>
          </a:p>
          <a:p>
            <a:r>
              <a:rPr lang="en-US" dirty="0" smtClean="0"/>
              <a:t>Active inflammation with bile duct degeneration and fibrosis </a:t>
            </a:r>
          </a:p>
          <a:p>
            <a:r>
              <a:rPr lang="en-US" dirty="0" smtClean="0"/>
              <a:t>Bile duct proliferation</a:t>
            </a:r>
          </a:p>
          <a:p>
            <a:r>
              <a:rPr lang="en-US" dirty="0" smtClean="0"/>
              <a:t>Portal stromal edema</a:t>
            </a:r>
          </a:p>
          <a:p>
            <a:pPr marL="0" indent="0">
              <a:buNone/>
            </a:pPr>
            <a:r>
              <a:rPr lang="en-US" dirty="0" smtClean="0"/>
              <a:t> </a:t>
            </a:r>
            <a:r>
              <a:rPr lang="en-US" dirty="0" smtClean="0">
                <a:solidFill>
                  <a:srgbClr val="FF0000"/>
                </a:solidFill>
              </a:rPr>
              <a:t>6) Intraoperative cholangiography</a:t>
            </a:r>
          </a:p>
          <a:p>
            <a:r>
              <a:rPr lang="en-US" dirty="0"/>
              <a:t> which is the </a:t>
            </a:r>
            <a:r>
              <a:rPr lang="en-US" u="sng" dirty="0">
                <a:solidFill>
                  <a:srgbClr val="FF0000"/>
                </a:solidFill>
              </a:rPr>
              <a:t>gold standard </a:t>
            </a:r>
            <a:r>
              <a:rPr lang="en-US" dirty="0"/>
              <a:t>in the diagnosis of BA. It is essential that patency be investigated both proximally into the liver and distally into the bowel to determine whether BA is present</a:t>
            </a:r>
            <a:r>
              <a:rPr lang="en-US" dirty="0" smtClean="0"/>
              <a:t>.</a:t>
            </a:r>
          </a:p>
          <a:p>
            <a:r>
              <a:rPr lang="en-US" dirty="0" smtClean="0"/>
              <a:t> </a:t>
            </a:r>
            <a:r>
              <a:rPr lang="en-US" dirty="0"/>
              <a:t>If the intraoperative </a:t>
            </a:r>
            <a:r>
              <a:rPr lang="en-US" dirty="0" err="1"/>
              <a:t>cholangiogram</a:t>
            </a:r>
            <a:r>
              <a:rPr lang="en-US" dirty="0"/>
              <a:t> demonstrates biliary obstruction (</a:t>
            </a:r>
            <a:r>
              <a:rPr lang="en-US" dirty="0" err="1"/>
              <a:t>ie</a:t>
            </a:r>
            <a:r>
              <a:rPr lang="en-US" dirty="0"/>
              <a:t>, if the contrast does not fill the biliary tree or reach the intestine), the surgeon should perform a Kasai HPE at that time</a:t>
            </a:r>
            <a:r>
              <a:rPr lang="en-US" dirty="0" smtClean="0"/>
              <a:t>.</a:t>
            </a:r>
          </a:p>
          <a:p>
            <a:r>
              <a:rPr lang="en-US" dirty="0" smtClean="0"/>
              <a:t> </a:t>
            </a:r>
            <a:r>
              <a:rPr lang="en-US" dirty="0"/>
              <a:t>In some cases, the </a:t>
            </a:r>
            <a:r>
              <a:rPr lang="en-US" dirty="0" err="1"/>
              <a:t>cholangiogram</a:t>
            </a:r>
            <a:r>
              <a:rPr lang="en-US" dirty="0"/>
              <a:t> cannot be performed, because the gallbladder and biliary tree are </a:t>
            </a:r>
            <a:r>
              <a:rPr lang="en-US" dirty="0" err="1"/>
              <a:t>atretic</a:t>
            </a:r>
            <a:r>
              <a:rPr lang="en-US" dirty="0"/>
              <a:t>; in this case, the surgeon makes the diagnostic decision based on visual inspection of the biliary tree.</a:t>
            </a:r>
          </a:p>
        </p:txBody>
      </p:sp>
      <p:pic>
        <p:nvPicPr>
          <p:cNvPr id="4" name="Picture 3"/>
          <p:cNvPicPr>
            <a:picLocks noChangeAspect="1"/>
          </p:cNvPicPr>
          <p:nvPr/>
        </p:nvPicPr>
        <p:blipFill>
          <a:blip r:embed="rId3"/>
          <a:stretch>
            <a:fillRect/>
          </a:stretch>
        </p:blipFill>
        <p:spPr>
          <a:xfrm>
            <a:off x="9717305" y="4676956"/>
            <a:ext cx="2230054" cy="2066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5367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a:t>The possibility of BA is suggested by the </a:t>
            </a:r>
            <a:r>
              <a:rPr lang="en-US" u="sng" dirty="0"/>
              <a:t>clinical presentation </a:t>
            </a:r>
            <a:r>
              <a:rPr lang="en-US" dirty="0"/>
              <a:t>of neonatal conjugated hyperbilirubinemia and/or </a:t>
            </a:r>
            <a:r>
              <a:rPr lang="en-US" dirty="0" err="1"/>
              <a:t>acholic</a:t>
            </a:r>
            <a:r>
              <a:rPr lang="en-US" dirty="0"/>
              <a:t> stools. </a:t>
            </a:r>
            <a:endParaRPr lang="en-US" dirty="0" smtClean="0"/>
          </a:p>
          <a:p>
            <a:r>
              <a:rPr lang="en-US" dirty="0" smtClean="0"/>
              <a:t>The </a:t>
            </a:r>
            <a:r>
              <a:rPr lang="en-US" dirty="0"/>
              <a:t>suspicion of BA is strengthened by </a:t>
            </a:r>
            <a:r>
              <a:rPr lang="en-US" dirty="0" smtClean="0"/>
              <a:t>the results </a:t>
            </a:r>
            <a:r>
              <a:rPr lang="en-US" dirty="0"/>
              <a:t>of a variety of tests (typically ultrasound, hepatobiliary scan, and liver biopsy</a:t>
            </a:r>
            <a:r>
              <a:rPr lang="en-US" dirty="0" smtClean="0"/>
              <a:t>).</a:t>
            </a:r>
          </a:p>
          <a:p>
            <a:r>
              <a:rPr lang="en-US" dirty="0" smtClean="0"/>
              <a:t> </a:t>
            </a:r>
            <a:r>
              <a:rPr lang="en-US" dirty="0"/>
              <a:t>The </a:t>
            </a:r>
            <a:r>
              <a:rPr lang="en-US" u="sng" dirty="0"/>
              <a:t>definitive diagnosis </a:t>
            </a:r>
            <a:r>
              <a:rPr lang="en-US" dirty="0"/>
              <a:t>is made by </a:t>
            </a:r>
            <a:r>
              <a:rPr lang="en-US" dirty="0" smtClean="0"/>
              <a:t>an intraoperative </a:t>
            </a:r>
            <a:r>
              <a:rPr lang="en-US" dirty="0" err="1"/>
              <a:t>cholangiogram</a:t>
            </a:r>
            <a:r>
              <a:rPr lang="en-US" dirty="0"/>
              <a:t>.</a:t>
            </a:r>
          </a:p>
        </p:txBody>
      </p:sp>
    </p:spTree>
    <p:extLst>
      <p:ext uri="{BB962C8B-B14F-4D97-AF65-F5344CB8AC3E}">
        <p14:creationId xmlns:p14="http://schemas.microsoft.com/office/powerpoint/2010/main" val="257429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DDX</a:t>
            </a:r>
            <a:endParaRPr lang="en-US" dirty="0"/>
          </a:p>
        </p:txBody>
      </p:sp>
      <p:sp>
        <p:nvSpPr>
          <p:cNvPr id="3" name="Content Placeholder 2"/>
          <p:cNvSpPr>
            <a:spLocks noGrp="1"/>
          </p:cNvSpPr>
          <p:nvPr>
            <p:ph idx="1"/>
          </p:nvPr>
        </p:nvSpPr>
        <p:spPr/>
        <p:txBody>
          <a:bodyPr/>
          <a:lstStyle/>
          <a:p>
            <a:r>
              <a:rPr lang="en-US" dirty="0"/>
              <a:t> In </a:t>
            </a:r>
            <a:r>
              <a:rPr lang="en-US" dirty="0">
                <a:solidFill>
                  <a:srgbClr val="FF0000"/>
                </a:solidFill>
              </a:rPr>
              <a:t>term infants</a:t>
            </a:r>
            <a:r>
              <a:rPr lang="en-US" dirty="0"/>
              <a:t>, </a:t>
            </a:r>
            <a:r>
              <a:rPr lang="en-US" u="sng" dirty="0"/>
              <a:t>BA</a:t>
            </a:r>
            <a:r>
              <a:rPr lang="en-US" dirty="0"/>
              <a:t> and </a:t>
            </a:r>
            <a:r>
              <a:rPr lang="en-US" u="sng" dirty="0"/>
              <a:t>neonatal hepatitis </a:t>
            </a:r>
            <a:r>
              <a:rPr lang="en-US" dirty="0"/>
              <a:t>account for a majority of cases of neonatal </a:t>
            </a:r>
            <a:r>
              <a:rPr lang="en-US" dirty="0" smtClean="0"/>
              <a:t>cholestasis. </a:t>
            </a:r>
          </a:p>
          <a:p>
            <a:r>
              <a:rPr lang="en-US" dirty="0" smtClean="0"/>
              <a:t>In </a:t>
            </a:r>
            <a:r>
              <a:rPr lang="en-US" dirty="0">
                <a:solidFill>
                  <a:srgbClr val="FF0000"/>
                </a:solidFill>
              </a:rPr>
              <a:t>premature infants</a:t>
            </a:r>
            <a:r>
              <a:rPr lang="en-US" dirty="0"/>
              <a:t>, cholestasis more often results from </a:t>
            </a:r>
            <a:r>
              <a:rPr lang="en-US" u="sng" dirty="0"/>
              <a:t>total parenteral nutrition</a:t>
            </a:r>
            <a:r>
              <a:rPr lang="en-US" dirty="0"/>
              <a:t> or </a:t>
            </a:r>
            <a:r>
              <a:rPr lang="en-US" u="sng" dirty="0"/>
              <a:t>sepsis</a:t>
            </a:r>
            <a:r>
              <a:rPr lang="en-US" dirty="0"/>
              <a:t>.</a:t>
            </a:r>
          </a:p>
        </p:txBody>
      </p:sp>
    </p:spTree>
    <p:extLst>
      <p:ext uri="{BB962C8B-B14F-4D97-AF65-F5344CB8AC3E}">
        <p14:creationId xmlns:p14="http://schemas.microsoft.com/office/powerpoint/2010/main" val="3569869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15635" y="2327564"/>
            <a:ext cx="10986655" cy="3976254"/>
          </a:xfrm>
        </p:spPr>
        <p:txBody>
          <a:bodyPr>
            <a:noAutofit/>
          </a:bodyPr>
          <a:lstStyle/>
          <a:p>
            <a:pPr lvl="0">
              <a:lnSpc>
                <a:spcPct val="100000"/>
              </a:lnSpc>
              <a:spcBef>
                <a:spcPts val="600"/>
              </a:spcBef>
              <a:buClr>
                <a:schemeClr val="accent1"/>
              </a:buClr>
              <a:buSzPts val="4200"/>
            </a:pPr>
            <a:r>
              <a:rPr lang="en-US" sz="1400" b="1" dirty="0" smtClean="0">
                <a:solidFill>
                  <a:schemeClr val="dk1"/>
                </a:solidFill>
                <a:ea typeface="Calibri"/>
                <a:cs typeface="Calibri"/>
                <a:sym typeface="Calibri"/>
              </a:rPr>
              <a:t> Jaundice </a:t>
            </a:r>
            <a:r>
              <a:rPr lang="en-US" sz="1400" b="1" dirty="0">
                <a:solidFill>
                  <a:schemeClr val="dk1"/>
                </a:solidFill>
                <a:ea typeface="Calibri"/>
                <a:cs typeface="Calibri"/>
                <a:sym typeface="Calibri"/>
              </a:rPr>
              <a:t>is the most common condition that require medical attention in newborns. </a:t>
            </a:r>
            <a:endParaRPr lang="en-US" sz="1400" b="1" dirty="0" smtClean="0">
              <a:solidFill>
                <a:schemeClr val="dk1"/>
              </a:solidFill>
              <a:ea typeface="Calibri"/>
              <a:cs typeface="Calibri"/>
              <a:sym typeface="Calibri"/>
            </a:endParaRPr>
          </a:p>
          <a:p>
            <a:pPr marL="0" lvl="0" indent="0">
              <a:lnSpc>
                <a:spcPct val="100000"/>
              </a:lnSpc>
              <a:spcBef>
                <a:spcPts val="600"/>
              </a:spcBef>
              <a:buClr>
                <a:schemeClr val="accent1"/>
              </a:buClr>
              <a:buSzPts val="4200"/>
              <a:buNone/>
            </a:pPr>
            <a:endParaRPr lang="en-US" sz="1400" b="1" dirty="0">
              <a:solidFill>
                <a:schemeClr val="dk1"/>
              </a:solidFill>
              <a:ea typeface="Calibri"/>
              <a:cs typeface="Calibri"/>
              <a:sym typeface="Calibri"/>
            </a:endParaRPr>
          </a:p>
          <a:p>
            <a:pPr lvl="0">
              <a:lnSpc>
                <a:spcPct val="100000"/>
              </a:lnSpc>
              <a:spcBef>
                <a:spcPts val="600"/>
              </a:spcBef>
              <a:buClr>
                <a:schemeClr val="accent1"/>
              </a:buClr>
              <a:buSzPts val="4200"/>
            </a:pPr>
            <a:r>
              <a:rPr lang="en-US" sz="1400" b="1" dirty="0" smtClean="0">
                <a:solidFill>
                  <a:schemeClr val="dk1"/>
                </a:solidFill>
                <a:ea typeface="Calibri"/>
                <a:cs typeface="Calibri"/>
                <a:sym typeface="Calibri"/>
              </a:rPr>
              <a:t> It </a:t>
            </a:r>
            <a:r>
              <a:rPr lang="en-US" sz="1400" b="1" dirty="0">
                <a:solidFill>
                  <a:schemeClr val="dk1"/>
                </a:solidFill>
                <a:ea typeface="Calibri"/>
                <a:cs typeface="Calibri"/>
                <a:sym typeface="Calibri"/>
              </a:rPr>
              <a:t>is a condition resulting from the accumulation of unconjugated hyperbilirubinemia </a:t>
            </a:r>
            <a:endParaRPr lang="en-US" sz="1400" b="1" dirty="0" smtClean="0">
              <a:solidFill>
                <a:schemeClr val="dk1"/>
              </a:solidFill>
              <a:ea typeface="Calibri"/>
              <a:cs typeface="Calibri"/>
              <a:sym typeface="Calibri"/>
            </a:endParaRPr>
          </a:p>
          <a:p>
            <a:pPr marL="0" lvl="0" indent="0">
              <a:lnSpc>
                <a:spcPct val="100000"/>
              </a:lnSpc>
              <a:spcBef>
                <a:spcPts val="600"/>
              </a:spcBef>
              <a:buClr>
                <a:schemeClr val="accent1"/>
              </a:buClr>
              <a:buSzPts val="4200"/>
              <a:buNone/>
            </a:pPr>
            <a:endParaRPr lang="en-US" sz="1400" b="1" dirty="0">
              <a:solidFill>
                <a:schemeClr val="dk1"/>
              </a:solidFill>
              <a:ea typeface="Calibri"/>
              <a:cs typeface="Calibri"/>
              <a:sym typeface="Calibri"/>
            </a:endParaRPr>
          </a:p>
          <a:p>
            <a:pPr>
              <a:spcBef>
                <a:spcPts val="600"/>
              </a:spcBef>
              <a:buClr>
                <a:schemeClr val="accent1"/>
              </a:buClr>
              <a:buSzPts val="4200"/>
            </a:pPr>
            <a:r>
              <a:rPr lang="en-US" sz="1400" b="1" dirty="0" smtClean="0">
                <a:solidFill>
                  <a:schemeClr val="dk1"/>
                </a:solidFill>
                <a:ea typeface="Calibri"/>
                <a:cs typeface="Calibri"/>
                <a:sym typeface="Calibri"/>
              </a:rPr>
              <a:t> In </a:t>
            </a:r>
            <a:r>
              <a:rPr lang="en-US" sz="1400" b="1" dirty="0">
                <a:solidFill>
                  <a:schemeClr val="dk1"/>
                </a:solidFill>
                <a:ea typeface="Calibri"/>
                <a:cs typeface="Calibri"/>
                <a:sym typeface="Calibri"/>
              </a:rPr>
              <a:t>most infants, unconjugated hyperbilirubinemia is a normal transitional phenomenon in which it is benign and no intervention is required. </a:t>
            </a:r>
            <a:endParaRPr lang="en-US" sz="1400" b="1" dirty="0" smtClean="0">
              <a:solidFill>
                <a:schemeClr val="dk1"/>
              </a:solidFill>
              <a:ea typeface="Calibri"/>
              <a:cs typeface="Calibri"/>
              <a:sym typeface="Calibri"/>
            </a:endParaRPr>
          </a:p>
          <a:p>
            <a:pPr marL="0" indent="0">
              <a:spcBef>
                <a:spcPts val="600"/>
              </a:spcBef>
              <a:buClr>
                <a:schemeClr val="accent1"/>
              </a:buClr>
              <a:buSzPts val="4200"/>
              <a:buNone/>
            </a:pPr>
            <a:endParaRPr lang="en-US" sz="1400" b="1" dirty="0">
              <a:solidFill>
                <a:schemeClr val="dk1"/>
              </a:solidFill>
              <a:ea typeface="Calibri"/>
              <a:cs typeface="Calibri"/>
              <a:sym typeface="Calibri"/>
            </a:endParaRPr>
          </a:p>
          <a:p>
            <a:pPr>
              <a:spcBef>
                <a:spcPts val="600"/>
              </a:spcBef>
              <a:buClr>
                <a:schemeClr val="accent1"/>
              </a:buClr>
              <a:buSzPts val="4200"/>
            </a:pPr>
            <a:r>
              <a:rPr lang="en-US" sz="1400" b="1" dirty="0" smtClean="0">
                <a:solidFill>
                  <a:schemeClr val="dk1"/>
                </a:solidFill>
                <a:ea typeface="Calibri"/>
                <a:cs typeface="Calibri"/>
                <a:sym typeface="Calibri"/>
              </a:rPr>
              <a:t> Jaundice </a:t>
            </a:r>
            <a:r>
              <a:rPr lang="en-US" sz="1400" b="1" dirty="0">
                <a:solidFill>
                  <a:schemeClr val="dk1"/>
                </a:solidFill>
                <a:ea typeface="Calibri"/>
                <a:cs typeface="Calibri"/>
                <a:sym typeface="Calibri"/>
              </a:rPr>
              <a:t>presents during the first week of life in </a:t>
            </a:r>
            <a:r>
              <a:rPr lang="en-US" sz="1400" b="1" dirty="0">
                <a:solidFill>
                  <a:srgbClr val="FF0000"/>
                </a:solidFill>
                <a:ea typeface="Calibri"/>
                <a:cs typeface="Calibri"/>
                <a:sym typeface="Calibri"/>
              </a:rPr>
              <a:t>60% of term infants and 80% of preterm infants</a:t>
            </a:r>
            <a:r>
              <a:rPr lang="en-US" sz="1400" b="1" dirty="0" smtClean="0">
                <a:solidFill>
                  <a:srgbClr val="FF0000"/>
                </a:solidFill>
                <a:ea typeface="Calibri"/>
                <a:cs typeface="Calibri"/>
                <a:sym typeface="Calibri"/>
              </a:rPr>
              <a:t>.</a:t>
            </a:r>
          </a:p>
          <a:p>
            <a:pPr marL="0" indent="0">
              <a:spcBef>
                <a:spcPts val="600"/>
              </a:spcBef>
              <a:buClr>
                <a:schemeClr val="accent1"/>
              </a:buClr>
              <a:buSzPts val="4200"/>
              <a:buNone/>
            </a:pPr>
            <a:endParaRPr lang="en-US" sz="1400" b="1" dirty="0">
              <a:solidFill>
                <a:srgbClr val="FF0000"/>
              </a:solidFill>
              <a:ea typeface="Calibri"/>
              <a:cs typeface="Calibri"/>
              <a:sym typeface="Calibri"/>
            </a:endParaRPr>
          </a:p>
          <a:p>
            <a:pPr>
              <a:spcBef>
                <a:spcPts val="600"/>
              </a:spcBef>
              <a:buClr>
                <a:schemeClr val="accent1"/>
              </a:buClr>
              <a:buSzPts val="4200"/>
            </a:pPr>
            <a:r>
              <a:rPr lang="en-US" sz="1400" b="1" dirty="0" smtClean="0">
                <a:solidFill>
                  <a:schemeClr val="dk1"/>
                </a:solidFill>
                <a:ea typeface="Calibri"/>
                <a:cs typeface="Calibri"/>
                <a:sym typeface="Calibri"/>
              </a:rPr>
              <a:t> However</a:t>
            </a:r>
            <a:r>
              <a:rPr lang="en-US" sz="1400" b="1" dirty="0">
                <a:solidFill>
                  <a:schemeClr val="dk1"/>
                </a:solidFill>
                <a:ea typeface="Calibri"/>
                <a:cs typeface="Calibri"/>
                <a:sym typeface="Calibri"/>
              </a:rPr>
              <a:t>, approximately 5-10% of neonates may have clinically significant jaundice in which the serum bilirubin may rise excessively, which can be cause for concern </a:t>
            </a:r>
            <a:endParaRPr lang="en-US" sz="1400" b="1" dirty="0" smtClean="0">
              <a:solidFill>
                <a:schemeClr val="dk1"/>
              </a:solidFill>
              <a:ea typeface="Calibri"/>
              <a:cs typeface="Calibri"/>
              <a:sym typeface="Calibri"/>
            </a:endParaRPr>
          </a:p>
          <a:p>
            <a:pPr marL="0" indent="0">
              <a:spcBef>
                <a:spcPts val="600"/>
              </a:spcBef>
              <a:buClr>
                <a:schemeClr val="accent1"/>
              </a:buClr>
              <a:buSzPts val="4200"/>
              <a:buNone/>
            </a:pPr>
            <a:endParaRPr lang="en-US" sz="1400" b="1" dirty="0"/>
          </a:p>
          <a:p>
            <a:pPr lvl="0">
              <a:lnSpc>
                <a:spcPct val="100000"/>
              </a:lnSpc>
              <a:spcBef>
                <a:spcPts val="600"/>
              </a:spcBef>
              <a:buClr>
                <a:schemeClr val="accent1"/>
              </a:buClr>
              <a:buSzPts val="4200"/>
            </a:pPr>
            <a:r>
              <a:rPr lang="en-US" sz="1400" b="1" dirty="0" smtClean="0">
                <a:solidFill>
                  <a:schemeClr val="dk1"/>
                </a:solidFill>
                <a:ea typeface="Calibri"/>
                <a:cs typeface="Calibri"/>
                <a:sym typeface="Calibri"/>
              </a:rPr>
              <a:t> High </a:t>
            </a:r>
            <a:r>
              <a:rPr lang="en-US" sz="1400" b="1" dirty="0">
                <a:solidFill>
                  <a:schemeClr val="dk1"/>
                </a:solidFill>
                <a:ea typeface="Calibri"/>
                <a:cs typeface="Calibri"/>
                <a:sym typeface="Calibri"/>
              </a:rPr>
              <a:t>bilirubin levels may be toxic to the developing central nervous system and may cause neurological impairment even in term newborns e.g. </a:t>
            </a:r>
            <a:r>
              <a:rPr lang="en-US" sz="1400" b="1" dirty="0">
                <a:solidFill>
                  <a:srgbClr val="FF0000"/>
                </a:solidFill>
                <a:ea typeface="Calibri"/>
                <a:cs typeface="Calibri"/>
                <a:sym typeface="Calibri"/>
              </a:rPr>
              <a:t>kernicterus</a:t>
            </a:r>
            <a:r>
              <a:rPr lang="en-US" sz="1400" b="1" dirty="0">
                <a:solidFill>
                  <a:schemeClr val="dk1"/>
                </a:solidFill>
                <a:ea typeface="Calibri"/>
                <a:cs typeface="Calibri"/>
                <a:sym typeface="Calibri"/>
              </a:rPr>
              <a:t>. </a:t>
            </a:r>
            <a:endParaRPr lang="en-US" sz="1400" b="1" dirty="0"/>
          </a:p>
          <a:p>
            <a:endParaRPr lang="en-US" sz="1400" b="1" dirty="0"/>
          </a:p>
        </p:txBody>
      </p:sp>
    </p:spTree>
    <p:extLst>
      <p:ext uri="{BB962C8B-B14F-4D97-AF65-F5344CB8AC3E}">
        <p14:creationId xmlns:p14="http://schemas.microsoft.com/office/powerpoint/2010/main" val="1743951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lnSpcReduction="10000"/>
          </a:bodyPr>
          <a:lstStyle/>
          <a:p>
            <a:r>
              <a:rPr lang="en-US" dirty="0"/>
              <a:t>If BA is confirmed by </a:t>
            </a:r>
            <a:r>
              <a:rPr lang="en-US" dirty="0" err="1"/>
              <a:t>cholangiogram</a:t>
            </a:r>
            <a:r>
              <a:rPr lang="en-US" dirty="0"/>
              <a:t>, a </a:t>
            </a:r>
            <a:r>
              <a:rPr lang="en-US" dirty="0">
                <a:solidFill>
                  <a:srgbClr val="FF0000"/>
                </a:solidFill>
              </a:rPr>
              <a:t>Kasai procedure (</a:t>
            </a:r>
            <a:r>
              <a:rPr lang="en-US" dirty="0" err="1" smtClean="0">
                <a:solidFill>
                  <a:srgbClr val="FF0000"/>
                </a:solidFill>
              </a:rPr>
              <a:t>hepatoportoenterostomy</a:t>
            </a:r>
            <a:r>
              <a:rPr lang="en-US" dirty="0" smtClean="0">
                <a:solidFill>
                  <a:srgbClr val="FF0000"/>
                </a:solidFill>
              </a:rPr>
              <a:t> </a:t>
            </a:r>
            <a:r>
              <a:rPr lang="en-US" dirty="0">
                <a:solidFill>
                  <a:srgbClr val="FF0000"/>
                </a:solidFill>
              </a:rPr>
              <a:t>[HPE]) </a:t>
            </a:r>
            <a:r>
              <a:rPr lang="en-US" dirty="0"/>
              <a:t>should be performed promptly. This operation is undertaken in </a:t>
            </a:r>
            <a:r>
              <a:rPr lang="en-US" dirty="0" smtClean="0"/>
              <a:t>an </a:t>
            </a:r>
            <a:r>
              <a:rPr lang="en-US" dirty="0"/>
              <a:t>attempt to restore bile flow from the liver to the proximal small </a:t>
            </a:r>
            <a:r>
              <a:rPr lang="en-US" dirty="0" smtClean="0"/>
              <a:t>bowel. </a:t>
            </a:r>
          </a:p>
          <a:p>
            <a:r>
              <a:rPr lang="en-US" dirty="0" smtClean="0"/>
              <a:t>For </a:t>
            </a:r>
            <a:r>
              <a:rPr lang="en-US" dirty="0"/>
              <a:t>this procedure, a </a:t>
            </a:r>
            <a:r>
              <a:rPr lang="en-US" dirty="0">
                <a:solidFill>
                  <a:srgbClr val="FF0000"/>
                </a:solidFill>
              </a:rPr>
              <a:t>Roux-</a:t>
            </a:r>
            <a:r>
              <a:rPr lang="en-US" dirty="0" err="1">
                <a:solidFill>
                  <a:srgbClr val="FF0000"/>
                </a:solidFill>
              </a:rPr>
              <a:t>en</a:t>
            </a:r>
            <a:r>
              <a:rPr lang="en-US" dirty="0">
                <a:solidFill>
                  <a:srgbClr val="FF0000"/>
                </a:solidFill>
              </a:rPr>
              <a:t>-Y</a:t>
            </a:r>
            <a:r>
              <a:rPr lang="en-US" dirty="0"/>
              <a:t> loop of bowel is created by the surgeon and directly anastomosed to the hilum of the liver, following excision of the biliary remnant and portal fibrous plate</a:t>
            </a:r>
            <a:r>
              <a:rPr lang="en-US" dirty="0" smtClean="0"/>
              <a:t>.</a:t>
            </a:r>
          </a:p>
          <a:p>
            <a:r>
              <a:rPr lang="en-US" dirty="0"/>
              <a:t> This surgery should be performed as soon as the diagnosis of BA can be made and preferably before </a:t>
            </a:r>
            <a:r>
              <a:rPr lang="en-US" dirty="0" smtClean="0">
                <a:solidFill>
                  <a:srgbClr val="FF0000"/>
                </a:solidFill>
              </a:rPr>
              <a:t>8 weeks </a:t>
            </a:r>
            <a:r>
              <a:rPr lang="en-US" dirty="0"/>
              <a:t>of age. </a:t>
            </a:r>
            <a:endParaRPr lang="en-US" dirty="0" smtClean="0"/>
          </a:p>
          <a:p>
            <a:r>
              <a:rPr lang="en-US" dirty="0" smtClean="0"/>
              <a:t>Younger </a:t>
            </a:r>
            <a:r>
              <a:rPr lang="en-US" dirty="0"/>
              <a:t>age at the time of the Kasai HPE is associated with </a:t>
            </a:r>
            <a:r>
              <a:rPr lang="en-US" u="sng" dirty="0"/>
              <a:t>better</a:t>
            </a:r>
            <a:r>
              <a:rPr lang="en-US" dirty="0"/>
              <a:t> outcomes.</a:t>
            </a:r>
          </a:p>
        </p:txBody>
      </p:sp>
    </p:spTree>
    <p:extLst>
      <p:ext uri="{BB962C8B-B14F-4D97-AF65-F5344CB8AC3E}">
        <p14:creationId xmlns:p14="http://schemas.microsoft.com/office/powerpoint/2010/main" val="3384668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11680" y="0"/>
            <a:ext cx="7726680" cy="6844502"/>
          </a:xfrm>
          <a:prstGeom prst="rect">
            <a:avLst/>
          </a:prstGeom>
        </p:spPr>
      </p:pic>
    </p:spTree>
    <p:extLst>
      <p:ext uri="{BB962C8B-B14F-4D97-AF65-F5344CB8AC3E}">
        <p14:creationId xmlns:p14="http://schemas.microsoft.com/office/powerpoint/2010/main" val="3662037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FF0000"/>
                </a:solidFill>
              </a:rPr>
              <a:t>Nutrition </a:t>
            </a:r>
            <a:r>
              <a:rPr lang="en-US" b="1" dirty="0">
                <a:solidFill>
                  <a:srgbClr val="FF0000"/>
                </a:solidFill>
              </a:rPr>
              <a:t>and monitoring </a:t>
            </a:r>
            <a:r>
              <a:rPr lang="en-US" b="1" dirty="0" smtClean="0"/>
              <a:t>:</a:t>
            </a:r>
          </a:p>
          <a:p>
            <a:r>
              <a:rPr lang="en-US" sz="2000" dirty="0" smtClean="0"/>
              <a:t>Infants </a:t>
            </a:r>
            <a:r>
              <a:rPr lang="en-US" sz="2000" dirty="0"/>
              <a:t>with BA who are jaundiced should be treated with </a:t>
            </a:r>
            <a:r>
              <a:rPr lang="en-US" sz="2000" u="sng" dirty="0"/>
              <a:t>supplements of fat-soluble vitamins </a:t>
            </a:r>
            <a:r>
              <a:rPr lang="en-US" sz="2000" dirty="0"/>
              <a:t>and monitored for fat-soluble vitamin </a:t>
            </a:r>
            <a:r>
              <a:rPr lang="en-US" sz="2000" dirty="0" smtClean="0"/>
              <a:t>deficiencies. </a:t>
            </a:r>
            <a:r>
              <a:rPr lang="en-US" sz="2000" dirty="0"/>
              <a:t>In addition, they should be given </a:t>
            </a:r>
            <a:r>
              <a:rPr lang="en-US" sz="2000" u="sng" dirty="0"/>
              <a:t>high-calorie </a:t>
            </a:r>
            <a:r>
              <a:rPr lang="en-US" sz="2000" u="sng" dirty="0" smtClean="0"/>
              <a:t>formulas</a:t>
            </a:r>
            <a:r>
              <a:rPr lang="en-US" sz="2000" dirty="0" smtClean="0"/>
              <a:t> </a:t>
            </a:r>
            <a:r>
              <a:rPr lang="en-US" sz="2000" dirty="0"/>
              <a:t>or other nutritional supplements as required to sustain normal rates of growth. </a:t>
            </a:r>
            <a:endParaRPr lang="en-US" sz="2000" dirty="0" smtClean="0"/>
          </a:p>
          <a:p>
            <a:r>
              <a:rPr lang="en-US" b="1" dirty="0" smtClean="0">
                <a:solidFill>
                  <a:srgbClr val="FF0000"/>
                </a:solidFill>
              </a:rPr>
              <a:t>Medications:</a:t>
            </a:r>
          </a:p>
          <a:p>
            <a:r>
              <a:rPr lang="en-US" sz="2000" dirty="0" smtClean="0"/>
              <a:t> It is suggested </a:t>
            </a:r>
            <a:r>
              <a:rPr lang="en-US" sz="2000" dirty="0"/>
              <a:t>that infants and children be treated with </a:t>
            </a:r>
            <a:r>
              <a:rPr lang="en-US" sz="2000" dirty="0" err="1"/>
              <a:t>ursodeoxycholic</a:t>
            </a:r>
            <a:r>
              <a:rPr lang="en-US" sz="2000" dirty="0"/>
              <a:t> acid (UDCA) after Kasai </a:t>
            </a:r>
            <a:r>
              <a:rPr lang="en-US" sz="2000" dirty="0" smtClean="0"/>
              <a:t>HPE. </a:t>
            </a:r>
            <a:endParaRPr lang="en-US" sz="2000" dirty="0"/>
          </a:p>
          <a:p>
            <a:r>
              <a:rPr lang="en-US" sz="2000" dirty="0" smtClean="0"/>
              <a:t>It is also suggested to treat </a:t>
            </a:r>
            <a:r>
              <a:rPr lang="en-US" sz="2000" dirty="0"/>
              <a:t>all patients with prophylactic antibiotics for at least the first year after Kasai HPE to reduce the risk </a:t>
            </a:r>
            <a:r>
              <a:rPr lang="en-US" sz="2000" dirty="0" smtClean="0"/>
              <a:t>of </a:t>
            </a:r>
            <a:r>
              <a:rPr lang="en-US" sz="2000" dirty="0"/>
              <a:t>ascending </a:t>
            </a:r>
            <a:r>
              <a:rPr lang="en-US" sz="2000" dirty="0" smtClean="0"/>
              <a:t>cholangitis. </a:t>
            </a:r>
            <a:r>
              <a:rPr lang="en-US" sz="2000" dirty="0"/>
              <a:t>Repeated episodes of cholangitis hasten the progression of liver disease.</a:t>
            </a:r>
          </a:p>
        </p:txBody>
      </p:sp>
    </p:spTree>
    <p:extLst>
      <p:ext uri="{BB962C8B-B14F-4D97-AF65-F5344CB8AC3E}">
        <p14:creationId xmlns:p14="http://schemas.microsoft.com/office/powerpoint/2010/main" val="259863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solidFill>
                  <a:srgbClr val="FF0000"/>
                </a:solidFill>
              </a:rPr>
              <a:t>Liver </a:t>
            </a:r>
            <a:r>
              <a:rPr lang="en-US" b="1" dirty="0" smtClean="0">
                <a:solidFill>
                  <a:srgbClr val="FF0000"/>
                </a:solidFill>
              </a:rPr>
              <a:t>transplantation:</a:t>
            </a:r>
          </a:p>
          <a:p>
            <a:r>
              <a:rPr lang="en-US" sz="2000" dirty="0" smtClean="0"/>
              <a:t>Patients </a:t>
            </a:r>
            <a:r>
              <a:rPr lang="en-US" sz="2000" dirty="0"/>
              <a:t>with persistent jaundice three months after Kasai HPE should be referred for liver transplant evaluation. Other indications for early liver transplantation include failure to thrive despite vigorous nutritional rehabilitation, complications of portal hypertension (recurrent </a:t>
            </a:r>
            <a:r>
              <a:rPr lang="en-US" sz="2000" dirty="0" err="1"/>
              <a:t>variceal</a:t>
            </a:r>
            <a:r>
              <a:rPr lang="en-US" sz="2000" dirty="0"/>
              <a:t> bleeding or intractable ascites), and progressive liver </a:t>
            </a:r>
            <a:r>
              <a:rPr lang="en-US" sz="2000" dirty="0" smtClean="0"/>
              <a:t>dysfunction.</a:t>
            </a:r>
          </a:p>
          <a:p>
            <a:r>
              <a:rPr lang="en-US" b="1" dirty="0" smtClean="0">
                <a:solidFill>
                  <a:srgbClr val="FF0000"/>
                </a:solidFill>
              </a:rPr>
              <a:t>Prognosis:</a:t>
            </a:r>
          </a:p>
          <a:p>
            <a:r>
              <a:rPr lang="en-US" sz="2000" dirty="0" smtClean="0"/>
              <a:t>At </a:t>
            </a:r>
            <a:r>
              <a:rPr lang="en-US" sz="2000" dirty="0"/>
              <a:t>least 60 to 80 percent of patients with BA will eventually require liver transplantation. A minority of patients with BA treated with Kasai HPE survive to 20 years or more without liver transplantation. However, many of these patients have chronic liver disease with cirrhosis and portal hypertension.</a:t>
            </a:r>
          </a:p>
        </p:txBody>
      </p:sp>
    </p:spTree>
    <p:extLst>
      <p:ext uri="{BB962C8B-B14F-4D97-AF65-F5344CB8AC3E}">
        <p14:creationId xmlns:p14="http://schemas.microsoft.com/office/powerpoint/2010/main" val="1473976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657221"/>
            <a:ext cx="10515600" cy="1325563"/>
          </a:xfrm>
        </p:spPr>
        <p:txBody>
          <a:bodyPr/>
          <a:lstStyle/>
          <a:p>
            <a:r>
              <a:rPr lang="en-US" dirty="0" err="1"/>
              <a:t>Choledochal</a:t>
            </a:r>
            <a:r>
              <a:rPr lang="en-US" dirty="0"/>
              <a:t> cysts</a:t>
            </a:r>
          </a:p>
        </p:txBody>
      </p:sp>
    </p:spTree>
    <p:extLst>
      <p:ext uri="{BB962C8B-B14F-4D97-AF65-F5344CB8AC3E}">
        <p14:creationId xmlns:p14="http://schemas.microsoft.com/office/powerpoint/2010/main" val="309699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&amp; etiology</a:t>
            </a:r>
          </a:p>
        </p:txBody>
      </p:sp>
      <p:sp>
        <p:nvSpPr>
          <p:cNvPr id="3" name="Content Placeholder 2"/>
          <p:cNvSpPr>
            <a:spLocks noGrp="1"/>
          </p:cNvSpPr>
          <p:nvPr>
            <p:ph idx="1"/>
          </p:nvPr>
        </p:nvSpPr>
        <p:spPr/>
        <p:txBody>
          <a:bodyPr>
            <a:normAutofit fontScale="92500" lnSpcReduction="20000"/>
          </a:bodyPr>
          <a:lstStyle/>
          <a:p>
            <a:r>
              <a:rPr lang="en-US" dirty="0"/>
              <a:t>Is a rare congenital condition that causes abnormal dilatation of the bile ducts leading to obstruction and other complications.</a:t>
            </a:r>
          </a:p>
          <a:p>
            <a:endParaRPr lang="en-US" dirty="0"/>
          </a:p>
          <a:p>
            <a:r>
              <a:rPr lang="en-US" dirty="0"/>
              <a:t>more common in Asian and females (F</a:t>
            </a:r>
            <a:r>
              <a:rPr lang="en-US" dirty="0" smtClean="0"/>
              <a:t>: M </a:t>
            </a:r>
            <a:r>
              <a:rPr lang="en-US" dirty="0"/>
              <a:t>ratio 4:1</a:t>
            </a:r>
            <a:r>
              <a:rPr lang="en-US" dirty="0" smtClean="0"/>
              <a:t>).</a:t>
            </a:r>
            <a:endParaRPr lang="en-US" dirty="0"/>
          </a:p>
          <a:p>
            <a:endParaRPr lang="en-US" dirty="0"/>
          </a:p>
          <a:p>
            <a:r>
              <a:rPr lang="en-US" dirty="0"/>
              <a:t>The majority (60%) were diagnosed in the first decade of life and others later. While (20%) of cases are diagnosed prenatally. </a:t>
            </a:r>
          </a:p>
          <a:p>
            <a:endParaRPr lang="en-US" dirty="0"/>
          </a:p>
          <a:p>
            <a:r>
              <a:rPr lang="en-US" dirty="0"/>
              <a:t> Cause: the exact cause is </a:t>
            </a:r>
            <a:r>
              <a:rPr lang="en-US" dirty="0" smtClean="0"/>
              <a:t>unknown, </a:t>
            </a:r>
            <a:r>
              <a:rPr lang="en-US" dirty="0"/>
              <a:t>but theories suggest that it may be due to </a:t>
            </a:r>
            <a:r>
              <a:rPr lang="en-US" dirty="0" err="1">
                <a:solidFill>
                  <a:srgbClr val="FF0000"/>
                </a:solidFill>
              </a:rPr>
              <a:t>Pancreaticobiliary</a:t>
            </a:r>
            <a:r>
              <a:rPr lang="en-US" dirty="0">
                <a:solidFill>
                  <a:srgbClr val="FF0000"/>
                </a:solidFill>
              </a:rPr>
              <a:t> </a:t>
            </a:r>
            <a:r>
              <a:rPr lang="en-US" dirty="0" err="1">
                <a:solidFill>
                  <a:srgbClr val="FF0000"/>
                </a:solidFill>
              </a:rPr>
              <a:t>Malunion</a:t>
            </a:r>
            <a:r>
              <a:rPr lang="en-US" dirty="0">
                <a:solidFill>
                  <a:srgbClr val="FF0000"/>
                </a:solidFill>
              </a:rPr>
              <a:t> (PBMU).</a:t>
            </a:r>
          </a:p>
          <a:p>
            <a:endParaRPr lang="en-US" dirty="0"/>
          </a:p>
        </p:txBody>
      </p:sp>
    </p:spTree>
    <p:extLst>
      <p:ext uri="{BB962C8B-B14F-4D97-AF65-F5344CB8AC3E}">
        <p14:creationId xmlns:p14="http://schemas.microsoft.com/office/powerpoint/2010/main" val="2713585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Classification</a:t>
            </a:r>
          </a:p>
        </p:txBody>
      </p:sp>
      <p:sp>
        <p:nvSpPr>
          <p:cNvPr id="3" name="Content Placeholder 2"/>
          <p:cNvSpPr>
            <a:spLocks noGrp="1"/>
          </p:cNvSpPr>
          <p:nvPr>
            <p:ph idx="1"/>
          </p:nvPr>
        </p:nvSpPr>
        <p:spPr>
          <a:xfrm>
            <a:off x="2133600" y="2153412"/>
            <a:ext cx="7729728" cy="3101983"/>
          </a:xfrm>
        </p:spPr>
        <p:txBody>
          <a:bodyPr/>
          <a:lstStyle/>
          <a:p>
            <a:pPr algn="ctr"/>
            <a:r>
              <a:rPr lang="en-US" dirty="0">
                <a:solidFill>
                  <a:srgbClr val="FF0000"/>
                </a:solidFill>
              </a:rPr>
              <a:t>It’s classified into 5 types :</a:t>
            </a:r>
          </a:p>
          <a:p>
            <a:endParaRPr lang="en-US" dirty="0"/>
          </a:p>
        </p:txBody>
      </p:sp>
      <p:pic>
        <p:nvPicPr>
          <p:cNvPr id="4" name="Picture 3"/>
          <p:cNvPicPr>
            <a:picLocks noChangeAspect="1"/>
          </p:cNvPicPr>
          <p:nvPr/>
        </p:nvPicPr>
        <p:blipFill>
          <a:blip r:embed="rId2"/>
          <a:stretch>
            <a:fillRect/>
          </a:stretch>
        </p:blipFill>
        <p:spPr>
          <a:xfrm>
            <a:off x="3960765" y="2528374"/>
            <a:ext cx="4270470" cy="3732218"/>
          </a:xfrm>
          <a:prstGeom prst="rect">
            <a:avLst/>
          </a:prstGeom>
        </p:spPr>
      </p:pic>
    </p:spTree>
    <p:extLst>
      <p:ext uri="{BB962C8B-B14F-4D97-AF65-F5344CB8AC3E}">
        <p14:creationId xmlns:p14="http://schemas.microsoft.com/office/powerpoint/2010/main" val="4170243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Classification</a:t>
            </a:r>
          </a:p>
        </p:txBody>
      </p:sp>
      <p:sp>
        <p:nvSpPr>
          <p:cNvPr id="3" name="Content Placeholder 2"/>
          <p:cNvSpPr>
            <a:spLocks noGrp="1"/>
          </p:cNvSpPr>
          <p:nvPr>
            <p:ph idx="1"/>
          </p:nvPr>
        </p:nvSpPr>
        <p:spPr/>
        <p:txBody>
          <a:bodyPr>
            <a:normAutofit fontScale="92500" lnSpcReduction="20000"/>
          </a:bodyPr>
          <a:lstStyle/>
          <a:p>
            <a:r>
              <a:rPr lang="en-US" sz="3600" dirty="0">
                <a:solidFill>
                  <a:srgbClr val="FF0000"/>
                </a:solidFill>
              </a:rPr>
              <a:t>Type 1 :</a:t>
            </a:r>
          </a:p>
          <a:p>
            <a:r>
              <a:rPr lang="en-US" dirty="0"/>
              <a:t>It is the most common (˃50</a:t>
            </a:r>
            <a:r>
              <a:rPr lang="en-US" dirty="0" smtClean="0"/>
              <a:t>%</a:t>
            </a:r>
          </a:p>
          <a:p>
            <a:pPr marL="0" indent="0">
              <a:buNone/>
            </a:pPr>
            <a:r>
              <a:rPr lang="en-US" dirty="0" smtClean="0"/>
              <a:t> </a:t>
            </a:r>
            <a:r>
              <a:rPr lang="en-US" dirty="0"/>
              <a:t>of cases).</a:t>
            </a:r>
          </a:p>
          <a:p>
            <a:r>
              <a:rPr lang="en-US" dirty="0">
                <a:solidFill>
                  <a:srgbClr val="FF0000"/>
                </a:solidFill>
              </a:rPr>
              <a:t>Cystic</a:t>
            </a:r>
            <a:r>
              <a:rPr lang="en-US" dirty="0"/>
              <a:t>/</a:t>
            </a:r>
            <a:r>
              <a:rPr lang="en-US" dirty="0">
                <a:solidFill>
                  <a:srgbClr val="FF0000"/>
                </a:solidFill>
              </a:rPr>
              <a:t>saccular</a:t>
            </a:r>
            <a:r>
              <a:rPr lang="en-US" dirty="0"/>
              <a:t> or </a:t>
            </a:r>
            <a:r>
              <a:rPr lang="en-US" dirty="0">
                <a:solidFill>
                  <a:srgbClr val="FF0000"/>
                </a:solidFill>
              </a:rPr>
              <a:t>fusiform</a:t>
            </a:r>
            <a:r>
              <a:rPr lang="en-US" dirty="0"/>
              <a:t> </a:t>
            </a:r>
            <a:r>
              <a:rPr lang="en-US" dirty="0" smtClean="0"/>
              <a:t>dilation</a:t>
            </a:r>
          </a:p>
          <a:p>
            <a:r>
              <a:rPr lang="en-US" dirty="0" smtClean="0"/>
              <a:t> </a:t>
            </a:r>
            <a:r>
              <a:rPr lang="en-US" dirty="0"/>
              <a:t>of the CBD (</a:t>
            </a:r>
            <a:r>
              <a:rPr lang="en-US" dirty="0">
                <a:solidFill>
                  <a:srgbClr val="FF0000"/>
                </a:solidFill>
              </a:rPr>
              <a:t>extrahepatic</a:t>
            </a:r>
            <a:r>
              <a:rPr lang="en-US" dirty="0"/>
              <a:t>).</a:t>
            </a:r>
          </a:p>
          <a:p>
            <a:r>
              <a:rPr lang="en-US" sz="3600" dirty="0">
                <a:solidFill>
                  <a:srgbClr val="FF0000"/>
                </a:solidFill>
              </a:rPr>
              <a:t>Type 2 :</a:t>
            </a:r>
          </a:p>
          <a:p>
            <a:r>
              <a:rPr lang="en-US" dirty="0"/>
              <a:t>It is a </a:t>
            </a:r>
            <a:r>
              <a:rPr lang="en-US" dirty="0" smtClean="0"/>
              <a:t>true, single</a:t>
            </a:r>
            <a:r>
              <a:rPr lang="en-US" dirty="0"/>
              <a:t>, </a:t>
            </a:r>
            <a:r>
              <a:rPr lang="en-US" dirty="0" smtClean="0">
                <a:solidFill>
                  <a:srgbClr val="FF0000"/>
                </a:solidFill>
              </a:rPr>
              <a:t>extrahepatic</a:t>
            </a:r>
          </a:p>
          <a:p>
            <a:pPr marL="0" indent="0">
              <a:buNone/>
            </a:pPr>
            <a:r>
              <a:rPr lang="en-US" dirty="0" smtClean="0">
                <a:solidFill>
                  <a:srgbClr val="FF0000"/>
                </a:solidFill>
              </a:rPr>
              <a:t> </a:t>
            </a:r>
            <a:r>
              <a:rPr lang="en-US" dirty="0">
                <a:solidFill>
                  <a:srgbClr val="FF0000"/>
                </a:solidFill>
              </a:rPr>
              <a:t>diverticulum </a:t>
            </a:r>
          </a:p>
          <a:p>
            <a:endParaRPr lang="en-US" dirty="0"/>
          </a:p>
        </p:txBody>
      </p:sp>
      <p:pic>
        <p:nvPicPr>
          <p:cNvPr id="4" name="Picture 3"/>
          <p:cNvPicPr>
            <a:picLocks noChangeAspect="1"/>
          </p:cNvPicPr>
          <p:nvPr/>
        </p:nvPicPr>
        <p:blipFill>
          <a:blip r:embed="rId2"/>
          <a:stretch>
            <a:fillRect/>
          </a:stretch>
        </p:blipFill>
        <p:spPr>
          <a:xfrm>
            <a:off x="7075741" y="2378366"/>
            <a:ext cx="3029975" cy="1810669"/>
          </a:xfrm>
          <a:prstGeom prst="rect">
            <a:avLst/>
          </a:prstGeom>
        </p:spPr>
      </p:pic>
      <p:pic>
        <p:nvPicPr>
          <p:cNvPr id="5" name="Picture 4"/>
          <p:cNvPicPr>
            <a:picLocks noChangeAspect="1"/>
          </p:cNvPicPr>
          <p:nvPr/>
        </p:nvPicPr>
        <p:blipFill>
          <a:blip r:embed="rId3"/>
          <a:stretch>
            <a:fillRect/>
          </a:stretch>
        </p:blipFill>
        <p:spPr>
          <a:xfrm>
            <a:off x="7068180" y="4322093"/>
            <a:ext cx="3182388" cy="1646063"/>
          </a:xfrm>
          <a:prstGeom prst="rect">
            <a:avLst/>
          </a:prstGeom>
        </p:spPr>
      </p:pic>
    </p:spTree>
    <p:extLst>
      <p:ext uri="{BB962C8B-B14F-4D97-AF65-F5344CB8AC3E}">
        <p14:creationId xmlns:p14="http://schemas.microsoft.com/office/powerpoint/2010/main" val="97181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269736" cy="4351338"/>
          </a:xfrm>
        </p:spPr>
        <p:txBody>
          <a:bodyPr/>
          <a:lstStyle/>
          <a:p>
            <a:r>
              <a:rPr lang="en-US" dirty="0"/>
              <a:t> </a:t>
            </a:r>
            <a:r>
              <a:rPr lang="en-US" sz="3600" dirty="0">
                <a:solidFill>
                  <a:srgbClr val="FF0000"/>
                </a:solidFill>
              </a:rPr>
              <a:t>Type 1a </a:t>
            </a:r>
            <a:r>
              <a:rPr lang="en-US" dirty="0"/>
              <a:t>consists of cystic dilation of the </a:t>
            </a:r>
            <a:r>
              <a:rPr lang="en-US" b="1" dirty="0"/>
              <a:t>entire</a:t>
            </a:r>
            <a:r>
              <a:rPr lang="en-US" dirty="0"/>
              <a:t> common bile duct.</a:t>
            </a:r>
          </a:p>
          <a:p>
            <a:endParaRPr lang="en-US" dirty="0"/>
          </a:p>
          <a:p>
            <a:r>
              <a:rPr lang="en-US" sz="3600" dirty="0">
                <a:solidFill>
                  <a:srgbClr val="FF0000"/>
                </a:solidFill>
              </a:rPr>
              <a:t>Type 1b </a:t>
            </a:r>
            <a:r>
              <a:rPr lang="en-US" dirty="0"/>
              <a:t>is cystic dilation of a </a:t>
            </a:r>
            <a:r>
              <a:rPr lang="en-US" b="1" dirty="0"/>
              <a:t>segment</a:t>
            </a:r>
            <a:r>
              <a:rPr lang="en-US" dirty="0"/>
              <a:t> of the common bile duct.</a:t>
            </a:r>
          </a:p>
          <a:p>
            <a:endParaRPr lang="en-US" dirty="0"/>
          </a:p>
          <a:p>
            <a:r>
              <a:rPr lang="en-US" dirty="0"/>
              <a:t> </a:t>
            </a:r>
            <a:r>
              <a:rPr lang="en-US" sz="3600" dirty="0">
                <a:solidFill>
                  <a:srgbClr val="FF0000"/>
                </a:solidFill>
              </a:rPr>
              <a:t>Type 1c </a:t>
            </a:r>
            <a:r>
              <a:rPr lang="en-US" dirty="0"/>
              <a:t>is </a:t>
            </a:r>
            <a:r>
              <a:rPr lang="en-US" b="1" dirty="0"/>
              <a:t>fusiform</a:t>
            </a:r>
            <a:r>
              <a:rPr lang="en-US" dirty="0"/>
              <a:t> dilation of the common bile duct.</a:t>
            </a:r>
          </a:p>
          <a:p>
            <a:endParaRPr lang="en-US" dirty="0"/>
          </a:p>
        </p:txBody>
      </p:sp>
      <p:pic>
        <p:nvPicPr>
          <p:cNvPr id="4" name="Picture 3"/>
          <p:cNvPicPr>
            <a:picLocks noChangeAspect="1"/>
          </p:cNvPicPr>
          <p:nvPr/>
        </p:nvPicPr>
        <p:blipFill>
          <a:blip r:embed="rId2"/>
          <a:stretch>
            <a:fillRect/>
          </a:stretch>
        </p:blipFill>
        <p:spPr>
          <a:xfrm>
            <a:off x="7385190" y="265063"/>
            <a:ext cx="2591025" cy="2060627"/>
          </a:xfrm>
          <a:prstGeom prst="rect">
            <a:avLst/>
          </a:prstGeom>
        </p:spPr>
      </p:pic>
      <p:pic>
        <p:nvPicPr>
          <p:cNvPr id="5" name="Picture 4"/>
          <p:cNvPicPr>
            <a:picLocks noChangeAspect="1"/>
          </p:cNvPicPr>
          <p:nvPr/>
        </p:nvPicPr>
        <p:blipFill>
          <a:blip r:embed="rId3"/>
          <a:stretch>
            <a:fillRect/>
          </a:stretch>
        </p:blipFill>
        <p:spPr>
          <a:xfrm>
            <a:off x="7385190" y="2325690"/>
            <a:ext cx="2591025" cy="2085013"/>
          </a:xfrm>
          <a:prstGeom prst="rect">
            <a:avLst/>
          </a:prstGeom>
        </p:spPr>
      </p:pic>
      <p:pic>
        <p:nvPicPr>
          <p:cNvPr id="6" name="Picture 5"/>
          <p:cNvPicPr>
            <a:picLocks noChangeAspect="1"/>
          </p:cNvPicPr>
          <p:nvPr/>
        </p:nvPicPr>
        <p:blipFill>
          <a:blip r:embed="rId4"/>
          <a:stretch>
            <a:fillRect/>
          </a:stretch>
        </p:blipFill>
        <p:spPr>
          <a:xfrm>
            <a:off x="7385190" y="4410703"/>
            <a:ext cx="2591025" cy="2328874"/>
          </a:xfrm>
          <a:prstGeom prst="rect">
            <a:avLst/>
          </a:prstGeom>
        </p:spPr>
      </p:pic>
    </p:spTree>
    <p:extLst>
      <p:ext uri="{BB962C8B-B14F-4D97-AF65-F5344CB8AC3E}">
        <p14:creationId xmlns:p14="http://schemas.microsoft.com/office/powerpoint/2010/main" val="4122281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Classification</a:t>
            </a:r>
          </a:p>
        </p:txBody>
      </p:sp>
      <p:sp>
        <p:nvSpPr>
          <p:cNvPr id="3" name="Content Placeholder 2"/>
          <p:cNvSpPr>
            <a:spLocks noGrp="1"/>
          </p:cNvSpPr>
          <p:nvPr>
            <p:ph idx="1"/>
          </p:nvPr>
        </p:nvSpPr>
        <p:spPr>
          <a:xfrm>
            <a:off x="838200" y="2255377"/>
            <a:ext cx="6806184" cy="4351338"/>
          </a:xfrm>
        </p:spPr>
        <p:txBody>
          <a:bodyPr/>
          <a:lstStyle/>
          <a:p>
            <a:r>
              <a:rPr lang="en-US" sz="3600" dirty="0">
                <a:solidFill>
                  <a:srgbClr val="FF0000"/>
                </a:solidFill>
              </a:rPr>
              <a:t>Type 3 :</a:t>
            </a:r>
          </a:p>
          <a:p>
            <a:r>
              <a:rPr lang="en-US" dirty="0"/>
              <a:t>Also referred to as a </a:t>
            </a:r>
            <a:r>
              <a:rPr lang="en-US" dirty="0" err="1">
                <a:solidFill>
                  <a:srgbClr val="FF0000"/>
                </a:solidFill>
              </a:rPr>
              <a:t>choledochocele</a:t>
            </a:r>
            <a:r>
              <a:rPr lang="en-US" dirty="0"/>
              <a:t> , usually has a normal CBD and main pancreatic duct with cystic dilation of the distal CBD that is either </a:t>
            </a:r>
            <a:r>
              <a:rPr lang="en-US" b="1" u="sng" dirty="0" err="1"/>
              <a:t>intraduodenal</a:t>
            </a:r>
            <a:r>
              <a:rPr lang="en-US" dirty="0"/>
              <a:t> or </a:t>
            </a:r>
            <a:r>
              <a:rPr lang="en-US" b="1" u="sng" dirty="0" err="1"/>
              <a:t>intrapancreatic</a:t>
            </a:r>
            <a:r>
              <a:rPr lang="en-US" dirty="0"/>
              <a:t> in location. </a:t>
            </a:r>
          </a:p>
          <a:p>
            <a:r>
              <a:rPr lang="en-US" dirty="0"/>
              <a:t>The </a:t>
            </a:r>
            <a:r>
              <a:rPr lang="en-US" dirty="0" err="1">
                <a:solidFill>
                  <a:srgbClr val="FF0000"/>
                </a:solidFill>
              </a:rPr>
              <a:t>choledochocele</a:t>
            </a:r>
            <a:r>
              <a:rPr lang="en-US" dirty="0"/>
              <a:t> is usually stenotic at their openings due to chronic inflammation.</a:t>
            </a:r>
          </a:p>
          <a:p>
            <a:endParaRPr lang="en-US" dirty="0"/>
          </a:p>
          <a:p>
            <a:endParaRPr lang="en-US" dirty="0"/>
          </a:p>
        </p:txBody>
      </p:sp>
      <p:pic>
        <p:nvPicPr>
          <p:cNvPr id="4" name="Picture 3"/>
          <p:cNvPicPr>
            <a:picLocks noChangeAspect="1"/>
          </p:cNvPicPr>
          <p:nvPr/>
        </p:nvPicPr>
        <p:blipFill>
          <a:blip r:embed="rId2"/>
          <a:stretch>
            <a:fillRect/>
          </a:stretch>
        </p:blipFill>
        <p:spPr>
          <a:xfrm>
            <a:off x="7915539" y="2255377"/>
            <a:ext cx="2700762" cy="3298222"/>
          </a:xfrm>
          <a:prstGeom prst="rect">
            <a:avLst/>
          </a:prstGeom>
        </p:spPr>
      </p:pic>
    </p:spTree>
    <p:extLst>
      <p:ext uri="{BB962C8B-B14F-4D97-AF65-F5344CB8AC3E}">
        <p14:creationId xmlns:p14="http://schemas.microsoft.com/office/powerpoint/2010/main" val="85069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776" y="2595372"/>
            <a:ext cx="7729728" cy="1188720"/>
          </a:xfrm>
        </p:spPr>
        <p:txBody>
          <a:bodyPr/>
          <a:lstStyle/>
          <a:p>
            <a:r>
              <a:rPr lang="en-US" dirty="0" smtClean="0"/>
              <a:t>Bilirubin metabolism</a:t>
            </a:r>
            <a:endParaRPr lang="en-US" dirty="0"/>
          </a:p>
        </p:txBody>
      </p:sp>
    </p:spTree>
    <p:extLst>
      <p:ext uri="{BB962C8B-B14F-4D97-AF65-F5344CB8AC3E}">
        <p14:creationId xmlns:p14="http://schemas.microsoft.com/office/powerpoint/2010/main" val="2863215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Classification</a:t>
            </a:r>
          </a:p>
        </p:txBody>
      </p:sp>
      <p:sp>
        <p:nvSpPr>
          <p:cNvPr id="3" name="Content Placeholder 2"/>
          <p:cNvSpPr>
            <a:spLocks noGrp="1"/>
          </p:cNvSpPr>
          <p:nvPr>
            <p:ph idx="1"/>
          </p:nvPr>
        </p:nvSpPr>
        <p:spPr>
          <a:xfrm>
            <a:off x="897537" y="2295036"/>
            <a:ext cx="6208776" cy="4351338"/>
          </a:xfrm>
        </p:spPr>
        <p:txBody>
          <a:bodyPr/>
          <a:lstStyle/>
          <a:p>
            <a:r>
              <a:rPr lang="en-US" sz="3600" dirty="0">
                <a:solidFill>
                  <a:srgbClr val="FF0000"/>
                </a:solidFill>
              </a:rPr>
              <a:t>Type </a:t>
            </a:r>
            <a:r>
              <a:rPr lang="en-US" sz="3600" dirty="0" smtClean="0">
                <a:solidFill>
                  <a:srgbClr val="FF0000"/>
                </a:solidFill>
              </a:rPr>
              <a:t>4: </a:t>
            </a:r>
            <a:r>
              <a:rPr lang="en-US" dirty="0"/>
              <a:t>Multiple cysts.</a:t>
            </a:r>
          </a:p>
          <a:p>
            <a:r>
              <a:rPr lang="en-US" dirty="0">
                <a:solidFill>
                  <a:srgbClr val="FF0000"/>
                </a:solidFill>
              </a:rPr>
              <a:t>Type 4A: </a:t>
            </a:r>
            <a:r>
              <a:rPr lang="en-US" dirty="0"/>
              <a:t>Is composed of </a:t>
            </a:r>
            <a:r>
              <a:rPr lang="en-US" b="1" dirty="0"/>
              <a:t>multiple</a:t>
            </a:r>
            <a:r>
              <a:rPr lang="en-US" dirty="0"/>
              <a:t> cysts located in both </a:t>
            </a:r>
            <a:r>
              <a:rPr lang="en-US" dirty="0">
                <a:solidFill>
                  <a:srgbClr val="FF0000"/>
                </a:solidFill>
              </a:rPr>
              <a:t>intrahepatic</a:t>
            </a:r>
            <a:r>
              <a:rPr lang="en-US" dirty="0"/>
              <a:t> and </a:t>
            </a:r>
            <a:r>
              <a:rPr lang="en-US" dirty="0">
                <a:solidFill>
                  <a:srgbClr val="FF0000"/>
                </a:solidFill>
              </a:rPr>
              <a:t>extrahepatic</a:t>
            </a:r>
            <a:r>
              <a:rPr lang="en-US" dirty="0"/>
              <a:t> bile </a:t>
            </a:r>
            <a:r>
              <a:rPr lang="en-US" dirty="0" smtClean="0"/>
              <a:t>ducts.</a:t>
            </a:r>
            <a:endParaRPr lang="en-US" dirty="0"/>
          </a:p>
          <a:p>
            <a:r>
              <a:rPr lang="en-US" dirty="0">
                <a:solidFill>
                  <a:srgbClr val="FF0000"/>
                </a:solidFill>
              </a:rPr>
              <a:t>Type 4B: </a:t>
            </a:r>
            <a:r>
              <a:rPr lang="en-US" dirty="0"/>
              <a:t>Is composed of multiple cysts located </a:t>
            </a:r>
            <a:r>
              <a:rPr lang="en-US" dirty="0">
                <a:solidFill>
                  <a:srgbClr val="FF0000"/>
                </a:solidFill>
              </a:rPr>
              <a:t>extrahepatic</a:t>
            </a:r>
            <a:r>
              <a:rPr lang="en-US" dirty="0"/>
              <a:t> bile duct only.</a:t>
            </a:r>
          </a:p>
          <a:p>
            <a:endParaRPr lang="en-US" dirty="0"/>
          </a:p>
        </p:txBody>
      </p:sp>
      <p:pic>
        <p:nvPicPr>
          <p:cNvPr id="4" name="Picture 3"/>
          <p:cNvPicPr>
            <a:picLocks noChangeAspect="1"/>
          </p:cNvPicPr>
          <p:nvPr/>
        </p:nvPicPr>
        <p:blipFill>
          <a:blip r:embed="rId2"/>
          <a:stretch>
            <a:fillRect/>
          </a:stretch>
        </p:blipFill>
        <p:spPr>
          <a:xfrm>
            <a:off x="6919178" y="2295036"/>
            <a:ext cx="2286198" cy="3188484"/>
          </a:xfrm>
          <a:prstGeom prst="rect">
            <a:avLst/>
          </a:prstGeom>
        </p:spPr>
      </p:pic>
      <p:pic>
        <p:nvPicPr>
          <p:cNvPr id="5" name="Picture 4"/>
          <p:cNvPicPr>
            <a:picLocks noChangeAspect="1"/>
          </p:cNvPicPr>
          <p:nvPr/>
        </p:nvPicPr>
        <p:blipFill>
          <a:blip r:embed="rId3"/>
          <a:stretch>
            <a:fillRect/>
          </a:stretch>
        </p:blipFill>
        <p:spPr>
          <a:xfrm>
            <a:off x="9205376" y="2295036"/>
            <a:ext cx="2286198" cy="2780017"/>
          </a:xfrm>
          <a:prstGeom prst="rect">
            <a:avLst/>
          </a:prstGeom>
        </p:spPr>
      </p:pic>
    </p:spTree>
    <p:extLst>
      <p:ext uri="{BB962C8B-B14F-4D97-AF65-F5344CB8AC3E}">
        <p14:creationId xmlns:p14="http://schemas.microsoft.com/office/powerpoint/2010/main" val="219766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 Classification</a:t>
            </a:r>
          </a:p>
        </p:txBody>
      </p:sp>
      <p:sp>
        <p:nvSpPr>
          <p:cNvPr id="3" name="Content Placeholder 2"/>
          <p:cNvSpPr>
            <a:spLocks noGrp="1"/>
          </p:cNvSpPr>
          <p:nvPr>
            <p:ph idx="1"/>
          </p:nvPr>
        </p:nvSpPr>
        <p:spPr>
          <a:xfrm>
            <a:off x="826008" y="2264537"/>
            <a:ext cx="6160008" cy="4351338"/>
          </a:xfrm>
        </p:spPr>
        <p:txBody>
          <a:bodyPr/>
          <a:lstStyle/>
          <a:p>
            <a:r>
              <a:rPr lang="en-US" sz="3600" dirty="0">
                <a:solidFill>
                  <a:srgbClr val="FF0000"/>
                </a:solidFill>
              </a:rPr>
              <a:t>Type 5 :</a:t>
            </a:r>
          </a:p>
          <a:p>
            <a:r>
              <a:rPr lang="en-US" dirty="0">
                <a:solidFill>
                  <a:srgbClr val="FF0000"/>
                </a:solidFill>
              </a:rPr>
              <a:t>Intrahepatic</a:t>
            </a:r>
            <a:r>
              <a:rPr lang="en-US" dirty="0"/>
              <a:t> </a:t>
            </a:r>
            <a:r>
              <a:rPr lang="en-US" b="1" dirty="0"/>
              <a:t>single</a:t>
            </a:r>
            <a:r>
              <a:rPr lang="en-US" dirty="0"/>
              <a:t> or </a:t>
            </a:r>
            <a:r>
              <a:rPr lang="en-US" b="1" dirty="0"/>
              <a:t>multiple</a:t>
            </a:r>
            <a:r>
              <a:rPr lang="en-US" dirty="0"/>
              <a:t> cysts only </a:t>
            </a:r>
            <a:r>
              <a:rPr lang="en-US" b="1" dirty="0"/>
              <a:t>without</a:t>
            </a:r>
            <a:r>
              <a:rPr lang="en-US" dirty="0"/>
              <a:t> extrahepatic dilation. </a:t>
            </a:r>
          </a:p>
          <a:p>
            <a:r>
              <a:rPr lang="en-US" dirty="0"/>
              <a:t>Type V cysts in conjunction with </a:t>
            </a:r>
            <a:r>
              <a:rPr lang="en-US" dirty="0" smtClean="0"/>
              <a:t>hepatic fibrosis </a:t>
            </a:r>
            <a:r>
              <a:rPr lang="en-US" dirty="0"/>
              <a:t>are commonly referred to as </a:t>
            </a:r>
            <a:r>
              <a:rPr lang="en-US" dirty="0" err="1">
                <a:solidFill>
                  <a:srgbClr val="FF0000"/>
                </a:solidFill>
              </a:rPr>
              <a:t>Caroli</a:t>
            </a:r>
            <a:r>
              <a:rPr lang="en-US" dirty="0">
                <a:solidFill>
                  <a:srgbClr val="FF0000"/>
                </a:solidFill>
              </a:rPr>
              <a:t> syndrom</a:t>
            </a:r>
            <a:r>
              <a:rPr lang="en-US" dirty="0"/>
              <a:t>. </a:t>
            </a:r>
          </a:p>
          <a:p>
            <a:endParaRPr lang="en-US" dirty="0"/>
          </a:p>
        </p:txBody>
      </p:sp>
      <p:pic>
        <p:nvPicPr>
          <p:cNvPr id="4" name="Picture 3"/>
          <p:cNvPicPr>
            <a:picLocks noChangeAspect="1"/>
          </p:cNvPicPr>
          <p:nvPr/>
        </p:nvPicPr>
        <p:blipFill>
          <a:blip r:embed="rId2"/>
          <a:stretch>
            <a:fillRect/>
          </a:stretch>
        </p:blipFill>
        <p:spPr>
          <a:xfrm>
            <a:off x="7601602" y="2264537"/>
            <a:ext cx="2523963" cy="3731075"/>
          </a:xfrm>
          <a:prstGeom prst="rect">
            <a:avLst/>
          </a:prstGeom>
        </p:spPr>
      </p:pic>
    </p:spTree>
    <p:extLst>
      <p:ext uri="{BB962C8B-B14F-4D97-AF65-F5344CB8AC3E}">
        <p14:creationId xmlns:p14="http://schemas.microsoft.com/office/powerpoint/2010/main" val="325432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a:t>
            </a:r>
            <a:r>
              <a:rPr lang="en-US" dirty="0" smtClean="0"/>
              <a:t>Presentation</a:t>
            </a:r>
            <a:endParaRPr lang="en-US" dirty="0"/>
          </a:p>
        </p:txBody>
      </p:sp>
      <p:sp>
        <p:nvSpPr>
          <p:cNvPr id="3" name="Content Placeholder 2"/>
          <p:cNvSpPr>
            <a:spLocks noGrp="1"/>
          </p:cNvSpPr>
          <p:nvPr>
            <p:ph idx="1"/>
          </p:nvPr>
        </p:nvSpPr>
        <p:spPr/>
        <p:txBody>
          <a:bodyPr/>
          <a:lstStyle/>
          <a:p>
            <a:r>
              <a:rPr lang="en-US" b="1" dirty="0"/>
              <a:t>Prenatal</a:t>
            </a:r>
            <a:r>
              <a:rPr lang="en-US" dirty="0"/>
              <a:t>: Cystic mass in the abdomen.  </a:t>
            </a:r>
          </a:p>
          <a:p>
            <a:endParaRPr lang="en-US" dirty="0"/>
          </a:p>
          <a:p>
            <a:endParaRPr lang="en-US" dirty="0"/>
          </a:p>
          <a:p>
            <a:r>
              <a:rPr lang="en-US" b="1" dirty="0"/>
              <a:t>In infant</a:t>
            </a:r>
            <a:r>
              <a:rPr lang="en-US" dirty="0"/>
              <a:t>: obstructive </a:t>
            </a:r>
            <a:r>
              <a:rPr lang="en-US" dirty="0" smtClean="0"/>
              <a:t>Jaundice, </a:t>
            </a:r>
            <a:r>
              <a:rPr lang="en-US" dirty="0"/>
              <a:t>pale (</a:t>
            </a:r>
            <a:r>
              <a:rPr lang="en-US" dirty="0" err="1"/>
              <a:t>acholic</a:t>
            </a:r>
            <a:r>
              <a:rPr lang="en-US" dirty="0"/>
              <a:t>) stool with/without hepatomegaly </a:t>
            </a:r>
          </a:p>
        </p:txBody>
      </p:sp>
    </p:spTree>
    <p:extLst>
      <p:ext uri="{BB962C8B-B14F-4D97-AF65-F5344CB8AC3E}">
        <p14:creationId xmlns:p14="http://schemas.microsoft.com/office/powerpoint/2010/main" val="587652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lstStyle/>
          <a:p>
            <a:r>
              <a:rPr lang="en-US" b="1" dirty="0"/>
              <a:t>In children</a:t>
            </a:r>
            <a:r>
              <a:rPr lang="en-US" dirty="0"/>
              <a:t>: “ Classic triad “</a:t>
            </a:r>
          </a:p>
          <a:p>
            <a:pPr marL="0" indent="0">
              <a:buNone/>
            </a:pPr>
            <a:r>
              <a:rPr lang="en-US" dirty="0" smtClean="0"/>
              <a:t>      </a:t>
            </a:r>
            <a:r>
              <a:rPr lang="en-US" dirty="0"/>
              <a:t>jaundice, pain &amp; palpable mass.</a:t>
            </a:r>
          </a:p>
          <a:p>
            <a:endParaRPr lang="en-US" dirty="0"/>
          </a:p>
          <a:p>
            <a:r>
              <a:rPr lang="en-US" dirty="0"/>
              <a:t>The entire triad is present in fewer than 30% of patients</a:t>
            </a:r>
          </a:p>
          <a:p>
            <a:endParaRPr lang="en-US" dirty="0"/>
          </a:p>
          <a:p>
            <a:endParaRPr lang="en-US" dirty="0"/>
          </a:p>
          <a:p>
            <a:r>
              <a:rPr lang="en-US" b="1" dirty="0"/>
              <a:t>In adults</a:t>
            </a:r>
            <a:r>
              <a:rPr lang="en-US" dirty="0"/>
              <a:t>:  recurrent ascending cholangitis, obstructive jaundice or recurrent pancreatitis.</a:t>
            </a:r>
          </a:p>
          <a:p>
            <a:endParaRPr lang="en-US" dirty="0"/>
          </a:p>
        </p:txBody>
      </p:sp>
    </p:spTree>
    <p:extLst>
      <p:ext uri="{BB962C8B-B14F-4D97-AF65-F5344CB8AC3E}">
        <p14:creationId xmlns:p14="http://schemas.microsoft.com/office/powerpoint/2010/main" val="176371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p:txBody>
          <a:bodyPr/>
          <a:lstStyle/>
          <a:p>
            <a:r>
              <a:rPr lang="en-US" dirty="0"/>
              <a:t>Undiagnosed </a:t>
            </a:r>
            <a:r>
              <a:rPr lang="en-US" dirty="0" err="1"/>
              <a:t>choledochal</a:t>
            </a:r>
            <a:r>
              <a:rPr lang="en-US" dirty="0"/>
              <a:t> cysts can lead to </a:t>
            </a:r>
            <a:r>
              <a:rPr lang="en-US" dirty="0" err="1" smtClean="0"/>
              <a:t>choledocholithiasis</a:t>
            </a:r>
            <a:r>
              <a:rPr lang="en-US" dirty="0" smtClean="0"/>
              <a:t>, cholangitis, obstructive jaundice, </a:t>
            </a:r>
            <a:r>
              <a:rPr lang="en-US" dirty="0"/>
              <a:t>cirrhosis with portal hypertension, cyst rupture, or biliary carcinomas.</a:t>
            </a:r>
          </a:p>
          <a:p>
            <a:endParaRPr lang="en-US" dirty="0"/>
          </a:p>
        </p:txBody>
      </p:sp>
    </p:spTree>
    <p:extLst>
      <p:ext uri="{BB962C8B-B14F-4D97-AF65-F5344CB8AC3E}">
        <p14:creationId xmlns:p14="http://schemas.microsoft.com/office/powerpoint/2010/main" val="2515947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Up</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0000"/>
                </a:solidFill>
              </a:rPr>
              <a:t>1) Laboratory studies: </a:t>
            </a:r>
          </a:p>
          <a:p>
            <a:r>
              <a:rPr lang="en-US" dirty="0"/>
              <a:t>direct bilirubin = jaundice</a:t>
            </a:r>
          </a:p>
          <a:p>
            <a:r>
              <a:rPr lang="en-US" dirty="0"/>
              <a:t> alkaline phosphatase = liver damage</a:t>
            </a:r>
          </a:p>
          <a:p>
            <a:r>
              <a:rPr lang="en-US" dirty="0"/>
              <a:t>(AST) = liver damage</a:t>
            </a:r>
          </a:p>
          <a:p>
            <a:r>
              <a:rPr lang="en-US" dirty="0"/>
              <a:t>(ALT) = liver damage</a:t>
            </a:r>
          </a:p>
          <a:p>
            <a:r>
              <a:rPr lang="en-US" dirty="0"/>
              <a:t>(GGT) = liver damage \ damage of bile duct</a:t>
            </a:r>
          </a:p>
          <a:p>
            <a:r>
              <a:rPr lang="en-US" dirty="0"/>
              <a:t>Coagulation profiles. </a:t>
            </a:r>
          </a:p>
          <a:p>
            <a:r>
              <a:rPr lang="en-US" dirty="0"/>
              <a:t>(CBC)  = anemia </a:t>
            </a:r>
          </a:p>
          <a:p>
            <a:endParaRPr lang="en-US" dirty="0"/>
          </a:p>
        </p:txBody>
      </p:sp>
    </p:spTree>
    <p:extLst>
      <p:ext uri="{BB962C8B-B14F-4D97-AF65-F5344CB8AC3E}">
        <p14:creationId xmlns:p14="http://schemas.microsoft.com/office/powerpoint/2010/main" val="3736127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Up</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0000"/>
                </a:solidFill>
              </a:rPr>
              <a:t>2) Imaging Studies: </a:t>
            </a:r>
          </a:p>
          <a:p>
            <a:r>
              <a:rPr lang="en-US" b="1" dirty="0" smtClean="0"/>
              <a:t>Ultrasound</a:t>
            </a:r>
            <a:r>
              <a:rPr lang="en-US" dirty="0" smtClean="0"/>
              <a:t>: </a:t>
            </a:r>
            <a:r>
              <a:rPr lang="en-US" dirty="0"/>
              <a:t>Best initial </a:t>
            </a:r>
            <a:r>
              <a:rPr lang="en-US" dirty="0" smtClean="0"/>
              <a:t>study.</a:t>
            </a:r>
            <a:endParaRPr lang="en-US" dirty="0"/>
          </a:p>
          <a:p>
            <a:endParaRPr lang="en-US" dirty="0"/>
          </a:p>
          <a:p>
            <a:r>
              <a:rPr lang="en-US" b="1" dirty="0"/>
              <a:t>HIDA </a:t>
            </a:r>
            <a:r>
              <a:rPr lang="en-US" b="1" dirty="0" smtClean="0"/>
              <a:t>scan</a:t>
            </a:r>
            <a:r>
              <a:rPr lang="en-US" dirty="0" smtClean="0"/>
              <a:t>: </a:t>
            </a:r>
            <a:r>
              <a:rPr lang="en-US" dirty="0"/>
              <a:t>if </a:t>
            </a:r>
            <a:r>
              <a:rPr lang="en-US" dirty="0" smtClean="0"/>
              <a:t>an anomaly </a:t>
            </a:r>
            <a:r>
              <a:rPr lang="en-US" dirty="0"/>
              <a:t>was detected prenatally </a:t>
            </a:r>
          </a:p>
          <a:p>
            <a:endParaRPr lang="en-US" dirty="0"/>
          </a:p>
          <a:p>
            <a:r>
              <a:rPr lang="en-US" b="1" dirty="0" smtClean="0"/>
              <a:t>MRCP</a:t>
            </a:r>
            <a:r>
              <a:rPr lang="en-US" dirty="0" smtClean="0"/>
              <a:t>: </a:t>
            </a:r>
            <a:r>
              <a:rPr lang="en-US" dirty="0"/>
              <a:t>Gold Standard diagnostic </a:t>
            </a:r>
            <a:r>
              <a:rPr lang="en-US" dirty="0" smtClean="0"/>
              <a:t>test. </a:t>
            </a:r>
            <a:endParaRPr lang="en-US" dirty="0"/>
          </a:p>
          <a:p>
            <a:endParaRPr lang="en-US" dirty="0"/>
          </a:p>
          <a:p>
            <a:r>
              <a:rPr lang="en-US" b="1" dirty="0" smtClean="0"/>
              <a:t>CT</a:t>
            </a:r>
            <a:r>
              <a:rPr lang="en-US" dirty="0" smtClean="0"/>
              <a:t>: </a:t>
            </a:r>
            <a:r>
              <a:rPr lang="en-US" dirty="0"/>
              <a:t>first study in adults</a:t>
            </a:r>
          </a:p>
          <a:p>
            <a:endParaRPr lang="en-US" dirty="0"/>
          </a:p>
        </p:txBody>
      </p:sp>
    </p:spTree>
    <p:extLst>
      <p:ext uri="{BB962C8B-B14F-4D97-AF65-F5344CB8AC3E}">
        <p14:creationId xmlns:p14="http://schemas.microsoft.com/office/powerpoint/2010/main" val="1267830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7764" y="1504823"/>
            <a:ext cx="4883319" cy="36518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446883" y="5426702"/>
            <a:ext cx="1247201" cy="369332"/>
          </a:xfrm>
          <a:prstGeom prst="rect">
            <a:avLst/>
          </a:prstGeom>
        </p:spPr>
        <p:txBody>
          <a:bodyPr wrap="none">
            <a:spAutoFit/>
          </a:bodyPr>
          <a:lstStyle/>
          <a:p>
            <a:r>
              <a:rPr lang="en-US" b="1" dirty="0">
                <a:solidFill>
                  <a:srgbClr val="000000"/>
                </a:solidFill>
              </a:rPr>
              <a:t>Ultrasound</a:t>
            </a:r>
          </a:p>
        </p:txBody>
      </p:sp>
      <p:sp>
        <p:nvSpPr>
          <p:cNvPr id="2" name="Text Box 1"/>
          <p:cNvSpPr txBox="1"/>
          <p:nvPr/>
        </p:nvSpPr>
        <p:spPr>
          <a:xfrm>
            <a:off x="2607310" y="5914390"/>
            <a:ext cx="7994015" cy="1045210"/>
          </a:xfrm>
          <a:prstGeom prst="rect">
            <a:avLst/>
          </a:prstGeom>
          <a:noFill/>
        </p:spPr>
        <p:txBody>
          <a:bodyPr wrap="square" rtlCol="0">
            <a:noAutofit/>
          </a:bodyPr>
          <a:lstStyle/>
          <a:p>
            <a:r>
              <a:rPr lang="en-US" sz="2400">
                <a:solidFill>
                  <a:srgbClr val="000000"/>
                </a:solidFill>
              </a:rPr>
              <a:t>Ultrasonogram shows a large unilocular cyst under the liver.</a:t>
            </a:r>
          </a:p>
        </p:txBody>
      </p:sp>
      <p:sp>
        <p:nvSpPr>
          <p:cNvPr id="3" name="Text Box 2"/>
          <p:cNvSpPr txBox="1"/>
          <p:nvPr/>
        </p:nvSpPr>
        <p:spPr>
          <a:xfrm>
            <a:off x="10978515" y="6391910"/>
            <a:ext cx="4064000" cy="368300"/>
          </a:xfrm>
          <a:prstGeom prst="rect">
            <a:avLst/>
          </a:prstGeom>
          <a:noFill/>
        </p:spPr>
        <p:txBody>
          <a:bodyPr wrap="square" rtlCol="0">
            <a:spAutoFit/>
          </a:bodyPr>
          <a:lstStyle/>
          <a:p>
            <a:endParaRPr lang="en-US">
              <a:solidFill>
                <a:srgbClr val="000000"/>
              </a:solidFill>
            </a:endParaRPr>
          </a:p>
        </p:txBody>
      </p:sp>
    </p:spTree>
    <p:extLst>
      <p:ext uri="{BB962C8B-B14F-4D97-AF65-F5344CB8AC3E}">
        <p14:creationId xmlns:p14="http://schemas.microsoft.com/office/powerpoint/2010/main" val="1601680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92970" y="740537"/>
            <a:ext cx="4357291" cy="43513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108960" y="5349163"/>
            <a:ext cx="6096000" cy="923330"/>
          </a:xfrm>
          <a:prstGeom prst="rect">
            <a:avLst/>
          </a:prstGeom>
        </p:spPr>
        <p:txBody>
          <a:bodyPr>
            <a:spAutoFit/>
          </a:bodyPr>
          <a:lstStyle/>
          <a:p>
            <a:pPr algn="ctr"/>
            <a:r>
              <a:rPr lang="en-US" b="1" dirty="0" smtClean="0">
                <a:solidFill>
                  <a:srgbClr val="000000"/>
                </a:solidFill>
              </a:rPr>
              <a:t>MRCP</a:t>
            </a:r>
          </a:p>
          <a:p>
            <a:pPr algn="ctr"/>
            <a:r>
              <a:rPr lang="en-US" dirty="0" smtClean="0">
                <a:solidFill>
                  <a:srgbClr val="000000"/>
                </a:solidFill>
              </a:rPr>
              <a:t>shows </a:t>
            </a:r>
            <a:r>
              <a:rPr lang="en-US" dirty="0">
                <a:solidFill>
                  <a:srgbClr val="000000"/>
                </a:solidFill>
              </a:rPr>
              <a:t>dilated hepatic ducts and common bile duct (CBD) of a </a:t>
            </a:r>
            <a:r>
              <a:rPr lang="en-US" b="1" dirty="0">
                <a:solidFill>
                  <a:srgbClr val="000000"/>
                </a:solidFill>
              </a:rPr>
              <a:t>type IV </a:t>
            </a:r>
            <a:r>
              <a:rPr lang="en-US" dirty="0">
                <a:solidFill>
                  <a:srgbClr val="000000"/>
                </a:solidFill>
              </a:rPr>
              <a:t>cyst.</a:t>
            </a:r>
          </a:p>
        </p:txBody>
      </p:sp>
    </p:spTree>
    <p:extLst>
      <p:ext uri="{BB962C8B-B14F-4D97-AF65-F5344CB8AC3E}">
        <p14:creationId xmlns:p14="http://schemas.microsoft.com/office/powerpoint/2010/main" val="115364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93274" y="1325753"/>
            <a:ext cx="5927371" cy="43513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10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9840" y="0"/>
            <a:ext cx="6644640" cy="694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863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7390" y="1276985"/>
            <a:ext cx="9254756" cy="43513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9308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sz="half" idx="1"/>
          </p:nvPr>
        </p:nvSpPr>
        <p:spPr>
          <a:xfrm>
            <a:off x="1581785" y="2637790"/>
            <a:ext cx="7344410" cy="3101975"/>
          </a:xfrm>
        </p:spPr>
        <p:txBody>
          <a:bodyPr/>
          <a:lstStyle/>
          <a:p>
            <a:r>
              <a:rPr lang="en-US" dirty="0"/>
              <a:t>Treatment of choledochal cysts is </a:t>
            </a:r>
            <a:r>
              <a:rPr lang="en-US" dirty="0">
                <a:solidFill>
                  <a:srgbClr val="FF0000"/>
                </a:solidFill>
              </a:rPr>
              <a:t>surgical</a:t>
            </a:r>
            <a:r>
              <a:rPr lang="en-US" dirty="0"/>
              <a:t>, except for </a:t>
            </a:r>
            <a:r>
              <a:rPr lang="en-US" dirty="0">
                <a:solidFill>
                  <a:srgbClr val="FF0000"/>
                </a:solidFill>
              </a:rPr>
              <a:t>type V</a:t>
            </a:r>
            <a:r>
              <a:rPr lang="en-US" dirty="0"/>
              <a:t> multiple intrahepatic cysts, which may benefit from </a:t>
            </a:r>
            <a:r>
              <a:rPr lang="en-US" dirty="0">
                <a:solidFill>
                  <a:srgbClr val="FF0000"/>
                </a:solidFill>
              </a:rPr>
              <a:t>conservative therapy</a:t>
            </a:r>
            <a:r>
              <a:rPr lang="en-US" dirty="0"/>
              <a:t> (including percutaneous drainage and medical management) for variable periods of time. </a:t>
            </a:r>
          </a:p>
          <a:p>
            <a:r>
              <a:rPr lang="en-US" dirty="0">
                <a:solidFill>
                  <a:srgbClr val="FF0000"/>
                </a:solidFill>
              </a:rPr>
              <a:t>Total excision</a:t>
            </a:r>
            <a:r>
              <a:rPr lang="en-US" dirty="0"/>
              <a:t> of the cyst with adequate bile drainage is the standard treatment.</a:t>
            </a:r>
          </a:p>
          <a:p>
            <a:r>
              <a:rPr lang="en-US" dirty="0">
                <a:solidFill>
                  <a:srgbClr val="FF0000"/>
                </a:solidFill>
              </a:rPr>
              <a:t>Total excision</a:t>
            </a:r>
            <a:r>
              <a:rPr lang="en-US" dirty="0"/>
              <a:t> of the cyst in </a:t>
            </a:r>
            <a:r>
              <a:rPr lang="en-US" dirty="0">
                <a:solidFill>
                  <a:srgbClr val="FF0000"/>
                </a:solidFill>
              </a:rPr>
              <a:t>types I, II, and IV</a:t>
            </a:r>
            <a:r>
              <a:rPr lang="en-US" dirty="0"/>
              <a:t> followed by reconstruction of the biliary tree with </a:t>
            </a:r>
            <a:r>
              <a:rPr lang="en-US" dirty="0">
                <a:solidFill>
                  <a:srgbClr val="FF0000"/>
                </a:solidFill>
              </a:rPr>
              <a:t>hepaticojejunostomy in a Roux-en-Y</a:t>
            </a:r>
            <a:r>
              <a:rPr lang="en-US" dirty="0"/>
              <a:t> fashion is the procedure of choice in treating choledochal cysts</a:t>
            </a:r>
          </a:p>
        </p:txBody>
      </p:sp>
      <p:pic>
        <p:nvPicPr>
          <p:cNvPr id="4" name="Content Placeholder 3"/>
          <p:cNvPicPr>
            <a:picLocks noGrp="1" noChangeAspect="1"/>
          </p:cNvPicPr>
          <p:nvPr>
            <p:ph sz="half" idx="2"/>
          </p:nvPr>
        </p:nvPicPr>
        <p:blipFill>
          <a:blip r:embed="rId2"/>
          <a:stretch>
            <a:fillRect/>
          </a:stretch>
        </p:blipFill>
        <p:spPr>
          <a:xfrm>
            <a:off x="9031605" y="2548890"/>
            <a:ext cx="2514600" cy="3101975"/>
          </a:xfrm>
          <a:prstGeom prst="rect">
            <a:avLst/>
          </a:prstGeom>
        </p:spPr>
      </p:pic>
    </p:spTree>
    <p:extLst>
      <p:ext uri="{BB962C8B-B14F-4D97-AF65-F5344CB8AC3E}">
        <p14:creationId xmlns:p14="http://schemas.microsoft.com/office/powerpoint/2010/main" val="1321662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2230755" y="2362200"/>
            <a:ext cx="7881620" cy="3780790"/>
          </a:xfrm>
        </p:spPr>
        <p:txBody>
          <a:bodyPr/>
          <a:lstStyle/>
          <a:p>
            <a:r>
              <a:rPr lang="en-US" dirty="0">
                <a:solidFill>
                  <a:srgbClr val="FF0000"/>
                </a:solidFill>
              </a:rPr>
              <a:t>Intraoperative cholangiography</a:t>
            </a:r>
            <a:r>
              <a:rPr lang="en-US" dirty="0"/>
              <a:t> obtained via puncture of the cyst or via the gallbladder is always obtained. It outlines the exact anatomy of the choledochal cyst and its relationship with the pancreas. </a:t>
            </a:r>
            <a:r>
              <a:rPr lang="en-US" dirty="0">
                <a:solidFill>
                  <a:srgbClr val="FF0000"/>
                </a:solidFill>
              </a:rPr>
              <a:t>Cholecystectomy is routinely performed at the same time.</a:t>
            </a:r>
          </a:p>
          <a:p>
            <a:pPr marL="0" indent="0">
              <a:buNone/>
            </a:pPr>
            <a:endParaRPr lang="en-US" dirty="0"/>
          </a:p>
        </p:txBody>
      </p:sp>
    </p:spTree>
    <p:extLst>
      <p:ext uri="{BB962C8B-B14F-4D97-AF65-F5344CB8AC3E}">
        <p14:creationId xmlns:p14="http://schemas.microsoft.com/office/powerpoint/2010/main" val="3327945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r>
              <a:rPr lang="en-US" dirty="0"/>
              <a:t>Ascending Cholangitis</a:t>
            </a:r>
          </a:p>
          <a:p>
            <a:r>
              <a:rPr lang="en-US" dirty="0"/>
              <a:t>pancreatitis</a:t>
            </a:r>
          </a:p>
          <a:p>
            <a:r>
              <a:rPr lang="en-US" dirty="0"/>
              <a:t>Biliary stone formation</a:t>
            </a:r>
          </a:p>
          <a:p>
            <a:r>
              <a:rPr lang="en-US" dirty="0"/>
              <a:t>Anastomotic stricture</a:t>
            </a:r>
          </a:p>
          <a:p>
            <a:r>
              <a:rPr lang="en-US" dirty="0"/>
              <a:t>Bowel obstruction</a:t>
            </a:r>
          </a:p>
          <a:p>
            <a:r>
              <a:rPr lang="en-US" dirty="0" smtClean="0"/>
              <a:t>Malignancy: </a:t>
            </a:r>
            <a:r>
              <a:rPr lang="en-US" dirty="0"/>
              <a:t>arise from the distal CBD</a:t>
            </a:r>
            <a:br>
              <a:rPr lang="en-US" dirty="0"/>
            </a:br>
            <a:endParaRPr lang="en-US" dirty="0"/>
          </a:p>
          <a:p>
            <a:endParaRPr lang="en-US" dirty="0"/>
          </a:p>
        </p:txBody>
      </p:sp>
    </p:spTree>
    <p:extLst>
      <p:ext uri="{BB962C8B-B14F-4D97-AF65-F5344CB8AC3E}">
        <p14:creationId xmlns:p14="http://schemas.microsoft.com/office/powerpoint/2010/main" val="1431583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36" y="2937637"/>
            <a:ext cx="10515600" cy="1325563"/>
          </a:xfrm>
        </p:spPr>
        <p:txBody>
          <a:bodyPr/>
          <a:lstStyle/>
          <a:p>
            <a:r>
              <a:rPr lang="en-US" dirty="0"/>
              <a:t>THANK YOU!</a:t>
            </a:r>
            <a:br>
              <a:rPr lang="en-US" dirty="0"/>
            </a:br>
            <a:endParaRPr lang="en-US" dirty="0"/>
          </a:p>
        </p:txBody>
      </p:sp>
    </p:spTree>
    <p:extLst>
      <p:ext uri="{BB962C8B-B14F-4D97-AF65-F5344CB8AC3E}">
        <p14:creationId xmlns:p14="http://schemas.microsoft.com/office/powerpoint/2010/main" val="209579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neonatal jaundice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70" y="2439924"/>
            <a:ext cx="8938260" cy="3714750"/>
          </a:xfrm>
        </p:spPr>
      </p:pic>
    </p:spTree>
    <p:extLst>
      <p:ext uri="{BB962C8B-B14F-4D97-AF65-F5344CB8AC3E}">
        <p14:creationId xmlns:p14="http://schemas.microsoft.com/office/powerpoint/2010/main" val="40957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30" y="2742565"/>
            <a:ext cx="10515600" cy="1325563"/>
          </a:xfrm>
        </p:spPr>
        <p:txBody>
          <a:bodyPr/>
          <a:lstStyle/>
          <a:p>
            <a:r>
              <a:rPr lang="en-US" dirty="0" smtClean="0"/>
              <a:t>Biliary atresia </a:t>
            </a:r>
            <a:endParaRPr lang="en-US" dirty="0"/>
          </a:p>
        </p:txBody>
      </p:sp>
    </p:spTree>
    <p:extLst>
      <p:ext uri="{BB962C8B-B14F-4D97-AF65-F5344CB8AC3E}">
        <p14:creationId xmlns:p14="http://schemas.microsoft.com/office/powerpoint/2010/main" val="1891477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biliary atresia</a:t>
            </a:r>
            <a:endParaRPr lang="en-US" dirty="0"/>
          </a:p>
        </p:txBody>
      </p:sp>
      <p:sp>
        <p:nvSpPr>
          <p:cNvPr id="3" name="Content Placeholder 2"/>
          <p:cNvSpPr>
            <a:spLocks noGrp="1"/>
          </p:cNvSpPr>
          <p:nvPr>
            <p:ph idx="1"/>
          </p:nvPr>
        </p:nvSpPr>
        <p:spPr/>
        <p:txBody>
          <a:bodyPr/>
          <a:lstStyle/>
          <a:p>
            <a:r>
              <a:rPr lang="en-US" u="sng" dirty="0"/>
              <a:t>Biliary atresia (BA) </a:t>
            </a:r>
            <a:r>
              <a:rPr lang="en-US" dirty="0"/>
              <a:t>is a </a:t>
            </a:r>
            <a:r>
              <a:rPr lang="en-US" dirty="0">
                <a:solidFill>
                  <a:srgbClr val="FF0000"/>
                </a:solidFill>
              </a:rPr>
              <a:t>progressive</a:t>
            </a:r>
            <a:r>
              <a:rPr lang="en-US" dirty="0"/>
              <a:t>, </a:t>
            </a:r>
            <a:r>
              <a:rPr lang="en-US" dirty="0">
                <a:solidFill>
                  <a:srgbClr val="FF0000"/>
                </a:solidFill>
              </a:rPr>
              <a:t>idiopathic</a:t>
            </a:r>
            <a:r>
              <a:rPr lang="en-US" dirty="0"/>
              <a:t>, </a:t>
            </a:r>
            <a:r>
              <a:rPr lang="en-US" dirty="0">
                <a:solidFill>
                  <a:srgbClr val="FF0000"/>
                </a:solidFill>
              </a:rPr>
              <a:t>fibro-</a:t>
            </a:r>
            <a:r>
              <a:rPr lang="en-US" dirty="0" err="1">
                <a:solidFill>
                  <a:srgbClr val="FF0000"/>
                </a:solidFill>
              </a:rPr>
              <a:t>obliterative</a:t>
            </a:r>
            <a:r>
              <a:rPr lang="en-US" dirty="0">
                <a:solidFill>
                  <a:srgbClr val="FF0000"/>
                </a:solidFill>
              </a:rPr>
              <a:t> </a:t>
            </a:r>
            <a:r>
              <a:rPr lang="en-US" dirty="0"/>
              <a:t>disease of the extrahepatic biliary tree that presents with biliary obstruction exclusively in the neonatal </a:t>
            </a:r>
            <a:r>
              <a:rPr lang="en-US" dirty="0" smtClean="0"/>
              <a:t>period.</a:t>
            </a:r>
          </a:p>
          <a:p>
            <a:r>
              <a:rPr lang="en-US" dirty="0" smtClean="0"/>
              <a:t> </a:t>
            </a:r>
            <a:r>
              <a:rPr lang="en-US" dirty="0"/>
              <a:t>Although the overall incidence is low (approximately 1 in 10,000 to 20,000 live </a:t>
            </a:r>
            <a:r>
              <a:rPr lang="en-US" dirty="0" smtClean="0"/>
              <a:t>births), </a:t>
            </a:r>
            <a:r>
              <a:rPr lang="en-US" dirty="0"/>
              <a:t>BA is the </a:t>
            </a:r>
            <a:r>
              <a:rPr lang="en-US" dirty="0">
                <a:solidFill>
                  <a:srgbClr val="FF0000"/>
                </a:solidFill>
              </a:rPr>
              <a:t>most common cause </a:t>
            </a:r>
            <a:r>
              <a:rPr lang="en-US" dirty="0"/>
              <a:t>of </a:t>
            </a:r>
            <a:r>
              <a:rPr lang="en-US" u="sng" dirty="0"/>
              <a:t>neonatal jaundice</a:t>
            </a:r>
            <a:r>
              <a:rPr lang="en-US" dirty="0"/>
              <a:t> for which surgery is indicated and the </a:t>
            </a:r>
            <a:r>
              <a:rPr lang="en-US" dirty="0">
                <a:solidFill>
                  <a:srgbClr val="FF0000"/>
                </a:solidFill>
              </a:rPr>
              <a:t>most common indication</a:t>
            </a:r>
            <a:r>
              <a:rPr lang="en-US" dirty="0"/>
              <a:t> for </a:t>
            </a:r>
            <a:r>
              <a:rPr lang="en-US" u="sng" dirty="0"/>
              <a:t>liver transplantation </a:t>
            </a:r>
            <a:r>
              <a:rPr lang="en-US" dirty="0"/>
              <a:t>in children</a:t>
            </a:r>
            <a:r>
              <a:rPr lang="en-US" dirty="0" smtClean="0"/>
              <a:t>.</a:t>
            </a:r>
          </a:p>
          <a:p>
            <a:r>
              <a:rPr lang="en-US" dirty="0"/>
              <a:t>Bile can’t flow into the intestine, so it builds up in the liver and damages it; it could progress to </a:t>
            </a:r>
            <a:r>
              <a:rPr lang="en-US" u="sng" dirty="0"/>
              <a:t>hepatic fibrosis</a:t>
            </a:r>
            <a:r>
              <a:rPr lang="en-US" dirty="0"/>
              <a:t>, </a:t>
            </a:r>
            <a:r>
              <a:rPr lang="en-US" u="sng" dirty="0" smtClean="0"/>
              <a:t>cirrhosis,</a:t>
            </a:r>
            <a:r>
              <a:rPr lang="en-US" dirty="0" smtClean="0"/>
              <a:t> </a:t>
            </a:r>
            <a:r>
              <a:rPr lang="en-US" dirty="0"/>
              <a:t>and </a:t>
            </a:r>
            <a:r>
              <a:rPr lang="en-US" u="sng" dirty="0"/>
              <a:t>liver failure.</a:t>
            </a:r>
          </a:p>
          <a:p>
            <a:endParaRPr lang="en-US" dirty="0"/>
          </a:p>
        </p:txBody>
      </p:sp>
    </p:spTree>
    <p:extLst>
      <p:ext uri="{BB962C8B-B14F-4D97-AF65-F5344CB8AC3E}">
        <p14:creationId xmlns:p14="http://schemas.microsoft.com/office/powerpoint/2010/main" val="165123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BA </a:t>
            </a:r>
            <a:endParaRPr lang="en-US" dirty="0"/>
          </a:p>
        </p:txBody>
      </p:sp>
      <p:sp>
        <p:nvSpPr>
          <p:cNvPr id="3" name="Content Placeholder 2"/>
          <p:cNvSpPr>
            <a:spLocks noGrp="1"/>
          </p:cNvSpPr>
          <p:nvPr>
            <p:ph idx="1"/>
          </p:nvPr>
        </p:nvSpPr>
        <p:spPr/>
        <p:txBody>
          <a:bodyPr/>
          <a:lstStyle/>
          <a:p>
            <a:r>
              <a:rPr lang="en-US" dirty="0"/>
              <a:t>The causes of BA are </a:t>
            </a:r>
            <a:r>
              <a:rPr lang="en-US" dirty="0">
                <a:solidFill>
                  <a:srgbClr val="FF0000"/>
                </a:solidFill>
              </a:rPr>
              <a:t>not well established </a:t>
            </a:r>
            <a:r>
              <a:rPr lang="en-US" dirty="0"/>
              <a:t>and are probably </a:t>
            </a:r>
            <a:r>
              <a:rPr lang="en-US" u="sng" dirty="0">
                <a:solidFill>
                  <a:srgbClr val="FF0000"/>
                </a:solidFill>
              </a:rPr>
              <a:t>multifactorial</a:t>
            </a:r>
            <a:r>
              <a:rPr lang="en-US" dirty="0"/>
              <a:t>; </a:t>
            </a:r>
            <a:r>
              <a:rPr lang="en-US" u="sng" dirty="0">
                <a:solidFill>
                  <a:srgbClr val="FF0000"/>
                </a:solidFill>
              </a:rPr>
              <a:t>genetic </a:t>
            </a:r>
            <a:r>
              <a:rPr lang="en-US" u="sng" dirty="0" smtClean="0">
                <a:solidFill>
                  <a:srgbClr val="FF0000"/>
                </a:solidFill>
              </a:rPr>
              <a:t>factors </a:t>
            </a:r>
            <a:r>
              <a:rPr lang="en-US" dirty="0" smtClean="0"/>
              <a:t>( </a:t>
            </a:r>
            <a:r>
              <a:rPr lang="en-US" dirty="0"/>
              <a:t>such as </a:t>
            </a:r>
            <a:r>
              <a:rPr lang="en-US" dirty="0" smtClean="0"/>
              <a:t>mutations </a:t>
            </a:r>
            <a:r>
              <a:rPr lang="en-US" dirty="0"/>
              <a:t>in the CFC1 </a:t>
            </a:r>
            <a:r>
              <a:rPr lang="en-US" dirty="0" smtClean="0"/>
              <a:t>gene) </a:t>
            </a:r>
            <a:r>
              <a:rPr lang="en-US" dirty="0"/>
              <a:t>may play a permissive role in some cases, but </a:t>
            </a:r>
            <a:r>
              <a:rPr lang="en-US" dirty="0" smtClean="0">
                <a:solidFill>
                  <a:srgbClr val="FF0000"/>
                </a:solidFill>
              </a:rPr>
              <a:t>i</a:t>
            </a:r>
            <a:r>
              <a:rPr lang="en-US" u="sng" dirty="0" smtClean="0">
                <a:solidFill>
                  <a:srgbClr val="FF0000"/>
                </a:solidFill>
              </a:rPr>
              <a:t>nfectious</a:t>
            </a:r>
            <a:r>
              <a:rPr lang="en-US" dirty="0" smtClean="0"/>
              <a:t> </a:t>
            </a:r>
            <a:r>
              <a:rPr lang="en-US" dirty="0"/>
              <a:t>( such </a:t>
            </a:r>
            <a:r>
              <a:rPr lang="en-US" dirty="0" smtClean="0"/>
              <a:t>as cytomegalovirus</a:t>
            </a:r>
            <a:r>
              <a:rPr lang="en-US" dirty="0"/>
              <a:t>, </a:t>
            </a:r>
            <a:r>
              <a:rPr lang="en-US" dirty="0" err="1"/>
              <a:t>reovirus</a:t>
            </a:r>
            <a:r>
              <a:rPr lang="en-US" dirty="0"/>
              <a:t>, and group C </a:t>
            </a:r>
            <a:r>
              <a:rPr lang="en-US" dirty="0" smtClean="0"/>
              <a:t>rotavirus), or </a:t>
            </a:r>
            <a:r>
              <a:rPr lang="en-US" u="sng" dirty="0">
                <a:solidFill>
                  <a:srgbClr val="FF0000"/>
                </a:solidFill>
              </a:rPr>
              <a:t>immunologic mechanisms </a:t>
            </a:r>
            <a:r>
              <a:rPr lang="en-US" dirty="0"/>
              <a:t>are probably involved. </a:t>
            </a:r>
          </a:p>
        </p:txBody>
      </p:sp>
    </p:spTree>
    <p:extLst>
      <p:ext uri="{BB962C8B-B14F-4D97-AF65-F5344CB8AC3E}">
        <p14:creationId xmlns:p14="http://schemas.microsoft.com/office/powerpoint/2010/main" val="782149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 classification </a:t>
            </a:r>
            <a:endParaRPr lang="en-US" dirty="0"/>
          </a:p>
        </p:txBody>
      </p:sp>
      <p:sp>
        <p:nvSpPr>
          <p:cNvPr id="3" name="عنصر نائب للمحتوى 2"/>
          <p:cNvSpPr>
            <a:spLocks noGrp="1"/>
          </p:cNvSpPr>
          <p:nvPr>
            <p:ph idx="1"/>
          </p:nvPr>
        </p:nvSpPr>
        <p:spPr>
          <a:xfrm>
            <a:off x="1543050" y="2666619"/>
            <a:ext cx="9960864" cy="3101983"/>
          </a:xfrm>
        </p:spPr>
        <p:txBody>
          <a:bodyPr>
            <a:normAutofit/>
          </a:bodyPr>
          <a:lstStyle/>
          <a:p>
            <a:r>
              <a:rPr lang="en-US" sz="2000" b="1" dirty="0" smtClean="0"/>
              <a:t>There are two </a:t>
            </a:r>
            <a:r>
              <a:rPr lang="en-US" sz="2000" b="1" dirty="0" err="1" smtClean="0"/>
              <a:t>claasification</a:t>
            </a:r>
            <a:r>
              <a:rPr lang="en-US" sz="2000" b="1" dirty="0" smtClean="0"/>
              <a:t> </a:t>
            </a:r>
          </a:p>
          <a:p>
            <a:r>
              <a:rPr lang="en-US" sz="2000" b="1" dirty="0" smtClean="0"/>
              <a:t>1- according to association anomalies </a:t>
            </a:r>
          </a:p>
          <a:p>
            <a:r>
              <a:rPr lang="en-US" sz="2000" b="1" dirty="0" smtClean="0"/>
              <a:t>2- according to anatomical part</a:t>
            </a:r>
            <a:endParaRPr lang="en-US" sz="2000" b="1" dirty="0"/>
          </a:p>
        </p:txBody>
      </p:sp>
    </p:spTree>
    <p:extLst>
      <p:ext uri="{BB962C8B-B14F-4D97-AF65-F5344CB8AC3E}">
        <p14:creationId xmlns:p14="http://schemas.microsoft.com/office/powerpoint/2010/main" val="3518610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711</TotalTime>
  <Words>1948</Words>
  <Application>Microsoft Office PowerPoint</Application>
  <PresentationFormat>مخصص</PresentationFormat>
  <Paragraphs>206</Paragraphs>
  <Slides>44</Slides>
  <Notes>4</Notes>
  <HiddenSlides>0</HiddenSlides>
  <MMClips>0</MMClips>
  <ScaleCrop>false</ScaleCrop>
  <HeadingPairs>
    <vt:vector size="4" baseType="variant">
      <vt:variant>
        <vt:lpstr>نسق</vt:lpstr>
      </vt:variant>
      <vt:variant>
        <vt:i4>2</vt:i4>
      </vt:variant>
      <vt:variant>
        <vt:lpstr>عناوين الشرائح</vt:lpstr>
      </vt:variant>
      <vt:variant>
        <vt:i4>44</vt:i4>
      </vt:variant>
    </vt:vector>
  </HeadingPairs>
  <TitlesOfParts>
    <vt:vector size="46" baseType="lpstr">
      <vt:lpstr>Parcel</vt:lpstr>
      <vt:lpstr>1_Parcel</vt:lpstr>
      <vt:lpstr>Neonatal surgical jaundice</vt:lpstr>
      <vt:lpstr>Introduction </vt:lpstr>
      <vt:lpstr>Bilirubin metabolism</vt:lpstr>
      <vt:lpstr>عرض تقديمي في PowerPoint</vt:lpstr>
      <vt:lpstr>Types of neonatal jaundice</vt:lpstr>
      <vt:lpstr>Biliary atresia </vt:lpstr>
      <vt:lpstr>Introduction to biliary atresia</vt:lpstr>
      <vt:lpstr>Pathogenesis of BA </vt:lpstr>
      <vt:lpstr>BA classification </vt:lpstr>
      <vt:lpstr>according  to the association  anomalies </vt:lpstr>
      <vt:lpstr>Kasai classification of BA</vt:lpstr>
      <vt:lpstr>Clinical presentation</vt:lpstr>
      <vt:lpstr>Investigations</vt:lpstr>
      <vt:lpstr>Investigations </vt:lpstr>
      <vt:lpstr>عرض تقديمي في PowerPoint</vt:lpstr>
      <vt:lpstr>عرض تقديمي في PowerPoint</vt:lpstr>
      <vt:lpstr>عرض تقديمي في PowerPoint</vt:lpstr>
      <vt:lpstr>Diagnosis </vt:lpstr>
      <vt:lpstr>DDX</vt:lpstr>
      <vt:lpstr>Treatment </vt:lpstr>
      <vt:lpstr>عرض تقديمي في PowerPoint</vt:lpstr>
      <vt:lpstr>Treatment </vt:lpstr>
      <vt:lpstr>Treatment </vt:lpstr>
      <vt:lpstr>Choledochal cysts</vt:lpstr>
      <vt:lpstr>Epidemiology &amp; etiology</vt:lpstr>
      <vt:lpstr>Anatomic Classification</vt:lpstr>
      <vt:lpstr>Anatomic Classification</vt:lpstr>
      <vt:lpstr>عرض تقديمي في PowerPoint</vt:lpstr>
      <vt:lpstr>Anatomic Classification</vt:lpstr>
      <vt:lpstr>Anatomic Classification</vt:lpstr>
      <vt:lpstr>Anatomic Classification</vt:lpstr>
      <vt:lpstr>Clinical Presentation</vt:lpstr>
      <vt:lpstr>Clinical presentation</vt:lpstr>
      <vt:lpstr>Clinical presentation</vt:lpstr>
      <vt:lpstr>Work Up</vt:lpstr>
      <vt:lpstr>Work Up</vt:lpstr>
      <vt:lpstr>عرض تقديمي في PowerPoint</vt:lpstr>
      <vt:lpstr>عرض تقديمي في PowerPoint</vt:lpstr>
      <vt:lpstr>عرض تقديمي في PowerPoint</vt:lpstr>
      <vt:lpstr>عرض تقديمي في PowerPoint</vt:lpstr>
      <vt:lpstr>Treatment </vt:lpstr>
      <vt:lpstr>TREATMENT</vt:lpstr>
      <vt:lpstr>Complications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surgical jaundice</dc:title>
  <dc:creator>Admin</dc:creator>
  <cp:lastModifiedBy>MCC</cp:lastModifiedBy>
  <cp:revision>37</cp:revision>
  <dcterms:created xsi:type="dcterms:W3CDTF">2023-10-27T17:38:18Z</dcterms:created>
  <dcterms:modified xsi:type="dcterms:W3CDTF">2024-10-03T12:54:53Z</dcterms:modified>
</cp:coreProperties>
</file>