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00" r:id="rId3"/>
    <p:sldMasterId id="2147483713" r:id="rId4"/>
    <p:sldMasterId id="2147483726" r:id="rId5"/>
  </p:sldMasterIdLst>
  <p:notesMasterIdLst>
    <p:notesMasterId r:id="rId28"/>
  </p:notesMasterIdLst>
  <p:sldIdLst>
    <p:sldId id="256" r:id="rId6"/>
    <p:sldId id="765" r:id="rId7"/>
    <p:sldId id="574" r:id="rId8"/>
    <p:sldId id="270" r:id="rId9"/>
    <p:sldId id="257" r:id="rId10"/>
    <p:sldId id="272" r:id="rId11"/>
    <p:sldId id="271" r:id="rId12"/>
    <p:sldId id="575" r:id="rId13"/>
    <p:sldId id="273" r:id="rId14"/>
    <p:sldId id="274" r:id="rId15"/>
    <p:sldId id="275" r:id="rId16"/>
    <p:sldId id="766" r:id="rId17"/>
    <p:sldId id="279" r:id="rId18"/>
    <p:sldId id="576" r:id="rId19"/>
    <p:sldId id="280" r:id="rId20"/>
    <p:sldId id="768" r:id="rId21"/>
    <p:sldId id="771" r:id="rId22"/>
    <p:sldId id="775" r:id="rId23"/>
    <p:sldId id="774" r:id="rId24"/>
    <p:sldId id="281" r:id="rId25"/>
    <p:sldId id="577" r:id="rId26"/>
    <p:sldId id="7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6C5B8-5800-4CDB-A4B4-69B93210C279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6CED4-F5C6-4807-A3B6-CF7DE9986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AF258-3BF2-4CF3-80AF-8BDF474E454F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9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A0AAEC68-C8EA-450C-9179-F2F94333D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1E30685-92BA-43A0-B9F8-3FCE52E2E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7B5DEA8-F931-4374-9537-49880BABB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F35015-4DAF-4A50-AC53-81131254F6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4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8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01/07/1440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20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01/07/1440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4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01/07/1440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49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01/07/1440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91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01/07/1440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73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01/07/1440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5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01/07/1440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96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01/07/1440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2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22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01/07/1440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97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01/07/1440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22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01/07/1440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22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91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17600" y="6400803"/>
            <a:ext cx="9652000" cy="320675"/>
          </a:xfrm>
        </p:spPr>
        <p:txBody>
          <a:bodyPr/>
          <a:lstStyle>
            <a:lvl1pPr>
              <a:defRPr/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176000" y="6324600"/>
            <a:ext cx="1016000" cy="533400"/>
          </a:xfrm>
        </p:spPr>
        <p:txBody>
          <a:bodyPr/>
          <a:lstStyle>
            <a:lvl1pPr>
              <a:defRPr/>
            </a:lvl1pPr>
          </a:lstStyle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</a:rPr>
              <a:t>13-</a:t>
            </a:r>
            <a:fld id="{62352860-0D6D-4225-9DCC-EC06BD40CD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58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E096FCA-72C5-4F15-8D47-0367A67869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33745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28AC0F2-9B7C-4073-AF0B-310624871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0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89B58-616A-4F99-9156-2AAB06913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A7DB08-9182-4202-8EA5-0AF5A6B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850D52-9E37-4050-B88F-168ED86C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9C4A-04B1-4C5F-859C-3105AFA9A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579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7D50DA-3D1C-4A72-B05F-B7CDD1F6C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5B82AB-0156-4A31-A857-0633FC230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020074-3670-4299-B221-CB82A5029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A57C-C668-450C-A782-64815E963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484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CCD923-5EB9-4B79-815D-98C9C86F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7768FD-A25F-4F89-80B9-9AD4F8ECE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F87D9C-BFE4-4CD8-BE5C-C51472B0A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DF5-7621-41A7-A220-A5AAB8746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890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712FB-AE92-46EF-9E80-47DEEC3EB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37884-2C41-4CDC-8A83-70297248D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5049D-C04C-4794-9E3A-5B2A41ED7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F5F7-4ED3-4B20-BE1F-E550B6DA2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42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65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129373-7974-4A3D-B03E-D17FB9AC7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1933E5-B4DA-4A0E-A161-1ACE1471E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0D5066-C185-4F09-9431-C17B46673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42E5-13B9-4374-BE53-A07FB3EEA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704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A26D26-D977-45DE-8469-6AB30C8CB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8C62BD-7722-4E50-A766-9A8FB87F9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D42D56-9725-488C-938E-8BAF25A6C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DB6F-5354-4DD8-BA73-02CF048B9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20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81B01F-4AFF-4F95-92BB-67E156C91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1AA12D-C8A6-40A5-BCD9-EB70D1208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C17137-6F50-481A-ABBF-C06298821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132E-A974-4F97-AB9F-E1BB1BDE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080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49B43-BA30-405F-A219-0BF9D96E4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BE569-8E72-4B05-8E5C-2BD6489DE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92E20-3676-4DFD-95A1-978A56ABD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8803-4EB0-4A12-B040-C9A92D038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490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97F78-2763-46B3-A630-29E09A081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5588A-2698-4F89-B051-BED052287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52C60-AAEE-4A9A-A370-167190A10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C582-44BF-419C-8FC7-67D1CF9B5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037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6593FD-7233-4F13-8FB8-4B827BCB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089191-D261-4A41-89AF-E50BA972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A07273-0144-49E6-A3FB-86B6009D4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085F-C2B9-4177-A0BC-3FC53D346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169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750A1E-D7BC-471C-A957-71F10177C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AFCFA-49AF-493D-B085-F80017B2A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56AAC8-FDB1-43AB-BA2C-9BC2621F4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4091-4F6E-4D2F-8269-86286C2E9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281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1B135-0E14-4FF9-9821-E52F836FD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CDA40-15F2-4D5A-A5D8-913E06E28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47402-FBB8-4CD3-9218-FD1C7466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F0B95-679B-48F3-B81E-FB01FDB30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861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F07A7-8E8B-4948-BAA4-3E4ADC5A3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D76578-32F2-4239-8E6D-98B2288E9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5819CB-452E-4408-A1E7-0CC329F09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74D9-10BA-48AB-9CAE-627625B10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5159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70373C-1B25-459A-8F8F-3F6AB409A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8E81A2-E390-4BEB-A307-2A7E47369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BFD1-C890-4DE0-9E60-60B5A3A33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D133-027B-4920-888D-458EF9114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15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26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E76D0-766B-4C7A-8A03-76E9315A9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826A8D-8C18-4EC8-9C6C-50138B598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51EBFB-11B8-45F2-8891-B6B1B2D9C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C127-A43C-4BD6-A7A0-677EAD53B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670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47532-BFE3-4181-848F-0AB328BC9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A2876-7534-4601-9710-504E8CDCA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DC01B-9B0C-4A4F-AE53-E9471F03F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C74D-FD09-452F-9994-2C27A50C7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39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9F2B97-A735-485A-B737-14FA17C79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A645F4-17AB-48EB-A5EE-F08A79128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EDCDF8-157D-4A7A-91D4-8B9C8B5D1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24CE2-FC14-4F17-98FE-FD693A7ED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382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A993AA-F86E-4BAA-B2CA-70C9F5715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C17424-6632-48DD-9E01-B163B44DC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C6ACD1-140F-40AD-8350-957B1E2FC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AC9A-DD5B-4B02-ABA1-833590208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096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D75D5E-DC8F-4324-A87C-0DCDFC072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05414C-305B-4166-BB52-DE955385B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215770-0470-437D-972E-76F3ACC28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01C3A-AD38-448B-BCBF-E6BB02378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925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D5C89-4669-4DA7-9498-D4706043E5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2676E-540D-48C7-A217-145CB9BB0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9F59C-7E97-4306-91F6-0BB338854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6184-A83C-4176-9699-F5FFE4538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8285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F32D5-0F78-442E-98A8-50CCDB0D5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F011A-408D-4448-B27F-8845DB33F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6C9-B1C2-4374-8F42-B0337DFD1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9F21-8E67-48DC-A05C-2D22E0BA5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22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5EB2B-CA4E-4A92-85CD-C76D15D0F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2FE20D-616C-4F35-8DDD-8E89D0FC9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BB229B-D4D4-44DE-BC3F-E65FFFAD6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609F-74FF-44C0-BBE0-C4220DA3C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560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CE89E2-4D45-4B6A-B4B7-7A38C44AA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3D0E3-B7B4-452F-9505-C4724BABB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C7EF2A-C80B-48AF-9E86-81BE28C46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FA759-CDB2-439E-8103-04DED5CA5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360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A072F2-E837-442D-AC6F-4A55EBC9D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DD0B4-BFAE-4C52-A177-55D93AA81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3CD98-E513-46E5-B021-78B943A74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8523-6AF7-4538-88FD-76168FB9F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58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26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07-Mar-19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337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07-Mar-19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100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07-Mar-19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520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07-Mar-19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991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07-Mar-19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976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07-Mar-19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583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07-Mar-19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7620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07-Mar-19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50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07-Mar-19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882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07-Mar-19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9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338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07-Mar-19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20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7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D64-9E29-4C5C-AD0B-EE72A60C2392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1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94D64-9E29-4C5C-AD0B-EE72A60C2392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E078-63FC-49FA-B9B1-4CEE3540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5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B327F33-1102-417E-8B80-DBDE6D6D0888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01/07/1440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A0DB5C2-0796-4A92-BBBA-3A3BE40C458D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1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defTabSz="685800" rtl="1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r" defTabSz="6858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defTabSz="685800" rtl="1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35A81A-D1F8-4DF9-B47C-52516E887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5FECF4-E68B-447A-BF94-C96A3636D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BAA173-8A5E-493B-9BF1-BCFF37DCF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FC40D4-AC09-4B80-967E-12E47CDE03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9F4987-4E7F-449A-AF33-71077704BB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207EC088-F30F-4887-A980-82E919C4F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53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AAF87B-84FA-4F1C-9612-CFCB55B52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D004E2-EA8A-439D-AE15-27B4E766E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91AD61-F7C2-4758-B6CF-AF04DB78C0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637753-36B9-44DA-84B2-80AC7F46C4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11E000-CA56-445F-937B-B4B581A4F8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A61BEC9-1ECD-4F5D-8858-B81BDFE1D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57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07-Mar-19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61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nan\Pictures\صور طبيعية_files\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022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1"/>
            <a:ext cx="11861074" cy="718456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Clinical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822960"/>
            <a:ext cx="12122332" cy="6035040"/>
          </a:xfrm>
        </p:spPr>
        <p:txBody>
          <a:bodyPr>
            <a:normAutofit lnSpcReduction="10000"/>
          </a:bodyPr>
          <a:lstStyle/>
          <a:p>
            <a:pPr marL="0" marR="0" indent="0" algn="justLow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tabLst>
                <a:tab pos="172720" algn="l"/>
                <a:tab pos="248285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Infection of the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ischiorectal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fossa leading to an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ischiorectal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abscess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Low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tabLst>
                <a:tab pos="17272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If the abscess opens into the anal canal it produces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 fistula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If the abscess opens into the skin it produces an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external sinus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Pudendal canal (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Alcock</a:t>
            </a:r>
            <a:r>
              <a:rPr lang="en-US" sz="3200" b="1" baseline="300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canal)</a:t>
            </a:r>
          </a:p>
          <a:p>
            <a:pPr marL="0" marR="0" algn="justLow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32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Definition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a tunnel in the lateral wall of the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ischiorecatal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fossa.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Low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Formation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It is formed by splitting of the obturator fascia.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Contents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Pudendal nerve and internal pudendal vessels</a:t>
            </a:r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Episiotomy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 surgical incision of the perineum,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levator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posterior wall of the vagina during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labour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through block of the pudendal nerve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82" t="39881" r="19724" b="35083"/>
          <a:stretch/>
        </p:blipFill>
        <p:spPr>
          <a:xfrm>
            <a:off x="32624" y="0"/>
            <a:ext cx="12122862" cy="5956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697" y="5956663"/>
            <a:ext cx="114038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Boundaries of the superficial and deep perineal pouches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20B91FF-627E-41EA-9240-75DE25206DB3}"/>
              </a:ext>
            </a:extLst>
          </p:cNvPr>
          <p:cNvCxnSpPr>
            <a:cxnSpLocks/>
          </p:cNvCxnSpPr>
          <p:nvPr/>
        </p:nvCxnSpPr>
        <p:spPr>
          <a:xfrm flipV="1">
            <a:off x="6864626" y="808383"/>
            <a:ext cx="0" cy="7288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02C425-E8A1-4BB6-AFF5-A7FBC258E546}"/>
              </a:ext>
            </a:extLst>
          </p:cNvPr>
          <p:cNvSpPr txBox="1"/>
          <p:nvPr/>
        </p:nvSpPr>
        <p:spPr>
          <a:xfrm>
            <a:off x="6202018" y="378117"/>
            <a:ext cx="1325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Pelvis</a:t>
            </a:r>
          </a:p>
        </p:txBody>
      </p:sp>
    </p:spTree>
    <p:extLst>
      <p:ext uri="{BB962C8B-B14F-4D97-AF65-F5344CB8AC3E}">
        <p14:creationId xmlns:p14="http://schemas.microsoft.com/office/powerpoint/2010/main" val="179118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794D6-694E-42B5-BB53-F460AB4E0A62}"/>
              </a:ext>
            </a:extLst>
          </p:cNvPr>
          <p:cNvSpPr/>
          <p:nvPr/>
        </p:nvSpPr>
        <p:spPr>
          <a:xfrm>
            <a:off x="159025" y="0"/>
            <a:ext cx="11926957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172720" algn="l"/>
                <a:tab pos="24828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Boundaries of superficial perineal pouch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272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72720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Floor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membranous layer of superficial fascia (Colle's fascia).</a:t>
            </a:r>
          </a:p>
          <a:p>
            <a:pPr marL="17272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72720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Roof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perineal membrane.</a:t>
            </a:r>
          </a:p>
          <a:p>
            <a:pPr marL="17272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72720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On each side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pubic arch.</a:t>
            </a:r>
          </a:p>
          <a:p>
            <a:pPr marL="17272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</a:t>
            </a:r>
            <a:r>
              <a:rPr lang="en-US" sz="28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teriorly,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</a:t>
            </a:r>
            <a:r>
              <a:rPr lang="en-US" sz="28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the attachment of the roof and floor.</a:t>
            </a:r>
          </a:p>
          <a:p>
            <a:pPr marL="17272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Anteriorly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opened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continuous with the anterior abdominal wall.</a:t>
            </a:r>
          </a:p>
          <a:p>
            <a:pPr marL="342900" indent="-342900" algn="ctr">
              <a:lnSpc>
                <a:spcPct val="125000"/>
              </a:lnSpc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240665" algn="l"/>
                <a:tab pos="457200" algn="l"/>
              </a:tabLst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  <a:buClr>
                <a:srgbClr val="FF0000"/>
              </a:buClr>
              <a:tabLst>
                <a:tab pos="240665" algn="l"/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Boundaries of Deep Perineal pouch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  <a:tabLst>
                <a:tab pos="781050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Floor;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perineal membrane (inferior fascia of the pelvic diaphragm). </a:t>
            </a:r>
          </a:p>
          <a:p>
            <a:pPr algn="justLow">
              <a:lnSpc>
                <a:spcPct val="125000"/>
              </a:lnSpc>
              <a:tabLst>
                <a:tab pos="781050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Roof,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pelvic membrane (superior fascia of the pelvic diaphragm).</a:t>
            </a:r>
          </a:p>
          <a:p>
            <a:pPr algn="justLow">
              <a:lnSpc>
                <a:spcPct val="125000"/>
              </a:lnSpc>
              <a:tabLst>
                <a:tab pos="781050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On each side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pubic arch. </a:t>
            </a:r>
          </a:p>
          <a:p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Anteriorly and posteriorly,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closed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the fusion of the roof and floor</a:t>
            </a:r>
          </a:p>
        </p:txBody>
      </p:sp>
    </p:spTree>
    <p:extLst>
      <p:ext uri="{BB962C8B-B14F-4D97-AF65-F5344CB8AC3E}">
        <p14:creationId xmlns:p14="http://schemas.microsoft.com/office/powerpoint/2010/main" val="273212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203"/>
          <a:stretch/>
        </p:blipFill>
        <p:spPr>
          <a:xfrm>
            <a:off x="199993" y="0"/>
            <a:ext cx="11792014" cy="6676214"/>
          </a:xfrm>
        </p:spPr>
      </p:pic>
      <p:sp>
        <p:nvSpPr>
          <p:cNvPr id="3" name="TextBox 2"/>
          <p:cNvSpPr txBox="1"/>
          <p:nvPr/>
        </p:nvSpPr>
        <p:spPr>
          <a:xfrm>
            <a:off x="7903351" y="1036586"/>
            <a:ext cx="215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Urethra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91671" y="1267419"/>
            <a:ext cx="2011680" cy="2220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88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EBD4FC-8B3E-4A6A-A772-0C4E3A06D1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855225"/>
              </p:ext>
            </p:extLst>
          </p:nvPr>
        </p:nvGraphicFramePr>
        <p:xfrm>
          <a:off x="835378" y="806488"/>
          <a:ext cx="10205156" cy="5961201"/>
        </p:xfrm>
        <a:graphic>
          <a:graphicData uri="http://schemas.openxmlformats.org/drawingml/2006/table">
            <a:tbl>
              <a:tblPr/>
              <a:tblGrid>
                <a:gridCol w="5264213">
                  <a:extLst>
                    <a:ext uri="{9D8B030D-6E8A-4147-A177-3AD203B41FA5}">
                      <a16:colId xmlns:a16="http://schemas.microsoft.com/office/drawing/2014/main" val="3875517885"/>
                    </a:ext>
                  </a:extLst>
                </a:gridCol>
                <a:gridCol w="4940943">
                  <a:extLst>
                    <a:ext uri="{9D8B030D-6E8A-4147-A177-3AD203B41FA5}">
                      <a16:colId xmlns:a16="http://schemas.microsoft.com/office/drawing/2014/main" val="1265475551"/>
                    </a:ext>
                  </a:extLst>
                </a:gridCol>
              </a:tblGrid>
              <a:tr h="364391">
                <a:tc>
                  <a:txBody>
                    <a:bodyPr/>
                    <a:lstStyle/>
                    <a:p>
                      <a:pPr marL="630555" marR="0" indent="-283845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  <a:tab pos="421005" algn="l"/>
                          <a:tab pos="151130" algn="l"/>
                          <a:tab pos="283845" algn="l"/>
                          <a:tab pos="42100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male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555" marR="0" indent="-283845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  <a:tab pos="421005" algn="l"/>
                          <a:tab pos="151130" algn="l"/>
                          <a:tab pos="283845" algn="l"/>
                          <a:tab pos="421005" algn="l"/>
                        </a:tabLs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Female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821376"/>
                  </a:ext>
                </a:extLst>
              </a:tr>
              <a:tr h="559681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2720" algn="l"/>
                        </a:tabLst>
                      </a:pPr>
                      <a:r>
                        <a:rPr lang="en-US" sz="22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a- 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Root</a:t>
                      </a:r>
                      <a:r>
                        <a:rPr lang="en-US" sz="22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the penis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  <a:tab pos="421005" algn="l"/>
                          <a:tab pos="151130" algn="l"/>
                          <a:tab pos="283845" algn="l"/>
                          <a:tab pos="421005" algn="l"/>
                        </a:tabLst>
                      </a:pP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1- Bulb (Penile urethra inside it)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  <a:tab pos="421005" algn="l"/>
                          <a:tab pos="151130" algn="l"/>
                          <a:tab pos="283845" algn="l"/>
                          <a:tab pos="421005" algn="l"/>
                          <a:tab pos="450215" algn="l"/>
                        </a:tabLst>
                      </a:pP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2- 2 </a:t>
                      </a:r>
                      <a:r>
                        <a:rPr lang="en-US" sz="2200" baseline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Crura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2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b-</a:t>
                      </a:r>
                      <a:r>
                        <a:rPr lang="en-US" sz="2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paired Superficial perineal muscles 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 Superficial transversus </a:t>
                      </a:r>
                      <a:r>
                        <a:rPr lang="en-US" sz="2200" baseline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perinei</a:t>
                      </a: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 </a:t>
                      </a:r>
                      <a:r>
                        <a:rPr lang="en-US" sz="2200" baseline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Bulbospongiosus</a:t>
                      </a: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 </a:t>
                      </a:r>
                      <a:r>
                        <a:rPr lang="en-US" sz="2200" baseline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Ischiocavernosus</a:t>
                      </a: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r>
                        <a:rPr lang="en-US" sz="22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c- Nerves and blood vessels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 Deep artery of the penis 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 Dorsal artery of the penis 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2720" algn="l"/>
                          <a:tab pos="421005" algn="l"/>
                        </a:tabLst>
                      </a:pP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 Dorsal nerve of the penis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4-</a:t>
                      </a:r>
                      <a:r>
                        <a:rPr lang="en-US" sz="22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Scrotal nerve and vessel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5- Artery</a:t>
                      </a:r>
                      <a:r>
                        <a:rPr lang="en-US" sz="22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the bulb of the penis 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0" indent="-12065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2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a- 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Root</a:t>
                      </a:r>
                      <a:r>
                        <a:rPr lang="en-US" sz="22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the clitoris </a:t>
                      </a: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sz="22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Vestibule of the vagina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2065" marR="0" indent="-12065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2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2065" marR="0" indent="-12065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2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b-</a:t>
                      </a:r>
                      <a:r>
                        <a:rPr lang="en-US" sz="2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paired Superficial perineal muscles 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2065" marR="0" indent="-12065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 Superficial transversus </a:t>
                      </a:r>
                      <a:r>
                        <a:rPr lang="en-US" sz="2200" baseline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perinei</a:t>
                      </a: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2065" marR="0" indent="-12065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 </a:t>
                      </a:r>
                      <a:r>
                        <a:rPr lang="en-US" sz="2200" baseline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Bulbospongiosus</a:t>
                      </a: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2065" marR="0" indent="-12065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 </a:t>
                      </a:r>
                      <a:r>
                        <a:rPr lang="en-US" sz="2200" baseline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Ischiocavernosus</a:t>
                      </a: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2065" marR="0" indent="-12065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r>
                        <a:rPr lang="en-US" sz="22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c- Nerves and blood vessels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2065" marR="0" indent="-12065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 Deep artery of the clitoris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2065" marR="0" indent="-12065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 Dorsal artery of the clitoris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2065" marR="0" indent="-12065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2720" algn="l"/>
                          <a:tab pos="421005" algn="l"/>
                        </a:tabLst>
                      </a:pP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 Dorsal nerve of the clitoris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2065" marR="0" indent="-12065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2720" algn="l"/>
                          <a:tab pos="421005" algn="l"/>
                        </a:tabLst>
                      </a:pPr>
                      <a:r>
                        <a:rPr lang="en-US" sz="2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4- Labial nerve and vessel</a:t>
                      </a:r>
                      <a:endParaRPr lang="en-US" sz="22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3394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137729-E060-42BF-9B8F-08D6543C4876}"/>
              </a:ext>
            </a:extLst>
          </p:cNvPr>
          <p:cNvSpPr txBox="1"/>
          <p:nvPr/>
        </p:nvSpPr>
        <p:spPr>
          <a:xfrm>
            <a:off x="1761067" y="90311"/>
            <a:ext cx="79699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Contents of superficial perineal pouch</a:t>
            </a:r>
          </a:p>
        </p:txBody>
      </p:sp>
    </p:spTree>
    <p:extLst>
      <p:ext uri="{BB962C8B-B14F-4D97-AF65-F5344CB8AC3E}">
        <p14:creationId xmlns:p14="http://schemas.microsoft.com/office/powerpoint/2010/main" val="2332033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11" y="116931"/>
            <a:ext cx="11786729" cy="100066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notes of the superficial perineal pouch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1117600"/>
            <a:ext cx="12087497" cy="5415506"/>
          </a:xfrm>
        </p:spPr>
        <p:txBody>
          <a:bodyPr>
            <a:normAutofit fontScale="92500" lnSpcReduction="10000"/>
          </a:bodyPr>
          <a:lstStyle/>
          <a:p>
            <a:pPr marL="17272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3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clo</a:t>
            </a:r>
            <a:r>
              <a:rPr lang="en-US" sz="30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3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 Po</a:t>
            </a:r>
            <a:r>
              <a:rPr lang="en-US" sz="30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3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teriorly while 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opened Anteriorly 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continuous with the anterior abdominal wall.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Low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Rupture of the urethra</a:t>
            </a:r>
            <a:r>
              <a:rPr lang="en-US" sz="3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leading to extravasations of urine into the superficial perineal pouch → to the anterior abdominal wall 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 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descends to the front of the thigh 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 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till the fusion of membranous layer of superficial fascia with the deep fascia along a horizontal line ½ inch below the inguinal ligament</a:t>
            </a:r>
            <a:r>
              <a:rPr lang="en-US" sz="3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algn="justLow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Bulbospongiosus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muscles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cover the bulb of the penis, Empty the urethra (contract at the end of micturition or ejaculation).</a:t>
            </a:r>
          </a:p>
          <a:p>
            <a:pPr marL="0" marR="0" algn="justLow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Ischiocavernosus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muscles: 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maintain erection of the penis and clitoris.</a:t>
            </a:r>
            <a:endParaRPr lang="en-US" sz="3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Nerve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supply for all: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perineal branch of pudendal nerve.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A8642C-8EE1-46B6-9CC7-AAFDD23A976F}"/>
              </a:ext>
            </a:extLst>
          </p:cNvPr>
          <p:cNvSpPr/>
          <p:nvPr/>
        </p:nvSpPr>
        <p:spPr>
          <a:xfrm>
            <a:off x="1030046" y="93640"/>
            <a:ext cx="8674169" cy="719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tabLst>
                <a:tab pos="129540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Contents of the deep perineal pouch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3827CF8-8F83-403A-B1CA-E9C440C13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067861"/>
              </p:ext>
            </p:extLst>
          </p:nvPr>
        </p:nvGraphicFramePr>
        <p:xfrm>
          <a:off x="371061" y="1060174"/>
          <a:ext cx="11555896" cy="5459896"/>
        </p:xfrm>
        <a:graphic>
          <a:graphicData uri="http://schemas.openxmlformats.org/drawingml/2006/table">
            <a:tbl>
              <a:tblPr/>
              <a:tblGrid>
                <a:gridCol w="5857461">
                  <a:extLst>
                    <a:ext uri="{9D8B030D-6E8A-4147-A177-3AD203B41FA5}">
                      <a16:colId xmlns:a16="http://schemas.microsoft.com/office/drawing/2014/main" val="1446606688"/>
                    </a:ext>
                  </a:extLst>
                </a:gridCol>
                <a:gridCol w="5698435">
                  <a:extLst>
                    <a:ext uri="{9D8B030D-6E8A-4147-A177-3AD203B41FA5}">
                      <a16:colId xmlns:a16="http://schemas.microsoft.com/office/drawing/2014/main" val="3021663399"/>
                    </a:ext>
                  </a:extLst>
                </a:gridCol>
              </a:tblGrid>
              <a:tr h="680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6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Contents in male</a:t>
                      </a:r>
                      <a:endParaRPr lang="en-US" sz="2600" baseline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6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Contents in female</a:t>
                      </a:r>
                      <a:endParaRPr lang="en-US" sz="2600" baseline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679405"/>
                  </a:ext>
                </a:extLst>
              </a:tr>
              <a:tr h="4779697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 Membranous urethra</a:t>
                      </a:r>
                      <a:endParaRPr lang="en-US" sz="2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 External urethral Sphincter</a:t>
                      </a:r>
                      <a:endParaRPr lang="en-US" sz="2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 </a:t>
                      </a:r>
                      <a:r>
                        <a:rPr lang="en-US" sz="26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Bulbourethral glands</a:t>
                      </a:r>
                      <a:endParaRPr lang="en-US" sz="2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4- Deep transversus </a:t>
                      </a:r>
                      <a:r>
                        <a:rPr lang="en-US" sz="2600" baseline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perinei</a:t>
                      </a: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muscles</a:t>
                      </a:r>
                      <a:endParaRPr lang="en-US" sz="2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5- Internal pudendal </a:t>
                      </a:r>
                      <a:r>
                        <a:rPr lang="en-US" sz="26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artery</a:t>
                      </a:r>
                      <a:endParaRPr lang="en-US" sz="2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6- Perineal </a:t>
                      </a:r>
                      <a:r>
                        <a:rPr lang="en-US" sz="26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nerve</a:t>
                      </a:r>
                      <a:endParaRPr lang="en-US" sz="2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7- Dorsal </a:t>
                      </a:r>
                      <a:r>
                        <a:rPr lang="en-US" sz="26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nerve</a:t>
                      </a: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the penis</a:t>
                      </a:r>
                      <a:endParaRPr lang="en-US" sz="2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  <a:tab pos="222250" algn="r"/>
                        </a:tabLst>
                      </a:pP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8- </a:t>
                      </a:r>
                      <a:r>
                        <a:rPr lang="en-US" sz="26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Artery</a:t>
                      </a: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the bulb of the penis</a:t>
                      </a:r>
                      <a:endParaRPr lang="en-US" sz="2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4945" algn="r"/>
                        </a:tabLst>
                      </a:pP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Urethra</a:t>
                      </a:r>
                      <a:endParaRPr lang="en-US" sz="26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 External urethral Sphincter</a:t>
                      </a:r>
                      <a:endParaRPr lang="en-US" sz="2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 </a:t>
                      </a:r>
                      <a:r>
                        <a:rPr lang="en-US" sz="26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Vagina</a:t>
                      </a:r>
                      <a:endParaRPr lang="en-US" sz="2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4- Deep transversus </a:t>
                      </a:r>
                      <a:r>
                        <a:rPr lang="en-US" sz="2600" baseline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perinei</a:t>
                      </a: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muscles</a:t>
                      </a:r>
                      <a:endParaRPr lang="en-US" sz="2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5- Internal pudendal </a:t>
                      </a:r>
                      <a:r>
                        <a:rPr lang="en-US" sz="26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artery</a:t>
                      </a:r>
                      <a:endParaRPr lang="en-US" sz="2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6- Perineal </a:t>
                      </a:r>
                      <a:r>
                        <a:rPr lang="en-US" sz="26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nerve.</a:t>
                      </a:r>
                      <a:endParaRPr lang="en-US" sz="2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845" algn="l"/>
                        </a:tabLst>
                      </a:pP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7- Dorsal </a:t>
                      </a:r>
                      <a:r>
                        <a:rPr lang="en-US" sz="26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nerve</a:t>
                      </a: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the clitoris</a:t>
                      </a:r>
                      <a:endParaRPr lang="en-US" sz="2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" algn="l"/>
                        </a:tabLst>
                      </a:pPr>
                      <a:r>
                        <a:rPr lang="en-US" sz="2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371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95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2E4A2A-8785-489D-AB9F-825CF236C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0" t="2126" r="20937" b="65411"/>
          <a:stretch/>
        </p:blipFill>
        <p:spPr>
          <a:xfrm>
            <a:off x="885057" y="225890"/>
            <a:ext cx="10421886" cy="66321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C659ED8-7B8D-4F6A-8E71-23AD9B886610}"/>
              </a:ext>
            </a:extLst>
          </p:cNvPr>
          <p:cNvSpPr/>
          <p:nvPr/>
        </p:nvSpPr>
        <p:spPr>
          <a:xfrm>
            <a:off x="5804453" y="1881808"/>
            <a:ext cx="291547" cy="18553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llout: Bent Line with No Border 3">
            <a:extLst>
              <a:ext uri="{FF2B5EF4-FFF2-40B4-BE49-F238E27FC236}">
                <a16:creationId xmlns:a16="http://schemas.microsoft.com/office/drawing/2014/main" id="{3EA29DFB-BE7E-4A1A-86ED-F9F9E5531517}"/>
              </a:ext>
            </a:extLst>
          </p:cNvPr>
          <p:cNvSpPr/>
          <p:nvPr/>
        </p:nvSpPr>
        <p:spPr>
          <a:xfrm>
            <a:off x="3087757" y="134877"/>
            <a:ext cx="2862469" cy="612648"/>
          </a:xfrm>
          <a:prstGeom prst="callout2">
            <a:avLst>
              <a:gd name="adj1" fmla="val 87969"/>
              <a:gd name="adj2" fmla="val 83201"/>
              <a:gd name="adj3" fmla="val 161515"/>
              <a:gd name="adj4" fmla="val 98677"/>
              <a:gd name="adj5" fmla="val 287711"/>
              <a:gd name="adj6" fmla="val 101613"/>
            </a:avLst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Dorsal vein of the penis</a:t>
            </a:r>
          </a:p>
        </p:txBody>
      </p:sp>
      <p:sp>
        <p:nvSpPr>
          <p:cNvPr id="5" name="Callout: Bent Line with No Border 4">
            <a:extLst>
              <a:ext uri="{FF2B5EF4-FFF2-40B4-BE49-F238E27FC236}">
                <a16:creationId xmlns:a16="http://schemas.microsoft.com/office/drawing/2014/main" id="{ABB0716E-04B3-4BBA-B111-667551F4CC1C}"/>
              </a:ext>
            </a:extLst>
          </p:cNvPr>
          <p:cNvSpPr/>
          <p:nvPr/>
        </p:nvSpPr>
        <p:spPr>
          <a:xfrm>
            <a:off x="0" y="134877"/>
            <a:ext cx="2862469" cy="612648"/>
          </a:xfrm>
          <a:prstGeom prst="callout2">
            <a:avLst>
              <a:gd name="adj1" fmla="val 87969"/>
              <a:gd name="adj2" fmla="val 83201"/>
              <a:gd name="adj3" fmla="val 148536"/>
              <a:gd name="adj4" fmla="val 159325"/>
              <a:gd name="adj5" fmla="val 339625"/>
              <a:gd name="adj6" fmla="val 19605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Transverse perineal ligament</a:t>
            </a:r>
          </a:p>
        </p:txBody>
      </p:sp>
    </p:spTree>
    <p:extLst>
      <p:ext uri="{BB962C8B-B14F-4D97-AF65-F5344CB8AC3E}">
        <p14:creationId xmlns:p14="http://schemas.microsoft.com/office/powerpoint/2010/main" val="275132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9639B6-61F8-4125-8A7C-2BDC0B6B2AF9}"/>
              </a:ext>
            </a:extLst>
          </p:cNvPr>
          <p:cNvSpPr/>
          <p:nvPr/>
        </p:nvSpPr>
        <p:spPr>
          <a:xfrm>
            <a:off x="185530" y="159026"/>
            <a:ext cx="11728174" cy="625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1000"/>
              </a:lnSpc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259080" algn="l"/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External Sphincter urethra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Low">
              <a:lnSpc>
                <a:spcPct val="121000"/>
              </a:lnSpc>
              <a:tabLst>
                <a:tab pos="283845" algn="l"/>
              </a:tabLst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This is a voluntary muscle which surrounds the membranous urethra. </a:t>
            </a:r>
          </a:p>
          <a:p>
            <a:pPr lvl="0" algn="justLow">
              <a:lnSpc>
                <a:spcPct val="121000"/>
              </a:lnSpc>
              <a:tabLst>
                <a:tab pos="283845" algn="l"/>
              </a:tabLst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Upper fibers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arise from the pubic arch and pass medially to encircle the urethra.</a:t>
            </a:r>
          </a:p>
          <a:p>
            <a:pPr lvl="0" algn="justLow">
              <a:lnSpc>
                <a:spcPct val="121000"/>
              </a:lnSpc>
              <a:tabLst>
                <a:tab pos="283845" algn="l"/>
              </a:tabLst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Lower fibers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arise from the transverse perineal ligament and pass backwards on the sides of the urethra to the perineal body.</a:t>
            </a:r>
          </a:p>
          <a:p>
            <a:pPr lvl="0" algn="justLow">
              <a:lnSpc>
                <a:spcPct val="121000"/>
              </a:lnSpc>
              <a:tabLst>
                <a:tab pos="283845" algn="l"/>
              </a:tabLst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Nerve supply,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perineal nerve.</a:t>
            </a:r>
          </a:p>
          <a:p>
            <a:pPr lvl="0" algn="justLow">
              <a:lnSpc>
                <a:spcPct val="121000"/>
              </a:lnSpc>
              <a:tabLst>
                <a:tab pos="283845" algn="l"/>
              </a:tabLst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Action,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compresses the membranous urethra. </a:t>
            </a:r>
          </a:p>
          <a:p>
            <a:pPr marL="342900" lvl="0" indent="-342900" algn="ctr">
              <a:lnSpc>
                <a:spcPct val="121000"/>
              </a:lnSpc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781050" algn="l"/>
                <a:tab pos="457200" algn="l"/>
                <a:tab pos="78105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Urogenital diaphragm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1000"/>
              </a:lnSpc>
              <a:tabLst>
                <a:tab pos="78105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Formation;- it is formed by, </a:t>
            </a:r>
          </a:p>
          <a:p>
            <a:pPr algn="justLow">
              <a:lnSpc>
                <a:spcPct val="121000"/>
              </a:lnSpc>
              <a:tabLst>
                <a:tab pos="78105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1) The sphincter urethrae muscle.    </a:t>
            </a:r>
          </a:p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 2) Superficial and deep transversus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perinei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muscles.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48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BA903C-FF87-471A-961C-2D32E0704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49" y="357809"/>
            <a:ext cx="6249516" cy="5846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84E975-CBAA-4E9F-8D36-B6F3ACE48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8" y="728285"/>
            <a:ext cx="5801535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9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61" y="261610"/>
            <a:ext cx="8175878" cy="6789811"/>
          </a:xfrm>
        </p:spPr>
      </p:pic>
      <p:sp>
        <p:nvSpPr>
          <p:cNvPr id="3" name="5-Point Star 2"/>
          <p:cNvSpPr/>
          <p:nvPr/>
        </p:nvSpPr>
        <p:spPr>
          <a:xfrm>
            <a:off x="5841274" y="3369308"/>
            <a:ext cx="509452" cy="418012"/>
          </a:xfrm>
          <a:prstGeom prst="star5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" y="0"/>
            <a:ext cx="108421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Muscles attached to the perineal body and its clinical notes</a:t>
            </a:r>
          </a:p>
        </p:txBody>
      </p:sp>
    </p:spTree>
    <p:extLst>
      <p:ext uri="{BB962C8B-B14F-4D97-AF65-F5344CB8AC3E}">
        <p14:creationId xmlns:p14="http://schemas.microsoft.com/office/powerpoint/2010/main" val="2017400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E4782-0347-498A-A7D3-12D2F4B7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89" y="79022"/>
            <a:ext cx="12079111" cy="6778978"/>
          </a:xfrm>
        </p:spPr>
        <p:txBody>
          <a:bodyPr>
            <a:normAutofit fontScale="92500" lnSpcReduction="20000"/>
          </a:bodyPr>
          <a:lstStyle/>
          <a:p>
            <a:pPr marL="342900" lvl="0" indent="-342900" algn="ctr">
              <a:lnSpc>
                <a:spcPct val="125000"/>
              </a:lnSpc>
              <a:spcBef>
                <a:spcPts val="0"/>
              </a:spcBef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129540" algn="l"/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Perineal Body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8105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a median fibromuscular pyramidal mass,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essential to the integrity of the pelvic floor.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8105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Site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8105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male;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between the anal canal and bulb of the penis. 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8105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female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between the anal canal and lower part of the vagina. 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Muscles attached to the perineal body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External anal sphincter.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Sphincter of the urethra.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Superficial transversus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perinei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muscles (of both sides).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Deep transversus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perinei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muscles (of both sides).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Anterior parts of the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levator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ani (of both sides).</a:t>
            </a: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Bulbospongiosus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Low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Rupture of the perineal body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leads to widening of the gap between the anterior borders of the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levator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ani muscles leading to prolapse of the uterus and rectum.</a:t>
            </a: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42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>
            <a:extLst>
              <a:ext uri="{FF2B5EF4-FFF2-40B4-BE49-F238E27FC236}">
                <a16:creationId xmlns:a16="http://schemas.microsoft.com/office/drawing/2014/main" id="{D26304A6-9F41-4598-B744-6BF5E1240F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54274" name="Object 2">
                        <a:extLst>
                          <a:ext uri="{FF2B5EF4-FFF2-40B4-BE49-F238E27FC236}">
                            <a16:creationId xmlns:a16="http://schemas.microsoft.com/office/drawing/2014/main" id="{D26304A6-9F41-4598-B744-6BF5E1240F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>
            <a:extLst>
              <a:ext uri="{FF2B5EF4-FFF2-40B4-BE49-F238E27FC236}">
                <a16:creationId xmlns:a16="http://schemas.microsoft.com/office/drawing/2014/main" id="{3B328D72-5315-415D-ADB1-612CCB2B9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54275" name="Object 3">
                        <a:extLst>
                          <a:ext uri="{FF2B5EF4-FFF2-40B4-BE49-F238E27FC236}">
                            <a16:creationId xmlns:a16="http://schemas.microsoft.com/office/drawing/2014/main" id="{3B328D72-5315-415D-ADB1-612CCB2B9C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>
            <a:extLst>
              <a:ext uri="{FF2B5EF4-FFF2-40B4-BE49-F238E27FC236}">
                <a16:creationId xmlns:a16="http://schemas.microsoft.com/office/drawing/2014/main" id="{699AAC19-E98F-4F06-BC8F-21269608F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54276" name="Object 4">
                        <a:extLst>
                          <a:ext uri="{FF2B5EF4-FFF2-40B4-BE49-F238E27FC236}">
                            <a16:creationId xmlns:a16="http://schemas.microsoft.com/office/drawing/2014/main" id="{699AAC19-E98F-4F06-BC8F-21269608F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>
            <a:extLst>
              <a:ext uri="{FF2B5EF4-FFF2-40B4-BE49-F238E27FC236}">
                <a16:creationId xmlns:a16="http://schemas.microsoft.com/office/drawing/2014/main" id="{CEF9B645-EEF7-4F23-82BF-9859B18E7A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54277" name="Object 5">
                        <a:extLst>
                          <a:ext uri="{FF2B5EF4-FFF2-40B4-BE49-F238E27FC236}">
                            <a16:creationId xmlns:a16="http://schemas.microsoft.com/office/drawing/2014/main" id="{CEF9B645-EEF7-4F23-82BF-9859B18E7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>
            <a:extLst>
              <a:ext uri="{FF2B5EF4-FFF2-40B4-BE49-F238E27FC236}">
                <a16:creationId xmlns:a16="http://schemas.microsoft.com/office/drawing/2014/main" id="{441094A4-888E-45F2-95E5-1E88436AE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54278" name="Object 6">
                        <a:extLst>
                          <a:ext uri="{FF2B5EF4-FFF2-40B4-BE49-F238E27FC236}">
                            <a16:creationId xmlns:a16="http://schemas.microsoft.com/office/drawing/2014/main" id="{441094A4-888E-45F2-95E5-1E88436AE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>
            <a:extLst>
              <a:ext uri="{FF2B5EF4-FFF2-40B4-BE49-F238E27FC236}">
                <a16:creationId xmlns:a16="http://schemas.microsoft.com/office/drawing/2014/main" id="{E87F6512-5707-444E-8F2E-6F9572D78B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54279" name="Object 7">
                        <a:extLst>
                          <a:ext uri="{FF2B5EF4-FFF2-40B4-BE49-F238E27FC236}">
                            <a16:creationId xmlns:a16="http://schemas.microsoft.com/office/drawing/2014/main" id="{E87F6512-5707-444E-8F2E-6F9572D78B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Text Box 8">
            <a:extLst>
              <a:ext uri="{FF2B5EF4-FFF2-40B4-BE49-F238E27FC236}">
                <a16:creationId xmlns:a16="http://schemas.microsoft.com/office/drawing/2014/main" id="{CE884A71-6E79-4338-8F88-1B5EBFE2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8CFBC2E5-EFB9-4A5D-A21E-BF95A3997C6D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BE20D328-95D7-4C10-BA8F-361C8686614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089" y="1185334"/>
            <a:ext cx="7924800" cy="4809066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35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738" y="3053104"/>
            <a:ext cx="49145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Perineum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31" t="2083" r="16872" b="66605"/>
          <a:stretch/>
        </p:blipFill>
        <p:spPr>
          <a:xfrm>
            <a:off x="735036" y="91440"/>
            <a:ext cx="11330782" cy="6766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941B2F-5379-4086-9BB6-D4482F875E36}"/>
              </a:ext>
            </a:extLst>
          </p:cNvPr>
          <p:cNvSpPr txBox="1"/>
          <p:nvPr/>
        </p:nvSpPr>
        <p:spPr>
          <a:xfrm>
            <a:off x="126182" y="186021"/>
            <a:ext cx="4321641" cy="171066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Perineum</a:t>
            </a:r>
          </a:p>
          <a:p>
            <a:pPr lvl="0" algn="ctr">
              <a:lnSpc>
                <a:spcPct val="125000"/>
              </a:lnSpc>
              <a:tabLst>
                <a:tab pos="255270" algn="l"/>
                <a:tab pos="350266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This is the outlet of the pelvis.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0F123-B97C-4430-AC68-D364818D920B}"/>
              </a:ext>
            </a:extLst>
          </p:cNvPr>
          <p:cNvSpPr txBox="1"/>
          <p:nvPr/>
        </p:nvSpPr>
        <p:spPr>
          <a:xfrm>
            <a:off x="5300871" y="636104"/>
            <a:ext cx="193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Symphysis pubis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86689-E3B9-4534-978F-63265F736959}"/>
              </a:ext>
            </a:extLst>
          </p:cNvPr>
          <p:cNvSpPr txBox="1"/>
          <p:nvPr/>
        </p:nvSpPr>
        <p:spPr>
          <a:xfrm>
            <a:off x="9269896" y="3028890"/>
            <a:ext cx="2187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Ischial tuberosity</a:t>
            </a:r>
          </a:p>
        </p:txBody>
      </p:sp>
    </p:spTree>
    <p:extLst>
      <p:ext uri="{BB962C8B-B14F-4D97-AF65-F5344CB8AC3E}">
        <p14:creationId xmlns:p14="http://schemas.microsoft.com/office/powerpoint/2010/main" val="156826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1" t="19388" r="15501"/>
          <a:stretch/>
        </p:blipFill>
        <p:spPr>
          <a:xfrm>
            <a:off x="4248819" y="101600"/>
            <a:ext cx="7943182" cy="675639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4DB4D4-E780-42BB-AA3A-42F0BB201C17}"/>
              </a:ext>
            </a:extLst>
          </p:cNvPr>
          <p:cNvSpPr txBox="1"/>
          <p:nvPr/>
        </p:nvSpPr>
        <p:spPr>
          <a:xfrm>
            <a:off x="0" y="101600"/>
            <a:ext cx="4425244" cy="7621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ct val="125000"/>
              </a:lnSpc>
              <a:tabLst>
                <a:tab pos="255270" algn="l"/>
                <a:tab pos="3502660" algn="l"/>
              </a:tabLst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- This is the outlet of the pelvis.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18745" algn="l"/>
              </a:tabLst>
            </a:pP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Boundaries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 It is a diamond-shaped: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</a:rPr>
              <a:t>1- Anterior angle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: symphysis pubis.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</a:rPr>
              <a:t>Posterior angle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: tip of the coccyx.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</a:rPr>
              <a:t>3-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</a:rPr>
              <a:t>2 Lateral angles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: ischial tuberosities.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</a:rPr>
              <a:t>4-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</a:rPr>
              <a:t>2 antero-lateral borders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pubic arches.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</a:rPr>
              <a:t>5-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en-US" sz="19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postero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</a:rPr>
              <a:t>-lateral borders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sacrotuberous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 ligament.  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</a:rPr>
              <a:t>** Divisions: 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The perineum is divided into 2 triangles by an imaginary line connecting the two ischial tuberosities. 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</a:t>
            </a:r>
            <a:r>
              <a:rPr lang="en-US" sz="19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Urogenital triangle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anteriorly, contains superficial and deep perineal pouch.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</a:t>
            </a:r>
            <a:r>
              <a:rPr lang="en-US" sz="19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Anal triangle</a:t>
            </a: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</a:rPr>
              <a:t>posteriorly, contains anal canal and ischiorectal Fossa</a:t>
            </a:r>
            <a:endParaRPr lang="en-US" sz="1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5E549C-9877-47C2-A2F3-87B94A4E2847}"/>
              </a:ext>
            </a:extLst>
          </p:cNvPr>
          <p:cNvSpPr txBox="1"/>
          <p:nvPr/>
        </p:nvSpPr>
        <p:spPr>
          <a:xfrm>
            <a:off x="5023556" y="0"/>
            <a:ext cx="26528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Perineum</a:t>
            </a:r>
          </a:p>
        </p:txBody>
      </p:sp>
    </p:spTree>
    <p:extLst>
      <p:ext uri="{BB962C8B-B14F-4D97-AF65-F5344CB8AC3E}">
        <p14:creationId xmlns:p14="http://schemas.microsoft.com/office/powerpoint/2010/main" val="398918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94" t="67091" r="23623" b="5543"/>
          <a:stretch/>
        </p:blipFill>
        <p:spPr>
          <a:xfrm>
            <a:off x="305065" y="104503"/>
            <a:ext cx="11565254" cy="6335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065" y="104503"/>
            <a:ext cx="5181335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Boundaries</a:t>
            </a:r>
            <a:r>
              <a:rPr lang="en-US" sz="3000" b="1" dirty="0">
                <a:solidFill>
                  <a:srgbClr val="FF0000"/>
                </a:solidFill>
              </a:rPr>
              <a:t> of ischiorectal fossa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5486" y="2769326"/>
            <a:ext cx="138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Anterior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8081" y="4898571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Posterior</a:t>
            </a:r>
          </a:p>
        </p:txBody>
      </p:sp>
    </p:spTree>
    <p:extLst>
      <p:ext uri="{BB962C8B-B14F-4D97-AF65-F5344CB8AC3E}">
        <p14:creationId xmlns:p14="http://schemas.microsoft.com/office/powerpoint/2010/main" val="33860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23" t="32495" r="20143" b="36782"/>
          <a:stretch/>
        </p:blipFill>
        <p:spPr>
          <a:xfrm>
            <a:off x="593210" y="0"/>
            <a:ext cx="10684647" cy="6727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0674" y="2717074"/>
            <a:ext cx="1933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Lateral wall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687" y="2655519"/>
            <a:ext cx="283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Medial wall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2766" y="0"/>
            <a:ext cx="1724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Apex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1189" y="5146766"/>
            <a:ext cx="103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411" y="178904"/>
            <a:ext cx="334191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Boundaries of the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ischiorectal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fossa</a:t>
            </a:r>
          </a:p>
        </p:txBody>
      </p:sp>
    </p:spTree>
    <p:extLst>
      <p:ext uri="{BB962C8B-B14F-4D97-AF65-F5344CB8AC3E}">
        <p14:creationId xmlns:p14="http://schemas.microsoft.com/office/powerpoint/2010/main" val="32347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AF296-ACCE-4D16-A977-8DF742086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 marL="342900" lvl="0" indent="-342900" algn="ctr">
              <a:lnSpc>
                <a:spcPct val="125000"/>
              </a:lnSpc>
              <a:spcBef>
                <a:spcPts val="0"/>
              </a:spcBef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129540" algn="l"/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Ischiorectal Fossa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272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** Shape,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a wedge-shaped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7272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** Position;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space on each side of the anal canal.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Boundaries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lnSpc>
                <a:spcPct val="125000"/>
              </a:lnSpc>
              <a:spcBef>
                <a:spcPts val="0"/>
              </a:spcBef>
              <a:buNone/>
              <a:tabLst>
                <a:tab pos="12954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1- Lateral wall: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vertical and is formed by: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Low">
              <a:lnSpc>
                <a:spcPct val="125000"/>
              </a:lnSpc>
              <a:spcBef>
                <a:spcPts val="0"/>
              </a:spcBef>
              <a:tabLst>
                <a:tab pos="12954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Obturator internus, obturator fascia and ischial tuberosity. </a:t>
            </a: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The obturator fascia is split to form the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pudendal canal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containing pudendal nerve and internal pudendal vessels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lnSpc>
                <a:spcPct val="125000"/>
              </a:lnSpc>
              <a:spcBef>
                <a:spcPts val="0"/>
              </a:spcBef>
              <a:buNone/>
              <a:tabLst>
                <a:tab pos="12954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2- Medial wall: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sloping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Upper part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levator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ani muscle.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Lower part; the anal canal and external anal sphincter.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lnSpc>
                <a:spcPct val="125000"/>
              </a:lnSpc>
              <a:spcBef>
                <a:spcPts val="0"/>
              </a:spcBef>
              <a:buNone/>
              <a:tabLst>
                <a:tab pos="12954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3- The base: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is directed downward and is formed by the peri-anal skin and fascia.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lnSpc>
                <a:spcPct val="125000"/>
              </a:lnSpc>
              <a:spcBef>
                <a:spcPts val="0"/>
              </a:spcBef>
              <a:buNone/>
              <a:tabLst>
                <a:tab pos="12954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4- The apex: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is directed upward and is formed by the meeting obturator internus and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levator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ani muscles.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lnSpc>
                <a:spcPct val="125000"/>
              </a:lnSpc>
              <a:spcBef>
                <a:spcPts val="0"/>
              </a:spcBef>
              <a:buNone/>
              <a:tabLst>
                <a:tab pos="12954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5- Anterior boundary: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superficial and deep perineal pouches and their contents.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lnSpc>
                <a:spcPct val="125000"/>
              </a:lnSpc>
              <a:spcBef>
                <a:spcPts val="0"/>
              </a:spcBef>
              <a:buNone/>
              <a:tabLst>
                <a:tab pos="129540" algn="l"/>
              </a:tabLs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6- Posterior boundary: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sacrotuberous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ligament and gluteus maximus muscle.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9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4" y="1"/>
            <a:ext cx="8961120" cy="100583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Contents of the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ischiorectal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fossa</a:t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4" y="1097280"/>
            <a:ext cx="12087496" cy="5603966"/>
          </a:xfrm>
        </p:spPr>
        <p:txBody>
          <a:bodyPr>
            <a:normAutofit/>
          </a:bodyPr>
          <a:lstStyle/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lschiorectal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pad of fat: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allows distension of the anal canal during defecation.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Pudendal canal and its contents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(pudendal nerve and internal pudendal vessels).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Inferior rectal nerve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to supply the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levator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ani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, and external anal sphincter.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Inferior rectal vessels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to the anal canal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72720" algn="l"/>
                <a:tab pos="421005" algn="l"/>
              </a:tabLst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5- Scrotal nerves and vessels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to the scrotum (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male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72720" algn="l"/>
                <a:tab pos="421005" algn="l"/>
              </a:tabLst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6- Labial nerves and vessels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to the labia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majora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female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5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1147</Words>
  <Application>Microsoft Office PowerPoint</Application>
  <PresentationFormat>Widescreen</PresentationFormat>
  <Paragraphs>165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Monotype Corsiva</vt:lpstr>
      <vt:lpstr>Symbol</vt:lpstr>
      <vt:lpstr>Times New Roman</vt:lpstr>
      <vt:lpstr>Office Theme</vt:lpstr>
      <vt:lpstr>1_Office Theme</vt:lpstr>
      <vt:lpstr>4_Default Design</vt:lpstr>
      <vt:lpstr>1_Default Design</vt:lpstr>
      <vt:lpstr>2_Office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Contents of the ischiorectal fossa </vt:lpstr>
      <vt:lpstr>Clinical notes</vt:lpstr>
      <vt:lpstr>PowerPoint Presentation</vt:lpstr>
      <vt:lpstr>PowerPoint Presentation</vt:lpstr>
      <vt:lpstr>PowerPoint Presentation</vt:lpstr>
      <vt:lpstr>PowerPoint Presentation</vt:lpstr>
      <vt:lpstr>Clinical notes of the superficial perineal pouch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31</cp:revision>
  <dcterms:created xsi:type="dcterms:W3CDTF">2018-09-11T09:29:49Z</dcterms:created>
  <dcterms:modified xsi:type="dcterms:W3CDTF">2019-03-07T19:48:15Z</dcterms:modified>
</cp:coreProperties>
</file>