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3.xml" ContentType="application/vnd.openxmlformats-officedocument.presentationml.slide+xml"/>
  <Override PartName="/ppt/slides/slide45.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2.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1"/>
  </p:sldMasterIdLst>
  <p:notesMasterIdLst>
    <p:notesMasterId r:id="rId47"/>
  </p:notesMasterIdLst>
  <p:handoutMasterIdLst>
    <p:handoutMasterId r:id="rId48"/>
  </p:handoutMasterIdLst>
  <p:sldIdLst>
    <p:sldId id="355" r:id="rId2"/>
    <p:sldId id="425" r:id="rId3"/>
    <p:sldId id="426" r:id="rId4"/>
    <p:sldId id="427" r:id="rId5"/>
    <p:sldId id="359" r:id="rId6"/>
    <p:sldId id="360" r:id="rId7"/>
    <p:sldId id="369" r:id="rId8"/>
    <p:sldId id="370" r:id="rId9"/>
    <p:sldId id="361" r:id="rId10"/>
    <p:sldId id="362" r:id="rId11"/>
    <p:sldId id="363" r:id="rId12"/>
    <p:sldId id="367" r:id="rId13"/>
    <p:sldId id="368" r:id="rId14"/>
    <p:sldId id="364" r:id="rId15"/>
    <p:sldId id="366" r:id="rId16"/>
    <p:sldId id="365" r:id="rId17"/>
    <p:sldId id="356" r:id="rId18"/>
    <p:sldId id="357" r:id="rId19"/>
    <p:sldId id="358" r:id="rId20"/>
    <p:sldId id="376" r:id="rId21"/>
    <p:sldId id="320" r:id="rId22"/>
    <p:sldId id="321" r:id="rId23"/>
    <p:sldId id="322" r:id="rId24"/>
    <p:sldId id="287" r:id="rId25"/>
    <p:sldId id="289" r:id="rId26"/>
    <p:sldId id="338" r:id="rId27"/>
    <p:sldId id="412" r:id="rId28"/>
    <p:sldId id="354" r:id="rId29"/>
    <p:sldId id="423" r:id="rId30"/>
    <p:sldId id="424" r:id="rId31"/>
    <p:sldId id="411" r:id="rId32"/>
    <p:sldId id="413" r:id="rId33"/>
    <p:sldId id="414" r:id="rId34"/>
    <p:sldId id="415" r:id="rId35"/>
    <p:sldId id="416" r:id="rId36"/>
    <p:sldId id="417" r:id="rId37"/>
    <p:sldId id="418" r:id="rId38"/>
    <p:sldId id="419" r:id="rId39"/>
    <p:sldId id="420" r:id="rId40"/>
    <p:sldId id="421" r:id="rId41"/>
    <p:sldId id="422" r:id="rId42"/>
    <p:sldId id="327" r:id="rId43"/>
    <p:sldId id="324" r:id="rId44"/>
    <p:sldId id="276" r:id="rId45"/>
    <p:sldId id="280" r:id="rId46"/>
  </p:sldIdLst>
  <p:sldSz cx="9144000" cy="6858000" type="letter"/>
  <p:notesSz cx="6858000" cy="9117013"/>
  <p:defaultTextStyle>
    <a:defPPr>
      <a:defRPr lang="en-US"/>
    </a:defPPr>
    <a:lvl1pPr algn="l" rtl="0" fontAlgn="base">
      <a:spcBef>
        <a:spcPct val="0"/>
      </a:spcBef>
      <a:spcAft>
        <a:spcPct val="0"/>
      </a:spcAft>
      <a:defRPr sz="10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10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10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10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10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0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0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0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0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59" autoAdjust="0"/>
    <p:restoredTop sz="94434" autoAdjust="0"/>
  </p:normalViewPr>
  <p:slideViewPr>
    <p:cSldViewPr snapToGrid="0">
      <p:cViewPr>
        <p:scale>
          <a:sx n="90" d="100"/>
          <a:sy n="90" d="100"/>
        </p:scale>
        <p:origin x="-1310" y="197"/>
      </p:cViewPr>
      <p:guideLst>
        <p:guide orient="horz" pos="2160"/>
        <p:guide pos="2880"/>
      </p:guideLst>
    </p:cSldViewPr>
  </p:slideViewPr>
  <p:notesTextViewPr>
    <p:cViewPr>
      <p:scale>
        <a:sx n="1" d="1"/>
        <a:sy n="1" d="1"/>
      </p:scale>
      <p:origin x="0" y="0"/>
    </p:cViewPr>
  </p:notesTextViewPr>
  <p:sorterViewPr>
    <p:cViewPr>
      <p:scale>
        <a:sx n="100" d="100"/>
        <a:sy n="100" d="100"/>
      </p:scale>
      <p:origin x="0" y="-541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55"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6A550DA-6361-47FA-85DB-8628DDC98D74}" type="datetimeFigureOut">
              <a:rPr lang="en-US" smtClean="0"/>
              <a:t>4/24/2021</a:t>
            </a:fld>
            <a:endParaRPr lang="en-US"/>
          </a:p>
        </p:txBody>
      </p:sp>
      <p:sp>
        <p:nvSpPr>
          <p:cNvPr id="4" name="Footer Placeholder 3"/>
          <p:cNvSpPr>
            <a:spLocks noGrp="1"/>
          </p:cNvSpPr>
          <p:nvPr>
            <p:ph type="ftr" sz="quarter" idx="2"/>
          </p:nvPr>
        </p:nvSpPr>
        <p:spPr>
          <a:xfrm>
            <a:off x="0" y="86598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59813"/>
            <a:ext cx="2971800" cy="457200"/>
          </a:xfrm>
          <a:prstGeom prst="rect">
            <a:avLst/>
          </a:prstGeom>
        </p:spPr>
        <p:txBody>
          <a:bodyPr vert="horz" lIns="91440" tIns="45720" rIns="91440" bIns="45720" rtlCol="0" anchor="b"/>
          <a:lstStyle>
            <a:lvl1pPr algn="r">
              <a:defRPr sz="1200"/>
            </a:lvl1pPr>
          </a:lstStyle>
          <a:p>
            <a:fld id="{D8058759-543E-4FA5-BB0D-A6D43EF817D4}" type="slidenum">
              <a:rPr lang="en-US" smtClean="0"/>
              <a:t>‹#›</a:t>
            </a:fld>
            <a:endParaRPr lang="en-US"/>
          </a:p>
        </p:txBody>
      </p:sp>
    </p:spTree>
    <p:extLst>
      <p:ext uri="{BB962C8B-B14F-4D97-AF65-F5344CB8AC3E}">
        <p14:creationId xmlns:p14="http://schemas.microsoft.com/office/powerpoint/2010/main" val="949021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07" charset="0"/>
                <a:ea typeface="+mn-ea"/>
                <a:cs typeface="+mn-cs"/>
              </a:defRPr>
            </a:lvl1pPr>
          </a:lstStyle>
          <a:p>
            <a:pPr>
              <a:defRPr/>
            </a:pPr>
            <a:endParaRPr lang="en-US"/>
          </a:p>
        </p:txBody>
      </p:sp>
      <p:sp>
        <p:nvSpPr>
          <p:cNvPr id="79875" name="Rectangle 3"/>
          <p:cNvSpPr>
            <a:spLocks noGrp="1" noChangeArrowheads="1"/>
          </p:cNvSpPr>
          <p:nvPr>
            <p:ph type="dt"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07" charset="0"/>
                <a:ea typeface="+mn-ea"/>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50938" y="684213"/>
            <a:ext cx="4557712" cy="3417887"/>
          </a:xfrm>
          <a:prstGeom prst="rect">
            <a:avLst/>
          </a:prstGeom>
          <a:noFill/>
          <a:ln w="9525">
            <a:solidFill>
              <a:srgbClr val="000000"/>
            </a:solidFill>
            <a:miter lim="800000"/>
            <a:headEnd/>
            <a:tailEnd/>
          </a:ln>
        </p:spPr>
      </p:sp>
      <p:sp>
        <p:nvSpPr>
          <p:cNvPr id="79877" name="Rectangle 5"/>
          <p:cNvSpPr>
            <a:spLocks noGrp="1" noChangeArrowheads="1"/>
          </p:cNvSpPr>
          <p:nvPr>
            <p:ph type="body" sz="quarter" idx="3"/>
          </p:nvPr>
        </p:nvSpPr>
        <p:spPr bwMode="auto">
          <a:xfrm>
            <a:off x="914400" y="4330700"/>
            <a:ext cx="5029200" cy="410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9878" name="Rectangle 6"/>
          <p:cNvSpPr>
            <a:spLocks noGrp="1" noChangeArrowheads="1"/>
          </p:cNvSpPr>
          <p:nvPr>
            <p:ph type="ftr" sz="quarter" idx="4"/>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07" charset="0"/>
                <a:ea typeface="+mn-ea"/>
                <a:cs typeface="+mn-cs"/>
              </a:defRPr>
            </a:lvl1pPr>
          </a:lstStyle>
          <a:p>
            <a:pPr>
              <a:defRPr/>
            </a:pPr>
            <a:endParaRPr lang="en-US"/>
          </a:p>
        </p:txBody>
      </p:sp>
      <p:sp>
        <p:nvSpPr>
          <p:cNvPr id="79879" name="Rectangle 7"/>
          <p:cNvSpPr>
            <a:spLocks noGrp="1" noChangeArrowheads="1"/>
          </p:cNvSpPr>
          <p:nvPr>
            <p:ph type="sldNum" sz="quarter" idx="5"/>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4928BAE-8362-49B3-9F62-AF38E414DF2F}" type="slidenum">
              <a:rPr lang="en-US"/>
              <a:pPr/>
              <a:t>‹#›</a:t>
            </a:fld>
            <a:endParaRPr lang="en-US"/>
          </a:p>
        </p:txBody>
      </p:sp>
    </p:spTree>
    <p:extLst>
      <p:ext uri="{BB962C8B-B14F-4D97-AF65-F5344CB8AC3E}">
        <p14:creationId xmlns:p14="http://schemas.microsoft.com/office/powerpoint/2010/main" val="21957077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07" charset="0"/>
        <a:ea typeface="MS PGothic" pitchFamily="34" charset="-128"/>
        <a:cs typeface="ＭＳ Ｐゴシック" pitchFamily="-111" charset="-128"/>
      </a:defRPr>
    </a:lvl1pPr>
    <a:lvl2pPr marL="457200" algn="l" rtl="0" eaLnBrk="0" fontAlgn="base" hangingPunct="0">
      <a:spcBef>
        <a:spcPct val="30000"/>
      </a:spcBef>
      <a:spcAft>
        <a:spcPct val="0"/>
      </a:spcAft>
      <a:defRPr kumimoji="1" sz="1200" kern="1200">
        <a:solidFill>
          <a:schemeClr val="tx1"/>
        </a:solidFill>
        <a:latin typeface="Times New Roman" pitchFamily="-107" charset="0"/>
        <a:ea typeface="MS PGothic" pitchFamily="34"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07" charset="0"/>
        <a:ea typeface="MS PGothic" pitchFamily="34"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07" charset="0"/>
        <a:ea typeface="MS PGothic" pitchFamily="34"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07"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2F3B164F-0821-4C36-836F-D49B41ABD6CA}" type="slidenum">
              <a:rPr lang="en-US"/>
              <a:pPr/>
              <a:t>24</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en-US" smtClean="0">
              <a:latin typeface="Times New Roman" pitchFamily="18" charset="0"/>
            </a:endParaRPr>
          </a:p>
        </p:txBody>
      </p:sp>
    </p:spTree>
    <p:extLst>
      <p:ext uri="{BB962C8B-B14F-4D97-AF65-F5344CB8AC3E}">
        <p14:creationId xmlns:p14="http://schemas.microsoft.com/office/powerpoint/2010/main" val="704432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30FFA187-B451-4B19-91DD-9576E8E8C65A}" type="slidenum">
              <a:rPr lang="en-US"/>
              <a:pPr/>
              <a:t>25</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r>
              <a:rPr lang="en-US" dirty="0" err="1" smtClean="0">
                <a:latin typeface="Times New Roman" pitchFamily="18" charset="0"/>
              </a:rPr>
              <a:t>Unruptured</a:t>
            </a:r>
            <a:r>
              <a:rPr lang="en-US" dirty="0" smtClean="0">
                <a:latin typeface="Times New Roman" pitchFamily="18" charset="0"/>
              </a:rPr>
              <a:t> ectopic—min findings on exam</a:t>
            </a:r>
          </a:p>
          <a:p>
            <a:r>
              <a:rPr lang="en-US" dirty="0" smtClean="0">
                <a:latin typeface="Times New Roman" pitchFamily="18" charset="0"/>
              </a:rPr>
              <a:t>Ruptured ectopic—acute abdomen, hypovolemic shock—remember that young healthy women can compensate for large amount of blood loss—normotensive but </a:t>
            </a:r>
            <a:r>
              <a:rPr lang="en-US" dirty="0" err="1" smtClean="0">
                <a:latin typeface="Times New Roman" pitchFamily="18" charset="0"/>
              </a:rPr>
              <a:t>tachy</a:t>
            </a:r>
            <a:r>
              <a:rPr lang="en-US" dirty="0" smtClean="0">
                <a:latin typeface="Times New Roman" pitchFamily="18" charset="0"/>
              </a:rPr>
              <a:t>, shoulder pain</a:t>
            </a:r>
          </a:p>
        </p:txBody>
      </p:sp>
    </p:spTree>
    <p:extLst>
      <p:ext uri="{BB962C8B-B14F-4D97-AF65-F5344CB8AC3E}">
        <p14:creationId xmlns:p14="http://schemas.microsoft.com/office/powerpoint/2010/main" val="3751470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7EA267-D8EA-4473-BFAC-A539F965E637}" type="slidenum">
              <a:rPr lang="en-US"/>
              <a:pPr fontAlgn="base">
                <a:spcBef>
                  <a:spcPct val="0"/>
                </a:spcBef>
                <a:spcAft>
                  <a:spcPct val="0"/>
                </a:spcAft>
              </a:pPr>
              <a:t>28</a:t>
            </a:fld>
            <a:endParaRPr lang="en-US"/>
          </a:p>
        </p:txBody>
      </p:sp>
    </p:spTree>
    <p:extLst>
      <p:ext uri="{BB962C8B-B14F-4D97-AF65-F5344CB8AC3E}">
        <p14:creationId xmlns:p14="http://schemas.microsoft.com/office/powerpoint/2010/main" val="1880793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7EA267-D8EA-4473-BFAC-A539F965E637}" type="slidenum">
              <a:rPr lang="en-US"/>
              <a:pPr fontAlgn="base">
                <a:spcBef>
                  <a:spcPct val="0"/>
                </a:spcBef>
                <a:spcAft>
                  <a:spcPct val="0"/>
                </a:spcAft>
              </a:pPr>
              <a:t>29</a:t>
            </a:fld>
            <a:endParaRPr lang="en-US"/>
          </a:p>
        </p:txBody>
      </p:sp>
    </p:spTree>
    <p:extLst>
      <p:ext uri="{BB962C8B-B14F-4D97-AF65-F5344CB8AC3E}">
        <p14:creationId xmlns:p14="http://schemas.microsoft.com/office/powerpoint/2010/main" val="1789932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7EA267-D8EA-4473-BFAC-A539F965E637}" type="slidenum">
              <a:rPr lang="en-US"/>
              <a:pPr fontAlgn="base">
                <a:spcBef>
                  <a:spcPct val="0"/>
                </a:spcBef>
                <a:spcAft>
                  <a:spcPct val="0"/>
                </a:spcAft>
              </a:pPr>
              <a:t>30</a:t>
            </a:fld>
            <a:endParaRPr lang="en-US"/>
          </a:p>
        </p:txBody>
      </p:sp>
    </p:spTree>
    <p:extLst>
      <p:ext uri="{BB962C8B-B14F-4D97-AF65-F5344CB8AC3E}">
        <p14:creationId xmlns:p14="http://schemas.microsoft.com/office/powerpoint/2010/main" val="2639455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fld id="{DE5865E4-C4A6-439D-A44E-CE3337A6A65E}" type="slidenum">
              <a:rPr lang="en-US"/>
              <a:pPr/>
              <a:t>42</a:t>
            </a:fld>
            <a:endParaRPr lang="en-US"/>
          </a:p>
        </p:txBody>
      </p:sp>
      <p:sp>
        <p:nvSpPr>
          <p:cNvPr id="52226" name="Rectangle 2"/>
          <p:cNvSpPr>
            <a:spLocks noGrp="1" noRot="1" noChangeAspect="1" noChangeArrowheads="1" noTextEdit="1"/>
          </p:cNvSpPr>
          <p:nvPr>
            <p:ph type="sldImg"/>
          </p:nvPr>
        </p:nvSpPr>
        <p:spPr>
          <a:solidFill>
            <a:srgbClr val="FFFFFF"/>
          </a:solidFill>
          <a:ln/>
        </p:spPr>
      </p:sp>
      <p:sp>
        <p:nvSpPr>
          <p:cNvPr id="52227"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Times New Roman" pitchFamily="18" charset="0"/>
            </a:endParaRPr>
          </a:p>
        </p:txBody>
      </p:sp>
    </p:spTree>
    <p:extLst>
      <p:ext uri="{BB962C8B-B14F-4D97-AF65-F5344CB8AC3E}">
        <p14:creationId xmlns:p14="http://schemas.microsoft.com/office/powerpoint/2010/main" val="1256720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p:spPr>
        <p:txBody>
          <a:bodyPr/>
          <a:lstStyle/>
          <a:p>
            <a:fld id="{20187AA0-219C-4520-8FFB-510D5691DFB6}" type="slidenum">
              <a:rPr lang="en-US"/>
              <a:pPr/>
              <a:t>44</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r>
              <a:rPr lang="en-US" smtClean="0">
                <a:latin typeface="Times New Roman" pitchFamily="18" charset="0"/>
              </a:rPr>
              <a:t>WHY???  Congenital abnormality, genetic disorder, defective gonad</a:t>
            </a:r>
          </a:p>
        </p:txBody>
      </p:sp>
    </p:spTree>
    <p:extLst>
      <p:ext uri="{BB962C8B-B14F-4D97-AF65-F5344CB8AC3E}">
        <p14:creationId xmlns:p14="http://schemas.microsoft.com/office/powerpoint/2010/main" val="2645352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7"/>
          <p:cNvSpPr>
            <a:spLocks noGrp="1" noChangeArrowheads="1"/>
          </p:cNvSpPr>
          <p:nvPr>
            <p:ph type="sldNum" sz="quarter" idx="5"/>
          </p:nvPr>
        </p:nvSpPr>
        <p:spPr>
          <a:noFill/>
        </p:spPr>
        <p:txBody>
          <a:bodyPr/>
          <a:lstStyle/>
          <a:p>
            <a:fld id="{C6C2A57D-228A-4424-9C19-0757CA09D249}" type="slidenum">
              <a:rPr lang="en-US"/>
              <a:pPr/>
              <a:t>45</a:t>
            </a:fld>
            <a:endParaRPr 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r>
              <a:rPr lang="en-US" smtClean="0">
                <a:latin typeface="Times New Roman" pitchFamily="18" charset="0"/>
              </a:rPr>
              <a:t>MRKH: mullerian agenesis. Primary amenorrhea and no apparent vagina. Associated with urinary tract (ectopic kidney, renal agenesis, horseshoe kidney) and skeletal abnormality, usually spine. </a:t>
            </a:r>
          </a:p>
          <a:p>
            <a:r>
              <a:rPr lang="en-US" smtClean="0">
                <a:latin typeface="Times New Roman" pitchFamily="18" charset="0"/>
              </a:rPr>
              <a:t>Asherman</a:t>
            </a:r>
            <a:r>
              <a:rPr lang="ja-JP" altLang="en-US" smtClean="0">
                <a:latin typeface="Times New Roman" pitchFamily="18" charset="0"/>
              </a:rPr>
              <a:t>’</a:t>
            </a:r>
            <a:r>
              <a:rPr lang="en-US" altLang="ja-JP" smtClean="0">
                <a:latin typeface="Times New Roman" pitchFamily="18" charset="0"/>
              </a:rPr>
              <a:t>s: intrauterine scarring/synechiae</a:t>
            </a:r>
          </a:p>
          <a:p>
            <a:r>
              <a:rPr lang="en-US" smtClean="0">
                <a:latin typeface="Times New Roman" pitchFamily="18" charset="0"/>
              </a:rPr>
              <a:t>TB</a:t>
            </a:r>
          </a:p>
        </p:txBody>
      </p:sp>
    </p:spTree>
    <p:extLst>
      <p:ext uri="{BB962C8B-B14F-4D97-AF65-F5344CB8AC3E}">
        <p14:creationId xmlns:p14="http://schemas.microsoft.com/office/powerpoint/2010/main" val="3094913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4572000" cy="6858000"/>
          </a:xfrm>
          <a:prstGeom prst="rect">
            <a:avLst/>
          </a:prstGeom>
          <a:solidFill>
            <a:schemeClr val="accent1"/>
          </a:solidFill>
          <a:ln w="9525">
            <a:noFill/>
            <a:miter lim="800000"/>
            <a:headEnd/>
            <a:tailEnd/>
          </a:ln>
        </p:spPr>
        <p:txBody>
          <a:bodyPr wrap="none" anchor="ctr"/>
          <a:lstStyle/>
          <a:p>
            <a:pPr algn="ctr"/>
            <a:endParaRPr kumimoji="1" lang="en-US" sz="2400"/>
          </a:p>
        </p:txBody>
      </p:sp>
      <p:sp>
        <p:nvSpPr>
          <p:cNvPr id="5" name="AutoShape 3"/>
          <p:cNvSpPr>
            <a:spLocks noChangeArrowheads="1"/>
          </p:cNvSpPr>
          <p:nvPr/>
        </p:nvSpPr>
        <p:spPr bwMode="auto">
          <a:xfrm>
            <a:off x="685800" y="990600"/>
            <a:ext cx="5181600" cy="1905000"/>
          </a:xfrm>
          <a:prstGeom prst="roundRect">
            <a:avLst>
              <a:gd name="adj" fmla="val 50000"/>
            </a:avLst>
          </a:prstGeom>
          <a:solidFill>
            <a:schemeClr val="bg1"/>
          </a:solidFill>
          <a:ln w="9525">
            <a:noFill/>
            <a:round/>
            <a:headEnd/>
            <a:tailEnd/>
          </a:ln>
        </p:spPr>
        <p:txBody>
          <a:bodyPr wrap="none" anchor="ctr"/>
          <a:lstStyle/>
          <a:p>
            <a:pPr algn="ctr"/>
            <a:endParaRPr kumimoji="1" lang="en-US" sz="2400"/>
          </a:p>
        </p:txBody>
      </p:sp>
      <p:grpSp>
        <p:nvGrpSpPr>
          <p:cNvPr id="6" name="Group 15"/>
          <p:cNvGrpSpPr>
            <a:grpSpLocks/>
          </p:cNvGrpSpPr>
          <p:nvPr/>
        </p:nvGrpSpPr>
        <p:grpSpPr bwMode="auto">
          <a:xfrm>
            <a:off x="3632200" y="4889500"/>
            <a:ext cx="4876800" cy="319088"/>
            <a:chOff x="2288" y="3080"/>
            <a:chExt cx="3072" cy="201"/>
          </a:xfrm>
        </p:grpSpPr>
        <p:sp>
          <p:nvSpPr>
            <p:cNvPr id="7" name="AutoShape 6"/>
            <p:cNvSpPr>
              <a:spLocks noChangeArrowheads="1"/>
            </p:cNvSpPr>
            <p:nvPr/>
          </p:nvSpPr>
          <p:spPr bwMode="auto">
            <a:xfrm flipH="1">
              <a:off x="2288" y="3080"/>
              <a:ext cx="2914" cy="200"/>
            </a:xfrm>
            <a:prstGeom prst="roundRect">
              <a:avLst>
                <a:gd name="adj" fmla="val 0"/>
              </a:avLst>
            </a:prstGeom>
            <a:solidFill>
              <a:schemeClr val="bg2"/>
            </a:solidFill>
            <a:ln w="9525">
              <a:noFill/>
              <a:round/>
              <a:headEnd/>
              <a:tailEnd/>
            </a:ln>
          </p:spPr>
          <p:txBody>
            <a:bodyPr wrap="none" anchor="ctr"/>
            <a:lstStyle/>
            <a:p>
              <a:endParaRPr lang="en-US"/>
            </a:p>
          </p:txBody>
        </p:sp>
        <p:sp>
          <p:nvSpPr>
            <p:cNvPr id="8" name="AutoShape 7"/>
            <p:cNvSpPr>
              <a:spLocks noChangeArrowheads="1"/>
            </p:cNvSpPr>
            <p:nvPr/>
          </p:nvSpPr>
          <p:spPr bwMode="auto">
            <a:xfrm>
              <a:off x="5196" y="3080"/>
              <a:ext cx="164" cy="201"/>
            </a:xfrm>
            <a:prstGeom prst="flowChartDelay">
              <a:avLst/>
            </a:prstGeom>
            <a:solidFill>
              <a:schemeClr val="bg2"/>
            </a:solidFill>
            <a:ln w="9525">
              <a:noFill/>
              <a:miter lim="800000"/>
              <a:headEnd/>
              <a:tailEnd/>
            </a:ln>
          </p:spPr>
          <p:txBody>
            <a:bodyPr wrap="none" anchor="ctr"/>
            <a:lstStyle/>
            <a:p>
              <a:endParaRPr lang="en-US"/>
            </a:p>
          </p:txBody>
        </p:sp>
      </p:grpSp>
      <p:sp>
        <p:nvSpPr>
          <p:cNvPr id="52228" name="Rectangle 4"/>
          <p:cNvSpPr>
            <a:spLocks noGrp="1" noChangeArrowheads="1"/>
          </p:cNvSpPr>
          <p:nvPr>
            <p:ph type="subTitle" idx="1"/>
          </p:nvPr>
        </p:nvSpPr>
        <p:spPr>
          <a:xfrm>
            <a:off x="4673600" y="2927350"/>
            <a:ext cx="3657600" cy="1822450"/>
          </a:xfrm>
        </p:spPr>
        <p:txBody>
          <a:bodyPr anchor="b"/>
          <a:lstStyle>
            <a:lvl1pPr marL="0" indent="0">
              <a:buFont typeface="Wingdings" pitchFamily="-107" charset="2"/>
              <a:buNone/>
              <a:defRPr>
                <a:solidFill>
                  <a:schemeClr val="tx2"/>
                </a:solidFill>
              </a:defRPr>
            </a:lvl1pPr>
          </a:lstStyle>
          <a:p>
            <a:r>
              <a:rPr lang="en-US"/>
              <a:t>Click to edit Master subtitle style</a:t>
            </a:r>
          </a:p>
        </p:txBody>
      </p:sp>
      <p:sp>
        <p:nvSpPr>
          <p:cNvPr id="52235" name="Rectangle 11"/>
          <p:cNvSpPr>
            <a:spLocks noGrp="1" noChangeArrowheads="1"/>
          </p:cNvSpPr>
          <p:nvPr>
            <p:ph type="ctrTitle" sz="quarter"/>
          </p:nvPr>
        </p:nvSpPr>
        <p:spPr>
          <a:xfrm>
            <a:off x="936625" y="1425575"/>
            <a:ext cx="7772400" cy="1143000"/>
          </a:xfrm>
        </p:spPr>
        <p:txBody>
          <a:bodyPr anchor="ctr"/>
          <a:lstStyle>
            <a:lvl1pPr algn="ctr">
              <a:defRPr>
                <a:solidFill>
                  <a:schemeClr val="tx1"/>
                </a:solidFill>
              </a:defRPr>
            </a:lvl1pPr>
          </a:lstStyle>
          <a:p>
            <a:r>
              <a:rPr lang="en-US"/>
              <a:t>Click to edit Master title style</a:t>
            </a:r>
          </a:p>
        </p:txBody>
      </p:sp>
      <p:sp>
        <p:nvSpPr>
          <p:cNvPr id="9" name="Rectangle 18"/>
          <p:cNvSpPr>
            <a:spLocks noGrp="1" noChangeArrowheads="1"/>
          </p:cNvSpPr>
          <p:nvPr>
            <p:ph type="dt" sz="quarter" idx="10"/>
          </p:nvPr>
        </p:nvSpPr>
        <p:spPr>
          <a:xfrm>
            <a:off x="2667000" y="6553200"/>
            <a:ext cx="1905000" cy="304800"/>
          </a:xfrm>
        </p:spPr>
        <p:txBody>
          <a:bodyPr/>
          <a:lstStyle>
            <a:lvl1pPr>
              <a:defRPr>
                <a:solidFill>
                  <a:schemeClr val="bg1"/>
                </a:solidFill>
              </a:defRPr>
            </a:lvl1pPr>
          </a:lstStyle>
          <a:p>
            <a:pPr>
              <a:defRPr/>
            </a:pPr>
            <a:fld id="{E3B04613-870C-43C7-B6B9-20376618D961}" type="datetime1">
              <a:rPr lang="en-US" smtClean="0"/>
              <a:pPr>
                <a:defRPr/>
              </a:pPr>
              <a:t>4/24/2021</a:t>
            </a:fld>
            <a:endParaRPr lang="en-US"/>
          </a:p>
        </p:txBody>
      </p:sp>
      <p:sp>
        <p:nvSpPr>
          <p:cNvPr id="10" name="Rectangle 19"/>
          <p:cNvSpPr>
            <a:spLocks noGrp="1" noChangeArrowheads="1"/>
          </p:cNvSpPr>
          <p:nvPr>
            <p:ph type="ftr" sz="quarter" idx="11"/>
          </p:nvPr>
        </p:nvSpPr>
        <p:spPr>
          <a:xfrm>
            <a:off x="5195888" y="6553200"/>
            <a:ext cx="3279775" cy="304800"/>
          </a:xfrm>
        </p:spPr>
        <p:txBody>
          <a:bodyPr/>
          <a:lstStyle>
            <a:lvl1pPr algn="r">
              <a:defRPr/>
            </a:lvl1pPr>
          </a:lstStyle>
          <a:p>
            <a:pPr>
              <a:defRPr/>
            </a:pPr>
            <a:endParaRPr lang="en-US"/>
          </a:p>
        </p:txBody>
      </p:sp>
      <p:sp>
        <p:nvSpPr>
          <p:cNvPr id="11" name="Rectangle 20"/>
          <p:cNvSpPr>
            <a:spLocks noGrp="1" noChangeArrowheads="1"/>
          </p:cNvSpPr>
          <p:nvPr>
            <p:ph type="sldNum" sz="quarter" idx="12"/>
          </p:nvPr>
        </p:nvSpPr>
        <p:spPr>
          <a:xfrm>
            <a:off x="9525" y="6359525"/>
            <a:ext cx="587375" cy="488950"/>
          </a:xfrm>
        </p:spPr>
        <p:txBody>
          <a:bodyPr anchorCtr="0"/>
          <a:lstStyle>
            <a:lvl1pPr>
              <a:defRPr/>
            </a:lvl1pPr>
          </a:lstStyle>
          <a:p>
            <a:fld id="{3A32AC44-8E79-4299-992D-5A75D42C602D}" type="slidenum">
              <a:rPr lang="en-US"/>
              <a:pPr/>
              <a:t>‹#›</a:t>
            </a:fld>
            <a:endParaRPr lang="en-US"/>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64F0C056-334B-4F4D-8E01-36C49BF94BA0}" type="datetime1">
              <a:rPr lang="en-US" smtClean="0"/>
              <a:pPr>
                <a:defRPr/>
              </a:pPr>
              <a:t>4/24/2021</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fld id="{67EA8159-DA6E-4976-89F5-8F57F3260D0E}" type="slidenum">
              <a:rPr lang="en-US"/>
              <a:pPr/>
              <a:t>‹#›</a:t>
            </a:fld>
            <a:endParaRPr 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762000"/>
            <a:ext cx="20002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762000"/>
            <a:ext cx="58483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86C5A1BD-152F-4B71-90A5-EAE4C65ABADB}" type="datetime1">
              <a:rPr lang="en-US" smtClean="0"/>
              <a:pPr>
                <a:defRPr/>
              </a:pPr>
              <a:t>4/24/2021</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fld id="{AADB0008-8CEB-4E11-8931-04A4E901D852}" type="slidenum">
              <a:rPr lang="en-US"/>
              <a:pPr/>
              <a:t>‹#›</a:t>
            </a:fld>
            <a:endParaRPr lang="en-US"/>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911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fld id="{5870BD4E-39ED-4634-B042-910E0A200632}" type="datetime1">
              <a:rPr lang="en-US" smtClean="0"/>
              <a:pPr>
                <a:defRPr/>
              </a:pPr>
              <a:t>4/24/2021</a:t>
            </a:fld>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fld id="{75AD1FAA-DC6A-46A8-806C-280AFEE6DC23}" type="slidenum">
              <a:rPr lang="en-US"/>
              <a:pPr/>
              <a:t>‹#›</a:t>
            </a:fld>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B35EEC7D-8FF0-4C3A-9B4E-CAEB9A8BB4BC}" type="datetime1">
              <a:rPr lang="en-US" smtClean="0"/>
              <a:pPr>
                <a:defRPr/>
              </a:pPr>
              <a:t>4/24/2021</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fld id="{5B70BB06-211E-4A3F-BA09-3F8BF5C36554}" type="slidenum">
              <a:rPr lang="en-US"/>
              <a:pPr/>
              <a:t>‹#›</a:t>
            </a:fld>
            <a:endParaRPr 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fld id="{8A5BA2B6-3424-4440-A50F-A8F37F87512C}" type="datetime1">
              <a:rPr lang="en-US" smtClean="0"/>
              <a:pPr>
                <a:defRPr/>
              </a:pPr>
              <a:t>4/24/2021</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fld id="{BEB4D2C8-B9FE-430B-ACE4-A76958A4AEA0}" type="slidenum">
              <a:rPr lang="en-US"/>
              <a:pPr/>
              <a:t>‹#›</a:t>
            </a:fld>
            <a:endParaRPr lang="en-US"/>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91100" y="2362200"/>
            <a:ext cx="39243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fld id="{493A31F3-D7ED-4B15-8F7E-612A55AA55BB}" type="datetime1">
              <a:rPr lang="en-US" smtClean="0"/>
              <a:pPr>
                <a:defRPr/>
              </a:pPr>
              <a:t>4/24/2021</a:t>
            </a:fld>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fld id="{C5BD720C-F5C0-4202-99AC-039ED10832CC}" type="slidenum">
              <a:rPr lang="en-US"/>
              <a:pPr/>
              <a:t>‹#›</a:t>
            </a:fld>
            <a:endParaRPr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fld id="{BE141058-C2B1-47C3-BEF5-95013AAD78F4}" type="datetime1">
              <a:rPr lang="en-US" smtClean="0"/>
              <a:pPr>
                <a:defRPr/>
              </a:pPr>
              <a:t>4/24/2021</a:t>
            </a:fld>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fld id="{F8E73D91-6F15-4887-BAF5-6C0F0701641F}" type="slidenum">
              <a:rPr lang="en-US"/>
              <a:pPr/>
              <a:t>‹#›</a:t>
            </a:fld>
            <a:endParaRPr 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fld id="{0D4EDD2F-87CB-4717-BE4D-65234B44A3A9}" type="datetime1">
              <a:rPr lang="en-US" smtClean="0"/>
              <a:pPr>
                <a:defRPr/>
              </a:pPr>
              <a:t>4/24/2021</a:t>
            </a:fld>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fld id="{BE888AB4-767D-4A53-9320-912A09158F36}" type="slidenum">
              <a:rPr lang="en-US"/>
              <a:pPr/>
              <a:t>‹#›</a:t>
            </a:fld>
            <a:endParaRPr 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1E9B443C-8D42-4052-B5F4-A59CA469BA31}" type="datetime1">
              <a:rPr lang="en-US" smtClean="0"/>
              <a:pPr>
                <a:defRPr/>
              </a:pPr>
              <a:t>4/24/2021</a:t>
            </a:fld>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fld id="{5F6AA4DA-AFFC-4BEB-B000-CB580C5BFC8A}" type="slidenum">
              <a:rPr lang="en-US"/>
              <a:pPr/>
              <a:t>‹#›</a:t>
            </a:fld>
            <a:endParaRPr 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65715612-B977-48D5-ACD1-685D7D669A86}" type="datetime1">
              <a:rPr lang="en-US" smtClean="0"/>
              <a:pPr>
                <a:defRPr/>
              </a:pPr>
              <a:t>4/24/2021</a:t>
            </a:fld>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fld id="{5164E692-E5D2-40CE-9942-24E3E7139D61}" type="slidenum">
              <a:rPr lang="en-US"/>
              <a:pPr/>
              <a:t>‹#›</a:t>
            </a:fld>
            <a:endParaRPr 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12310BC4-01E0-476C-9C9C-60BC41F8778F}" type="datetime1">
              <a:rPr lang="en-US" smtClean="0"/>
              <a:pPr>
                <a:defRPr/>
              </a:pPr>
              <a:t>4/24/2021</a:t>
            </a:fld>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fld id="{71F02A7F-5B81-43E4-9639-8C76AFF306EE}" type="slidenum">
              <a:rPr lang="en-US"/>
              <a:pPr/>
              <a:t>‹#›</a:t>
            </a:fld>
            <a:endParaRPr lang="en-U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3200400" cy="6858000"/>
            <a:chOff x="0" y="0"/>
            <a:chExt cx="2016" cy="4320"/>
          </a:xfrm>
        </p:grpSpPr>
        <p:sp>
          <p:nvSpPr>
            <p:cNvPr id="1036" name="Rectangle 3"/>
            <p:cNvSpPr>
              <a:spLocks noChangeArrowheads="1"/>
            </p:cNvSpPr>
            <p:nvPr/>
          </p:nvSpPr>
          <p:spPr bwMode="auto">
            <a:xfrm>
              <a:off x="0" y="0"/>
              <a:ext cx="480" cy="4320"/>
            </a:xfrm>
            <a:prstGeom prst="rect">
              <a:avLst/>
            </a:prstGeom>
            <a:solidFill>
              <a:schemeClr val="accent1"/>
            </a:solidFill>
            <a:ln w="9525">
              <a:noFill/>
              <a:miter lim="800000"/>
              <a:headEnd/>
              <a:tailEnd/>
            </a:ln>
          </p:spPr>
          <p:txBody>
            <a:bodyPr wrap="none" anchor="ctr"/>
            <a:lstStyle/>
            <a:p>
              <a:endParaRPr lang="en-US"/>
            </a:p>
          </p:txBody>
        </p:sp>
        <p:sp>
          <p:nvSpPr>
            <p:cNvPr id="1037" name="Rectangle 4"/>
            <p:cNvSpPr>
              <a:spLocks noChangeArrowheads="1"/>
            </p:cNvSpPr>
            <p:nvPr/>
          </p:nvSpPr>
          <p:spPr bwMode="auto">
            <a:xfrm>
              <a:off x="432" y="0"/>
              <a:ext cx="1584" cy="672"/>
            </a:xfrm>
            <a:prstGeom prst="rect">
              <a:avLst/>
            </a:prstGeom>
            <a:solidFill>
              <a:schemeClr val="accent1"/>
            </a:solidFill>
            <a:ln w="9525">
              <a:noFill/>
              <a:miter lim="800000"/>
              <a:headEnd/>
              <a:tailEnd/>
            </a:ln>
          </p:spPr>
          <p:txBody>
            <a:bodyPr wrap="none" anchor="ctr"/>
            <a:lstStyle/>
            <a:p>
              <a:endParaRPr lang="en-US"/>
            </a:p>
          </p:txBody>
        </p:sp>
      </p:grpSp>
      <p:sp>
        <p:nvSpPr>
          <p:cNvPr id="1027" name="AutoShape 5"/>
          <p:cNvSpPr>
            <a:spLocks noChangeArrowheads="1"/>
          </p:cNvSpPr>
          <p:nvPr/>
        </p:nvSpPr>
        <p:spPr bwMode="auto">
          <a:xfrm>
            <a:off x="762000" y="762000"/>
            <a:ext cx="5105400" cy="609600"/>
          </a:xfrm>
          <a:prstGeom prst="roundRect">
            <a:avLst>
              <a:gd name="adj" fmla="val 50000"/>
            </a:avLst>
          </a:prstGeom>
          <a:solidFill>
            <a:schemeClr val="bg1"/>
          </a:solidFill>
          <a:ln w="9525">
            <a:noFill/>
            <a:round/>
            <a:headEnd/>
            <a:tailEnd/>
          </a:ln>
        </p:spPr>
        <p:txBody>
          <a:bodyPr wrap="none" anchor="ctr"/>
          <a:lstStyle/>
          <a:p>
            <a:pPr algn="ctr"/>
            <a:endParaRPr kumimoji="1" lang="en-US" sz="2400"/>
          </a:p>
        </p:txBody>
      </p:sp>
      <p:sp>
        <p:nvSpPr>
          <p:cNvPr id="1028" name="Rectangle 6"/>
          <p:cNvSpPr>
            <a:spLocks noGrp="1" noChangeArrowheads="1"/>
          </p:cNvSpPr>
          <p:nvPr>
            <p:ph type="title"/>
          </p:nvPr>
        </p:nvSpPr>
        <p:spPr bwMode="auto">
          <a:xfrm>
            <a:off x="914400" y="762000"/>
            <a:ext cx="80010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Rectangle 7"/>
          <p:cNvSpPr>
            <a:spLocks noGrp="1" noChangeArrowheads="1"/>
          </p:cNvSpPr>
          <p:nvPr>
            <p:ph type="body" idx="1"/>
          </p:nvPr>
        </p:nvSpPr>
        <p:spPr bwMode="auto">
          <a:xfrm>
            <a:off x="914400" y="2362200"/>
            <a:ext cx="8001000" cy="3733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08" name="Rectangle 8"/>
          <p:cNvSpPr>
            <a:spLocks noGrp="1" noChangeArrowheads="1"/>
          </p:cNvSpPr>
          <p:nvPr>
            <p:ph type="dt" sz="half" idx="2"/>
          </p:nvPr>
        </p:nvSpPr>
        <p:spPr bwMode="auto">
          <a:xfrm>
            <a:off x="7010400" y="6553200"/>
            <a:ext cx="1905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a:defRPr sz="1400">
                <a:latin typeface="+mn-lt"/>
                <a:ea typeface="+mn-ea"/>
                <a:cs typeface="+mn-cs"/>
              </a:defRPr>
            </a:lvl1pPr>
          </a:lstStyle>
          <a:p>
            <a:pPr>
              <a:defRPr/>
            </a:pPr>
            <a:fld id="{C1C10E75-8D2B-44F9-8DFB-41694F573311}" type="datetime1">
              <a:rPr lang="en-US" smtClean="0"/>
              <a:pPr>
                <a:defRPr/>
              </a:pPr>
              <a:t>4/24/2021</a:t>
            </a:fld>
            <a:endParaRPr lang="en-US"/>
          </a:p>
        </p:txBody>
      </p:sp>
      <p:sp>
        <p:nvSpPr>
          <p:cNvPr id="51209" name="Rectangle 9"/>
          <p:cNvSpPr>
            <a:spLocks noGrp="1" noChangeArrowheads="1"/>
          </p:cNvSpPr>
          <p:nvPr>
            <p:ph type="ftr" sz="quarter" idx="3"/>
          </p:nvPr>
        </p:nvSpPr>
        <p:spPr bwMode="auto">
          <a:xfrm>
            <a:off x="2936875" y="6529388"/>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ctr">
              <a:defRPr sz="1400">
                <a:latin typeface="+mn-lt"/>
                <a:ea typeface="+mn-ea"/>
                <a:cs typeface="+mn-cs"/>
              </a:defRPr>
            </a:lvl1pPr>
          </a:lstStyle>
          <a:p>
            <a:pPr>
              <a:defRPr/>
            </a:pPr>
            <a:endParaRPr lang="en-US"/>
          </a:p>
        </p:txBody>
      </p:sp>
      <p:sp>
        <p:nvSpPr>
          <p:cNvPr id="51210" name="Rectangle 10"/>
          <p:cNvSpPr>
            <a:spLocks noGrp="1" noChangeArrowheads="1"/>
          </p:cNvSpPr>
          <p:nvPr>
            <p:ph type="sldNum" sz="quarter" idx="4"/>
          </p:nvPr>
        </p:nvSpPr>
        <p:spPr bwMode="auto">
          <a:xfrm>
            <a:off x="84138" y="63436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spAutoFit/>
          </a:bodyPr>
          <a:lstStyle>
            <a:lvl1pPr>
              <a:defRPr sz="2600" b="1">
                <a:solidFill>
                  <a:schemeClr val="bg1"/>
                </a:solidFill>
                <a:latin typeface="Arial" pitchFamily="34" charset="0"/>
              </a:defRPr>
            </a:lvl1pPr>
          </a:lstStyle>
          <a:p>
            <a:fld id="{E98117D4-41B1-44C3-8868-04A94EE22B65}" type="slidenum">
              <a:rPr lang="en-US"/>
              <a:pPr/>
              <a:t>‹#›</a:t>
            </a:fld>
            <a:endParaRPr lang="en-US"/>
          </a:p>
        </p:txBody>
      </p:sp>
      <p:grpSp>
        <p:nvGrpSpPr>
          <p:cNvPr id="1033" name="Group 11"/>
          <p:cNvGrpSpPr>
            <a:grpSpLocks/>
          </p:cNvGrpSpPr>
          <p:nvPr/>
        </p:nvGrpSpPr>
        <p:grpSpPr bwMode="auto">
          <a:xfrm>
            <a:off x="228600" y="1981200"/>
            <a:ext cx="7391400" cy="319088"/>
            <a:chOff x="144" y="1248"/>
            <a:chExt cx="4656" cy="201"/>
          </a:xfrm>
        </p:grpSpPr>
        <p:sp>
          <p:nvSpPr>
            <p:cNvPr id="1034" name="AutoShape 12"/>
            <p:cNvSpPr>
              <a:spLocks noChangeArrowheads="1"/>
            </p:cNvSpPr>
            <p:nvPr/>
          </p:nvSpPr>
          <p:spPr bwMode="auto">
            <a:xfrm>
              <a:off x="384" y="1248"/>
              <a:ext cx="4416" cy="200"/>
            </a:xfrm>
            <a:prstGeom prst="roundRect">
              <a:avLst>
                <a:gd name="adj" fmla="val 0"/>
              </a:avLst>
            </a:prstGeom>
            <a:solidFill>
              <a:schemeClr val="bg2"/>
            </a:solidFill>
            <a:ln w="9525">
              <a:noFill/>
              <a:round/>
              <a:headEnd/>
              <a:tailEnd/>
            </a:ln>
          </p:spPr>
          <p:txBody>
            <a:bodyPr wrap="none" anchor="ctr"/>
            <a:lstStyle/>
            <a:p>
              <a:endParaRPr lang="en-US"/>
            </a:p>
          </p:txBody>
        </p:sp>
        <p:sp>
          <p:nvSpPr>
            <p:cNvPr id="1035" name="AutoShape 13"/>
            <p:cNvSpPr>
              <a:spLocks noChangeArrowheads="1"/>
            </p:cNvSpPr>
            <p:nvPr/>
          </p:nvSpPr>
          <p:spPr bwMode="auto">
            <a:xfrm flipH="1">
              <a:off x="144" y="1248"/>
              <a:ext cx="248" cy="201"/>
            </a:xfrm>
            <a:prstGeom prst="flowChartDelay">
              <a:avLst/>
            </a:prstGeom>
            <a:solidFill>
              <a:schemeClr val="bg2"/>
            </a:solidFill>
            <a:ln w="9525">
              <a:noFill/>
              <a:miter lim="800000"/>
              <a:headEnd/>
              <a:tailEnd/>
            </a:ln>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745"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transition>
    <p:random/>
  </p:transition>
  <p:hf hdr="0" ftr="0"/>
  <p:txStyles>
    <p:titleStyle>
      <a:lvl1pPr algn="l" rtl="0" eaLnBrk="0" fontAlgn="base" hangingPunct="0">
        <a:lnSpc>
          <a:spcPct val="90000"/>
        </a:lnSpc>
        <a:spcBef>
          <a:spcPct val="0"/>
        </a:spcBef>
        <a:spcAft>
          <a:spcPct val="0"/>
        </a:spcAft>
        <a:defRPr sz="3600" b="1">
          <a:solidFill>
            <a:schemeClr val="tx2"/>
          </a:solidFill>
          <a:latin typeface="+mj-lt"/>
          <a:ea typeface="MS PGothic" pitchFamily="34" charset="-128"/>
          <a:cs typeface="ＭＳ Ｐゴシック" pitchFamily="-111" charset="-128"/>
        </a:defRPr>
      </a:lvl1pPr>
      <a:lvl2pPr algn="l" rtl="0" eaLnBrk="0" fontAlgn="base" hangingPunct="0">
        <a:lnSpc>
          <a:spcPct val="90000"/>
        </a:lnSpc>
        <a:spcBef>
          <a:spcPct val="0"/>
        </a:spcBef>
        <a:spcAft>
          <a:spcPct val="0"/>
        </a:spcAft>
        <a:defRPr sz="3600" b="1">
          <a:solidFill>
            <a:schemeClr val="tx2"/>
          </a:solidFill>
          <a:latin typeface="Arial" pitchFamily="-107" charset="0"/>
          <a:ea typeface="MS PGothic" pitchFamily="34" charset="-128"/>
          <a:cs typeface="ＭＳ Ｐゴシック" pitchFamily="-111" charset="-128"/>
        </a:defRPr>
      </a:lvl2pPr>
      <a:lvl3pPr algn="l" rtl="0" eaLnBrk="0" fontAlgn="base" hangingPunct="0">
        <a:lnSpc>
          <a:spcPct val="90000"/>
        </a:lnSpc>
        <a:spcBef>
          <a:spcPct val="0"/>
        </a:spcBef>
        <a:spcAft>
          <a:spcPct val="0"/>
        </a:spcAft>
        <a:defRPr sz="3600" b="1">
          <a:solidFill>
            <a:schemeClr val="tx2"/>
          </a:solidFill>
          <a:latin typeface="Arial" pitchFamily="-107" charset="0"/>
          <a:ea typeface="MS PGothic" pitchFamily="34" charset="-128"/>
          <a:cs typeface="ＭＳ Ｐゴシック" pitchFamily="-111" charset="-128"/>
        </a:defRPr>
      </a:lvl3pPr>
      <a:lvl4pPr algn="l" rtl="0" eaLnBrk="0" fontAlgn="base" hangingPunct="0">
        <a:lnSpc>
          <a:spcPct val="90000"/>
        </a:lnSpc>
        <a:spcBef>
          <a:spcPct val="0"/>
        </a:spcBef>
        <a:spcAft>
          <a:spcPct val="0"/>
        </a:spcAft>
        <a:defRPr sz="3600" b="1">
          <a:solidFill>
            <a:schemeClr val="tx2"/>
          </a:solidFill>
          <a:latin typeface="Arial" pitchFamily="-107" charset="0"/>
          <a:ea typeface="MS PGothic" pitchFamily="34" charset="-128"/>
          <a:cs typeface="ＭＳ Ｐゴシック" pitchFamily="-111" charset="-128"/>
        </a:defRPr>
      </a:lvl4pPr>
      <a:lvl5pPr algn="l" rtl="0" eaLnBrk="0" fontAlgn="base" hangingPunct="0">
        <a:lnSpc>
          <a:spcPct val="90000"/>
        </a:lnSpc>
        <a:spcBef>
          <a:spcPct val="0"/>
        </a:spcBef>
        <a:spcAft>
          <a:spcPct val="0"/>
        </a:spcAft>
        <a:defRPr sz="3600" b="1">
          <a:solidFill>
            <a:schemeClr val="tx2"/>
          </a:solidFill>
          <a:latin typeface="Arial" pitchFamily="-107" charset="0"/>
          <a:ea typeface="MS PGothic" pitchFamily="34" charset="-128"/>
          <a:cs typeface="ＭＳ Ｐゴシック" pitchFamily="-111" charset="-128"/>
        </a:defRPr>
      </a:lvl5pPr>
      <a:lvl6pPr marL="457200" algn="l" rtl="0" fontAlgn="base">
        <a:lnSpc>
          <a:spcPct val="90000"/>
        </a:lnSpc>
        <a:spcBef>
          <a:spcPct val="0"/>
        </a:spcBef>
        <a:spcAft>
          <a:spcPct val="0"/>
        </a:spcAft>
        <a:defRPr sz="3600" b="1">
          <a:solidFill>
            <a:schemeClr val="tx2"/>
          </a:solidFill>
          <a:latin typeface="Arial" pitchFamily="-107" charset="0"/>
        </a:defRPr>
      </a:lvl6pPr>
      <a:lvl7pPr marL="914400" algn="l" rtl="0" fontAlgn="base">
        <a:lnSpc>
          <a:spcPct val="90000"/>
        </a:lnSpc>
        <a:spcBef>
          <a:spcPct val="0"/>
        </a:spcBef>
        <a:spcAft>
          <a:spcPct val="0"/>
        </a:spcAft>
        <a:defRPr sz="3600" b="1">
          <a:solidFill>
            <a:schemeClr val="tx2"/>
          </a:solidFill>
          <a:latin typeface="Arial" pitchFamily="-107" charset="0"/>
        </a:defRPr>
      </a:lvl7pPr>
      <a:lvl8pPr marL="1371600" algn="l" rtl="0" fontAlgn="base">
        <a:lnSpc>
          <a:spcPct val="90000"/>
        </a:lnSpc>
        <a:spcBef>
          <a:spcPct val="0"/>
        </a:spcBef>
        <a:spcAft>
          <a:spcPct val="0"/>
        </a:spcAft>
        <a:defRPr sz="3600" b="1">
          <a:solidFill>
            <a:schemeClr val="tx2"/>
          </a:solidFill>
          <a:latin typeface="Arial" pitchFamily="-107" charset="0"/>
        </a:defRPr>
      </a:lvl8pPr>
      <a:lvl9pPr marL="1828800" algn="l" rtl="0" fontAlgn="base">
        <a:lnSpc>
          <a:spcPct val="90000"/>
        </a:lnSpc>
        <a:spcBef>
          <a:spcPct val="0"/>
        </a:spcBef>
        <a:spcAft>
          <a:spcPct val="0"/>
        </a:spcAft>
        <a:defRPr sz="3600" b="1">
          <a:solidFill>
            <a:schemeClr val="tx2"/>
          </a:solidFill>
          <a:latin typeface="Arial" pitchFamily="-107"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S PGothic" pitchFamily="34" charset="-128"/>
          <a:cs typeface="ＭＳ Ｐゴシック" pitchFamily="-111" charset="-128"/>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ea typeface="MS PGothic" pitchFamily="34" charset="-128"/>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ea typeface="MS PGothic" pitchFamily="34" charset="-128"/>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ea typeface="MS PGothic" pitchFamily="34" charset="-128"/>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ea typeface="MS PGothic" pitchFamily="34" charset="-128"/>
        </a:defRPr>
      </a:lvl5pPr>
      <a:lvl6pPr marL="2514600" indent="-228600" algn="l" rtl="0" fontAlgn="base">
        <a:spcBef>
          <a:spcPct val="20000"/>
        </a:spcBef>
        <a:spcAft>
          <a:spcPct val="0"/>
        </a:spcAft>
        <a:buClr>
          <a:schemeClr val="tx1"/>
        </a:buClr>
        <a:buSzPct val="65000"/>
        <a:buFont typeface="Wingdings" pitchFamily="-107" charset="2"/>
        <a:buChar char="l"/>
        <a:defRPr>
          <a:solidFill>
            <a:schemeClr val="tx1"/>
          </a:solidFill>
          <a:latin typeface="+mn-lt"/>
          <a:ea typeface="ＭＳ Ｐゴシック" pitchFamily="-107" charset="-128"/>
        </a:defRPr>
      </a:lvl6pPr>
      <a:lvl7pPr marL="2971800" indent="-228600" algn="l" rtl="0" fontAlgn="base">
        <a:spcBef>
          <a:spcPct val="20000"/>
        </a:spcBef>
        <a:spcAft>
          <a:spcPct val="0"/>
        </a:spcAft>
        <a:buClr>
          <a:schemeClr val="tx1"/>
        </a:buClr>
        <a:buSzPct val="65000"/>
        <a:buFont typeface="Wingdings" pitchFamily="-107" charset="2"/>
        <a:buChar char="l"/>
        <a:defRPr>
          <a:solidFill>
            <a:schemeClr val="tx1"/>
          </a:solidFill>
          <a:latin typeface="+mn-lt"/>
          <a:ea typeface="ＭＳ Ｐゴシック" pitchFamily="-107" charset="-128"/>
        </a:defRPr>
      </a:lvl7pPr>
      <a:lvl8pPr marL="3429000" indent="-228600" algn="l" rtl="0" fontAlgn="base">
        <a:spcBef>
          <a:spcPct val="20000"/>
        </a:spcBef>
        <a:spcAft>
          <a:spcPct val="0"/>
        </a:spcAft>
        <a:buClr>
          <a:schemeClr val="tx1"/>
        </a:buClr>
        <a:buSzPct val="65000"/>
        <a:buFont typeface="Wingdings" pitchFamily="-107" charset="2"/>
        <a:buChar char="l"/>
        <a:defRPr>
          <a:solidFill>
            <a:schemeClr val="tx1"/>
          </a:solidFill>
          <a:latin typeface="+mn-lt"/>
          <a:ea typeface="ＭＳ Ｐゴシック" pitchFamily="-107" charset="-128"/>
        </a:defRPr>
      </a:lvl8pPr>
      <a:lvl9pPr marL="3886200" indent="-228600" algn="l" rtl="0" fontAlgn="base">
        <a:spcBef>
          <a:spcPct val="20000"/>
        </a:spcBef>
        <a:spcAft>
          <a:spcPct val="0"/>
        </a:spcAft>
        <a:buClr>
          <a:schemeClr val="tx1"/>
        </a:buClr>
        <a:buSzPct val="65000"/>
        <a:buFont typeface="Wingdings" pitchFamily="-107" charset="2"/>
        <a:buChar char="l"/>
        <a:defRPr>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ncbi.nlm.nih.gov/pubmed/?term=Al-Qutob%20R%5bAuthor%5d&amp;cauthor=true&amp;cauthor_uid=14627210" TargetMode="External"/><Relationship Id="rId2" Type="http://schemas.openxmlformats.org/officeDocument/2006/relationships/hyperlink" Target="https://www.ncbi.nlm.nih.gov/pubmed/?term=Mawajdeh%20SM%5bAuthor%5d&amp;cauthor=true&amp;cauthor_uid=14627210" TargetMode="External"/><Relationship Id="rId1" Type="http://schemas.openxmlformats.org/officeDocument/2006/relationships/slideLayout" Target="../slideLayouts/slideLayout2.xml"/><Relationship Id="rId5" Type="http://schemas.openxmlformats.org/officeDocument/2006/relationships/hyperlink" Target="https://www.ncbi.nlm.nih.gov/pubmed/14627210" TargetMode="External"/><Relationship Id="rId4" Type="http://schemas.openxmlformats.org/officeDocument/2006/relationships/hyperlink" Target="https://www.ncbi.nlm.nih.gov/pubmed/?term=Schmidt%20A%5bAuthor%5d&amp;cauthor=true&amp;cauthor_uid=14627210"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applications.emro.who.int/emhj/v18/05/18_5_2012_0417_0425.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mountsinai.org/health-library/report/menstrual-disorder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mountsinai.org/health-library/report/anemia"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mountsinai.org/health-library/report/osteoporosis"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mountsinai.org/health-library/report/infertility-in-women"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ho.int/activities/breaking-barriers-towards-more-equitable-health-systems-for-everyone" TargetMode="External"/><Relationship Id="rId2" Type="http://schemas.openxmlformats.org/officeDocument/2006/relationships/hyperlink" Target="https://www.who.int/activities/reviewing-national-health-programmes-to-leave-no-one-behind" TargetMode="External"/><Relationship Id="rId1" Type="http://schemas.openxmlformats.org/officeDocument/2006/relationships/slideLayout" Target="../slideLayouts/slideLayout2.xml"/><Relationship Id="rId4" Type="http://schemas.openxmlformats.org/officeDocument/2006/relationships/hyperlink" Target="https://www.who.int/activities/advancing-gender-equity-and-human-rights-through-programmes-and-policie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ctrTitle" sz="quarter"/>
          </p:nvPr>
        </p:nvSpPr>
        <p:spPr/>
        <p:txBody>
          <a:bodyPr/>
          <a:lstStyle/>
          <a:p>
            <a:r>
              <a:rPr lang="en-US" dirty="0" smtClean="0"/>
              <a:t>Public Health Perspectives </a:t>
            </a:r>
            <a:br>
              <a:rPr lang="en-US" dirty="0" smtClean="0"/>
            </a:br>
            <a:r>
              <a:rPr lang="en-US" dirty="0" smtClean="0"/>
              <a:t>Reproductive Health</a:t>
            </a:r>
            <a:endParaRPr lang="en-US" dirty="0"/>
          </a:p>
        </p:txBody>
      </p:sp>
      <p:sp>
        <p:nvSpPr>
          <p:cNvPr id="4" name="Date Placeholder 3"/>
          <p:cNvSpPr>
            <a:spLocks noGrp="1"/>
          </p:cNvSpPr>
          <p:nvPr>
            <p:ph type="dt" sz="quarter" idx="10"/>
          </p:nvPr>
        </p:nvSpPr>
        <p:spPr/>
        <p:txBody>
          <a:bodyPr/>
          <a:lstStyle/>
          <a:p>
            <a:pPr>
              <a:defRPr/>
            </a:pPr>
            <a:fld id="{E3B04613-870C-43C7-B6B9-20376618D961}"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3A32AC44-8E79-4299-992D-5A75D42C602D}" type="slidenum">
              <a:rPr lang="en-US" smtClean="0"/>
              <a:pPr/>
              <a:t>1</a:t>
            </a:fld>
            <a:endParaRPr lang="en-US"/>
          </a:p>
        </p:txBody>
      </p:sp>
    </p:spTree>
    <p:extLst>
      <p:ext uri="{BB962C8B-B14F-4D97-AF65-F5344CB8AC3E}">
        <p14:creationId xmlns:p14="http://schemas.microsoft.com/office/powerpoint/2010/main" val="2288253214"/>
      </p:ext>
    </p:extLst>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Reproductive Morbidity</a:t>
            </a:r>
            <a:endParaRPr lang="en-US" dirty="0"/>
          </a:p>
        </p:txBody>
      </p:sp>
      <p:sp>
        <p:nvSpPr>
          <p:cNvPr id="3" name="Content Placeholder 2"/>
          <p:cNvSpPr>
            <a:spLocks noGrp="1"/>
          </p:cNvSpPr>
          <p:nvPr>
            <p:ph idx="1"/>
          </p:nvPr>
        </p:nvSpPr>
        <p:spPr/>
        <p:txBody>
          <a:bodyPr/>
          <a:lstStyle/>
          <a:p>
            <a:r>
              <a:rPr lang="en-US" dirty="0"/>
              <a:t> </a:t>
            </a:r>
            <a:r>
              <a:rPr lang="en-US" sz="2400" dirty="0" smtClean="0"/>
              <a:t>Reproductive </a:t>
            </a:r>
            <a:r>
              <a:rPr lang="en-US" sz="2400" dirty="0"/>
              <a:t>morbidity </a:t>
            </a:r>
            <a:r>
              <a:rPr lang="en-US" sz="2400" dirty="0" smtClean="0"/>
              <a:t>includes:</a:t>
            </a:r>
          </a:p>
          <a:p>
            <a:pPr lvl="1"/>
            <a:r>
              <a:rPr lang="en-US" sz="2000" dirty="0" smtClean="0"/>
              <a:t>Obstetric morbidity</a:t>
            </a:r>
          </a:p>
          <a:p>
            <a:pPr lvl="2"/>
            <a:r>
              <a:rPr lang="en-US" sz="1600" dirty="0" smtClean="0"/>
              <a:t>Direct</a:t>
            </a:r>
          </a:p>
          <a:p>
            <a:pPr lvl="2"/>
            <a:r>
              <a:rPr lang="en-US" sz="1600" dirty="0" smtClean="0"/>
              <a:t>Indirect</a:t>
            </a:r>
          </a:p>
          <a:p>
            <a:pPr lvl="2"/>
            <a:r>
              <a:rPr lang="en-US" sz="1600" dirty="0" smtClean="0"/>
              <a:t>psychological</a:t>
            </a:r>
          </a:p>
          <a:p>
            <a:pPr lvl="1"/>
            <a:r>
              <a:rPr lang="en-US" sz="2000" dirty="0" smtClean="0"/>
              <a:t>Gynecological morbidity</a:t>
            </a:r>
          </a:p>
          <a:p>
            <a:pPr lvl="2"/>
            <a:r>
              <a:rPr lang="en-US" sz="1600" dirty="0"/>
              <a:t>Direct</a:t>
            </a:r>
          </a:p>
          <a:p>
            <a:pPr lvl="2"/>
            <a:r>
              <a:rPr lang="en-US" sz="1600" dirty="0"/>
              <a:t>Indirect</a:t>
            </a:r>
          </a:p>
          <a:p>
            <a:pPr lvl="2"/>
            <a:r>
              <a:rPr lang="en-US" sz="1600" dirty="0"/>
              <a:t>psychological</a:t>
            </a:r>
          </a:p>
          <a:p>
            <a:pPr lvl="1"/>
            <a:r>
              <a:rPr lang="en-US" sz="2000" dirty="0" smtClean="0"/>
              <a:t>Contraceptive morbidity</a:t>
            </a:r>
          </a:p>
          <a:p>
            <a:pPr marL="0" indent="0">
              <a:buNone/>
            </a:pPr>
            <a:r>
              <a:rPr lang="en-US" sz="1600" dirty="0" smtClean="0"/>
              <a:t>(WHO, 1989)</a:t>
            </a:r>
            <a:endParaRPr lang="en-US" sz="1600"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10</a:t>
            </a:fld>
            <a:endParaRPr lang="en-US"/>
          </a:p>
        </p:txBody>
      </p:sp>
    </p:spTree>
    <p:extLst>
      <p:ext uri="{BB962C8B-B14F-4D97-AF65-F5344CB8AC3E}">
        <p14:creationId xmlns:p14="http://schemas.microsoft.com/office/powerpoint/2010/main" val="647337760"/>
      </p:ext>
    </p:extLst>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Reproductive Morbidity</a:t>
            </a:r>
            <a:endParaRPr lang="en-US" dirty="0"/>
          </a:p>
        </p:txBody>
      </p:sp>
      <p:sp>
        <p:nvSpPr>
          <p:cNvPr id="3" name="Content Placeholder 2"/>
          <p:cNvSpPr>
            <a:spLocks noGrp="1"/>
          </p:cNvSpPr>
          <p:nvPr>
            <p:ph idx="1"/>
          </p:nvPr>
        </p:nvSpPr>
        <p:spPr/>
        <p:txBody>
          <a:bodyPr/>
          <a:lstStyle/>
          <a:p>
            <a:r>
              <a:rPr lang="en-US" dirty="0"/>
              <a:t> </a:t>
            </a:r>
            <a:r>
              <a:rPr lang="en-US" sz="2400" b="1" i="1" dirty="0"/>
              <a:t>Obstetric </a:t>
            </a:r>
            <a:r>
              <a:rPr lang="en-US" sz="2400" b="1" i="1" dirty="0" smtClean="0"/>
              <a:t>morbidity (Maternal Morbidity)</a:t>
            </a:r>
          </a:p>
          <a:p>
            <a:pPr marL="0" indent="0">
              <a:buNone/>
            </a:pPr>
            <a:r>
              <a:rPr lang="en-US" dirty="0" smtClean="0"/>
              <a:t>Morbidity </a:t>
            </a:r>
            <a:r>
              <a:rPr lang="en-US" dirty="0"/>
              <a:t>in a woman who has been pregnant (regardless of the </a:t>
            </a:r>
            <a:r>
              <a:rPr lang="en-US" b="1" dirty="0">
                <a:solidFill>
                  <a:srgbClr val="FF0000"/>
                </a:solidFill>
              </a:rPr>
              <a:t>site</a:t>
            </a:r>
            <a:r>
              <a:rPr lang="en-US" dirty="0"/>
              <a:t> or </a:t>
            </a:r>
            <a:r>
              <a:rPr lang="en-US" b="1" dirty="0">
                <a:solidFill>
                  <a:srgbClr val="FF0000"/>
                </a:solidFill>
              </a:rPr>
              <a:t>duration</a:t>
            </a:r>
            <a:r>
              <a:rPr lang="en-US" dirty="0"/>
              <a:t> of the pregnancy) from any cause related to or aggravated by the pregnancy or its management, but not from accidental or incidental causes</a:t>
            </a:r>
            <a:r>
              <a:rPr lang="en-US" dirty="0" smtClean="0"/>
              <a:t>.</a:t>
            </a:r>
          </a:p>
          <a:p>
            <a:pPr marL="0" indent="0">
              <a:buNone/>
            </a:pPr>
            <a:r>
              <a:rPr lang="en-US" sz="2400" dirty="0" smtClean="0"/>
              <a:t> </a:t>
            </a:r>
          </a:p>
          <a:p>
            <a:r>
              <a:rPr lang="en-US" sz="1600" dirty="0" smtClean="0"/>
              <a:t>(WHO, 1989)</a:t>
            </a:r>
            <a:endParaRPr lang="en-US" sz="1600"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11</a:t>
            </a:fld>
            <a:endParaRPr lang="en-US"/>
          </a:p>
        </p:txBody>
      </p:sp>
    </p:spTree>
    <p:extLst>
      <p:ext uri="{BB962C8B-B14F-4D97-AF65-F5344CB8AC3E}">
        <p14:creationId xmlns:p14="http://schemas.microsoft.com/office/powerpoint/2010/main" val="632911851"/>
      </p:ext>
    </p:extLst>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Reproductive Morbidity</a:t>
            </a:r>
            <a:endParaRPr lang="en-US" dirty="0"/>
          </a:p>
        </p:txBody>
      </p:sp>
      <p:sp>
        <p:nvSpPr>
          <p:cNvPr id="3" name="Content Placeholder 2"/>
          <p:cNvSpPr>
            <a:spLocks noGrp="1"/>
          </p:cNvSpPr>
          <p:nvPr>
            <p:ph idx="1"/>
          </p:nvPr>
        </p:nvSpPr>
        <p:spPr/>
        <p:txBody>
          <a:bodyPr/>
          <a:lstStyle/>
          <a:p>
            <a:r>
              <a:rPr lang="en-US" dirty="0"/>
              <a:t> </a:t>
            </a:r>
            <a:r>
              <a:rPr lang="en-US" sz="2400" b="1" i="1" dirty="0"/>
              <a:t>Obstetric morbidity</a:t>
            </a:r>
            <a:r>
              <a:rPr lang="en-US" sz="2400" dirty="0" smtClean="0"/>
              <a:t>—</a:t>
            </a:r>
          </a:p>
          <a:p>
            <a:pPr lvl="1"/>
            <a:r>
              <a:rPr lang="en-US" sz="1800" b="1" i="1" dirty="0">
                <a:solidFill>
                  <a:srgbClr val="0070C0"/>
                </a:solidFill>
              </a:rPr>
              <a:t>Direct obstetric </a:t>
            </a:r>
            <a:r>
              <a:rPr lang="en-US" sz="1800" i="1" dirty="0"/>
              <a:t>morbidity</a:t>
            </a:r>
            <a:r>
              <a:rPr lang="en-US" sz="1800" dirty="0"/>
              <a:t> results from obstetric complications of the pregnant state (pregnancy, labor, and the puerperium), from interventions, omissions, incorrect treatment, or from a chain of events resulting from any of the above. </a:t>
            </a:r>
            <a:endParaRPr lang="en-US" sz="1800" dirty="0" smtClean="0"/>
          </a:p>
          <a:p>
            <a:pPr lvl="1"/>
            <a:r>
              <a:rPr lang="en-US" sz="1800" dirty="0" smtClean="0"/>
              <a:t>This </a:t>
            </a:r>
            <a:r>
              <a:rPr lang="en-US" sz="1800" dirty="0"/>
              <a:t>can include temporary conditions, mild or severe, which occur during pregnancy or within 42 days of delivery, or permanent/chronic conditions resulting from pregnancy, abortion or childbirth. </a:t>
            </a:r>
            <a:endParaRPr lang="en-US" sz="1800" dirty="0" smtClean="0"/>
          </a:p>
          <a:p>
            <a:pPr lvl="1"/>
            <a:r>
              <a:rPr lang="en-US" sz="1800" dirty="0" smtClean="0"/>
              <a:t>Some </a:t>
            </a:r>
            <a:r>
              <a:rPr lang="en-US" sz="1800" dirty="0"/>
              <a:t>chronic conditions (such as anemia or hypertension) may be caused by pregnancy and delivery, but are equally likely to have other </a:t>
            </a:r>
            <a:r>
              <a:rPr lang="en-US" sz="1800" dirty="0" smtClean="0"/>
              <a:t>causes.</a:t>
            </a:r>
            <a:endParaRPr lang="en-US" sz="1800"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12</a:t>
            </a:fld>
            <a:endParaRPr lang="en-US"/>
          </a:p>
        </p:txBody>
      </p:sp>
    </p:spTree>
    <p:extLst>
      <p:ext uri="{BB962C8B-B14F-4D97-AF65-F5344CB8AC3E}">
        <p14:creationId xmlns:p14="http://schemas.microsoft.com/office/powerpoint/2010/main" val="4380447"/>
      </p:ext>
    </p:extLst>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Reproductive Morbidity</a:t>
            </a:r>
            <a:endParaRPr lang="en-US" dirty="0"/>
          </a:p>
        </p:txBody>
      </p:sp>
      <p:sp>
        <p:nvSpPr>
          <p:cNvPr id="3" name="Content Placeholder 2"/>
          <p:cNvSpPr>
            <a:spLocks noGrp="1"/>
          </p:cNvSpPr>
          <p:nvPr>
            <p:ph idx="1"/>
          </p:nvPr>
        </p:nvSpPr>
        <p:spPr/>
        <p:txBody>
          <a:bodyPr/>
          <a:lstStyle/>
          <a:p>
            <a:r>
              <a:rPr lang="en-US" dirty="0"/>
              <a:t> </a:t>
            </a:r>
            <a:r>
              <a:rPr lang="en-US" sz="2400" b="1" i="1" dirty="0"/>
              <a:t>Obstetric morbidity</a:t>
            </a:r>
            <a:r>
              <a:rPr lang="en-US" sz="2400" dirty="0" smtClean="0"/>
              <a:t>—</a:t>
            </a:r>
          </a:p>
          <a:p>
            <a:pPr lvl="1"/>
            <a:r>
              <a:rPr lang="en-US" sz="2000" b="1" i="1" dirty="0">
                <a:solidFill>
                  <a:srgbClr val="0070C0"/>
                </a:solidFill>
              </a:rPr>
              <a:t>Indirect obstetric </a:t>
            </a:r>
            <a:r>
              <a:rPr lang="en-US" sz="2000" i="1" dirty="0"/>
              <a:t>morbidity</a:t>
            </a:r>
            <a:r>
              <a:rPr lang="en-US" sz="2000" dirty="0"/>
              <a:t> results from a previously existing condition or disease, such as sickle cell </a:t>
            </a:r>
            <a:r>
              <a:rPr lang="en-US" sz="2000" dirty="0" smtClean="0"/>
              <a:t>disease, </a:t>
            </a:r>
            <a:r>
              <a:rPr lang="en-US" sz="2000" dirty="0" smtClean="0"/>
              <a:t>hepatitis, or </a:t>
            </a:r>
            <a:r>
              <a:rPr lang="en-US" sz="2000" dirty="0"/>
              <a:t>tuberculosis, which was </a:t>
            </a:r>
            <a:r>
              <a:rPr lang="en-US" sz="2000" b="1" dirty="0">
                <a:solidFill>
                  <a:srgbClr val="FF0000"/>
                </a:solidFill>
              </a:rPr>
              <a:t>aggravated</a:t>
            </a:r>
            <a:r>
              <a:rPr lang="en-US" sz="2000" dirty="0"/>
              <a:t> by the physiologic effects of pregnancy. Such morbidity may occur at any time and continue beyond the reproductive years</a:t>
            </a:r>
            <a:r>
              <a:rPr lang="en-US" sz="2000" dirty="0" smtClean="0"/>
              <a:t>.</a:t>
            </a:r>
          </a:p>
          <a:p>
            <a:pPr lvl="1"/>
            <a:r>
              <a:rPr lang="en-US" sz="1800" b="1" dirty="0">
                <a:solidFill>
                  <a:srgbClr val="0070C0"/>
                </a:solidFill>
              </a:rPr>
              <a:t>Psychological obstetric </a:t>
            </a:r>
            <a:r>
              <a:rPr lang="en-US" sz="1800" dirty="0"/>
              <a:t>morbidity may include puerperal </a:t>
            </a:r>
            <a:r>
              <a:rPr lang="en-US" sz="1800" dirty="0" smtClean="0"/>
              <a:t>psychosis (baby blues), suicide</a:t>
            </a:r>
            <a:r>
              <a:rPr lang="en-US" sz="1800" dirty="0"/>
              <a:t>, strong fear of pregnancy and childbirth, and may be the consequence of obstetric complications, obstetric interventions, cultural practices (such as isolation during labor and delivery), or </a:t>
            </a:r>
            <a:r>
              <a:rPr lang="en-US" sz="1800" dirty="0" smtClean="0"/>
              <a:t>coercion (e.g. to have abortion or denial of abortion).</a:t>
            </a:r>
            <a:r>
              <a:rPr lang="en-US" sz="2000" dirty="0" smtClean="0"/>
              <a:t> </a:t>
            </a:r>
            <a:endParaRPr lang="en-US" sz="2000"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13</a:t>
            </a:fld>
            <a:endParaRPr lang="en-US"/>
          </a:p>
        </p:txBody>
      </p:sp>
    </p:spTree>
    <p:extLst>
      <p:ext uri="{BB962C8B-B14F-4D97-AF65-F5344CB8AC3E}">
        <p14:creationId xmlns:p14="http://schemas.microsoft.com/office/powerpoint/2010/main" val="1987271437"/>
      </p:ext>
    </p:extLst>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Reproductive Morbidity</a:t>
            </a:r>
            <a:endParaRPr lang="en-US" dirty="0"/>
          </a:p>
        </p:txBody>
      </p:sp>
      <p:sp>
        <p:nvSpPr>
          <p:cNvPr id="3" name="Content Placeholder 2"/>
          <p:cNvSpPr>
            <a:spLocks noGrp="1"/>
          </p:cNvSpPr>
          <p:nvPr>
            <p:ph idx="1"/>
          </p:nvPr>
        </p:nvSpPr>
        <p:spPr/>
        <p:txBody>
          <a:bodyPr/>
          <a:lstStyle/>
          <a:p>
            <a:r>
              <a:rPr lang="en-US" dirty="0"/>
              <a:t> </a:t>
            </a:r>
            <a:r>
              <a:rPr lang="en-US" sz="2400" b="1" i="1" dirty="0"/>
              <a:t>Gynecologic morbidity</a:t>
            </a:r>
            <a:r>
              <a:rPr lang="en-US" sz="2400" dirty="0"/>
              <a:t>—includes any condition, disease, or dysfunction of the reproductive system which is </a:t>
            </a:r>
            <a:r>
              <a:rPr lang="en-US" sz="2400" b="1" dirty="0">
                <a:solidFill>
                  <a:srgbClr val="FF0000"/>
                </a:solidFill>
              </a:rPr>
              <a:t>not related </a:t>
            </a:r>
            <a:r>
              <a:rPr lang="en-US" sz="2400" dirty="0"/>
              <a:t>to pregnancy, abortion, or childbirth, but may be related to sexual behavior.</a:t>
            </a:r>
          </a:p>
          <a:p>
            <a:pPr lvl="1"/>
            <a:r>
              <a:rPr lang="en-US" sz="2000" b="1" i="1" dirty="0">
                <a:solidFill>
                  <a:srgbClr val="0070C0"/>
                </a:solidFill>
              </a:rPr>
              <a:t>Direct gynecologic</a:t>
            </a:r>
            <a:r>
              <a:rPr lang="en-US" sz="2000" i="1" dirty="0"/>
              <a:t> morbidity</a:t>
            </a:r>
            <a:r>
              <a:rPr lang="en-US" sz="2000" dirty="0"/>
              <a:t> includes reproductive cancers, premenstrual syndrome (PMS), endocrine system disorders, bacterial or viral sexually transmitted diseases (STDs) and their sequelae (cervical cancer, pelvic inflammatory disease [PID], secondary sterility, AIDS), reproductive tract infections (RTIs), coital injuries.</a:t>
            </a:r>
          </a:p>
          <a:p>
            <a:pPr marL="0" indent="0">
              <a:buNone/>
            </a:pPr>
            <a:r>
              <a:rPr lang="en-US" sz="1600" dirty="0" smtClean="0"/>
              <a:t>(WHO, 1989)</a:t>
            </a:r>
            <a:endParaRPr lang="en-US" sz="1600"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14</a:t>
            </a:fld>
            <a:endParaRPr lang="en-US"/>
          </a:p>
        </p:txBody>
      </p:sp>
    </p:spTree>
    <p:extLst>
      <p:ext uri="{BB962C8B-B14F-4D97-AF65-F5344CB8AC3E}">
        <p14:creationId xmlns:p14="http://schemas.microsoft.com/office/powerpoint/2010/main" val="2477060724"/>
      </p:ext>
    </p:extLst>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Reproductive Morbidity</a:t>
            </a:r>
            <a:endParaRPr lang="en-US" dirty="0"/>
          </a:p>
        </p:txBody>
      </p:sp>
      <p:sp>
        <p:nvSpPr>
          <p:cNvPr id="3" name="Content Placeholder 2"/>
          <p:cNvSpPr>
            <a:spLocks noGrp="1"/>
          </p:cNvSpPr>
          <p:nvPr>
            <p:ph idx="1"/>
          </p:nvPr>
        </p:nvSpPr>
        <p:spPr/>
        <p:txBody>
          <a:bodyPr/>
          <a:lstStyle/>
          <a:p>
            <a:r>
              <a:rPr lang="en-US" dirty="0"/>
              <a:t> </a:t>
            </a:r>
            <a:r>
              <a:rPr lang="en-US" sz="2400" b="1" i="1" dirty="0" smtClean="0"/>
              <a:t>Gynecologic </a:t>
            </a:r>
          </a:p>
          <a:p>
            <a:pPr lvl="1"/>
            <a:r>
              <a:rPr lang="en-US" b="1" i="1" dirty="0">
                <a:solidFill>
                  <a:srgbClr val="0070C0"/>
                </a:solidFill>
              </a:rPr>
              <a:t>Indirect gynecologic </a:t>
            </a:r>
            <a:r>
              <a:rPr lang="en-US" i="1" dirty="0"/>
              <a:t>morbidity</a:t>
            </a:r>
            <a:r>
              <a:rPr lang="en-US" dirty="0"/>
              <a:t> includes primarily traditional practices, some of which are for treatment of real or perceived gynecologic conditions (such as female genital mutilation, </a:t>
            </a:r>
            <a:r>
              <a:rPr lang="en-US" dirty="0" err="1"/>
              <a:t>gishiri</a:t>
            </a:r>
            <a:r>
              <a:rPr lang="en-US" dirty="0"/>
              <a:t> cuts).</a:t>
            </a:r>
          </a:p>
          <a:p>
            <a:pPr lvl="1"/>
            <a:r>
              <a:rPr lang="en-US" b="1" i="1" dirty="0">
                <a:solidFill>
                  <a:srgbClr val="0070C0"/>
                </a:solidFill>
              </a:rPr>
              <a:t>Psychological morbidity</a:t>
            </a:r>
            <a:r>
              <a:rPr lang="en-US" dirty="0"/>
              <a:t> includes psychological disorders associated with STDs, infertility, traditional practices, dyspareunia, fistulae, rape.</a:t>
            </a:r>
          </a:p>
          <a:p>
            <a:pPr marL="0" indent="0">
              <a:buNone/>
            </a:pPr>
            <a:r>
              <a:rPr lang="en-US" sz="1600" dirty="0" smtClean="0"/>
              <a:t>(WHO, 1989)</a:t>
            </a:r>
            <a:endParaRPr lang="en-US" sz="1600"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15</a:t>
            </a:fld>
            <a:endParaRPr lang="en-US"/>
          </a:p>
        </p:txBody>
      </p:sp>
    </p:spTree>
    <p:extLst>
      <p:ext uri="{BB962C8B-B14F-4D97-AF65-F5344CB8AC3E}">
        <p14:creationId xmlns:p14="http://schemas.microsoft.com/office/powerpoint/2010/main" val="3304848181"/>
      </p:ext>
    </p:extLst>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Reproductive Morbidity</a:t>
            </a:r>
            <a:endParaRPr lang="en-US" dirty="0"/>
          </a:p>
        </p:txBody>
      </p:sp>
      <p:sp>
        <p:nvSpPr>
          <p:cNvPr id="3" name="Content Placeholder 2"/>
          <p:cNvSpPr>
            <a:spLocks noGrp="1"/>
          </p:cNvSpPr>
          <p:nvPr>
            <p:ph idx="1"/>
          </p:nvPr>
        </p:nvSpPr>
        <p:spPr/>
        <p:txBody>
          <a:bodyPr/>
          <a:lstStyle/>
          <a:p>
            <a:r>
              <a:rPr lang="en-US" dirty="0"/>
              <a:t> </a:t>
            </a:r>
            <a:r>
              <a:rPr lang="en-US" sz="2400" b="1" i="1" dirty="0"/>
              <a:t>Contraceptive morbidity</a:t>
            </a:r>
            <a:r>
              <a:rPr lang="en-US" sz="2400" dirty="0"/>
              <a:t>—includes conditions which result from efforts (other than abortion) to limit fertility, whether they are traditional or modern methods. Examples include menorrhagia from IUD use, thromboses from oral contraceptive use, and wound infections after Norplant insertion</a:t>
            </a:r>
            <a:r>
              <a:rPr lang="en-US" sz="2400" dirty="0" smtClean="0"/>
              <a:t>.</a:t>
            </a:r>
            <a:endParaRPr lang="en-US" sz="1600"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16</a:t>
            </a:fld>
            <a:endParaRPr lang="en-US"/>
          </a:p>
        </p:txBody>
      </p:sp>
    </p:spTree>
    <p:extLst>
      <p:ext uri="{BB962C8B-B14F-4D97-AF65-F5344CB8AC3E}">
        <p14:creationId xmlns:p14="http://schemas.microsoft.com/office/powerpoint/2010/main" val="272865583"/>
      </p:ext>
    </p:extLst>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Measuring reproductive morbidity: a community-based approach, Jordan</a:t>
            </a:r>
            <a:r>
              <a:rPr lang="en-US" sz="3200" dirty="0" smtClean="0"/>
              <a:t>.</a:t>
            </a:r>
            <a:endParaRPr lang="en-US" sz="3200" dirty="0"/>
          </a:p>
        </p:txBody>
      </p:sp>
      <p:sp>
        <p:nvSpPr>
          <p:cNvPr id="3" name="Content Placeholder 2"/>
          <p:cNvSpPr>
            <a:spLocks noGrp="1"/>
          </p:cNvSpPr>
          <p:nvPr>
            <p:ph idx="1"/>
          </p:nvPr>
        </p:nvSpPr>
        <p:spPr/>
        <p:txBody>
          <a:bodyPr/>
          <a:lstStyle/>
          <a:p>
            <a:r>
              <a:rPr lang="en-US" u="sng" dirty="0" err="1" smtClean="0">
                <a:hlinkClick r:id="rId2"/>
              </a:rPr>
              <a:t>Mawajdeh</a:t>
            </a:r>
            <a:r>
              <a:rPr lang="en-US" u="sng" dirty="0" smtClean="0">
                <a:hlinkClick r:id="rId2"/>
              </a:rPr>
              <a:t> </a:t>
            </a:r>
            <a:r>
              <a:rPr lang="en-US" u="sng" dirty="0">
                <a:hlinkClick r:id="rId2"/>
              </a:rPr>
              <a:t>SM</a:t>
            </a:r>
            <a:r>
              <a:rPr lang="en-US" baseline="30000" dirty="0"/>
              <a:t>1</a:t>
            </a:r>
            <a:r>
              <a:rPr lang="en-US" dirty="0"/>
              <a:t>, </a:t>
            </a:r>
            <a:r>
              <a:rPr lang="en-US" u="sng" dirty="0">
                <a:hlinkClick r:id="rId3"/>
              </a:rPr>
              <a:t>Al-</a:t>
            </a:r>
            <a:r>
              <a:rPr lang="en-US" u="sng" dirty="0" err="1">
                <a:hlinkClick r:id="rId3"/>
              </a:rPr>
              <a:t>Qutob</a:t>
            </a:r>
            <a:r>
              <a:rPr lang="en-US" u="sng" dirty="0">
                <a:hlinkClick r:id="rId3"/>
              </a:rPr>
              <a:t> R</a:t>
            </a:r>
            <a:r>
              <a:rPr lang="en-US" dirty="0"/>
              <a:t>, </a:t>
            </a:r>
            <a:r>
              <a:rPr lang="en-US" u="sng" dirty="0">
                <a:hlinkClick r:id="rId4"/>
              </a:rPr>
              <a:t>Schmidt A</a:t>
            </a:r>
            <a:r>
              <a:rPr lang="en-US" dirty="0" smtClean="0"/>
              <a:t>. 2003</a:t>
            </a:r>
            <a:endParaRPr lang="en-US" dirty="0"/>
          </a:p>
          <a:p>
            <a:r>
              <a:rPr lang="en-US" dirty="0" smtClean="0"/>
              <a:t>Reproductive morbidity:</a:t>
            </a:r>
          </a:p>
          <a:p>
            <a:pPr lvl="1"/>
            <a:r>
              <a:rPr lang="en-US" dirty="0" smtClean="0"/>
              <a:t>reproductive </a:t>
            </a:r>
            <a:r>
              <a:rPr lang="en-US" dirty="0"/>
              <a:t>tract infections were diagnosed in 55% of the women</a:t>
            </a:r>
            <a:r>
              <a:rPr lang="en-US" dirty="0" smtClean="0"/>
              <a:t>,</a:t>
            </a:r>
          </a:p>
          <a:p>
            <a:pPr lvl="2"/>
            <a:r>
              <a:rPr lang="en-US" dirty="0" smtClean="0"/>
              <a:t> </a:t>
            </a:r>
            <a:r>
              <a:rPr lang="en-US" dirty="0"/>
              <a:t>a presumed chlamydia trachomatis genital infection in 40%, </a:t>
            </a:r>
            <a:endParaRPr lang="en-US" dirty="0" smtClean="0"/>
          </a:p>
          <a:p>
            <a:pPr lvl="1"/>
            <a:r>
              <a:rPr lang="en-US" dirty="0" smtClean="0"/>
              <a:t>and </a:t>
            </a:r>
            <a:r>
              <a:rPr lang="en-US" dirty="0"/>
              <a:t>genital prolapse in 22%. </a:t>
            </a:r>
            <a:endParaRPr lang="en-US" dirty="0" smtClean="0"/>
          </a:p>
          <a:p>
            <a:r>
              <a:rPr lang="en-US" sz="1600" dirty="0">
                <a:hlinkClick r:id="rId5"/>
              </a:rPr>
              <a:t>https://www.ncbi.nlm.nih.gov/pubmed/14627210</a:t>
            </a:r>
            <a:endParaRPr lang="en-US" sz="1600" dirty="0" smtClean="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17</a:t>
            </a:fld>
            <a:endParaRPr lang="en-US"/>
          </a:p>
        </p:txBody>
      </p:sp>
    </p:spTree>
    <p:extLst>
      <p:ext uri="{BB962C8B-B14F-4D97-AF65-F5344CB8AC3E}">
        <p14:creationId xmlns:p14="http://schemas.microsoft.com/office/powerpoint/2010/main" val="2788161503"/>
      </p:ext>
    </p:extLst>
  </p:cSld>
  <p:clrMapOvr>
    <a:masterClrMapping/>
  </p:clrMapOvr>
  <p:transition>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Measuring reproductive morbidity: a community-based approach, Jordan</a:t>
            </a:r>
            <a:r>
              <a:rPr lang="en-US" sz="3200" dirty="0" smtClean="0"/>
              <a:t>.</a:t>
            </a:r>
            <a:endParaRPr lang="en-US" sz="3200" dirty="0"/>
          </a:p>
        </p:txBody>
      </p:sp>
      <p:sp>
        <p:nvSpPr>
          <p:cNvPr id="3" name="Content Placeholder 2"/>
          <p:cNvSpPr>
            <a:spLocks noGrp="1"/>
          </p:cNvSpPr>
          <p:nvPr>
            <p:ph idx="1"/>
          </p:nvPr>
        </p:nvSpPr>
        <p:spPr/>
        <p:txBody>
          <a:bodyPr/>
          <a:lstStyle/>
          <a:p>
            <a:r>
              <a:rPr lang="en-US" dirty="0" smtClean="0"/>
              <a:t>Non-reproductive morbidities,</a:t>
            </a:r>
          </a:p>
          <a:p>
            <a:pPr lvl="1"/>
            <a:r>
              <a:rPr lang="en-US" sz="2800" dirty="0" smtClean="0"/>
              <a:t>14</a:t>
            </a:r>
            <a:r>
              <a:rPr lang="en-US" sz="2800" dirty="0"/>
              <a:t>% were diagnosed with a urinary tract infection (UTI), </a:t>
            </a:r>
            <a:endParaRPr lang="en-US" sz="2800" dirty="0" smtClean="0"/>
          </a:p>
          <a:p>
            <a:pPr lvl="1"/>
            <a:r>
              <a:rPr lang="en-US" sz="2800" dirty="0" smtClean="0"/>
              <a:t>24</a:t>
            </a:r>
            <a:r>
              <a:rPr lang="en-US" sz="2800" dirty="0"/>
              <a:t>% with urinary incontinence, </a:t>
            </a:r>
            <a:endParaRPr lang="en-US" sz="2800" dirty="0" smtClean="0"/>
          </a:p>
          <a:p>
            <a:pPr lvl="1"/>
            <a:r>
              <a:rPr lang="en-US" sz="2800" dirty="0" smtClean="0"/>
              <a:t>and </a:t>
            </a:r>
            <a:r>
              <a:rPr lang="en-US" sz="2800" dirty="0"/>
              <a:t>40% with anemia. </a:t>
            </a:r>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18</a:t>
            </a:fld>
            <a:endParaRPr lang="en-US"/>
          </a:p>
        </p:txBody>
      </p:sp>
    </p:spTree>
    <p:extLst>
      <p:ext uri="{BB962C8B-B14F-4D97-AF65-F5344CB8AC3E}">
        <p14:creationId xmlns:p14="http://schemas.microsoft.com/office/powerpoint/2010/main" val="3453333496"/>
      </p:ext>
    </p:extLst>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Reproductive and non-reproductive health status of women aged 15 years and above in southern Jordan</a:t>
            </a:r>
          </a:p>
        </p:txBody>
      </p:sp>
      <p:sp>
        <p:nvSpPr>
          <p:cNvPr id="3" name="Content Placeholder 2"/>
          <p:cNvSpPr>
            <a:spLocks noGrp="1"/>
          </p:cNvSpPr>
          <p:nvPr>
            <p:ph idx="1"/>
          </p:nvPr>
        </p:nvSpPr>
        <p:spPr/>
        <p:txBody>
          <a:bodyPr/>
          <a:lstStyle/>
          <a:p>
            <a:r>
              <a:rPr lang="en-US" sz="1800" dirty="0"/>
              <a:t>F.A. Abu-</a:t>
            </a:r>
            <a:r>
              <a:rPr lang="en-US" sz="1800" dirty="0" err="1"/>
              <a:t>Moghli</a:t>
            </a:r>
            <a:r>
              <a:rPr lang="en-US" sz="1800" dirty="0" smtClean="0"/>
              <a:t>, </a:t>
            </a:r>
            <a:r>
              <a:rPr lang="en-US" sz="1800" dirty="0"/>
              <a:t>I.A. </a:t>
            </a:r>
            <a:r>
              <a:rPr lang="en-US" sz="1800" dirty="0" err="1"/>
              <a:t>Khalaf</a:t>
            </a:r>
            <a:r>
              <a:rPr lang="en-US" sz="1800" dirty="0" smtClean="0"/>
              <a:t>, </a:t>
            </a:r>
            <a:r>
              <a:rPr lang="en-US" sz="1800" dirty="0"/>
              <a:t>S. Tokiko</a:t>
            </a:r>
            <a:r>
              <a:rPr lang="en-US" sz="1800" dirty="0" smtClean="0"/>
              <a:t>, </a:t>
            </a:r>
            <a:r>
              <a:rPr lang="en-US" sz="1800" dirty="0"/>
              <a:t>I. </a:t>
            </a:r>
            <a:r>
              <a:rPr lang="en-US" sz="1800" dirty="0" smtClean="0"/>
              <a:t>Atsuko, M.M</a:t>
            </a:r>
            <a:r>
              <a:rPr lang="en-US" sz="1800" dirty="0"/>
              <a:t>. </a:t>
            </a:r>
            <a:r>
              <a:rPr lang="en-US" sz="1800" dirty="0" err="1" smtClean="0"/>
              <a:t>Nabolsi</a:t>
            </a:r>
            <a:r>
              <a:rPr lang="en-US" sz="1800" dirty="0" smtClean="0"/>
              <a:t> </a:t>
            </a:r>
            <a:r>
              <a:rPr lang="en-US" sz="1800" dirty="0"/>
              <a:t>and B.A. </a:t>
            </a:r>
            <a:r>
              <a:rPr lang="en-US" sz="1800" dirty="0" smtClean="0"/>
              <a:t>Al-</a:t>
            </a:r>
            <a:r>
              <a:rPr lang="en-US" sz="1800" dirty="0" err="1" smtClean="0"/>
              <a:t>Sharairi</a:t>
            </a:r>
            <a:r>
              <a:rPr lang="en-US" sz="1800" dirty="0" smtClean="0"/>
              <a:t>, 2012</a:t>
            </a:r>
          </a:p>
          <a:p>
            <a:r>
              <a:rPr lang="en-US" dirty="0" smtClean="0"/>
              <a:t>Reproductive </a:t>
            </a:r>
            <a:r>
              <a:rPr lang="en-US" dirty="0"/>
              <a:t>health </a:t>
            </a:r>
            <a:r>
              <a:rPr lang="en-US" dirty="0" smtClean="0"/>
              <a:t>concerns:</a:t>
            </a:r>
          </a:p>
          <a:p>
            <a:pPr lvl="1"/>
            <a:r>
              <a:rPr lang="en-US" dirty="0" smtClean="0"/>
              <a:t>early marriage </a:t>
            </a:r>
            <a:r>
              <a:rPr lang="en-US" dirty="0"/>
              <a:t>(15–20 years</a:t>
            </a:r>
            <a:r>
              <a:rPr lang="en-US" dirty="0" smtClean="0"/>
              <a:t>): 76.8%, </a:t>
            </a:r>
          </a:p>
          <a:p>
            <a:pPr lvl="1"/>
            <a:r>
              <a:rPr lang="en-US" dirty="0" smtClean="0"/>
              <a:t>having </a:t>
            </a:r>
            <a:r>
              <a:rPr lang="en-US" dirty="0"/>
              <a:t>5+ </a:t>
            </a:r>
            <a:r>
              <a:rPr lang="en-US" dirty="0" smtClean="0"/>
              <a:t>children: 43.1% </a:t>
            </a:r>
          </a:p>
          <a:p>
            <a:r>
              <a:rPr lang="en-US" dirty="0" smtClean="0"/>
              <a:t> </a:t>
            </a:r>
            <a:r>
              <a:rPr lang="en-US" dirty="0" err="1" smtClean="0"/>
              <a:t>haemoglobin</a:t>
            </a:r>
            <a:r>
              <a:rPr lang="en-US" dirty="0" smtClean="0"/>
              <a:t> </a:t>
            </a:r>
            <a:r>
              <a:rPr lang="en-US" dirty="0"/>
              <a:t>level &lt; 12 </a:t>
            </a:r>
            <a:r>
              <a:rPr lang="en-US" dirty="0" smtClean="0"/>
              <a:t>g/</a:t>
            </a:r>
            <a:r>
              <a:rPr lang="en-US" dirty="0" err="1" smtClean="0"/>
              <a:t>dL</a:t>
            </a:r>
            <a:r>
              <a:rPr lang="en-US" dirty="0" smtClean="0"/>
              <a:t> (</a:t>
            </a:r>
            <a:r>
              <a:rPr lang="en-US" dirty="0" err="1" smtClean="0"/>
              <a:t>anaemia</a:t>
            </a:r>
            <a:r>
              <a:rPr lang="en-US" dirty="0" smtClean="0"/>
              <a:t>):55.5%. </a:t>
            </a:r>
          </a:p>
          <a:p>
            <a:r>
              <a:rPr lang="en-US" dirty="0" smtClean="0"/>
              <a:t>Urinary </a:t>
            </a:r>
            <a:r>
              <a:rPr lang="en-US" dirty="0"/>
              <a:t>tract infection was the most common health problem (29.0</a:t>
            </a:r>
            <a:r>
              <a:rPr lang="en-US" dirty="0" smtClean="0"/>
              <a:t>%).</a:t>
            </a:r>
            <a:r>
              <a:rPr lang="en-US" dirty="0">
                <a:hlinkClick r:id="rId2"/>
              </a:rPr>
              <a:t> </a:t>
            </a:r>
            <a:r>
              <a:rPr lang="en-US" sz="1600" dirty="0">
                <a:hlinkClick r:id="rId2"/>
              </a:rPr>
              <a:t>http://applications.emro.who.int/emhj/v18/05/18_5_2012_0417_0425.pdf</a:t>
            </a:r>
            <a:endParaRPr lang="en-US" sz="1600"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19</a:t>
            </a:fld>
            <a:endParaRPr lang="en-US"/>
          </a:p>
        </p:txBody>
      </p:sp>
    </p:spTree>
    <p:extLst>
      <p:ext uri="{BB962C8B-B14F-4D97-AF65-F5344CB8AC3E}">
        <p14:creationId xmlns:p14="http://schemas.microsoft.com/office/powerpoint/2010/main" val="1398559411"/>
      </p:ext>
    </p:ext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E9B443C-8D42-4052-B5F4-A59CA469BA31}" type="datetime1">
              <a:rPr lang="en-US" smtClean="0"/>
              <a:pPr>
                <a:defRPr/>
              </a:pPr>
              <a:t>4/24/2021</a:t>
            </a:fld>
            <a:endParaRPr lang="en-US"/>
          </a:p>
        </p:txBody>
      </p:sp>
      <p:sp>
        <p:nvSpPr>
          <p:cNvPr id="3" name="Slide Number Placeholder 2"/>
          <p:cNvSpPr>
            <a:spLocks noGrp="1"/>
          </p:cNvSpPr>
          <p:nvPr>
            <p:ph type="sldNum" sz="quarter" idx="12"/>
          </p:nvPr>
        </p:nvSpPr>
        <p:spPr/>
        <p:txBody>
          <a:bodyPr/>
          <a:lstStyle/>
          <a:p>
            <a:fld id="{5F6AA4DA-AFFC-4BEB-B000-CB580C5BFC8A}" type="slidenum">
              <a:rPr lang="en-US" smtClean="0"/>
              <a:pPr/>
              <a:t>2</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5137" y="100636"/>
            <a:ext cx="4642130" cy="6588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6593456"/>
      </p:ext>
    </p:extLst>
  </p:cSld>
  <p:clrMapOvr>
    <a:masterClrMapping/>
  </p:clrMapOvr>
  <p:transition>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algn="ctr" eaLnBrk="1" hangingPunct="1"/>
            <a:r>
              <a:rPr lang="en-US" sz="4400" dirty="0" smtClean="0">
                <a:solidFill>
                  <a:srgbClr val="FF0000"/>
                </a:solidFill>
              </a:rPr>
              <a:t/>
            </a:r>
            <a:br>
              <a:rPr lang="en-US" sz="4400" dirty="0" smtClean="0">
                <a:solidFill>
                  <a:srgbClr val="FF0000"/>
                </a:solidFill>
              </a:rPr>
            </a:br>
            <a:r>
              <a:rPr lang="en-US" sz="4400" dirty="0" smtClean="0">
                <a:solidFill>
                  <a:srgbClr val="FF0000"/>
                </a:solidFill>
              </a:rPr>
              <a:t>Menstruation</a:t>
            </a:r>
            <a:r>
              <a:rPr lang="en-US" dirty="0" smtClean="0"/>
              <a:t/>
            </a:r>
            <a:br>
              <a:rPr lang="en-US" dirty="0" smtClean="0"/>
            </a:br>
            <a:r>
              <a:rPr lang="en-US" dirty="0" smtClean="0"/>
              <a:t>Key terms and definitions</a:t>
            </a:r>
          </a:p>
        </p:txBody>
      </p:sp>
      <p:sp>
        <p:nvSpPr>
          <p:cNvPr id="24578" name="Rectangle 3"/>
          <p:cNvSpPr>
            <a:spLocks noGrp="1" noChangeArrowheads="1"/>
          </p:cNvSpPr>
          <p:nvPr>
            <p:ph type="body" idx="1"/>
          </p:nvPr>
        </p:nvSpPr>
        <p:spPr/>
        <p:txBody>
          <a:bodyPr/>
          <a:lstStyle/>
          <a:p>
            <a:pPr eaLnBrk="1" hangingPunct="1"/>
            <a:r>
              <a:rPr lang="en-US" sz="2400" b="1" dirty="0"/>
              <a:t>Menstruation</a:t>
            </a:r>
            <a:r>
              <a:rPr lang="en-US" sz="2400" dirty="0"/>
              <a:t> or menses is the natural bodily process of releasing blood and associated matter from the uterus through the vagina as part of the menstrual cycle. </a:t>
            </a:r>
            <a:endParaRPr lang="en-US" sz="2400" b="1" dirty="0" smtClean="0">
              <a:latin typeface="News Gothic MT" charset="0"/>
              <a:cs typeface="Times New Roman" pitchFamily="18" charset="0"/>
            </a:endParaRPr>
          </a:p>
          <a:p>
            <a:pPr eaLnBrk="1" hangingPunct="1"/>
            <a:r>
              <a:rPr lang="en-US" sz="2400" b="1" dirty="0" smtClean="0">
                <a:latin typeface="News Gothic MT" charset="0"/>
                <a:cs typeface="Times New Roman" pitchFamily="18" charset="0"/>
              </a:rPr>
              <a:t>Menarche:</a:t>
            </a:r>
            <a:r>
              <a:rPr lang="en-US" sz="2400" dirty="0" smtClean="0">
                <a:latin typeface="News Gothic MT" charset="0"/>
                <a:cs typeface="Times New Roman" pitchFamily="18" charset="0"/>
              </a:rPr>
              <a:t>  Age at onset of menstruation</a:t>
            </a:r>
            <a:endParaRPr lang="en-US" sz="2400" dirty="0" smtClean="0">
              <a:cs typeface="Times New Roman" pitchFamily="18" charset="0"/>
            </a:endParaRPr>
          </a:p>
          <a:p>
            <a:pPr eaLnBrk="1" hangingPunct="1"/>
            <a:r>
              <a:rPr lang="en-US" sz="2400" b="1" dirty="0" smtClean="0">
                <a:latin typeface="News Gothic MT" charset="0"/>
                <a:cs typeface="Times New Roman" pitchFamily="18" charset="0"/>
              </a:rPr>
              <a:t>Primary amenorrhea:</a:t>
            </a:r>
            <a:r>
              <a:rPr lang="en-US" sz="2400" dirty="0" smtClean="0">
                <a:latin typeface="News Gothic MT" charset="0"/>
                <a:cs typeface="Times New Roman" pitchFamily="18" charset="0"/>
              </a:rPr>
              <a:t>  Absence of menstruation despite signs of puberty (secondary sexual characters)</a:t>
            </a:r>
            <a:endParaRPr lang="en-US" sz="2400" dirty="0" smtClean="0">
              <a:cs typeface="Times New Roman" pitchFamily="18" charset="0"/>
            </a:endParaRPr>
          </a:p>
          <a:p>
            <a:pPr eaLnBrk="1" hangingPunct="1"/>
            <a:r>
              <a:rPr lang="en-US" sz="2400" b="1" dirty="0" smtClean="0">
                <a:latin typeface="News Gothic MT" charset="0"/>
                <a:cs typeface="Times New Roman" pitchFamily="18" charset="0"/>
              </a:rPr>
              <a:t>Secondary amenorrhea:</a:t>
            </a:r>
            <a:r>
              <a:rPr lang="en-US" sz="2400" dirty="0" smtClean="0">
                <a:latin typeface="News Gothic MT" charset="0"/>
                <a:cs typeface="Times New Roman" pitchFamily="18" charset="0"/>
              </a:rPr>
              <a:t>  Absence of menstruation for 3-6 months in a woman who previously menstruated</a:t>
            </a:r>
            <a:endParaRPr lang="en-US" sz="2400" dirty="0" smtClean="0">
              <a:cs typeface="Times New Roman" pitchFamily="18" charset="0"/>
            </a:endParaRPr>
          </a:p>
        </p:txBody>
      </p:sp>
      <p:sp>
        <p:nvSpPr>
          <p:cNvPr id="4" name="Slide Number Placeholder 3"/>
          <p:cNvSpPr>
            <a:spLocks noGrp="1"/>
          </p:cNvSpPr>
          <p:nvPr>
            <p:ph type="sldNum" sz="quarter" idx="12"/>
          </p:nvPr>
        </p:nvSpPr>
        <p:spPr/>
        <p:txBody>
          <a:bodyPr/>
          <a:lstStyle/>
          <a:p>
            <a:fld id="{5B70BB06-211E-4A3F-BA09-3F8BF5C36554}" type="slidenum">
              <a:rPr lang="en-US" smtClean="0"/>
              <a:pPr/>
              <a:t>20</a:t>
            </a:fld>
            <a:endParaRPr lang="en-US"/>
          </a:p>
        </p:txBody>
      </p:sp>
      <p:sp>
        <p:nvSpPr>
          <p:cNvPr id="2" name="Date Placeholder 1"/>
          <p:cNvSpPr>
            <a:spLocks noGrp="1"/>
          </p:cNvSpPr>
          <p:nvPr>
            <p:ph type="dt" sz="half" idx="10"/>
          </p:nvPr>
        </p:nvSpPr>
        <p:spPr/>
        <p:txBody>
          <a:bodyPr/>
          <a:lstStyle/>
          <a:p>
            <a:pPr>
              <a:defRPr/>
            </a:pPr>
            <a:fld id="{5808BCC8-329A-4DDA-A414-E4F43C3E8EEA}" type="datetime1">
              <a:rPr lang="en-US" smtClean="0"/>
              <a:pPr>
                <a:defRPr/>
              </a:pPr>
              <a:t>4/24/2021</a:t>
            </a:fld>
            <a:endParaRPr lang="en-US"/>
          </a:p>
        </p:txBody>
      </p:sp>
    </p:spTree>
    <p:extLst>
      <p:ext uri="{BB962C8B-B14F-4D97-AF65-F5344CB8AC3E}">
        <p14:creationId xmlns:p14="http://schemas.microsoft.com/office/powerpoint/2010/main" val="4159023349"/>
      </p:ext>
    </p:extLst>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algn="ctr" eaLnBrk="1" hangingPunct="1"/>
            <a:r>
              <a:rPr lang="en-US" sz="4400" dirty="0" smtClean="0">
                <a:solidFill>
                  <a:srgbClr val="FF0000"/>
                </a:solidFill>
              </a:rPr>
              <a:t/>
            </a:r>
            <a:br>
              <a:rPr lang="en-US" sz="4400" dirty="0" smtClean="0">
                <a:solidFill>
                  <a:srgbClr val="FF0000"/>
                </a:solidFill>
              </a:rPr>
            </a:br>
            <a:r>
              <a:rPr lang="en-US" sz="4400" dirty="0" smtClean="0">
                <a:solidFill>
                  <a:srgbClr val="FF0000"/>
                </a:solidFill>
              </a:rPr>
              <a:t>Menstruation</a:t>
            </a:r>
            <a:r>
              <a:rPr lang="en-US" dirty="0" smtClean="0"/>
              <a:t/>
            </a:r>
            <a:br>
              <a:rPr lang="en-US" dirty="0" smtClean="0"/>
            </a:br>
            <a:r>
              <a:rPr lang="en-US" dirty="0" smtClean="0"/>
              <a:t>Key terms and definitions</a:t>
            </a:r>
          </a:p>
        </p:txBody>
      </p:sp>
      <p:sp>
        <p:nvSpPr>
          <p:cNvPr id="24578" name="Rectangle 3"/>
          <p:cNvSpPr>
            <a:spLocks noGrp="1" noChangeArrowheads="1"/>
          </p:cNvSpPr>
          <p:nvPr>
            <p:ph type="body" idx="1"/>
          </p:nvPr>
        </p:nvSpPr>
        <p:spPr/>
        <p:txBody>
          <a:bodyPr/>
          <a:lstStyle/>
          <a:p>
            <a:pPr eaLnBrk="1" hangingPunct="1"/>
            <a:r>
              <a:rPr lang="en-US" sz="2400" b="1" dirty="0" smtClean="0">
                <a:latin typeface="News Gothic MT" charset="0"/>
                <a:cs typeface="Times New Roman" pitchFamily="18" charset="0"/>
              </a:rPr>
              <a:t>Dysfunctional uterine bleeding (DUB):</a:t>
            </a:r>
            <a:r>
              <a:rPr lang="en-US" sz="2400" dirty="0" smtClean="0">
                <a:latin typeface="News Gothic MT" charset="0"/>
                <a:cs typeface="Times New Roman" pitchFamily="18" charset="0"/>
              </a:rPr>
              <a:t>  Irregular bleeding due to anovulation or </a:t>
            </a:r>
            <a:r>
              <a:rPr lang="en-US" sz="2400" dirty="0" err="1" smtClean="0">
                <a:latin typeface="News Gothic MT" charset="0"/>
                <a:cs typeface="Times New Roman" pitchFamily="18" charset="0"/>
              </a:rPr>
              <a:t>anovulatory</a:t>
            </a:r>
            <a:r>
              <a:rPr lang="en-US" sz="2400" dirty="0" smtClean="0">
                <a:latin typeface="News Gothic MT" charset="0"/>
                <a:cs typeface="Times New Roman" pitchFamily="18" charset="0"/>
              </a:rPr>
              <a:t> cycle</a:t>
            </a:r>
            <a:endParaRPr lang="en-US" sz="2400" dirty="0" smtClean="0">
              <a:cs typeface="Times New Roman" pitchFamily="18" charset="0"/>
            </a:endParaRPr>
          </a:p>
          <a:p>
            <a:pPr eaLnBrk="1" hangingPunct="1"/>
            <a:r>
              <a:rPr lang="en-US" sz="2400" b="1" dirty="0" err="1" smtClean="0">
                <a:latin typeface="News Gothic MT" charset="0"/>
                <a:cs typeface="Times New Roman" pitchFamily="18" charset="0"/>
              </a:rPr>
              <a:t>Oligomenorrhea</a:t>
            </a:r>
            <a:r>
              <a:rPr lang="en-US" sz="2400" b="1" dirty="0" smtClean="0">
                <a:latin typeface="News Gothic MT" charset="0"/>
                <a:cs typeface="Times New Roman" pitchFamily="18" charset="0"/>
              </a:rPr>
              <a:t>:</a:t>
            </a:r>
            <a:r>
              <a:rPr lang="en-US" sz="2400" dirty="0" smtClean="0">
                <a:latin typeface="News Gothic MT" charset="0"/>
                <a:cs typeface="Times New Roman" pitchFamily="18" charset="0"/>
              </a:rPr>
              <a:t>  Menstrual interval greater than 35 days</a:t>
            </a:r>
            <a:endParaRPr lang="en-US" sz="2400" dirty="0" smtClean="0"/>
          </a:p>
        </p:txBody>
      </p:sp>
      <p:sp>
        <p:nvSpPr>
          <p:cNvPr id="4" name="Slide Number Placeholder 3"/>
          <p:cNvSpPr>
            <a:spLocks noGrp="1"/>
          </p:cNvSpPr>
          <p:nvPr>
            <p:ph type="sldNum" sz="quarter" idx="12"/>
          </p:nvPr>
        </p:nvSpPr>
        <p:spPr/>
        <p:txBody>
          <a:bodyPr/>
          <a:lstStyle/>
          <a:p>
            <a:fld id="{5B70BB06-211E-4A3F-BA09-3F8BF5C36554}" type="slidenum">
              <a:rPr lang="en-US" smtClean="0"/>
              <a:pPr/>
              <a:t>21</a:t>
            </a:fld>
            <a:endParaRPr lang="en-US"/>
          </a:p>
        </p:txBody>
      </p:sp>
      <p:sp>
        <p:nvSpPr>
          <p:cNvPr id="2" name="Date Placeholder 1"/>
          <p:cNvSpPr>
            <a:spLocks noGrp="1"/>
          </p:cNvSpPr>
          <p:nvPr>
            <p:ph type="dt" sz="half" idx="10"/>
          </p:nvPr>
        </p:nvSpPr>
        <p:spPr/>
        <p:txBody>
          <a:bodyPr/>
          <a:lstStyle/>
          <a:p>
            <a:pPr>
              <a:defRPr/>
            </a:pPr>
            <a:fld id="{5808BCC8-329A-4DDA-A414-E4F43C3E8EEA}" type="datetime1">
              <a:rPr lang="en-US" smtClean="0"/>
              <a:pPr>
                <a:defRPr/>
              </a:pPr>
              <a:t>4/24/2021</a:t>
            </a:fld>
            <a:endParaRPr lang="en-US"/>
          </a:p>
        </p:txBody>
      </p:sp>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US" smtClean="0"/>
              <a:t>Key terms and definitions</a:t>
            </a:r>
          </a:p>
        </p:txBody>
      </p:sp>
      <p:sp>
        <p:nvSpPr>
          <p:cNvPr id="25602" name="Rectangle 3"/>
          <p:cNvSpPr>
            <a:spLocks noGrp="1" noChangeArrowheads="1"/>
          </p:cNvSpPr>
          <p:nvPr>
            <p:ph type="body" idx="1"/>
          </p:nvPr>
        </p:nvSpPr>
        <p:spPr>
          <a:xfrm>
            <a:off x="914400" y="2362200"/>
            <a:ext cx="8001000" cy="4114800"/>
          </a:xfrm>
        </p:spPr>
        <p:txBody>
          <a:bodyPr/>
          <a:lstStyle/>
          <a:p>
            <a:pPr eaLnBrk="1" hangingPunct="1">
              <a:lnSpc>
                <a:spcPct val="90000"/>
              </a:lnSpc>
            </a:pPr>
            <a:r>
              <a:rPr lang="en-US" sz="2400" b="1" dirty="0" err="1" smtClean="0">
                <a:latin typeface="News Gothic MT" charset="0"/>
                <a:cs typeface="Times New Roman" pitchFamily="18" charset="0"/>
              </a:rPr>
              <a:t>Menorrhagia</a:t>
            </a:r>
            <a:r>
              <a:rPr lang="en-US" sz="2400" b="1" dirty="0" smtClean="0">
                <a:latin typeface="News Gothic MT" charset="0"/>
                <a:cs typeface="Times New Roman" pitchFamily="18" charset="0"/>
              </a:rPr>
              <a:t>:</a:t>
            </a:r>
            <a:r>
              <a:rPr lang="en-US" sz="2400" dirty="0" smtClean="0">
                <a:latin typeface="News Gothic MT" charset="0"/>
                <a:cs typeface="Times New Roman" pitchFamily="18" charset="0"/>
              </a:rPr>
              <a:t>  </a:t>
            </a:r>
            <a:r>
              <a:rPr lang="en-US" sz="2400" u="sng" dirty="0" smtClean="0">
                <a:solidFill>
                  <a:srgbClr val="FF0000"/>
                </a:solidFill>
                <a:latin typeface="News Gothic MT" charset="0"/>
                <a:cs typeface="Times New Roman" pitchFamily="18" charset="0"/>
              </a:rPr>
              <a:t>Regular</a:t>
            </a:r>
            <a:r>
              <a:rPr lang="en-US" sz="2400" dirty="0" smtClean="0">
                <a:latin typeface="News Gothic MT" charset="0"/>
                <a:cs typeface="Times New Roman" pitchFamily="18" charset="0"/>
              </a:rPr>
              <a:t> menstrual intervals, excessive flow and duration</a:t>
            </a:r>
            <a:endParaRPr lang="en-US" sz="2400" dirty="0" smtClean="0">
              <a:cs typeface="Times New Roman" pitchFamily="18" charset="0"/>
            </a:endParaRPr>
          </a:p>
          <a:p>
            <a:pPr eaLnBrk="1" hangingPunct="1">
              <a:lnSpc>
                <a:spcPct val="90000"/>
              </a:lnSpc>
            </a:pPr>
            <a:r>
              <a:rPr lang="en-US" sz="2400" b="1" dirty="0" err="1" smtClean="0">
                <a:latin typeface="News Gothic MT" charset="0"/>
                <a:cs typeface="Times New Roman" pitchFamily="18" charset="0"/>
              </a:rPr>
              <a:t>Metrorrhagia</a:t>
            </a:r>
            <a:r>
              <a:rPr lang="en-US" sz="2400" b="1" dirty="0" smtClean="0">
                <a:latin typeface="News Gothic MT" charset="0"/>
                <a:cs typeface="Times New Roman" pitchFamily="18" charset="0"/>
              </a:rPr>
              <a:t>:</a:t>
            </a:r>
            <a:r>
              <a:rPr lang="en-US" sz="2400" dirty="0" smtClean="0">
                <a:latin typeface="News Gothic MT" charset="0"/>
                <a:cs typeface="Times New Roman" pitchFamily="18" charset="0"/>
              </a:rPr>
              <a:t>  </a:t>
            </a:r>
            <a:r>
              <a:rPr lang="en-US" sz="2400" u="sng" dirty="0" smtClean="0">
                <a:solidFill>
                  <a:srgbClr val="FF0000"/>
                </a:solidFill>
                <a:latin typeface="News Gothic MT" charset="0"/>
                <a:cs typeface="Times New Roman" pitchFamily="18" charset="0"/>
              </a:rPr>
              <a:t>Irregular</a:t>
            </a:r>
            <a:r>
              <a:rPr lang="en-US" sz="2400" dirty="0" smtClean="0">
                <a:latin typeface="News Gothic MT" charset="0"/>
                <a:cs typeface="Times New Roman" pitchFamily="18" charset="0"/>
              </a:rPr>
              <a:t> menstrual intervals, excessive flow and duration</a:t>
            </a:r>
            <a:endParaRPr lang="en-US" sz="2400" dirty="0" smtClean="0">
              <a:cs typeface="Times New Roman" pitchFamily="18" charset="0"/>
            </a:endParaRPr>
          </a:p>
          <a:p>
            <a:pPr eaLnBrk="1" hangingPunct="1">
              <a:lnSpc>
                <a:spcPct val="90000"/>
              </a:lnSpc>
            </a:pPr>
            <a:r>
              <a:rPr lang="en-US" sz="2400" b="1" dirty="0" err="1" smtClean="0">
                <a:latin typeface="News Gothic MT" charset="0"/>
                <a:cs typeface="Times New Roman" pitchFamily="18" charset="0"/>
              </a:rPr>
              <a:t>Anovulation</a:t>
            </a:r>
            <a:r>
              <a:rPr lang="en-US" sz="2400" b="1" dirty="0" smtClean="0">
                <a:latin typeface="News Gothic MT" charset="0"/>
                <a:cs typeface="Times New Roman" pitchFamily="18" charset="0"/>
              </a:rPr>
              <a:t>/</a:t>
            </a:r>
            <a:r>
              <a:rPr lang="en-US" sz="2400" b="1" dirty="0" err="1" smtClean="0">
                <a:latin typeface="News Gothic MT" charset="0"/>
                <a:cs typeface="Times New Roman" pitchFamily="18" charset="0"/>
              </a:rPr>
              <a:t>anovulatory</a:t>
            </a:r>
            <a:r>
              <a:rPr lang="en-US" sz="2400" b="1" dirty="0" smtClean="0">
                <a:latin typeface="News Gothic MT" charset="0"/>
                <a:cs typeface="Times New Roman" pitchFamily="18" charset="0"/>
              </a:rPr>
              <a:t>:</a:t>
            </a:r>
            <a:r>
              <a:rPr lang="en-US" sz="2400" dirty="0" smtClean="0">
                <a:latin typeface="News Gothic MT" charset="0"/>
                <a:cs typeface="Times New Roman" pitchFamily="18" charset="0"/>
              </a:rPr>
              <a:t>  Menstrual cycle without ovulation</a:t>
            </a:r>
            <a:endParaRPr lang="en-US" sz="2400" dirty="0" smtClean="0">
              <a:cs typeface="Times New Roman" pitchFamily="18" charset="0"/>
            </a:endParaRPr>
          </a:p>
          <a:p>
            <a:pPr eaLnBrk="1" hangingPunct="1">
              <a:lnSpc>
                <a:spcPct val="90000"/>
              </a:lnSpc>
            </a:pPr>
            <a:r>
              <a:rPr lang="en-US" sz="2000" b="1" i="1" dirty="0" err="1" smtClean="0">
                <a:solidFill>
                  <a:srgbClr val="00B050"/>
                </a:solidFill>
                <a:latin typeface="News Gothic MT" charset="0"/>
                <a:cs typeface="Times New Roman" pitchFamily="18" charset="0"/>
              </a:rPr>
              <a:t>Mittleschmertz</a:t>
            </a:r>
            <a:r>
              <a:rPr lang="en-US" sz="2000" b="1" i="1" dirty="0" smtClean="0">
                <a:solidFill>
                  <a:srgbClr val="00B050"/>
                </a:solidFill>
                <a:latin typeface="News Gothic MT" charset="0"/>
                <a:cs typeface="Times New Roman" pitchFamily="18" charset="0"/>
              </a:rPr>
              <a:t>:</a:t>
            </a:r>
            <a:r>
              <a:rPr lang="en-US" sz="2000" i="1" dirty="0" smtClean="0">
                <a:solidFill>
                  <a:srgbClr val="00B050"/>
                </a:solidFill>
                <a:latin typeface="News Gothic MT" charset="0"/>
                <a:cs typeface="Times New Roman" pitchFamily="18" charset="0"/>
              </a:rPr>
              <a:t>  Pain with ovulation</a:t>
            </a:r>
            <a:endParaRPr lang="en-US" sz="2000" i="1" dirty="0" smtClean="0">
              <a:solidFill>
                <a:srgbClr val="00B050"/>
              </a:solidFill>
              <a:cs typeface="Times New Roman" pitchFamily="18" charset="0"/>
            </a:endParaRPr>
          </a:p>
          <a:p>
            <a:pPr eaLnBrk="1" hangingPunct="1">
              <a:lnSpc>
                <a:spcPct val="90000"/>
              </a:lnSpc>
            </a:pPr>
            <a:r>
              <a:rPr lang="en-US" sz="2400" b="1" dirty="0" err="1" smtClean="0">
                <a:solidFill>
                  <a:srgbClr val="FF0000"/>
                </a:solidFill>
                <a:latin typeface="News Gothic MT" charset="0"/>
                <a:cs typeface="Times New Roman" pitchFamily="18" charset="0"/>
              </a:rPr>
              <a:t>Molimina</a:t>
            </a:r>
            <a:r>
              <a:rPr lang="en-US" sz="2400" b="1" dirty="0" smtClean="0">
                <a:solidFill>
                  <a:srgbClr val="FF0000"/>
                </a:solidFill>
                <a:latin typeface="News Gothic MT" charset="0"/>
                <a:cs typeface="Times New Roman" pitchFamily="18" charset="0"/>
              </a:rPr>
              <a:t>:</a:t>
            </a:r>
            <a:r>
              <a:rPr lang="en-US" sz="2400" dirty="0" smtClean="0">
                <a:solidFill>
                  <a:srgbClr val="FF0000"/>
                </a:solidFill>
                <a:latin typeface="News Gothic MT" charset="0"/>
                <a:cs typeface="Times New Roman" pitchFamily="18" charset="0"/>
              </a:rPr>
              <a:t>  </a:t>
            </a:r>
            <a:r>
              <a:rPr lang="en-US" sz="2400" dirty="0" smtClean="0">
                <a:solidFill>
                  <a:srgbClr val="003366"/>
                </a:solidFill>
                <a:latin typeface="News Gothic MT" charset="0"/>
                <a:cs typeface="Times New Roman" pitchFamily="18" charset="0"/>
              </a:rPr>
              <a:t>Symptoms preceding menses</a:t>
            </a:r>
            <a:endParaRPr lang="en-US" sz="2400" dirty="0" smtClean="0">
              <a:solidFill>
                <a:srgbClr val="003366"/>
              </a:solidFill>
              <a:cs typeface="Times New Roman" pitchFamily="18" charset="0"/>
            </a:endParaRPr>
          </a:p>
          <a:p>
            <a:pPr eaLnBrk="1" hangingPunct="1">
              <a:lnSpc>
                <a:spcPct val="90000"/>
              </a:lnSpc>
            </a:pPr>
            <a:r>
              <a:rPr lang="en-US" sz="2400" b="1" dirty="0" err="1" smtClean="0">
                <a:latin typeface="News Gothic MT" charset="0"/>
                <a:cs typeface="Times New Roman" pitchFamily="18" charset="0"/>
              </a:rPr>
              <a:t>Dysmenorrhea</a:t>
            </a:r>
            <a:r>
              <a:rPr lang="en-US" sz="2400" b="1" dirty="0" smtClean="0">
                <a:latin typeface="News Gothic MT" charset="0"/>
                <a:cs typeface="Times New Roman" pitchFamily="18" charset="0"/>
              </a:rPr>
              <a:t>:</a:t>
            </a:r>
            <a:r>
              <a:rPr lang="en-US" sz="2400" dirty="0" smtClean="0">
                <a:latin typeface="News Gothic MT" charset="0"/>
                <a:cs typeface="Times New Roman" pitchFamily="18" charset="0"/>
              </a:rPr>
              <a:t>  Menstrual cramping/pain </a:t>
            </a:r>
          </a:p>
          <a:p>
            <a:pPr eaLnBrk="1" hangingPunct="1">
              <a:lnSpc>
                <a:spcPct val="90000"/>
              </a:lnSpc>
            </a:pPr>
            <a:endParaRPr lang="en-US" sz="2400" dirty="0" smtClean="0"/>
          </a:p>
        </p:txBody>
      </p:sp>
      <p:sp>
        <p:nvSpPr>
          <p:cNvPr id="4" name="Slide Number Placeholder 3"/>
          <p:cNvSpPr>
            <a:spLocks noGrp="1"/>
          </p:cNvSpPr>
          <p:nvPr>
            <p:ph type="sldNum" sz="quarter" idx="12"/>
          </p:nvPr>
        </p:nvSpPr>
        <p:spPr/>
        <p:txBody>
          <a:bodyPr/>
          <a:lstStyle/>
          <a:p>
            <a:fld id="{5B70BB06-211E-4A3F-BA09-3F8BF5C36554}" type="slidenum">
              <a:rPr lang="en-US" smtClean="0"/>
              <a:pPr/>
              <a:t>22</a:t>
            </a:fld>
            <a:endParaRPr lang="en-US"/>
          </a:p>
        </p:txBody>
      </p:sp>
      <p:sp>
        <p:nvSpPr>
          <p:cNvPr id="2" name="Date Placeholder 1"/>
          <p:cNvSpPr>
            <a:spLocks noGrp="1"/>
          </p:cNvSpPr>
          <p:nvPr>
            <p:ph type="dt" sz="half" idx="10"/>
          </p:nvPr>
        </p:nvSpPr>
        <p:spPr/>
        <p:txBody>
          <a:bodyPr/>
          <a:lstStyle/>
          <a:p>
            <a:pPr>
              <a:defRPr/>
            </a:pPr>
            <a:fld id="{5F7FB209-EBFD-4681-B7C3-561241B7C227}" type="datetime1">
              <a:rPr lang="en-US" smtClean="0"/>
              <a:pPr>
                <a:defRPr/>
              </a:pPr>
              <a:t>4/24/2021</a:t>
            </a:fld>
            <a:endParaRPr lang="en-US"/>
          </a:p>
        </p:txBody>
      </p:sp>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smtClean="0"/>
              <a:t>Key terms and definitions</a:t>
            </a:r>
          </a:p>
        </p:txBody>
      </p:sp>
      <p:sp>
        <p:nvSpPr>
          <p:cNvPr id="26626" name="Rectangle 3"/>
          <p:cNvSpPr>
            <a:spLocks noGrp="1" noChangeArrowheads="1"/>
          </p:cNvSpPr>
          <p:nvPr>
            <p:ph type="body" idx="1"/>
          </p:nvPr>
        </p:nvSpPr>
        <p:spPr/>
        <p:txBody>
          <a:bodyPr/>
          <a:lstStyle/>
          <a:p>
            <a:pPr eaLnBrk="1" hangingPunct="1">
              <a:lnSpc>
                <a:spcPct val="90000"/>
              </a:lnSpc>
            </a:pPr>
            <a:r>
              <a:rPr lang="en-US" sz="2400" b="1" dirty="0" smtClean="0">
                <a:latin typeface="News Gothic MT" charset="0"/>
                <a:cs typeface="Times New Roman" pitchFamily="18" charset="0"/>
              </a:rPr>
              <a:t>Threatened abortion:</a:t>
            </a:r>
            <a:r>
              <a:rPr lang="en-US" sz="2400" dirty="0" smtClean="0">
                <a:latin typeface="News Gothic MT" charset="0"/>
                <a:cs typeface="Times New Roman" pitchFamily="18" charset="0"/>
              </a:rPr>
              <a:t> Vaginal bleeding within first 12 weeks of pregnancy</a:t>
            </a:r>
            <a:endParaRPr lang="en-US" sz="2400" dirty="0" smtClean="0">
              <a:cs typeface="Times New Roman" pitchFamily="18" charset="0"/>
            </a:endParaRPr>
          </a:p>
          <a:p>
            <a:pPr eaLnBrk="1" hangingPunct="1">
              <a:lnSpc>
                <a:spcPct val="90000"/>
              </a:lnSpc>
            </a:pPr>
            <a:r>
              <a:rPr lang="en-US" sz="2400" b="1" dirty="0" smtClean="0">
                <a:latin typeface="News Gothic MT" charset="0"/>
                <a:cs typeface="Times New Roman" pitchFamily="18" charset="0"/>
              </a:rPr>
              <a:t>Inevitable abortion:</a:t>
            </a:r>
            <a:r>
              <a:rPr lang="en-US" sz="2400" dirty="0" smtClean="0">
                <a:latin typeface="News Gothic MT" charset="0"/>
                <a:cs typeface="Times New Roman" pitchFamily="18" charset="0"/>
              </a:rPr>
              <a:t>  Dilation of cervix, vaginal bleeding, products visible</a:t>
            </a:r>
            <a:endParaRPr lang="en-US" sz="2400" dirty="0" smtClean="0">
              <a:cs typeface="Times New Roman" pitchFamily="18" charset="0"/>
            </a:endParaRPr>
          </a:p>
          <a:p>
            <a:pPr eaLnBrk="1" hangingPunct="1">
              <a:lnSpc>
                <a:spcPct val="90000"/>
              </a:lnSpc>
            </a:pPr>
            <a:r>
              <a:rPr lang="en-US" sz="2400" b="1" dirty="0" smtClean="0">
                <a:latin typeface="News Gothic MT" charset="0"/>
                <a:cs typeface="Times New Roman" pitchFamily="18" charset="0"/>
              </a:rPr>
              <a:t>Incomplete abortion:</a:t>
            </a:r>
            <a:r>
              <a:rPr lang="en-US" sz="2400" dirty="0" smtClean="0">
                <a:latin typeface="News Gothic MT" charset="0"/>
                <a:cs typeface="Times New Roman" pitchFamily="18" charset="0"/>
              </a:rPr>
              <a:t>  Some products of conception expelled but not all, +bleeding, cervical dilation</a:t>
            </a:r>
            <a:endParaRPr lang="en-US" sz="2400" dirty="0" smtClean="0">
              <a:cs typeface="Times New Roman" pitchFamily="18" charset="0"/>
            </a:endParaRPr>
          </a:p>
          <a:p>
            <a:pPr eaLnBrk="1" hangingPunct="1">
              <a:lnSpc>
                <a:spcPct val="90000"/>
              </a:lnSpc>
            </a:pPr>
            <a:r>
              <a:rPr lang="en-US" sz="2400" b="1" dirty="0" smtClean="0">
                <a:latin typeface="News Gothic MT" charset="0"/>
                <a:cs typeface="Times New Roman" pitchFamily="18" charset="0"/>
              </a:rPr>
              <a:t>Complete abortion:</a:t>
            </a:r>
            <a:r>
              <a:rPr lang="en-US" sz="2400" dirty="0" smtClean="0">
                <a:latin typeface="News Gothic MT" charset="0"/>
                <a:cs typeface="Times New Roman" pitchFamily="18" charset="0"/>
              </a:rPr>
              <a:t>  Products of conception expelled, cervical </a:t>
            </a:r>
            <a:r>
              <a:rPr lang="en-US" sz="2400" dirty="0" err="1" smtClean="0">
                <a:latin typeface="News Gothic MT" charset="0"/>
                <a:cs typeface="Times New Roman" pitchFamily="18" charset="0"/>
              </a:rPr>
              <a:t>os</a:t>
            </a:r>
            <a:r>
              <a:rPr lang="en-US" sz="2400" dirty="0" smtClean="0">
                <a:latin typeface="News Gothic MT" charset="0"/>
                <a:cs typeface="Times New Roman" pitchFamily="18" charset="0"/>
              </a:rPr>
              <a:t> closed, minimal bleeding</a:t>
            </a:r>
            <a:endParaRPr lang="en-US" sz="2400" dirty="0" smtClean="0">
              <a:cs typeface="Times New Roman" pitchFamily="18" charset="0"/>
            </a:endParaRPr>
          </a:p>
          <a:p>
            <a:pPr eaLnBrk="1" hangingPunct="1">
              <a:lnSpc>
                <a:spcPct val="90000"/>
              </a:lnSpc>
            </a:pPr>
            <a:r>
              <a:rPr lang="en-US" sz="2400" b="1" dirty="0" smtClean="0">
                <a:latin typeface="News Gothic MT" charset="0"/>
                <a:cs typeface="Times New Roman" pitchFamily="18" charset="0"/>
              </a:rPr>
              <a:t>Missed abortion:</a:t>
            </a:r>
            <a:r>
              <a:rPr lang="en-US" sz="2400" dirty="0" smtClean="0">
                <a:latin typeface="News Gothic MT" charset="0"/>
                <a:cs typeface="Times New Roman" pitchFamily="18" charset="0"/>
              </a:rPr>
              <a:t>  Embryonic </a:t>
            </a:r>
            <a:r>
              <a:rPr lang="en-US" sz="2400" b="1" u="sng" dirty="0" smtClean="0">
                <a:solidFill>
                  <a:srgbClr val="C00000"/>
                </a:solidFill>
                <a:latin typeface="News Gothic MT" charset="0"/>
                <a:cs typeface="Times New Roman" pitchFamily="18" charset="0"/>
              </a:rPr>
              <a:t>demise</a:t>
            </a:r>
            <a:r>
              <a:rPr lang="en-US" sz="2400" dirty="0" smtClean="0">
                <a:latin typeface="News Gothic MT" charset="0"/>
                <a:cs typeface="Times New Roman" pitchFamily="18" charset="0"/>
              </a:rPr>
              <a:t>, no products of conception passed</a:t>
            </a:r>
            <a:endParaRPr lang="en-US" sz="2400" dirty="0" smtClean="0"/>
          </a:p>
        </p:txBody>
      </p:sp>
      <p:sp>
        <p:nvSpPr>
          <p:cNvPr id="4" name="Slide Number Placeholder 3"/>
          <p:cNvSpPr>
            <a:spLocks noGrp="1"/>
          </p:cNvSpPr>
          <p:nvPr>
            <p:ph type="sldNum" sz="quarter" idx="12"/>
          </p:nvPr>
        </p:nvSpPr>
        <p:spPr/>
        <p:txBody>
          <a:bodyPr/>
          <a:lstStyle/>
          <a:p>
            <a:fld id="{5B70BB06-211E-4A3F-BA09-3F8BF5C36554}" type="slidenum">
              <a:rPr lang="en-US" smtClean="0"/>
              <a:pPr/>
              <a:t>23</a:t>
            </a:fld>
            <a:endParaRPr lang="en-US"/>
          </a:p>
        </p:txBody>
      </p:sp>
      <p:sp>
        <p:nvSpPr>
          <p:cNvPr id="2" name="Date Placeholder 1"/>
          <p:cNvSpPr>
            <a:spLocks noGrp="1"/>
          </p:cNvSpPr>
          <p:nvPr>
            <p:ph type="dt" sz="half" idx="10"/>
          </p:nvPr>
        </p:nvSpPr>
        <p:spPr/>
        <p:txBody>
          <a:bodyPr/>
          <a:lstStyle/>
          <a:p>
            <a:pPr>
              <a:defRPr/>
            </a:pPr>
            <a:fld id="{E1BC5D30-4F9B-4ACD-BF31-E73EAC985393}" type="datetime1">
              <a:rPr lang="en-US" smtClean="0"/>
              <a:pPr>
                <a:defRPr/>
              </a:pPr>
              <a:t>4/24/2021</a:t>
            </a:fld>
            <a:endParaRPr lang="en-US"/>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en-US" smtClean="0"/>
              <a:t>Abortion/Miscarriage</a:t>
            </a:r>
          </a:p>
        </p:txBody>
      </p:sp>
      <p:sp>
        <p:nvSpPr>
          <p:cNvPr id="45058" name="Rectangle 3"/>
          <p:cNvSpPr>
            <a:spLocks noGrp="1" noChangeArrowheads="1"/>
          </p:cNvSpPr>
          <p:nvPr>
            <p:ph type="body" sz="half" idx="1"/>
          </p:nvPr>
        </p:nvSpPr>
        <p:spPr/>
        <p:txBody>
          <a:bodyPr/>
          <a:lstStyle/>
          <a:p>
            <a:pPr eaLnBrk="1" hangingPunct="1"/>
            <a:endParaRPr lang="en-US" sz="2400" smtClean="0"/>
          </a:p>
          <a:p>
            <a:pPr eaLnBrk="1" hangingPunct="1"/>
            <a:r>
              <a:rPr lang="en-US" sz="2400" smtClean="0"/>
              <a:t>Threatened</a:t>
            </a:r>
          </a:p>
          <a:p>
            <a:pPr eaLnBrk="1" hangingPunct="1">
              <a:buFont typeface="Wingdings" pitchFamily="2" charset="2"/>
              <a:buNone/>
            </a:pPr>
            <a:endParaRPr lang="en-US" sz="2400" smtClean="0"/>
          </a:p>
          <a:p>
            <a:pPr eaLnBrk="1" hangingPunct="1"/>
            <a:r>
              <a:rPr lang="en-US" sz="2400" smtClean="0"/>
              <a:t>Incomplete</a:t>
            </a:r>
          </a:p>
          <a:p>
            <a:pPr eaLnBrk="1" hangingPunct="1">
              <a:buFont typeface="Wingdings" pitchFamily="2" charset="2"/>
              <a:buNone/>
            </a:pPr>
            <a:endParaRPr lang="en-US" sz="2400" smtClean="0"/>
          </a:p>
          <a:p>
            <a:pPr eaLnBrk="1" hangingPunct="1"/>
            <a:r>
              <a:rPr lang="en-US" sz="2400" smtClean="0"/>
              <a:t>Complete</a:t>
            </a:r>
          </a:p>
        </p:txBody>
      </p:sp>
      <p:sp>
        <p:nvSpPr>
          <p:cNvPr id="45059" name="Rectangle 4"/>
          <p:cNvSpPr>
            <a:spLocks noGrp="1" noChangeArrowheads="1"/>
          </p:cNvSpPr>
          <p:nvPr>
            <p:ph type="body" sz="half" idx="2"/>
          </p:nvPr>
        </p:nvSpPr>
        <p:spPr/>
        <p:txBody>
          <a:bodyPr/>
          <a:lstStyle/>
          <a:p>
            <a:pPr eaLnBrk="1" hangingPunct="1"/>
            <a:endParaRPr lang="en-US" sz="2400" smtClean="0"/>
          </a:p>
          <a:p>
            <a:pPr eaLnBrk="1" hangingPunct="1"/>
            <a:r>
              <a:rPr lang="en-US" sz="2400" smtClean="0"/>
              <a:t>Bleeding in first trimester</a:t>
            </a:r>
          </a:p>
          <a:p>
            <a:pPr eaLnBrk="1" hangingPunct="1"/>
            <a:endParaRPr lang="en-US" sz="2400" smtClean="0"/>
          </a:p>
          <a:p>
            <a:pPr eaLnBrk="1" hangingPunct="1"/>
            <a:r>
              <a:rPr lang="en-US" sz="2400" smtClean="0"/>
              <a:t>Bleeding, cx dilitation, some products expelled</a:t>
            </a:r>
          </a:p>
          <a:p>
            <a:pPr eaLnBrk="1" hangingPunct="1"/>
            <a:r>
              <a:rPr lang="en-US" sz="2400" smtClean="0"/>
              <a:t>Min. bleeding, cx closed, products expelled</a:t>
            </a:r>
          </a:p>
        </p:txBody>
      </p:sp>
      <p:sp>
        <p:nvSpPr>
          <p:cNvPr id="5" name="Slide Number Placeholder 4"/>
          <p:cNvSpPr>
            <a:spLocks noGrp="1"/>
          </p:cNvSpPr>
          <p:nvPr>
            <p:ph type="sldNum" sz="quarter" idx="12"/>
          </p:nvPr>
        </p:nvSpPr>
        <p:spPr/>
        <p:txBody>
          <a:bodyPr/>
          <a:lstStyle/>
          <a:p>
            <a:fld id="{C5BD720C-F5C0-4202-99AC-039ED10832CC}" type="slidenum">
              <a:rPr lang="en-US" smtClean="0"/>
              <a:pPr/>
              <a:t>24</a:t>
            </a:fld>
            <a:endParaRPr lang="en-US"/>
          </a:p>
        </p:txBody>
      </p:sp>
      <p:sp>
        <p:nvSpPr>
          <p:cNvPr id="2" name="Date Placeholder 1"/>
          <p:cNvSpPr>
            <a:spLocks noGrp="1"/>
          </p:cNvSpPr>
          <p:nvPr>
            <p:ph type="dt" sz="half" idx="10"/>
          </p:nvPr>
        </p:nvSpPr>
        <p:spPr/>
        <p:txBody>
          <a:bodyPr/>
          <a:lstStyle/>
          <a:p>
            <a:pPr>
              <a:defRPr/>
            </a:pPr>
            <a:fld id="{375462B8-C24B-4AAE-92F3-22845B94E125}" type="datetime1">
              <a:rPr lang="en-US" smtClean="0"/>
              <a:pPr>
                <a:defRPr/>
              </a:pPr>
              <a:t>4/24/2021</a:t>
            </a:fld>
            <a:endParaRPr lang="en-US"/>
          </a:p>
        </p:txBody>
      </p:sp>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en-US" smtClean="0"/>
              <a:t>Ectopic Pregnancy </a:t>
            </a:r>
          </a:p>
        </p:txBody>
      </p:sp>
      <p:sp>
        <p:nvSpPr>
          <p:cNvPr id="92163" name="Rectangle 3"/>
          <p:cNvSpPr>
            <a:spLocks noGrp="1" noChangeArrowheads="1"/>
          </p:cNvSpPr>
          <p:nvPr>
            <p:ph type="body" idx="1"/>
          </p:nvPr>
        </p:nvSpPr>
        <p:spPr/>
        <p:txBody>
          <a:bodyPr/>
          <a:lstStyle/>
          <a:p>
            <a:pPr eaLnBrk="1" hangingPunct="1"/>
            <a:r>
              <a:rPr lang="en-US" dirty="0" smtClean="0"/>
              <a:t>Implantation of pregnancy outside of uterus</a:t>
            </a:r>
          </a:p>
          <a:p>
            <a:pPr eaLnBrk="1" hangingPunct="1"/>
            <a:r>
              <a:rPr lang="en-US" b="1" u="sng" dirty="0" smtClean="0">
                <a:solidFill>
                  <a:srgbClr val="FF0000"/>
                </a:solidFill>
              </a:rPr>
              <a:t>Risk factors</a:t>
            </a:r>
          </a:p>
          <a:p>
            <a:pPr lvl="1" eaLnBrk="1" hangingPunct="1"/>
            <a:r>
              <a:rPr lang="en-US" b="1" u="sng" dirty="0" smtClean="0">
                <a:solidFill>
                  <a:srgbClr val="FF0000"/>
                </a:solidFill>
              </a:rPr>
              <a:t>STDs, PID, cervical dysplasia</a:t>
            </a:r>
          </a:p>
          <a:p>
            <a:pPr eaLnBrk="1" hangingPunct="1"/>
            <a:r>
              <a:rPr lang="en-US" dirty="0" smtClean="0"/>
              <a:t>Abdominal pain, amenorrhea, vaginal bleeding</a:t>
            </a:r>
          </a:p>
          <a:p>
            <a:pPr eaLnBrk="1" hangingPunct="1"/>
            <a:r>
              <a:rPr lang="en-US" dirty="0" smtClean="0"/>
              <a:t>Physical exam findings: ruptured/</a:t>
            </a:r>
            <a:r>
              <a:rPr lang="en-US" dirty="0" err="1" smtClean="0"/>
              <a:t>unruptured</a:t>
            </a:r>
            <a:endParaRPr lang="en-US" dirty="0" smtClean="0"/>
          </a:p>
          <a:p>
            <a:pPr eaLnBrk="1" hangingPunct="1"/>
            <a:r>
              <a:rPr lang="en-US" dirty="0" smtClean="0"/>
              <a:t>Quantitative </a:t>
            </a:r>
            <a:r>
              <a:rPr lang="en-US" dirty="0" err="1" smtClean="0"/>
              <a:t>hCG</a:t>
            </a:r>
            <a:endParaRPr lang="en-US" dirty="0" smtClean="0"/>
          </a:p>
          <a:p>
            <a:pPr eaLnBrk="1" hangingPunct="1"/>
            <a:r>
              <a:rPr lang="en-US" dirty="0" smtClean="0"/>
              <a:t>Medical vs. surgical management</a:t>
            </a:r>
          </a:p>
          <a:p>
            <a:pPr eaLnBrk="1" hangingPunct="1">
              <a:buFontTx/>
              <a:buChar char="-"/>
            </a:pPr>
            <a:endParaRPr lang="en-US" dirty="0" smtClean="0"/>
          </a:p>
        </p:txBody>
      </p:sp>
      <p:sp>
        <p:nvSpPr>
          <p:cNvPr id="4" name="Slide Number Placeholder 3"/>
          <p:cNvSpPr>
            <a:spLocks noGrp="1"/>
          </p:cNvSpPr>
          <p:nvPr>
            <p:ph type="sldNum" sz="quarter" idx="12"/>
          </p:nvPr>
        </p:nvSpPr>
        <p:spPr/>
        <p:txBody>
          <a:bodyPr/>
          <a:lstStyle/>
          <a:p>
            <a:fld id="{5B70BB06-211E-4A3F-BA09-3F8BF5C36554}" type="slidenum">
              <a:rPr lang="en-US" smtClean="0"/>
              <a:pPr/>
              <a:t>25</a:t>
            </a:fld>
            <a:endParaRPr lang="en-US"/>
          </a:p>
        </p:txBody>
      </p:sp>
      <p:sp>
        <p:nvSpPr>
          <p:cNvPr id="2" name="Date Placeholder 1"/>
          <p:cNvSpPr>
            <a:spLocks noGrp="1"/>
          </p:cNvSpPr>
          <p:nvPr>
            <p:ph type="dt" sz="half" idx="10"/>
          </p:nvPr>
        </p:nvSpPr>
        <p:spPr/>
        <p:txBody>
          <a:bodyPr/>
          <a:lstStyle/>
          <a:p>
            <a:pPr>
              <a:defRPr/>
            </a:pPr>
            <a:fld id="{4BA994FB-54B4-42E6-A098-0650CBF4E7F8}" type="datetime1">
              <a:rPr lang="en-US" smtClean="0"/>
              <a:pPr>
                <a:defRPr/>
              </a:pPr>
              <a:t>4/24/2021</a:t>
            </a:fld>
            <a:endParaRPr lang="en-US"/>
          </a:p>
        </p:txBody>
      </p:sp>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pPr algn="ctr" eaLnBrk="1" hangingPunct="1"/>
            <a:r>
              <a:rPr lang="en-US" sz="3200" dirty="0" smtClean="0">
                <a:solidFill>
                  <a:srgbClr val="FF0000"/>
                </a:solidFill>
              </a:rPr>
              <a:t>Molar Pregnancy</a:t>
            </a:r>
            <a:r>
              <a:rPr lang="en-US" sz="3200" dirty="0" smtClean="0"/>
              <a:t/>
            </a:r>
            <a:br>
              <a:rPr lang="en-US" sz="3200" dirty="0" smtClean="0"/>
            </a:br>
            <a:r>
              <a:rPr lang="en-US" sz="2400" dirty="0" smtClean="0"/>
              <a:t>Gestational </a:t>
            </a:r>
            <a:r>
              <a:rPr lang="en-US" sz="2400" dirty="0" err="1" smtClean="0"/>
              <a:t>trophoblastic</a:t>
            </a:r>
            <a:r>
              <a:rPr lang="en-US" sz="2400" dirty="0" smtClean="0"/>
              <a:t> </a:t>
            </a:r>
            <a:r>
              <a:rPr lang="en-US" sz="2400" dirty="0" err="1" smtClean="0"/>
              <a:t>neoplasia</a:t>
            </a:r>
            <a:r>
              <a:rPr lang="en-US" sz="2400" dirty="0" smtClean="0"/>
              <a:t/>
            </a:r>
            <a:br>
              <a:rPr lang="en-US" sz="2400" dirty="0" smtClean="0"/>
            </a:br>
            <a:r>
              <a:rPr lang="en-US" sz="2400" dirty="0" err="1" smtClean="0">
                <a:solidFill>
                  <a:srgbClr val="FF0000"/>
                </a:solidFill>
              </a:rPr>
              <a:t>Hydatidiform</a:t>
            </a:r>
            <a:r>
              <a:rPr lang="en-US" sz="2400" dirty="0" smtClean="0">
                <a:solidFill>
                  <a:srgbClr val="FF0000"/>
                </a:solidFill>
              </a:rPr>
              <a:t> mole</a:t>
            </a:r>
          </a:p>
        </p:txBody>
      </p:sp>
      <p:sp>
        <p:nvSpPr>
          <p:cNvPr id="50178" name="Rectangle 4"/>
          <p:cNvSpPr>
            <a:spLocks noGrp="1" noChangeArrowheads="1"/>
          </p:cNvSpPr>
          <p:nvPr>
            <p:ph type="body" sz="half" idx="1"/>
          </p:nvPr>
        </p:nvSpPr>
        <p:spPr/>
        <p:txBody>
          <a:bodyPr/>
          <a:lstStyle/>
          <a:p>
            <a:pPr eaLnBrk="1" hangingPunct="1"/>
            <a:endParaRPr lang="en-US" sz="2400" b="1" dirty="0" smtClean="0"/>
          </a:p>
          <a:p>
            <a:pPr eaLnBrk="1" hangingPunct="1"/>
            <a:r>
              <a:rPr lang="en-US" sz="2400" b="1" dirty="0" smtClean="0"/>
              <a:t>COMPLETE</a:t>
            </a:r>
          </a:p>
          <a:p>
            <a:pPr lvl="1" eaLnBrk="1" hangingPunct="1"/>
            <a:r>
              <a:rPr lang="en-US" sz="1800" b="1" i="1" dirty="0" smtClean="0">
                <a:solidFill>
                  <a:srgbClr val="00B050"/>
                </a:solidFill>
              </a:rPr>
              <a:t>Diploid</a:t>
            </a:r>
          </a:p>
          <a:p>
            <a:pPr lvl="1" eaLnBrk="1" hangingPunct="1"/>
            <a:r>
              <a:rPr lang="en-US" sz="1800" b="1" i="1" dirty="0" smtClean="0">
                <a:solidFill>
                  <a:srgbClr val="00B050"/>
                </a:solidFill>
              </a:rPr>
              <a:t>46 XX</a:t>
            </a:r>
          </a:p>
          <a:p>
            <a:pPr lvl="1" eaLnBrk="1" hangingPunct="1"/>
            <a:r>
              <a:rPr lang="en-US" sz="1800" b="1" i="1" dirty="0" smtClean="0">
                <a:solidFill>
                  <a:srgbClr val="00B050"/>
                </a:solidFill>
              </a:rPr>
              <a:t>Paternal only</a:t>
            </a:r>
          </a:p>
          <a:p>
            <a:pPr lvl="1" eaLnBrk="1" hangingPunct="1"/>
            <a:r>
              <a:rPr lang="ja-JP" altLang="en-US" sz="1800" b="1" i="1" dirty="0" smtClean="0">
                <a:solidFill>
                  <a:srgbClr val="00B050"/>
                </a:solidFill>
              </a:rPr>
              <a:t>“</a:t>
            </a:r>
            <a:r>
              <a:rPr lang="en-US" altLang="ja-JP" sz="1800" b="1" i="1" dirty="0" smtClean="0">
                <a:solidFill>
                  <a:srgbClr val="00B050"/>
                </a:solidFill>
              </a:rPr>
              <a:t>Empty egg</a:t>
            </a:r>
            <a:r>
              <a:rPr lang="ja-JP" altLang="en-US" sz="1800" b="1" i="1" dirty="0" smtClean="0">
                <a:solidFill>
                  <a:srgbClr val="00B050"/>
                </a:solidFill>
              </a:rPr>
              <a:t>”</a:t>
            </a:r>
            <a:endParaRPr lang="en-US" altLang="ja-JP" sz="1800" b="1" i="1" dirty="0" smtClean="0">
              <a:solidFill>
                <a:srgbClr val="00B050"/>
              </a:solidFill>
            </a:endParaRPr>
          </a:p>
          <a:p>
            <a:pPr lvl="1" eaLnBrk="1" hangingPunct="1"/>
            <a:r>
              <a:rPr lang="en-US" sz="1800" b="1" i="1" dirty="0" smtClean="0">
                <a:solidFill>
                  <a:srgbClr val="00B050"/>
                </a:solidFill>
              </a:rPr>
              <a:t>Rarely a fetus</a:t>
            </a:r>
          </a:p>
          <a:p>
            <a:pPr lvl="1" eaLnBrk="1" hangingPunct="1"/>
            <a:r>
              <a:rPr lang="en-US" sz="1800" b="1" i="1" dirty="0" smtClean="0">
                <a:solidFill>
                  <a:srgbClr val="00B050"/>
                </a:solidFill>
              </a:rPr>
              <a:t>Risk of </a:t>
            </a:r>
            <a:r>
              <a:rPr lang="en-US" sz="1800" b="1" i="1" dirty="0" err="1" smtClean="0">
                <a:solidFill>
                  <a:srgbClr val="00B050"/>
                </a:solidFill>
              </a:rPr>
              <a:t>choriocarcinoma</a:t>
            </a:r>
            <a:endParaRPr lang="en-US" sz="1800" b="1" i="1" dirty="0" smtClean="0">
              <a:solidFill>
                <a:srgbClr val="00B050"/>
              </a:solidFill>
            </a:endParaRPr>
          </a:p>
          <a:p>
            <a:pPr lvl="1" eaLnBrk="1" hangingPunct="1"/>
            <a:endParaRPr lang="en-US" sz="2000" b="1" dirty="0" smtClean="0"/>
          </a:p>
        </p:txBody>
      </p:sp>
      <p:sp>
        <p:nvSpPr>
          <p:cNvPr id="50179" name="Rectangle 5"/>
          <p:cNvSpPr>
            <a:spLocks noGrp="1" noChangeArrowheads="1"/>
          </p:cNvSpPr>
          <p:nvPr>
            <p:ph type="body" sz="half" idx="2"/>
          </p:nvPr>
        </p:nvSpPr>
        <p:spPr>
          <a:xfrm>
            <a:off x="4572000" y="2362200"/>
            <a:ext cx="4343400" cy="3733800"/>
          </a:xfrm>
        </p:spPr>
        <p:txBody>
          <a:bodyPr/>
          <a:lstStyle/>
          <a:p>
            <a:pPr eaLnBrk="1" hangingPunct="1"/>
            <a:endParaRPr lang="en-US" sz="2400" b="1" dirty="0" smtClean="0"/>
          </a:p>
          <a:p>
            <a:pPr eaLnBrk="1" hangingPunct="1"/>
            <a:r>
              <a:rPr lang="en-US" sz="2400" b="1" dirty="0" smtClean="0"/>
              <a:t>PARTIAL/INCOMPLETE</a:t>
            </a:r>
          </a:p>
          <a:p>
            <a:pPr lvl="1" eaLnBrk="1" hangingPunct="1"/>
            <a:r>
              <a:rPr lang="en-US" sz="1800" b="1" i="1" dirty="0" smtClean="0">
                <a:solidFill>
                  <a:srgbClr val="00B050"/>
                </a:solidFill>
              </a:rPr>
              <a:t>Triploid</a:t>
            </a:r>
          </a:p>
          <a:p>
            <a:pPr lvl="1" eaLnBrk="1" hangingPunct="1"/>
            <a:r>
              <a:rPr lang="en-US" sz="1800" b="1" i="1" dirty="0" smtClean="0">
                <a:solidFill>
                  <a:srgbClr val="00B050"/>
                </a:solidFill>
              </a:rPr>
              <a:t>69XXY (80%)</a:t>
            </a:r>
          </a:p>
          <a:p>
            <a:pPr lvl="1" eaLnBrk="1" hangingPunct="1"/>
            <a:r>
              <a:rPr lang="en-US" sz="1800" b="1" i="1" dirty="0" err="1" smtClean="0">
                <a:solidFill>
                  <a:srgbClr val="00B050"/>
                </a:solidFill>
              </a:rPr>
              <a:t>Dispermy</a:t>
            </a:r>
            <a:endParaRPr lang="en-US" sz="1800" b="1" i="1" dirty="0" smtClean="0">
              <a:solidFill>
                <a:srgbClr val="00B050"/>
              </a:solidFill>
            </a:endParaRPr>
          </a:p>
          <a:p>
            <a:pPr lvl="1" eaLnBrk="1" hangingPunct="1"/>
            <a:r>
              <a:rPr lang="en-US" sz="1800" b="1" i="1" dirty="0" smtClean="0">
                <a:solidFill>
                  <a:srgbClr val="00B050"/>
                </a:solidFill>
              </a:rPr>
              <a:t>Fetus often present</a:t>
            </a:r>
          </a:p>
          <a:p>
            <a:pPr lvl="1" eaLnBrk="1" hangingPunct="1"/>
            <a:endParaRPr lang="en-US" sz="2000" b="1" dirty="0" smtClean="0"/>
          </a:p>
        </p:txBody>
      </p:sp>
      <p:sp>
        <p:nvSpPr>
          <p:cNvPr id="5" name="Slide Number Placeholder 4"/>
          <p:cNvSpPr>
            <a:spLocks noGrp="1"/>
          </p:cNvSpPr>
          <p:nvPr>
            <p:ph type="sldNum" sz="quarter" idx="12"/>
          </p:nvPr>
        </p:nvSpPr>
        <p:spPr/>
        <p:txBody>
          <a:bodyPr/>
          <a:lstStyle/>
          <a:p>
            <a:fld id="{C5BD720C-F5C0-4202-99AC-039ED10832CC}" type="slidenum">
              <a:rPr lang="en-US" smtClean="0"/>
              <a:pPr/>
              <a:t>26</a:t>
            </a:fld>
            <a:endParaRPr lang="en-US"/>
          </a:p>
        </p:txBody>
      </p:sp>
      <p:sp>
        <p:nvSpPr>
          <p:cNvPr id="2" name="Date Placeholder 1"/>
          <p:cNvSpPr>
            <a:spLocks noGrp="1"/>
          </p:cNvSpPr>
          <p:nvPr>
            <p:ph type="dt" sz="half" idx="10"/>
          </p:nvPr>
        </p:nvSpPr>
        <p:spPr/>
        <p:txBody>
          <a:bodyPr/>
          <a:lstStyle/>
          <a:p>
            <a:pPr>
              <a:defRPr/>
            </a:pPr>
            <a:fld id="{D5472042-5D21-4834-BC34-8E77B2C9CEA6}" type="datetime1">
              <a:rPr lang="en-US" smtClean="0"/>
              <a:pPr>
                <a:defRPr/>
              </a:pPr>
              <a:t>4/24/2021</a:t>
            </a:fld>
            <a:endParaRPr lang="en-US"/>
          </a:p>
        </p:txBody>
      </p:sp>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Menstrual disorders</a:t>
            </a:r>
            <a:endParaRPr lang="en-US" dirty="0"/>
          </a:p>
        </p:txBody>
      </p:sp>
      <p:sp>
        <p:nvSpPr>
          <p:cNvPr id="3" name="Content Placeholder 2"/>
          <p:cNvSpPr>
            <a:spLocks noGrp="1"/>
          </p:cNvSpPr>
          <p:nvPr>
            <p:ph idx="1"/>
          </p:nvPr>
        </p:nvSpPr>
        <p:spPr/>
        <p:txBody>
          <a:bodyPr/>
          <a:lstStyle/>
          <a:p>
            <a:pPr marL="0" indent="0">
              <a:buNone/>
            </a:pPr>
            <a:r>
              <a:rPr lang="en-US" dirty="0"/>
              <a:t>Menstrual disorders include:</a:t>
            </a:r>
          </a:p>
          <a:p>
            <a:r>
              <a:rPr lang="en-US" sz="2400" dirty="0"/>
              <a:t>Dysmenorrhea refers to painful cramps during menstruation.</a:t>
            </a:r>
          </a:p>
          <a:p>
            <a:r>
              <a:rPr lang="en-US" sz="2400" dirty="0"/>
              <a:t>Premenstrual syndrome refers to physical and psychological symptoms occurring prior to menstruation.</a:t>
            </a:r>
          </a:p>
          <a:p>
            <a:r>
              <a:rPr lang="en-US" sz="2400" dirty="0"/>
              <a:t>Menorrhagia is heavy bleeding, including prolonged menstrual periods or excessive bleeding during a normal-length period.</a:t>
            </a:r>
          </a:p>
          <a:p>
            <a:endParaRPr lang="en-US"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27</a:t>
            </a:fld>
            <a:endParaRPr lang="en-US"/>
          </a:p>
        </p:txBody>
      </p:sp>
    </p:spTree>
    <p:extLst>
      <p:ext uri="{BB962C8B-B14F-4D97-AF65-F5344CB8AC3E}">
        <p14:creationId xmlns:p14="http://schemas.microsoft.com/office/powerpoint/2010/main" val="3410697257"/>
      </p:ext>
    </p:extLst>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ctr"/>
            <a:r>
              <a:rPr lang="en-US" sz="4000" dirty="0" smtClean="0"/>
              <a:t>Menstrual disorders</a:t>
            </a:r>
          </a:p>
        </p:txBody>
      </p:sp>
      <p:sp>
        <p:nvSpPr>
          <p:cNvPr id="2" name="Content Placeholder 1"/>
          <p:cNvSpPr>
            <a:spLocks noGrp="1"/>
          </p:cNvSpPr>
          <p:nvPr>
            <p:ph idx="1"/>
          </p:nvPr>
        </p:nvSpPr>
        <p:spPr/>
        <p:txBody>
          <a:bodyPr/>
          <a:lstStyle/>
          <a:p>
            <a:pPr marL="0" indent="0">
              <a:buNone/>
            </a:pPr>
            <a:r>
              <a:rPr lang="en-US" dirty="0"/>
              <a:t>Menstrual disorders include:</a:t>
            </a:r>
          </a:p>
          <a:p>
            <a:r>
              <a:rPr lang="en-US" dirty="0" err="1" smtClean="0"/>
              <a:t>Metrorrhagia</a:t>
            </a:r>
            <a:r>
              <a:rPr lang="en-US" dirty="0" smtClean="0"/>
              <a:t> </a:t>
            </a:r>
            <a:r>
              <a:rPr lang="en-US" dirty="0"/>
              <a:t>is bleeding at irregular intervals, particularly between expected menstrual periods.</a:t>
            </a:r>
          </a:p>
          <a:p>
            <a:r>
              <a:rPr lang="en-US" dirty="0"/>
              <a:t>Amenorrhea is the absence of menstruation.</a:t>
            </a:r>
          </a:p>
          <a:p>
            <a:r>
              <a:rPr lang="en-US" dirty="0" err="1"/>
              <a:t>Oligomenorrhea</a:t>
            </a:r>
            <a:r>
              <a:rPr lang="en-US" dirty="0"/>
              <a:t> refers to infrequent menstrual periods. </a:t>
            </a:r>
            <a:r>
              <a:rPr lang="en-US" dirty="0" err="1"/>
              <a:t>Hypomenorrhea</a:t>
            </a:r>
            <a:r>
              <a:rPr lang="en-US" dirty="0"/>
              <a:t> refers to light periods.</a:t>
            </a:r>
          </a:p>
          <a:p>
            <a:endParaRPr lang="en-US" dirty="0"/>
          </a:p>
        </p:txBody>
      </p:sp>
    </p:spTree>
    <p:extLst>
      <p:ext uri="{BB962C8B-B14F-4D97-AF65-F5344CB8AC3E}">
        <p14:creationId xmlns:p14="http://schemas.microsoft.com/office/powerpoint/2010/main" val="3006557508"/>
      </p:ext>
    </p:extLst>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ctr"/>
            <a:r>
              <a:rPr lang="en-US" sz="4000" dirty="0" smtClean="0"/>
              <a:t>Menstrual disorders</a:t>
            </a:r>
          </a:p>
        </p:txBody>
      </p:sp>
      <p:sp>
        <p:nvSpPr>
          <p:cNvPr id="2" name="Content Placeholder 1"/>
          <p:cNvSpPr>
            <a:spLocks noGrp="1"/>
          </p:cNvSpPr>
          <p:nvPr>
            <p:ph idx="1"/>
          </p:nvPr>
        </p:nvSpPr>
        <p:spPr/>
        <p:txBody>
          <a:bodyPr/>
          <a:lstStyle/>
          <a:p>
            <a:r>
              <a:rPr lang="en-US" dirty="0"/>
              <a:t>Menorrhagia is a type of abnormal uterine bleeding. Other types of abnormal bleeding are:</a:t>
            </a:r>
          </a:p>
          <a:p>
            <a:r>
              <a:rPr lang="en-US" dirty="0" err="1"/>
              <a:t>Metrorrhagia</a:t>
            </a:r>
            <a:r>
              <a:rPr lang="en-US" dirty="0" smtClean="0"/>
              <a:t>. </a:t>
            </a:r>
          </a:p>
          <a:p>
            <a:r>
              <a:rPr lang="en-US" dirty="0" err="1" smtClean="0"/>
              <a:t>Menometrorrhagia</a:t>
            </a:r>
            <a:r>
              <a:rPr lang="en-US" dirty="0"/>
              <a:t>. Refers to heavy and prolonged bleeding that occurs at irregular intervals. </a:t>
            </a:r>
            <a:r>
              <a:rPr lang="en-US" dirty="0" err="1"/>
              <a:t>Menometrorrhagia</a:t>
            </a:r>
            <a:r>
              <a:rPr lang="en-US" dirty="0"/>
              <a:t> combines features of menorrhagia and </a:t>
            </a:r>
            <a:r>
              <a:rPr lang="en-US" dirty="0" err="1"/>
              <a:t>metrorrhagia</a:t>
            </a:r>
            <a:r>
              <a:rPr lang="en-US" dirty="0"/>
              <a:t>. </a:t>
            </a:r>
          </a:p>
        </p:txBody>
      </p:sp>
    </p:spTree>
    <p:extLst>
      <p:ext uri="{BB962C8B-B14F-4D97-AF65-F5344CB8AC3E}">
        <p14:creationId xmlns:p14="http://schemas.microsoft.com/office/powerpoint/2010/main" val="1617036959"/>
      </p:ext>
    </p:extLst>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World Health Day 2021</a:t>
            </a:r>
            <a:br>
              <a:rPr lang="en-US" dirty="0"/>
            </a:br>
            <a:r>
              <a:rPr lang="en-US" b="0" dirty="0"/>
              <a:t>Building a fairer, healthier </a:t>
            </a:r>
            <a:r>
              <a:rPr lang="en-US" b="0" dirty="0" smtClean="0"/>
              <a:t>world</a:t>
            </a:r>
            <a:endParaRPr lang="en-US" dirty="0"/>
          </a:p>
        </p:txBody>
      </p:sp>
      <p:sp>
        <p:nvSpPr>
          <p:cNvPr id="5" name="Content Placeholder 4"/>
          <p:cNvSpPr>
            <a:spLocks noGrp="1"/>
          </p:cNvSpPr>
          <p:nvPr>
            <p:ph idx="1"/>
          </p:nvPr>
        </p:nvSpPr>
        <p:spPr/>
        <p:txBody>
          <a:bodyPr/>
          <a:lstStyle/>
          <a:p>
            <a:r>
              <a:rPr lang="en-US" dirty="0" smtClean="0"/>
              <a:t>Work together</a:t>
            </a:r>
          </a:p>
          <a:p>
            <a:r>
              <a:rPr lang="en-US" dirty="0" smtClean="0"/>
              <a:t>Collect reliable data</a:t>
            </a:r>
          </a:p>
          <a:p>
            <a:r>
              <a:rPr lang="en-US" dirty="0" smtClean="0"/>
              <a:t>Tackle inequities</a:t>
            </a:r>
          </a:p>
          <a:p>
            <a:r>
              <a:rPr lang="en-US" dirty="0" smtClean="0">
                <a:solidFill>
                  <a:srgbClr val="FF0000"/>
                </a:solidFill>
              </a:rPr>
              <a:t>Act beyond borders</a:t>
            </a:r>
          </a:p>
          <a:p>
            <a:r>
              <a:rPr lang="en-US" sz="2400" i="1" dirty="0" smtClean="0">
                <a:solidFill>
                  <a:schemeClr val="bg2">
                    <a:lumMod val="75000"/>
                  </a:schemeClr>
                </a:solidFill>
              </a:rPr>
              <a:t>Acting on social determinants of health</a:t>
            </a:r>
          </a:p>
          <a:p>
            <a:r>
              <a:rPr lang="en-US" sz="2400" i="1" dirty="0" smtClean="0">
                <a:solidFill>
                  <a:schemeClr val="bg2">
                    <a:lumMod val="75000"/>
                  </a:schemeClr>
                </a:solidFill>
              </a:rPr>
              <a:t>Health inequality monitoring</a:t>
            </a:r>
          </a:p>
          <a:p>
            <a:r>
              <a:rPr lang="en-US" sz="2400" i="1" dirty="0" smtClean="0">
                <a:solidFill>
                  <a:schemeClr val="bg2">
                    <a:lumMod val="75000"/>
                  </a:schemeClr>
                </a:solidFill>
              </a:rPr>
              <a:t>Gender equity and human rights</a:t>
            </a:r>
            <a:endParaRPr lang="en-US" dirty="0"/>
          </a:p>
          <a:p>
            <a:r>
              <a:rPr lang="en-US" sz="1400" dirty="0"/>
              <a:t>https://www.who.int/campaigns/world-health-day/2021</a:t>
            </a:r>
          </a:p>
        </p:txBody>
      </p:sp>
      <p:sp>
        <p:nvSpPr>
          <p:cNvPr id="2" name="Date Placeholder 1"/>
          <p:cNvSpPr>
            <a:spLocks noGrp="1"/>
          </p:cNvSpPr>
          <p:nvPr>
            <p:ph type="dt" sz="half" idx="10"/>
          </p:nvPr>
        </p:nvSpPr>
        <p:spPr/>
        <p:txBody>
          <a:bodyPr/>
          <a:lstStyle/>
          <a:p>
            <a:pPr>
              <a:defRPr/>
            </a:pPr>
            <a:fld id="{1E9B443C-8D42-4052-B5F4-A59CA469BA31}" type="datetime1">
              <a:rPr lang="en-US" smtClean="0"/>
              <a:pPr>
                <a:defRPr/>
              </a:pPr>
              <a:t>4/24/2021</a:t>
            </a:fld>
            <a:endParaRPr lang="en-US"/>
          </a:p>
        </p:txBody>
      </p:sp>
      <p:sp>
        <p:nvSpPr>
          <p:cNvPr id="3" name="Slide Number Placeholder 2"/>
          <p:cNvSpPr>
            <a:spLocks noGrp="1"/>
          </p:cNvSpPr>
          <p:nvPr>
            <p:ph type="sldNum" sz="quarter" idx="12"/>
          </p:nvPr>
        </p:nvSpPr>
        <p:spPr/>
        <p:txBody>
          <a:bodyPr/>
          <a:lstStyle/>
          <a:p>
            <a:fld id="{5F6AA4DA-AFFC-4BEB-B000-CB580C5BFC8A}" type="slidenum">
              <a:rPr lang="en-US" smtClean="0"/>
              <a:pPr/>
              <a:t>3</a:t>
            </a:fld>
            <a:endParaRPr lang="en-US"/>
          </a:p>
        </p:txBody>
      </p:sp>
    </p:spTree>
    <p:extLst>
      <p:ext uri="{BB962C8B-B14F-4D97-AF65-F5344CB8AC3E}">
        <p14:creationId xmlns:p14="http://schemas.microsoft.com/office/powerpoint/2010/main" val="442800571"/>
      </p:ext>
    </p:extLst>
  </p:cSld>
  <p:clrMapOvr>
    <a:masterClrMapping/>
  </p:clrMapOvr>
  <p:transition>
    <p:rand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ctr"/>
            <a:r>
              <a:rPr lang="en-US" sz="4000" dirty="0" smtClean="0"/>
              <a:t>Menstrual disorders</a:t>
            </a:r>
          </a:p>
        </p:txBody>
      </p:sp>
      <p:sp>
        <p:nvSpPr>
          <p:cNvPr id="2" name="Content Placeholder 1"/>
          <p:cNvSpPr>
            <a:spLocks noGrp="1"/>
          </p:cNvSpPr>
          <p:nvPr>
            <p:ph idx="1"/>
          </p:nvPr>
        </p:nvSpPr>
        <p:spPr/>
        <p:txBody>
          <a:bodyPr/>
          <a:lstStyle/>
          <a:p>
            <a:r>
              <a:rPr lang="en-US" dirty="0"/>
              <a:t>Menorrhagia is a type of abnormal uterine bleeding. Other types of abnormal bleeding are:</a:t>
            </a:r>
          </a:p>
          <a:p>
            <a:r>
              <a:rPr lang="en-US" sz="2000" b="1" dirty="0" smtClean="0"/>
              <a:t>Dysfunctional </a:t>
            </a:r>
            <a:r>
              <a:rPr lang="en-US" sz="2000" b="1" dirty="0"/>
              <a:t>uterine bleeding (DUB).</a:t>
            </a:r>
            <a:r>
              <a:rPr lang="en-US" sz="2000" dirty="0"/>
              <a:t> A general term for abnormal uterine bleeding that usually refers to extra or excessive bleeding caused by hormonal problems, usually lack of ovulation (anovulation). </a:t>
            </a:r>
            <a:endParaRPr lang="en-US" sz="2000" dirty="0" smtClean="0"/>
          </a:p>
          <a:p>
            <a:pPr lvl="1"/>
            <a:r>
              <a:rPr lang="en-US" sz="1600" dirty="0" smtClean="0"/>
              <a:t>DUB </a:t>
            </a:r>
            <a:r>
              <a:rPr lang="en-US" sz="1600" dirty="0"/>
              <a:t>tends to occurs either when girls begin to menstruate or when women approach menopause, but it can occur at any time during a woman's reproductive life. </a:t>
            </a:r>
          </a:p>
        </p:txBody>
      </p:sp>
    </p:spTree>
    <p:extLst>
      <p:ext uri="{BB962C8B-B14F-4D97-AF65-F5344CB8AC3E}">
        <p14:creationId xmlns:p14="http://schemas.microsoft.com/office/powerpoint/2010/main" val="3649795726"/>
      </p:ext>
    </p:extLst>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Menstrual disorders</a:t>
            </a:r>
            <a:endParaRPr lang="en-US" dirty="0"/>
          </a:p>
        </p:txBody>
      </p:sp>
      <p:sp>
        <p:nvSpPr>
          <p:cNvPr id="3" name="Content Placeholder 2"/>
          <p:cNvSpPr>
            <a:spLocks noGrp="1"/>
          </p:cNvSpPr>
          <p:nvPr>
            <p:ph idx="1"/>
          </p:nvPr>
        </p:nvSpPr>
        <p:spPr/>
        <p:txBody>
          <a:bodyPr/>
          <a:lstStyle/>
          <a:p>
            <a:r>
              <a:rPr lang="en-US" dirty="0" smtClean="0"/>
              <a:t>Risk factors:</a:t>
            </a:r>
          </a:p>
          <a:p>
            <a:pPr lvl="1"/>
            <a:r>
              <a:rPr lang="en-US" dirty="0" smtClean="0"/>
              <a:t>Age: Girls </a:t>
            </a:r>
            <a:r>
              <a:rPr lang="en-US" dirty="0"/>
              <a:t>who start menstruating at age 11 or younger are at higher risk for severe pain, longer periods, and longer menstrual </a:t>
            </a:r>
            <a:r>
              <a:rPr lang="en-US" dirty="0" smtClean="0"/>
              <a:t>cycles. Women </a:t>
            </a:r>
            <a:r>
              <a:rPr lang="en-US" dirty="0"/>
              <a:t>who are approaching menopause (perimenopause) may also skip periods. Occasional episodes of heavy bleeding are also common as women approach menopause.</a:t>
            </a:r>
          </a:p>
          <a:p>
            <a:endParaRPr lang="en-US"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31</a:t>
            </a:fld>
            <a:endParaRPr lang="en-US"/>
          </a:p>
        </p:txBody>
      </p:sp>
    </p:spTree>
    <p:extLst>
      <p:ext uri="{BB962C8B-B14F-4D97-AF65-F5344CB8AC3E}">
        <p14:creationId xmlns:p14="http://schemas.microsoft.com/office/powerpoint/2010/main" val="1708333155"/>
      </p:ext>
    </p:extLst>
  </p:cSld>
  <p:clrMapOvr>
    <a:masterClrMapping/>
  </p:clrMapOvr>
  <p:transition>
    <p:rand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Menstrual disorders</a:t>
            </a:r>
            <a:endParaRPr lang="en-US" dirty="0"/>
          </a:p>
        </p:txBody>
      </p:sp>
      <p:sp>
        <p:nvSpPr>
          <p:cNvPr id="3" name="Content Placeholder 2"/>
          <p:cNvSpPr>
            <a:spLocks noGrp="1"/>
          </p:cNvSpPr>
          <p:nvPr>
            <p:ph idx="1"/>
          </p:nvPr>
        </p:nvSpPr>
        <p:spPr/>
        <p:txBody>
          <a:bodyPr/>
          <a:lstStyle/>
          <a:p>
            <a:r>
              <a:rPr lang="en-US" dirty="0" smtClean="0"/>
              <a:t>Risk factors:</a:t>
            </a:r>
          </a:p>
          <a:p>
            <a:pPr lvl="1"/>
            <a:r>
              <a:rPr lang="en-US" dirty="0"/>
              <a:t>Weight. Being either excessively overweight or underweight can increase the risk for dysmenorrhea (painful periods) and amenorrhea (absent periods).</a:t>
            </a:r>
          </a:p>
          <a:p>
            <a:pPr lvl="1"/>
            <a:r>
              <a:rPr lang="en-US" dirty="0"/>
              <a:t>Menstrual Cycles and Flow. Longer and heavier menstrual cycles are associated with painful cramps.</a:t>
            </a:r>
          </a:p>
          <a:p>
            <a:endParaRPr lang="en-US"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32</a:t>
            </a:fld>
            <a:endParaRPr lang="en-US"/>
          </a:p>
        </p:txBody>
      </p:sp>
    </p:spTree>
    <p:extLst>
      <p:ext uri="{BB962C8B-B14F-4D97-AF65-F5344CB8AC3E}">
        <p14:creationId xmlns:p14="http://schemas.microsoft.com/office/powerpoint/2010/main" val="2054445309"/>
      </p:ext>
    </p:extLst>
  </p:cSld>
  <p:clrMapOvr>
    <a:masterClrMapping/>
  </p:clrMapOvr>
  <p:transition>
    <p:rand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Menstrual disorders</a:t>
            </a:r>
            <a:endParaRPr lang="en-US" dirty="0"/>
          </a:p>
        </p:txBody>
      </p:sp>
      <p:sp>
        <p:nvSpPr>
          <p:cNvPr id="3" name="Content Placeholder 2"/>
          <p:cNvSpPr>
            <a:spLocks noGrp="1"/>
          </p:cNvSpPr>
          <p:nvPr>
            <p:ph idx="1"/>
          </p:nvPr>
        </p:nvSpPr>
        <p:spPr/>
        <p:txBody>
          <a:bodyPr/>
          <a:lstStyle/>
          <a:p>
            <a:r>
              <a:rPr lang="en-US" dirty="0" smtClean="0"/>
              <a:t>Risk factors:</a:t>
            </a:r>
          </a:p>
          <a:p>
            <a:pPr lvl="1"/>
            <a:r>
              <a:rPr lang="en-US" dirty="0" smtClean="0"/>
              <a:t>Pregnancy </a:t>
            </a:r>
            <a:r>
              <a:rPr lang="en-US" dirty="0"/>
              <a:t>History. Women who have had a higher number of pregnancies are at increased risk for menorrhagia. Women who have never given birth have a higher risk of dysmenorrhea, while women who first gave birth at a young age are at lower risk.</a:t>
            </a:r>
          </a:p>
          <a:p>
            <a:pPr lvl="1"/>
            <a:r>
              <a:rPr lang="en-US" dirty="0"/>
              <a:t>Smoking. Smoking can increase the risk for heavier periods</a:t>
            </a:r>
            <a:r>
              <a:rPr lang="en-US" dirty="0" smtClean="0"/>
              <a:t>.</a:t>
            </a:r>
            <a:endParaRPr lang="en-US"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33</a:t>
            </a:fld>
            <a:endParaRPr lang="en-US"/>
          </a:p>
        </p:txBody>
      </p:sp>
    </p:spTree>
    <p:extLst>
      <p:ext uri="{BB962C8B-B14F-4D97-AF65-F5344CB8AC3E}">
        <p14:creationId xmlns:p14="http://schemas.microsoft.com/office/powerpoint/2010/main" val="859431175"/>
      </p:ext>
    </p:extLst>
  </p:cSld>
  <p:clrMapOvr>
    <a:masterClrMapping/>
  </p:clrMapOvr>
  <p:transition>
    <p:rand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Menstrual disorders</a:t>
            </a:r>
            <a:endParaRPr lang="en-US" dirty="0"/>
          </a:p>
        </p:txBody>
      </p:sp>
      <p:sp>
        <p:nvSpPr>
          <p:cNvPr id="3" name="Content Placeholder 2"/>
          <p:cNvSpPr>
            <a:spLocks noGrp="1"/>
          </p:cNvSpPr>
          <p:nvPr>
            <p:ph idx="1"/>
          </p:nvPr>
        </p:nvSpPr>
        <p:spPr/>
        <p:txBody>
          <a:bodyPr/>
          <a:lstStyle/>
          <a:p>
            <a:r>
              <a:rPr lang="en-US" dirty="0" smtClean="0"/>
              <a:t>Risk factors:</a:t>
            </a:r>
          </a:p>
          <a:p>
            <a:pPr lvl="1"/>
            <a:r>
              <a:rPr lang="en-US" dirty="0" smtClean="0"/>
              <a:t>Stress</a:t>
            </a:r>
            <a:r>
              <a:rPr lang="en-US" dirty="0"/>
              <a:t>. Physical and emotional stress may block the release of luteinizing hormone, causing temporary amenorrhea.</a:t>
            </a:r>
          </a:p>
          <a:p>
            <a:pPr lvl="1"/>
            <a:r>
              <a:rPr lang="en-US" dirty="0"/>
              <a:t>Exercise. Intensive athletic training is linked with late menarche and amenorrhea or </a:t>
            </a:r>
            <a:r>
              <a:rPr lang="en-US" dirty="0" err="1"/>
              <a:t>oligomenorrhea</a:t>
            </a:r>
            <a:r>
              <a:rPr lang="en-US" dirty="0"/>
              <a:t>.</a:t>
            </a:r>
          </a:p>
          <a:p>
            <a:r>
              <a:rPr lang="en-US" sz="1800" dirty="0">
                <a:hlinkClick r:id="rId2"/>
              </a:rPr>
              <a:t>https://www.mountsinai.org/health-library/report/menstrual-disorders</a:t>
            </a:r>
            <a:endParaRPr lang="en-US" sz="1800"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34</a:t>
            </a:fld>
            <a:endParaRPr lang="en-US"/>
          </a:p>
        </p:txBody>
      </p:sp>
    </p:spTree>
    <p:extLst>
      <p:ext uri="{BB962C8B-B14F-4D97-AF65-F5344CB8AC3E}">
        <p14:creationId xmlns:p14="http://schemas.microsoft.com/office/powerpoint/2010/main" val="531603572"/>
      </p:ext>
    </p:extLst>
  </p:cSld>
  <p:clrMapOvr>
    <a:masterClrMapping/>
  </p:clrMapOvr>
  <p:transition>
    <p:rand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Menstrual disorders</a:t>
            </a:r>
            <a:endParaRPr lang="en-US" dirty="0"/>
          </a:p>
        </p:txBody>
      </p:sp>
      <p:sp>
        <p:nvSpPr>
          <p:cNvPr id="3" name="Content Placeholder 2"/>
          <p:cNvSpPr>
            <a:spLocks noGrp="1"/>
          </p:cNvSpPr>
          <p:nvPr>
            <p:ph idx="1"/>
          </p:nvPr>
        </p:nvSpPr>
        <p:spPr/>
        <p:txBody>
          <a:bodyPr/>
          <a:lstStyle/>
          <a:p>
            <a:r>
              <a:rPr lang="en-US" dirty="0" smtClean="0"/>
              <a:t>Complications</a:t>
            </a:r>
          </a:p>
          <a:p>
            <a:pPr lvl="1"/>
            <a:r>
              <a:rPr lang="en-US" dirty="0" smtClean="0"/>
              <a:t>Anemia</a:t>
            </a:r>
            <a:endParaRPr lang="en-US" dirty="0"/>
          </a:p>
          <a:p>
            <a:pPr lvl="2"/>
            <a:r>
              <a:rPr lang="en-US" dirty="0"/>
              <a:t>Menorrhagia (heavy menstrual bleeding) is the most common cause of </a:t>
            </a:r>
            <a:r>
              <a:rPr lang="en-US" dirty="0">
                <a:hlinkClick r:id="rId2"/>
              </a:rPr>
              <a:t>anemia</a:t>
            </a:r>
            <a:r>
              <a:rPr lang="en-US" dirty="0"/>
              <a:t> (reduction in red blood cells) in premenopausal women. </a:t>
            </a:r>
            <a:endParaRPr lang="en-US" dirty="0" smtClean="0"/>
          </a:p>
          <a:p>
            <a:pPr lvl="2"/>
            <a:r>
              <a:rPr lang="en-US" dirty="0" smtClean="0"/>
              <a:t>Most </a:t>
            </a:r>
            <a:r>
              <a:rPr lang="en-US" dirty="0"/>
              <a:t>cases of anemia are mild. </a:t>
            </a:r>
            <a:endParaRPr lang="en-US" dirty="0" smtClean="0"/>
          </a:p>
          <a:p>
            <a:pPr lvl="2"/>
            <a:r>
              <a:rPr lang="en-US" dirty="0" smtClean="0"/>
              <a:t>Nevertheless</a:t>
            </a:r>
            <a:r>
              <a:rPr lang="en-US" dirty="0"/>
              <a:t>, even mild-to-moderate anemia can reduce oxygen transport in the blood, causing symptoms such as fatigue, lightheadedness, and pale skin. Severe anemia that is not treated can lead to heart problems.</a:t>
            </a:r>
          </a:p>
          <a:p>
            <a:endParaRPr lang="en-US"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35</a:t>
            </a:fld>
            <a:endParaRPr lang="en-US"/>
          </a:p>
        </p:txBody>
      </p:sp>
    </p:spTree>
    <p:extLst>
      <p:ext uri="{BB962C8B-B14F-4D97-AF65-F5344CB8AC3E}">
        <p14:creationId xmlns:p14="http://schemas.microsoft.com/office/powerpoint/2010/main" val="1420447438"/>
      </p:ext>
    </p:extLst>
  </p:cSld>
  <p:clrMapOvr>
    <a:masterClrMapping/>
  </p:clrMapOvr>
  <p:transition>
    <p:rand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Menstrual disorders</a:t>
            </a:r>
            <a:endParaRPr lang="en-US" dirty="0"/>
          </a:p>
        </p:txBody>
      </p:sp>
      <p:sp>
        <p:nvSpPr>
          <p:cNvPr id="3" name="Content Placeholder 2"/>
          <p:cNvSpPr>
            <a:spLocks noGrp="1"/>
          </p:cNvSpPr>
          <p:nvPr>
            <p:ph idx="1"/>
          </p:nvPr>
        </p:nvSpPr>
        <p:spPr/>
        <p:txBody>
          <a:bodyPr/>
          <a:lstStyle/>
          <a:p>
            <a:r>
              <a:rPr lang="en-US" dirty="0" smtClean="0"/>
              <a:t>Complications</a:t>
            </a:r>
          </a:p>
          <a:p>
            <a:pPr lvl="1"/>
            <a:r>
              <a:rPr lang="en-US" dirty="0" smtClean="0"/>
              <a:t>Osteoporosis</a:t>
            </a:r>
            <a:endParaRPr lang="en-US" dirty="0"/>
          </a:p>
          <a:p>
            <a:pPr lvl="2"/>
            <a:r>
              <a:rPr lang="en-US" dirty="0"/>
              <a:t>Amenorrhea (absent or irregular menstrual periods) caused by reduced estrogen levels is linked to osteopenia (loss of bone density) and </a:t>
            </a:r>
            <a:r>
              <a:rPr lang="en-US" dirty="0">
                <a:hlinkClick r:id="rId2"/>
              </a:rPr>
              <a:t>osteoporosis</a:t>
            </a:r>
            <a:r>
              <a:rPr lang="en-US" dirty="0"/>
              <a:t> (more severe bone loss that increases fracture risk). </a:t>
            </a:r>
            <a:endParaRPr lang="en-US" dirty="0" smtClean="0"/>
          </a:p>
          <a:p>
            <a:pPr lvl="2"/>
            <a:r>
              <a:rPr lang="en-US" dirty="0" smtClean="0"/>
              <a:t>Because </a:t>
            </a:r>
            <a:r>
              <a:rPr lang="en-US" dirty="0"/>
              <a:t>bone growth is at its peak in adolescence and young adulthood, losing bone density at that time is very dangerous and early diagnosis and treatment is essential for long-term health</a:t>
            </a:r>
            <a:r>
              <a:rPr lang="en-US" dirty="0" smtClean="0"/>
              <a:t>.</a:t>
            </a:r>
            <a:endParaRPr lang="en-US"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36</a:t>
            </a:fld>
            <a:endParaRPr lang="en-US"/>
          </a:p>
        </p:txBody>
      </p:sp>
    </p:spTree>
    <p:extLst>
      <p:ext uri="{BB962C8B-B14F-4D97-AF65-F5344CB8AC3E}">
        <p14:creationId xmlns:p14="http://schemas.microsoft.com/office/powerpoint/2010/main" val="292138889"/>
      </p:ext>
    </p:extLst>
  </p:cSld>
  <p:clrMapOvr>
    <a:masterClrMapping/>
  </p:clrMapOvr>
  <p:transition>
    <p:rand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Menstrual disorders</a:t>
            </a:r>
            <a:endParaRPr lang="en-US" dirty="0"/>
          </a:p>
        </p:txBody>
      </p:sp>
      <p:sp>
        <p:nvSpPr>
          <p:cNvPr id="3" name="Content Placeholder 2"/>
          <p:cNvSpPr>
            <a:spLocks noGrp="1"/>
          </p:cNvSpPr>
          <p:nvPr>
            <p:ph idx="1"/>
          </p:nvPr>
        </p:nvSpPr>
        <p:spPr/>
        <p:txBody>
          <a:bodyPr/>
          <a:lstStyle/>
          <a:p>
            <a:r>
              <a:rPr lang="en-US" dirty="0" smtClean="0"/>
              <a:t>Complications</a:t>
            </a:r>
          </a:p>
          <a:p>
            <a:pPr lvl="1"/>
            <a:r>
              <a:rPr lang="en-US" dirty="0" smtClean="0"/>
              <a:t>Infertility</a:t>
            </a:r>
            <a:endParaRPr lang="en-US" dirty="0"/>
          </a:p>
          <a:p>
            <a:pPr lvl="2"/>
            <a:r>
              <a:rPr lang="en-US" dirty="0"/>
              <a:t>Some conditions associated with heavy bleeding, such as ovulation abnormalities, fibroids, or endometriosis, can contribute to </a:t>
            </a:r>
            <a:r>
              <a:rPr lang="en-US" dirty="0">
                <a:hlinkClick r:id="rId2"/>
              </a:rPr>
              <a:t>infertility</a:t>
            </a:r>
            <a:r>
              <a:rPr lang="en-US" dirty="0"/>
              <a:t>. Many conditions that cause amenorrhea, such as ovulation abnormalities and PCOS, can also cause infertility. Irregular periods from any cause may make it more difficult to conceive. Sometimes treating the underlying condition can restore fertility. In other cases, specific fertility treatments that use assisted reproductive technologies may be needed</a:t>
            </a:r>
            <a:r>
              <a:rPr lang="en-US" dirty="0" smtClean="0"/>
              <a:t>.</a:t>
            </a:r>
            <a:endParaRPr lang="en-US"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37</a:t>
            </a:fld>
            <a:endParaRPr lang="en-US"/>
          </a:p>
        </p:txBody>
      </p:sp>
    </p:spTree>
    <p:extLst>
      <p:ext uri="{BB962C8B-B14F-4D97-AF65-F5344CB8AC3E}">
        <p14:creationId xmlns:p14="http://schemas.microsoft.com/office/powerpoint/2010/main" val="1815991947"/>
      </p:ext>
    </p:extLst>
  </p:cSld>
  <p:clrMapOvr>
    <a:masterClrMapping/>
  </p:clrMapOvr>
  <p:transition>
    <p:rand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Menstrual disorders</a:t>
            </a:r>
            <a:endParaRPr lang="en-US" dirty="0"/>
          </a:p>
        </p:txBody>
      </p:sp>
      <p:sp>
        <p:nvSpPr>
          <p:cNvPr id="3" name="Content Placeholder 2"/>
          <p:cNvSpPr>
            <a:spLocks noGrp="1"/>
          </p:cNvSpPr>
          <p:nvPr>
            <p:ph idx="1"/>
          </p:nvPr>
        </p:nvSpPr>
        <p:spPr/>
        <p:txBody>
          <a:bodyPr/>
          <a:lstStyle/>
          <a:p>
            <a:r>
              <a:rPr lang="en-US" dirty="0" smtClean="0"/>
              <a:t>Complications</a:t>
            </a:r>
          </a:p>
          <a:p>
            <a:pPr lvl="1"/>
            <a:r>
              <a:rPr lang="en-US" dirty="0" smtClean="0"/>
              <a:t>Quality </a:t>
            </a:r>
            <a:r>
              <a:rPr lang="en-US" dirty="0"/>
              <a:t>of Life</a:t>
            </a:r>
          </a:p>
          <a:p>
            <a:pPr lvl="1"/>
            <a:r>
              <a:rPr lang="en-US" dirty="0"/>
              <a:t>Menstrual disorders, particularly pain and heavy bleeding, can affect school and work productivity and social activities.</a:t>
            </a:r>
          </a:p>
          <a:p>
            <a:endParaRPr lang="en-US"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38</a:t>
            </a:fld>
            <a:endParaRPr lang="en-US"/>
          </a:p>
        </p:txBody>
      </p:sp>
    </p:spTree>
    <p:extLst>
      <p:ext uri="{BB962C8B-B14F-4D97-AF65-F5344CB8AC3E}">
        <p14:creationId xmlns:p14="http://schemas.microsoft.com/office/powerpoint/2010/main" val="3130283111"/>
      </p:ext>
    </p:extLst>
  </p:cSld>
  <p:clrMapOvr>
    <a:masterClrMapping/>
  </p:clrMapOvr>
  <p:transition>
    <p:rand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Menstrual disorders</a:t>
            </a:r>
            <a:endParaRPr lang="en-US" dirty="0"/>
          </a:p>
        </p:txBody>
      </p:sp>
      <p:sp>
        <p:nvSpPr>
          <p:cNvPr id="3" name="Content Placeholder 2"/>
          <p:cNvSpPr>
            <a:spLocks noGrp="1"/>
          </p:cNvSpPr>
          <p:nvPr>
            <p:ph idx="1"/>
          </p:nvPr>
        </p:nvSpPr>
        <p:spPr/>
        <p:txBody>
          <a:bodyPr/>
          <a:lstStyle/>
          <a:p>
            <a:r>
              <a:rPr lang="en-US" dirty="0" smtClean="0"/>
              <a:t>Life style </a:t>
            </a:r>
            <a:r>
              <a:rPr lang="en-US" smtClean="0"/>
              <a:t>Changes (Management)</a:t>
            </a:r>
            <a:endParaRPr lang="en-US" dirty="0" smtClean="0"/>
          </a:p>
          <a:p>
            <a:pPr lvl="1"/>
            <a:r>
              <a:rPr lang="en-US" dirty="0"/>
              <a:t>Dietary Factors</a:t>
            </a:r>
          </a:p>
          <a:p>
            <a:pPr lvl="1"/>
            <a:r>
              <a:rPr lang="en-US" sz="1800" dirty="0"/>
              <a:t>Dietary adjustments, starting about 14 days before a period may help some women with certain mild menstrual disorders, such as cramping</a:t>
            </a:r>
            <a:r>
              <a:rPr lang="en-US" sz="1800" dirty="0" smtClean="0"/>
              <a:t>.</a:t>
            </a:r>
          </a:p>
          <a:p>
            <a:pPr lvl="1"/>
            <a:r>
              <a:rPr lang="en-US" sz="1800" dirty="0" smtClean="0"/>
              <a:t> </a:t>
            </a:r>
            <a:r>
              <a:rPr lang="en-US" sz="1800" dirty="0"/>
              <a:t>The general guidelines for a healthy diet apply to everyone; they include properly hydrating, eating plenty of whole grains, fresh fruits and vegetables, and avoiding saturated fats and commercial junk foods.</a:t>
            </a:r>
          </a:p>
          <a:p>
            <a:pPr lvl="1"/>
            <a:r>
              <a:rPr lang="en-US" sz="1800" dirty="0"/>
              <a:t>Limiting salt (</a:t>
            </a:r>
            <a:r>
              <a:rPr lang="en-US" sz="1800" dirty="0" smtClean="0"/>
              <a:t>sodium), limiting </a:t>
            </a:r>
            <a:r>
              <a:rPr lang="en-US" sz="1800" dirty="0"/>
              <a:t>caffeine, sugar, and alcohol intake may also be beneficial.</a:t>
            </a:r>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39</a:t>
            </a:fld>
            <a:endParaRPr lang="en-US"/>
          </a:p>
        </p:txBody>
      </p:sp>
    </p:spTree>
    <p:extLst>
      <p:ext uri="{BB962C8B-B14F-4D97-AF65-F5344CB8AC3E}">
        <p14:creationId xmlns:p14="http://schemas.microsoft.com/office/powerpoint/2010/main" val="939285531"/>
      </p:ext>
    </p:extLst>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World Health Day 2021</a:t>
            </a:r>
            <a:br>
              <a:rPr lang="en-US" dirty="0"/>
            </a:br>
            <a:r>
              <a:rPr lang="en-US" b="0" dirty="0"/>
              <a:t>Building a fairer, healthier </a:t>
            </a:r>
            <a:r>
              <a:rPr lang="en-US" b="0" dirty="0" smtClean="0"/>
              <a:t>world</a:t>
            </a:r>
            <a:endParaRPr lang="en-US" dirty="0"/>
          </a:p>
        </p:txBody>
      </p:sp>
      <p:sp>
        <p:nvSpPr>
          <p:cNvPr id="5" name="Content Placeholder 4"/>
          <p:cNvSpPr>
            <a:spLocks noGrp="1"/>
          </p:cNvSpPr>
          <p:nvPr>
            <p:ph idx="1"/>
          </p:nvPr>
        </p:nvSpPr>
        <p:spPr/>
        <p:txBody>
          <a:bodyPr/>
          <a:lstStyle/>
          <a:p>
            <a:r>
              <a:rPr lang="en-US" b="1" i="1" dirty="0" smtClean="0">
                <a:solidFill>
                  <a:schemeClr val="bg2">
                    <a:lumMod val="75000"/>
                  </a:schemeClr>
                </a:solidFill>
              </a:rPr>
              <a:t>Gender equity and human rights:</a:t>
            </a:r>
          </a:p>
          <a:p>
            <a:r>
              <a:rPr lang="en-US" sz="2000" b="1" dirty="0">
                <a:hlinkClick r:id="rId2"/>
              </a:rPr>
              <a:t>Reviewing national health </a:t>
            </a:r>
            <a:r>
              <a:rPr lang="en-US" sz="2000" b="1" dirty="0" err="1">
                <a:hlinkClick r:id="rId2"/>
              </a:rPr>
              <a:t>programmes</a:t>
            </a:r>
            <a:r>
              <a:rPr lang="en-US" sz="2000" b="1" dirty="0">
                <a:hlinkClick r:id="rId2"/>
              </a:rPr>
              <a:t> to leave no one behind</a:t>
            </a:r>
            <a:endParaRPr lang="en-US" sz="2000" b="1" dirty="0"/>
          </a:p>
          <a:p>
            <a:r>
              <a:rPr lang="en-US" sz="2000" b="1" dirty="0">
                <a:hlinkClick r:id="rId3"/>
              </a:rPr>
              <a:t>Breaking barriers towards more equitable health systems for everyone</a:t>
            </a:r>
            <a:endParaRPr lang="en-US" sz="2000" b="1" dirty="0"/>
          </a:p>
          <a:p>
            <a:r>
              <a:rPr lang="en-US" sz="2000" b="1" dirty="0">
                <a:hlinkClick r:id="rId4"/>
              </a:rPr>
              <a:t>Advancing gender, equity and human rights through </a:t>
            </a:r>
            <a:r>
              <a:rPr lang="en-US" sz="2000" b="1" dirty="0" err="1">
                <a:hlinkClick r:id="rId4"/>
              </a:rPr>
              <a:t>programmes</a:t>
            </a:r>
            <a:r>
              <a:rPr lang="en-US" sz="2000" b="1" dirty="0">
                <a:hlinkClick r:id="rId4"/>
              </a:rPr>
              <a:t> and policies</a:t>
            </a:r>
            <a:endParaRPr lang="en-US" sz="2000" b="1" dirty="0"/>
          </a:p>
          <a:p>
            <a:r>
              <a:rPr lang="en-US" sz="2000" b="1" dirty="0" smtClean="0"/>
              <a:t>Ensuring gender-responsive health system</a:t>
            </a:r>
          </a:p>
          <a:p>
            <a:r>
              <a:rPr lang="en-US" sz="2000" b="1" dirty="0" smtClean="0"/>
              <a:t>Closing data gap in gender</a:t>
            </a:r>
            <a:r>
              <a:rPr lang="en-US" dirty="0"/>
              <a:t/>
            </a:r>
            <a:br>
              <a:rPr lang="en-US" dirty="0"/>
            </a:br>
            <a:r>
              <a:rPr lang="en-US" sz="1400" dirty="0" smtClean="0"/>
              <a:t>https</a:t>
            </a:r>
            <a:r>
              <a:rPr lang="en-US" sz="1400" dirty="0"/>
              <a:t>://www.who.int/campaigns/world-health-day/2021/gender-equity-and-human-rights</a:t>
            </a:r>
          </a:p>
        </p:txBody>
      </p:sp>
      <p:sp>
        <p:nvSpPr>
          <p:cNvPr id="2" name="Date Placeholder 1"/>
          <p:cNvSpPr>
            <a:spLocks noGrp="1"/>
          </p:cNvSpPr>
          <p:nvPr>
            <p:ph type="dt" sz="half" idx="10"/>
          </p:nvPr>
        </p:nvSpPr>
        <p:spPr/>
        <p:txBody>
          <a:bodyPr/>
          <a:lstStyle/>
          <a:p>
            <a:pPr>
              <a:defRPr/>
            </a:pPr>
            <a:fld id="{1E9B443C-8D42-4052-B5F4-A59CA469BA31}" type="datetime1">
              <a:rPr lang="en-US" smtClean="0"/>
              <a:pPr>
                <a:defRPr/>
              </a:pPr>
              <a:t>4/24/2021</a:t>
            </a:fld>
            <a:endParaRPr lang="en-US"/>
          </a:p>
        </p:txBody>
      </p:sp>
      <p:sp>
        <p:nvSpPr>
          <p:cNvPr id="3" name="Slide Number Placeholder 2"/>
          <p:cNvSpPr>
            <a:spLocks noGrp="1"/>
          </p:cNvSpPr>
          <p:nvPr>
            <p:ph type="sldNum" sz="quarter" idx="12"/>
          </p:nvPr>
        </p:nvSpPr>
        <p:spPr/>
        <p:txBody>
          <a:bodyPr/>
          <a:lstStyle/>
          <a:p>
            <a:fld id="{5F6AA4DA-AFFC-4BEB-B000-CB580C5BFC8A}" type="slidenum">
              <a:rPr lang="en-US" smtClean="0"/>
              <a:pPr/>
              <a:t>4</a:t>
            </a:fld>
            <a:endParaRPr lang="en-US"/>
          </a:p>
        </p:txBody>
      </p:sp>
    </p:spTree>
    <p:extLst>
      <p:ext uri="{BB962C8B-B14F-4D97-AF65-F5344CB8AC3E}">
        <p14:creationId xmlns:p14="http://schemas.microsoft.com/office/powerpoint/2010/main" val="3977814053"/>
      </p:ext>
    </p:extLst>
  </p:cSld>
  <p:clrMapOvr>
    <a:masterClrMapping/>
  </p:clrMapOvr>
  <p:transition>
    <p:random/>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Menstrual disorders</a:t>
            </a:r>
            <a:endParaRPr lang="en-US" dirty="0"/>
          </a:p>
        </p:txBody>
      </p:sp>
      <p:sp>
        <p:nvSpPr>
          <p:cNvPr id="3" name="Content Placeholder 2"/>
          <p:cNvSpPr>
            <a:spLocks noGrp="1"/>
          </p:cNvSpPr>
          <p:nvPr>
            <p:ph idx="1"/>
          </p:nvPr>
        </p:nvSpPr>
        <p:spPr/>
        <p:txBody>
          <a:bodyPr/>
          <a:lstStyle/>
          <a:p>
            <a:r>
              <a:rPr lang="en-US" dirty="0" smtClean="0"/>
              <a:t>Life style Changes</a:t>
            </a:r>
          </a:p>
          <a:p>
            <a:r>
              <a:rPr lang="en-US" dirty="0" smtClean="0"/>
              <a:t>Preventing </a:t>
            </a:r>
            <a:r>
              <a:rPr lang="en-US" dirty="0"/>
              <a:t>and Treating Anemia</a:t>
            </a:r>
          </a:p>
          <a:p>
            <a:pPr lvl="1"/>
            <a:r>
              <a:rPr lang="en-US" b="1" dirty="0"/>
              <a:t>Dietary Forms of Iron</a:t>
            </a:r>
            <a:endParaRPr lang="en-US" dirty="0"/>
          </a:p>
          <a:p>
            <a:pPr lvl="1"/>
            <a:r>
              <a:rPr lang="en-US" dirty="0" smtClean="0"/>
              <a:t>Eating </a:t>
            </a:r>
            <a:r>
              <a:rPr lang="en-US" dirty="0"/>
              <a:t>iron-rich foods can help prevent anemia</a:t>
            </a:r>
            <a:r>
              <a:rPr lang="en-US" dirty="0" smtClean="0"/>
              <a:t>.</a:t>
            </a:r>
          </a:p>
          <a:p>
            <a:pPr lvl="1"/>
            <a:r>
              <a:rPr lang="en-US" dirty="0" smtClean="0"/>
              <a:t> Increasing </a:t>
            </a:r>
            <a:r>
              <a:rPr lang="en-US" dirty="0"/>
              <a:t>intake of vitamin C rich foods can enhance absorption of non-</a:t>
            </a:r>
            <a:r>
              <a:rPr lang="en-US" dirty="0" err="1"/>
              <a:t>heme</a:t>
            </a:r>
            <a:r>
              <a:rPr lang="en-US" dirty="0"/>
              <a:t> iron.</a:t>
            </a:r>
          </a:p>
          <a:p>
            <a:pPr lvl="1"/>
            <a:r>
              <a:rPr lang="en-US" b="1" dirty="0"/>
              <a:t>Iron Supplements</a:t>
            </a:r>
            <a:endParaRPr lang="en-US" dirty="0"/>
          </a:p>
          <a:p>
            <a:pPr marL="0" indent="0">
              <a:buNone/>
            </a:pPr>
            <a:endParaRPr lang="en-US"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40</a:t>
            </a:fld>
            <a:endParaRPr lang="en-US"/>
          </a:p>
        </p:txBody>
      </p:sp>
    </p:spTree>
    <p:extLst>
      <p:ext uri="{BB962C8B-B14F-4D97-AF65-F5344CB8AC3E}">
        <p14:creationId xmlns:p14="http://schemas.microsoft.com/office/powerpoint/2010/main" val="131664816"/>
      </p:ext>
    </p:extLst>
  </p:cSld>
  <p:clrMapOvr>
    <a:masterClrMapping/>
  </p:clrMapOvr>
  <p:transition>
    <p:random/>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Menstrual disorders</a:t>
            </a:r>
            <a:endParaRPr lang="en-US" dirty="0"/>
          </a:p>
        </p:txBody>
      </p:sp>
      <p:sp>
        <p:nvSpPr>
          <p:cNvPr id="3" name="Content Placeholder 2"/>
          <p:cNvSpPr>
            <a:spLocks noGrp="1"/>
          </p:cNvSpPr>
          <p:nvPr>
            <p:ph idx="1"/>
          </p:nvPr>
        </p:nvSpPr>
        <p:spPr/>
        <p:txBody>
          <a:bodyPr/>
          <a:lstStyle/>
          <a:p>
            <a:r>
              <a:rPr lang="en-US" dirty="0" smtClean="0"/>
              <a:t>Life style Changes</a:t>
            </a:r>
          </a:p>
          <a:p>
            <a:pPr lvl="1"/>
            <a:r>
              <a:rPr lang="en-US" b="1" dirty="0" smtClean="0"/>
              <a:t>Exercise</a:t>
            </a:r>
            <a:endParaRPr lang="en-US" dirty="0"/>
          </a:p>
          <a:p>
            <a:pPr lvl="1"/>
            <a:r>
              <a:rPr lang="en-US" dirty="0"/>
              <a:t>Exercise may help reduce menstrual pain.</a:t>
            </a:r>
          </a:p>
          <a:p>
            <a:pPr lvl="1"/>
            <a:r>
              <a:rPr lang="en-US" b="1" dirty="0"/>
              <a:t>Applying Heat</a:t>
            </a:r>
            <a:endParaRPr lang="en-US" dirty="0"/>
          </a:p>
          <a:p>
            <a:pPr lvl="1"/>
            <a:r>
              <a:rPr lang="en-US" dirty="0"/>
              <a:t>Applying a heating pad to the abdominal area, or soaking in a hot bath, can help relieve the pain of menstrual cramps.</a:t>
            </a:r>
          </a:p>
          <a:p>
            <a:endParaRPr lang="en-US"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41</a:t>
            </a:fld>
            <a:endParaRPr lang="en-US"/>
          </a:p>
        </p:txBody>
      </p:sp>
    </p:spTree>
    <p:extLst>
      <p:ext uri="{BB962C8B-B14F-4D97-AF65-F5344CB8AC3E}">
        <p14:creationId xmlns:p14="http://schemas.microsoft.com/office/powerpoint/2010/main" val="3792934170"/>
      </p:ext>
    </p:extLst>
  </p:cSld>
  <p:clrMapOvr>
    <a:masterClrMapping/>
  </p:clrMapOvr>
  <p:transition>
    <p:rand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en-US" smtClean="0"/>
              <a:t>Differential diagnosis of</a:t>
            </a:r>
            <a:br>
              <a:rPr lang="en-US" smtClean="0"/>
            </a:br>
            <a:r>
              <a:rPr lang="en-US" smtClean="0"/>
              <a:t>Abnormal Uterine Bleeding</a:t>
            </a:r>
          </a:p>
        </p:txBody>
      </p:sp>
      <p:sp>
        <p:nvSpPr>
          <p:cNvPr id="51202" name="Rectangle 3"/>
          <p:cNvSpPr>
            <a:spLocks noGrp="1" noChangeArrowheads="1"/>
          </p:cNvSpPr>
          <p:nvPr>
            <p:ph type="body" idx="1"/>
          </p:nvPr>
        </p:nvSpPr>
        <p:spPr/>
        <p:txBody>
          <a:bodyPr/>
          <a:lstStyle/>
          <a:p>
            <a:pPr eaLnBrk="1" hangingPunct="1">
              <a:buFont typeface="Wingdings" pitchFamily="2" charset="2"/>
              <a:buNone/>
            </a:pPr>
            <a:endParaRPr lang="en-US" u="sng" dirty="0" smtClean="0"/>
          </a:p>
          <a:p>
            <a:pPr eaLnBrk="1" hangingPunct="1"/>
            <a:r>
              <a:rPr lang="en-US" dirty="0" smtClean="0"/>
              <a:t>AUB due to pregnancy</a:t>
            </a:r>
          </a:p>
          <a:p>
            <a:pPr eaLnBrk="1" hangingPunct="1"/>
            <a:r>
              <a:rPr lang="en-US" dirty="0" smtClean="0"/>
              <a:t>Dysfunctional uterine bleeding/anovulation</a:t>
            </a:r>
          </a:p>
          <a:p>
            <a:pPr eaLnBrk="1" hangingPunct="1"/>
            <a:r>
              <a:rPr lang="en-US" dirty="0" smtClean="0"/>
              <a:t>Anatomical causes</a:t>
            </a:r>
          </a:p>
          <a:p>
            <a:pPr eaLnBrk="1" hangingPunct="1"/>
            <a:r>
              <a:rPr lang="en-US" dirty="0" smtClean="0"/>
              <a:t>Systemic causes</a:t>
            </a:r>
          </a:p>
        </p:txBody>
      </p:sp>
      <p:sp>
        <p:nvSpPr>
          <p:cNvPr id="4" name="Slide Number Placeholder 3"/>
          <p:cNvSpPr>
            <a:spLocks noGrp="1"/>
          </p:cNvSpPr>
          <p:nvPr>
            <p:ph type="sldNum" sz="quarter" idx="12"/>
          </p:nvPr>
        </p:nvSpPr>
        <p:spPr/>
        <p:txBody>
          <a:bodyPr/>
          <a:lstStyle/>
          <a:p>
            <a:fld id="{5B70BB06-211E-4A3F-BA09-3F8BF5C36554}" type="slidenum">
              <a:rPr lang="en-US" smtClean="0"/>
              <a:pPr/>
              <a:t>42</a:t>
            </a:fld>
            <a:endParaRPr lang="en-US"/>
          </a:p>
        </p:txBody>
      </p:sp>
      <p:sp>
        <p:nvSpPr>
          <p:cNvPr id="2" name="Date Placeholder 1"/>
          <p:cNvSpPr>
            <a:spLocks noGrp="1"/>
          </p:cNvSpPr>
          <p:nvPr>
            <p:ph type="dt" sz="half" idx="10"/>
          </p:nvPr>
        </p:nvSpPr>
        <p:spPr/>
        <p:txBody>
          <a:bodyPr/>
          <a:lstStyle/>
          <a:p>
            <a:pPr>
              <a:defRPr/>
            </a:pPr>
            <a:fld id="{66C412E3-F412-4F4C-86DB-1FC3B44A4730}" type="datetime1">
              <a:rPr lang="en-US" smtClean="0"/>
              <a:pPr>
                <a:defRPr/>
              </a:pPr>
              <a:t>4/24/2021</a:t>
            </a:fld>
            <a:endParaRPr lang="en-US"/>
          </a:p>
        </p:txBody>
      </p:sp>
    </p:spTree>
  </p:cSld>
  <p:clrMapOvr>
    <a:masterClrMapping/>
  </p:clrMapOvr>
  <p:transition>
    <p:rand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762000" y="762000"/>
            <a:ext cx="8305800" cy="1143000"/>
          </a:xfrm>
        </p:spPr>
        <p:txBody>
          <a:bodyPr/>
          <a:lstStyle/>
          <a:p>
            <a:pPr eaLnBrk="1" hangingPunct="1"/>
            <a:r>
              <a:rPr lang="en-US" dirty="0" smtClean="0"/>
              <a:t>Polycystic Ovarian Syndrome: </a:t>
            </a:r>
            <a:r>
              <a:rPr lang="en-US" dirty="0" smtClean="0">
                <a:solidFill>
                  <a:srgbClr val="FF0000"/>
                </a:solidFill>
              </a:rPr>
              <a:t>PCOS</a:t>
            </a:r>
            <a:r>
              <a:rPr lang="en-US" dirty="0" smtClean="0"/>
              <a:t/>
            </a:r>
            <a:br>
              <a:rPr lang="en-US" dirty="0" smtClean="0"/>
            </a:br>
            <a:r>
              <a:rPr lang="en-US" sz="2800" dirty="0" smtClean="0"/>
              <a:t>A special case of DUB</a:t>
            </a:r>
          </a:p>
        </p:txBody>
      </p:sp>
      <p:sp>
        <p:nvSpPr>
          <p:cNvPr id="57346" name="Rectangle 3"/>
          <p:cNvSpPr>
            <a:spLocks noGrp="1" noChangeArrowheads="1"/>
          </p:cNvSpPr>
          <p:nvPr>
            <p:ph type="body" idx="1"/>
          </p:nvPr>
        </p:nvSpPr>
        <p:spPr/>
        <p:txBody>
          <a:bodyPr/>
          <a:lstStyle/>
          <a:p>
            <a:pPr marL="514350" indent="-514350" eaLnBrk="1" hangingPunct="1">
              <a:buFont typeface="+mj-lt"/>
              <a:buAutoNum type="arabicPeriod"/>
            </a:pPr>
            <a:r>
              <a:rPr lang="en-US" dirty="0" smtClean="0">
                <a:latin typeface="Arial Rounded MT Bold" pitchFamily="34" charset="0"/>
              </a:rPr>
              <a:t>Persistent </a:t>
            </a:r>
            <a:r>
              <a:rPr lang="en-US" dirty="0" err="1" smtClean="0">
                <a:latin typeface="Arial Rounded MT Bold" pitchFamily="34" charset="0"/>
              </a:rPr>
              <a:t>anovulation</a:t>
            </a:r>
            <a:r>
              <a:rPr lang="en-US" dirty="0" smtClean="0">
                <a:latin typeface="Arial Rounded MT Bold" pitchFamily="34" charset="0"/>
              </a:rPr>
              <a:t> </a:t>
            </a:r>
          </a:p>
          <a:p>
            <a:pPr marL="514350" indent="-514350" eaLnBrk="1" hangingPunct="1">
              <a:buFont typeface="+mj-lt"/>
              <a:buAutoNum type="arabicPeriod"/>
            </a:pPr>
            <a:r>
              <a:rPr lang="en-US" dirty="0" smtClean="0">
                <a:latin typeface="Arial Rounded MT Bold" pitchFamily="34" charset="0"/>
              </a:rPr>
              <a:t>Polycystic ovaries </a:t>
            </a:r>
          </a:p>
          <a:p>
            <a:pPr marL="514350" indent="-514350" eaLnBrk="1" hangingPunct="1">
              <a:buFont typeface="+mj-lt"/>
              <a:buAutoNum type="arabicPeriod"/>
            </a:pPr>
            <a:r>
              <a:rPr lang="en-US" dirty="0" smtClean="0">
                <a:latin typeface="Arial Rounded MT Bold" pitchFamily="34" charset="0"/>
              </a:rPr>
              <a:t>Obesity</a:t>
            </a:r>
          </a:p>
          <a:p>
            <a:pPr marL="514350" indent="-514350" eaLnBrk="1" hangingPunct="1">
              <a:buFont typeface="+mj-lt"/>
              <a:buAutoNum type="arabicPeriod"/>
            </a:pPr>
            <a:r>
              <a:rPr lang="en-US" dirty="0" err="1" smtClean="0">
                <a:latin typeface="Arial Rounded MT Bold" pitchFamily="34" charset="0"/>
              </a:rPr>
              <a:t>Hirsutism</a:t>
            </a:r>
            <a:endParaRPr lang="en-US" dirty="0" smtClean="0">
              <a:latin typeface="Arial Rounded MT Bold" pitchFamily="34" charset="0"/>
            </a:endParaRPr>
          </a:p>
          <a:p>
            <a:pPr marL="514350" indent="-514350" eaLnBrk="1" hangingPunct="1">
              <a:buFont typeface="+mj-lt"/>
              <a:buAutoNum type="arabicPeriod"/>
            </a:pPr>
            <a:r>
              <a:rPr lang="en-US" dirty="0" smtClean="0">
                <a:latin typeface="Arial Rounded MT Bold" pitchFamily="34" charset="0"/>
              </a:rPr>
              <a:t>Insulin resistance</a:t>
            </a:r>
          </a:p>
          <a:p>
            <a:pPr marL="514350" indent="-514350" eaLnBrk="1" hangingPunct="1">
              <a:buFont typeface="+mj-lt"/>
              <a:buAutoNum type="arabicPeriod"/>
            </a:pPr>
            <a:r>
              <a:rPr lang="en-US" dirty="0" err="1" smtClean="0">
                <a:latin typeface="Arial Rounded MT Bold" pitchFamily="34" charset="0"/>
              </a:rPr>
              <a:t>Hyperinsulinemia</a:t>
            </a:r>
            <a:endParaRPr lang="en-US" dirty="0" smtClean="0">
              <a:latin typeface="Arial Rounded MT Bold" pitchFamily="34" charset="0"/>
            </a:endParaRPr>
          </a:p>
          <a:p>
            <a:pPr marL="514350" indent="-514350" eaLnBrk="1" hangingPunct="1">
              <a:buFont typeface="+mj-lt"/>
              <a:buAutoNum type="arabicPeriod"/>
            </a:pPr>
            <a:r>
              <a:rPr lang="en-US" dirty="0" err="1" smtClean="0">
                <a:latin typeface="Arial Rounded MT Bold" pitchFamily="34" charset="0"/>
              </a:rPr>
              <a:t>Hyperandrogenism</a:t>
            </a:r>
            <a:endParaRPr lang="en-US" dirty="0" smtClean="0">
              <a:latin typeface="Arial Rounded MT Bold" pitchFamily="34" charset="0"/>
            </a:endParaRPr>
          </a:p>
        </p:txBody>
      </p:sp>
      <p:sp>
        <p:nvSpPr>
          <p:cNvPr id="4" name="Slide Number Placeholder 3"/>
          <p:cNvSpPr>
            <a:spLocks noGrp="1"/>
          </p:cNvSpPr>
          <p:nvPr>
            <p:ph type="sldNum" sz="quarter" idx="12"/>
          </p:nvPr>
        </p:nvSpPr>
        <p:spPr/>
        <p:txBody>
          <a:bodyPr/>
          <a:lstStyle/>
          <a:p>
            <a:fld id="{5B70BB06-211E-4A3F-BA09-3F8BF5C36554}" type="slidenum">
              <a:rPr lang="en-US" smtClean="0"/>
              <a:pPr/>
              <a:t>43</a:t>
            </a:fld>
            <a:endParaRPr lang="en-US"/>
          </a:p>
        </p:txBody>
      </p:sp>
      <p:sp>
        <p:nvSpPr>
          <p:cNvPr id="2" name="Date Placeholder 1"/>
          <p:cNvSpPr>
            <a:spLocks noGrp="1"/>
          </p:cNvSpPr>
          <p:nvPr>
            <p:ph type="dt" sz="half" idx="10"/>
          </p:nvPr>
        </p:nvSpPr>
        <p:spPr/>
        <p:txBody>
          <a:bodyPr/>
          <a:lstStyle/>
          <a:p>
            <a:pPr>
              <a:defRPr/>
            </a:pPr>
            <a:fld id="{BECE7310-F414-43A7-93B1-5BDFA5C67D2E}" type="datetime1">
              <a:rPr lang="en-US" smtClean="0"/>
              <a:pPr>
                <a:defRPr/>
              </a:pPr>
              <a:t>4/24/2021</a:t>
            </a:fld>
            <a:endParaRPr lang="en-US"/>
          </a:p>
        </p:txBody>
      </p:sp>
    </p:spTree>
  </p:cSld>
  <p:clrMapOvr>
    <a:masterClrMapping/>
  </p:clrMapOvr>
  <p:transition>
    <p:rand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p:nvPr>
        </p:nvSpPr>
        <p:spPr/>
        <p:txBody>
          <a:bodyPr/>
          <a:lstStyle/>
          <a:p>
            <a:pPr eaLnBrk="1" hangingPunct="1"/>
            <a:r>
              <a:rPr lang="en-US" sz="4000" smtClean="0"/>
              <a:t>Amenorrhea</a:t>
            </a:r>
          </a:p>
        </p:txBody>
      </p:sp>
      <p:sp>
        <p:nvSpPr>
          <p:cNvPr id="71683" name="Rectangle 3"/>
          <p:cNvSpPr>
            <a:spLocks noGrp="1" noChangeArrowheads="1"/>
          </p:cNvSpPr>
          <p:nvPr>
            <p:ph type="body" idx="1"/>
          </p:nvPr>
        </p:nvSpPr>
        <p:spPr>
          <a:xfrm>
            <a:off x="685800" y="2362200"/>
            <a:ext cx="8229600" cy="3733800"/>
          </a:xfrm>
        </p:spPr>
        <p:txBody>
          <a:bodyPr/>
          <a:lstStyle/>
          <a:p>
            <a:pPr eaLnBrk="1" hangingPunct="1"/>
            <a:endParaRPr lang="en-US" dirty="0" smtClean="0"/>
          </a:p>
          <a:p>
            <a:pPr eaLnBrk="1" hangingPunct="1"/>
            <a:r>
              <a:rPr lang="en-US" dirty="0" smtClean="0"/>
              <a:t>Primary--lack of menses by age 16</a:t>
            </a:r>
          </a:p>
          <a:p>
            <a:pPr eaLnBrk="1" hangingPunct="1"/>
            <a:r>
              <a:rPr lang="en-US" dirty="0" smtClean="0"/>
              <a:t>Secondary--cessation of menses for &gt; 3 months.</a:t>
            </a:r>
          </a:p>
          <a:p>
            <a:pPr eaLnBrk="1" hangingPunct="1"/>
            <a:r>
              <a:rPr lang="en-US" dirty="0" smtClean="0"/>
              <a:t>Most common cause of secondary amenorrhea is…….. </a:t>
            </a:r>
            <a:r>
              <a:rPr lang="en-US" u="sng" dirty="0" smtClean="0"/>
              <a:t>Pregnancy</a:t>
            </a:r>
          </a:p>
        </p:txBody>
      </p:sp>
      <p:sp>
        <p:nvSpPr>
          <p:cNvPr id="4" name="Slide Number Placeholder 3"/>
          <p:cNvSpPr>
            <a:spLocks noGrp="1"/>
          </p:cNvSpPr>
          <p:nvPr>
            <p:ph type="sldNum" sz="quarter" idx="12"/>
          </p:nvPr>
        </p:nvSpPr>
        <p:spPr/>
        <p:txBody>
          <a:bodyPr/>
          <a:lstStyle/>
          <a:p>
            <a:fld id="{5B70BB06-211E-4A3F-BA09-3F8BF5C36554}" type="slidenum">
              <a:rPr lang="en-US" smtClean="0"/>
              <a:pPr/>
              <a:t>44</a:t>
            </a:fld>
            <a:endParaRPr lang="en-US"/>
          </a:p>
        </p:txBody>
      </p:sp>
      <p:sp>
        <p:nvSpPr>
          <p:cNvPr id="2" name="Date Placeholder 1"/>
          <p:cNvSpPr>
            <a:spLocks noGrp="1"/>
          </p:cNvSpPr>
          <p:nvPr>
            <p:ph type="dt" sz="half" idx="10"/>
          </p:nvPr>
        </p:nvSpPr>
        <p:spPr/>
        <p:txBody>
          <a:bodyPr/>
          <a:lstStyle/>
          <a:p>
            <a:pPr>
              <a:defRPr/>
            </a:pPr>
            <a:fld id="{E9AB3EA2-CB0B-4A8B-9893-221C7F4A8417}" type="datetime1">
              <a:rPr lang="en-US" smtClean="0"/>
              <a:pPr>
                <a:defRPr/>
              </a:pPr>
              <a:t>4/24/2021</a:t>
            </a:fld>
            <a:endParaRPr lang="en-US"/>
          </a:p>
        </p:txBody>
      </p:sp>
    </p:spTree>
  </p:cSld>
  <p:clrMapOvr>
    <a:masterClrMapping/>
  </p:clrMapOvr>
  <p:transition>
    <p:rand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title"/>
          </p:nvPr>
        </p:nvSpPr>
        <p:spPr/>
        <p:txBody>
          <a:bodyPr/>
          <a:lstStyle/>
          <a:p>
            <a:pPr eaLnBrk="1" hangingPunct="1"/>
            <a:r>
              <a:rPr lang="en-US" sz="2800" dirty="0" smtClean="0"/>
              <a:t>Outflow Obstruction Leading to Amenorrhea</a:t>
            </a:r>
            <a:br>
              <a:rPr lang="en-US" sz="2800" dirty="0" smtClean="0"/>
            </a:br>
            <a:endParaRPr lang="en-US" sz="2800" dirty="0" smtClean="0"/>
          </a:p>
        </p:txBody>
      </p:sp>
      <p:sp>
        <p:nvSpPr>
          <p:cNvPr id="75779" name="Rectangle 3"/>
          <p:cNvSpPr>
            <a:spLocks noGrp="1" noChangeArrowheads="1"/>
          </p:cNvSpPr>
          <p:nvPr>
            <p:ph type="body" idx="1"/>
          </p:nvPr>
        </p:nvSpPr>
        <p:spPr/>
        <p:txBody>
          <a:bodyPr/>
          <a:lstStyle/>
          <a:p>
            <a:pPr eaLnBrk="1" hangingPunct="1"/>
            <a:r>
              <a:rPr lang="en-US" dirty="0" smtClean="0"/>
              <a:t>Imperforate hymen</a:t>
            </a:r>
          </a:p>
          <a:p>
            <a:pPr lvl="1" eaLnBrk="1" hangingPunct="1"/>
            <a:r>
              <a:rPr lang="en-US" dirty="0" smtClean="0"/>
              <a:t>Bulging at hymen</a:t>
            </a:r>
          </a:p>
          <a:p>
            <a:pPr lvl="1" eaLnBrk="1" hangingPunct="1"/>
            <a:r>
              <a:rPr lang="en-US" dirty="0" smtClean="0"/>
              <a:t>Membrane or partial membrane</a:t>
            </a:r>
          </a:p>
          <a:p>
            <a:pPr eaLnBrk="1" hangingPunct="1"/>
            <a:r>
              <a:rPr lang="en-US" dirty="0" smtClean="0"/>
              <a:t>Absent uterus/vagina</a:t>
            </a:r>
          </a:p>
          <a:p>
            <a:pPr lvl="1" eaLnBrk="1" hangingPunct="1"/>
            <a:r>
              <a:rPr lang="en-US" sz="2000" i="1" dirty="0" smtClean="0">
                <a:solidFill>
                  <a:srgbClr val="00B0F0"/>
                </a:solidFill>
              </a:rPr>
              <a:t>Mayer-</a:t>
            </a:r>
            <a:r>
              <a:rPr lang="en-US" sz="2000" i="1" dirty="0" err="1" smtClean="0">
                <a:solidFill>
                  <a:srgbClr val="00B0F0"/>
                </a:solidFill>
              </a:rPr>
              <a:t>Rokitansky</a:t>
            </a:r>
            <a:r>
              <a:rPr lang="en-US" sz="2000" i="1" dirty="0" smtClean="0">
                <a:solidFill>
                  <a:srgbClr val="00B0F0"/>
                </a:solidFill>
              </a:rPr>
              <a:t>-</a:t>
            </a:r>
            <a:r>
              <a:rPr lang="en-US" sz="2000" i="1" dirty="0" err="1" smtClean="0">
                <a:solidFill>
                  <a:srgbClr val="00B0F0"/>
                </a:solidFill>
              </a:rPr>
              <a:t>Kuster</a:t>
            </a:r>
            <a:r>
              <a:rPr lang="en-US" sz="2000" i="1" dirty="0" smtClean="0">
                <a:solidFill>
                  <a:srgbClr val="00B0F0"/>
                </a:solidFill>
              </a:rPr>
              <a:t>-Hauser Syndrome</a:t>
            </a:r>
          </a:p>
          <a:p>
            <a:pPr eaLnBrk="1" hangingPunct="1"/>
            <a:r>
              <a:rPr lang="en-US" dirty="0" err="1" smtClean="0"/>
              <a:t>Asherman</a:t>
            </a:r>
            <a:r>
              <a:rPr lang="ja-JP" altLang="en-US" smtClean="0"/>
              <a:t>’</a:t>
            </a:r>
            <a:r>
              <a:rPr lang="en-US" altLang="ja-JP" dirty="0" smtClean="0"/>
              <a:t>s syndrome</a:t>
            </a:r>
          </a:p>
          <a:p>
            <a:pPr lvl="1" eaLnBrk="1" hangingPunct="1"/>
            <a:r>
              <a:rPr lang="en-US" dirty="0" smtClean="0"/>
              <a:t>Scarring of uterine cavity after D&amp;C with interruption of </a:t>
            </a:r>
            <a:r>
              <a:rPr lang="en-US" dirty="0" err="1" smtClean="0"/>
              <a:t>basalis</a:t>
            </a:r>
            <a:r>
              <a:rPr lang="en-US" dirty="0" smtClean="0"/>
              <a:t> layer</a:t>
            </a:r>
          </a:p>
        </p:txBody>
      </p:sp>
      <p:sp>
        <p:nvSpPr>
          <p:cNvPr id="4" name="Slide Number Placeholder 3"/>
          <p:cNvSpPr>
            <a:spLocks noGrp="1"/>
          </p:cNvSpPr>
          <p:nvPr>
            <p:ph type="sldNum" sz="quarter" idx="12"/>
          </p:nvPr>
        </p:nvSpPr>
        <p:spPr/>
        <p:txBody>
          <a:bodyPr/>
          <a:lstStyle/>
          <a:p>
            <a:fld id="{5B70BB06-211E-4A3F-BA09-3F8BF5C36554}" type="slidenum">
              <a:rPr lang="en-US" smtClean="0"/>
              <a:pPr/>
              <a:t>45</a:t>
            </a:fld>
            <a:endParaRPr lang="en-US"/>
          </a:p>
        </p:txBody>
      </p:sp>
      <p:sp>
        <p:nvSpPr>
          <p:cNvPr id="2" name="Date Placeholder 1"/>
          <p:cNvSpPr>
            <a:spLocks noGrp="1"/>
          </p:cNvSpPr>
          <p:nvPr>
            <p:ph type="dt" sz="half" idx="10"/>
          </p:nvPr>
        </p:nvSpPr>
        <p:spPr/>
        <p:txBody>
          <a:bodyPr/>
          <a:lstStyle/>
          <a:p>
            <a:pPr>
              <a:defRPr/>
            </a:pPr>
            <a:fld id="{F5F48C46-8541-4751-920F-CDFBE71B802A}" type="datetime1">
              <a:rPr lang="en-US" smtClean="0"/>
              <a:pPr>
                <a:defRPr/>
              </a:pPr>
              <a:t>4/24/2021</a:t>
            </a:fld>
            <a:endParaRPr lang="en-US"/>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Reproductive Health</a:t>
            </a:r>
            <a:endParaRPr lang="en-US" dirty="0"/>
          </a:p>
        </p:txBody>
      </p:sp>
      <p:sp>
        <p:nvSpPr>
          <p:cNvPr id="3" name="Content Placeholder 2"/>
          <p:cNvSpPr>
            <a:spLocks noGrp="1"/>
          </p:cNvSpPr>
          <p:nvPr>
            <p:ph idx="1"/>
          </p:nvPr>
        </p:nvSpPr>
        <p:spPr/>
        <p:txBody>
          <a:bodyPr/>
          <a:lstStyle/>
          <a:p>
            <a:r>
              <a:rPr lang="en-US" sz="3200" dirty="0"/>
              <a:t>Reproductive health is a state of complete physical, mental and social well-being and not merely the absence of disease or infirmity, in all matters </a:t>
            </a:r>
            <a:r>
              <a:rPr lang="en-US" sz="3200" b="1" dirty="0">
                <a:solidFill>
                  <a:srgbClr val="FF0000"/>
                </a:solidFill>
              </a:rPr>
              <a:t>relating to the reproductive system</a:t>
            </a:r>
            <a:r>
              <a:rPr lang="en-US" sz="3200" dirty="0"/>
              <a:t> and to its functions and processes. </a:t>
            </a:r>
            <a:endParaRPr lang="en-US" sz="3200" dirty="0" smtClean="0"/>
          </a:p>
          <a:p>
            <a:pPr marL="0" indent="0">
              <a:buNone/>
            </a:pPr>
            <a:r>
              <a:rPr lang="en-US" sz="3200" dirty="0" smtClean="0"/>
              <a:t>(ICD 10, 1994)</a:t>
            </a:r>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5</a:t>
            </a:fld>
            <a:endParaRPr lang="en-US"/>
          </a:p>
        </p:txBody>
      </p:sp>
    </p:spTree>
    <p:extLst>
      <p:ext uri="{BB962C8B-B14F-4D97-AF65-F5344CB8AC3E}">
        <p14:creationId xmlns:p14="http://schemas.microsoft.com/office/powerpoint/2010/main" val="515511456"/>
      </p:ext>
    </p:extLst>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Reproductive Health</a:t>
            </a:r>
            <a:endParaRPr lang="en-US" dirty="0"/>
          </a:p>
        </p:txBody>
      </p:sp>
      <p:sp>
        <p:nvSpPr>
          <p:cNvPr id="3" name="Content Placeholder 2"/>
          <p:cNvSpPr>
            <a:spLocks noGrp="1"/>
          </p:cNvSpPr>
          <p:nvPr>
            <p:ph idx="1"/>
          </p:nvPr>
        </p:nvSpPr>
        <p:spPr/>
        <p:txBody>
          <a:bodyPr/>
          <a:lstStyle/>
          <a:p>
            <a:r>
              <a:rPr lang="en-US" sz="2400" dirty="0" smtClean="0"/>
              <a:t>Reproductive </a:t>
            </a:r>
            <a:r>
              <a:rPr lang="en-US" sz="2400" dirty="0"/>
              <a:t>health implies </a:t>
            </a:r>
            <a:r>
              <a:rPr lang="en-US" sz="2400" dirty="0" smtClean="0"/>
              <a:t>that</a:t>
            </a:r>
          </a:p>
          <a:p>
            <a:pPr lvl="1"/>
            <a:r>
              <a:rPr lang="en-US" sz="2000" dirty="0" smtClean="0"/>
              <a:t> </a:t>
            </a:r>
            <a:r>
              <a:rPr lang="en-US" dirty="0"/>
              <a:t>people are able to have a satisfying and safe sex life </a:t>
            </a:r>
            <a:endParaRPr lang="en-US" dirty="0" smtClean="0"/>
          </a:p>
          <a:p>
            <a:pPr lvl="1"/>
            <a:r>
              <a:rPr lang="en-US" dirty="0" smtClean="0"/>
              <a:t>and </a:t>
            </a:r>
            <a:r>
              <a:rPr lang="en-US" dirty="0"/>
              <a:t>that they have the capability to reproduce </a:t>
            </a:r>
            <a:endParaRPr lang="en-US" dirty="0" smtClean="0"/>
          </a:p>
          <a:p>
            <a:pPr lvl="2"/>
            <a:r>
              <a:rPr lang="en-US" sz="2400" dirty="0" smtClean="0"/>
              <a:t>and </a:t>
            </a:r>
            <a:r>
              <a:rPr lang="en-US" sz="2400" dirty="0"/>
              <a:t>the freedom to decide if, </a:t>
            </a:r>
            <a:endParaRPr lang="en-US" sz="2400" dirty="0" smtClean="0"/>
          </a:p>
          <a:p>
            <a:pPr lvl="3"/>
            <a:r>
              <a:rPr lang="en-US" sz="2400" dirty="0" smtClean="0"/>
              <a:t>when </a:t>
            </a:r>
          </a:p>
          <a:p>
            <a:pPr lvl="3"/>
            <a:r>
              <a:rPr lang="en-US" sz="2400" dirty="0" smtClean="0"/>
              <a:t>and </a:t>
            </a:r>
            <a:r>
              <a:rPr lang="en-US" sz="2400" dirty="0"/>
              <a:t>how often to do </a:t>
            </a:r>
            <a:r>
              <a:rPr lang="en-US" sz="2400" dirty="0" smtClean="0"/>
              <a:t>so</a:t>
            </a:r>
            <a:endParaRPr lang="en-US" sz="2400" dirty="0"/>
          </a:p>
          <a:p>
            <a:pPr marL="1371600" lvl="3" indent="0">
              <a:buNone/>
            </a:pPr>
            <a:r>
              <a:rPr lang="en-US" sz="2400" b="1" dirty="0" smtClean="0">
                <a:solidFill>
                  <a:srgbClr val="FF0000"/>
                </a:solidFill>
              </a:rPr>
              <a:t>(scope of reproductive health)</a:t>
            </a:r>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6</a:t>
            </a:fld>
            <a:endParaRPr lang="en-US"/>
          </a:p>
        </p:txBody>
      </p:sp>
    </p:spTree>
    <p:extLst>
      <p:ext uri="{BB962C8B-B14F-4D97-AF65-F5344CB8AC3E}">
        <p14:creationId xmlns:p14="http://schemas.microsoft.com/office/powerpoint/2010/main" val="3244468443"/>
      </p:ext>
    </p:extLst>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SDGs and Reproductive Health</a:t>
            </a:r>
            <a:endParaRPr lang="en-US" dirty="0"/>
          </a:p>
        </p:txBody>
      </p:sp>
      <p:sp>
        <p:nvSpPr>
          <p:cNvPr id="3" name="Content Placeholder 2"/>
          <p:cNvSpPr>
            <a:spLocks noGrp="1"/>
          </p:cNvSpPr>
          <p:nvPr>
            <p:ph idx="1"/>
          </p:nvPr>
        </p:nvSpPr>
        <p:spPr/>
        <p:txBody>
          <a:bodyPr/>
          <a:lstStyle/>
          <a:p>
            <a:r>
              <a:rPr lang="en-US" dirty="0"/>
              <a:t>SDG target 3.7</a:t>
            </a:r>
            <a:r>
              <a:rPr lang="en-US" dirty="0" smtClean="0"/>
              <a:t>:</a:t>
            </a:r>
          </a:p>
          <a:p>
            <a:pPr marL="0" indent="0">
              <a:buNone/>
            </a:pPr>
            <a:r>
              <a:rPr lang="en-US" dirty="0" smtClean="0"/>
              <a:t> </a:t>
            </a:r>
            <a:r>
              <a:rPr lang="en-US" b="1" dirty="0" smtClean="0">
                <a:solidFill>
                  <a:srgbClr val="0070C0"/>
                </a:solidFill>
              </a:rPr>
              <a:t>By </a:t>
            </a:r>
            <a:r>
              <a:rPr lang="en-US" b="1" dirty="0">
                <a:solidFill>
                  <a:srgbClr val="0070C0"/>
                </a:solidFill>
              </a:rPr>
              <a:t>2030, ensure universal access to sexual and reproductive health care services, including services for family planning, information and education, and the integration of reproductive health services into national strategies and </a:t>
            </a:r>
            <a:r>
              <a:rPr lang="en-US" b="1" dirty="0" err="1" smtClean="0">
                <a:solidFill>
                  <a:srgbClr val="0070C0"/>
                </a:solidFill>
              </a:rPr>
              <a:t>programmes</a:t>
            </a:r>
            <a:endParaRPr lang="en-US" b="1" dirty="0">
              <a:solidFill>
                <a:srgbClr val="0070C0"/>
              </a:solidFill>
            </a:endParaRPr>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7</a:t>
            </a:fld>
            <a:endParaRPr lang="en-US"/>
          </a:p>
        </p:txBody>
      </p:sp>
    </p:spTree>
    <p:extLst>
      <p:ext uri="{BB962C8B-B14F-4D97-AF65-F5344CB8AC3E}">
        <p14:creationId xmlns:p14="http://schemas.microsoft.com/office/powerpoint/2010/main" val="2208370621"/>
      </p:ext>
    </p:ext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SDGs and Reproductive Health</a:t>
            </a:r>
            <a:endParaRPr lang="en-US" dirty="0"/>
          </a:p>
        </p:txBody>
      </p:sp>
      <p:sp>
        <p:nvSpPr>
          <p:cNvPr id="3" name="Content Placeholder 2"/>
          <p:cNvSpPr>
            <a:spLocks noGrp="1"/>
          </p:cNvSpPr>
          <p:nvPr>
            <p:ph idx="1"/>
          </p:nvPr>
        </p:nvSpPr>
        <p:spPr/>
        <p:txBody>
          <a:bodyPr/>
          <a:lstStyle/>
          <a:p>
            <a:r>
              <a:rPr lang="en-US" dirty="0"/>
              <a:t>SDG target 5.6: </a:t>
            </a:r>
            <a:endParaRPr lang="en-US" dirty="0" smtClean="0"/>
          </a:p>
          <a:p>
            <a:pPr marL="0" indent="0">
              <a:buNone/>
            </a:pPr>
            <a:r>
              <a:rPr lang="en-US" b="1" dirty="0" smtClean="0">
                <a:solidFill>
                  <a:srgbClr val="0070C0"/>
                </a:solidFill>
              </a:rPr>
              <a:t>ensure </a:t>
            </a:r>
            <a:r>
              <a:rPr lang="en-US" b="1" dirty="0">
                <a:solidFill>
                  <a:srgbClr val="0070C0"/>
                </a:solidFill>
              </a:rPr>
              <a:t>universal access to sexual and reproductive health and reproductive rights as agreed in accordance with the </a:t>
            </a:r>
            <a:r>
              <a:rPr lang="en-US" b="1" dirty="0" err="1">
                <a:solidFill>
                  <a:srgbClr val="0070C0"/>
                </a:solidFill>
              </a:rPr>
              <a:t>Programme</a:t>
            </a:r>
            <a:r>
              <a:rPr lang="en-US" b="1" dirty="0">
                <a:solidFill>
                  <a:srgbClr val="0070C0"/>
                </a:solidFill>
              </a:rPr>
              <a:t> of Action of the International Conference on Population and Development and the Beijing Platform for Action and the outcome documents of their review </a:t>
            </a:r>
            <a:r>
              <a:rPr lang="en-US" b="1" dirty="0" smtClean="0">
                <a:solidFill>
                  <a:srgbClr val="0070C0"/>
                </a:solidFill>
              </a:rPr>
              <a:t>conferences</a:t>
            </a:r>
            <a:endParaRPr lang="en-US" b="1" dirty="0">
              <a:solidFill>
                <a:srgbClr val="0070C0"/>
              </a:solidFill>
            </a:endParaRPr>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8</a:t>
            </a:fld>
            <a:endParaRPr lang="en-US"/>
          </a:p>
        </p:txBody>
      </p:sp>
    </p:spTree>
    <p:extLst>
      <p:ext uri="{BB962C8B-B14F-4D97-AF65-F5344CB8AC3E}">
        <p14:creationId xmlns:p14="http://schemas.microsoft.com/office/powerpoint/2010/main" val="499367091"/>
      </p:ext>
    </p:extLst>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Reproductive Morbidity</a:t>
            </a:r>
            <a:endParaRPr lang="en-US" dirty="0"/>
          </a:p>
        </p:txBody>
      </p:sp>
      <p:sp>
        <p:nvSpPr>
          <p:cNvPr id="3" name="Content Placeholder 2"/>
          <p:cNvSpPr>
            <a:spLocks noGrp="1"/>
          </p:cNvSpPr>
          <p:nvPr>
            <p:ph idx="1"/>
          </p:nvPr>
        </p:nvSpPr>
        <p:spPr/>
        <p:txBody>
          <a:bodyPr/>
          <a:lstStyle/>
          <a:p>
            <a:r>
              <a:rPr lang="en-US" dirty="0"/>
              <a:t> </a:t>
            </a:r>
            <a:r>
              <a:rPr lang="en-US" sz="2400" dirty="0" smtClean="0"/>
              <a:t>Reproductive </a:t>
            </a:r>
            <a:r>
              <a:rPr lang="en-US" sz="2400" dirty="0"/>
              <a:t>morbidity </a:t>
            </a:r>
            <a:r>
              <a:rPr lang="en-US" sz="2400" dirty="0" smtClean="0"/>
              <a:t>is </a:t>
            </a:r>
            <a:r>
              <a:rPr lang="en-US" sz="2400" dirty="0"/>
              <a:t>any condition or dysfunction of the reproductive tract, or any morbidity which is a consequence of reproductive behavior including pregnancy, abortion, childbirth, or sexual behavior</a:t>
            </a:r>
            <a:r>
              <a:rPr lang="en-US" sz="2400" dirty="0" smtClean="0"/>
              <a:t>.</a:t>
            </a:r>
          </a:p>
          <a:p>
            <a:r>
              <a:rPr lang="en-US" sz="2400" dirty="0" smtClean="0"/>
              <a:t>Morbidities may include those of </a:t>
            </a:r>
            <a:r>
              <a:rPr lang="en-US" sz="2400" dirty="0" smtClean="0">
                <a:solidFill>
                  <a:srgbClr val="FF0000"/>
                </a:solidFill>
              </a:rPr>
              <a:t>psychological nature.</a:t>
            </a:r>
          </a:p>
          <a:p>
            <a:r>
              <a:rPr lang="en-US" sz="2400" dirty="0" smtClean="0"/>
              <a:t>It may also be concerned with morbid conditions which influence, but  do not arise from, reproductive functions.</a:t>
            </a:r>
          </a:p>
          <a:p>
            <a:pPr marL="0" indent="0">
              <a:buNone/>
            </a:pPr>
            <a:r>
              <a:rPr lang="en-US" sz="1600" dirty="0" smtClean="0"/>
              <a:t>(WHO, 1989)</a:t>
            </a:r>
            <a:endParaRPr lang="en-US" sz="1600" dirty="0"/>
          </a:p>
        </p:txBody>
      </p:sp>
      <p:sp>
        <p:nvSpPr>
          <p:cNvPr id="4" name="Date Placeholder 3"/>
          <p:cNvSpPr>
            <a:spLocks noGrp="1"/>
          </p:cNvSpPr>
          <p:nvPr>
            <p:ph type="dt" sz="half" idx="10"/>
          </p:nvPr>
        </p:nvSpPr>
        <p:spPr/>
        <p:txBody>
          <a:bodyPr/>
          <a:lstStyle/>
          <a:p>
            <a:pPr>
              <a:defRPr/>
            </a:pPr>
            <a:fld id="{B35EEC7D-8FF0-4C3A-9B4E-CAEB9A8BB4BC}" type="datetime1">
              <a:rPr lang="en-US" smtClean="0"/>
              <a:pPr>
                <a:defRPr/>
              </a:pPr>
              <a:t>4/24/2021</a:t>
            </a:fld>
            <a:endParaRPr lang="en-US"/>
          </a:p>
        </p:txBody>
      </p:sp>
      <p:sp>
        <p:nvSpPr>
          <p:cNvPr id="5" name="Slide Number Placeholder 4"/>
          <p:cNvSpPr>
            <a:spLocks noGrp="1"/>
          </p:cNvSpPr>
          <p:nvPr>
            <p:ph type="sldNum" sz="quarter" idx="12"/>
          </p:nvPr>
        </p:nvSpPr>
        <p:spPr/>
        <p:txBody>
          <a:bodyPr/>
          <a:lstStyle/>
          <a:p>
            <a:fld id="{5B70BB06-211E-4A3F-BA09-3F8BF5C36554}" type="slidenum">
              <a:rPr lang="en-US" smtClean="0"/>
              <a:pPr/>
              <a:t>9</a:t>
            </a:fld>
            <a:endParaRPr lang="en-US"/>
          </a:p>
        </p:txBody>
      </p:sp>
    </p:spTree>
    <p:extLst>
      <p:ext uri="{BB962C8B-B14F-4D97-AF65-F5344CB8AC3E}">
        <p14:creationId xmlns:p14="http://schemas.microsoft.com/office/powerpoint/2010/main" val="1359802907"/>
      </p:ext>
    </p:extLst>
  </p:cSld>
  <p:clrMapOvr>
    <a:masterClrMapping/>
  </p:clrMapOvr>
  <p:transition>
    <p:random/>
  </p:transition>
</p:sld>
</file>

<file path=ppt/theme/theme1.xml><?xml version="1.0" encoding="utf-8"?>
<a:theme xmlns:a="http://schemas.openxmlformats.org/drawingml/2006/main" name="Capsules">
  <a:themeElements>
    <a:clrScheme name="Capsules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a:ln>
              <a:noFill/>
            </a:ln>
            <a:solidFill>
              <a:schemeClr val="tx1"/>
            </a:solidFill>
            <a:effectLst/>
            <a:latin typeface="Times New Roman" pitchFamily="-107"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a:ln>
              <a:noFill/>
            </a:ln>
            <a:solidFill>
              <a:schemeClr val="tx1"/>
            </a:solidFill>
            <a:effectLst/>
            <a:latin typeface="Times New Roman" pitchFamily="-107" charset="0"/>
          </a:defRPr>
        </a:defPPr>
      </a:lstStyle>
    </a:lnDef>
  </a:objectDefaults>
  <a:extraClrSchemeLst>
    <a:extraClrScheme>
      <a:clrScheme name="Capsules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Capsules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2D"/>
        </a:lt1>
        <a:dk2>
          <a:srgbClr val="336699"/>
        </a:dk2>
        <a:lt2>
          <a:srgbClr val="FEF800"/>
        </a:lt2>
        <a:accent1>
          <a:srgbClr val="666699"/>
        </a:accent1>
        <a:accent2>
          <a:srgbClr val="99CCFF"/>
        </a:accent2>
        <a:accent3>
          <a:srgbClr val="ADB8CA"/>
        </a:accent3>
        <a:accent4>
          <a:srgbClr val="DADA25"/>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27F43C3424F14B9B09E11064185262" ma:contentTypeVersion="2" ma:contentTypeDescription="Create a new document." ma:contentTypeScope="" ma:versionID="8778982535be8039c0c0b016c741dd98">
  <xsd:schema xmlns:xsd="http://www.w3.org/2001/XMLSchema" xmlns:xs="http://www.w3.org/2001/XMLSchema" xmlns:p="http://schemas.microsoft.com/office/2006/metadata/properties" xmlns:ns2="cfb739ad-8775-4f5f-a2cf-07c24ded535e" targetNamespace="http://schemas.microsoft.com/office/2006/metadata/properties" ma:root="true" ma:fieldsID="38f23c1e3c74877df0cf7dbc76035582" ns2:_="">
    <xsd:import namespace="cfb739ad-8775-4f5f-a2cf-07c24ded535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b739ad-8775-4f5f-a2cf-07c24ded53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90A701C-AE18-4B16-855E-1F0C70799868}"/>
</file>

<file path=customXml/itemProps2.xml><?xml version="1.0" encoding="utf-8"?>
<ds:datastoreItem xmlns:ds="http://schemas.openxmlformats.org/officeDocument/2006/customXml" ds:itemID="{35A2F21B-A0F5-4DB8-BBC3-B408A445788A}"/>
</file>

<file path=customXml/itemProps3.xml><?xml version="1.0" encoding="utf-8"?>
<ds:datastoreItem xmlns:ds="http://schemas.openxmlformats.org/officeDocument/2006/customXml" ds:itemID="{6EA0B0A2-398E-458F-AB7F-219FC0271A47}"/>
</file>

<file path=docProps/app.xml><?xml version="1.0" encoding="utf-8"?>
<Properties xmlns="http://schemas.openxmlformats.org/officeDocument/2006/extended-properties" xmlns:vt="http://schemas.openxmlformats.org/officeDocument/2006/docPropsVTypes">
  <TotalTime>10627</TotalTime>
  <Words>1436</Words>
  <Application>Microsoft Office PowerPoint</Application>
  <PresentationFormat>Letter Paper (8.5x11 in)</PresentationFormat>
  <Paragraphs>348</Paragraphs>
  <Slides>45</Slides>
  <Notes>8</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Capsules</vt:lpstr>
      <vt:lpstr>Public Health Perspectives  Reproductive Health</vt:lpstr>
      <vt:lpstr>PowerPoint Presentation</vt:lpstr>
      <vt:lpstr>World Health Day 2021 Building a fairer, healthier world</vt:lpstr>
      <vt:lpstr>World Health Day 2021 Building a fairer, healthier world</vt:lpstr>
      <vt:lpstr>Reproductive Health</vt:lpstr>
      <vt:lpstr>Reproductive Health</vt:lpstr>
      <vt:lpstr>SDGs and Reproductive Health</vt:lpstr>
      <vt:lpstr>SDGs and Reproductive Health</vt:lpstr>
      <vt:lpstr>Reproductive Morbidity</vt:lpstr>
      <vt:lpstr>Reproductive Morbidity</vt:lpstr>
      <vt:lpstr>Reproductive Morbidity</vt:lpstr>
      <vt:lpstr>Reproductive Morbidity</vt:lpstr>
      <vt:lpstr>Reproductive Morbidity</vt:lpstr>
      <vt:lpstr>Reproductive Morbidity</vt:lpstr>
      <vt:lpstr>Reproductive Morbidity</vt:lpstr>
      <vt:lpstr>Reproductive Morbidity</vt:lpstr>
      <vt:lpstr>Measuring reproductive morbidity: a community-based approach, Jordan.</vt:lpstr>
      <vt:lpstr>Measuring reproductive morbidity: a community-based approach, Jordan.</vt:lpstr>
      <vt:lpstr>Reproductive and non-reproductive health status of women aged 15 years and above in southern Jordan</vt:lpstr>
      <vt:lpstr> Menstruation Key terms and definitions</vt:lpstr>
      <vt:lpstr> Menstruation Key terms and definitions</vt:lpstr>
      <vt:lpstr>Key terms and definitions</vt:lpstr>
      <vt:lpstr>Key terms and definitions</vt:lpstr>
      <vt:lpstr>Abortion/Miscarriage</vt:lpstr>
      <vt:lpstr>Ectopic Pregnancy </vt:lpstr>
      <vt:lpstr>Molar Pregnancy Gestational trophoblastic neoplasia Hydatidiform mole</vt:lpstr>
      <vt:lpstr>Menstrual disorders</vt:lpstr>
      <vt:lpstr>Menstrual disorders</vt:lpstr>
      <vt:lpstr>Menstrual disorders</vt:lpstr>
      <vt:lpstr>Menstrual disorders</vt:lpstr>
      <vt:lpstr>Menstrual disorders</vt:lpstr>
      <vt:lpstr>Menstrual disorders</vt:lpstr>
      <vt:lpstr>Menstrual disorders</vt:lpstr>
      <vt:lpstr>Menstrual disorders</vt:lpstr>
      <vt:lpstr>Menstrual disorders</vt:lpstr>
      <vt:lpstr>Menstrual disorders</vt:lpstr>
      <vt:lpstr>Menstrual disorders</vt:lpstr>
      <vt:lpstr>Menstrual disorders</vt:lpstr>
      <vt:lpstr>Menstrual disorders</vt:lpstr>
      <vt:lpstr>Menstrual disorders</vt:lpstr>
      <vt:lpstr>Menstrual disorders</vt:lpstr>
      <vt:lpstr>Differential diagnosis of Abnormal Uterine Bleeding</vt:lpstr>
      <vt:lpstr>Polycystic Ovarian Syndrome: PCOS A special case of DUB</vt:lpstr>
      <vt:lpstr>Amenorrhea</vt:lpstr>
      <vt:lpstr>Outflow Obstruction Leading to Amenorrhea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Menses Key terms and definitions</dc:title>
  <dc:creator>Mutah</dc:creator>
  <cp:lastModifiedBy>Dell-i7</cp:lastModifiedBy>
  <cp:revision>101</cp:revision>
  <dcterms:modified xsi:type="dcterms:W3CDTF">2021-04-24T13:33:02Z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0x0101007B27F43C3424F14B9B09E11064185262</vt:lpwstr>
  </property>
</Properties>
</file>