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drawing1.xml" ContentType="application/vnd.ms-office.drawingml.diagramDrawing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53CA1-E8CD-4E4A-A2F3-1C24E07415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979B7A-03EA-436C-8E14-88D1472BA6BB}">
      <dgm:prSet phldrT="[Text]"/>
      <dgm:spPr/>
      <dgm:t>
        <a:bodyPr/>
        <a:lstStyle/>
        <a:p>
          <a:endParaRPr lang="en-US" dirty="0"/>
        </a:p>
      </dgm:t>
    </dgm:pt>
    <dgm:pt modelId="{8E03EC36-881B-4152-B500-16AC96EA7CCB}" type="parTrans" cxnId="{D02BBF77-51FA-445B-9CFF-F18516391F7B}">
      <dgm:prSet/>
      <dgm:spPr/>
      <dgm:t>
        <a:bodyPr/>
        <a:lstStyle/>
        <a:p>
          <a:endParaRPr lang="en-US"/>
        </a:p>
      </dgm:t>
    </dgm:pt>
    <dgm:pt modelId="{995A4942-C142-4075-811E-1BB3E01F6D18}" type="sibTrans" cxnId="{D02BBF77-51FA-445B-9CFF-F18516391F7B}">
      <dgm:prSet/>
      <dgm:spPr/>
      <dgm:t>
        <a:bodyPr/>
        <a:lstStyle/>
        <a:p>
          <a:endParaRPr lang="en-US"/>
        </a:p>
      </dgm:t>
    </dgm:pt>
    <dgm:pt modelId="{825E40A6-F770-4976-9FBF-B6747090FB69}">
      <dgm:prSet phldrT="[Text]"/>
      <dgm:spPr/>
      <dgm:t>
        <a:bodyPr/>
        <a:lstStyle/>
        <a:p>
          <a:endParaRPr lang="en-US" dirty="0"/>
        </a:p>
      </dgm:t>
    </dgm:pt>
    <dgm:pt modelId="{5DBD37EA-5731-4D3B-8F60-31C4E5228097}" type="parTrans" cxnId="{04BCC9B6-AD5B-42CA-A606-DF345E87ABCC}">
      <dgm:prSet/>
      <dgm:spPr/>
      <dgm:t>
        <a:bodyPr/>
        <a:lstStyle/>
        <a:p>
          <a:endParaRPr lang="en-US"/>
        </a:p>
      </dgm:t>
    </dgm:pt>
    <dgm:pt modelId="{B6D9AB33-2EAF-484A-822E-19DFBAAA25E3}" type="sibTrans" cxnId="{04BCC9B6-AD5B-42CA-A606-DF345E87ABCC}">
      <dgm:prSet/>
      <dgm:spPr/>
      <dgm:t>
        <a:bodyPr/>
        <a:lstStyle/>
        <a:p>
          <a:endParaRPr lang="en-US"/>
        </a:p>
      </dgm:t>
    </dgm:pt>
    <dgm:pt modelId="{B7DD0B65-A61D-4EDD-87B4-20539A5BC751}">
      <dgm:prSet phldrT="[Text]"/>
      <dgm:spPr/>
      <dgm:t>
        <a:bodyPr/>
        <a:lstStyle/>
        <a:p>
          <a:endParaRPr lang="en-US" dirty="0"/>
        </a:p>
      </dgm:t>
    </dgm:pt>
    <dgm:pt modelId="{E3983B4C-E3A4-4313-8002-961132597A01}" type="parTrans" cxnId="{EA6CBC23-C178-4AF1-96C9-D60ABEB64F45}">
      <dgm:prSet/>
      <dgm:spPr/>
      <dgm:t>
        <a:bodyPr/>
        <a:lstStyle/>
        <a:p>
          <a:endParaRPr lang="en-US"/>
        </a:p>
      </dgm:t>
    </dgm:pt>
    <dgm:pt modelId="{281A7D5A-70B7-4CA9-831B-82971F7C5354}" type="sibTrans" cxnId="{EA6CBC23-C178-4AF1-96C9-D60ABEB64F45}">
      <dgm:prSet/>
      <dgm:spPr/>
      <dgm:t>
        <a:bodyPr/>
        <a:lstStyle/>
        <a:p>
          <a:endParaRPr lang="en-US"/>
        </a:p>
      </dgm:t>
    </dgm:pt>
    <dgm:pt modelId="{ACB35C27-9C91-4520-8320-79D591C156C6}">
      <dgm:prSet phldrT="[Text]"/>
      <dgm:spPr/>
      <dgm:t>
        <a:bodyPr/>
        <a:lstStyle/>
        <a:p>
          <a:endParaRPr lang="en-US" dirty="0"/>
        </a:p>
      </dgm:t>
    </dgm:pt>
    <dgm:pt modelId="{3CF143BA-A0E1-47E6-8EDF-0384B4B6FF08}" type="parTrans" cxnId="{71A06723-6456-42CF-862A-B9E63C9B6F0A}">
      <dgm:prSet/>
      <dgm:spPr/>
      <dgm:t>
        <a:bodyPr/>
        <a:lstStyle/>
        <a:p>
          <a:endParaRPr lang="en-US"/>
        </a:p>
      </dgm:t>
    </dgm:pt>
    <dgm:pt modelId="{3592B6C0-3DED-405F-96AE-A50051A96FB7}" type="sibTrans" cxnId="{71A06723-6456-42CF-862A-B9E63C9B6F0A}">
      <dgm:prSet/>
      <dgm:spPr/>
      <dgm:t>
        <a:bodyPr/>
        <a:lstStyle/>
        <a:p>
          <a:endParaRPr lang="en-US"/>
        </a:p>
      </dgm:t>
    </dgm:pt>
    <dgm:pt modelId="{FEE0232E-377A-4DCD-A956-44D004E8D90D}" type="pres">
      <dgm:prSet presAssocID="{28253CA1-E8CD-4E4A-A2F3-1C24E07415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177EA6-2965-4A88-8FCE-BED9059A4618}" type="pres">
      <dgm:prSet presAssocID="{78979B7A-03EA-436C-8E14-88D1472BA6BB}" presName="parentText" presStyleLbl="node1" presStyleIdx="0" presStyleCnt="2" custLinFactNeighborX="836" custLinFactNeighborY="8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40C26-66B7-4E43-8658-1595109A6CD7}" type="pres">
      <dgm:prSet presAssocID="{78979B7A-03EA-436C-8E14-88D1472BA6B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3FC8B6-867E-41FE-B6F0-0F285DEA9F63}" type="pres">
      <dgm:prSet presAssocID="{B7DD0B65-A61D-4EDD-87B4-20539A5BC751}" presName="parentText" presStyleLbl="node1" presStyleIdx="1" presStyleCnt="2" custLinFactNeighborX="-1055" custLinFactNeighborY="297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234AF-F954-451F-B2DE-0EAF71BE0400}" type="pres">
      <dgm:prSet presAssocID="{B7DD0B65-A61D-4EDD-87B4-20539A5BC75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6CBC23-C178-4AF1-96C9-D60ABEB64F45}" srcId="{28253CA1-E8CD-4E4A-A2F3-1C24E074154E}" destId="{B7DD0B65-A61D-4EDD-87B4-20539A5BC751}" srcOrd="1" destOrd="0" parTransId="{E3983B4C-E3A4-4313-8002-961132597A01}" sibTransId="{281A7D5A-70B7-4CA9-831B-82971F7C5354}"/>
    <dgm:cxn modelId="{D02BBF77-51FA-445B-9CFF-F18516391F7B}" srcId="{28253CA1-E8CD-4E4A-A2F3-1C24E074154E}" destId="{78979B7A-03EA-436C-8E14-88D1472BA6BB}" srcOrd="0" destOrd="0" parTransId="{8E03EC36-881B-4152-B500-16AC96EA7CCB}" sibTransId="{995A4942-C142-4075-811E-1BB3E01F6D18}"/>
    <dgm:cxn modelId="{66D0FFF6-AE66-42A6-990A-45CF8AB3A61D}" type="presOf" srcId="{28253CA1-E8CD-4E4A-A2F3-1C24E074154E}" destId="{FEE0232E-377A-4DCD-A956-44D004E8D90D}" srcOrd="0" destOrd="0" presId="urn:microsoft.com/office/officeart/2005/8/layout/vList2"/>
    <dgm:cxn modelId="{71A06723-6456-42CF-862A-B9E63C9B6F0A}" srcId="{B7DD0B65-A61D-4EDD-87B4-20539A5BC751}" destId="{ACB35C27-9C91-4520-8320-79D591C156C6}" srcOrd="0" destOrd="0" parTransId="{3CF143BA-A0E1-47E6-8EDF-0384B4B6FF08}" sibTransId="{3592B6C0-3DED-405F-96AE-A50051A96FB7}"/>
    <dgm:cxn modelId="{22AF4A63-7D8B-4C26-BBD6-EAF294E7B9F8}" type="presOf" srcId="{825E40A6-F770-4976-9FBF-B6747090FB69}" destId="{4B540C26-66B7-4E43-8658-1595109A6CD7}" srcOrd="0" destOrd="0" presId="urn:microsoft.com/office/officeart/2005/8/layout/vList2"/>
    <dgm:cxn modelId="{04BCC9B6-AD5B-42CA-A606-DF345E87ABCC}" srcId="{78979B7A-03EA-436C-8E14-88D1472BA6BB}" destId="{825E40A6-F770-4976-9FBF-B6747090FB69}" srcOrd="0" destOrd="0" parTransId="{5DBD37EA-5731-4D3B-8F60-31C4E5228097}" sibTransId="{B6D9AB33-2EAF-484A-822E-19DFBAAA25E3}"/>
    <dgm:cxn modelId="{E0C28E62-26E4-43B6-8AF7-70DDD587AA8B}" type="presOf" srcId="{78979B7A-03EA-436C-8E14-88D1472BA6BB}" destId="{77177EA6-2965-4A88-8FCE-BED9059A4618}" srcOrd="0" destOrd="0" presId="urn:microsoft.com/office/officeart/2005/8/layout/vList2"/>
    <dgm:cxn modelId="{3E85E90E-E3B0-4288-B07E-49284A1418FE}" type="presOf" srcId="{B7DD0B65-A61D-4EDD-87B4-20539A5BC751}" destId="{EF3FC8B6-867E-41FE-B6F0-0F285DEA9F63}" srcOrd="0" destOrd="0" presId="urn:microsoft.com/office/officeart/2005/8/layout/vList2"/>
    <dgm:cxn modelId="{E347B90B-33B2-445B-BF9C-FA05CBFB091D}" type="presOf" srcId="{ACB35C27-9C91-4520-8320-79D591C156C6}" destId="{D2B234AF-F954-451F-B2DE-0EAF71BE0400}" srcOrd="0" destOrd="0" presId="urn:microsoft.com/office/officeart/2005/8/layout/vList2"/>
    <dgm:cxn modelId="{3D3AF3BA-B70D-4A88-9A1A-95E9831DA1F7}" type="presParOf" srcId="{FEE0232E-377A-4DCD-A956-44D004E8D90D}" destId="{77177EA6-2965-4A88-8FCE-BED9059A4618}" srcOrd="0" destOrd="0" presId="urn:microsoft.com/office/officeart/2005/8/layout/vList2"/>
    <dgm:cxn modelId="{BDB06FA8-66DC-4D61-897B-1AA4C1DE0DDF}" type="presParOf" srcId="{FEE0232E-377A-4DCD-A956-44D004E8D90D}" destId="{4B540C26-66B7-4E43-8658-1595109A6CD7}" srcOrd="1" destOrd="0" presId="urn:microsoft.com/office/officeart/2005/8/layout/vList2"/>
    <dgm:cxn modelId="{2C20504D-1138-4334-A3CC-C28F76A39DEB}" type="presParOf" srcId="{FEE0232E-377A-4DCD-A956-44D004E8D90D}" destId="{EF3FC8B6-867E-41FE-B6F0-0F285DEA9F63}" srcOrd="2" destOrd="0" presId="urn:microsoft.com/office/officeart/2005/8/layout/vList2"/>
    <dgm:cxn modelId="{6D1F1514-5FB1-4B48-A850-1A5FE71EE53E}" type="presParOf" srcId="{FEE0232E-377A-4DCD-A956-44D004E8D90D}" destId="{D2B234AF-F954-451F-B2DE-0EAF71BE0400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77EA6-2965-4A88-8FCE-BED9059A4618}">
      <dsp:nvSpPr>
        <dsp:cNvPr id="0" name=""/>
        <dsp:cNvSpPr/>
      </dsp:nvSpPr>
      <dsp:spPr>
        <a:xfrm>
          <a:off x="0" y="425659"/>
          <a:ext cx="81280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9399" y="485058"/>
        <a:ext cx="8009202" cy="1098002"/>
      </dsp:txXfrm>
    </dsp:sp>
    <dsp:sp modelId="{4B540C26-66B7-4E43-8658-1595109A6CD7}">
      <dsp:nvSpPr>
        <dsp:cNvPr id="0" name=""/>
        <dsp:cNvSpPr/>
      </dsp:nvSpPr>
      <dsp:spPr>
        <a:xfrm>
          <a:off x="0" y="1632933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5100" kern="1200" dirty="0"/>
        </a:p>
      </dsp:txBody>
      <dsp:txXfrm>
        <a:off x="0" y="1632933"/>
        <a:ext cx="8128000" cy="1076400"/>
      </dsp:txXfrm>
    </dsp:sp>
    <dsp:sp modelId="{EF3FC8B6-867E-41FE-B6F0-0F285DEA9F63}">
      <dsp:nvSpPr>
        <dsp:cNvPr id="0" name=""/>
        <dsp:cNvSpPr/>
      </dsp:nvSpPr>
      <dsp:spPr>
        <a:xfrm>
          <a:off x="0" y="3029497"/>
          <a:ext cx="81280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9399" y="3088896"/>
        <a:ext cx="8009202" cy="1098002"/>
      </dsp:txXfrm>
    </dsp:sp>
    <dsp:sp modelId="{D2B234AF-F954-451F-B2DE-0EAF71BE0400}">
      <dsp:nvSpPr>
        <dsp:cNvPr id="0" name=""/>
        <dsp:cNvSpPr/>
      </dsp:nvSpPr>
      <dsp:spPr>
        <a:xfrm>
          <a:off x="0" y="3926133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5100" kern="1200" dirty="0"/>
        </a:p>
      </dsp:txBody>
      <dsp:txXfrm>
        <a:off x="0" y="3926133"/>
        <a:ext cx="81280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358" y="654111"/>
            <a:ext cx="7766936" cy="1646302"/>
          </a:xfrm>
        </p:spPr>
        <p:txBody>
          <a:bodyPr/>
          <a:lstStyle/>
          <a:p>
            <a:r>
              <a:rPr lang="en-US" dirty="0" smtClean="0"/>
              <a:t>Acute </a:t>
            </a:r>
            <a:r>
              <a:rPr lang="en-US" dirty="0" err="1" smtClean="0"/>
              <a:t>dermatosis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6942" y="4860730"/>
            <a:ext cx="7766936" cy="1096899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Dr.Eman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Kreishan, M.D.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38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Acute Eczematous </a:t>
            </a:r>
            <a:r>
              <a:rPr lang="en-US" dirty="0" smtClean="0"/>
              <a:t>Dermatitis.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/>
          <a:lstStyle/>
          <a:p>
            <a:r>
              <a:rPr lang="en-US" dirty="0"/>
              <a:t>Eczema is a clinical term that embraces a number of </a:t>
            </a:r>
            <a:r>
              <a:rPr lang="en-US" dirty="0" err="1"/>
              <a:t>conditions</a:t>
            </a:r>
            <a:r>
              <a:rPr lang="en-US" dirty="0"/>
              <a:t> with varied underlying etiologies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Clinically the patient may has: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erythematous papules with overlying </a:t>
            </a:r>
            <a:r>
              <a:rPr lang="en-US" dirty="0"/>
              <a:t>vesicles, which ooze and become crusted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/>
              <a:t>Pruritus is characteristic.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With </a:t>
            </a:r>
            <a:r>
              <a:rPr lang="en-US" dirty="0"/>
              <a:t>persistence, these lesions coalesce into raised, scaling plaques.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3953004"/>
            <a:ext cx="2793963" cy="23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62" y="3953004"/>
            <a:ext cx="2672307" cy="2452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929" y="3953004"/>
            <a:ext cx="3197086" cy="23955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01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19125"/>
            <a:ext cx="8854902" cy="1320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clinical </a:t>
            </a:r>
            <a:r>
              <a:rPr lang="en-US" dirty="0" smtClean="0"/>
              <a:t>subtypes include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43051"/>
            <a:ext cx="8893002" cy="4498312"/>
          </a:xfrm>
        </p:spPr>
        <p:txBody>
          <a:bodyPr>
            <a:normAutofit/>
          </a:bodyPr>
          <a:lstStyle/>
          <a:p>
            <a:r>
              <a:rPr lang="en-US" dirty="0" smtClean="0"/>
              <a:t>1. Allergic </a:t>
            </a:r>
            <a:r>
              <a:rPr lang="en-US" dirty="0"/>
              <a:t>contact </a:t>
            </a:r>
            <a:r>
              <a:rPr lang="en-US" dirty="0" smtClean="0"/>
              <a:t>dermatitis:</a:t>
            </a:r>
          </a:p>
          <a:p>
            <a:pPr marL="0" indent="0">
              <a:buNone/>
            </a:pPr>
            <a:r>
              <a:rPr lang="en-US" dirty="0" smtClean="0"/>
              <a:t>stems </a:t>
            </a:r>
            <a:r>
              <a:rPr lang="en-US" dirty="0"/>
              <a:t>from topical </a:t>
            </a:r>
            <a:r>
              <a:rPr lang="en-US" dirty="0" smtClean="0"/>
              <a:t>exposure to </a:t>
            </a:r>
            <a:r>
              <a:rPr lang="en-US" dirty="0"/>
              <a:t>an allergen and is caused by delayed </a:t>
            </a:r>
            <a:r>
              <a:rPr lang="en-US" dirty="0" smtClean="0"/>
              <a:t>hypersensitivy reactions</a:t>
            </a:r>
            <a:r>
              <a:rPr lang="en-US" dirty="0"/>
              <a:t>.</a:t>
            </a:r>
          </a:p>
          <a:p>
            <a:r>
              <a:rPr lang="en-US" dirty="0" smtClean="0"/>
              <a:t>2. Atopic dermatitis:</a:t>
            </a:r>
          </a:p>
          <a:p>
            <a:pPr marL="0" indent="0">
              <a:buNone/>
            </a:pPr>
            <a:r>
              <a:rPr lang="en-US" dirty="0" smtClean="0"/>
              <a:t>stem </a:t>
            </a:r>
            <a:r>
              <a:rPr lang="en-US" dirty="0"/>
              <a:t>from defects in </a:t>
            </a:r>
            <a:r>
              <a:rPr lang="en-US" dirty="0" smtClean="0"/>
              <a:t>keratinocyte </a:t>
            </a:r>
            <a:r>
              <a:rPr lang="en-US" dirty="0"/>
              <a:t>barrier function, defined as skin with increased</a:t>
            </a:r>
          </a:p>
          <a:p>
            <a:pPr marL="0" indent="0">
              <a:buNone/>
            </a:pPr>
            <a:r>
              <a:rPr lang="en-US" dirty="0"/>
              <a:t>permeability to substances to which it is exposed, </a:t>
            </a:r>
            <a:r>
              <a:rPr lang="en-US" dirty="0" smtClean="0"/>
              <a:t>such as </a:t>
            </a:r>
            <a:r>
              <a:rPr lang="en-US" dirty="0"/>
              <a:t>potential antigens</a:t>
            </a:r>
          </a:p>
          <a:p>
            <a:r>
              <a:rPr lang="en-US" dirty="0" smtClean="0"/>
              <a:t>3. </a:t>
            </a:r>
            <a:r>
              <a:rPr lang="en-US" dirty="0"/>
              <a:t>Drug-related eczematous </a:t>
            </a:r>
            <a:r>
              <a:rPr lang="en-US" dirty="0" smtClean="0"/>
              <a:t>dermatitis: </a:t>
            </a:r>
          </a:p>
          <a:p>
            <a:pPr marL="0" indent="0">
              <a:buNone/>
            </a:pPr>
            <a:r>
              <a:rPr lang="en-US" dirty="0" smtClean="0"/>
              <a:t>Hypersensitivity reaction </a:t>
            </a:r>
            <a:r>
              <a:rPr lang="en-US" dirty="0"/>
              <a:t>to a </a:t>
            </a:r>
            <a:r>
              <a:rPr lang="en-US" dirty="0" smtClean="0"/>
              <a:t>drug.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127" y="190501"/>
            <a:ext cx="2852899" cy="178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5691" r="5921"/>
          <a:stretch>
            <a:fillRect/>
          </a:stretch>
        </p:blipFill>
        <p:spPr>
          <a:xfrm>
            <a:off x="8996082" y="2544271"/>
            <a:ext cx="2967318" cy="2281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489" y="5000625"/>
            <a:ext cx="2457450" cy="1857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212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61951"/>
            <a:ext cx="8950152" cy="5679412"/>
          </a:xfrm>
        </p:spPr>
        <p:txBody>
          <a:bodyPr/>
          <a:lstStyle/>
          <a:p>
            <a:r>
              <a:rPr lang="en-US" dirty="0"/>
              <a:t>4. Photoeczematous dermatitis:</a:t>
            </a:r>
          </a:p>
          <a:p>
            <a:pPr marL="0" indent="0">
              <a:buNone/>
            </a:pPr>
            <a:r>
              <a:rPr lang="en-US" dirty="0"/>
              <a:t>appears as an abnormal reaction to UV or visible light</a:t>
            </a:r>
          </a:p>
          <a:p>
            <a:r>
              <a:rPr lang="en-US" dirty="0"/>
              <a:t>5. Primary irritant </a:t>
            </a:r>
            <a:r>
              <a:rPr lang="en-US" dirty="0" smtClean="0"/>
              <a:t>dermatitis: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results from exposure to substances that chemically, physically, or mechanically</a:t>
            </a:r>
          </a:p>
          <a:p>
            <a:pPr marL="0" indent="0">
              <a:buNone/>
            </a:pPr>
            <a:r>
              <a:rPr lang="en-US" dirty="0"/>
              <a:t>damage the </a:t>
            </a:r>
            <a:r>
              <a:rPr lang="en-US" dirty="0" smtClean="0"/>
              <a:t>skin.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953940"/>
            <a:ext cx="4476750" cy="2518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190" y="2953940"/>
            <a:ext cx="3331735" cy="25181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97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contact dermatitis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Allergic contact dermatitis is triggered by exposure </a:t>
            </a:r>
            <a:r>
              <a:rPr lang="en-US" dirty="0" smtClean="0"/>
              <a:t>to </a:t>
            </a:r>
            <a:r>
              <a:rPr lang="en-US" dirty="0"/>
              <a:t>an environmental contact-sensitizing agent, such as </a:t>
            </a:r>
            <a:r>
              <a:rPr lang="en-US" dirty="0" smtClean="0"/>
              <a:t>poison </a:t>
            </a:r>
            <a:r>
              <a:rPr lang="en-US" dirty="0"/>
              <a:t>ivy, that chemically reacts with self-proteins, </a:t>
            </a:r>
            <a:r>
              <a:rPr lang="en-US" dirty="0" smtClean="0"/>
              <a:t>creating </a:t>
            </a:r>
            <a:r>
              <a:rPr lang="en-US" dirty="0"/>
              <a:t>neoantigens that can be recognized by the T cell arm of the adaptive immune system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9218" name="AutoShape 2" descr="Daily Dose - You Asked, We Answered - 6 Things to Know about Poison Ivy and  O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Daily Dose - You Asked, We Answered - 6 Things to Know about Poison Ivy and  O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8914" y="3773608"/>
            <a:ext cx="5817144" cy="275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1245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516835"/>
            <a:ext cx="8930492" cy="5524527"/>
          </a:xfrm>
        </p:spPr>
        <p:txBody>
          <a:bodyPr/>
          <a:lstStyle/>
          <a:p>
            <a:r>
              <a:rPr lang="en-US" dirty="0" smtClean="0"/>
              <a:t>The self-proteins modified by the agent are processed by epidermal Langerhans </a:t>
            </a:r>
            <a:r>
              <a:rPr lang="en-US" dirty="0" smtClean="0"/>
              <a:t>cells</a:t>
            </a:r>
          </a:p>
          <a:p>
            <a:r>
              <a:rPr lang="en-US" dirty="0" smtClean="0"/>
              <a:t>which </a:t>
            </a:r>
            <a:r>
              <a:rPr lang="en-US" dirty="0" smtClean="0"/>
              <a:t>migrate to draining lymph nodes and present the antigen to naïve T cells.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smtClean="0"/>
              <a:t>sensitization event leads to acquisition of immunologic </a:t>
            </a:r>
            <a:r>
              <a:rPr lang="en-US" dirty="0" smtClean="0"/>
              <a:t>memory</a:t>
            </a:r>
          </a:p>
          <a:p>
            <a:r>
              <a:rPr lang="en-US" dirty="0" smtClean="0"/>
              <a:t> </a:t>
            </a:r>
            <a:r>
              <a:rPr lang="en-US" dirty="0" smtClean="0"/>
              <a:t>on </a:t>
            </a:r>
            <a:r>
              <a:rPr lang="en-US" dirty="0" err="1" smtClean="0"/>
              <a:t>reexposure</a:t>
            </a:r>
            <a:r>
              <a:rPr lang="en-US" dirty="0" smtClean="0"/>
              <a:t> to the antigen, the activated memory CD4+ T lymphocytes migrate to the affected skin sites during the course of normal circulation</a:t>
            </a:r>
            <a:endParaRPr lang="en-US" dirty="0"/>
          </a:p>
        </p:txBody>
      </p:sp>
      <p:pic>
        <p:nvPicPr>
          <p:cNvPr id="1026" name="Picture 2" descr="Langerhans (epidermal dendritic) cells | Langerhans cell, Integumentary  system, Flashcar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9338" y="3289126"/>
            <a:ext cx="4277001" cy="320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Spongiosis or </a:t>
            </a:r>
            <a:r>
              <a:rPr lang="en-US" dirty="0"/>
              <a:t>epidermal edema, </a:t>
            </a:r>
            <a:r>
              <a:rPr lang="en-US" dirty="0" smtClean="0"/>
              <a:t>Edema </a:t>
            </a:r>
            <a:r>
              <a:rPr lang="en-US" dirty="0"/>
              <a:t>fluid seeps into the</a:t>
            </a:r>
          </a:p>
          <a:p>
            <a:r>
              <a:rPr lang="en-US" dirty="0"/>
              <a:t>epidermis, where it splays apart keratinocytes 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Intercellular </a:t>
            </a:r>
            <a:r>
              <a:rPr lang="en-US" dirty="0"/>
              <a:t>bridges are stretched and become more prominent </a:t>
            </a:r>
            <a:r>
              <a:rPr lang="en-US" dirty="0" smtClean="0"/>
              <a:t>and are </a:t>
            </a:r>
            <a:r>
              <a:rPr lang="en-US" dirty="0"/>
              <a:t>easier to visualize. </a:t>
            </a:r>
            <a:endParaRPr lang="en-US" dirty="0" smtClean="0"/>
          </a:p>
          <a:p>
            <a:r>
              <a:rPr lang="en-US" dirty="0" smtClean="0"/>
              <a:t>superficial </a:t>
            </a:r>
            <a:r>
              <a:rPr lang="en-US" dirty="0"/>
              <a:t>perivascular lymphocytic </a:t>
            </a:r>
            <a:r>
              <a:rPr lang="en-US" dirty="0" smtClean="0"/>
              <a:t>infiltrate</a:t>
            </a:r>
          </a:p>
          <a:p>
            <a:r>
              <a:rPr lang="en-US" dirty="0" smtClean="0"/>
              <a:t> </a:t>
            </a:r>
            <a:r>
              <a:rPr lang="en-US" dirty="0"/>
              <a:t>edema of dermal </a:t>
            </a:r>
            <a:r>
              <a:rPr lang="en-US" dirty="0" smtClean="0"/>
              <a:t>papillae.</a:t>
            </a:r>
          </a:p>
          <a:p>
            <a:r>
              <a:rPr lang="en-US" dirty="0" smtClean="0"/>
              <a:t> </a:t>
            </a:r>
            <a:r>
              <a:rPr lang="en-US" dirty="0"/>
              <a:t>mast cell degranulation.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80" t="52778" r="23672" b="14697"/>
          <a:stretch/>
        </p:blipFill>
        <p:spPr>
          <a:xfrm>
            <a:off x="7554190" y="3480954"/>
            <a:ext cx="4335865" cy="3117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60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Lesions of acute eczematous dermatitis are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 smtClean="0"/>
              <a:t>pruritic</a:t>
            </a:r>
            <a:r>
              <a:rPr lang="en-US" dirty="0" smtClean="0"/>
              <a:t>, edematous, oozing plaques, often containing vesicles and bullae.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With persistent antigen exposure, lesions may become scaly (hyperkeratotic) as the epidermis thickens (acanthosis).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It usually appears in early </a:t>
            </a:r>
            <a:r>
              <a:rPr lang="en-US" dirty="0" err="1" smtClean="0"/>
              <a:t>childhood</a:t>
            </a:r>
            <a:r>
              <a:rPr lang="en-US" dirty="0" smtClean="0"/>
              <a:t> and remits spontaneously as patients mature into adults. Children with atopic dermatitis often have asthma and allergic rhinitis, termed the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atopic triad.</a:t>
            </a:r>
            <a:endParaRPr lang="en-US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2" name="Picture 4" descr="What is the difference between atopic dermatitis and eczema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9712" y="4627467"/>
            <a:ext cx="3972288" cy="223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Erythema Multiforme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Erythema multiforme is characterized by epithelial injury mediated by skin-homing CD8+ cytotoxic T lymphocytes.</a:t>
            </a:r>
          </a:p>
          <a:p>
            <a:r>
              <a:rPr lang="en-US" dirty="0" smtClean="0"/>
              <a:t>The cytotoxic T cell attack is focused on the basal cells of </a:t>
            </a:r>
            <a:r>
              <a:rPr lang="en-US" dirty="0" err="1" smtClean="0"/>
              <a:t>cutaneous</a:t>
            </a:r>
            <a:r>
              <a:rPr lang="en-US" dirty="0" smtClean="0"/>
              <a:t> and mucosal epithelia, presumably due to recognition of still unknown antigens</a:t>
            </a:r>
          </a:p>
          <a:p>
            <a:endParaRPr lang="en-US" dirty="0" smtClean="0"/>
          </a:p>
          <a:p>
            <a:r>
              <a:rPr lang="en-US" dirty="0" smtClean="0"/>
              <a:t>self-limited disorder that appears to be a hypersensitivity response to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certain infections herpes simplex, </a:t>
            </a:r>
            <a:r>
              <a:rPr lang="en-US" dirty="0" err="1" smtClean="0"/>
              <a:t>mycoplasma</a:t>
            </a:r>
            <a:r>
              <a:rPr lang="en-US" dirty="0" smtClean="0"/>
              <a:t>, and some fungi, </a:t>
            </a:r>
          </a:p>
          <a:p>
            <a:endParaRPr lang="en-US" dirty="0" smtClean="0"/>
          </a:p>
          <a:p>
            <a:r>
              <a:rPr lang="en-US" dirty="0" smtClean="0"/>
              <a:t>drugs.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sulfonamides, penicillin, </a:t>
            </a:r>
            <a:r>
              <a:rPr lang="en-US" dirty="0" err="1" smtClean="0"/>
              <a:t>salicylates</a:t>
            </a:r>
            <a:r>
              <a:rPr lang="en-US" dirty="0" smtClean="0"/>
              <a:t>, </a:t>
            </a:r>
            <a:r>
              <a:rPr lang="en-US" dirty="0" err="1" smtClean="0"/>
              <a:t>hydantoins</a:t>
            </a:r>
            <a:r>
              <a:rPr lang="en-US" dirty="0" smtClean="0"/>
              <a:t>, and anti-</a:t>
            </a:r>
            <a:r>
              <a:rPr lang="en-US" dirty="0" err="1" smtClean="0"/>
              <a:t>malarials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Affected individuals present with a wide array of lesions, which may include macules, papules, vesicles, and bullae (hence the term multiforme)</a:t>
            </a:r>
          </a:p>
          <a:p>
            <a:r>
              <a:rPr lang="en-US" dirty="0" smtClean="0"/>
              <a:t>Well-developed lesions have a characteristic “</a:t>
            </a:r>
            <a:r>
              <a:rPr lang="en-US" dirty="0" err="1" smtClean="0"/>
              <a:t>targetoid</a:t>
            </a:r>
            <a:r>
              <a:rPr lang="en-US" dirty="0" smtClean="0"/>
              <a:t>” appearance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569" y="3579223"/>
            <a:ext cx="5493816" cy="307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23" y="266474"/>
            <a:ext cx="8596668" cy="3880773"/>
          </a:xfrm>
        </p:spPr>
        <p:txBody>
          <a:bodyPr/>
          <a:lstStyle/>
          <a:p>
            <a:r>
              <a:rPr lang="en-US" dirty="0" smtClean="0"/>
              <a:t>Early lesions show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superficial perivascular lymphocytic infiltrate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dermal edema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margination of lymphocytes along the dermoepidermal junction with apoptotic keratinocytes </a:t>
            </a:r>
          </a:p>
          <a:p>
            <a:endParaRPr lang="en-US" dirty="0" smtClean="0"/>
          </a:p>
          <a:p>
            <a:r>
              <a:rPr lang="en-US" dirty="0" smtClean="0"/>
              <a:t> With time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discrete, confluent zones of basal epidermal necrosis appear, with concomitant blister formation.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589" y="3529466"/>
            <a:ext cx="4511040" cy="332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https://www.omicsonline.org/articles-images/2155-9554-2-123-g00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2135" y="3717932"/>
            <a:ext cx="4168231" cy="3140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" y="822960"/>
            <a:ext cx="4743450" cy="3028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83" y="2973487"/>
            <a:ext cx="5276850" cy="3465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42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56903"/>
            <a:ext cx="8596668" cy="1320800"/>
          </a:xfrm>
        </p:spPr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54" y="1311504"/>
            <a:ext cx="8596668" cy="3880773"/>
          </a:xfrm>
        </p:spPr>
        <p:txBody>
          <a:bodyPr/>
          <a:lstStyle/>
          <a:p>
            <a:r>
              <a:rPr lang="en-US" dirty="0" smtClean="0"/>
              <a:t>Erythema multiforme caused by medications may progress to more serious eruptions, such as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Stevens-Johnson syndrome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toxic epidermal </a:t>
            </a:r>
            <a:r>
              <a:rPr lang="en-US" dirty="0" err="1" smtClean="0"/>
              <a:t>necrolysis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These forms can be life-threatening, as they may cause sloughing of large portions of the epidermis, resulting in fluid loss and infections complications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4995" y="2119194"/>
            <a:ext cx="2825931" cy="447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407" y="1810622"/>
            <a:ext cx="4281805" cy="32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225" y="1633354"/>
            <a:ext cx="4686078" cy="356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skin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Squamous cells (keratinocytes) help maintain skin homeostasis by providing a physical barrier to environmental </a:t>
            </a:r>
            <a:r>
              <a:rPr lang="en-US" dirty="0" smtClean="0"/>
              <a:t>insults.</a:t>
            </a:r>
          </a:p>
          <a:p>
            <a:endParaRPr lang="en-US" dirty="0" smtClean="0"/>
          </a:p>
          <a:p>
            <a:r>
              <a:rPr lang="en-US" dirty="0" smtClean="0"/>
              <a:t>2. Has a major role in immunity.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dermis contain: CD4</a:t>
            </a:r>
            <a:r>
              <a:rPr lang="en-US" dirty="0" smtClean="0"/>
              <a:t>+ </a:t>
            </a:r>
            <a:r>
              <a:rPr lang="en-US" dirty="0"/>
              <a:t>and CD8</a:t>
            </a:r>
            <a:r>
              <a:rPr lang="en-US" dirty="0" smtClean="0"/>
              <a:t>+ cells.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 epidermis contain: </a:t>
            </a:r>
            <a:r>
              <a:rPr lang="el-GR" dirty="0"/>
              <a:t>γ/δ </a:t>
            </a:r>
            <a:r>
              <a:rPr lang="en-US" dirty="0"/>
              <a:t>T </a:t>
            </a:r>
            <a:r>
              <a:rPr lang="en-US" dirty="0" smtClean="0"/>
              <a:t>cells.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71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89164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Acute inflammatory dermatoses.</a:t>
            </a:r>
          </a:p>
          <a:p>
            <a:r>
              <a:rPr lang="en-US" sz="2800" dirty="0"/>
              <a:t>Chronic Inflammatory </a:t>
            </a:r>
            <a:r>
              <a:rPr lang="en-US" sz="2800" dirty="0" smtClean="0"/>
              <a:t>Dermatoses.</a:t>
            </a:r>
          </a:p>
          <a:p>
            <a:r>
              <a:rPr lang="en-US" sz="2800" dirty="0"/>
              <a:t>Blistering (Bullous) </a:t>
            </a:r>
            <a:r>
              <a:rPr lang="en-US" sz="2800" dirty="0" smtClean="0"/>
              <a:t>Disorders.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2278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/>
              <a:t>Acute inflammatory dermatoses.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</a:t>
            </a:r>
            <a:r>
              <a:rPr lang="en-US" dirty="0"/>
              <a:t>lesions, defined </a:t>
            </a:r>
            <a:r>
              <a:rPr lang="en-US" dirty="0" smtClean="0"/>
              <a:t>as: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/>
              <a:t>days to several weeks in </a:t>
            </a:r>
            <a:r>
              <a:rPr lang="en-US" dirty="0" smtClean="0"/>
              <a:t>duration.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/>
              <a:t>characterized by inflammation, edema, and </a:t>
            </a:r>
            <a:r>
              <a:rPr lang="en-US" dirty="0" smtClean="0"/>
              <a:t>sometimes </a:t>
            </a:r>
            <a:r>
              <a:rPr lang="en-US" dirty="0"/>
              <a:t>epidermal, vascular, or subcutaneous injury.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Marked </a:t>
            </a:r>
            <a:r>
              <a:rPr lang="en-US" dirty="0"/>
              <a:t>by infiltrates </a:t>
            </a:r>
            <a:r>
              <a:rPr lang="en-US" dirty="0" smtClean="0"/>
              <a:t>consisting </a:t>
            </a:r>
            <a:r>
              <a:rPr lang="en-US" dirty="0"/>
              <a:t>of mononuclear cells rather than neutrophils, </a:t>
            </a:r>
            <a:r>
              <a:rPr lang="en-US" dirty="0" smtClean="0"/>
              <a:t>(unlike acute </a:t>
            </a:r>
            <a:r>
              <a:rPr lang="en-US" dirty="0"/>
              <a:t>inflammatory disorders at most other </a:t>
            </a:r>
            <a:r>
              <a:rPr lang="en-US" dirty="0" smtClean="0"/>
              <a:t>sites).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Some acute </a:t>
            </a:r>
            <a:r>
              <a:rPr lang="en-US" dirty="0"/>
              <a:t>lesions may persist, transitioning to a chronic phase, </a:t>
            </a:r>
            <a:r>
              <a:rPr lang="en-US" dirty="0" smtClean="0"/>
              <a:t>while </a:t>
            </a:r>
            <a:r>
              <a:rPr lang="en-US" dirty="0"/>
              <a:t>others are self-limited</a:t>
            </a:r>
          </a:p>
        </p:txBody>
      </p:sp>
    </p:spTree>
    <p:extLst>
      <p:ext uri="{BB962C8B-B14F-4D97-AF65-F5344CB8AC3E}">
        <p14:creationId xmlns="" xmlns:p14="http://schemas.microsoft.com/office/powerpoint/2010/main" val="214412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</a:t>
            </a:r>
            <a:r>
              <a:rPr lang="en-US" dirty="0" smtClean="0"/>
              <a:t>Urticaria.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disorder mediated by </a:t>
            </a:r>
            <a:r>
              <a:rPr lang="en-US" dirty="0" smtClean="0"/>
              <a:t>localized </a:t>
            </a:r>
            <a:r>
              <a:rPr lang="en-US" dirty="0"/>
              <a:t>mast cell degranulation, which leads to dermal </a:t>
            </a:r>
            <a:r>
              <a:rPr lang="en-US" dirty="0" smtClean="0"/>
              <a:t>microvascular </a:t>
            </a:r>
            <a:r>
              <a:rPr lang="en-US" dirty="0"/>
              <a:t>hyperpermeability.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resulting </a:t>
            </a:r>
            <a:r>
              <a:rPr lang="en-US" dirty="0" smtClean="0"/>
              <a:t>erythematous</a:t>
            </a:r>
            <a:r>
              <a:rPr lang="en-US" dirty="0"/>
              <a:t>, edematous, and pruritic plaques are termed </a:t>
            </a:r>
            <a:r>
              <a:rPr lang="en-US" dirty="0" smtClean="0"/>
              <a:t>wheels.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3341820"/>
            <a:ext cx="3609975" cy="2728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3652977"/>
            <a:ext cx="4143375" cy="1857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57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439449054"/>
              </p:ext>
            </p:extLst>
          </p:nvPr>
        </p:nvGraphicFramePr>
        <p:xfrm>
          <a:off x="1136650" y="8815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337914" y="4025384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**</a:t>
            </a:r>
            <a:r>
              <a:rPr lang="en-US" dirty="0" err="1" smtClean="0"/>
              <a:t>IgE</a:t>
            </a:r>
            <a:r>
              <a:rPr lang="en-US" dirty="0" smtClean="0"/>
              <a:t>-independent </a:t>
            </a:r>
            <a:r>
              <a:rPr lang="en-US" dirty="0"/>
              <a:t>urticaria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4564" y="1404811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**</a:t>
            </a:r>
            <a:r>
              <a:rPr lang="en-US" dirty="0" err="1" smtClean="0"/>
              <a:t>IgE</a:t>
            </a:r>
            <a:r>
              <a:rPr lang="en-US" dirty="0" smtClean="0"/>
              <a:t>-dependent </a:t>
            </a:r>
            <a:r>
              <a:rPr lang="en-US" dirty="0"/>
              <a:t>urticaria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4564" y="424934"/>
            <a:ext cx="236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pathogenesis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7914" y="4310129"/>
            <a:ext cx="9958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result from exposure </a:t>
            </a:r>
          </a:p>
          <a:p>
            <a:r>
              <a:rPr lang="en-US" sz="1400" dirty="0"/>
              <a:t>to substances that directly incite mast cell degranulation, </a:t>
            </a:r>
          </a:p>
          <a:p>
            <a:r>
              <a:rPr lang="en-US" sz="1400" dirty="0"/>
              <a:t>such as opiates and certain antibiotics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9157" y="17878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Responsible </a:t>
            </a:r>
            <a:r>
              <a:rPr lang="en-US" sz="1400" dirty="0"/>
              <a:t>antigens </a:t>
            </a:r>
          </a:p>
          <a:p>
            <a:r>
              <a:rPr lang="en-US" sz="1400" dirty="0"/>
              <a:t>include viruses, pollens, foods, drugs, and insect venom.</a:t>
            </a:r>
          </a:p>
        </p:txBody>
      </p:sp>
    </p:spTree>
    <p:extLst>
      <p:ext uri="{BB962C8B-B14F-4D97-AF65-F5344CB8AC3E}">
        <p14:creationId xmlns="" xmlns:p14="http://schemas.microsoft.com/office/powerpoint/2010/main" val="3997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84" y="112052"/>
            <a:ext cx="8596668" cy="1320800"/>
          </a:xfrm>
        </p:spPr>
        <p:txBody>
          <a:bodyPr/>
          <a:lstStyle/>
          <a:p>
            <a:r>
              <a:rPr lang="en-US" dirty="0" smtClean="0"/>
              <a:t>Histologic </a:t>
            </a:r>
            <a:r>
              <a:rPr lang="en-US" dirty="0"/>
              <a:t>features of urticaria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84" y="1360489"/>
            <a:ext cx="7266516" cy="3880773"/>
          </a:xfrm>
        </p:spPr>
        <p:txBody>
          <a:bodyPr/>
          <a:lstStyle/>
          <a:p>
            <a:r>
              <a:rPr lang="en-US" dirty="0"/>
              <a:t>*sparse superficial perivenular infiltrate of mononuclear cells, rare neutrophils, and sometimes eosinophils</a:t>
            </a:r>
            <a:r>
              <a:rPr lang="en-US" dirty="0" smtClean="0"/>
              <a:t>.</a:t>
            </a:r>
          </a:p>
          <a:p>
            <a:r>
              <a:rPr lang="en-US" dirty="0"/>
              <a:t>*dermal edema causes splaying of collagen </a:t>
            </a:r>
            <a:r>
              <a:rPr lang="en-US" dirty="0" smtClean="0"/>
              <a:t>bundles.</a:t>
            </a:r>
          </a:p>
          <a:p>
            <a:r>
              <a:rPr lang="en-US" dirty="0"/>
              <a:t>*Degranulation of mast cells, </a:t>
            </a:r>
            <a:r>
              <a:rPr lang="en-US" dirty="0" smtClean="0"/>
              <a:t>can be </a:t>
            </a:r>
            <a:r>
              <a:rPr lang="en-US" dirty="0"/>
              <a:t>highlighted using a Giemsa stain.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52" y="2228850"/>
            <a:ext cx="4499231" cy="3600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133725"/>
            <a:ext cx="5048250" cy="2952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91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affects individuals between 20 and 40 </a:t>
            </a:r>
            <a:r>
              <a:rPr lang="en-US" dirty="0" smtClean="0"/>
              <a:t>years </a:t>
            </a:r>
            <a:r>
              <a:rPr lang="en-US" dirty="0"/>
              <a:t>of </a:t>
            </a:r>
            <a:r>
              <a:rPr lang="en-US" dirty="0" smtClean="0"/>
              <a:t>age.</a:t>
            </a:r>
          </a:p>
          <a:p>
            <a:r>
              <a:rPr lang="en-US" dirty="0"/>
              <a:t>Individual lesions usually develop and fade within hours, but episodes can persist for days or even </a:t>
            </a:r>
            <a:r>
              <a:rPr lang="en-US" dirty="0" smtClean="0"/>
              <a:t>months.</a:t>
            </a:r>
          </a:p>
          <a:p>
            <a:r>
              <a:rPr lang="en-US" dirty="0"/>
              <a:t>Lesions range in size and nature from small, pruritic papules to large, edematous, erythematous plaques. </a:t>
            </a:r>
            <a:endParaRPr lang="en-US" dirty="0" smtClean="0"/>
          </a:p>
          <a:p>
            <a:r>
              <a:rPr lang="en-US" dirty="0" smtClean="0"/>
              <a:t>Treatment: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Antihistamines.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/>
              <a:t>leukotriene </a:t>
            </a:r>
            <a:r>
              <a:rPr lang="en-US" dirty="0" smtClean="0"/>
              <a:t>antagonists.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/>
              <a:t>monoclonal antibodies that block the action of </a:t>
            </a:r>
            <a:r>
              <a:rPr lang="en-US" dirty="0" err="1" smtClean="0"/>
              <a:t>IgE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immunosuppressive </a:t>
            </a:r>
            <a:r>
              <a:rPr lang="en-US" dirty="0"/>
              <a:t>drugs</a:t>
            </a:r>
          </a:p>
        </p:txBody>
      </p:sp>
    </p:spTree>
    <p:extLst>
      <p:ext uri="{BB962C8B-B14F-4D97-AF65-F5344CB8AC3E}">
        <p14:creationId xmlns="" xmlns:p14="http://schemas.microsoft.com/office/powerpoint/2010/main" val="25421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B6135A120744438EC525D944DFD17D" ma:contentTypeVersion="9" ma:contentTypeDescription="Create a new document." ma:contentTypeScope="" ma:versionID="f8709bb895af9ed9ef77396be53405ce">
  <xsd:schema xmlns:xsd="http://www.w3.org/2001/XMLSchema" xmlns:xs="http://www.w3.org/2001/XMLSchema" xmlns:p="http://schemas.microsoft.com/office/2006/metadata/properties" xmlns:ns2="79519295-a785-4531-bf36-dd370f3d8075" xmlns:ns3="a433687a-ae5f-44a0-9b01-062828d2e892" targetNamespace="http://schemas.microsoft.com/office/2006/metadata/properties" ma:root="true" ma:fieldsID="9ff44ba1ab1e6dfa53a4b7bf0e8458e7" ns2:_="" ns3:_="">
    <xsd:import namespace="79519295-a785-4531-bf36-dd370f3d8075"/>
    <xsd:import namespace="a433687a-ae5f-44a0-9b01-062828d2e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19295-a785-4531-bf36-dd370f3d80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3687a-ae5f-44a0-9b01-062828d2e89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bae2c18-8abb-40f2-a198-4224ca5277aa}" ma:internalName="TaxCatchAll" ma:showField="CatchAllData" ma:web="a433687a-ae5f-44a0-9b01-062828d2e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519295-a785-4531-bf36-dd370f3d8075">
      <Terms xmlns="http://schemas.microsoft.com/office/infopath/2007/PartnerControls"/>
    </lcf76f155ced4ddcb4097134ff3c332f>
    <TaxCatchAll xmlns="a433687a-ae5f-44a0-9b01-062828d2e892" xsi:nil="true"/>
  </documentManagement>
</p:properties>
</file>

<file path=customXml/itemProps1.xml><?xml version="1.0" encoding="utf-8"?>
<ds:datastoreItem xmlns:ds="http://schemas.openxmlformats.org/officeDocument/2006/customXml" ds:itemID="{72CD7A11-E9C0-48E6-89CB-3674043A797D}"/>
</file>

<file path=customXml/itemProps2.xml><?xml version="1.0" encoding="utf-8"?>
<ds:datastoreItem xmlns:ds="http://schemas.openxmlformats.org/officeDocument/2006/customXml" ds:itemID="{91C9E36C-FD4E-4237-9ECF-E412B9091196}"/>
</file>

<file path=customXml/itemProps3.xml><?xml version="1.0" encoding="utf-8"?>
<ds:datastoreItem xmlns:ds="http://schemas.openxmlformats.org/officeDocument/2006/customXml" ds:itemID="{B8BA95FE-6B14-43D7-873C-13C7A464E316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3053</TotalTime>
  <Words>925</Words>
  <Application>Microsoft Office PowerPoint</Application>
  <PresentationFormat>Custom</PresentationFormat>
  <Paragraphs>103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Facet</vt:lpstr>
      <vt:lpstr>Acute dermatosis</vt:lpstr>
      <vt:lpstr>Slide 2</vt:lpstr>
      <vt:lpstr>Functions of skin</vt:lpstr>
      <vt:lpstr>Slide 4</vt:lpstr>
      <vt:lpstr>1. Acute inflammatory dermatoses. </vt:lpstr>
      <vt:lpstr>A. Urticaria.</vt:lpstr>
      <vt:lpstr>Slide 7</vt:lpstr>
      <vt:lpstr>Histologic features of urticaria</vt:lpstr>
      <vt:lpstr>Clinical Features</vt:lpstr>
      <vt:lpstr>B. Acute Eczematous Dermatitis.</vt:lpstr>
      <vt:lpstr>The clinical subtypes include :</vt:lpstr>
      <vt:lpstr>Slide 12</vt:lpstr>
      <vt:lpstr>Allergic contact dermatitis </vt:lpstr>
      <vt:lpstr>Slide 14</vt:lpstr>
      <vt:lpstr>Histology</vt:lpstr>
      <vt:lpstr>Clinical Features</vt:lpstr>
      <vt:lpstr>Erythema Multiforme</vt:lpstr>
      <vt:lpstr>MORPHOLOGY</vt:lpstr>
      <vt:lpstr>Slide 19</vt:lpstr>
      <vt:lpstr>Clinical Features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</cp:revision>
  <dcterms:created xsi:type="dcterms:W3CDTF">2022-02-28T11:23:03Z</dcterms:created>
  <dcterms:modified xsi:type="dcterms:W3CDTF">2022-03-02T20:35:51Z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0x010100C7B6135A120744438EC525D944DFD17D</vt:lpwstr>
  </property>
</Properties>
</file>