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58" r:id="rId4"/>
  </p:sldMasterIdLst>
  <p:notesMasterIdLst>
    <p:notesMasterId r:id="rId19"/>
  </p:notesMasterIdLst>
  <p:handoutMasterIdLst>
    <p:handoutMasterId r:id="rId20"/>
  </p:handoutMasterIdLst>
  <p:sldIdLst>
    <p:sldId id="317" r:id="rId5"/>
    <p:sldId id="322" r:id="rId6"/>
    <p:sldId id="325" r:id="rId7"/>
    <p:sldId id="324" r:id="rId8"/>
    <p:sldId id="271" r:id="rId9"/>
    <p:sldId id="287" r:id="rId10"/>
    <p:sldId id="326" r:id="rId11"/>
    <p:sldId id="288" r:id="rId12"/>
    <p:sldId id="323" r:id="rId13"/>
    <p:sldId id="290" r:id="rId14"/>
    <p:sldId id="327" r:id="rId15"/>
    <p:sldId id="328" r:id="rId16"/>
    <p:sldId id="329" r:id="rId17"/>
    <p:sldId id="330" r:id="rId18"/>
  </p:sldIdLst>
  <p:sldSz cx="9144000" cy="6858000" type="screen4x3"/>
  <p:notesSz cx="6858000" cy="9180513"/>
  <p:embeddedFontLst>
    <p:embeddedFont>
      <p:font typeface="Arial Black" panose="020B0604020202020204" pitchFamily="34" charset="0"/>
      <p:regular r:id="rId21"/>
      <p:bold r:id="rId22"/>
      <p:italic r:id="rId2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CCB"/>
    <a:srgbClr val="F8F8F8"/>
    <a:srgbClr val="FF9900"/>
    <a:srgbClr val="99FF33"/>
    <a:srgbClr val="FF6633"/>
    <a:srgbClr val="66FF33"/>
    <a:srgbClr val="FF33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2610" autoAdjust="0"/>
    <p:restoredTop sz="94660" autoAdjust="0"/>
  </p:normalViewPr>
  <p:slideViewPr>
    <p:cSldViewPr>
      <p:cViewPr>
        <p:scale>
          <a:sx n="50" d="100"/>
          <a:sy n="50" d="100"/>
        </p:scale>
        <p:origin x="-810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الاء عبدالهادي عبدالعزيز الطراونة" userId="ca8b9bd9-0319-4513-a3b1-43755c41a14f" providerId="ADAL" clId="{3A511FE3-A817-384C-A700-B459F10BBBB4}"/>
    <pc:docChg chg="modSld">
      <pc:chgData name="الاء عبدالهادي عبدالعزيز الطراونة" userId="ca8b9bd9-0319-4513-a3b1-43755c41a14f" providerId="ADAL" clId="{3A511FE3-A817-384C-A700-B459F10BBBB4}" dt="2020-10-26T20:45:13.963" v="1" actId="1076"/>
      <pc:docMkLst>
        <pc:docMk/>
      </pc:docMkLst>
      <pc:sldChg chg="modSp">
        <pc:chgData name="الاء عبدالهادي عبدالعزيز الطراونة" userId="ca8b9bd9-0319-4513-a3b1-43755c41a14f" providerId="ADAL" clId="{3A511FE3-A817-384C-A700-B459F10BBBB4}" dt="2020-10-26T20:45:13.963" v="1" actId="1076"/>
        <pc:sldMkLst>
          <pc:docMk/>
          <pc:sldMk cId="0" sldId="317"/>
        </pc:sldMkLst>
        <pc:spChg chg="mod">
          <ac:chgData name="الاء عبدالهادي عبدالعزيز الطراونة" userId="ca8b9bd9-0319-4513-a3b1-43755c41a14f" providerId="ADAL" clId="{3A511FE3-A817-384C-A700-B459F10BBBB4}" dt="2020-10-26T20:45:13.963" v="1" actId="1076"/>
          <ac:spMkLst>
            <pc:docMk/>
            <pc:sldMk cId="0" sldId="317"/>
            <ac:spMk id="77826" creationId="{37536E80-7DF6-472B-8011-AD805FDE666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3F37B8D2-9104-4820-ACF3-8731D566799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C69E7736-4DBD-4443-9E26-346AFB087B1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51204" name="Rectangle 4">
            <a:extLst>
              <a:ext uri="{FF2B5EF4-FFF2-40B4-BE49-F238E27FC236}">
                <a16:creationId xmlns:a16="http://schemas.microsoft.com/office/drawing/2014/main" id="{2F561185-E45B-4710-AEA2-76851D372DA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51205" name="Rectangle 5">
            <a:extLst>
              <a:ext uri="{FF2B5EF4-FFF2-40B4-BE49-F238E27FC236}">
                <a16:creationId xmlns:a16="http://schemas.microsoft.com/office/drawing/2014/main" id="{BF2A355C-8E08-4BC5-B8D8-5E38536EB8A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171EBB98-E817-4AE5-8808-1B0F73C6E0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266" name="Group 1026">
            <a:extLst>
              <a:ext uri="{FF2B5EF4-FFF2-40B4-BE49-F238E27FC236}">
                <a16:creationId xmlns:a16="http://schemas.microsoft.com/office/drawing/2014/main" id="{49BE332F-EF54-40F9-80A0-211639BC43DF}"/>
              </a:ext>
            </a:extLst>
          </p:cNvPr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139267" name="AutoShape 1027">
              <a:extLst>
                <a:ext uri="{FF2B5EF4-FFF2-40B4-BE49-F238E27FC236}">
                  <a16:creationId xmlns:a16="http://schemas.microsoft.com/office/drawing/2014/main" id="{37BFC0CF-4D3A-4EF5-9C7C-457638E0144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39268" name="Rectangle 1028">
              <a:extLst>
                <a:ext uri="{FF2B5EF4-FFF2-40B4-BE49-F238E27FC236}">
                  <a16:creationId xmlns:a16="http://schemas.microsoft.com/office/drawing/2014/main" id="{B4E111FC-87CA-48E3-B336-687CB609784F}"/>
                </a:ext>
              </a:extLst>
            </p:cNvPr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39269" name="AutoShape 1029">
              <a:extLst>
                <a:ext uri="{FF2B5EF4-FFF2-40B4-BE49-F238E27FC236}">
                  <a16:creationId xmlns:a16="http://schemas.microsoft.com/office/drawing/2014/main" id="{C17E297C-33EB-421E-B862-7C8EF98237E7}"/>
                </a:ext>
              </a:extLst>
            </p:cNvPr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4417 w 1000"/>
                <a:gd name="T3" fmla="*/ 0 h 1000"/>
                <a:gd name="T4" fmla="*/ 4917 w 1000"/>
                <a:gd name="T5" fmla="*/ 500 h 1000"/>
                <a:gd name="T6" fmla="*/ 4417 w 1000"/>
                <a:gd name="T7" fmla="*/ 999 h 1000"/>
                <a:gd name="T8" fmla="*/ 0 w 1000"/>
                <a:gd name="T9" fmla="*/ 1000 h 1000"/>
                <a:gd name="T10" fmla="*/ 0 w 1000"/>
                <a:gd name="T11" fmla="*/ 0 h 1000"/>
                <a:gd name="T12" fmla="*/ G4 w 1000"/>
                <a:gd name="T13" fmla="*/ G1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4917" h="1000">
                  <a:moveTo>
                    <a:pt x="0" y="0"/>
                  </a:moveTo>
                  <a:lnTo>
                    <a:pt x="4417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999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39270" name="Line 1030">
              <a:extLst>
                <a:ext uri="{FF2B5EF4-FFF2-40B4-BE49-F238E27FC236}">
                  <a16:creationId xmlns:a16="http://schemas.microsoft.com/office/drawing/2014/main" id="{CC41E8F5-E9CC-4836-AA9A-BAF9A8D60AE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9271" name="Rectangle 1031">
            <a:extLst>
              <a:ext uri="{FF2B5EF4-FFF2-40B4-BE49-F238E27FC236}">
                <a16:creationId xmlns:a16="http://schemas.microsoft.com/office/drawing/2014/main" id="{B2414D45-8229-41A9-A6FD-F55DF7975B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39272" name="Rectangle 1032">
            <a:extLst>
              <a:ext uri="{FF2B5EF4-FFF2-40B4-BE49-F238E27FC236}">
                <a16:creationId xmlns:a16="http://schemas.microsoft.com/office/drawing/2014/main" id="{EFA1F862-CD1A-4AF1-BCBB-BB6C892EF62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39273" name="Rectangle 1033">
            <a:extLst>
              <a:ext uri="{FF2B5EF4-FFF2-40B4-BE49-F238E27FC236}">
                <a16:creationId xmlns:a16="http://schemas.microsoft.com/office/drawing/2014/main" id="{7213418F-B92C-481E-8A19-1202AFBFE14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39274" name="Rectangle 1034">
            <a:extLst>
              <a:ext uri="{FF2B5EF4-FFF2-40B4-BE49-F238E27FC236}">
                <a16:creationId xmlns:a16="http://schemas.microsoft.com/office/drawing/2014/main" id="{EC790E12-8752-483D-A1FF-20B75746EF2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LecturePLUS  Timberlake 99</a:t>
            </a:r>
          </a:p>
        </p:txBody>
      </p:sp>
      <p:sp>
        <p:nvSpPr>
          <p:cNvPr id="139275" name="Rectangle 1035">
            <a:extLst>
              <a:ext uri="{FF2B5EF4-FFF2-40B4-BE49-F238E27FC236}">
                <a16:creationId xmlns:a16="http://schemas.microsoft.com/office/drawing/2014/main" id="{C23A2A9A-F910-493F-95B0-FBC1141EBC4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fld id="{B5BAB0A2-9A0E-44CE-8582-15C6C3F8945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63429-22E5-4D41-AE91-CB0B54875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11D558-E736-4804-9CE7-6DE67EDFC6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286B5-1AA4-4F91-8C9E-7472213A9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4F11A4-253A-498B-829C-7E91AD1A3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LecturePLUS  Timberlake 99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72B2D-F480-4DCD-9942-4C480958F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CBC3D3-64AC-4A52-887B-D69788EF55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2221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5D387B-593B-4157-BFA3-99F9EAEDA4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76A597-1CB8-4D38-B78F-21ED4D2889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03C228-3615-4974-AF76-82E21E8B1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1BB88-5D0A-4F7E-A326-2AF1E4220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LecturePLUS  Timberlake 99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936686-34A3-48C3-B2E4-D055D7CE7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9D0611-E52D-4806-BA42-75374D9640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4551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3D76A-DC65-4D04-A58C-0F249DDF2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875528-6474-4DF7-9677-BEE4A0F132E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DED713-1282-4DD0-979C-7280F8D1D6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0A7D26-EF69-4831-B07F-BE2FFA74A9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AA4137-3CD2-4C70-B2D4-BEBAFD878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LecturePLUS  Timberlake 99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46EFBB-F1B1-4E2B-B459-26005C45D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97F9338-AB49-4207-86E4-4F25BFF296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9938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EABCA-81FF-46CC-94AC-67BDC583B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F14E5-1DD9-47C0-9493-21E345BC5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972F2-82FC-4291-ABA7-36C09C0C5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81FB0-0454-4A22-8CCF-5C6EE0271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LecturePLUS  Timberlake 99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8F7B0-359C-443E-96D1-0319A8F79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D2E755-E63B-4582-BE86-2F13A83637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8470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AFDDC-9DC6-4C54-AAAA-C073225FF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CDD35B-154D-41D6-88C3-BAEA6C522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2D9E6-7A23-4099-9B96-F53922207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AB03F-F9C0-4E64-A295-401E718FC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LecturePLUS  Timberlake 99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E6092-7CCD-437B-AA43-8549D0332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DAE156-0127-47A9-9D06-B2D3AA0A3F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9928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2D758-0202-4B01-95E4-567670D1B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71435-C313-40FA-BFE8-046BA74AC2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976AD8-6B1C-4F81-8009-DDF44E1A0C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E4D39-7677-42F1-8D8B-3F6A0F589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1B7C5F-FEEB-4B0B-BBCA-50328A9C8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LecturePLUS  Timberlake 99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B1B92E-EB81-4B38-A79B-38094C920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784854-340B-47BF-A899-03B96044EA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9758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9982A-6E7E-46D9-B5BD-C895FF5CF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069848-A852-4943-B29F-8E5C7BD13F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A6A4FD-160A-44D9-BEDB-48E55CCCE3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146E8B-BF55-4DEE-AF7D-D343272AE1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65CBE1-DEB6-4442-873D-BB2101CF09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ADC396-F5EE-44BE-B7EB-ACA815265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3F69AD-9DDD-4B86-9EBB-0FD3AECF9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LecturePLUS  Timberlake 99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E01108-A188-4F4F-9E84-52AB80AA0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B55595-FB22-4DD4-87A6-B62C8C006A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071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715AD-E334-46CA-8FDC-E8D65BF86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390A94-3804-476A-9586-1BBC6D803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7982AA-62C6-4324-8756-DA64205A6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LecturePLUS  Timberlake 99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87D38F-9E8E-4D0C-B8C0-08FDDB689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FAE4B4-1139-4093-A07D-336533D317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4930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149305-BA2D-4047-B484-F118BFC55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CD3845-D9B4-4B34-8AFF-1D15C6935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LecturePLUS  Timberlake 99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9ADB28-14AD-4653-B8C5-E1B1242AB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718F3-F3EF-4BB9-895F-563A90301D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666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ABFBD-28CD-4A1F-8957-BCC09282A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7420C-E5B8-4003-9608-490C15979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BE8E1A-D5E3-4147-B98C-73B5CC138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A85FB1-60D9-4F63-8083-A2224E567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EA1EE6-DD50-4D4D-AC7D-0DFC9F074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LecturePLUS  Timberlake 99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89500F-84AA-4EB0-9707-08464B475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98CE66-C746-43E3-86FC-3616A28BA2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4731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1190F-B69E-464C-82E8-9B8B14C74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55208E-EC83-4D3B-9EDB-2C53E48255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0304AC-74A9-4F37-8863-85016CF458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D6014A-DF2C-4B85-B637-66B8633C6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845774-046F-4A1B-B619-95239E56E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LecturePLUS  Timberlake 99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52BFF9-5C4E-456E-A982-4462428B6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8D1E9A-1FC8-4CD6-807C-FA497F8614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5283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242" name="Group 1026">
            <a:extLst>
              <a:ext uri="{FF2B5EF4-FFF2-40B4-BE49-F238E27FC236}">
                <a16:creationId xmlns:a16="http://schemas.microsoft.com/office/drawing/2014/main" id="{90915E68-A6BF-46AB-9709-D1B6D88C4259}"/>
              </a:ext>
            </a:extLst>
          </p:cNvPr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138243" name="AutoShape 1027">
              <a:extLst>
                <a:ext uri="{FF2B5EF4-FFF2-40B4-BE49-F238E27FC236}">
                  <a16:creationId xmlns:a16="http://schemas.microsoft.com/office/drawing/2014/main" id="{1DA65979-B2F5-4245-A68C-42DAA2693B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38244" name="AutoShape 1028">
              <a:extLst>
                <a:ext uri="{FF2B5EF4-FFF2-40B4-BE49-F238E27FC236}">
                  <a16:creationId xmlns:a16="http://schemas.microsoft.com/office/drawing/2014/main" id="{079E83D6-EE47-4584-8B4C-6254C5E3543D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6500 w 1000"/>
                <a:gd name="T3" fmla="*/ 0 h 1000"/>
                <a:gd name="T4" fmla="*/ 7000 w 1000"/>
                <a:gd name="T5" fmla="*/ 500 h 1000"/>
                <a:gd name="T6" fmla="*/ 6500 w 1000"/>
                <a:gd name="T7" fmla="*/ 999 h 1000"/>
                <a:gd name="T8" fmla="*/ 0 w 1000"/>
                <a:gd name="T9" fmla="*/ 1000 h 1000"/>
                <a:gd name="T10" fmla="*/ 0 w 1000"/>
                <a:gd name="T11" fmla="*/ 0 h 1000"/>
                <a:gd name="T12" fmla="*/ G4 w 1000"/>
                <a:gd name="T13" fmla="*/ G1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7000" h="1000">
                  <a:moveTo>
                    <a:pt x="0" y="0"/>
                  </a:moveTo>
                  <a:lnTo>
                    <a:pt x="6500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999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38245" name="Line 1029">
              <a:extLst>
                <a:ext uri="{FF2B5EF4-FFF2-40B4-BE49-F238E27FC236}">
                  <a16:creationId xmlns:a16="http://schemas.microsoft.com/office/drawing/2014/main" id="{9D66E7DF-75FB-47B8-9516-69D46BA212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8246" name="Rectangle 1030">
            <a:extLst>
              <a:ext uri="{FF2B5EF4-FFF2-40B4-BE49-F238E27FC236}">
                <a16:creationId xmlns:a16="http://schemas.microsoft.com/office/drawing/2014/main" id="{4D5D92DE-D29D-4995-86F5-682C9370B1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8247" name="Rectangle 1031">
            <a:extLst>
              <a:ext uri="{FF2B5EF4-FFF2-40B4-BE49-F238E27FC236}">
                <a16:creationId xmlns:a16="http://schemas.microsoft.com/office/drawing/2014/main" id="{215F73AE-0D44-4C21-BAFB-77B63838AC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38248" name="Rectangle 1032">
            <a:extLst>
              <a:ext uri="{FF2B5EF4-FFF2-40B4-BE49-F238E27FC236}">
                <a16:creationId xmlns:a16="http://schemas.microsoft.com/office/drawing/2014/main" id="{C4EF82F7-B443-4381-B1DA-EA4E1B81181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138249" name="Rectangle 1033">
            <a:extLst>
              <a:ext uri="{FF2B5EF4-FFF2-40B4-BE49-F238E27FC236}">
                <a16:creationId xmlns:a16="http://schemas.microsoft.com/office/drawing/2014/main" id="{0AAF38E3-6B88-4024-BFA9-46838751171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r>
              <a:rPr lang="en-US" altLang="en-US"/>
              <a:t>LecturePLUS  Timberlake 99</a:t>
            </a:r>
          </a:p>
        </p:txBody>
      </p:sp>
      <p:sp>
        <p:nvSpPr>
          <p:cNvPr id="138250" name="Rectangle 1034">
            <a:extLst>
              <a:ext uri="{FF2B5EF4-FFF2-40B4-BE49-F238E27FC236}">
                <a16:creationId xmlns:a16="http://schemas.microsoft.com/office/drawing/2014/main" id="{0F5625A2-5127-4CA4-8FB3-86D917B7E0C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anose="020B0A04020102020204" pitchFamily="34" charset="0"/>
              </a:defRPr>
            </a:lvl1pPr>
          </a:lstStyle>
          <a:p>
            <a:fld id="{8FA5FBC7-7F3B-412F-B9BB-64390810E6C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l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Clr>
          <a:schemeClr val="bg2"/>
        </a:buClr>
        <a:buSzPct val="40000"/>
        <a:buFont typeface="Wingdings" panose="05000000000000000000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90D74066-9C5D-4289-940B-5AF38AB78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7737E-479B-472E-B396-5AE438469AFC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37536E80-7DF6-472B-8011-AD805FDE66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85737" y="7239000"/>
            <a:ext cx="8491537" cy="914400"/>
          </a:xfrm>
        </p:spPr>
        <p:txBody>
          <a:bodyPr/>
          <a:lstStyle/>
          <a:p>
            <a:r>
              <a:rPr lang="en-US" altLang="en-US" sz="3800" b="1"/>
              <a:t>Chapter 5  </a:t>
            </a:r>
            <a:br>
              <a:rPr lang="en-US" altLang="en-US" sz="3800" b="1"/>
            </a:br>
            <a:r>
              <a:rPr lang="en-US" altLang="en-US" sz="3800" b="1"/>
              <a:t>Chemical Reactions and Quantities</a:t>
            </a:r>
            <a:endParaRPr lang="en-US" altLang="en-US" sz="3800"/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6A2BC9E3-AF6A-4BFC-A8E6-97CAABA7C3C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7696200" cy="4419600"/>
          </a:xfrm>
          <a:ln/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 altLang="en-US" sz="3600" b="1"/>
              <a:t>5.8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sz="3600" b="1"/>
              <a:t>Mass Calculations for Reactions</a:t>
            </a:r>
            <a:r>
              <a:rPr lang="en-US" altLang="en-US" sz="4300" b="1"/>
              <a:t> 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4300"/>
          </a:p>
        </p:txBody>
      </p:sp>
      <p:pic>
        <p:nvPicPr>
          <p:cNvPr id="77829" name="Picture 5">
            <a:extLst>
              <a:ext uri="{FF2B5EF4-FFF2-40B4-BE49-F238E27FC236}">
                <a16:creationId xmlns:a16="http://schemas.microsoft.com/office/drawing/2014/main" id="{C6762167-73B3-461A-912B-0972914E8E1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0838" y="2819400"/>
            <a:ext cx="3281362" cy="335280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A3D9FB3-8608-4469-A777-011F0734E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A2FC8-69AE-4E03-9125-DF2A0E249A69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id="{DB383E81-ED07-44C5-8F5A-A3CB51D608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/>
              <a:t>Solution</a:t>
            </a:r>
          </a:p>
        </p:txBody>
      </p:sp>
      <p:sp>
        <p:nvSpPr>
          <p:cNvPr id="38918" name="Line 6">
            <a:extLst>
              <a:ext uri="{FF2B5EF4-FFF2-40B4-BE49-F238E27FC236}">
                <a16:creationId xmlns:a16="http://schemas.microsoft.com/office/drawing/2014/main" id="{D82843C3-BF0F-4BF0-91B0-124491FA913B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27432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920" name="Line 8">
            <a:extLst>
              <a:ext uri="{FF2B5EF4-FFF2-40B4-BE49-F238E27FC236}">
                <a16:creationId xmlns:a16="http://schemas.microsoft.com/office/drawing/2014/main" id="{ECD22145-08DD-4F87-AEF5-B094D945FB2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43000" y="3276600"/>
            <a:ext cx="685800" cy="304800"/>
          </a:xfrm>
          <a:prstGeom prst="line">
            <a:avLst/>
          </a:prstGeom>
          <a:noFill/>
          <a:ln w="317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927" name="Line 15">
            <a:extLst>
              <a:ext uri="{FF2B5EF4-FFF2-40B4-BE49-F238E27FC236}">
                <a16:creationId xmlns:a16="http://schemas.microsoft.com/office/drawing/2014/main" id="{27194E1B-43A3-441E-8301-4840B9E4B2B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90800" y="3238500"/>
            <a:ext cx="990600" cy="381000"/>
          </a:xfrm>
          <a:prstGeom prst="line">
            <a:avLst/>
          </a:prstGeom>
          <a:noFill/>
          <a:ln w="317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928" name="Line 16">
            <a:extLst>
              <a:ext uri="{FF2B5EF4-FFF2-40B4-BE49-F238E27FC236}">
                <a16:creationId xmlns:a16="http://schemas.microsoft.com/office/drawing/2014/main" id="{89C8296A-7F62-436E-AC64-075B15875C9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19400" y="3657600"/>
            <a:ext cx="990600" cy="381000"/>
          </a:xfrm>
          <a:prstGeom prst="line">
            <a:avLst/>
          </a:prstGeom>
          <a:noFill/>
          <a:ln w="317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929" name="Line 17">
            <a:extLst>
              <a:ext uri="{FF2B5EF4-FFF2-40B4-BE49-F238E27FC236}">
                <a16:creationId xmlns:a16="http://schemas.microsoft.com/office/drawing/2014/main" id="{8018F7E9-42C7-4B69-B3EC-D3FC6B0D3B4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53000" y="3238500"/>
            <a:ext cx="990600" cy="381000"/>
          </a:xfrm>
          <a:prstGeom prst="line">
            <a:avLst/>
          </a:prstGeom>
          <a:noFill/>
          <a:ln w="317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930" name="Line 18">
            <a:extLst>
              <a:ext uri="{FF2B5EF4-FFF2-40B4-BE49-F238E27FC236}">
                <a16:creationId xmlns:a16="http://schemas.microsoft.com/office/drawing/2014/main" id="{CF63FBC9-2A49-48BB-8665-86E2BD8F2A1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53000" y="3657600"/>
            <a:ext cx="990600" cy="381000"/>
          </a:xfrm>
          <a:prstGeom prst="line">
            <a:avLst/>
          </a:prstGeom>
          <a:noFill/>
          <a:ln w="317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931" name="Line 19">
            <a:extLst>
              <a:ext uri="{FF2B5EF4-FFF2-40B4-BE49-F238E27FC236}">
                <a16:creationId xmlns:a16="http://schemas.microsoft.com/office/drawing/2014/main" id="{61142BFC-6E0F-42B8-9D28-71E7F79122C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10400" y="3657600"/>
            <a:ext cx="990600" cy="381000"/>
          </a:xfrm>
          <a:prstGeom prst="line">
            <a:avLst/>
          </a:prstGeom>
          <a:noFill/>
          <a:ln w="317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5E6E7248-8C29-4F3E-AAD0-33F53C9B5D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305800" cy="4114800"/>
          </a:xfrm>
        </p:spPr>
        <p:txBody>
          <a:bodyPr/>
          <a:lstStyle/>
          <a:p>
            <a:pPr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en-US" sz="2400"/>
              <a:t>3)   22.2 g C</a:t>
            </a:r>
            <a:r>
              <a:rPr lang="en-US" altLang="en-US" sz="2400" baseline="-25000"/>
              <a:t>2</a:t>
            </a:r>
            <a:r>
              <a:rPr lang="en-US" altLang="en-US" sz="2400"/>
              <a:t>H</a:t>
            </a:r>
            <a:r>
              <a:rPr lang="en-US" altLang="en-US" sz="2400" baseline="-25000"/>
              <a:t>2</a:t>
            </a:r>
            <a:endParaRPr lang="en-US" altLang="en-US" sz="2400"/>
          </a:p>
          <a:p>
            <a:pPr>
              <a:lnSpc>
                <a:spcPct val="180000"/>
              </a:lnSpc>
              <a:buFont typeface="Wingdings" panose="05000000000000000000" pitchFamily="2" charset="2"/>
              <a:buNone/>
            </a:pPr>
            <a:r>
              <a:rPr lang="en-US" altLang="en-US" sz="2400" b="1">
                <a:solidFill>
                  <a:schemeClr val="bg2"/>
                </a:solidFill>
              </a:rPr>
              <a:t>2 C</a:t>
            </a:r>
            <a:r>
              <a:rPr lang="en-US" altLang="en-US" sz="2400" b="1" baseline="-25000">
                <a:solidFill>
                  <a:schemeClr val="bg2"/>
                </a:solidFill>
              </a:rPr>
              <a:t>2</a:t>
            </a:r>
            <a:r>
              <a:rPr lang="en-US" altLang="en-US" sz="2400" b="1">
                <a:solidFill>
                  <a:schemeClr val="bg2"/>
                </a:solidFill>
              </a:rPr>
              <a:t>H</a:t>
            </a:r>
            <a:r>
              <a:rPr lang="en-US" altLang="en-US" sz="2400" baseline="-25000">
                <a:solidFill>
                  <a:srgbClr val="FF0000"/>
                </a:solidFill>
              </a:rPr>
              <a:t>2</a:t>
            </a:r>
            <a:r>
              <a:rPr lang="en-US" altLang="en-US" sz="2400"/>
              <a:t>(</a:t>
            </a:r>
            <a:r>
              <a:rPr lang="en-US" altLang="en-US" sz="2400" i="1"/>
              <a:t>g)</a:t>
            </a:r>
            <a:r>
              <a:rPr lang="en-US" altLang="en-US" sz="2400"/>
              <a:t>   +  5 O</a:t>
            </a:r>
            <a:r>
              <a:rPr lang="en-US" altLang="en-US" sz="2400" baseline="-25000"/>
              <a:t>2</a:t>
            </a:r>
            <a:r>
              <a:rPr lang="en-US" altLang="en-US" sz="2400"/>
              <a:t>(</a:t>
            </a:r>
            <a:r>
              <a:rPr lang="en-US" altLang="en-US" sz="2400" i="1"/>
              <a:t>g)</a:t>
            </a:r>
            <a:r>
              <a:rPr lang="en-US" altLang="en-US" sz="2400"/>
              <a:t>            </a:t>
            </a:r>
            <a:r>
              <a:rPr lang="en-US" altLang="en-US" sz="2400" b="1">
                <a:solidFill>
                  <a:schemeClr val="bg2"/>
                </a:solidFill>
              </a:rPr>
              <a:t>4 CO</a:t>
            </a:r>
            <a:r>
              <a:rPr lang="en-US" altLang="en-US" sz="2400" b="1" baseline="-25000">
                <a:solidFill>
                  <a:schemeClr val="bg2"/>
                </a:solidFill>
              </a:rPr>
              <a:t>2</a:t>
            </a:r>
            <a:r>
              <a:rPr lang="en-US" altLang="en-US" sz="2400"/>
              <a:t>(</a:t>
            </a:r>
            <a:r>
              <a:rPr lang="en-US" altLang="en-US" sz="2400" i="1"/>
              <a:t>g)</a:t>
            </a:r>
            <a:r>
              <a:rPr lang="en-US" altLang="en-US" sz="2400"/>
              <a:t>  +  2 H</a:t>
            </a:r>
            <a:r>
              <a:rPr lang="en-US" altLang="en-US" sz="2400" baseline="-25000"/>
              <a:t>2</a:t>
            </a:r>
            <a:r>
              <a:rPr lang="en-US" altLang="en-US" sz="2400"/>
              <a:t>O(</a:t>
            </a:r>
            <a:r>
              <a:rPr lang="en-US" altLang="en-US" sz="2400" i="1"/>
              <a:t>g)</a:t>
            </a:r>
            <a:endParaRPr lang="en-US" altLang="en-US" sz="2400"/>
          </a:p>
          <a:p>
            <a:pPr>
              <a:lnSpc>
                <a:spcPct val="180000"/>
              </a:lnSpc>
              <a:buFont typeface="Wingdings" panose="05000000000000000000" pitchFamily="2" charset="2"/>
              <a:buNone/>
            </a:pPr>
            <a:r>
              <a:rPr lang="en-US" altLang="en-US" sz="2400"/>
              <a:t>75.0 g CO</a:t>
            </a:r>
            <a:r>
              <a:rPr lang="en-US" altLang="en-US" sz="2400" baseline="-25000"/>
              <a:t>2</a:t>
            </a:r>
            <a:r>
              <a:rPr lang="en-US" altLang="en-US" sz="2400"/>
              <a:t> x </a:t>
            </a:r>
            <a:r>
              <a:rPr lang="en-US" altLang="en-US" sz="2400" u="sng"/>
              <a:t>1 mole CO</a:t>
            </a:r>
            <a:r>
              <a:rPr lang="en-US" altLang="en-US" sz="2400" baseline="-25000"/>
              <a:t>2</a:t>
            </a:r>
            <a:r>
              <a:rPr lang="en-US" altLang="en-US" sz="2400"/>
              <a:t>  x  </a:t>
            </a:r>
            <a:r>
              <a:rPr lang="en-US" altLang="en-US" sz="2400" u="sng"/>
              <a:t>2 moles C</a:t>
            </a:r>
            <a:r>
              <a:rPr lang="en-US" altLang="en-US" sz="2400" baseline="-25000"/>
              <a:t>2</a:t>
            </a:r>
            <a:r>
              <a:rPr lang="en-US" altLang="en-US" sz="2400" u="sng"/>
              <a:t>H</a:t>
            </a:r>
            <a:r>
              <a:rPr lang="en-US" altLang="en-US" sz="2400" baseline="-25000"/>
              <a:t>2</a:t>
            </a:r>
            <a:r>
              <a:rPr lang="en-US" altLang="en-US" sz="2400"/>
              <a:t> x  </a:t>
            </a:r>
            <a:r>
              <a:rPr lang="en-US" altLang="en-US" sz="2400" u="sng"/>
              <a:t>26.0 g C</a:t>
            </a:r>
            <a:r>
              <a:rPr lang="en-US" altLang="en-US" sz="2400" baseline="-25000"/>
              <a:t>2</a:t>
            </a:r>
            <a:r>
              <a:rPr lang="en-US" altLang="en-US" sz="2400" u="sng"/>
              <a:t>H</a:t>
            </a:r>
            <a:r>
              <a:rPr lang="en-US" altLang="en-US" sz="2400" baseline="-25000"/>
              <a:t>2</a:t>
            </a:r>
            <a:endParaRPr lang="en-US" altLang="en-US" sz="2400"/>
          </a:p>
          <a:p>
            <a:pPr>
              <a:lnSpc>
                <a:spcPct val="95000"/>
              </a:lnSpc>
              <a:buFont typeface="Wingdings" panose="05000000000000000000" pitchFamily="2" charset="2"/>
              <a:buNone/>
            </a:pPr>
            <a:r>
              <a:rPr lang="en-US" altLang="en-US" sz="2400"/>
              <a:t>                      44.0 g CO</a:t>
            </a:r>
            <a:r>
              <a:rPr lang="en-US" altLang="en-US" sz="2400" baseline="-25000"/>
              <a:t>2         </a:t>
            </a:r>
            <a:r>
              <a:rPr lang="en-US" altLang="en-US" sz="2400"/>
              <a:t>4 moles CO</a:t>
            </a:r>
            <a:r>
              <a:rPr lang="en-US" altLang="en-US" sz="2400" baseline="-25000"/>
              <a:t>2        </a:t>
            </a:r>
            <a:r>
              <a:rPr lang="en-US" altLang="en-US" sz="2400"/>
              <a:t> 1 mole C</a:t>
            </a:r>
            <a:r>
              <a:rPr lang="en-US" altLang="en-US" sz="2400" baseline="-25000"/>
              <a:t>2</a:t>
            </a:r>
            <a:r>
              <a:rPr lang="en-US" altLang="en-US" sz="2400"/>
              <a:t>H</a:t>
            </a:r>
            <a:r>
              <a:rPr lang="en-US" altLang="en-US" sz="2400" baseline="-25000"/>
              <a:t>2</a:t>
            </a:r>
          </a:p>
          <a:p>
            <a:pPr>
              <a:lnSpc>
                <a:spcPct val="95000"/>
              </a:lnSpc>
              <a:buFont typeface="Wingdings" panose="05000000000000000000" pitchFamily="2" charset="2"/>
              <a:buNone/>
            </a:pPr>
            <a:endParaRPr lang="en-US" altLang="en-US" sz="2400" baseline="-2500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chemeClr val="bg2"/>
                </a:solidFill>
              </a:rPr>
              <a:t>			molar                     mole-mole               molar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chemeClr val="bg2"/>
                </a:solidFill>
              </a:rPr>
              <a:t>                          mass CO</a:t>
            </a:r>
            <a:r>
              <a:rPr lang="en-US" altLang="en-US" sz="2000" b="1" baseline="-25000">
                <a:solidFill>
                  <a:schemeClr val="bg2"/>
                </a:solidFill>
              </a:rPr>
              <a:t>2</a:t>
            </a:r>
            <a:r>
              <a:rPr lang="en-US" altLang="en-US" sz="2000" b="1">
                <a:solidFill>
                  <a:schemeClr val="bg2"/>
                </a:solidFill>
              </a:rPr>
              <a:t>              factor                       mass C</a:t>
            </a:r>
            <a:r>
              <a:rPr lang="en-US" altLang="en-US" sz="2000" b="1" baseline="-25000">
                <a:solidFill>
                  <a:schemeClr val="bg2"/>
                </a:solidFill>
              </a:rPr>
              <a:t>2</a:t>
            </a:r>
            <a:r>
              <a:rPr lang="en-US" altLang="en-US" sz="2000" b="1">
                <a:solidFill>
                  <a:schemeClr val="bg2"/>
                </a:solidFill>
              </a:rPr>
              <a:t>H</a:t>
            </a:r>
            <a:r>
              <a:rPr lang="en-US" altLang="en-US" sz="2000" b="1" baseline="-25000">
                <a:solidFill>
                  <a:schemeClr val="bg2"/>
                </a:solidFill>
              </a:rPr>
              <a:t>2</a:t>
            </a:r>
            <a:endParaRPr lang="en-US" altLang="en-US" sz="2000" b="1">
              <a:solidFill>
                <a:schemeClr val="bg2"/>
              </a:solidFill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chemeClr val="bg2"/>
                </a:solidFill>
              </a:rPr>
              <a:t>	</a:t>
            </a:r>
            <a:endParaRPr lang="en-US" altLang="en-US" sz="2000" b="1" baseline="-25000">
              <a:solidFill>
                <a:schemeClr val="bg2"/>
              </a:solidFill>
            </a:endParaRPr>
          </a:p>
          <a:p>
            <a:pPr>
              <a:lnSpc>
                <a:spcPct val="95000"/>
              </a:lnSpc>
              <a:buFont typeface="Wingdings" panose="05000000000000000000" pitchFamily="2" charset="2"/>
              <a:buNone/>
            </a:pPr>
            <a:r>
              <a:rPr lang="en-US" altLang="en-US" sz="2400" baseline="-25000"/>
              <a:t>			</a:t>
            </a:r>
            <a:r>
              <a:rPr lang="en-US" altLang="en-US" sz="2400"/>
              <a:t>=  22.2 g C</a:t>
            </a:r>
            <a:r>
              <a:rPr lang="en-US" altLang="en-US" sz="2400" baseline="-25000"/>
              <a:t>2</a:t>
            </a:r>
            <a:r>
              <a:rPr lang="en-US" altLang="en-US" sz="2400"/>
              <a:t>H</a:t>
            </a:r>
            <a:r>
              <a:rPr lang="en-US" altLang="en-US" sz="2400" baseline="-25000"/>
              <a:t>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8A90F32-DDF5-473C-AEFF-71DD075EB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B7F4C-B57E-443A-BEE0-883ED4C76DA6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31074" name="Rectangle 2">
            <a:extLst>
              <a:ext uri="{FF2B5EF4-FFF2-40B4-BE49-F238E27FC236}">
                <a16:creationId xmlns:a16="http://schemas.microsoft.com/office/drawing/2014/main" id="{AD1A2F51-657A-4BE6-9813-102103C8FA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/>
              <a:t>Calculating the Mass of Product</a:t>
            </a:r>
          </a:p>
        </p:txBody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1BFFF471-5CC3-469D-9772-F4114EBB11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924800" cy="47244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400"/>
              <a:t>When 18.6 g ethane gas C</a:t>
            </a:r>
            <a:r>
              <a:rPr lang="en-US" altLang="en-US" sz="2400" baseline="-25000"/>
              <a:t>2</a:t>
            </a:r>
            <a:r>
              <a:rPr lang="en-US" altLang="en-US" sz="2400"/>
              <a:t>H</a:t>
            </a:r>
            <a:r>
              <a:rPr lang="en-US" altLang="en-US" sz="2400" baseline="-25000"/>
              <a:t>6</a:t>
            </a:r>
            <a:r>
              <a:rPr lang="en-US" altLang="en-US" sz="2400"/>
              <a:t> burns in oxygen, how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/>
              <a:t>many grams of CO</a:t>
            </a:r>
            <a:r>
              <a:rPr lang="en-US" altLang="en-US" sz="2400" baseline="-25000"/>
              <a:t>2</a:t>
            </a:r>
            <a:r>
              <a:rPr lang="en-US" altLang="en-US" sz="2400"/>
              <a:t> are produced? 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40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/>
              <a:t>	2 C</a:t>
            </a:r>
            <a:r>
              <a:rPr lang="en-US" altLang="en-US" sz="2400" baseline="-25000"/>
              <a:t>2</a:t>
            </a:r>
            <a:r>
              <a:rPr lang="en-US" altLang="en-US" sz="2400"/>
              <a:t>H</a:t>
            </a:r>
            <a:r>
              <a:rPr lang="en-US" altLang="en-US" sz="2400" baseline="-25000"/>
              <a:t>6</a:t>
            </a:r>
            <a:r>
              <a:rPr lang="en-US" altLang="en-US" sz="2400"/>
              <a:t>(</a:t>
            </a:r>
            <a:r>
              <a:rPr lang="en-US" altLang="en-US" sz="2400" i="1"/>
              <a:t>g)</a:t>
            </a:r>
            <a:r>
              <a:rPr lang="en-US" altLang="en-US" sz="2400"/>
              <a:t>   +  7 O</a:t>
            </a:r>
            <a:r>
              <a:rPr lang="en-US" altLang="en-US" sz="2400" baseline="-25000"/>
              <a:t>2</a:t>
            </a:r>
            <a:r>
              <a:rPr lang="en-US" altLang="en-US" sz="2400"/>
              <a:t>(</a:t>
            </a:r>
            <a:r>
              <a:rPr lang="en-US" altLang="en-US" sz="2400" i="1"/>
              <a:t>g)</a:t>
            </a:r>
            <a:r>
              <a:rPr lang="en-US" altLang="en-US" sz="2400"/>
              <a:t>            4 CO</a:t>
            </a:r>
            <a:r>
              <a:rPr lang="en-US" altLang="en-US" sz="2400" baseline="-25000"/>
              <a:t>2</a:t>
            </a:r>
            <a:r>
              <a:rPr lang="en-US" altLang="en-US" sz="2400"/>
              <a:t>(</a:t>
            </a:r>
            <a:r>
              <a:rPr lang="en-US" altLang="en-US" sz="2400" i="1"/>
              <a:t>g)</a:t>
            </a:r>
            <a:r>
              <a:rPr lang="en-US" altLang="en-US" sz="2400"/>
              <a:t>  +  6 H</a:t>
            </a:r>
            <a:r>
              <a:rPr lang="en-US" altLang="en-US" sz="2400" baseline="-25000"/>
              <a:t>2</a:t>
            </a:r>
            <a:r>
              <a:rPr lang="en-US" altLang="en-US" sz="2400"/>
              <a:t>O(</a:t>
            </a:r>
            <a:r>
              <a:rPr lang="en-US" altLang="en-US" sz="2400" i="1"/>
              <a:t>g)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>
                <a:solidFill>
                  <a:srgbClr val="FF0000"/>
                </a:solidFill>
              </a:rPr>
              <a:t>       </a:t>
            </a:r>
            <a:r>
              <a:rPr lang="en-US" altLang="en-US" sz="2400" b="1">
                <a:solidFill>
                  <a:schemeClr val="bg2"/>
                </a:solidFill>
              </a:rPr>
              <a:t>18.6 g                                  ? g       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400" b="1">
              <a:solidFill>
                <a:schemeClr val="bg2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/>
              <a:t>The plan and factors would be 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40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/>
              <a:t> g C</a:t>
            </a:r>
            <a:r>
              <a:rPr lang="en-US" altLang="en-US" sz="2400" baseline="-25000"/>
              <a:t>2</a:t>
            </a:r>
            <a:r>
              <a:rPr lang="en-US" altLang="en-US" sz="2400"/>
              <a:t>H</a:t>
            </a:r>
            <a:r>
              <a:rPr lang="en-US" altLang="en-US" sz="2400" baseline="-25000"/>
              <a:t>6</a:t>
            </a:r>
            <a:r>
              <a:rPr lang="en-US" altLang="en-US" sz="2400"/>
              <a:t>         mole C</a:t>
            </a:r>
            <a:r>
              <a:rPr lang="en-US" altLang="en-US" sz="2400" baseline="-25000"/>
              <a:t>2</a:t>
            </a:r>
            <a:r>
              <a:rPr lang="en-US" altLang="en-US" sz="2400"/>
              <a:t>H</a:t>
            </a:r>
            <a:r>
              <a:rPr lang="en-US" altLang="en-US" sz="2400" baseline="-25000"/>
              <a:t>6</a:t>
            </a:r>
            <a:r>
              <a:rPr lang="en-US" altLang="en-US" sz="2400"/>
              <a:t>           mole CO</a:t>
            </a:r>
            <a:r>
              <a:rPr lang="en-US" altLang="en-US" sz="2400" baseline="-25000"/>
              <a:t>2</a:t>
            </a:r>
            <a:r>
              <a:rPr lang="en-US" altLang="en-US" sz="2400"/>
              <a:t>              g CO</a:t>
            </a:r>
            <a:r>
              <a:rPr lang="en-US" altLang="en-US" sz="2400" baseline="-25000"/>
              <a:t>2</a:t>
            </a:r>
            <a:endParaRPr lang="en-US" altLang="en-US" sz="240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chemeClr val="bg2"/>
                </a:solidFill>
              </a:rPr>
              <a:t>             molar                       mole-mole                 molar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chemeClr val="bg2"/>
                </a:solidFill>
              </a:rPr>
              <a:t>             mass C</a:t>
            </a:r>
            <a:r>
              <a:rPr lang="en-US" altLang="en-US" sz="2000" b="1" baseline="-25000">
                <a:solidFill>
                  <a:schemeClr val="bg2"/>
                </a:solidFill>
              </a:rPr>
              <a:t>2</a:t>
            </a:r>
            <a:r>
              <a:rPr lang="en-US" altLang="en-US" sz="2000" b="1">
                <a:solidFill>
                  <a:schemeClr val="bg2"/>
                </a:solidFill>
              </a:rPr>
              <a:t>H</a:t>
            </a:r>
            <a:r>
              <a:rPr lang="en-US" altLang="en-US" sz="2000" b="1" baseline="-25000">
                <a:solidFill>
                  <a:schemeClr val="bg2"/>
                </a:solidFill>
              </a:rPr>
              <a:t>6</a:t>
            </a:r>
            <a:r>
              <a:rPr lang="en-US" altLang="en-US" sz="2000" b="1">
                <a:solidFill>
                  <a:schemeClr val="bg2"/>
                </a:solidFill>
              </a:rPr>
              <a:t>               factor                         mass CO</a:t>
            </a:r>
            <a:r>
              <a:rPr lang="en-US" altLang="en-US" sz="2000" b="1" baseline="-25000">
                <a:solidFill>
                  <a:schemeClr val="bg2"/>
                </a:solidFill>
              </a:rPr>
              <a:t>2</a:t>
            </a:r>
            <a:endParaRPr lang="en-US" altLang="en-US" sz="2000" b="1">
              <a:solidFill>
                <a:schemeClr val="bg2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chemeClr val="bg2"/>
                </a:solidFill>
              </a:rPr>
              <a:t>	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000" b="1">
              <a:solidFill>
                <a:schemeClr val="bg2"/>
              </a:solidFill>
            </a:endParaRPr>
          </a:p>
        </p:txBody>
      </p:sp>
      <p:sp>
        <p:nvSpPr>
          <p:cNvPr id="131076" name="Line 4">
            <a:extLst>
              <a:ext uri="{FF2B5EF4-FFF2-40B4-BE49-F238E27FC236}">
                <a16:creationId xmlns:a16="http://schemas.microsoft.com/office/drawing/2014/main" id="{42CEA921-3341-475F-B10E-E28A40F4D22A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26670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077" name="Line 5">
            <a:extLst>
              <a:ext uri="{FF2B5EF4-FFF2-40B4-BE49-F238E27FC236}">
                <a16:creationId xmlns:a16="http://schemas.microsoft.com/office/drawing/2014/main" id="{6AA35CAD-FFEB-470A-9C45-9D23783DFC26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45720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078" name="Line 6">
            <a:extLst>
              <a:ext uri="{FF2B5EF4-FFF2-40B4-BE49-F238E27FC236}">
                <a16:creationId xmlns:a16="http://schemas.microsoft.com/office/drawing/2014/main" id="{CB9481CB-1A82-446C-8089-6B1BB92089C1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45720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079" name="Line 7">
            <a:extLst>
              <a:ext uri="{FF2B5EF4-FFF2-40B4-BE49-F238E27FC236}">
                <a16:creationId xmlns:a16="http://schemas.microsoft.com/office/drawing/2014/main" id="{81D48B84-6995-4F62-8DDA-D578A5C81FF3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45720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11DFC73-A473-4235-9E18-2DE993A33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0AF6A-98BE-4BA1-B26D-E3441AC28AE0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32098" name="Rectangle 2">
            <a:extLst>
              <a:ext uri="{FF2B5EF4-FFF2-40B4-BE49-F238E27FC236}">
                <a16:creationId xmlns:a16="http://schemas.microsoft.com/office/drawing/2014/main" id="{6D4E5CF1-A1FC-443C-96F3-E7ABEC59CC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/>
              <a:t>Calculating the Mass of Product</a:t>
            </a:r>
          </a:p>
        </p:txBody>
      </p:sp>
      <p:sp>
        <p:nvSpPr>
          <p:cNvPr id="132102" name="Line 6">
            <a:extLst>
              <a:ext uri="{FF2B5EF4-FFF2-40B4-BE49-F238E27FC236}">
                <a16:creationId xmlns:a16="http://schemas.microsoft.com/office/drawing/2014/main" id="{E091ACB1-7CFC-49C0-B534-10D4D51F876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95400" y="3352800"/>
            <a:ext cx="1066800" cy="304800"/>
          </a:xfrm>
          <a:prstGeom prst="line">
            <a:avLst/>
          </a:prstGeom>
          <a:noFill/>
          <a:ln w="317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2107" name="Line 11">
            <a:extLst>
              <a:ext uri="{FF2B5EF4-FFF2-40B4-BE49-F238E27FC236}">
                <a16:creationId xmlns:a16="http://schemas.microsoft.com/office/drawing/2014/main" id="{E2165A57-525D-48F8-9C23-61DD7D23599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24200" y="3657600"/>
            <a:ext cx="1066800" cy="304800"/>
          </a:xfrm>
          <a:prstGeom prst="line">
            <a:avLst/>
          </a:prstGeom>
          <a:noFill/>
          <a:ln w="317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2108" name="Line 12">
            <a:extLst>
              <a:ext uri="{FF2B5EF4-FFF2-40B4-BE49-F238E27FC236}">
                <a16:creationId xmlns:a16="http://schemas.microsoft.com/office/drawing/2014/main" id="{11CDC883-B384-4F72-AE56-FF841F2C1D3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71800" y="3352800"/>
            <a:ext cx="1066800" cy="304800"/>
          </a:xfrm>
          <a:prstGeom prst="line">
            <a:avLst/>
          </a:prstGeom>
          <a:noFill/>
          <a:ln w="317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2109" name="Line 13">
            <a:extLst>
              <a:ext uri="{FF2B5EF4-FFF2-40B4-BE49-F238E27FC236}">
                <a16:creationId xmlns:a16="http://schemas.microsoft.com/office/drawing/2014/main" id="{0BEA5AA3-57D0-480A-9D87-1D4FD3E1005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05400" y="3657600"/>
            <a:ext cx="1066800" cy="304800"/>
          </a:xfrm>
          <a:prstGeom prst="line">
            <a:avLst/>
          </a:prstGeom>
          <a:noFill/>
          <a:ln w="317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2110" name="Line 14">
            <a:extLst>
              <a:ext uri="{FF2B5EF4-FFF2-40B4-BE49-F238E27FC236}">
                <a16:creationId xmlns:a16="http://schemas.microsoft.com/office/drawing/2014/main" id="{DD29E3C7-B4D2-4344-A0F7-812B188B6F6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53000" y="3352800"/>
            <a:ext cx="1066800" cy="304800"/>
          </a:xfrm>
          <a:prstGeom prst="line">
            <a:avLst/>
          </a:prstGeom>
          <a:noFill/>
          <a:ln w="317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2111" name="Line 15">
            <a:extLst>
              <a:ext uri="{FF2B5EF4-FFF2-40B4-BE49-F238E27FC236}">
                <a16:creationId xmlns:a16="http://schemas.microsoft.com/office/drawing/2014/main" id="{F67442A9-D1D5-4087-9A11-4675AA88E60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62800" y="3733800"/>
            <a:ext cx="1066800" cy="304800"/>
          </a:xfrm>
          <a:prstGeom prst="line">
            <a:avLst/>
          </a:prstGeom>
          <a:noFill/>
          <a:ln w="317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2112" name="Line 16">
            <a:extLst>
              <a:ext uri="{FF2B5EF4-FFF2-40B4-BE49-F238E27FC236}">
                <a16:creationId xmlns:a16="http://schemas.microsoft.com/office/drawing/2014/main" id="{D7D45F8D-4742-4FA4-9BEC-70F07D565CCB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23622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8C33999B-CABC-463A-A849-615AEE60A4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924800" cy="47244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en-US" altLang="en-US" sz="2400"/>
          </a:p>
          <a:p>
            <a:pPr>
              <a:buFont typeface="Wingdings" panose="05000000000000000000" pitchFamily="2" charset="2"/>
              <a:buNone/>
            </a:pPr>
            <a:endParaRPr lang="en-US" altLang="en-US" sz="240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/>
              <a:t>2 C</a:t>
            </a:r>
            <a:r>
              <a:rPr lang="en-US" altLang="en-US" sz="2400" baseline="-25000"/>
              <a:t>2</a:t>
            </a:r>
            <a:r>
              <a:rPr lang="en-US" altLang="en-US" sz="2400"/>
              <a:t>H</a:t>
            </a:r>
            <a:r>
              <a:rPr lang="en-US" altLang="en-US" sz="2400" baseline="-25000"/>
              <a:t>6</a:t>
            </a:r>
            <a:r>
              <a:rPr lang="en-US" altLang="en-US" sz="2400"/>
              <a:t>(</a:t>
            </a:r>
            <a:r>
              <a:rPr lang="en-US" altLang="en-US" sz="2400" i="1"/>
              <a:t>g)</a:t>
            </a:r>
            <a:r>
              <a:rPr lang="en-US" altLang="en-US" sz="2400"/>
              <a:t>   +  7 O</a:t>
            </a:r>
            <a:r>
              <a:rPr lang="en-US" altLang="en-US" sz="2400" baseline="-25000"/>
              <a:t>2</a:t>
            </a:r>
            <a:r>
              <a:rPr lang="en-US" altLang="en-US" sz="2400"/>
              <a:t>(</a:t>
            </a:r>
            <a:r>
              <a:rPr lang="en-US" altLang="en-US" sz="2400" i="1"/>
              <a:t>g)</a:t>
            </a:r>
            <a:r>
              <a:rPr lang="en-US" altLang="en-US" sz="2400"/>
              <a:t>            4 CO</a:t>
            </a:r>
            <a:r>
              <a:rPr lang="en-US" altLang="en-US" sz="2400" baseline="-25000"/>
              <a:t>2</a:t>
            </a:r>
            <a:r>
              <a:rPr lang="en-US" altLang="en-US" sz="2400"/>
              <a:t>(</a:t>
            </a:r>
            <a:r>
              <a:rPr lang="en-US" altLang="en-US" sz="2400" i="1"/>
              <a:t>g)</a:t>
            </a:r>
            <a:r>
              <a:rPr lang="en-US" altLang="en-US" sz="2400"/>
              <a:t>  +  6 H</a:t>
            </a:r>
            <a:r>
              <a:rPr lang="en-US" altLang="en-US" sz="2400" baseline="-25000"/>
              <a:t>2</a:t>
            </a:r>
            <a:r>
              <a:rPr lang="en-US" altLang="en-US" sz="2400"/>
              <a:t>O(</a:t>
            </a:r>
            <a:r>
              <a:rPr lang="en-US" altLang="en-US" sz="2400" i="1"/>
              <a:t>g)</a:t>
            </a:r>
            <a:endParaRPr lang="en-US" altLang="en-US" sz="2400"/>
          </a:p>
          <a:p>
            <a:pPr>
              <a:buFont typeface="Wingdings" panose="05000000000000000000" pitchFamily="2" charset="2"/>
              <a:buNone/>
            </a:pPr>
            <a:endParaRPr lang="en-US" altLang="en-US" sz="240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/>
              <a:t>The setup would be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/>
              <a:t>18.6 g C</a:t>
            </a:r>
            <a:r>
              <a:rPr lang="en-US" altLang="en-US" sz="2400" baseline="-25000"/>
              <a:t>2</a:t>
            </a:r>
            <a:r>
              <a:rPr lang="en-US" altLang="en-US" sz="2400"/>
              <a:t>H</a:t>
            </a:r>
            <a:r>
              <a:rPr lang="en-US" altLang="en-US" sz="2400" baseline="-25000"/>
              <a:t>6</a:t>
            </a:r>
            <a:r>
              <a:rPr lang="en-US" altLang="en-US" sz="2400"/>
              <a:t> x </a:t>
            </a:r>
            <a:r>
              <a:rPr lang="en-US" altLang="en-US" sz="2400" u="sng"/>
              <a:t>1 mole C</a:t>
            </a:r>
            <a:r>
              <a:rPr lang="en-US" altLang="en-US" sz="2400" u="sng" baseline="-25000"/>
              <a:t>2</a:t>
            </a:r>
            <a:r>
              <a:rPr lang="en-US" altLang="en-US" sz="2400" u="sng"/>
              <a:t>H</a:t>
            </a:r>
            <a:r>
              <a:rPr lang="en-US" altLang="en-US" sz="2400" u="sng" baseline="-25000"/>
              <a:t>6</a:t>
            </a:r>
            <a:r>
              <a:rPr lang="en-US" altLang="en-US" sz="2400"/>
              <a:t> x  </a:t>
            </a:r>
            <a:r>
              <a:rPr lang="en-US" altLang="en-US" sz="2400" u="sng"/>
              <a:t>4 moles CO</a:t>
            </a:r>
            <a:r>
              <a:rPr lang="en-US" altLang="en-US" sz="2400" baseline="-25000"/>
              <a:t>2</a:t>
            </a:r>
            <a:r>
              <a:rPr lang="en-US" altLang="en-US" sz="2400"/>
              <a:t> x  </a:t>
            </a:r>
            <a:r>
              <a:rPr lang="en-US" altLang="en-US" sz="2400" u="sng"/>
              <a:t>44.0 g CO</a:t>
            </a:r>
            <a:r>
              <a:rPr lang="en-US" altLang="en-US" sz="2400" baseline="-25000"/>
              <a:t>2</a:t>
            </a:r>
            <a:endParaRPr lang="en-US" altLang="en-US" sz="240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/>
              <a:t>                       30.1 g C</a:t>
            </a:r>
            <a:r>
              <a:rPr lang="en-US" altLang="en-US" sz="2400" baseline="-25000"/>
              <a:t>2</a:t>
            </a:r>
            <a:r>
              <a:rPr lang="en-US" altLang="en-US" sz="2400"/>
              <a:t>H</a:t>
            </a:r>
            <a:r>
              <a:rPr lang="en-US" altLang="en-US" sz="2400" baseline="-25000"/>
              <a:t>6</a:t>
            </a:r>
            <a:r>
              <a:rPr lang="en-US" altLang="en-US" sz="2400"/>
              <a:t>      2 moles C</a:t>
            </a:r>
            <a:r>
              <a:rPr lang="en-US" altLang="en-US" sz="2400" baseline="-25000"/>
              <a:t>2</a:t>
            </a:r>
            <a:r>
              <a:rPr lang="en-US" altLang="en-US" sz="2400"/>
              <a:t>H</a:t>
            </a:r>
            <a:r>
              <a:rPr lang="en-US" altLang="en-US" sz="2400" baseline="-25000"/>
              <a:t>6    </a:t>
            </a:r>
            <a:r>
              <a:rPr lang="en-US" altLang="en-US" sz="2400"/>
              <a:t>1 mole CO</a:t>
            </a:r>
            <a:r>
              <a:rPr lang="en-US" altLang="en-US" sz="2400" baseline="-25000"/>
              <a:t>2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chemeClr val="bg2"/>
                </a:solidFill>
              </a:rPr>
              <a:t>                             molar                    mole-mole               molar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chemeClr val="bg2"/>
                </a:solidFill>
              </a:rPr>
              <a:t>                             mass C</a:t>
            </a:r>
            <a:r>
              <a:rPr lang="en-US" altLang="en-US" sz="2000" b="1" baseline="-25000">
                <a:solidFill>
                  <a:schemeClr val="bg2"/>
                </a:solidFill>
              </a:rPr>
              <a:t>2</a:t>
            </a:r>
            <a:r>
              <a:rPr lang="en-US" altLang="en-US" sz="2000" b="1">
                <a:solidFill>
                  <a:schemeClr val="bg2"/>
                </a:solidFill>
              </a:rPr>
              <a:t>H</a:t>
            </a:r>
            <a:r>
              <a:rPr lang="en-US" altLang="en-US" sz="2000" b="1" baseline="-25000">
                <a:solidFill>
                  <a:schemeClr val="bg2"/>
                </a:solidFill>
              </a:rPr>
              <a:t>6</a:t>
            </a:r>
            <a:r>
              <a:rPr lang="en-US" altLang="en-US" sz="2000" b="1">
                <a:solidFill>
                  <a:schemeClr val="bg2"/>
                </a:solidFill>
              </a:rPr>
              <a:t>            factor                       mass CO</a:t>
            </a:r>
            <a:r>
              <a:rPr lang="en-US" altLang="en-US" sz="2000" b="1" baseline="-25000">
                <a:solidFill>
                  <a:schemeClr val="bg2"/>
                </a:solidFill>
              </a:rPr>
              <a:t>2</a:t>
            </a:r>
            <a:endParaRPr lang="en-US" altLang="en-US" sz="2000" b="1">
              <a:solidFill>
                <a:schemeClr val="bg2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en-US" sz="2000" b="1">
              <a:solidFill>
                <a:schemeClr val="bg2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/>
              <a:t>=  	54.4 g CO</a:t>
            </a:r>
            <a:r>
              <a:rPr lang="en-US" altLang="en-US" sz="2400" baseline="-25000"/>
              <a:t>2</a:t>
            </a:r>
            <a:endParaRPr lang="en-US" altLang="en-US" sz="2400"/>
          </a:p>
          <a:p>
            <a:pPr>
              <a:buFont typeface="Wingdings" panose="05000000000000000000" pitchFamily="2" charset="2"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D9D84-E403-4A41-83AC-B1EFCA3D6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A90A-FA5C-4AF6-AD56-DC01E6FD494E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33122" name="Rectangle 2">
            <a:extLst>
              <a:ext uri="{FF2B5EF4-FFF2-40B4-BE49-F238E27FC236}">
                <a16:creationId xmlns:a16="http://schemas.microsoft.com/office/drawing/2014/main" id="{46AF751C-495F-4460-8357-F16DF14496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/>
              <a:t>Learning Check</a:t>
            </a:r>
          </a:p>
        </p:txBody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3EFD3A46-F34C-4AA3-9C8F-002DF0A07C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400"/>
              <a:t>How many grams H</a:t>
            </a:r>
            <a:r>
              <a:rPr lang="en-US" altLang="en-US" sz="2400" baseline="-25000"/>
              <a:t>2</a:t>
            </a:r>
            <a:r>
              <a:rPr lang="en-US" altLang="en-US" sz="2400"/>
              <a:t>O are produced when 35.8 g C</a:t>
            </a:r>
            <a:r>
              <a:rPr lang="en-US" altLang="en-US" sz="2400" baseline="-25000"/>
              <a:t>3</a:t>
            </a:r>
            <a:r>
              <a:rPr lang="en-US" altLang="en-US" sz="2400"/>
              <a:t>H</a:t>
            </a:r>
            <a:r>
              <a:rPr lang="en-US" altLang="en-US" sz="2400" baseline="-25000"/>
              <a:t>8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/>
              <a:t>react by the following equation?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40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/>
              <a:t>C</a:t>
            </a:r>
            <a:r>
              <a:rPr lang="en-US" altLang="en-US" sz="2400" baseline="-25000"/>
              <a:t>3</a:t>
            </a:r>
            <a:r>
              <a:rPr lang="en-US" altLang="en-US" sz="2400"/>
              <a:t>H</a:t>
            </a:r>
            <a:r>
              <a:rPr lang="en-US" altLang="en-US" sz="2400" baseline="-25000"/>
              <a:t>8</a:t>
            </a:r>
            <a:r>
              <a:rPr lang="en-US" altLang="en-US" sz="2400"/>
              <a:t>(</a:t>
            </a:r>
            <a:r>
              <a:rPr lang="en-US" altLang="en-US" sz="2400" i="1"/>
              <a:t>g</a:t>
            </a:r>
            <a:r>
              <a:rPr lang="en-US" altLang="en-US" sz="2400"/>
              <a:t>)  + 5 O</a:t>
            </a:r>
            <a:r>
              <a:rPr lang="en-US" altLang="en-US" sz="2400" baseline="-25000"/>
              <a:t>2</a:t>
            </a:r>
            <a:r>
              <a:rPr lang="en-US" altLang="en-US" sz="2400"/>
              <a:t>(</a:t>
            </a:r>
            <a:r>
              <a:rPr lang="en-US" altLang="en-US" sz="2400" i="1"/>
              <a:t>g</a:t>
            </a:r>
            <a:r>
              <a:rPr lang="en-US" altLang="en-US" sz="2400"/>
              <a:t>)        3 CO</a:t>
            </a:r>
            <a:r>
              <a:rPr lang="en-US" altLang="en-US" sz="2400" baseline="-25000"/>
              <a:t>2</a:t>
            </a:r>
            <a:r>
              <a:rPr lang="en-US" altLang="en-US" sz="2400"/>
              <a:t>(</a:t>
            </a:r>
            <a:r>
              <a:rPr lang="en-US" altLang="en-US" sz="2400" i="1"/>
              <a:t>g</a:t>
            </a:r>
            <a:r>
              <a:rPr lang="en-US" altLang="en-US" sz="2400"/>
              <a:t>)  +  4 H</a:t>
            </a:r>
            <a:r>
              <a:rPr lang="en-US" altLang="en-US" sz="2400" baseline="-25000"/>
              <a:t>2</a:t>
            </a:r>
            <a:r>
              <a:rPr lang="en-US" altLang="en-US" sz="2400"/>
              <a:t>O(</a:t>
            </a:r>
            <a:r>
              <a:rPr lang="en-US" altLang="en-US" sz="2400" i="1"/>
              <a:t>g</a:t>
            </a:r>
            <a:r>
              <a:rPr lang="en-US" altLang="en-US" sz="2400"/>
              <a:t>)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40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/>
              <a:t>	1)  14.6 g H</a:t>
            </a:r>
            <a:r>
              <a:rPr lang="en-US" altLang="en-US" sz="2400" baseline="-25000"/>
              <a:t>2</a:t>
            </a:r>
            <a:r>
              <a:rPr lang="en-US" altLang="en-US" sz="2400"/>
              <a:t>O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/>
              <a:t>	2)  58.4 g H</a:t>
            </a:r>
            <a:r>
              <a:rPr lang="en-US" altLang="en-US" sz="2400" baseline="-25000"/>
              <a:t>2</a:t>
            </a:r>
            <a:r>
              <a:rPr lang="en-US" altLang="en-US" sz="2400"/>
              <a:t>O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/>
              <a:t>	3)  117 g H</a:t>
            </a:r>
            <a:r>
              <a:rPr lang="en-US" altLang="en-US" sz="2400" baseline="-25000"/>
              <a:t>2</a:t>
            </a:r>
            <a:r>
              <a:rPr lang="en-US" altLang="en-US" sz="2400"/>
              <a:t>O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400"/>
          </a:p>
        </p:txBody>
      </p:sp>
      <p:sp>
        <p:nvSpPr>
          <p:cNvPr id="133124" name="Line 4">
            <a:extLst>
              <a:ext uri="{FF2B5EF4-FFF2-40B4-BE49-F238E27FC236}">
                <a16:creationId xmlns:a16="http://schemas.microsoft.com/office/drawing/2014/main" id="{1FA6C93A-C11C-4AEB-A060-89979E98B3A2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28956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D7AD21D-D277-4849-B91D-56C602CA1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5CE34-E766-4F34-83E7-FDDB01DDDDDC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34146" name="Rectangle 2">
            <a:extLst>
              <a:ext uri="{FF2B5EF4-FFF2-40B4-BE49-F238E27FC236}">
                <a16:creationId xmlns:a16="http://schemas.microsoft.com/office/drawing/2014/main" id="{68A40676-6353-4157-96E9-BF806E2EF5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/>
              <a:t>Solution</a:t>
            </a:r>
          </a:p>
        </p:txBody>
      </p:sp>
      <p:sp>
        <p:nvSpPr>
          <p:cNvPr id="134162" name="Line 18">
            <a:extLst>
              <a:ext uri="{FF2B5EF4-FFF2-40B4-BE49-F238E27FC236}">
                <a16:creationId xmlns:a16="http://schemas.microsoft.com/office/drawing/2014/main" id="{3FC4394B-51D1-46C0-8F22-0216B6B7FC64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25908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4163" name="Line 19">
            <a:extLst>
              <a:ext uri="{FF2B5EF4-FFF2-40B4-BE49-F238E27FC236}">
                <a16:creationId xmlns:a16="http://schemas.microsoft.com/office/drawing/2014/main" id="{DC581F06-9968-443C-8B1D-77D36087EE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95400" y="3200400"/>
            <a:ext cx="1066800" cy="304800"/>
          </a:xfrm>
          <a:prstGeom prst="line">
            <a:avLst/>
          </a:prstGeom>
          <a:noFill/>
          <a:ln w="317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4164" name="Line 20">
            <a:extLst>
              <a:ext uri="{FF2B5EF4-FFF2-40B4-BE49-F238E27FC236}">
                <a16:creationId xmlns:a16="http://schemas.microsoft.com/office/drawing/2014/main" id="{71445B6A-D00C-4DBC-89FD-1D3F57E1E6F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48000" y="3505200"/>
            <a:ext cx="1066800" cy="304800"/>
          </a:xfrm>
          <a:prstGeom prst="line">
            <a:avLst/>
          </a:prstGeom>
          <a:noFill/>
          <a:ln w="317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4165" name="Line 21">
            <a:extLst>
              <a:ext uri="{FF2B5EF4-FFF2-40B4-BE49-F238E27FC236}">
                <a16:creationId xmlns:a16="http://schemas.microsoft.com/office/drawing/2014/main" id="{F8D606A8-48F3-4E2D-9D65-96E5CA545B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95600" y="3124200"/>
            <a:ext cx="1066800" cy="304800"/>
          </a:xfrm>
          <a:prstGeom prst="line">
            <a:avLst/>
          </a:prstGeom>
          <a:noFill/>
          <a:ln w="317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4166" name="Line 22">
            <a:extLst>
              <a:ext uri="{FF2B5EF4-FFF2-40B4-BE49-F238E27FC236}">
                <a16:creationId xmlns:a16="http://schemas.microsoft.com/office/drawing/2014/main" id="{24D1B5F8-F6FC-4467-8A65-7FD3283A84A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05400" y="3505200"/>
            <a:ext cx="1066800" cy="304800"/>
          </a:xfrm>
          <a:prstGeom prst="line">
            <a:avLst/>
          </a:prstGeom>
          <a:noFill/>
          <a:ln w="317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4167" name="Line 23">
            <a:extLst>
              <a:ext uri="{FF2B5EF4-FFF2-40B4-BE49-F238E27FC236}">
                <a16:creationId xmlns:a16="http://schemas.microsoft.com/office/drawing/2014/main" id="{966625E0-09BA-4603-B761-F4E44763DD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81600" y="3124200"/>
            <a:ext cx="1066800" cy="304800"/>
          </a:xfrm>
          <a:prstGeom prst="line">
            <a:avLst/>
          </a:prstGeom>
          <a:noFill/>
          <a:ln w="317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4168" name="Line 24">
            <a:extLst>
              <a:ext uri="{FF2B5EF4-FFF2-40B4-BE49-F238E27FC236}">
                <a16:creationId xmlns:a16="http://schemas.microsoft.com/office/drawing/2014/main" id="{D80A7102-A3CD-4F55-B5DA-B0336844FB3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86600" y="3505200"/>
            <a:ext cx="1066800" cy="304800"/>
          </a:xfrm>
          <a:prstGeom prst="line">
            <a:avLst/>
          </a:prstGeom>
          <a:noFill/>
          <a:ln w="317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9FB29FE3-5F87-4755-B992-9159E49479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400"/>
              <a:t>2)  58.4 g H</a:t>
            </a:r>
            <a:r>
              <a:rPr lang="en-US" altLang="en-US" sz="2400" baseline="-25000"/>
              <a:t>2</a:t>
            </a:r>
            <a:r>
              <a:rPr lang="en-US" altLang="en-US" sz="2400"/>
              <a:t>O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40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/>
              <a:t>C</a:t>
            </a:r>
            <a:r>
              <a:rPr lang="en-US" altLang="en-US" sz="2400" baseline="-25000"/>
              <a:t>3</a:t>
            </a:r>
            <a:r>
              <a:rPr lang="en-US" altLang="en-US" sz="2400"/>
              <a:t>H</a:t>
            </a:r>
            <a:r>
              <a:rPr lang="en-US" altLang="en-US" sz="2400" baseline="-25000"/>
              <a:t>8</a:t>
            </a:r>
            <a:r>
              <a:rPr lang="en-US" altLang="en-US" sz="2400"/>
              <a:t>(</a:t>
            </a:r>
            <a:r>
              <a:rPr lang="en-US" altLang="en-US" sz="2400" i="1"/>
              <a:t>g</a:t>
            </a:r>
            <a:r>
              <a:rPr lang="en-US" altLang="en-US" sz="2400"/>
              <a:t>)  + 5 O</a:t>
            </a:r>
            <a:r>
              <a:rPr lang="en-US" altLang="en-US" sz="2400" baseline="-25000"/>
              <a:t>2</a:t>
            </a:r>
            <a:r>
              <a:rPr lang="en-US" altLang="en-US" sz="2400"/>
              <a:t>(</a:t>
            </a:r>
            <a:r>
              <a:rPr lang="en-US" altLang="en-US" sz="2400" i="1"/>
              <a:t>g</a:t>
            </a:r>
            <a:r>
              <a:rPr lang="en-US" altLang="en-US" sz="2400"/>
              <a:t>)        3 CO</a:t>
            </a:r>
            <a:r>
              <a:rPr lang="en-US" altLang="en-US" sz="2400" baseline="-25000"/>
              <a:t>2</a:t>
            </a:r>
            <a:r>
              <a:rPr lang="en-US" altLang="en-US" sz="2400"/>
              <a:t>(</a:t>
            </a:r>
            <a:r>
              <a:rPr lang="en-US" altLang="en-US" sz="2400" i="1"/>
              <a:t>g</a:t>
            </a:r>
            <a:r>
              <a:rPr lang="en-US" altLang="en-US" sz="2400"/>
              <a:t>)  +  4 H</a:t>
            </a:r>
            <a:r>
              <a:rPr lang="en-US" altLang="en-US" sz="2400" baseline="-25000"/>
              <a:t>2</a:t>
            </a:r>
            <a:r>
              <a:rPr lang="en-US" altLang="en-US" sz="2400"/>
              <a:t>O(</a:t>
            </a:r>
            <a:r>
              <a:rPr lang="en-US" altLang="en-US" sz="2400" i="1"/>
              <a:t>g</a:t>
            </a:r>
            <a:r>
              <a:rPr lang="en-US" altLang="en-US" sz="2400"/>
              <a:t>)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40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/>
              <a:t>35.8 g C</a:t>
            </a:r>
            <a:r>
              <a:rPr lang="en-US" altLang="en-US" sz="2400" baseline="-25000"/>
              <a:t>3</a:t>
            </a:r>
            <a:r>
              <a:rPr lang="en-US" altLang="en-US" sz="2400"/>
              <a:t>H</a:t>
            </a:r>
            <a:r>
              <a:rPr lang="en-US" altLang="en-US" sz="2400" baseline="-25000"/>
              <a:t>8</a:t>
            </a:r>
            <a:r>
              <a:rPr lang="en-US" altLang="en-US" sz="2400"/>
              <a:t>x </a:t>
            </a:r>
            <a:r>
              <a:rPr lang="en-US" altLang="en-US" sz="2400" u="sng"/>
              <a:t>1 mole C</a:t>
            </a:r>
            <a:r>
              <a:rPr lang="en-US" altLang="en-US" sz="2400" u="sng" baseline="-25000"/>
              <a:t>3</a:t>
            </a:r>
            <a:r>
              <a:rPr lang="en-US" altLang="en-US" sz="2400" u="sng"/>
              <a:t>H</a:t>
            </a:r>
            <a:r>
              <a:rPr lang="en-US" altLang="en-US" sz="2400" u="sng" baseline="-25000"/>
              <a:t>8</a:t>
            </a:r>
            <a:r>
              <a:rPr lang="en-US" altLang="en-US" sz="2400" u="sng"/>
              <a:t>  </a:t>
            </a:r>
            <a:r>
              <a:rPr lang="en-US" altLang="en-US" sz="2400"/>
              <a:t>  x  </a:t>
            </a:r>
            <a:r>
              <a:rPr lang="en-US" altLang="en-US" sz="2400" u="sng"/>
              <a:t>4 mole H</a:t>
            </a:r>
            <a:r>
              <a:rPr lang="en-US" altLang="en-US" sz="2400" u="sng" baseline="-25000"/>
              <a:t>2</a:t>
            </a:r>
            <a:r>
              <a:rPr lang="en-US" altLang="en-US" sz="2400" u="sng"/>
              <a:t>O</a:t>
            </a:r>
            <a:r>
              <a:rPr lang="en-US" altLang="en-US" sz="2400"/>
              <a:t> x </a:t>
            </a:r>
            <a:r>
              <a:rPr lang="en-US" altLang="en-US" sz="2400" u="sng"/>
              <a:t> 18.0 g H</a:t>
            </a:r>
            <a:r>
              <a:rPr lang="en-US" altLang="en-US" sz="2400" u="sng" baseline="-25000"/>
              <a:t>2</a:t>
            </a:r>
            <a:r>
              <a:rPr lang="en-US" altLang="en-US" sz="2400" u="sng"/>
              <a:t>O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/>
              <a:t>                      44.1 g C</a:t>
            </a:r>
            <a:r>
              <a:rPr lang="en-US" altLang="en-US" sz="2400" baseline="-25000"/>
              <a:t>3</a:t>
            </a:r>
            <a:r>
              <a:rPr lang="en-US" altLang="en-US" sz="2400"/>
              <a:t>H</a:t>
            </a:r>
            <a:r>
              <a:rPr lang="en-US" altLang="en-US" sz="2400" baseline="-25000"/>
              <a:t>8            </a:t>
            </a:r>
            <a:r>
              <a:rPr lang="en-US" altLang="en-US" sz="2400"/>
              <a:t>1 mole C</a:t>
            </a:r>
            <a:r>
              <a:rPr lang="en-US" altLang="en-US" sz="2400" baseline="-25000"/>
              <a:t>3</a:t>
            </a:r>
            <a:r>
              <a:rPr lang="en-US" altLang="en-US" sz="2400"/>
              <a:t>H</a:t>
            </a:r>
            <a:r>
              <a:rPr lang="en-US" altLang="en-US" sz="2400" baseline="-25000"/>
              <a:t>8     </a:t>
            </a:r>
            <a:r>
              <a:rPr lang="en-US" altLang="en-US" sz="2400"/>
              <a:t>1 mole H</a:t>
            </a:r>
            <a:r>
              <a:rPr lang="en-US" altLang="en-US" sz="2400" baseline="-25000"/>
              <a:t>2</a:t>
            </a:r>
            <a:r>
              <a:rPr lang="en-US" altLang="en-US" sz="2400"/>
              <a:t>O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FF0000"/>
                </a:solidFill>
              </a:rPr>
              <a:t>			</a:t>
            </a:r>
            <a:r>
              <a:rPr lang="en-US" altLang="en-US" sz="2000" b="1">
                <a:solidFill>
                  <a:schemeClr val="bg2"/>
                </a:solidFill>
              </a:rPr>
              <a:t>molar                       mole-mole               molar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chemeClr val="bg2"/>
                </a:solidFill>
              </a:rPr>
              <a:t>                          mass C</a:t>
            </a:r>
            <a:r>
              <a:rPr lang="en-US" altLang="en-US" sz="2000" b="1" baseline="-25000">
                <a:solidFill>
                  <a:schemeClr val="bg2"/>
                </a:solidFill>
              </a:rPr>
              <a:t>3</a:t>
            </a:r>
            <a:r>
              <a:rPr lang="en-US" altLang="en-US" sz="2000" b="1">
                <a:solidFill>
                  <a:schemeClr val="bg2"/>
                </a:solidFill>
              </a:rPr>
              <a:t>H</a:t>
            </a:r>
            <a:r>
              <a:rPr lang="en-US" altLang="en-US" sz="2000" b="1" baseline="-25000">
                <a:solidFill>
                  <a:schemeClr val="bg2"/>
                </a:solidFill>
              </a:rPr>
              <a:t>8</a:t>
            </a:r>
            <a:r>
              <a:rPr lang="en-US" altLang="en-US" sz="2000" b="1">
                <a:solidFill>
                  <a:schemeClr val="bg2"/>
                </a:solidFill>
              </a:rPr>
              <a:t>                 factor                     mass H</a:t>
            </a:r>
            <a:r>
              <a:rPr lang="en-US" altLang="en-US" sz="2000" b="1" baseline="-25000">
                <a:solidFill>
                  <a:schemeClr val="bg2"/>
                </a:solidFill>
              </a:rPr>
              <a:t>2</a:t>
            </a:r>
            <a:r>
              <a:rPr lang="en-US" altLang="en-US" sz="2000" b="1">
                <a:solidFill>
                  <a:schemeClr val="bg2"/>
                </a:solidFill>
              </a:rPr>
              <a:t>O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endParaRPr lang="en-US" altLang="en-US" sz="2000" b="1">
              <a:solidFill>
                <a:schemeClr val="bg2"/>
              </a:solidFill>
            </a:endParaRPr>
          </a:p>
          <a:p>
            <a:pPr>
              <a:lnSpc>
                <a:spcPct val="9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en-US" sz="2400"/>
              <a:t>  =  58.4 g H</a:t>
            </a:r>
            <a:r>
              <a:rPr lang="en-US" altLang="en-US" sz="2400" baseline="-25000"/>
              <a:t>2</a:t>
            </a:r>
            <a:r>
              <a:rPr lang="en-US" altLang="en-US" sz="2400"/>
              <a:t>O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400"/>
          </a:p>
          <a:p>
            <a:pPr>
              <a:buFont typeface="Wingdings" panose="05000000000000000000" pitchFamily="2" charset="2"/>
              <a:buNone/>
            </a:pPr>
            <a:endParaRPr lang="en-US" altLang="en-US" sz="2400"/>
          </a:p>
          <a:p>
            <a:pPr>
              <a:buFont typeface="Wingdings" panose="05000000000000000000" pitchFamily="2" charset="2"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752093F-DD35-48B6-8F79-FD511972E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C8FBD-C96C-4250-A6ED-952C2D0B63D5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80BAECD1-E229-4D12-B747-B7F3AE627F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/>
              <a:t>Steps in Finding the Moles and Masses in a Chemical Reaction</a:t>
            </a:r>
            <a:endParaRPr lang="en-US" altLang="en-US" sz="3800" b="1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1887954-8ADB-4FFC-B1EC-C8767CFE3EF8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93"/>
          <a:stretch>
            <a:fillRect/>
          </a:stretch>
        </p:blipFill>
        <p:spPr>
          <a:xfrm>
            <a:off x="1066800" y="1400175"/>
            <a:ext cx="7239000" cy="4641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289B66D-AA99-456C-8AD3-2EAD90829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475C3-71F8-4DE9-BCB9-865D32F924F5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29026" name="Rectangle 2">
            <a:extLst>
              <a:ext uri="{FF2B5EF4-FFF2-40B4-BE49-F238E27FC236}">
                <a16:creationId xmlns:a16="http://schemas.microsoft.com/office/drawing/2014/main" id="{F98A4FF1-0B62-41AB-B7B9-3538D54CB5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/>
              <a:t>Moles to Grams</a:t>
            </a:r>
          </a:p>
        </p:txBody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B337B17F-99D3-48E4-AFF0-C7F893A18D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696200" cy="44196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400"/>
              <a:t>Suppose we want to determine the mass (g) of NH</a:t>
            </a:r>
            <a:r>
              <a:rPr lang="en-US" altLang="en-US" sz="2400" baseline="-25000"/>
              <a:t>3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/>
              <a:t>that can form from 2.50 moles N</a:t>
            </a:r>
            <a:r>
              <a:rPr lang="en-US" altLang="en-US" sz="2400" baseline="-25000"/>
              <a:t>2</a:t>
            </a:r>
            <a:r>
              <a:rPr lang="en-US" altLang="en-US" sz="2400"/>
              <a:t>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40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/>
              <a:t>   N</a:t>
            </a:r>
            <a:r>
              <a:rPr lang="en-US" altLang="en-US" sz="2400" baseline="-25000"/>
              <a:t>2</a:t>
            </a:r>
            <a:r>
              <a:rPr lang="en-US" altLang="en-US" sz="2400"/>
              <a:t>(</a:t>
            </a:r>
            <a:r>
              <a:rPr lang="en-US" altLang="en-US" sz="2400" i="1"/>
              <a:t>g</a:t>
            </a:r>
            <a:r>
              <a:rPr lang="en-US" altLang="en-US" sz="2400"/>
              <a:t>)  + 3 H</a:t>
            </a:r>
            <a:r>
              <a:rPr lang="en-US" altLang="en-US" sz="2400" baseline="-25000"/>
              <a:t>2</a:t>
            </a:r>
            <a:r>
              <a:rPr lang="en-US" altLang="en-US" sz="2400" i="1"/>
              <a:t>(g</a:t>
            </a:r>
            <a:r>
              <a:rPr lang="en-US" altLang="en-US" sz="2400"/>
              <a:t>)          2 NH</a:t>
            </a:r>
            <a:r>
              <a:rPr lang="en-US" altLang="en-US" sz="2400" baseline="-25000"/>
              <a:t>3</a:t>
            </a:r>
            <a:r>
              <a:rPr lang="en-US" altLang="en-US" sz="2400"/>
              <a:t>(</a:t>
            </a:r>
            <a:r>
              <a:rPr lang="en-US" altLang="en-US" sz="2400" i="1"/>
              <a:t>g</a:t>
            </a:r>
            <a:r>
              <a:rPr lang="en-US" altLang="en-US" sz="2400"/>
              <a:t>)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40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/>
              <a:t>The plan needed would be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40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/>
              <a:t>  moles N</a:t>
            </a:r>
            <a:r>
              <a:rPr lang="en-US" altLang="en-US" sz="2400" baseline="-25000"/>
              <a:t>2</a:t>
            </a:r>
            <a:r>
              <a:rPr lang="en-US" altLang="en-US" sz="2400"/>
              <a:t>            moles NH</a:t>
            </a:r>
            <a:r>
              <a:rPr lang="en-US" altLang="en-US" sz="2400" baseline="-25000"/>
              <a:t>3</a:t>
            </a:r>
            <a:r>
              <a:rPr lang="en-US" altLang="en-US" sz="2400"/>
              <a:t>         grams NH</a:t>
            </a:r>
            <a:r>
              <a:rPr lang="en-US" altLang="en-US" sz="2400" baseline="-25000"/>
              <a:t>3</a:t>
            </a:r>
            <a:endParaRPr lang="en-US" altLang="en-US" sz="2400"/>
          </a:p>
          <a:p>
            <a:pPr>
              <a:buFont typeface="Wingdings" panose="05000000000000000000" pitchFamily="2" charset="2"/>
              <a:buNone/>
            </a:pPr>
            <a:endParaRPr lang="en-US" altLang="en-US" sz="240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/>
              <a:t>The factors needed would be: 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/>
              <a:t> mole factor NH</a:t>
            </a:r>
            <a:r>
              <a:rPr lang="en-US" altLang="en-US" sz="2400" baseline="-25000"/>
              <a:t>3</a:t>
            </a:r>
            <a:r>
              <a:rPr lang="en-US" altLang="en-US" sz="2400"/>
              <a:t>/N</a:t>
            </a:r>
            <a:r>
              <a:rPr lang="en-US" altLang="en-US" sz="2400" baseline="-25000"/>
              <a:t>2</a:t>
            </a:r>
            <a:r>
              <a:rPr lang="en-US" altLang="en-US" sz="2400" baseline="30000"/>
              <a:t>  </a:t>
            </a:r>
            <a:r>
              <a:rPr lang="en-US" altLang="en-US" sz="2400"/>
              <a:t>and the molar mass NH</a:t>
            </a:r>
            <a:r>
              <a:rPr lang="en-US" altLang="en-US" sz="2400" baseline="-25000"/>
              <a:t>3</a:t>
            </a:r>
            <a:endParaRPr lang="en-US" altLang="en-US" sz="2400"/>
          </a:p>
          <a:p>
            <a:pPr>
              <a:buFont typeface="Wingdings" panose="05000000000000000000" pitchFamily="2" charset="2"/>
              <a:buNone/>
            </a:pPr>
            <a:endParaRPr lang="en-US" altLang="en-US" sz="2400"/>
          </a:p>
        </p:txBody>
      </p:sp>
      <p:sp>
        <p:nvSpPr>
          <p:cNvPr id="129028" name="Line 4">
            <a:extLst>
              <a:ext uri="{FF2B5EF4-FFF2-40B4-BE49-F238E27FC236}">
                <a16:creationId xmlns:a16="http://schemas.microsoft.com/office/drawing/2014/main" id="{ED60AD8C-7B5A-435E-8AB9-AB8F3B5202BA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28956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033" name="Line 9">
            <a:extLst>
              <a:ext uri="{FF2B5EF4-FFF2-40B4-BE49-F238E27FC236}">
                <a16:creationId xmlns:a16="http://schemas.microsoft.com/office/drawing/2014/main" id="{CE61AFEA-0EE6-4F17-A718-D46E0EFE15F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44196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034" name="Line 10">
            <a:extLst>
              <a:ext uri="{FF2B5EF4-FFF2-40B4-BE49-F238E27FC236}">
                <a16:creationId xmlns:a16="http://schemas.microsoft.com/office/drawing/2014/main" id="{F33184B8-07C8-4CE3-A987-08AD42F849AB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44196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1F29232-1831-4121-AD22-8022DF507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EBD52-DB9E-442A-8B31-843BF68C1CE7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28005" name="Line 5">
            <a:extLst>
              <a:ext uri="{FF2B5EF4-FFF2-40B4-BE49-F238E27FC236}">
                <a16:creationId xmlns:a16="http://schemas.microsoft.com/office/drawing/2014/main" id="{9CC6051C-9488-4F6E-B337-E28107A35BB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95400" y="2362200"/>
            <a:ext cx="1066800" cy="381000"/>
          </a:xfrm>
          <a:prstGeom prst="line">
            <a:avLst/>
          </a:prstGeom>
          <a:noFill/>
          <a:ln w="317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8010" name="Line 10">
            <a:extLst>
              <a:ext uri="{FF2B5EF4-FFF2-40B4-BE49-F238E27FC236}">
                <a16:creationId xmlns:a16="http://schemas.microsoft.com/office/drawing/2014/main" id="{37835531-EB36-4002-96CE-EF0BCA9F02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48000" y="2743200"/>
            <a:ext cx="1066800" cy="381000"/>
          </a:xfrm>
          <a:prstGeom prst="line">
            <a:avLst/>
          </a:prstGeom>
          <a:noFill/>
          <a:ln w="317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8011" name="Line 11">
            <a:extLst>
              <a:ext uri="{FF2B5EF4-FFF2-40B4-BE49-F238E27FC236}">
                <a16:creationId xmlns:a16="http://schemas.microsoft.com/office/drawing/2014/main" id="{151150C1-241E-43EF-B836-B426618A147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76600" y="2362200"/>
            <a:ext cx="1066800" cy="381000"/>
          </a:xfrm>
          <a:prstGeom prst="line">
            <a:avLst/>
          </a:prstGeom>
          <a:noFill/>
          <a:ln w="317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8012" name="Line 12">
            <a:extLst>
              <a:ext uri="{FF2B5EF4-FFF2-40B4-BE49-F238E27FC236}">
                <a16:creationId xmlns:a16="http://schemas.microsoft.com/office/drawing/2014/main" id="{5E4B5D69-5584-4D07-AF2F-8A44B9AD633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10200" y="2667000"/>
            <a:ext cx="1066800" cy="381000"/>
          </a:xfrm>
          <a:prstGeom prst="line">
            <a:avLst/>
          </a:prstGeom>
          <a:noFill/>
          <a:ln w="317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8002" name="Rectangle 2">
            <a:extLst>
              <a:ext uri="{FF2B5EF4-FFF2-40B4-BE49-F238E27FC236}">
                <a16:creationId xmlns:a16="http://schemas.microsoft.com/office/drawing/2014/main" id="{24772BF7-13F1-462F-859B-878BE14A13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/>
              <a:t>Moles to Grams</a:t>
            </a:r>
          </a:p>
        </p:txBody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7D2BA35F-F3E9-4D6C-A216-DED3CD3AB9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696200" cy="44196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400"/>
              <a:t>The setup for the solution would be: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40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/>
              <a:t>2.50 mole N</a:t>
            </a:r>
            <a:r>
              <a:rPr lang="en-US" altLang="en-US" sz="2400" baseline="-25000"/>
              <a:t>2</a:t>
            </a:r>
            <a:r>
              <a:rPr lang="en-US" altLang="en-US" sz="2400"/>
              <a:t> x  </a:t>
            </a:r>
            <a:r>
              <a:rPr lang="en-US" altLang="en-US" sz="2400" u="sng"/>
              <a:t>2 moles NH</a:t>
            </a:r>
            <a:r>
              <a:rPr lang="en-US" altLang="en-US" sz="2400" u="sng" baseline="-25000"/>
              <a:t>3</a:t>
            </a:r>
            <a:r>
              <a:rPr lang="en-US" altLang="en-US" sz="2400"/>
              <a:t>  x </a:t>
            </a:r>
            <a:r>
              <a:rPr lang="en-US" altLang="en-US" sz="2400" u="sng"/>
              <a:t> 17.0 g NH</a:t>
            </a:r>
            <a:r>
              <a:rPr lang="en-US" altLang="en-US" sz="2400" u="sng" baseline="-25000"/>
              <a:t>3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/>
              <a:t>                          1 mole N</a:t>
            </a:r>
            <a:r>
              <a:rPr lang="en-US" altLang="en-US" sz="2400" baseline="-25000"/>
              <a:t>2</a:t>
            </a:r>
            <a:r>
              <a:rPr lang="en-US" altLang="en-US" sz="2400"/>
              <a:t>           1 mole NH</a:t>
            </a:r>
            <a:r>
              <a:rPr lang="en-US" altLang="en-US" sz="2400" baseline="-25000"/>
              <a:t>3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>
                <a:solidFill>
                  <a:srgbClr val="FF3300"/>
                </a:solidFill>
              </a:rPr>
              <a:t>   </a:t>
            </a:r>
            <a:r>
              <a:rPr lang="en-US" altLang="en-US" sz="2000" b="1">
                <a:solidFill>
                  <a:schemeClr val="bg2"/>
                </a:solidFill>
              </a:rPr>
              <a:t>given           mole-mole factor         molar mass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400">
              <a:solidFill>
                <a:srgbClr val="FF3300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baseline="30000"/>
              <a:t>                  </a:t>
            </a:r>
            <a:r>
              <a:rPr lang="en-US" altLang="en-US" sz="2400"/>
              <a:t>=  85.0 g NH</a:t>
            </a:r>
            <a:r>
              <a:rPr lang="en-US" altLang="en-US" sz="2400" baseline="-25000"/>
              <a:t>3</a:t>
            </a:r>
            <a:endParaRPr lang="en-US" altLang="en-US"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E6D1D-6976-472F-B070-43CB96470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264DB-9C60-4B35-9D23-61AF9B5CE2D0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005718CF-5F0C-4EDF-8A9D-3248FE1362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7620000" cy="4800600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None/>
            </a:pPr>
            <a:r>
              <a:rPr lang="en-US" altLang="en-US" sz="2400"/>
              <a:t>How many grams of O</a:t>
            </a:r>
            <a:r>
              <a:rPr lang="en-US" altLang="en-US" sz="2400" baseline="-25000"/>
              <a:t>2</a:t>
            </a:r>
            <a:r>
              <a:rPr lang="en-US" altLang="en-US" sz="2400"/>
              <a:t> are needed to produce </a:t>
            </a:r>
          </a:p>
          <a:p>
            <a:pPr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None/>
            </a:pPr>
            <a:r>
              <a:rPr lang="en-US" altLang="en-US" sz="2400"/>
              <a:t>0.400 mole Fe</a:t>
            </a:r>
            <a:r>
              <a:rPr lang="en-US" altLang="en-US" sz="2400" baseline="-25000"/>
              <a:t>2</a:t>
            </a:r>
            <a:r>
              <a:rPr lang="en-US" altLang="en-US" sz="2400"/>
              <a:t>O</a:t>
            </a:r>
            <a:r>
              <a:rPr lang="en-US" altLang="en-US" sz="2400" baseline="-25000"/>
              <a:t>3 </a:t>
            </a:r>
            <a:r>
              <a:rPr lang="en-US" altLang="en-US" sz="2400"/>
              <a:t>in the following reaction?</a:t>
            </a:r>
          </a:p>
          <a:p>
            <a:pPr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None/>
            </a:pPr>
            <a:endParaRPr lang="en-US" altLang="en-US" sz="2400"/>
          </a:p>
          <a:p>
            <a:pPr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en-US" altLang="en-US" sz="2400"/>
              <a:t>4 Fe(</a:t>
            </a:r>
            <a:r>
              <a:rPr lang="en-US" altLang="en-US" sz="2400" i="1"/>
              <a:t>s</a:t>
            </a:r>
            <a:r>
              <a:rPr lang="en-US" altLang="en-US" sz="2400"/>
              <a:t>)    +    3 O</a:t>
            </a:r>
            <a:r>
              <a:rPr lang="en-US" altLang="en-US" sz="2400" baseline="-25000"/>
              <a:t>2</a:t>
            </a:r>
            <a:r>
              <a:rPr lang="en-US" altLang="en-US" sz="2400"/>
              <a:t>(</a:t>
            </a:r>
            <a:r>
              <a:rPr lang="en-US" altLang="en-US" sz="2400" i="1"/>
              <a:t>g</a:t>
            </a:r>
            <a:r>
              <a:rPr lang="en-US" altLang="en-US" sz="2400"/>
              <a:t>)             2 Fe</a:t>
            </a:r>
            <a:r>
              <a:rPr lang="en-US" altLang="en-US" sz="2400" baseline="-25000"/>
              <a:t>2</a:t>
            </a:r>
            <a:r>
              <a:rPr lang="en-US" altLang="en-US" sz="2400"/>
              <a:t>O</a:t>
            </a:r>
            <a:r>
              <a:rPr lang="en-US" altLang="en-US" sz="2400" baseline="-25000"/>
              <a:t>3</a:t>
            </a:r>
            <a:r>
              <a:rPr lang="en-US" altLang="en-US" sz="2400"/>
              <a:t>(</a:t>
            </a:r>
            <a:r>
              <a:rPr lang="en-US" altLang="en-US" sz="2400" i="1"/>
              <a:t>s</a:t>
            </a:r>
            <a:r>
              <a:rPr lang="en-US" altLang="en-US" sz="2400"/>
              <a:t>)</a:t>
            </a:r>
            <a:endParaRPr lang="en-US" altLang="en-US" sz="2400" baseline="-25000"/>
          </a:p>
          <a:p>
            <a:pPr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None/>
            </a:pPr>
            <a:endParaRPr lang="en-US" altLang="en-US" sz="2400"/>
          </a:p>
          <a:p>
            <a:pPr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None/>
            </a:pPr>
            <a:r>
              <a:rPr lang="en-US" altLang="en-US" sz="2400"/>
              <a:t>1)   38.4 g O</a:t>
            </a:r>
            <a:r>
              <a:rPr lang="en-US" altLang="en-US" sz="2400" baseline="-25000"/>
              <a:t>2</a:t>
            </a:r>
            <a:endParaRPr lang="en-US" altLang="en-US" sz="2400"/>
          </a:p>
          <a:p>
            <a:pPr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en-US" sz="2400"/>
              <a:t>2)   19.2 g O</a:t>
            </a:r>
            <a:r>
              <a:rPr lang="en-US" altLang="en-US" sz="2400" baseline="-25000"/>
              <a:t>2</a:t>
            </a:r>
            <a:r>
              <a:rPr lang="en-US" altLang="en-US" sz="2400"/>
              <a:t> 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en-US" sz="2400"/>
              <a:t>3)   1.90 g O</a:t>
            </a:r>
            <a:r>
              <a:rPr lang="en-US" altLang="en-US" sz="2400" baseline="-25000"/>
              <a:t>2</a:t>
            </a:r>
            <a:endParaRPr lang="en-US" altLang="en-US" sz="240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40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40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40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b="1"/>
              <a:t>	</a:t>
            </a:r>
          </a:p>
        </p:txBody>
      </p:sp>
      <p:sp>
        <p:nvSpPr>
          <p:cNvPr id="18436" name="Line 4">
            <a:extLst>
              <a:ext uri="{FF2B5EF4-FFF2-40B4-BE49-F238E27FC236}">
                <a16:creationId xmlns:a16="http://schemas.microsoft.com/office/drawing/2014/main" id="{E5B9F6BA-1E9E-4909-A907-DC87C7EB7B58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30480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Rectangle 6">
            <a:extLst>
              <a:ext uri="{FF2B5EF4-FFF2-40B4-BE49-F238E27FC236}">
                <a16:creationId xmlns:a16="http://schemas.microsoft.com/office/drawing/2014/main" id="{430FCE1C-6E04-47D9-8DE1-8EE2A7B4EB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/>
              <a:t>Learning Check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FE38DFC-B740-42BB-B2DD-46FAD8A16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0DEC-62C4-4B00-B77C-DD72D95F4A18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35849" name="Rectangle 9">
            <a:extLst>
              <a:ext uri="{FF2B5EF4-FFF2-40B4-BE49-F238E27FC236}">
                <a16:creationId xmlns:a16="http://schemas.microsoft.com/office/drawing/2014/main" id="{81B235DF-9011-4BBF-9F40-C2C0C2E972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/>
              <a:t>Solution</a:t>
            </a:r>
          </a:p>
        </p:txBody>
      </p:sp>
      <p:sp>
        <p:nvSpPr>
          <p:cNvPr id="35852" name="Line 12">
            <a:extLst>
              <a:ext uri="{FF2B5EF4-FFF2-40B4-BE49-F238E27FC236}">
                <a16:creationId xmlns:a16="http://schemas.microsoft.com/office/drawing/2014/main" id="{14E7557D-D6DD-4A89-91D3-46B6B1F7A2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43000" y="2819400"/>
            <a:ext cx="1600200" cy="304800"/>
          </a:xfrm>
          <a:prstGeom prst="line">
            <a:avLst/>
          </a:prstGeom>
          <a:noFill/>
          <a:ln w="317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5859" name="Line 19">
            <a:extLst>
              <a:ext uri="{FF2B5EF4-FFF2-40B4-BE49-F238E27FC236}">
                <a16:creationId xmlns:a16="http://schemas.microsoft.com/office/drawing/2014/main" id="{8E9AA9FA-D1A1-46BE-8233-DD08DFFC969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52800" y="2819400"/>
            <a:ext cx="1219200" cy="228600"/>
          </a:xfrm>
          <a:prstGeom prst="line">
            <a:avLst/>
          </a:prstGeom>
          <a:noFill/>
          <a:ln w="317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5860" name="Line 20">
            <a:extLst>
              <a:ext uri="{FF2B5EF4-FFF2-40B4-BE49-F238E27FC236}">
                <a16:creationId xmlns:a16="http://schemas.microsoft.com/office/drawing/2014/main" id="{843A6B8E-DD5B-4DF6-A12F-CD92B27FFEC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81400" y="3314700"/>
            <a:ext cx="1219200" cy="228600"/>
          </a:xfrm>
          <a:prstGeom prst="line">
            <a:avLst/>
          </a:prstGeom>
          <a:noFill/>
          <a:ln w="317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5861" name="Line 21">
            <a:extLst>
              <a:ext uri="{FF2B5EF4-FFF2-40B4-BE49-F238E27FC236}">
                <a16:creationId xmlns:a16="http://schemas.microsoft.com/office/drawing/2014/main" id="{A0898FB5-D4D1-49AB-B9C1-EEC58469E96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34000" y="3200400"/>
            <a:ext cx="1219200" cy="228600"/>
          </a:xfrm>
          <a:prstGeom prst="line">
            <a:avLst/>
          </a:prstGeom>
          <a:noFill/>
          <a:ln w="317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479B55DA-60AD-49E3-91B3-5D586AFB56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2900" y="1828800"/>
            <a:ext cx="8458200" cy="43434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66FF3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None/>
            </a:pPr>
            <a:r>
              <a:rPr lang="en-US" altLang="en-US" sz="2400"/>
              <a:t>2)  19.2 g O</a:t>
            </a:r>
            <a:r>
              <a:rPr lang="en-US" altLang="en-US" sz="2400" baseline="-25000"/>
              <a:t>2</a:t>
            </a:r>
            <a:endParaRPr lang="en-US" altLang="en-US" sz="2400"/>
          </a:p>
          <a:p>
            <a:pPr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None/>
            </a:pPr>
            <a:endParaRPr lang="en-US" altLang="en-US" sz="2400"/>
          </a:p>
          <a:p>
            <a:pPr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None/>
            </a:pPr>
            <a:r>
              <a:rPr lang="en-US" altLang="en-US" sz="2400"/>
              <a:t>0.400 mole Fe</a:t>
            </a:r>
            <a:r>
              <a:rPr lang="en-US" altLang="en-US" sz="2400" baseline="-25000"/>
              <a:t>2</a:t>
            </a:r>
            <a:r>
              <a:rPr lang="en-US" altLang="en-US" sz="2400"/>
              <a:t>O</a:t>
            </a:r>
            <a:r>
              <a:rPr lang="en-US" altLang="en-US" sz="2400" baseline="-25000"/>
              <a:t>3</a:t>
            </a:r>
            <a:r>
              <a:rPr lang="en-US" altLang="en-US" sz="2400"/>
              <a:t> x  </a:t>
            </a:r>
            <a:r>
              <a:rPr lang="en-US" altLang="en-US" sz="2400" u="sng"/>
              <a:t>3 mole O</a:t>
            </a:r>
            <a:r>
              <a:rPr lang="en-US" altLang="en-US" sz="2400" u="sng" baseline="-25000"/>
              <a:t>2</a:t>
            </a:r>
            <a:r>
              <a:rPr lang="en-US" altLang="en-US" sz="2400" u="sng"/>
              <a:t>    </a:t>
            </a:r>
            <a:r>
              <a:rPr lang="en-US" altLang="en-US" sz="2400"/>
              <a:t> x  </a:t>
            </a:r>
            <a:r>
              <a:rPr lang="en-US" altLang="en-US" sz="2400" u="sng"/>
              <a:t>32.0 g O</a:t>
            </a:r>
            <a:r>
              <a:rPr lang="en-US" altLang="en-US" sz="2400" u="sng" baseline="-25000"/>
              <a:t>2</a:t>
            </a:r>
            <a:r>
              <a:rPr lang="en-US" altLang="en-US" sz="2400"/>
              <a:t>=   19.2 g O</a:t>
            </a:r>
            <a:r>
              <a:rPr lang="en-US" altLang="en-US" sz="2400" baseline="-25000"/>
              <a:t>2	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None/>
            </a:pPr>
            <a:r>
              <a:rPr lang="en-US" altLang="en-US" sz="2400"/>
              <a:t>		                      2 mole Fe</a:t>
            </a:r>
            <a:r>
              <a:rPr lang="en-US" altLang="en-US" sz="2400" baseline="-25000"/>
              <a:t>2</a:t>
            </a:r>
            <a:r>
              <a:rPr lang="en-US" altLang="en-US" sz="2400"/>
              <a:t>O</a:t>
            </a:r>
            <a:r>
              <a:rPr lang="en-US" altLang="en-US" sz="2400" baseline="-25000"/>
              <a:t>3     </a:t>
            </a:r>
            <a:r>
              <a:rPr lang="en-US" altLang="en-US" sz="2400"/>
              <a:t>1 mole O</a:t>
            </a:r>
            <a:r>
              <a:rPr lang="en-US" altLang="en-US" sz="2400" baseline="-25000"/>
              <a:t>2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None/>
            </a:pPr>
            <a:r>
              <a:rPr lang="en-US" altLang="en-US" sz="2400" baseline="-25000"/>
              <a:t>	</a:t>
            </a:r>
            <a:r>
              <a:rPr lang="en-US" altLang="en-US" sz="2400" b="1" baseline="-25000">
                <a:solidFill>
                  <a:schemeClr val="bg2"/>
                </a:solidFill>
              </a:rPr>
              <a:t>		</a:t>
            </a:r>
            <a:r>
              <a:rPr lang="en-US" altLang="en-US" sz="2000" b="1" baseline="-25000">
                <a:solidFill>
                  <a:schemeClr val="bg2"/>
                </a:solidFill>
              </a:rPr>
              <a:t>	   </a:t>
            </a:r>
            <a:r>
              <a:rPr lang="en-US" altLang="en-US" sz="2000" b="1">
                <a:solidFill>
                  <a:schemeClr val="bg2"/>
                </a:solidFill>
              </a:rPr>
              <a:t>mole factor         molar mass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/>
              <a:t>						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A38E4EA-59A6-469E-A865-87A4FC09E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ABB5C-47C2-45FD-8037-41C772052D14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30050" name="Rectangle 2">
            <a:extLst>
              <a:ext uri="{FF2B5EF4-FFF2-40B4-BE49-F238E27FC236}">
                <a16:creationId xmlns:a16="http://schemas.microsoft.com/office/drawing/2014/main" id="{641C8160-8C07-4F48-87B4-0225200A34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648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400"/>
              <a:t>The reaction between H</a:t>
            </a:r>
            <a:r>
              <a:rPr lang="en-US" altLang="en-US" sz="2400" baseline="-25000"/>
              <a:t>2</a:t>
            </a:r>
            <a:r>
              <a:rPr lang="en-US" altLang="en-US" sz="2400"/>
              <a:t> and O</a:t>
            </a:r>
            <a:r>
              <a:rPr lang="en-US" altLang="en-US" sz="2400" baseline="-25000"/>
              <a:t>2</a:t>
            </a:r>
            <a:r>
              <a:rPr lang="en-US" altLang="en-US" sz="2400"/>
              <a:t> produces 13.1 g water.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/>
              <a:t> How many grams of O</a:t>
            </a:r>
            <a:r>
              <a:rPr lang="en-US" altLang="en-US" sz="2400" baseline="-25000"/>
              <a:t>2</a:t>
            </a:r>
            <a:r>
              <a:rPr lang="en-US" altLang="en-US" sz="2400"/>
              <a:t> reacted?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None/>
            </a:pPr>
            <a:r>
              <a:rPr lang="en-US" altLang="en-US" sz="2400"/>
              <a:t>		2 H</a:t>
            </a:r>
            <a:r>
              <a:rPr lang="en-US" altLang="en-US" sz="2400" baseline="-25000"/>
              <a:t>2</a:t>
            </a:r>
            <a:r>
              <a:rPr lang="en-US" altLang="en-US" sz="2400"/>
              <a:t>(</a:t>
            </a:r>
            <a:r>
              <a:rPr lang="en-US" altLang="en-US" sz="2400" i="1"/>
              <a:t>g</a:t>
            </a:r>
            <a:r>
              <a:rPr lang="en-US" altLang="en-US" sz="2400"/>
              <a:t>)        +  </a:t>
            </a:r>
            <a:r>
              <a:rPr lang="en-US" altLang="en-US" sz="2400">
                <a:solidFill>
                  <a:srgbClr val="FF0000"/>
                </a:solidFill>
              </a:rPr>
              <a:t> </a:t>
            </a:r>
            <a:r>
              <a:rPr lang="en-US" altLang="en-US" sz="2400" b="1">
                <a:solidFill>
                  <a:schemeClr val="bg2"/>
                </a:solidFill>
              </a:rPr>
              <a:t>O</a:t>
            </a:r>
            <a:r>
              <a:rPr lang="en-US" altLang="en-US" sz="2400" b="1" baseline="-25000">
                <a:solidFill>
                  <a:schemeClr val="bg2"/>
                </a:solidFill>
              </a:rPr>
              <a:t>2</a:t>
            </a:r>
            <a:r>
              <a:rPr lang="en-US" altLang="en-US" sz="2400"/>
              <a:t>(</a:t>
            </a:r>
            <a:r>
              <a:rPr lang="en-US" altLang="en-US" sz="2400" i="1"/>
              <a:t>g</a:t>
            </a:r>
            <a:r>
              <a:rPr lang="en-US" altLang="en-US" sz="2400"/>
              <a:t>) 	 </a:t>
            </a:r>
            <a:r>
              <a:rPr lang="en-US" altLang="en-US" sz="2400" b="1">
                <a:solidFill>
                  <a:schemeClr val="bg2"/>
                </a:solidFill>
              </a:rPr>
              <a:t>2 H</a:t>
            </a:r>
            <a:r>
              <a:rPr lang="en-US" altLang="en-US" sz="2400" b="1" baseline="-25000">
                <a:solidFill>
                  <a:schemeClr val="bg2"/>
                </a:solidFill>
              </a:rPr>
              <a:t>2</a:t>
            </a:r>
            <a:r>
              <a:rPr lang="en-US" altLang="en-US" sz="2400" b="1">
                <a:solidFill>
                  <a:schemeClr val="bg2"/>
                </a:solidFill>
              </a:rPr>
              <a:t>O</a:t>
            </a:r>
            <a:r>
              <a:rPr lang="en-US" altLang="en-US" sz="2400"/>
              <a:t>(</a:t>
            </a:r>
            <a:r>
              <a:rPr lang="en-US" altLang="en-US" sz="2400" i="1"/>
              <a:t>g</a:t>
            </a:r>
            <a:r>
              <a:rPr lang="en-US" altLang="en-US" sz="2400"/>
              <a:t>)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/>
              <a:t>	    			    </a:t>
            </a:r>
            <a:r>
              <a:rPr lang="en-US" altLang="en-US" sz="2400" b="1">
                <a:solidFill>
                  <a:schemeClr val="bg2"/>
                </a:solidFill>
              </a:rPr>
              <a:t>? g		  13.1 g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400" b="1">
              <a:solidFill>
                <a:schemeClr val="bg2"/>
              </a:solidFill>
            </a:endParaRPr>
          </a:p>
          <a:p>
            <a:pPr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None/>
            </a:pPr>
            <a:r>
              <a:rPr lang="en-US" altLang="en-US" sz="2400"/>
              <a:t>The plan and factors would be </a:t>
            </a:r>
          </a:p>
          <a:p>
            <a:pPr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None/>
            </a:pPr>
            <a:endParaRPr lang="en-US" altLang="en-US" sz="2400"/>
          </a:p>
          <a:p>
            <a:pPr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None/>
            </a:pPr>
            <a:r>
              <a:rPr lang="en-US" altLang="en-US" sz="2400"/>
              <a:t>      g H</a:t>
            </a:r>
            <a:r>
              <a:rPr lang="en-US" altLang="en-US" sz="2400" baseline="-25000"/>
              <a:t>2</a:t>
            </a:r>
            <a:r>
              <a:rPr lang="en-US" altLang="en-US" sz="2400"/>
              <a:t>O          mole H</a:t>
            </a:r>
            <a:r>
              <a:rPr lang="en-US" altLang="en-US" sz="2400" baseline="-25000"/>
              <a:t>2</a:t>
            </a:r>
            <a:r>
              <a:rPr lang="en-US" altLang="en-US" sz="2400"/>
              <a:t>O              mole O</a:t>
            </a:r>
            <a:r>
              <a:rPr lang="en-US" altLang="en-US" sz="2400" baseline="-25000"/>
              <a:t>2</a:t>
            </a:r>
            <a:r>
              <a:rPr lang="en-US" altLang="en-US" sz="2400"/>
              <a:t>              g  O</a:t>
            </a:r>
            <a:r>
              <a:rPr lang="en-US" altLang="en-US" sz="2400" baseline="-25000"/>
              <a:t>2</a:t>
            </a:r>
            <a:endParaRPr lang="en-US" altLang="en-US" sz="2400"/>
          </a:p>
          <a:p>
            <a:pPr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chemeClr val="bg2"/>
                </a:solidFill>
              </a:rPr>
              <a:t>                    molar                      mole-mole                molar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chemeClr val="bg2"/>
                </a:solidFill>
              </a:rPr>
              <a:t>                    mass H</a:t>
            </a:r>
            <a:r>
              <a:rPr lang="en-US" altLang="en-US" sz="2000" b="1" baseline="-25000">
                <a:solidFill>
                  <a:schemeClr val="bg2"/>
                </a:solidFill>
              </a:rPr>
              <a:t>2</a:t>
            </a:r>
            <a:r>
              <a:rPr lang="en-US" altLang="en-US" sz="2000" b="1">
                <a:solidFill>
                  <a:schemeClr val="bg2"/>
                </a:solidFill>
              </a:rPr>
              <a:t>O               factor                        mass O</a:t>
            </a:r>
            <a:r>
              <a:rPr lang="en-US" altLang="en-US" sz="2000" b="1" baseline="-25000">
                <a:solidFill>
                  <a:schemeClr val="bg2"/>
                </a:solidFill>
              </a:rPr>
              <a:t>2</a:t>
            </a:r>
            <a:endParaRPr lang="en-US" altLang="en-US" sz="2000" b="1">
              <a:solidFill>
                <a:schemeClr val="bg2"/>
              </a:solidFill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en-US" sz="2400" b="1">
                <a:solidFill>
                  <a:schemeClr val="accent2"/>
                </a:solidFill>
              </a:rPr>
              <a:t>	</a:t>
            </a:r>
          </a:p>
        </p:txBody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0296B548-B00B-464F-BABE-C8D2999C9F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/>
              <a:t>Calculating the Mass of a Reactant</a:t>
            </a:r>
          </a:p>
        </p:txBody>
      </p:sp>
      <p:sp>
        <p:nvSpPr>
          <p:cNvPr id="130052" name="Line 4">
            <a:extLst>
              <a:ext uri="{FF2B5EF4-FFF2-40B4-BE49-F238E27FC236}">
                <a16:creationId xmlns:a16="http://schemas.microsoft.com/office/drawing/2014/main" id="{7C01F61E-5DFA-48F3-89EF-6389FAAF8DEB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25908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0053" name="Line 5">
            <a:extLst>
              <a:ext uri="{FF2B5EF4-FFF2-40B4-BE49-F238E27FC236}">
                <a16:creationId xmlns:a16="http://schemas.microsoft.com/office/drawing/2014/main" id="{5CF709DA-A4E8-4B13-A9EE-7DD3BF7AD4A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43434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0054" name="Line 6">
            <a:extLst>
              <a:ext uri="{FF2B5EF4-FFF2-40B4-BE49-F238E27FC236}">
                <a16:creationId xmlns:a16="http://schemas.microsoft.com/office/drawing/2014/main" id="{97DC0259-5EFC-4F47-A0DB-22249B8F33A8}"/>
              </a:ext>
            </a:extLst>
          </p:cNvPr>
          <p:cNvSpPr>
            <a:spLocks noChangeShapeType="1"/>
          </p:cNvSpPr>
          <p:nvPr/>
        </p:nvSpPr>
        <p:spPr bwMode="auto">
          <a:xfrm>
            <a:off x="4322763" y="4357688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0055" name="Line 7">
            <a:extLst>
              <a:ext uri="{FF2B5EF4-FFF2-40B4-BE49-F238E27FC236}">
                <a16:creationId xmlns:a16="http://schemas.microsoft.com/office/drawing/2014/main" id="{FB0747F9-4521-4E51-84E3-501FC16C9D65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43434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B628758-BF0F-41F1-83FF-939B7B012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7D55D-1751-4EDA-A2D9-152C41ECD230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36877" name="Line 13">
            <a:extLst>
              <a:ext uri="{FF2B5EF4-FFF2-40B4-BE49-F238E27FC236}">
                <a16:creationId xmlns:a16="http://schemas.microsoft.com/office/drawing/2014/main" id="{2B9EFC69-D083-45A9-97EA-EC781756027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81350" y="3086100"/>
            <a:ext cx="1066800" cy="228600"/>
          </a:xfrm>
          <a:prstGeom prst="line">
            <a:avLst/>
          </a:prstGeom>
          <a:noFill/>
          <a:ln w="317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882" name="Line 18">
            <a:extLst>
              <a:ext uri="{FF2B5EF4-FFF2-40B4-BE49-F238E27FC236}">
                <a16:creationId xmlns:a16="http://schemas.microsoft.com/office/drawing/2014/main" id="{8D982187-0F7A-483C-BEFA-279FBB52AC1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19200" y="2667000"/>
            <a:ext cx="1066800" cy="228600"/>
          </a:xfrm>
          <a:prstGeom prst="line">
            <a:avLst/>
          </a:prstGeom>
          <a:noFill/>
          <a:ln w="317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883" name="Line 19">
            <a:extLst>
              <a:ext uri="{FF2B5EF4-FFF2-40B4-BE49-F238E27FC236}">
                <a16:creationId xmlns:a16="http://schemas.microsoft.com/office/drawing/2014/main" id="{E70CCB21-A976-451B-B7DA-1DCB70D71F9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95600" y="2667000"/>
            <a:ext cx="1066800" cy="228600"/>
          </a:xfrm>
          <a:prstGeom prst="line">
            <a:avLst/>
          </a:prstGeom>
          <a:noFill/>
          <a:ln w="317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884" name="Line 20">
            <a:extLst>
              <a:ext uri="{FF2B5EF4-FFF2-40B4-BE49-F238E27FC236}">
                <a16:creationId xmlns:a16="http://schemas.microsoft.com/office/drawing/2014/main" id="{E935E1AE-3FA8-40D5-B077-E03968C6E89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81600" y="2971800"/>
            <a:ext cx="1066800" cy="228600"/>
          </a:xfrm>
          <a:prstGeom prst="line">
            <a:avLst/>
          </a:prstGeom>
          <a:noFill/>
          <a:ln w="317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885" name="Line 21">
            <a:extLst>
              <a:ext uri="{FF2B5EF4-FFF2-40B4-BE49-F238E27FC236}">
                <a16:creationId xmlns:a16="http://schemas.microsoft.com/office/drawing/2014/main" id="{7AD79FA2-1673-4550-A80A-BEBCC21AED8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29200" y="2590800"/>
            <a:ext cx="1066800" cy="228600"/>
          </a:xfrm>
          <a:prstGeom prst="line">
            <a:avLst/>
          </a:prstGeom>
          <a:noFill/>
          <a:ln w="317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886" name="Line 22">
            <a:extLst>
              <a:ext uri="{FF2B5EF4-FFF2-40B4-BE49-F238E27FC236}">
                <a16:creationId xmlns:a16="http://schemas.microsoft.com/office/drawing/2014/main" id="{3B567E11-BCE9-4D21-BF4C-231F8B904A7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34200" y="2971800"/>
            <a:ext cx="1066800" cy="228600"/>
          </a:xfrm>
          <a:prstGeom prst="line">
            <a:avLst/>
          </a:prstGeom>
          <a:noFill/>
          <a:ln w="317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871" name="Rectangle 7">
            <a:extLst>
              <a:ext uri="{FF2B5EF4-FFF2-40B4-BE49-F238E27FC236}">
                <a16:creationId xmlns:a16="http://schemas.microsoft.com/office/drawing/2014/main" id="{83DBD28D-8629-46A4-B64A-B216361D2D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/>
              <a:t>Calculating the Mass of a Reactant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3B071456-33D1-4488-AEB1-4D6B2B50CA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382000" cy="46482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None/>
            </a:pPr>
            <a:endParaRPr lang="en-US" altLang="en-US" sz="2400">
              <a:solidFill>
                <a:srgbClr val="FF3300"/>
              </a:solidFill>
            </a:endParaRPr>
          </a:p>
          <a:p>
            <a:pPr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None/>
            </a:pPr>
            <a:r>
              <a:rPr lang="en-US" altLang="en-US" sz="2400"/>
              <a:t>The setup would be:</a:t>
            </a:r>
          </a:p>
          <a:p>
            <a:pPr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None/>
            </a:pPr>
            <a:endParaRPr lang="en-US" altLang="en-US" sz="2400"/>
          </a:p>
          <a:p>
            <a:pPr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en-US" sz="2400"/>
              <a:t>13.1 g H</a:t>
            </a:r>
            <a:r>
              <a:rPr lang="en-US" altLang="en-US" sz="2400" baseline="-25000"/>
              <a:t>2</a:t>
            </a:r>
            <a:r>
              <a:rPr lang="en-US" altLang="en-US" sz="2400"/>
              <a:t>O  x  </a:t>
            </a:r>
            <a:r>
              <a:rPr lang="en-US" altLang="en-US" sz="2400" u="sng"/>
              <a:t>1 mole H</a:t>
            </a:r>
            <a:r>
              <a:rPr lang="en-US" altLang="en-US" sz="2400" u="sng" baseline="-25000"/>
              <a:t>2</a:t>
            </a:r>
            <a:r>
              <a:rPr lang="en-US" altLang="en-US" sz="2400" u="sng"/>
              <a:t>O</a:t>
            </a:r>
            <a:r>
              <a:rPr lang="en-US" altLang="en-US" sz="2400"/>
              <a:t>  x   </a:t>
            </a:r>
            <a:r>
              <a:rPr lang="en-US" altLang="en-US" sz="2400" u="sng"/>
              <a:t>1 mole O</a:t>
            </a:r>
            <a:r>
              <a:rPr lang="en-US" altLang="en-US" sz="2400" baseline="-25000"/>
              <a:t>2    </a:t>
            </a:r>
            <a:r>
              <a:rPr lang="en-US" altLang="en-US" sz="2400"/>
              <a:t>x </a:t>
            </a:r>
            <a:r>
              <a:rPr lang="en-US" altLang="en-US" sz="2400" u="sng"/>
              <a:t>   32.0 g O</a:t>
            </a:r>
            <a:r>
              <a:rPr lang="en-US" altLang="en-US" sz="2400" u="sng" baseline="-25000"/>
              <a:t>2</a:t>
            </a:r>
            <a:r>
              <a:rPr lang="en-US" altLang="en-US" sz="2400"/>
              <a:t> 	             18.0 g H</a:t>
            </a:r>
            <a:r>
              <a:rPr lang="en-US" altLang="en-US" sz="2400" baseline="-25000"/>
              <a:t>2</a:t>
            </a:r>
            <a:r>
              <a:rPr lang="en-US" altLang="en-US" sz="2400"/>
              <a:t>O        2 moles H</a:t>
            </a:r>
            <a:r>
              <a:rPr lang="en-US" altLang="en-US" sz="2400" baseline="-25000"/>
              <a:t>2</a:t>
            </a:r>
            <a:r>
              <a:rPr lang="en-US" altLang="en-US" sz="2400"/>
              <a:t>O    1 mole O</a:t>
            </a:r>
            <a:r>
              <a:rPr lang="en-US" altLang="en-US" sz="2400" baseline="-25000"/>
              <a:t>2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en-US" sz="2400">
                <a:solidFill>
                  <a:srgbClr val="FF0000"/>
                </a:solidFill>
              </a:rPr>
              <a:t>		</a:t>
            </a:r>
            <a:r>
              <a:rPr lang="en-US" altLang="en-US" sz="2000" b="1">
                <a:solidFill>
                  <a:schemeClr val="bg2"/>
                </a:solidFill>
              </a:rPr>
              <a:t>	    molar                         mole-mole           molar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chemeClr val="bg2"/>
                </a:solidFill>
              </a:rPr>
              <a:t>                              mass H</a:t>
            </a:r>
            <a:r>
              <a:rPr lang="en-US" altLang="en-US" sz="2000" b="1" baseline="-25000">
                <a:solidFill>
                  <a:schemeClr val="bg2"/>
                </a:solidFill>
              </a:rPr>
              <a:t>2</a:t>
            </a:r>
            <a:r>
              <a:rPr lang="en-US" altLang="en-US" sz="2000" b="1">
                <a:solidFill>
                  <a:schemeClr val="bg2"/>
                </a:solidFill>
              </a:rPr>
              <a:t>O                  factor                   mass O</a:t>
            </a:r>
            <a:r>
              <a:rPr lang="en-US" altLang="en-US" sz="2000" b="1" baseline="-25000">
                <a:solidFill>
                  <a:schemeClr val="bg2"/>
                </a:solidFill>
              </a:rPr>
              <a:t>2</a:t>
            </a:r>
            <a:endParaRPr lang="en-US" altLang="en-US" sz="2000" b="1">
              <a:solidFill>
                <a:schemeClr val="bg2"/>
              </a:solidFill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en-US" sz="2400" b="1">
                <a:solidFill>
                  <a:schemeClr val="accent2"/>
                </a:solidFill>
              </a:rPr>
              <a:t>	</a:t>
            </a:r>
            <a:endParaRPr lang="en-US" altLang="en-US" sz="2400"/>
          </a:p>
          <a:p>
            <a:pPr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en-US" sz="2400"/>
              <a:t>	 =   11.6 g O</a:t>
            </a:r>
            <a:r>
              <a:rPr lang="en-US" altLang="en-US" sz="2400" baseline="-25000"/>
              <a:t>2</a:t>
            </a:r>
            <a:endParaRPr lang="en-US" altLang="en-US" sz="240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400" b="1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E9A250-CFE8-4645-8F1E-A936E30B0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5CFE-3BCF-43C3-8879-B40AC15222F1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86018" name="Rectangle 2">
            <a:extLst>
              <a:ext uri="{FF2B5EF4-FFF2-40B4-BE49-F238E27FC236}">
                <a16:creationId xmlns:a16="http://schemas.microsoft.com/office/drawing/2014/main" id="{2F940B37-B6E5-49EF-B925-071E11ABFF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/>
              <a:t>Learning Check</a:t>
            </a:r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328AC983-9F0E-468D-8B20-6CFE544F15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7620000" cy="4114800"/>
          </a:xfrm>
        </p:spPr>
        <p:txBody>
          <a:bodyPr/>
          <a:lstStyle/>
          <a:p>
            <a:pPr>
              <a:spcAft>
                <a:spcPct val="20000"/>
              </a:spcAft>
              <a:buFont typeface="Wingdings" panose="05000000000000000000" pitchFamily="2" charset="2"/>
              <a:buNone/>
            </a:pPr>
            <a:r>
              <a:rPr lang="en-US" altLang="en-US" sz="2400" b="1"/>
              <a:t>	</a:t>
            </a:r>
            <a:r>
              <a:rPr lang="en-US" altLang="en-US" sz="2400"/>
              <a:t>Acetylene gas C</a:t>
            </a:r>
            <a:r>
              <a:rPr lang="en-US" altLang="en-US" sz="2400" baseline="-25000"/>
              <a:t>2</a:t>
            </a:r>
            <a:r>
              <a:rPr lang="en-US" altLang="en-US" sz="2400"/>
              <a:t>H</a:t>
            </a:r>
            <a:r>
              <a:rPr lang="en-US" altLang="en-US" sz="2400" baseline="-25000"/>
              <a:t>2</a:t>
            </a:r>
            <a:r>
              <a:rPr lang="en-US" altLang="en-US" sz="2400"/>
              <a:t> burns in the oxyacetylene torch for welding.  How many grams of C</a:t>
            </a:r>
            <a:r>
              <a:rPr lang="en-US" altLang="en-US" sz="2400" baseline="-25000"/>
              <a:t>2</a:t>
            </a:r>
            <a:r>
              <a:rPr lang="en-US" altLang="en-US" sz="2400"/>
              <a:t>H</a:t>
            </a:r>
            <a:r>
              <a:rPr lang="en-US" altLang="en-US" sz="2400" baseline="-25000"/>
              <a:t>2</a:t>
            </a:r>
            <a:r>
              <a:rPr lang="en-US" altLang="en-US" sz="2400"/>
              <a:t> are burned if the reaction produces 75.0 g CO</a:t>
            </a:r>
            <a:r>
              <a:rPr lang="en-US" altLang="en-US" sz="2400" baseline="-25000"/>
              <a:t>2</a:t>
            </a:r>
            <a:r>
              <a:rPr lang="en-US" altLang="en-US" sz="2400"/>
              <a:t>? </a:t>
            </a:r>
          </a:p>
          <a:p>
            <a:pPr>
              <a:lnSpc>
                <a:spcPct val="180000"/>
              </a:lnSpc>
              <a:buFont typeface="Wingdings" panose="05000000000000000000" pitchFamily="2" charset="2"/>
              <a:buNone/>
            </a:pPr>
            <a:r>
              <a:rPr lang="en-US" altLang="en-US" sz="2400"/>
              <a:t>	2 C</a:t>
            </a:r>
            <a:r>
              <a:rPr lang="en-US" altLang="en-US" sz="2400" baseline="-25000"/>
              <a:t>2</a:t>
            </a:r>
            <a:r>
              <a:rPr lang="en-US" altLang="en-US" sz="2400"/>
              <a:t>H</a:t>
            </a:r>
            <a:r>
              <a:rPr lang="en-US" altLang="en-US" sz="2400" baseline="-25000"/>
              <a:t>2</a:t>
            </a:r>
            <a:r>
              <a:rPr lang="en-US" altLang="en-US" sz="2400"/>
              <a:t>(</a:t>
            </a:r>
            <a:r>
              <a:rPr lang="en-US" altLang="en-US" sz="2400" i="1"/>
              <a:t>g)</a:t>
            </a:r>
            <a:r>
              <a:rPr lang="en-US" altLang="en-US" sz="2400"/>
              <a:t>   +  5 O</a:t>
            </a:r>
            <a:r>
              <a:rPr lang="en-US" altLang="en-US" sz="2400" baseline="-25000"/>
              <a:t>2</a:t>
            </a:r>
            <a:r>
              <a:rPr lang="en-US" altLang="en-US" sz="2400"/>
              <a:t>(</a:t>
            </a:r>
            <a:r>
              <a:rPr lang="en-US" altLang="en-US" sz="2400" i="1"/>
              <a:t>g)</a:t>
            </a:r>
            <a:r>
              <a:rPr lang="en-US" altLang="en-US" sz="2400"/>
              <a:t>            4 CO</a:t>
            </a:r>
            <a:r>
              <a:rPr lang="en-US" altLang="en-US" sz="2400" baseline="-25000"/>
              <a:t>2</a:t>
            </a:r>
            <a:r>
              <a:rPr lang="en-US" altLang="en-US" sz="2400"/>
              <a:t>(</a:t>
            </a:r>
            <a:r>
              <a:rPr lang="en-US" altLang="en-US" sz="2400" i="1"/>
              <a:t>g)</a:t>
            </a:r>
            <a:r>
              <a:rPr lang="en-US" altLang="en-US" sz="2400"/>
              <a:t>  +  2 H</a:t>
            </a:r>
            <a:r>
              <a:rPr lang="en-US" altLang="en-US" sz="2400" baseline="-25000"/>
              <a:t>2</a:t>
            </a:r>
            <a:r>
              <a:rPr lang="en-US" altLang="en-US" sz="2400"/>
              <a:t>O(</a:t>
            </a:r>
            <a:r>
              <a:rPr lang="en-US" altLang="en-US" sz="2400" i="1"/>
              <a:t>g)</a:t>
            </a:r>
            <a:endParaRPr lang="en-US" altLang="en-US" sz="2400"/>
          </a:p>
          <a:p>
            <a:pPr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None/>
            </a:pPr>
            <a:endParaRPr lang="en-US" altLang="en-US" sz="2400"/>
          </a:p>
          <a:p>
            <a:pPr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None/>
            </a:pPr>
            <a:r>
              <a:rPr lang="en-US" altLang="en-US" sz="2400"/>
              <a:t>	1)   88.6 g C</a:t>
            </a:r>
            <a:r>
              <a:rPr lang="en-US" altLang="en-US" sz="2400" baseline="-25000"/>
              <a:t>2</a:t>
            </a:r>
            <a:r>
              <a:rPr lang="en-US" altLang="en-US" sz="2400"/>
              <a:t>H</a:t>
            </a:r>
            <a:r>
              <a:rPr lang="en-US" altLang="en-US" sz="2400" baseline="-25000"/>
              <a:t>2</a:t>
            </a:r>
            <a:endParaRPr lang="en-US" altLang="en-US" sz="2400"/>
          </a:p>
          <a:p>
            <a:pPr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None/>
            </a:pPr>
            <a:r>
              <a:rPr lang="en-US" altLang="en-US" sz="2400"/>
              <a:t>	2)   44.3 g C</a:t>
            </a:r>
            <a:r>
              <a:rPr lang="en-US" altLang="en-US" sz="2400" baseline="-25000"/>
              <a:t>2</a:t>
            </a:r>
            <a:r>
              <a:rPr lang="en-US" altLang="en-US" sz="2400"/>
              <a:t>H</a:t>
            </a:r>
            <a:r>
              <a:rPr lang="en-US" altLang="en-US" sz="2400" baseline="-25000"/>
              <a:t>2</a:t>
            </a:r>
            <a:endParaRPr lang="en-US" altLang="en-US" sz="2400"/>
          </a:p>
          <a:p>
            <a:pPr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None/>
            </a:pPr>
            <a:r>
              <a:rPr lang="en-US" altLang="en-US" sz="2400"/>
              <a:t>	3)   22.2 g C</a:t>
            </a:r>
            <a:r>
              <a:rPr lang="en-US" altLang="en-US" sz="2400" baseline="-25000"/>
              <a:t>2</a:t>
            </a:r>
            <a:r>
              <a:rPr lang="en-US" altLang="en-US" sz="2400"/>
              <a:t>H</a:t>
            </a:r>
            <a:r>
              <a:rPr lang="en-US" altLang="en-US" sz="2400" baseline="-25000"/>
              <a:t>2</a:t>
            </a:r>
            <a:endParaRPr lang="en-US" altLang="en-US" sz="2400"/>
          </a:p>
          <a:p>
            <a:pPr>
              <a:lnSpc>
                <a:spcPct val="9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86020" name="Line 4">
            <a:extLst>
              <a:ext uri="{FF2B5EF4-FFF2-40B4-BE49-F238E27FC236}">
                <a16:creationId xmlns:a16="http://schemas.microsoft.com/office/drawing/2014/main" id="{CE35A69F-849F-44AC-B5A6-7FEB306928B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32004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OB9eDesign">
  <a:themeElements>
    <a:clrScheme name="">
      <a:dk1>
        <a:srgbClr val="000000"/>
      </a:dk1>
      <a:lt1>
        <a:srgbClr val="FFFFFF"/>
      </a:lt1>
      <a:dk2>
        <a:srgbClr val="FFFFFF"/>
      </a:dk2>
      <a:lt2>
        <a:srgbClr val="DC7004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3333FF"/>
      </a:folHlink>
    </a:clrScheme>
    <a:fontScheme name="GOB9e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GOB9eDesign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B9eDesign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B9eDesign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B9eDesign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B9eDesign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B9eDesign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B9eDesign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B9eDesign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B9eDesign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B9eDesign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B9eDesign 11">
        <a:dk1>
          <a:srgbClr val="000000"/>
        </a:dk1>
        <a:lt1>
          <a:srgbClr val="FFFFFF"/>
        </a:lt1>
        <a:dk2>
          <a:srgbClr val="FFFFFF"/>
        </a:dk2>
        <a:lt2>
          <a:srgbClr val="00CC66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B9eDesign 12">
        <a:dk1>
          <a:srgbClr val="000000"/>
        </a:dk1>
        <a:lt1>
          <a:srgbClr val="FFFFFF"/>
        </a:lt1>
        <a:dk2>
          <a:srgbClr val="FFFFFF"/>
        </a:dk2>
        <a:lt2>
          <a:srgbClr val="00CC00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B9eDesign 13">
        <a:dk1>
          <a:srgbClr val="000000"/>
        </a:dk1>
        <a:lt1>
          <a:srgbClr val="FFFFFF"/>
        </a:lt1>
        <a:dk2>
          <a:srgbClr val="FFFFFF"/>
        </a:dk2>
        <a:lt2>
          <a:srgbClr val="FF9900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A4CE2C4C7B96C94992FCDCD516328081" ma:contentTypeVersion="7" ma:contentTypeDescription="إنشاء مستند جديد." ma:contentTypeScope="" ma:versionID="bb6af94c86b317edd6ed0ebf99070e1c">
  <xsd:schema xmlns:xsd="http://www.w3.org/2001/XMLSchema" xmlns:xs="http://www.w3.org/2001/XMLSchema" xmlns:p="http://schemas.microsoft.com/office/2006/metadata/properties" xmlns:ns2="e0585ad6-e60d-4dbf-9f0f-7ca5398387e1" targetNamespace="http://schemas.microsoft.com/office/2006/metadata/properties" ma:root="true" ma:fieldsID="4af5e90e0f4fd4b84ac566d45e3c7600" ns2:_="">
    <xsd:import namespace="e0585ad6-e60d-4dbf-9f0f-7ca5398387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585ad6-e60d-4dbf-9f0f-7ca5398387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258D2E3-20DA-48DA-A71C-5798BB01D3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AD8B5BB-5F94-4DA2-A8CE-BE445AF2A1A9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e0585ad6-e60d-4dbf-9f0f-7ca5398387e1"/>
  </ds:schemaRefs>
</ds:datastoreItem>
</file>

<file path=customXml/itemProps3.xml><?xml version="1.0" encoding="utf-8"?>
<ds:datastoreItem xmlns:ds="http://schemas.openxmlformats.org/officeDocument/2006/customXml" ds:itemID="{965EB46E-B493-4021-9FF9-0DF33A7BA7D3}">
  <ds:schemaRefs>
    <ds:schemaRef ds:uri="http://schemas.microsoft.com/office/2006/metadata/properties"/>
    <ds:schemaRef ds:uri="http://www.w3.org/2000/xmln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Settings\pmork\Application Data\Microsoft\Templates\GOB9eDesign.pot</Template>
  <TotalTime>1579</TotalTime>
  <Words>633</Words>
  <Application>Microsoft Office PowerPoint</Application>
  <PresentationFormat>عرض على الشاشة (4:3)</PresentationFormat>
  <Paragraphs>128</Paragraphs>
  <Slides>14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5" baseType="lpstr">
      <vt:lpstr>GOB9eDesign</vt:lpstr>
      <vt:lpstr>Chapter 5   Chemical Reactions and Quantities</vt:lpstr>
      <vt:lpstr>Steps in Finding the Moles and Masses in a Chemical Reaction</vt:lpstr>
      <vt:lpstr>Moles to Grams</vt:lpstr>
      <vt:lpstr>Moles to Grams</vt:lpstr>
      <vt:lpstr>Learning Check</vt:lpstr>
      <vt:lpstr>Solution</vt:lpstr>
      <vt:lpstr>Calculating the Mass of a Reactant</vt:lpstr>
      <vt:lpstr>Calculating the Mass of a Reactant</vt:lpstr>
      <vt:lpstr>Learning Check</vt:lpstr>
      <vt:lpstr>Solution</vt:lpstr>
      <vt:lpstr>Calculating the Mass of Product</vt:lpstr>
      <vt:lpstr>Calculating the Mass of Product</vt:lpstr>
      <vt:lpstr>Learning Check</vt:lpstr>
      <vt:lpstr>Solution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Chemical Reaction</dc:title>
  <dc:creator>David Melamed</dc:creator>
  <cp:lastModifiedBy>الاء عبدالهادي عبدالعزيز الطراونة</cp:lastModifiedBy>
  <cp:revision>94</cp:revision>
  <cp:lastPrinted>1999-06-02T02:52:14Z</cp:lastPrinted>
  <dcterms:created xsi:type="dcterms:W3CDTF">1995-06-17T23:31:02Z</dcterms:created>
  <dcterms:modified xsi:type="dcterms:W3CDTF">2020-10-26T20:45:25Z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3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khemist@aol.com</vt:lpwstr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true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-1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C:\My Documents\CHMSTRY\ChemModules\HTMLPPZ\CH5</vt:lpwstr>
  </property>
  <property fmtid="{D5CDD505-2E9C-101B-9397-08002B2CF9AE}" pid="22" name="ContentTypeId">
    <vt:lpwstr>0x010100A4CE2C4C7B96C94992FCDCD516328081</vt:lpwstr>
  </property>
</Properties>
</file>