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5"/>
  </p:notesMasterIdLst>
  <p:sldIdLst>
    <p:sldId id="256" r:id="rId2"/>
    <p:sldId id="1126" r:id="rId3"/>
    <p:sldId id="257" r:id="rId4"/>
    <p:sldId id="260" r:id="rId5"/>
    <p:sldId id="259" r:id="rId6"/>
    <p:sldId id="261" r:id="rId7"/>
    <p:sldId id="258" r:id="rId8"/>
    <p:sldId id="265" r:id="rId9"/>
    <p:sldId id="266" r:id="rId10"/>
    <p:sldId id="262" r:id="rId11"/>
    <p:sldId id="263" r:id="rId12"/>
    <p:sldId id="264"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14" r:id="rId47"/>
    <p:sldId id="315" r:id="rId48"/>
    <p:sldId id="1027" r:id="rId49"/>
    <p:sldId id="525" r:id="rId50"/>
    <p:sldId id="526" r:id="rId51"/>
    <p:sldId id="528" r:id="rId52"/>
    <p:sldId id="1026" r:id="rId53"/>
    <p:sldId id="522" r:id="rId54"/>
    <p:sldId id="529" r:id="rId55"/>
    <p:sldId id="530" r:id="rId56"/>
    <p:sldId id="531" r:id="rId57"/>
    <p:sldId id="532" r:id="rId58"/>
    <p:sldId id="533" r:id="rId59"/>
    <p:sldId id="523" r:id="rId60"/>
    <p:sldId id="1028" r:id="rId61"/>
    <p:sldId id="534" r:id="rId62"/>
    <p:sldId id="535" r:id="rId63"/>
    <p:sldId id="1029" r:id="rId64"/>
    <p:sldId id="1030" r:id="rId65"/>
    <p:sldId id="1031" r:id="rId66"/>
    <p:sldId id="536" r:id="rId67"/>
    <p:sldId id="537" r:id="rId68"/>
    <p:sldId id="538" r:id="rId69"/>
    <p:sldId id="1032" r:id="rId70"/>
    <p:sldId id="1033" r:id="rId71"/>
    <p:sldId id="1034" r:id="rId72"/>
    <p:sldId id="1035" r:id="rId73"/>
    <p:sldId id="1036" r:id="rId74"/>
    <p:sldId id="1037" r:id="rId75"/>
    <p:sldId id="1038" r:id="rId76"/>
    <p:sldId id="1039" r:id="rId77"/>
    <p:sldId id="1040" r:id="rId78"/>
    <p:sldId id="1041" r:id="rId79"/>
    <p:sldId id="1042" r:id="rId80"/>
    <p:sldId id="1043" r:id="rId81"/>
    <p:sldId id="1044" r:id="rId82"/>
    <p:sldId id="1045" r:id="rId83"/>
    <p:sldId id="1046" r:id="rId84"/>
    <p:sldId id="1047" r:id="rId85"/>
    <p:sldId id="1048" r:id="rId86"/>
    <p:sldId id="1049" r:id="rId87"/>
    <p:sldId id="1050" r:id="rId88"/>
    <p:sldId id="1051" r:id="rId89"/>
    <p:sldId id="1127" r:id="rId90"/>
    <p:sldId id="1210" r:id="rId91"/>
    <p:sldId id="1211" r:id="rId92"/>
    <p:sldId id="1212" r:id="rId93"/>
    <p:sldId id="1213" r:id="rId94"/>
    <p:sldId id="1214" r:id="rId95"/>
    <p:sldId id="1215" r:id="rId96"/>
    <p:sldId id="1216" r:id="rId97"/>
    <p:sldId id="1217" r:id="rId98"/>
    <p:sldId id="1218" r:id="rId99"/>
    <p:sldId id="1219" r:id="rId100"/>
    <p:sldId id="1220" r:id="rId101"/>
    <p:sldId id="1221" r:id="rId102"/>
    <p:sldId id="1222" r:id="rId103"/>
    <p:sldId id="1223" r:id="rId104"/>
    <p:sldId id="1224" r:id="rId105"/>
    <p:sldId id="1225" r:id="rId106"/>
    <p:sldId id="1226" r:id="rId107"/>
    <p:sldId id="1227" r:id="rId108"/>
    <p:sldId id="1228" r:id="rId109"/>
    <p:sldId id="1229" r:id="rId110"/>
    <p:sldId id="1230" r:id="rId111"/>
    <p:sldId id="1231" r:id="rId112"/>
    <p:sldId id="1232" r:id="rId113"/>
    <p:sldId id="1233" r:id="rId114"/>
    <p:sldId id="1234" r:id="rId115"/>
    <p:sldId id="1235" r:id="rId116"/>
    <p:sldId id="1236" r:id="rId117"/>
    <p:sldId id="1237" r:id="rId118"/>
    <p:sldId id="1238" r:id="rId119"/>
    <p:sldId id="1239" r:id="rId120"/>
    <p:sldId id="1240" r:id="rId121"/>
    <p:sldId id="1241" r:id="rId122"/>
    <p:sldId id="1144" r:id="rId123"/>
    <p:sldId id="1145" r:id="rId124"/>
    <p:sldId id="1146" r:id="rId125"/>
    <p:sldId id="1147" r:id="rId126"/>
    <p:sldId id="1148" r:id="rId127"/>
    <p:sldId id="1149" r:id="rId128"/>
    <p:sldId id="1150" r:id="rId129"/>
    <p:sldId id="1151" r:id="rId130"/>
    <p:sldId id="1152" r:id="rId131"/>
    <p:sldId id="1153" r:id="rId132"/>
    <p:sldId id="1154" r:id="rId133"/>
    <p:sldId id="1155" r:id="rId134"/>
    <p:sldId id="1156" r:id="rId135"/>
    <p:sldId id="1157" r:id="rId136"/>
    <p:sldId id="1158" r:id="rId137"/>
    <p:sldId id="1159" r:id="rId138"/>
    <p:sldId id="1160" r:id="rId139"/>
    <p:sldId id="1161" r:id="rId140"/>
    <p:sldId id="1162" r:id="rId141"/>
    <p:sldId id="1163" r:id="rId142"/>
    <p:sldId id="1164" r:id="rId143"/>
    <p:sldId id="1165" r:id="rId144"/>
    <p:sldId id="1166" r:id="rId145"/>
    <p:sldId id="1167" r:id="rId146"/>
    <p:sldId id="1168" r:id="rId147"/>
    <p:sldId id="1169" r:id="rId148"/>
    <p:sldId id="1170" r:id="rId149"/>
    <p:sldId id="1171" r:id="rId150"/>
    <p:sldId id="1172" r:id="rId151"/>
    <p:sldId id="1173" r:id="rId152"/>
    <p:sldId id="1201" r:id="rId153"/>
    <p:sldId id="1202" r:id="rId154"/>
    <p:sldId id="1203" r:id="rId155"/>
    <p:sldId id="1204" r:id="rId156"/>
    <p:sldId id="1205" r:id="rId157"/>
    <p:sldId id="1206" r:id="rId158"/>
    <p:sldId id="1207" r:id="rId159"/>
    <p:sldId id="300" r:id="rId160"/>
    <p:sldId id="302" r:id="rId161"/>
    <p:sldId id="301" r:id="rId162"/>
    <p:sldId id="1208" r:id="rId163"/>
    <p:sldId id="303" r:id="rId164"/>
    <p:sldId id="307" r:id="rId165"/>
    <p:sldId id="306" r:id="rId166"/>
    <p:sldId id="308" r:id="rId167"/>
    <p:sldId id="1174" r:id="rId168"/>
    <p:sldId id="1175" r:id="rId169"/>
    <p:sldId id="1176" r:id="rId170"/>
    <p:sldId id="1177" r:id="rId171"/>
    <p:sldId id="1178" r:id="rId172"/>
    <p:sldId id="1179" r:id="rId173"/>
    <p:sldId id="1180" r:id="rId174"/>
    <p:sldId id="1181" r:id="rId175"/>
    <p:sldId id="1182" r:id="rId176"/>
    <p:sldId id="1183" r:id="rId177"/>
    <p:sldId id="1184" r:id="rId178"/>
    <p:sldId id="1185" r:id="rId179"/>
    <p:sldId id="1186" r:id="rId180"/>
    <p:sldId id="1187" r:id="rId181"/>
    <p:sldId id="1188" r:id="rId182"/>
    <p:sldId id="1189" r:id="rId183"/>
    <p:sldId id="1190" r:id="rId184"/>
    <p:sldId id="1191" r:id="rId185"/>
    <p:sldId id="1192" r:id="rId186"/>
    <p:sldId id="1193" r:id="rId187"/>
    <p:sldId id="1194" r:id="rId188"/>
    <p:sldId id="1195" r:id="rId189"/>
    <p:sldId id="1196" r:id="rId190"/>
    <p:sldId id="1197" r:id="rId191"/>
    <p:sldId id="1198" r:id="rId192"/>
    <p:sldId id="1199" r:id="rId193"/>
    <p:sldId id="1200" r:id="rId1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4C618-E9CD-4128-8FD1-0DA271BD3D6A}">
          <p14:sldIdLst>
            <p14:sldId id="256"/>
            <p14:sldId id="1126"/>
          </p14:sldIdLst>
        </p14:section>
        <p14:section name="Mx of trauma" id="{0722AC22-2EB6-4768-BF54-A5C0C457AB10}">
          <p14:sldIdLst>
            <p14:sldId id="257"/>
            <p14:sldId id="260"/>
            <p14:sldId id="259"/>
            <p14:sldId id="261"/>
            <p14:sldId id="258"/>
            <p14:sldId id="265"/>
            <p14:sldId id="266"/>
            <p14:sldId id="262"/>
            <p14:sldId id="263"/>
            <p14:sldId id="264"/>
            <p14:sldId id="267"/>
            <p14:sldId id="268"/>
            <p14:sldId id="269"/>
            <p14:sldId id="270"/>
            <p14:sldId id="271"/>
            <p14:sldId id="272"/>
          </p14:sldIdLst>
        </p14:section>
        <p14:section name="Shock" id="{BDF1505F-709E-47D8-B584-C758C73FBEDE}">
          <p14:sldIdLst>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Lst>
        </p14:section>
        <p14:section name="Head trauma" id="{43D66969-09AF-449D-AEEB-76B5369E8872}">
          <p14:sldIdLst>
            <p14:sldId id="295"/>
            <p14:sldId id="296"/>
            <p14:sldId id="297"/>
            <p14:sldId id="298"/>
            <p14:sldId id="299"/>
            <p14:sldId id="314"/>
            <p14:sldId id="315"/>
            <p14:sldId id="1027"/>
            <p14:sldId id="525"/>
            <p14:sldId id="526"/>
            <p14:sldId id="528"/>
            <p14:sldId id="1026"/>
            <p14:sldId id="522"/>
            <p14:sldId id="529"/>
            <p14:sldId id="530"/>
            <p14:sldId id="531"/>
            <p14:sldId id="532"/>
            <p14:sldId id="533"/>
            <p14:sldId id="523"/>
            <p14:sldId id="1028"/>
            <p14:sldId id="534"/>
            <p14:sldId id="535"/>
            <p14:sldId id="1029"/>
            <p14:sldId id="1030"/>
            <p14:sldId id="1031"/>
            <p14:sldId id="536"/>
            <p14:sldId id="537"/>
            <p14:sldId id="538"/>
            <p14:sldId id="1032"/>
            <p14:sldId id="1033"/>
            <p14:sldId id="1034"/>
            <p14:sldId id="1035"/>
            <p14:sldId id="1036"/>
            <p14:sldId id="1037"/>
          </p14:sldIdLst>
        </p14:section>
        <p14:section name="Neck Injury" id="{C93BA39D-D134-4A15-BEB4-6FFB3B181EB6}">
          <p14:sldIdLst>
            <p14:sldId id="1038"/>
            <p14:sldId id="1039"/>
            <p14:sldId id="1040"/>
            <p14:sldId id="1041"/>
            <p14:sldId id="1042"/>
            <p14:sldId id="1043"/>
            <p14:sldId id="1044"/>
            <p14:sldId id="1045"/>
            <p14:sldId id="1046"/>
            <p14:sldId id="1047"/>
            <p14:sldId id="1048"/>
            <p14:sldId id="1049"/>
            <p14:sldId id="1050"/>
            <p14:sldId id="1051"/>
          </p14:sldIdLst>
        </p14:section>
        <p14:section name="Thoracic trauma" id="{DBFE811D-0A4E-40E1-AC09-0AAA96ABAB17}">
          <p14:sldIdLst>
            <p14:sldId id="1127"/>
            <p14:sldId id="1210"/>
            <p14:sldId id="1211"/>
            <p14:sldId id="1212"/>
            <p14:sldId id="1213"/>
            <p14:sldId id="1214"/>
            <p14:sldId id="1215"/>
            <p14:sldId id="1216"/>
            <p14:sldId id="1217"/>
            <p14:sldId id="1218"/>
            <p14:sldId id="1219"/>
            <p14:sldId id="1220"/>
            <p14:sldId id="1221"/>
            <p14:sldId id="1222"/>
            <p14:sldId id="1223"/>
            <p14:sldId id="1224"/>
            <p14:sldId id="1225"/>
            <p14:sldId id="1226"/>
            <p14:sldId id="1227"/>
            <p14:sldId id="1228"/>
            <p14:sldId id="1229"/>
            <p14:sldId id="1230"/>
            <p14:sldId id="1231"/>
            <p14:sldId id="1232"/>
            <p14:sldId id="1233"/>
            <p14:sldId id="1234"/>
            <p14:sldId id="1235"/>
            <p14:sldId id="1236"/>
            <p14:sldId id="1237"/>
            <p14:sldId id="1238"/>
            <p14:sldId id="1239"/>
            <p14:sldId id="1240"/>
            <p14:sldId id="1241"/>
          </p14:sldIdLst>
        </p14:section>
        <p14:section name="Abdominal trauma" id="{A413E597-6DBF-49D3-8121-CB59E2109E87}">
          <p14:sldIdLst>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5"/>
            <p14:sldId id="1166"/>
            <p14:sldId id="1167"/>
            <p14:sldId id="1168"/>
            <p14:sldId id="1169"/>
            <p14:sldId id="1170"/>
            <p14:sldId id="1171"/>
            <p14:sldId id="1172"/>
            <p14:sldId id="1173"/>
            <p14:sldId id="1201"/>
            <p14:sldId id="1202"/>
            <p14:sldId id="1203"/>
            <p14:sldId id="1204"/>
            <p14:sldId id="1205"/>
            <p14:sldId id="1206"/>
            <p14:sldId id="1207"/>
            <p14:sldId id="300"/>
            <p14:sldId id="302"/>
            <p14:sldId id="301"/>
            <p14:sldId id="1208"/>
            <p14:sldId id="303"/>
            <p14:sldId id="307"/>
            <p14:sldId id="306"/>
            <p14:sldId id="308"/>
            <p14:sldId id="1174"/>
            <p14:sldId id="1175"/>
          </p14:sldIdLst>
        </p14:section>
        <p14:section name="Burn" id="{41260682-A645-472E-B919-1A1408E6EC5F}">
          <p14:sldIdLst>
            <p14:sldId id="1176"/>
            <p14:sldId id="1177"/>
            <p14:sldId id="1178"/>
            <p14:sldId id="1179"/>
            <p14:sldId id="1180"/>
            <p14:sldId id="1181"/>
            <p14:sldId id="1182"/>
            <p14:sldId id="1183"/>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5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45" autoAdjust="0"/>
    <p:restoredTop sz="94660"/>
  </p:normalViewPr>
  <p:slideViewPr>
    <p:cSldViewPr snapToGrid="0">
      <p:cViewPr varScale="1">
        <p:scale>
          <a:sx n="77" d="100"/>
          <a:sy n="77" d="100"/>
        </p:scale>
        <p:origin x="88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88690-2D2E-459A-A60E-C033AE290337}" type="datetimeFigureOut">
              <a:rPr lang="en-US" smtClean="0"/>
              <a:t>6/4/2024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1CEC6-4A94-448D-BFC9-8E797057CAE9}" type="slidenum">
              <a:rPr lang="en-US" smtClean="0"/>
              <a:t>‹#›</a:t>
            </a:fld>
            <a:endParaRPr lang="en-US"/>
          </a:p>
        </p:txBody>
      </p:sp>
    </p:spTree>
    <p:extLst>
      <p:ext uri="{BB962C8B-B14F-4D97-AF65-F5344CB8AC3E}">
        <p14:creationId xmlns:p14="http://schemas.microsoft.com/office/powerpoint/2010/main" val="76468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13A3C-5444-40F0-8CDA-BCE3A62E9EA5}" type="slidenum">
              <a:rPr lang="en-US" smtClean="0"/>
              <a:t>75</a:t>
            </a:fld>
            <a:endParaRPr lang="en-US"/>
          </a:p>
        </p:txBody>
      </p:sp>
    </p:spTree>
    <p:extLst>
      <p:ext uri="{BB962C8B-B14F-4D97-AF65-F5344CB8AC3E}">
        <p14:creationId xmlns:p14="http://schemas.microsoft.com/office/powerpoint/2010/main" val="386270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95936-FEAF-45A7-9258-E41690658820}" type="slidenum">
              <a:rPr lang="en-US" smtClean="0"/>
              <a:t>115</a:t>
            </a:fld>
            <a:endParaRPr lang="en-US"/>
          </a:p>
        </p:txBody>
      </p:sp>
    </p:spTree>
    <p:extLst>
      <p:ext uri="{BB962C8B-B14F-4D97-AF65-F5344CB8AC3E}">
        <p14:creationId xmlns:p14="http://schemas.microsoft.com/office/powerpoint/2010/main" val="354313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BEF4C4-E60B-460E-92EC-9B53A2A980CD}" type="slidenum">
              <a:rPr lang="en-US" smtClean="0"/>
              <a:t>125</a:t>
            </a:fld>
            <a:endParaRPr lang="en-US"/>
          </a:p>
        </p:txBody>
      </p:sp>
    </p:spTree>
    <p:extLst>
      <p:ext uri="{BB962C8B-B14F-4D97-AF65-F5344CB8AC3E}">
        <p14:creationId xmlns:p14="http://schemas.microsoft.com/office/powerpoint/2010/main" val="213602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93410-8C59-4955-B377-278B31F277F6}" type="slidenum">
              <a:rPr lang="en-US" smtClean="0"/>
              <a:t>175</a:t>
            </a:fld>
            <a:endParaRPr lang="en-US"/>
          </a:p>
        </p:txBody>
      </p:sp>
    </p:spTree>
    <p:extLst>
      <p:ext uri="{BB962C8B-B14F-4D97-AF65-F5344CB8AC3E}">
        <p14:creationId xmlns:p14="http://schemas.microsoft.com/office/powerpoint/2010/main" val="245036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93410-8C59-4955-B377-278B31F277F6}" type="slidenum">
              <a:rPr lang="en-US" smtClean="0"/>
              <a:t>179</a:t>
            </a:fld>
            <a:endParaRPr lang="en-US"/>
          </a:p>
        </p:txBody>
      </p:sp>
    </p:spTree>
    <p:extLst>
      <p:ext uri="{BB962C8B-B14F-4D97-AF65-F5344CB8AC3E}">
        <p14:creationId xmlns:p14="http://schemas.microsoft.com/office/powerpoint/2010/main" val="12154965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slide layou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p:nvSpPr>
        <p:spPr>
          <a:xfrm>
            <a:off x="0" y="0"/>
            <a:ext cx="12192000" cy="6858000"/>
          </a:xfrm>
          <a:prstGeom prst="rect">
            <a:avLst/>
          </a:pr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p:nvSpPr>
        <p:spPr>
          <a:xfrm flipH="1">
            <a:off x="8052178" y="0"/>
            <a:ext cx="4139819" cy="6858000"/>
          </a:xfrm>
          <a:prstGeom prst="rtTriangle">
            <a:avLst/>
          </a:prstGeom>
          <a:solidFill>
            <a:schemeClr val="tx2">
              <a:lumMod val="75000"/>
              <a:alpha val="9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p:nvSpPr>
        <p:spPr>
          <a:xfrm rot="10800000" flipH="1">
            <a:off x="4" y="0"/>
            <a:ext cx="4139819" cy="6858000"/>
          </a:xfrm>
          <a:prstGeom prst="rtTriangle">
            <a:avLst/>
          </a:prstGeom>
          <a:solidFill>
            <a:schemeClr val="tx2">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p:nvSpPr>
        <p:spPr>
          <a:xfrm>
            <a:off x="1524000" y="1127145"/>
            <a:ext cx="10667997" cy="2402027"/>
          </a:xfrm>
          <a:prstGeom prst="rect">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a:effectLst>
            <a:outerShdw blurRad="50800" dist="38100" dir="5400000" algn="t" rotWithShape="0">
              <a:prstClr val="black">
                <a:alpha val="40000"/>
              </a:prstClr>
            </a:outerShdw>
          </a:effectLst>
        </p:spPr>
        <p:txBody>
          <a:bodyPr anchor="ctr"/>
          <a:lstStyle>
            <a:lvl1pPr algn="ctr">
              <a:defRPr sz="6000">
                <a:solidFill>
                  <a:schemeClr val="bg1"/>
                </a:solidFill>
                <a:effectLst>
                  <a:outerShdw blurRad="38100" dist="38100" dir="2700000" algn="tl">
                    <a:srgbClr val="000000">
                      <a:alpha val="43137"/>
                    </a:srgbClr>
                  </a:outerShdw>
                </a:effectLst>
                <a:latin typeface="Arial Black" panose="020B0A04020102020204" pitchFamily="34" charset="0"/>
              </a:defRPr>
            </a:lvl1pPr>
          </a:lstStyle>
          <a:p>
            <a:r>
              <a:rPr lang="en-US"/>
              <a:t>Click to edit Master title style</a:t>
            </a:r>
            <a:endParaRPr lang="en-US" dirty="0"/>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a:effectLst>
            <a:outerShdw blurRad="50800" dist="38100" dir="5400000" algn="t" rotWithShape="0">
              <a:prstClr val="black">
                <a:alpha val="40000"/>
              </a:prstClr>
            </a:outerShdw>
          </a:effectLst>
        </p:spPr>
        <p:txBody>
          <a:bodyPr/>
          <a:lstStyle>
            <a:lvl1pPr marL="0" indent="0" algn="ctr">
              <a:buNone/>
              <a:defRPr sz="2400">
                <a:solidFill>
                  <a:schemeClr val="bg1"/>
                </a:solidFill>
                <a:effectLst>
                  <a:outerShdw blurRad="38100" dist="38100" dir="2700000" algn="tl">
                    <a:srgbClr val="000000">
                      <a:alpha val="43137"/>
                    </a:srgbClr>
                  </a:outerShdw>
                </a:effectLst>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60EE9F5F-F607-6D79-0F76-9B995771B08F}"/>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9335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70906C-CF43-56C3-871D-FBB74E6E2D6A}"/>
              </a:ext>
            </a:extLst>
          </p:cNvPr>
          <p:cNvSpPr/>
          <p:nvPr userDrawn="1"/>
        </p:nvSpPr>
        <p:spPr>
          <a:xfrm>
            <a:off x="0" y="0"/>
            <a:ext cx="12192000" cy="68580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8CEF-1B96-37CB-FF38-0636FDF65514}"/>
              </a:ext>
            </a:extLst>
          </p:cNvPr>
          <p:cNvSpPr/>
          <p:nvPr userDrawn="1"/>
        </p:nvSpPr>
        <p:spPr>
          <a:xfrm>
            <a:off x="838200" y="2678905"/>
            <a:ext cx="11353797" cy="1500188"/>
          </a:xfrm>
          <a:prstGeom prst="rect">
            <a:avLst/>
          </a:prstGeom>
          <a:solidFill>
            <a:schemeClr val="tx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44AFF-E897-496A-99B4-7EA22E9EB0B5}"/>
              </a:ext>
            </a:extLst>
          </p:cNvPr>
          <p:cNvSpPr>
            <a:spLocks noGrp="1"/>
          </p:cNvSpPr>
          <p:nvPr>
            <p:ph type="title"/>
          </p:nvPr>
        </p:nvSpPr>
        <p:spPr>
          <a:xfrm>
            <a:off x="838200" y="2678906"/>
            <a:ext cx="10515600" cy="1500187"/>
          </a:xfrm>
          <a:solidFill>
            <a:schemeClr val="tx2">
              <a:lumMod val="75000"/>
              <a:alpha val="75000"/>
            </a:schemeClr>
          </a:solidFill>
        </p:spPr>
        <p:txBody>
          <a:bodyPr anchor="ctr"/>
          <a:lstStyle>
            <a:lvl1pPr>
              <a:defRPr sz="6000">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1A264AA1-E8BA-4398-8F73-30E7F92A89BA}"/>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BA1915A-0766-4A16-BAC6-5FF5C3743BBD}"/>
              </a:ext>
            </a:extLst>
          </p:cNvPr>
          <p:cNvSpPr>
            <a:spLocks noGrp="1"/>
          </p:cNvSpPr>
          <p:nvPr>
            <p:ph type="dt" sz="half" idx="10"/>
          </p:nvPr>
        </p:nvSpPr>
        <p:spPr/>
        <p:txBody>
          <a:bodyPr/>
          <a:lstStyle/>
          <a:p>
            <a:fld id="{662ED6D0-E2C5-4E0B-A33B-6AF1FB07B98E}" type="datetimeFigureOut">
              <a:rPr lang="en-US" smtClean="0"/>
              <a:t>6/4/2024</a:t>
            </a:fld>
            <a:endParaRPr lang="en-US"/>
          </a:p>
        </p:txBody>
      </p:sp>
      <p:sp>
        <p:nvSpPr>
          <p:cNvPr id="5" name="Footer Placeholder 4">
            <a:extLst>
              <a:ext uri="{FF2B5EF4-FFF2-40B4-BE49-F238E27FC236}">
                <a16:creationId xmlns:a16="http://schemas.microsoft.com/office/drawing/2014/main" id="{E7E91DE5-81A7-4A5C-A639-6924EE4A14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68516-E0CE-4DA7-9568-FA1B13239A2A}"/>
              </a:ext>
            </a:extLst>
          </p:cNvPr>
          <p:cNvSpPr>
            <a:spLocks noGrp="1"/>
          </p:cNvSpPr>
          <p:nvPr>
            <p:ph type="sldNum" sz="quarter" idx="12"/>
          </p:nvPr>
        </p:nvSpPr>
        <p:spPr/>
        <p:txBody>
          <a:bodyPr/>
          <a:lstStyle/>
          <a:p>
            <a:fld id="{446A514F-B183-4ABD-9789-46816B2222C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DAA8603-DE27-0F3C-868C-FA06C8F6D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08642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70906C-CF43-56C3-871D-FBB74E6E2D6A}"/>
              </a:ext>
            </a:extLst>
          </p:cNvPr>
          <p:cNvSpPr/>
          <p:nvPr userDrawn="1"/>
        </p:nvSpPr>
        <p:spPr>
          <a:xfrm>
            <a:off x="0" y="0"/>
            <a:ext cx="12192000" cy="68580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6B44C30-1952-770A-521D-781D6F7B35E2}"/>
              </a:ext>
            </a:extLst>
          </p:cNvPr>
          <p:cNvSpPr>
            <a:spLocks noGrp="1"/>
          </p:cNvSpPr>
          <p:nvPr>
            <p:ph type="title"/>
          </p:nvPr>
        </p:nvSpPr>
        <p:spPr>
          <a:xfrm>
            <a:off x="838200" y="365125"/>
            <a:ext cx="10515600" cy="762339"/>
          </a:xfrm>
        </p:spPr>
        <p:txBody>
          <a:bodyPr/>
          <a:lstStyle>
            <a:lvl1pPr>
              <a:defRPr>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1" name="Content Placeholder 2">
            <a:extLst>
              <a:ext uri="{FF2B5EF4-FFF2-40B4-BE49-F238E27FC236}">
                <a16:creationId xmlns:a16="http://schemas.microsoft.com/office/drawing/2014/main" id="{CB80EEA7-1F48-D61A-2BAB-0EFCA54345E9}"/>
              </a:ext>
            </a:extLst>
          </p:cNvPr>
          <p:cNvSpPr>
            <a:spLocks noGrp="1"/>
          </p:cNvSpPr>
          <p:nvPr>
            <p:ph idx="1"/>
          </p:nvPr>
        </p:nvSpPr>
        <p:spPr>
          <a:xfrm>
            <a:off x="838200" y="1305026"/>
            <a:ext cx="10515600" cy="4871938"/>
          </a:xfrm>
          <a:solidFill>
            <a:schemeClr val="accent1">
              <a:lumMod val="50000"/>
              <a:alpha val="20000"/>
            </a:schemeClr>
          </a:solidFill>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CF07A25D-FC17-6311-4E81-6D61856F8F57}"/>
              </a:ext>
            </a:extLst>
          </p:cNvPr>
          <p:cNvSpPr>
            <a:spLocks noGrp="1"/>
          </p:cNvSpPr>
          <p:nvPr>
            <p:ph type="dt" sz="half" idx="10"/>
          </p:nvPr>
        </p:nvSpPr>
        <p:spPr>
          <a:xfrm>
            <a:off x="838200" y="6356350"/>
            <a:ext cx="2743200" cy="365125"/>
          </a:xfrm>
        </p:spPr>
        <p:txBody>
          <a:bodyPr/>
          <a:lstStyle/>
          <a:p>
            <a:fld id="{673952EB-E745-4DCB-92B1-0AAA3B36EA73}" type="datetimeFigureOut">
              <a:rPr lang="en-US" smtClean="0"/>
              <a:t>6/4/2024</a:t>
            </a:fld>
            <a:endParaRPr lang="en-US"/>
          </a:p>
        </p:txBody>
      </p:sp>
      <p:sp>
        <p:nvSpPr>
          <p:cNvPr id="13" name="Footer Placeholder 4">
            <a:extLst>
              <a:ext uri="{FF2B5EF4-FFF2-40B4-BE49-F238E27FC236}">
                <a16:creationId xmlns:a16="http://schemas.microsoft.com/office/drawing/2014/main" id="{C1DD9F40-7B0C-84AB-A721-15532B661150}"/>
              </a:ext>
            </a:extLst>
          </p:cNvPr>
          <p:cNvSpPr>
            <a:spLocks noGrp="1"/>
          </p:cNvSpPr>
          <p:nvPr>
            <p:ph type="ftr" sz="quarter" idx="11"/>
          </p:nvPr>
        </p:nvSpPr>
        <p:spPr>
          <a:xfrm>
            <a:off x="4038600" y="6356350"/>
            <a:ext cx="4114800" cy="365125"/>
          </a:xfrm>
        </p:spPr>
        <p:txBody>
          <a:bodyPr/>
          <a:lstStyle/>
          <a:p>
            <a:endParaRPr lang="en-US"/>
          </a:p>
        </p:txBody>
      </p:sp>
      <p:sp>
        <p:nvSpPr>
          <p:cNvPr id="14" name="Slide Number Placeholder 5">
            <a:extLst>
              <a:ext uri="{FF2B5EF4-FFF2-40B4-BE49-F238E27FC236}">
                <a16:creationId xmlns:a16="http://schemas.microsoft.com/office/drawing/2014/main" id="{87856CFF-34F0-4F9D-C13B-4F7C174DB00E}"/>
              </a:ext>
            </a:extLst>
          </p:cNvPr>
          <p:cNvSpPr>
            <a:spLocks noGrp="1"/>
          </p:cNvSpPr>
          <p:nvPr>
            <p:ph type="sldNum" sz="quarter" idx="12"/>
          </p:nvPr>
        </p:nvSpPr>
        <p:spPr>
          <a:xfrm>
            <a:off x="8610600" y="6356350"/>
            <a:ext cx="2743200" cy="365125"/>
          </a:xfrm>
        </p:spPr>
        <p:txBody>
          <a:bodyPr/>
          <a:lstStyle/>
          <a:p>
            <a:fld id="{E73A975A-F9BE-4A2C-9B52-93CF73E49208}" type="slidenum">
              <a:rPr lang="en-US" smtClean="0"/>
              <a:t>‹#›</a:t>
            </a:fld>
            <a:endParaRPr lang="en-US"/>
          </a:p>
        </p:txBody>
      </p:sp>
      <p:cxnSp>
        <p:nvCxnSpPr>
          <p:cNvPr id="15" name="Straight Connector 14">
            <a:extLst>
              <a:ext uri="{FF2B5EF4-FFF2-40B4-BE49-F238E27FC236}">
                <a16:creationId xmlns:a16="http://schemas.microsoft.com/office/drawing/2014/main" id="{83FA47BF-FD8F-126A-ABF6-95185E4A2ADF}"/>
              </a:ext>
            </a:extLst>
          </p:cNvPr>
          <p:cNvCxnSpPr>
            <a:cxnSpLocks/>
          </p:cNvCxnSpPr>
          <p:nvPr userDrawn="1"/>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318C1C47-67DE-3374-2DCB-BEACDE263D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76828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673952EB-E745-4DCB-92B1-0AAA3B36EA73}" type="datetimeFigureOut">
              <a:rPr lang="en-US" smtClean="0"/>
              <a:t>6/4/2024</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E73A975A-F9BE-4A2C-9B52-93CF73E49208}"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E74B61-88C9-B9F3-8FFD-A70F84DF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79124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673952EB-E745-4DCB-92B1-0AAA3B36EA73}" type="datetimeFigureOut">
              <a:rPr lang="en-US" smtClean="0"/>
              <a:t>6/4/2024</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E73A975A-F9BE-4A2C-9B52-93CF73E49208}"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AD72533C-3E44-831C-CE17-22F9767E4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557607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673952EB-E745-4DCB-92B1-0AAA3B36EA73}" type="datetimeFigureOut">
              <a:rPr lang="en-US" smtClean="0"/>
              <a:t>6/4/2024</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E73A975A-F9BE-4A2C-9B52-93CF73E4920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24079BA5-FA6E-3ED1-A053-5A1B732C4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31889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673952EB-E745-4DCB-92B1-0AAA3B36EA73}" type="datetimeFigureOut">
              <a:rPr lang="en-US" smtClean="0"/>
              <a:t>6/4/2024</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E73A975A-F9BE-4A2C-9B52-93CF73E49208}"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B61DDA50-AB87-CA3E-365F-2A610BEF0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01688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952EB-E745-4DCB-92B1-0AAA3B36EA73}" type="datetimeFigureOut">
              <a:rPr lang="en-US" smtClean="0"/>
              <a:t>6/4/2024</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A975A-F9BE-4A2C-9B52-93CF73E49208}" type="slidenum">
              <a:rPr lang="en-US" smtClean="0"/>
              <a:t>‹#›</a:t>
            </a:fld>
            <a:endParaRPr lang="en-US"/>
          </a:p>
        </p:txBody>
      </p:sp>
    </p:spTree>
    <p:extLst>
      <p:ext uri="{BB962C8B-B14F-4D97-AF65-F5344CB8AC3E}">
        <p14:creationId xmlns:p14="http://schemas.microsoft.com/office/powerpoint/2010/main" val="4291355798"/>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5" r:id="rId3"/>
    <p:sldLayoutId id="2147483664" r:id="rId4"/>
    <p:sldLayoutId id="2147483665" r:id="rId5"/>
    <p:sldLayoutId id="2147483666" r:id="rId6"/>
    <p:sldLayoutId id="2147483667" r:id="rId7"/>
  </p:sldLayoutIdLst>
  <p:txStyles>
    <p:title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4.xml"/><Relationship Id="rId5" Type="http://schemas.openxmlformats.org/officeDocument/2006/relationships/image" Target="../media/image78.jpg"/><Relationship Id="rId4" Type="http://schemas.openxmlformats.org/officeDocument/2006/relationships/image" Target="../media/image77.jpg"/></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ncbi.nlm.nih.gov/books/NBK47042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B92C98-C35C-DCF1-37B3-018311EC7F67}"/>
              </a:ext>
            </a:extLst>
          </p:cNvPr>
          <p:cNvSpPr>
            <a:spLocks noGrp="1"/>
          </p:cNvSpPr>
          <p:nvPr>
            <p:ph type="ctrTitle"/>
          </p:nvPr>
        </p:nvSpPr>
        <p:spPr>
          <a:xfrm>
            <a:off x="1524000" y="1122363"/>
            <a:ext cx="9144000" cy="2387600"/>
          </a:xfrm>
        </p:spPr>
        <p:txBody>
          <a:bodyPr/>
          <a:lstStyle/>
          <a:p>
            <a:r>
              <a:rPr lang="en-US" dirty="0"/>
              <a:t>Trauma Surgery</a:t>
            </a:r>
            <a:br>
              <a:rPr lang="en-US" dirty="0"/>
            </a:br>
            <a:r>
              <a:rPr lang="en-US" dirty="0"/>
              <a:t>and Burns</a:t>
            </a:r>
          </a:p>
        </p:txBody>
      </p:sp>
      <p:sp>
        <p:nvSpPr>
          <p:cNvPr id="10" name="Subtitle 2">
            <a:extLst>
              <a:ext uri="{FF2B5EF4-FFF2-40B4-BE49-F238E27FC236}">
                <a16:creationId xmlns:a16="http://schemas.microsoft.com/office/drawing/2014/main" id="{6145C4F9-440C-8315-B101-A1759B44D807}"/>
              </a:ext>
            </a:extLst>
          </p:cNvPr>
          <p:cNvSpPr>
            <a:spLocks noGrp="1"/>
          </p:cNvSpPr>
          <p:nvPr>
            <p:ph type="subTitle" idx="1"/>
          </p:nvPr>
        </p:nvSpPr>
        <p:spPr>
          <a:xfrm>
            <a:off x="1524000" y="3602038"/>
            <a:ext cx="9144000" cy="1655762"/>
          </a:xfrm>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mn-ea"/>
                <a:cs typeface="+mn-cs"/>
              </a:rPr>
              <a:t>2024 Edition</a:t>
            </a:r>
          </a:p>
        </p:txBody>
      </p:sp>
    </p:spTree>
    <p:extLst>
      <p:ext uri="{BB962C8B-B14F-4D97-AF65-F5344CB8AC3E}">
        <p14:creationId xmlns:p14="http://schemas.microsoft.com/office/powerpoint/2010/main" val="1898218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6B0-C6DA-7EC5-3965-78F5EB92EE8A}"/>
              </a:ext>
            </a:extLst>
          </p:cNvPr>
          <p:cNvSpPr>
            <a:spLocks noGrp="1"/>
          </p:cNvSpPr>
          <p:nvPr>
            <p:ph type="title"/>
          </p:nvPr>
        </p:nvSpPr>
        <p:spPr/>
        <p:txBody>
          <a:bodyPr/>
          <a:lstStyle/>
          <a:p>
            <a:r>
              <a:rPr lang="en-US" dirty="0"/>
              <a:t>Primary survey (The A</a:t>
            </a:r>
            <a:r>
              <a:rPr lang="en-US" b="1" dirty="0">
                <a:solidFill>
                  <a:srgbClr val="FF0000"/>
                </a:solidFill>
              </a:rPr>
              <a:t>B</a:t>
            </a:r>
            <a:r>
              <a:rPr lang="en-US" dirty="0"/>
              <a:t>CDE algorithm)</a:t>
            </a:r>
          </a:p>
        </p:txBody>
      </p:sp>
      <p:sp>
        <p:nvSpPr>
          <p:cNvPr id="3" name="Content Placeholder 2">
            <a:extLst>
              <a:ext uri="{FF2B5EF4-FFF2-40B4-BE49-F238E27FC236}">
                <a16:creationId xmlns:a16="http://schemas.microsoft.com/office/drawing/2014/main" id="{03AD7670-4CE7-0719-0C1E-F6C0D861E186}"/>
              </a:ext>
            </a:extLst>
          </p:cNvPr>
          <p:cNvSpPr>
            <a:spLocks noGrp="1"/>
          </p:cNvSpPr>
          <p:nvPr>
            <p:ph idx="1"/>
          </p:nvPr>
        </p:nvSpPr>
        <p:spPr>
          <a:xfrm>
            <a:off x="838200" y="1305025"/>
            <a:ext cx="10515600" cy="4994175"/>
          </a:xfrm>
        </p:spPr>
        <p:txBody>
          <a:bodyPr>
            <a:normAutofit/>
          </a:bodyPr>
          <a:lstStyle/>
          <a:p>
            <a:r>
              <a:rPr lang="en-US" dirty="0"/>
              <a:t>Breathing (and ventilation) </a:t>
            </a: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management</a:t>
            </a:r>
            <a:endParaRPr lang="en-US" dirty="0"/>
          </a:p>
          <a:p>
            <a:pPr marL="914400" lvl="1" indent="-457200">
              <a:buFont typeface="+mj-lt"/>
              <a:buAutoNum type="arabicPeriod"/>
            </a:pPr>
            <a:r>
              <a:rPr lang="en-US" b="1" dirty="0"/>
              <a:t>Assess oxygenation</a:t>
            </a:r>
            <a:r>
              <a:rPr lang="en-US" dirty="0"/>
              <a:t>: Evaluate SpO2 and start continuous pulse oximetry.</a:t>
            </a:r>
          </a:p>
          <a:p>
            <a:pPr marL="914400" lvl="1" indent="-457200">
              <a:buFont typeface="+mj-lt"/>
              <a:buAutoNum type="arabicPeriod"/>
            </a:pPr>
            <a:r>
              <a:rPr lang="en-US" b="1" dirty="0"/>
              <a:t>Assess ventilation</a:t>
            </a:r>
          </a:p>
          <a:p>
            <a:pPr marL="1371600" lvl="2" indent="-457200">
              <a:buFont typeface="+mj-lt"/>
              <a:buAutoNum type="alphaLcPeriod"/>
            </a:pPr>
            <a:r>
              <a:rPr lang="en-US" b="1" dirty="0"/>
              <a:t>Vital signs</a:t>
            </a:r>
            <a:r>
              <a:rPr lang="en-US" dirty="0"/>
              <a:t>: Monitor rate and quality of respirations.</a:t>
            </a:r>
          </a:p>
          <a:p>
            <a:pPr marL="1371600" lvl="2" indent="-457200">
              <a:buFont typeface="+mj-lt"/>
              <a:buAutoNum type="alphaLcPeriod"/>
            </a:pPr>
            <a:r>
              <a:rPr lang="en-US" b="1" dirty="0"/>
              <a:t>Neck</a:t>
            </a:r>
            <a:r>
              <a:rPr lang="en-US" dirty="0"/>
              <a:t>: Inspect for jugular venous distension and tracheal deviation</a:t>
            </a:r>
          </a:p>
          <a:p>
            <a:pPr marL="1371600" lvl="2" indent="-457200">
              <a:buFont typeface="+mj-lt"/>
              <a:buAutoNum type="alphaLcPeriod"/>
            </a:pPr>
            <a:r>
              <a:rPr lang="en-US" b="1" dirty="0"/>
              <a:t>Chest</a:t>
            </a:r>
            <a:r>
              <a:rPr lang="en-US" dirty="0"/>
              <a:t>: Auscultate and inspect for chest wall injuries: e.g., penetrating wounds, subcutaneous emphysema, absent breath sounds, paradoxical chest movement</a:t>
            </a:r>
          </a:p>
          <a:p>
            <a:pPr marL="1371600" lvl="2" indent="-457200">
              <a:buFont typeface="+mj-lt"/>
              <a:buAutoNum type="alphaLcPeriod"/>
            </a:pPr>
            <a:r>
              <a:rPr lang="en-US" dirty="0"/>
              <a:t>Consider </a:t>
            </a:r>
            <a:r>
              <a:rPr lang="en-US" dirty="0" err="1"/>
              <a:t>eFAST</a:t>
            </a:r>
            <a:r>
              <a:rPr lang="en-US" dirty="0"/>
              <a:t> to help identify pneumothorax at the bedside.</a:t>
            </a:r>
          </a:p>
          <a:p>
            <a:pPr marL="914400" lvl="1" indent="-457200">
              <a:buFont typeface="+mj-lt"/>
              <a:buAutoNum type="arabicPeriod"/>
            </a:pPr>
            <a:r>
              <a:rPr lang="en-US" b="1" dirty="0"/>
              <a:t>Perform initial interventions.</a:t>
            </a:r>
          </a:p>
          <a:p>
            <a:pPr lvl="2"/>
            <a:r>
              <a:rPr lang="en-US" dirty="0"/>
              <a:t>Supplemental O2</a:t>
            </a:r>
          </a:p>
          <a:p>
            <a:pPr lvl="2"/>
            <a:r>
              <a:rPr lang="en-US" dirty="0"/>
              <a:t>Emergency chest decompression for suspected tension pneumothorax.</a:t>
            </a:r>
          </a:p>
          <a:p>
            <a:pPr lvl="2"/>
            <a:r>
              <a:rPr lang="en-US" dirty="0"/>
              <a:t>Thoracostomy tube for massive hemothorax </a:t>
            </a:r>
          </a:p>
          <a:p>
            <a:pPr lvl="2"/>
            <a:r>
              <a:rPr lang="en-US" dirty="0"/>
              <a:t>3-sided dressing for sucking chest wound</a:t>
            </a:r>
          </a:p>
          <a:p>
            <a:pPr lvl="2"/>
            <a:r>
              <a:rPr lang="en-US" dirty="0"/>
              <a:t>Bag-mask ventilation or mechanical ventilation for respiratory failure</a:t>
            </a:r>
          </a:p>
        </p:txBody>
      </p:sp>
    </p:spTree>
    <p:extLst>
      <p:ext uri="{BB962C8B-B14F-4D97-AF65-F5344CB8AC3E}">
        <p14:creationId xmlns:p14="http://schemas.microsoft.com/office/powerpoint/2010/main" val="24534729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E4D8D7-68CD-0000-47BA-F3940029BB77}"/>
              </a:ext>
            </a:extLst>
          </p:cNvPr>
          <p:cNvSpPr>
            <a:spLocks noGrp="1"/>
          </p:cNvSpPr>
          <p:nvPr>
            <p:ph type="title"/>
          </p:nvPr>
        </p:nvSpPr>
        <p:spPr/>
        <p:txBody>
          <a:bodyPr/>
          <a:lstStyle/>
          <a:p>
            <a:r>
              <a:rPr lang="en-US" dirty="0"/>
              <a:t>Pneumothorax</a:t>
            </a:r>
          </a:p>
        </p:txBody>
      </p:sp>
      <p:sp>
        <p:nvSpPr>
          <p:cNvPr id="6" name="Content Placeholder 5">
            <a:extLst>
              <a:ext uri="{FF2B5EF4-FFF2-40B4-BE49-F238E27FC236}">
                <a16:creationId xmlns:a16="http://schemas.microsoft.com/office/drawing/2014/main" id="{1D19D38D-40C7-32FF-8376-7150DBD90DE2}"/>
              </a:ext>
            </a:extLst>
          </p:cNvPr>
          <p:cNvSpPr>
            <a:spLocks noGrp="1"/>
          </p:cNvSpPr>
          <p:nvPr>
            <p:ph idx="1"/>
          </p:nvPr>
        </p:nvSpPr>
        <p:spPr>
          <a:xfrm>
            <a:off x="838200" y="1305026"/>
            <a:ext cx="10515600" cy="5063876"/>
          </a:xfrm>
        </p:spPr>
        <p:txBody>
          <a:bodyPr>
            <a:normAutofit fontScale="92500" lnSpcReduction="10000"/>
          </a:bodyPr>
          <a:lstStyle/>
          <a:p>
            <a:r>
              <a:rPr lang="en-US" sz="2600" b="1" dirty="0"/>
              <a:t>Pneumothorax</a:t>
            </a:r>
            <a:r>
              <a:rPr lang="en-US" sz="2600" dirty="0"/>
              <a:t>: a collection of air within the pleural space between the lung (visceral pleura) and the chest wall (parietal pleura) that can lead to partial or complete pulmonary collapse. </a:t>
            </a:r>
            <a:r>
              <a:rPr lang="en-US" sz="2600" b="1" dirty="0"/>
              <a:t>May be classified as</a:t>
            </a:r>
          </a:p>
          <a:p>
            <a:r>
              <a:rPr lang="en-US" sz="2600" b="1" dirty="0"/>
              <a:t>Spontaneous pneumothorax</a:t>
            </a:r>
          </a:p>
          <a:p>
            <a:pPr lvl="1"/>
            <a:r>
              <a:rPr lang="en-US" b="1" dirty="0"/>
              <a:t>Primary spontaneous pneumothorax</a:t>
            </a:r>
            <a:r>
              <a:rPr lang="en-US" dirty="0"/>
              <a:t> occurs in patients without clinically apparent underlying lung disease</a:t>
            </a:r>
          </a:p>
          <a:p>
            <a:pPr lvl="1"/>
            <a:r>
              <a:rPr lang="en-US" b="1" dirty="0"/>
              <a:t>Secondary spontaneous pneumothorax</a:t>
            </a:r>
            <a:r>
              <a:rPr lang="en-US" dirty="0"/>
              <a:t> occurs as a complication of underlying lung disease</a:t>
            </a:r>
          </a:p>
          <a:p>
            <a:pPr lvl="1"/>
            <a:r>
              <a:rPr lang="en-US" b="1" dirty="0"/>
              <a:t>Recurrent pneumothorax</a:t>
            </a:r>
            <a:r>
              <a:rPr lang="en-US" dirty="0"/>
              <a:t>: a second episode of spontaneous pneumothorax, either ipsilateral or contralateral</a:t>
            </a:r>
          </a:p>
          <a:p>
            <a:r>
              <a:rPr lang="en-US" sz="2600" b="1" dirty="0"/>
              <a:t>Traumatic pneumothorax</a:t>
            </a:r>
            <a:r>
              <a:rPr lang="en-US" sz="2600" dirty="0"/>
              <a:t>: a type of pneumothorax caused by a trauma (e.g., penetrating injury, iatrogenic trauma)</a:t>
            </a:r>
          </a:p>
          <a:p>
            <a:r>
              <a:rPr lang="en-US" sz="2600" b="1" dirty="0"/>
              <a:t>Tension pneumothorax</a:t>
            </a:r>
            <a:r>
              <a:rPr lang="en-US" sz="2600" dirty="0"/>
              <a:t>: a life-threatening variant of pneumothorax characterized by progressively increasing pressure within the chest and cardiorespiratory compromise</a:t>
            </a:r>
          </a:p>
        </p:txBody>
      </p:sp>
    </p:spTree>
    <p:extLst>
      <p:ext uri="{BB962C8B-B14F-4D97-AF65-F5344CB8AC3E}">
        <p14:creationId xmlns:p14="http://schemas.microsoft.com/office/powerpoint/2010/main" val="4586605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8E18-ABB5-E282-5900-1CB189AB318A}"/>
              </a:ext>
            </a:extLst>
          </p:cNvPr>
          <p:cNvSpPr>
            <a:spLocks noGrp="1"/>
          </p:cNvSpPr>
          <p:nvPr>
            <p:ph type="title"/>
          </p:nvPr>
        </p:nvSpPr>
        <p:spPr/>
        <p:txBody>
          <a:bodyPr/>
          <a:lstStyle/>
          <a:p>
            <a:r>
              <a:rPr lang="en-US" dirty="0"/>
              <a:t>Pneumothorax</a:t>
            </a:r>
          </a:p>
        </p:txBody>
      </p:sp>
      <p:pic>
        <p:nvPicPr>
          <p:cNvPr id="1026" name="Picture 2" descr="Etiological classification of pneumothorax">
            <a:extLst>
              <a:ext uri="{FF2B5EF4-FFF2-40B4-BE49-F238E27FC236}">
                <a16:creationId xmlns:a16="http://schemas.microsoft.com/office/drawing/2014/main" id="{1F65A826-B142-6FFE-6008-8D7EA57397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13"/>
          <a:stretch/>
        </p:blipFill>
        <p:spPr bwMode="auto">
          <a:xfrm>
            <a:off x="838200" y="1212109"/>
            <a:ext cx="10515600" cy="555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8485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92AA359-3263-7B46-8DAA-77BA3BD485A3}"/>
              </a:ext>
            </a:extLst>
          </p:cNvPr>
          <p:cNvGraphicFramePr>
            <a:graphicFrameLocks noGrp="1"/>
          </p:cNvGraphicFramePr>
          <p:nvPr>
            <p:ph idx="4294967295"/>
          </p:nvPr>
        </p:nvGraphicFramePr>
        <p:xfrm>
          <a:off x="0" y="0"/>
          <a:ext cx="12191998" cy="6857999"/>
        </p:xfrm>
        <a:graphic>
          <a:graphicData uri="http://schemas.openxmlformats.org/drawingml/2006/table">
            <a:tbl>
              <a:tblPr firstRow="1" bandRow="1">
                <a:tableStyleId>{5940675A-B579-460E-94D1-54222C63F5DA}</a:tableStyleId>
              </a:tblPr>
              <a:tblGrid>
                <a:gridCol w="1626781">
                  <a:extLst>
                    <a:ext uri="{9D8B030D-6E8A-4147-A177-3AD203B41FA5}">
                      <a16:colId xmlns:a16="http://schemas.microsoft.com/office/drawing/2014/main" val="1476366939"/>
                    </a:ext>
                  </a:extLst>
                </a:gridCol>
                <a:gridCol w="4029740">
                  <a:extLst>
                    <a:ext uri="{9D8B030D-6E8A-4147-A177-3AD203B41FA5}">
                      <a16:colId xmlns:a16="http://schemas.microsoft.com/office/drawing/2014/main" val="2387231889"/>
                    </a:ext>
                  </a:extLst>
                </a:gridCol>
                <a:gridCol w="2604977">
                  <a:extLst>
                    <a:ext uri="{9D8B030D-6E8A-4147-A177-3AD203B41FA5}">
                      <a16:colId xmlns:a16="http://schemas.microsoft.com/office/drawing/2014/main" val="3358706406"/>
                    </a:ext>
                  </a:extLst>
                </a:gridCol>
                <a:gridCol w="3930500">
                  <a:extLst>
                    <a:ext uri="{9D8B030D-6E8A-4147-A177-3AD203B41FA5}">
                      <a16:colId xmlns:a16="http://schemas.microsoft.com/office/drawing/2014/main" val="651245168"/>
                    </a:ext>
                  </a:extLst>
                </a:gridCol>
              </a:tblGrid>
              <a:tr h="463378">
                <a:tc gridSpan="4">
                  <a:txBody>
                    <a:bodyPr/>
                    <a:lstStyle/>
                    <a:p>
                      <a:pPr algn="ctr"/>
                      <a:r>
                        <a:rPr lang="en-US" sz="2400" b="1" dirty="0"/>
                        <a:t>Types of traumatic pneumothorax</a:t>
                      </a:r>
                    </a:p>
                  </a:txBody>
                  <a:tcPr anchor="ctr"/>
                </a:tc>
                <a:tc hMerge="1">
                  <a:txBody>
                    <a:bodyPr/>
                    <a:lstStyle/>
                    <a:p>
                      <a:endParaRPr dirty="0"/>
                    </a:p>
                  </a:txBody>
                  <a:tcPr/>
                </a:tc>
                <a:tc hMerge="1">
                  <a:txBody>
                    <a:bodyPr/>
                    <a:lstStyle/>
                    <a:p>
                      <a:pPr algn="ctr"/>
                      <a:endParaRPr lang="en-US" sz="2400" b="1" dirty="0"/>
                    </a:p>
                  </a:txBody>
                  <a:tcPr/>
                </a:tc>
                <a:tc hMerge="1">
                  <a:txBody>
                    <a:bodyPr/>
                    <a:lstStyle/>
                    <a:p>
                      <a:pPr algn="ctr"/>
                      <a:endParaRPr lang="en-US" sz="2400" b="1" dirty="0"/>
                    </a:p>
                  </a:txBody>
                  <a:tcPr/>
                </a:tc>
                <a:extLst>
                  <a:ext uri="{0D108BD9-81ED-4DB2-BD59-A6C34878D82A}">
                    <a16:rowId xmlns:a16="http://schemas.microsoft.com/office/drawing/2014/main" val="3582935094"/>
                  </a:ext>
                </a:extLst>
              </a:tr>
              <a:tr h="401595">
                <a:tc>
                  <a:txBody>
                    <a:bodyPr/>
                    <a:lstStyle/>
                    <a:p>
                      <a:pPr algn="ctr"/>
                      <a:r>
                        <a:rPr lang="en-US" sz="2000" b="1" kern="1200" dirty="0">
                          <a:solidFill>
                            <a:schemeClr val="tx1"/>
                          </a:solidFill>
                          <a:latin typeface="+mn-lt"/>
                          <a:ea typeface="+mn-ea"/>
                          <a:cs typeface="+mn-cs"/>
                        </a:rPr>
                        <a:t>Type</a:t>
                      </a:r>
                    </a:p>
                  </a:txBody>
                  <a:tcPr anchor="ctr"/>
                </a:tc>
                <a:tc>
                  <a:txBody>
                    <a:bodyPr/>
                    <a:lstStyle/>
                    <a:p>
                      <a:pPr algn="ctr"/>
                      <a:r>
                        <a:rPr lang="en-US" sz="2000" b="1" kern="1200" dirty="0">
                          <a:solidFill>
                            <a:schemeClr val="tx1"/>
                          </a:solidFill>
                          <a:latin typeface="+mn-lt"/>
                          <a:ea typeface="+mn-ea"/>
                          <a:cs typeface="+mn-cs"/>
                        </a:rPr>
                        <a:t>Closed pneumothorax </a:t>
                      </a:r>
                    </a:p>
                  </a:txBody>
                  <a:tcPr anchor="ctr"/>
                </a:tc>
                <a:tc>
                  <a:txBody>
                    <a:bodyPr/>
                    <a:lstStyle/>
                    <a:p>
                      <a:pPr algn="ctr"/>
                      <a:r>
                        <a:rPr lang="en-US" sz="2000" b="1" kern="1200" dirty="0">
                          <a:solidFill>
                            <a:schemeClr val="tx1"/>
                          </a:solidFill>
                          <a:latin typeface="+mn-lt"/>
                          <a:ea typeface="+mn-ea"/>
                          <a:cs typeface="+mn-cs"/>
                        </a:rPr>
                        <a:t>Open pneumothorax </a:t>
                      </a:r>
                    </a:p>
                  </a:txBody>
                  <a:tcPr anchor="ctr"/>
                </a:tc>
                <a:tc>
                  <a:txBody>
                    <a:bodyPr/>
                    <a:lstStyle/>
                    <a:p>
                      <a:pPr algn="ctr"/>
                      <a:r>
                        <a:rPr lang="en-US" sz="2000" b="1" kern="1200" dirty="0">
                          <a:solidFill>
                            <a:schemeClr val="tx1"/>
                          </a:solidFill>
                          <a:latin typeface="+mn-lt"/>
                          <a:ea typeface="+mn-ea"/>
                          <a:cs typeface="+mn-cs"/>
                        </a:rPr>
                        <a:t>Tension pneumothorax</a:t>
                      </a:r>
                    </a:p>
                  </a:txBody>
                  <a:tcPr anchor="ctr"/>
                </a:tc>
                <a:extLst>
                  <a:ext uri="{0D108BD9-81ED-4DB2-BD59-A6C34878D82A}">
                    <a16:rowId xmlns:a16="http://schemas.microsoft.com/office/drawing/2014/main" val="202700331"/>
                  </a:ext>
                </a:extLst>
              </a:tr>
              <a:tr h="586946">
                <a:tc>
                  <a:txBody>
                    <a:bodyPr/>
                    <a:lstStyle/>
                    <a:p>
                      <a:pPr marL="0" indent="0" algn="ctr">
                        <a:buFont typeface="Arial" panose="020B0604020202020204" pitchFamily="34" charset="0"/>
                        <a:buNone/>
                      </a:pPr>
                      <a:r>
                        <a:rPr lang="en-US" sz="1800" b="1" dirty="0"/>
                        <a:t>Characteristics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AKA</a:t>
                      </a:r>
                      <a:r>
                        <a:rPr lang="en-US" sz="1600" dirty="0"/>
                        <a:t> simple pneumothorax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600" dirty="0"/>
                        <a:t>Characterized by the presence of a sucking wound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The most serious type, characterized by the presence of valvular wound </a:t>
                      </a:r>
                    </a:p>
                  </a:txBody>
                  <a:tcPr anchor="ctr"/>
                </a:tc>
                <a:extLst>
                  <a:ext uri="{0D108BD9-81ED-4DB2-BD59-A6C34878D82A}">
                    <a16:rowId xmlns:a16="http://schemas.microsoft.com/office/drawing/2014/main" val="1892429991"/>
                  </a:ext>
                </a:extLst>
              </a:tr>
              <a:tr h="1081216">
                <a:tc>
                  <a:txBody>
                    <a:bodyPr/>
                    <a:lstStyle/>
                    <a:p>
                      <a:pPr marL="0" indent="0" algn="ctr">
                        <a:buFont typeface="Arial" panose="020B0604020202020204" pitchFamily="34" charset="0"/>
                        <a:buNone/>
                      </a:pPr>
                      <a:r>
                        <a:rPr lang="en-US" sz="1800" b="1" dirty="0"/>
                        <a:t>Effects on respiration &amp; circulation</a:t>
                      </a:r>
                      <a:endParaRPr lang="en-US" sz="1800" dirty="0"/>
                    </a:p>
                  </a:txBody>
                  <a:tcPr anchor="ctr"/>
                </a:tc>
                <a:tc>
                  <a:txBody>
                    <a:bodyPr/>
                    <a:lstStyle/>
                    <a:p>
                      <a:pPr marL="0" indent="0" algn="ctr">
                        <a:buFont typeface="Arial" panose="020B0604020202020204" pitchFamily="34" charset="0"/>
                        <a:buNone/>
                      </a:pPr>
                      <a:endParaRPr lang="en-US" sz="1600" dirty="0"/>
                    </a:p>
                  </a:txBody>
                  <a:tcPr anchor="ctr"/>
                </a:tc>
                <a:tc>
                  <a:txBody>
                    <a:bodyPr/>
                    <a:lstStyle/>
                    <a:p>
                      <a:pPr marL="52388" lvl="0" indent="-233363">
                        <a:buFont typeface="+mj-lt"/>
                        <a:buAutoNum type="arabicPeriod"/>
                      </a:pPr>
                      <a:r>
                        <a:rPr lang="en-US" sz="1600" dirty="0"/>
                        <a:t>Paradoxical respiration </a:t>
                      </a:r>
                    </a:p>
                    <a:p>
                      <a:pPr marL="52388" lvl="0" indent="-233363">
                        <a:buFont typeface="+mj-lt"/>
                        <a:buAutoNum type="arabicPeriod"/>
                      </a:pPr>
                      <a:r>
                        <a:rPr lang="en-US" sz="1600" dirty="0"/>
                        <a:t>Pendulum respiration</a:t>
                      </a:r>
                    </a:p>
                    <a:p>
                      <a:pPr marL="52388" lvl="0" indent="-233363">
                        <a:buFont typeface="+mj-lt"/>
                        <a:buAutoNum type="arabicPeriod"/>
                      </a:pPr>
                      <a:r>
                        <a:rPr lang="en-US" sz="1600" dirty="0"/>
                        <a:t>Mediastinal flutter</a:t>
                      </a:r>
                    </a:p>
                    <a:p>
                      <a:pPr marL="52388" lvl="0" indent="-233363">
                        <a:buFont typeface="+mj-lt"/>
                        <a:buAutoNum type="arabicPeriod"/>
                      </a:pPr>
                      <a:r>
                        <a:rPr lang="en-US" sz="1600" dirty="0"/>
                        <a:t>Circulatory failure </a:t>
                      </a:r>
                    </a:p>
                  </a:txBody>
                  <a:tcPr anchor="ctr"/>
                </a:tc>
                <a:tc>
                  <a:txBody>
                    <a:bodyPr/>
                    <a:lstStyle/>
                    <a:p>
                      <a:pPr marL="52388" marR="0" lvl="0" indent="-2333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Lung collapse </a:t>
                      </a:r>
                    </a:p>
                    <a:p>
                      <a:pPr marL="52388" marR="0" lvl="0" indent="-2333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Mediastinal shifting </a:t>
                      </a:r>
                    </a:p>
                    <a:p>
                      <a:pPr marL="52388" marR="0" lvl="0" indent="-2333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Circulatory failure</a:t>
                      </a:r>
                    </a:p>
                    <a:p>
                      <a:pPr marL="52388" marR="0" lvl="0" indent="-23336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Acute right ventricular failure </a:t>
                      </a:r>
                    </a:p>
                  </a:txBody>
                  <a:tcPr anchor="ctr"/>
                </a:tc>
                <a:extLst>
                  <a:ext uri="{0D108BD9-81ED-4DB2-BD59-A6C34878D82A}">
                    <a16:rowId xmlns:a16="http://schemas.microsoft.com/office/drawing/2014/main" val="1213823066"/>
                  </a:ext>
                </a:extLst>
              </a:tr>
              <a:tr h="586946">
                <a:tc>
                  <a:txBody>
                    <a:bodyPr/>
                    <a:lstStyle/>
                    <a:p>
                      <a:pPr marL="0" indent="0" algn="ctr">
                        <a:buFont typeface="Arial" panose="020B0604020202020204" pitchFamily="34" charset="0"/>
                        <a:buNone/>
                      </a:pPr>
                      <a:r>
                        <a:rPr lang="en-US" sz="1800" b="1" dirty="0"/>
                        <a:t>Presentation</a:t>
                      </a:r>
                    </a:p>
                  </a:txBody>
                  <a:tcPr anchor="ctr"/>
                </a:tc>
                <a:tc>
                  <a:txBody>
                    <a:bodyPr/>
                    <a:lstStyle/>
                    <a:p>
                      <a:pPr marL="0" indent="0" algn="ctr">
                        <a:buFont typeface="Arial" panose="020B0604020202020204" pitchFamily="34" charset="0"/>
                        <a:buNone/>
                      </a:pPr>
                      <a:r>
                        <a:rPr lang="en-US" sz="1600" dirty="0"/>
                        <a:t>asymptomatic or mild chest pain and dyspnea</a:t>
                      </a:r>
                    </a:p>
                  </a:txBody>
                  <a:tcPr anchor="ctr"/>
                </a:tc>
                <a:tc>
                  <a:txBody>
                    <a:bodyPr/>
                    <a:lstStyle/>
                    <a:p>
                      <a:pPr marL="0" lvl="0" indent="0" algn="ctr">
                        <a:buFont typeface="+mj-lt"/>
                        <a:buNone/>
                      </a:pPr>
                      <a:r>
                        <a:rPr lang="en-US" sz="1600" dirty="0"/>
                        <a:t>moderate dyspnea, chest pain and cyanosis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sever sharp stabbing chest pain with sever progressive dyspnea and cyanosis</a:t>
                      </a:r>
                    </a:p>
                  </a:txBody>
                  <a:tcPr anchor="ctr"/>
                </a:tc>
                <a:extLst>
                  <a:ext uri="{0D108BD9-81ED-4DB2-BD59-A6C34878D82A}">
                    <a16:rowId xmlns:a16="http://schemas.microsoft.com/office/drawing/2014/main" val="2118240101"/>
                  </a:ext>
                </a:extLst>
              </a:tr>
              <a:tr h="1575486">
                <a:tc>
                  <a:txBody>
                    <a:bodyPr/>
                    <a:lstStyle/>
                    <a:p>
                      <a:pPr marL="0" indent="0" algn="ctr">
                        <a:buFont typeface="Arial" panose="020B0604020202020204" pitchFamily="34" charset="0"/>
                        <a:buNone/>
                      </a:pPr>
                      <a:r>
                        <a:rPr lang="en-US" sz="1800" b="1" dirty="0"/>
                        <a:t>On physical examination</a:t>
                      </a:r>
                      <a:endParaRPr lang="en-US" sz="1800" dirty="0"/>
                    </a:p>
                  </a:txBody>
                  <a:tcPr anchor="ctr"/>
                </a:tc>
                <a:tc>
                  <a:txBody>
                    <a:bodyPr/>
                    <a:lstStyle/>
                    <a:p>
                      <a:pPr marL="233363" lvl="0" indent="-233363">
                        <a:buFont typeface="+mj-lt"/>
                        <a:buAutoNum type="arabicPeriod"/>
                      </a:pPr>
                      <a:r>
                        <a:rPr lang="en-US" sz="1600" dirty="0"/>
                        <a:t>Diminished air entry and resonance on percussion</a:t>
                      </a:r>
                    </a:p>
                    <a:p>
                      <a:pPr marL="233363" lvl="0" indent="-233363">
                        <a:buFont typeface="+mj-lt"/>
                        <a:buAutoNum type="arabicPeriod"/>
                      </a:pPr>
                      <a:r>
                        <a:rPr lang="en-US" sz="1600" dirty="0"/>
                        <a:t>No tracheal or mediastinal shifting </a:t>
                      </a:r>
                    </a:p>
                  </a:txBody>
                  <a:tcPr anchor="ctr"/>
                </a:tc>
                <a:tc>
                  <a:txBody>
                    <a:bodyPr/>
                    <a:lstStyle/>
                    <a:p>
                      <a:pPr marL="52388" lvl="0" indent="-233363">
                        <a:buFont typeface="+mj-lt"/>
                        <a:buAutoNum type="arabicPeriod"/>
                      </a:pPr>
                      <a:r>
                        <a:rPr lang="en-US" sz="1600" dirty="0"/>
                        <a:t>Same as closed type</a:t>
                      </a:r>
                    </a:p>
                    <a:p>
                      <a:pPr marL="52388" lvl="0" indent="-233363">
                        <a:buFont typeface="+mj-lt"/>
                        <a:buAutoNum type="arabicPeriod"/>
                      </a:pPr>
                      <a:r>
                        <a:rPr lang="en-US" sz="1600" dirty="0"/>
                        <a:t>Sound of air passing the wound (both sucking and wheezing sounds)</a:t>
                      </a:r>
                    </a:p>
                  </a:txBody>
                  <a:tcPr anchor="ctr"/>
                </a:tc>
                <a:tc>
                  <a:txBody>
                    <a:bodyPr/>
                    <a:lstStyle/>
                    <a:p>
                      <a:pPr marL="233363" indent="-233363">
                        <a:buFont typeface="+mj-lt"/>
                        <a:buAutoNum type="arabicPeriod"/>
                      </a:pPr>
                      <a:r>
                        <a:rPr lang="en-US" sz="1600" dirty="0"/>
                        <a:t>Sound of air passing the wound (sucking sound only)</a:t>
                      </a:r>
                    </a:p>
                    <a:p>
                      <a:pPr marL="233363" indent="-233363">
                        <a:buFont typeface="+mj-lt"/>
                        <a:buAutoNum type="arabicPeriod"/>
                      </a:pPr>
                      <a:r>
                        <a:rPr lang="en-US" sz="1600" dirty="0"/>
                        <a:t>Diminished chest movement and air entry with hyper-resonance percussion tone </a:t>
                      </a:r>
                    </a:p>
                    <a:p>
                      <a:pPr marL="233363" indent="-233363">
                        <a:buFont typeface="+mj-lt"/>
                        <a:buAutoNum type="arabicPeriod"/>
                      </a:pPr>
                      <a:r>
                        <a:rPr lang="en-US" sz="1600" dirty="0"/>
                        <a:t>Tracheal and mediastinal shifting</a:t>
                      </a:r>
                    </a:p>
                    <a:p>
                      <a:pPr marL="233363" indent="-233363">
                        <a:buFont typeface="+mj-lt"/>
                        <a:buAutoNum type="arabicPeriod"/>
                      </a:pPr>
                      <a:r>
                        <a:rPr lang="en-US" sz="1600" dirty="0"/>
                        <a:t>Congested neck veins </a:t>
                      </a:r>
                    </a:p>
                  </a:txBody>
                  <a:tcPr anchor="ctr"/>
                </a:tc>
                <a:extLst>
                  <a:ext uri="{0D108BD9-81ED-4DB2-BD59-A6C34878D82A}">
                    <a16:rowId xmlns:a16="http://schemas.microsoft.com/office/drawing/2014/main" val="949154261"/>
                  </a:ext>
                </a:extLst>
              </a:tr>
              <a:tr h="1328351">
                <a:tc>
                  <a:txBody>
                    <a:bodyPr/>
                    <a:lstStyle/>
                    <a:p>
                      <a:pPr marL="0" indent="0" algn="ctr">
                        <a:buFont typeface="Arial" panose="020B0604020202020204" pitchFamily="34" charset="0"/>
                        <a:buNone/>
                      </a:pPr>
                      <a:r>
                        <a:rPr lang="en-US" sz="1800" b="1" dirty="0"/>
                        <a:t>Chest X-ray</a:t>
                      </a:r>
                      <a:endParaRPr lang="en-US" sz="1800" dirty="0"/>
                    </a:p>
                  </a:txBody>
                  <a:tcPr anchor="ctr"/>
                </a:tc>
                <a:tc>
                  <a:txBody>
                    <a:bodyPr/>
                    <a:lstStyle/>
                    <a:p>
                      <a:pPr marL="0" lvl="0" indent="-233363">
                        <a:buFont typeface="+mj-lt"/>
                        <a:buAutoNum type="arabicPeriod"/>
                      </a:pPr>
                      <a:r>
                        <a:rPr lang="en-US" sz="1600" dirty="0"/>
                        <a:t>Translucency</a:t>
                      </a:r>
                    </a:p>
                    <a:p>
                      <a:pPr marL="0" lvl="0" indent="-233363">
                        <a:buFont typeface="+mj-lt"/>
                        <a:buAutoNum type="arabicPeriod"/>
                      </a:pPr>
                      <a:r>
                        <a:rPr lang="en-US" sz="1600" dirty="0"/>
                        <a:t>Loss of lung marking</a:t>
                      </a:r>
                    </a:p>
                    <a:p>
                      <a:pPr marL="0" lvl="0" indent="-233363">
                        <a:buFont typeface="+mj-lt"/>
                        <a:buAutoNum type="arabicPeriod"/>
                      </a:pPr>
                      <a:r>
                        <a:rPr lang="en-US" sz="1600" dirty="0"/>
                        <a:t>Visible collapsed lung edges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Same as closed type</a:t>
                      </a:r>
                    </a:p>
                  </a:txBody>
                  <a:tcPr anchor="ctr"/>
                </a:tc>
                <a:tc>
                  <a:txBody>
                    <a:bodyPr/>
                    <a:lstStyle/>
                    <a:p>
                      <a:pPr marL="233363" indent="-233363">
                        <a:buFont typeface="+mj-lt"/>
                        <a:buAutoNum type="arabicPeriod"/>
                      </a:pPr>
                      <a:r>
                        <a:rPr lang="en-US" sz="1600" dirty="0"/>
                        <a:t>Translucency </a:t>
                      </a:r>
                    </a:p>
                    <a:p>
                      <a:pPr marL="233363" indent="-233363">
                        <a:buFont typeface="+mj-lt"/>
                        <a:buAutoNum type="arabicPeriod"/>
                      </a:pPr>
                      <a:r>
                        <a:rPr lang="en-US" sz="1600" dirty="0"/>
                        <a:t>Loss of lung marking</a:t>
                      </a:r>
                    </a:p>
                    <a:p>
                      <a:pPr marL="233363" indent="-233363">
                        <a:buFont typeface="+mj-lt"/>
                        <a:buAutoNum type="arabicPeriod"/>
                      </a:pPr>
                      <a:r>
                        <a:rPr lang="en-US" sz="1600" dirty="0"/>
                        <a:t>Visible collapsed lung edges</a:t>
                      </a:r>
                    </a:p>
                    <a:p>
                      <a:pPr marL="233363" indent="-233363">
                        <a:buFont typeface="+mj-lt"/>
                        <a:buAutoNum type="arabicPeriod"/>
                      </a:pPr>
                      <a:r>
                        <a:rPr lang="en-US" sz="1600" dirty="0"/>
                        <a:t>Mediastinal shifting</a:t>
                      </a:r>
                    </a:p>
                    <a:p>
                      <a:pPr marL="233363" indent="-233363">
                        <a:buFont typeface="+mj-lt"/>
                        <a:buAutoNum type="arabicPeriod"/>
                      </a:pPr>
                      <a:r>
                        <a:rPr lang="en-US" sz="1600" dirty="0"/>
                        <a:t>Depression of diaphragm</a:t>
                      </a:r>
                    </a:p>
                  </a:txBody>
                  <a:tcPr anchor="ctr"/>
                </a:tc>
                <a:extLst>
                  <a:ext uri="{0D108BD9-81ED-4DB2-BD59-A6C34878D82A}">
                    <a16:rowId xmlns:a16="http://schemas.microsoft.com/office/drawing/2014/main" val="4223433082"/>
                  </a:ext>
                </a:extLst>
              </a:tr>
              <a:tr h="834081">
                <a:tc>
                  <a:txBody>
                    <a:bodyPr/>
                    <a:lstStyle/>
                    <a:p>
                      <a:pPr marL="0" indent="0" algn="ctr">
                        <a:buFont typeface="Arial" panose="020B0604020202020204" pitchFamily="34" charset="0"/>
                        <a:buNone/>
                      </a:pPr>
                      <a:r>
                        <a:rPr lang="en-US" sz="1800" b="1" dirty="0"/>
                        <a:t>Treatment</a:t>
                      </a:r>
                      <a:endParaRPr lang="en-US" sz="1800" dirty="0"/>
                    </a:p>
                  </a:txBody>
                  <a:tcPr anchor="ctr"/>
                </a:tc>
                <a:tc>
                  <a:txBody>
                    <a:bodyPr/>
                    <a:lstStyle/>
                    <a:p>
                      <a:pPr marL="233363" lvl="0" indent="-233363">
                        <a:buFont typeface="+mj-lt"/>
                        <a:buAutoNum type="arabicPeriod"/>
                      </a:pPr>
                      <a:r>
                        <a:rPr lang="en-US" sz="1600" dirty="0"/>
                        <a:t>Minimal amount of air without dyspnea may resolve spontaneously</a:t>
                      </a:r>
                    </a:p>
                    <a:p>
                      <a:pPr marL="233363" lvl="0" indent="-233363">
                        <a:buFont typeface="+mj-lt"/>
                        <a:buAutoNum type="arabicPeriod"/>
                      </a:pPr>
                      <a:r>
                        <a:rPr lang="en-US" sz="1600" dirty="0"/>
                        <a:t>Chest tube connected to underwater seal </a:t>
                      </a:r>
                    </a:p>
                  </a:txBody>
                  <a:tcPr anchor="ctr"/>
                </a:tc>
                <a:tc>
                  <a:txBody>
                    <a:bodyPr/>
                    <a:lstStyle/>
                    <a:p>
                      <a:pPr marL="233363" lvl="0" indent="-233363">
                        <a:buFont typeface="+mj-lt"/>
                        <a:buAutoNum type="arabicPeriod"/>
                      </a:pPr>
                      <a:r>
                        <a:rPr lang="en-US" sz="1600" dirty="0"/>
                        <a:t>3-way dressing </a:t>
                      </a:r>
                    </a:p>
                    <a:p>
                      <a:pPr marL="233363" lvl="0" indent="-233363">
                        <a:buFont typeface="+mj-lt"/>
                        <a:buAutoNum type="arabicPeriod"/>
                      </a:pPr>
                      <a:r>
                        <a:rPr lang="en-US" sz="1600" dirty="0"/>
                        <a:t>Chest tube connected to underwater seal</a:t>
                      </a:r>
                    </a:p>
                  </a:txBody>
                  <a:tcPr anchor="ctr"/>
                </a:tc>
                <a:tc>
                  <a:txBody>
                    <a:bodyPr/>
                    <a:lstStyle/>
                    <a:p>
                      <a:pPr marL="233363" indent="-233363">
                        <a:buFont typeface="+mj-lt"/>
                        <a:buAutoNum type="arabicPeriod"/>
                      </a:pPr>
                      <a:r>
                        <a:rPr lang="en-US" sz="1600" dirty="0"/>
                        <a:t>Needle decompression</a:t>
                      </a:r>
                    </a:p>
                    <a:p>
                      <a:pPr marL="233363" indent="-233363">
                        <a:buFont typeface="+mj-lt"/>
                        <a:buAutoNum type="arabicPeriod"/>
                      </a:pPr>
                      <a:r>
                        <a:rPr lang="en-US" sz="1600" dirty="0"/>
                        <a:t>Chest tube connected to underwater seal</a:t>
                      </a:r>
                    </a:p>
                    <a:p>
                      <a:pPr marL="233363" indent="-233363">
                        <a:buFont typeface="+mj-lt"/>
                        <a:buAutoNum type="arabicPeriod"/>
                      </a:pPr>
                      <a:r>
                        <a:rPr lang="en-US" sz="1600" dirty="0"/>
                        <a:t>thoracotomy</a:t>
                      </a:r>
                    </a:p>
                  </a:txBody>
                  <a:tcPr anchor="ctr"/>
                </a:tc>
                <a:extLst>
                  <a:ext uri="{0D108BD9-81ED-4DB2-BD59-A6C34878D82A}">
                    <a16:rowId xmlns:a16="http://schemas.microsoft.com/office/drawing/2014/main" val="1141370293"/>
                  </a:ext>
                </a:extLst>
              </a:tr>
            </a:tbl>
          </a:graphicData>
        </a:graphic>
      </p:graphicFrame>
    </p:spTree>
    <p:extLst>
      <p:ext uri="{BB962C8B-B14F-4D97-AF65-F5344CB8AC3E}">
        <p14:creationId xmlns:p14="http://schemas.microsoft.com/office/powerpoint/2010/main" val="1422868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4D022-7F27-55C3-5AFD-1F937F7F591C}"/>
              </a:ext>
            </a:extLst>
          </p:cNvPr>
          <p:cNvSpPr>
            <a:spLocks noGrp="1"/>
          </p:cNvSpPr>
          <p:nvPr>
            <p:ph type="title"/>
          </p:nvPr>
        </p:nvSpPr>
        <p:spPr>
          <a:xfrm>
            <a:off x="838200" y="365125"/>
            <a:ext cx="10515600" cy="762339"/>
          </a:xfrm>
        </p:spPr>
        <p:txBody>
          <a:bodyPr>
            <a:normAutofit/>
          </a:bodyPr>
          <a:lstStyle/>
          <a:p>
            <a:r>
              <a:rPr lang="en-US" dirty="0"/>
              <a:t>Types of traumatic pneumothorax</a:t>
            </a:r>
          </a:p>
        </p:txBody>
      </p:sp>
      <p:grpSp>
        <p:nvGrpSpPr>
          <p:cNvPr id="30" name="Group 29">
            <a:extLst>
              <a:ext uri="{FF2B5EF4-FFF2-40B4-BE49-F238E27FC236}">
                <a16:creationId xmlns:a16="http://schemas.microsoft.com/office/drawing/2014/main" id="{DCFD0A22-A334-C498-B823-E2305BBCF7A3}"/>
              </a:ext>
            </a:extLst>
          </p:cNvPr>
          <p:cNvGrpSpPr/>
          <p:nvPr/>
        </p:nvGrpSpPr>
        <p:grpSpPr>
          <a:xfrm>
            <a:off x="1441611" y="1294391"/>
            <a:ext cx="9308779" cy="4882673"/>
            <a:chOff x="2045021" y="1294391"/>
            <a:chExt cx="9308779" cy="4882673"/>
          </a:xfrm>
        </p:grpSpPr>
        <p:pic>
          <p:nvPicPr>
            <p:cNvPr id="10" name="Content Placeholder 5" descr="A collage of a collage of a collage of a collage of a collage of a collage of a collage of a collage of a collage of a collage&#10;&#10;Description automatically generated">
              <a:extLst>
                <a:ext uri="{FF2B5EF4-FFF2-40B4-BE49-F238E27FC236}">
                  <a16:creationId xmlns:a16="http://schemas.microsoft.com/office/drawing/2014/main" id="{931D9350-5468-BAFD-5782-4F1B0A8D7A52}"/>
                </a:ext>
              </a:extLst>
            </p:cNvPr>
            <p:cNvPicPr>
              <a:picLocks noChangeAspect="1"/>
            </p:cNvPicPr>
            <p:nvPr/>
          </p:nvPicPr>
          <p:blipFill rotWithShape="1">
            <a:blip r:embed="rId2">
              <a:extLst>
                <a:ext uri="{28A0092B-C50C-407E-A947-70E740481C1C}">
                  <a14:useLocalDpi xmlns:a14="http://schemas.microsoft.com/office/drawing/2010/main" val="0"/>
                </a:ext>
              </a:extLst>
            </a:blip>
            <a:srcRect l="669" r="2006" b="1631"/>
            <a:stretch/>
          </p:blipFill>
          <p:spPr>
            <a:xfrm>
              <a:off x="8463381" y="1305026"/>
              <a:ext cx="2890419" cy="4872038"/>
            </a:xfrm>
            <a:prstGeom prst="rect">
              <a:avLst/>
            </a:prstGeom>
            <a:ln>
              <a:solidFill>
                <a:schemeClr val="tx1"/>
              </a:solidFill>
            </a:ln>
          </p:spPr>
        </p:pic>
        <p:sp>
          <p:nvSpPr>
            <p:cNvPr id="22" name="TextBox 21">
              <a:extLst>
                <a:ext uri="{FF2B5EF4-FFF2-40B4-BE49-F238E27FC236}">
                  <a16:creationId xmlns:a16="http://schemas.microsoft.com/office/drawing/2014/main" id="{BA96B16B-04E7-7C4B-48CB-DA393112CA76}"/>
                </a:ext>
              </a:extLst>
            </p:cNvPr>
            <p:cNvSpPr txBox="1"/>
            <p:nvPr/>
          </p:nvSpPr>
          <p:spPr>
            <a:xfrm rot="16200000">
              <a:off x="5780580" y="3504894"/>
              <a:ext cx="4882672" cy="461665"/>
            </a:xfrm>
            <a:prstGeom prst="rect">
              <a:avLst/>
            </a:prstGeom>
            <a:noFill/>
            <a:ln>
              <a:solidFill>
                <a:schemeClr val="tx1"/>
              </a:solidFill>
            </a:ln>
          </p:spPr>
          <p:txBody>
            <a:bodyPr wrap="square">
              <a:spAutoFit/>
            </a:bodyPr>
            <a:lstStyle/>
            <a:p>
              <a:pPr algn="ctr"/>
              <a:r>
                <a:rPr lang="en-US" sz="2400" dirty="0"/>
                <a:t>3-way dressing</a:t>
              </a:r>
            </a:p>
          </p:txBody>
        </p:sp>
        <p:pic>
          <p:nvPicPr>
            <p:cNvPr id="29" name="Picture 28">
              <a:extLst>
                <a:ext uri="{FF2B5EF4-FFF2-40B4-BE49-F238E27FC236}">
                  <a16:creationId xmlns:a16="http://schemas.microsoft.com/office/drawing/2014/main" id="{4944B6D6-BF1E-02FC-5862-B0CD2BDCA625}"/>
                </a:ext>
              </a:extLst>
            </p:cNvPr>
            <p:cNvPicPr>
              <a:picLocks noChangeAspect="1"/>
            </p:cNvPicPr>
            <p:nvPr/>
          </p:nvPicPr>
          <p:blipFill>
            <a:blip r:embed="rId3"/>
            <a:stretch>
              <a:fillRect/>
            </a:stretch>
          </p:blipFill>
          <p:spPr>
            <a:xfrm>
              <a:off x="2045021" y="1304926"/>
              <a:ext cx="5871634" cy="4871938"/>
            </a:xfrm>
            <a:prstGeom prst="rect">
              <a:avLst/>
            </a:prstGeom>
          </p:spPr>
        </p:pic>
      </p:grpSp>
    </p:spTree>
    <p:extLst>
      <p:ext uri="{BB962C8B-B14F-4D97-AF65-F5344CB8AC3E}">
        <p14:creationId xmlns:p14="http://schemas.microsoft.com/office/powerpoint/2010/main" val="20047328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3D6E-7A7D-0972-8831-DB619402073C}"/>
              </a:ext>
            </a:extLst>
          </p:cNvPr>
          <p:cNvSpPr>
            <a:spLocks noGrp="1"/>
          </p:cNvSpPr>
          <p:nvPr>
            <p:ph type="title"/>
          </p:nvPr>
        </p:nvSpPr>
        <p:spPr/>
        <p:txBody>
          <a:bodyPr/>
          <a:lstStyle/>
          <a:p>
            <a:r>
              <a:rPr lang="en-US" dirty="0"/>
              <a:t>Types of traumatic pneumothorax</a:t>
            </a:r>
          </a:p>
        </p:txBody>
      </p:sp>
      <p:pic>
        <p:nvPicPr>
          <p:cNvPr id="6" name="Picture 2" descr="Tension pneumothorax">
            <a:extLst>
              <a:ext uri="{FF2B5EF4-FFF2-40B4-BE49-F238E27FC236}">
                <a16:creationId xmlns:a16="http://schemas.microsoft.com/office/drawing/2014/main" id="{9CDD23EC-4226-94BC-354B-4A224420E3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0"/>
          <a:stretch/>
        </p:blipFill>
        <p:spPr bwMode="auto">
          <a:xfrm>
            <a:off x="838200" y="1212109"/>
            <a:ext cx="10515600" cy="549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3255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F4E1-E8C9-2F11-30E7-A643121CD81D}"/>
              </a:ext>
            </a:extLst>
          </p:cNvPr>
          <p:cNvSpPr>
            <a:spLocks noGrp="1"/>
          </p:cNvSpPr>
          <p:nvPr>
            <p:ph type="title"/>
          </p:nvPr>
        </p:nvSpPr>
        <p:spPr/>
        <p:txBody>
          <a:bodyPr/>
          <a:lstStyle/>
          <a:p>
            <a:r>
              <a:rPr lang="en-US" dirty="0"/>
              <a:t>Chest tube placement procedure</a:t>
            </a:r>
          </a:p>
        </p:txBody>
      </p:sp>
      <p:sp>
        <p:nvSpPr>
          <p:cNvPr id="3" name="Content Placeholder 2">
            <a:extLst>
              <a:ext uri="{FF2B5EF4-FFF2-40B4-BE49-F238E27FC236}">
                <a16:creationId xmlns:a16="http://schemas.microsoft.com/office/drawing/2014/main" id="{63131DB9-7258-89AF-1F65-2CD7D21E5E1A}"/>
              </a:ext>
            </a:extLst>
          </p:cNvPr>
          <p:cNvSpPr>
            <a:spLocks noGrp="1"/>
          </p:cNvSpPr>
          <p:nvPr>
            <p:ph sz="half" idx="1"/>
          </p:nvPr>
        </p:nvSpPr>
        <p:spPr>
          <a:xfrm>
            <a:off x="838200" y="1306851"/>
            <a:ext cx="5062870" cy="4870112"/>
          </a:xfrm>
        </p:spPr>
        <p:txBody>
          <a:bodyPr>
            <a:normAutofit lnSpcReduction="10000"/>
          </a:bodyPr>
          <a:lstStyle/>
          <a:p>
            <a:pPr>
              <a:buFont typeface="Courier New" panose="02070309020205020404" pitchFamily="49" charset="0"/>
              <a:buChar char="o"/>
            </a:pPr>
            <a:r>
              <a:rPr lang="en-US" sz="2400" dirty="0"/>
              <a:t>Most commonly in the </a:t>
            </a:r>
            <a:r>
              <a:rPr lang="en-US" sz="2400" dirty="0">
                <a:solidFill>
                  <a:srgbClr val="FF0000"/>
                </a:solidFill>
              </a:rPr>
              <a:t>4th–5th intercostal space (nipple line), between the anterior and midaxillary line </a:t>
            </a:r>
            <a:r>
              <a:rPr lang="en-US" sz="2400" dirty="0"/>
              <a:t>(safe triangle)</a:t>
            </a:r>
          </a:p>
          <a:p>
            <a:pPr>
              <a:buFont typeface="Courier New" panose="02070309020205020404" pitchFamily="49" charset="0"/>
              <a:buChar char="o"/>
            </a:pPr>
            <a:r>
              <a:rPr lang="en-US" sz="2400" b="1" dirty="0"/>
              <a:t>The safe triangle </a:t>
            </a:r>
            <a:r>
              <a:rPr lang="en-US" sz="2400" dirty="0"/>
              <a:t>is a term used to describe the anatomical landmarks used during chest drain insertion. The axilla forms the apex and the triangle is formed by the lateral border of pectoralis major and the lateral border of latissimus dorsi.</a:t>
            </a:r>
          </a:p>
          <a:p>
            <a:pPr>
              <a:buFont typeface="Courier New" panose="02070309020205020404" pitchFamily="49" charset="0"/>
              <a:buChar char="o"/>
            </a:pPr>
            <a:r>
              <a:rPr lang="en-US" sz="2400" dirty="0"/>
              <a:t>The chest drainage system may be used with or without suction.</a:t>
            </a:r>
          </a:p>
          <a:p>
            <a:pPr>
              <a:buFont typeface="Courier New" panose="02070309020205020404" pitchFamily="49" charset="0"/>
              <a:buChar char="o"/>
            </a:pPr>
            <a:r>
              <a:rPr lang="en-US" sz="2400" dirty="0"/>
              <a:t>Always check CXR after the procedure is complete</a:t>
            </a:r>
          </a:p>
        </p:txBody>
      </p:sp>
      <p:pic>
        <p:nvPicPr>
          <p:cNvPr id="6" name="Content Placeholder 5">
            <a:extLst>
              <a:ext uri="{FF2B5EF4-FFF2-40B4-BE49-F238E27FC236}">
                <a16:creationId xmlns:a16="http://schemas.microsoft.com/office/drawing/2014/main" id="{81D4C7F4-4A4A-A33F-EFD0-25F5E57BF9A9}"/>
              </a:ext>
            </a:extLst>
          </p:cNvPr>
          <p:cNvPicPr>
            <a:picLocks noGrp="1" noChangeAspect="1"/>
          </p:cNvPicPr>
          <p:nvPr>
            <p:ph sz="half" idx="2"/>
          </p:nvPr>
        </p:nvPicPr>
        <p:blipFill rotWithShape="1">
          <a:blip r:embed="rId2"/>
          <a:srcRect r="8682"/>
          <a:stretch/>
        </p:blipFill>
        <p:spPr>
          <a:xfrm>
            <a:off x="6004472" y="1306851"/>
            <a:ext cx="5349328" cy="4870112"/>
          </a:xfrm>
        </p:spPr>
      </p:pic>
    </p:spTree>
    <p:extLst>
      <p:ext uri="{BB962C8B-B14F-4D97-AF65-F5344CB8AC3E}">
        <p14:creationId xmlns:p14="http://schemas.microsoft.com/office/powerpoint/2010/main" val="23592200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BC2F8-293E-7922-8179-CA0413DB9D90}"/>
              </a:ext>
            </a:extLst>
          </p:cNvPr>
          <p:cNvSpPr>
            <a:spLocks noGrp="1"/>
          </p:cNvSpPr>
          <p:nvPr>
            <p:ph type="title"/>
          </p:nvPr>
        </p:nvSpPr>
        <p:spPr/>
        <p:txBody>
          <a:bodyPr/>
          <a:lstStyle/>
          <a:p>
            <a:r>
              <a:rPr lang="en-US" dirty="0"/>
              <a:t>Hemothorax</a:t>
            </a:r>
          </a:p>
        </p:txBody>
      </p:sp>
      <p:graphicFrame>
        <p:nvGraphicFramePr>
          <p:cNvPr id="5" name="Content Placeholder 3">
            <a:extLst>
              <a:ext uri="{FF2B5EF4-FFF2-40B4-BE49-F238E27FC236}">
                <a16:creationId xmlns:a16="http://schemas.microsoft.com/office/drawing/2014/main" id="{966FAC45-076C-63B1-1E51-ACBEA11018CC}"/>
              </a:ext>
            </a:extLst>
          </p:cNvPr>
          <p:cNvGraphicFramePr>
            <a:graphicFrameLocks noGrp="1"/>
          </p:cNvGraphicFramePr>
          <p:nvPr>
            <p:ph idx="1"/>
          </p:nvPr>
        </p:nvGraphicFramePr>
        <p:xfrm>
          <a:off x="838200" y="1304925"/>
          <a:ext cx="10515600" cy="4937760"/>
        </p:xfrm>
        <a:graphic>
          <a:graphicData uri="http://schemas.openxmlformats.org/drawingml/2006/table">
            <a:tbl>
              <a:tblPr firstRow="1" bandRow="1">
                <a:tableStyleId>{5940675A-B579-460E-94D1-54222C63F5DA}</a:tableStyleId>
              </a:tblPr>
              <a:tblGrid>
                <a:gridCol w="2043223">
                  <a:extLst>
                    <a:ext uri="{9D8B030D-6E8A-4147-A177-3AD203B41FA5}">
                      <a16:colId xmlns:a16="http://schemas.microsoft.com/office/drawing/2014/main" val="1047596672"/>
                    </a:ext>
                  </a:extLst>
                </a:gridCol>
                <a:gridCol w="8472377">
                  <a:extLst>
                    <a:ext uri="{9D8B030D-6E8A-4147-A177-3AD203B41FA5}">
                      <a16:colId xmlns:a16="http://schemas.microsoft.com/office/drawing/2014/main" val="773739649"/>
                    </a:ext>
                  </a:extLst>
                </a:gridCol>
              </a:tblGrid>
              <a:tr h="370840">
                <a:tc>
                  <a:txBody>
                    <a:bodyPr/>
                    <a:lstStyle/>
                    <a:p>
                      <a:pPr algn="ctr"/>
                      <a:r>
                        <a:rPr lang="en-US" sz="2400" b="1" dirty="0">
                          <a:solidFill>
                            <a:srgbClr val="45515E"/>
                          </a:solidFill>
                        </a:rPr>
                        <a:t>Etiology</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Arial" panose="020B0604020202020204" pitchFamily="34" charset="0"/>
                        <a:buChar char="•"/>
                      </a:pPr>
                      <a:r>
                        <a:rPr lang="en-US" sz="2000" b="1" dirty="0">
                          <a:solidFill>
                            <a:srgbClr val="45515E"/>
                          </a:solidFill>
                        </a:rPr>
                        <a:t>Causes</a:t>
                      </a:r>
                      <a:r>
                        <a:rPr lang="en-US" sz="2000" dirty="0">
                          <a:solidFill>
                            <a:srgbClr val="45515E"/>
                          </a:solidFill>
                        </a:rPr>
                        <a:t>: Traumatic, Iatrogenic, Spontaneous</a:t>
                      </a:r>
                    </a:p>
                    <a:p>
                      <a:pPr marL="342900" indent="-342900">
                        <a:buFont typeface="Arial" panose="020B0604020202020204" pitchFamily="34" charset="0"/>
                        <a:buChar char="•"/>
                      </a:pPr>
                      <a:r>
                        <a:rPr lang="en-US" sz="2000" dirty="0">
                          <a:solidFill>
                            <a:srgbClr val="45515E"/>
                          </a:solidFill>
                        </a:rPr>
                        <a:t>May be associated with pneumothorax</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8040816"/>
                  </a:ext>
                </a:extLst>
              </a:tr>
              <a:tr h="370840">
                <a:tc>
                  <a:txBody>
                    <a:bodyPr/>
                    <a:lstStyle/>
                    <a:p>
                      <a:pPr algn="ctr"/>
                      <a:r>
                        <a:rPr lang="en-US" sz="2400" b="1" dirty="0">
                          <a:solidFill>
                            <a:srgbClr val="45515E"/>
                          </a:solidFill>
                        </a:rPr>
                        <a:t>Complications &amp; sequelae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457200" indent="-457200">
                        <a:buFont typeface="+mj-lt"/>
                        <a:buAutoNum type="arabicPeriod"/>
                      </a:pPr>
                      <a:r>
                        <a:rPr lang="en-US" sz="2000" dirty="0">
                          <a:solidFill>
                            <a:srgbClr val="45515E"/>
                          </a:solidFill>
                        </a:rPr>
                        <a:t>Blood remain liquid for many days due to </a:t>
                      </a:r>
                      <a:r>
                        <a:rPr lang="en-US" sz="2000" dirty="0" err="1">
                          <a:solidFill>
                            <a:srgbClr val="45515E"/>
                          </a:solidFill>
                        </a:rPr>
                        <a:t>defibrination</a:t>
                      </a:r>
                      <a:endParaRPr lang="en-US" sz="2000" dirty="0">
                        <a:solidFill>
                          <a:srgbClr val="45515E"/>
                        </a:solidFill>
                      </a:endParaRPr>
                    </a:p>
                    <a:p>
                      <a:pPr marL="457200" indent="-457200">
                        <a:buFont typeface="+mj-lt"/>
                        <a:buAutoNum type="arabicPeriod"/>
                      </a:pPr>
                      <a:r>
                        <a:rPr lang="en-US" sz="2000" dirty="0">
                          <a:solidFill>
                            <a:srgbClr val="45515E"/>
                          </a:solidFill>
                        </a:rPr>
                        <a:t>Clot formation</a:t>
                      </a:r>
                    </a:p>
                    <a:p>
                      <a:pPr marL="457200" indent="-457200">
                        <a:buFont typeface="+mj-lt"/>
                        <a:buAutoNum type="arabicPeriod"/>
                      </a:pPr>
                      <a:r>
                        <a:rPr lang="en-US" sz="2000" dirty="0">
                          <a:solidFill>
                            <a:srgbClr val="45515E"/>
                          </a:solidFill>
                        </a:rPr>
                        <a:t>Fibrosis of parietal and visceral </a:t>
                      </a:r>
                      <a:r>
                        <a:rPr lang="en-US" sz="2000" dirty="0" err="1">
                          <a:solidFill>
                            <a:srgbClr val="45515E"/>
                          </a:solidFill>
                        </a:rPr>
                        <a:t>plura</a:t>
                      </a:r>
                      <a:endParaRPr lang="en-US" sz="2000" dirty="0">
                        <a:solidFill>
                          <a:srgbClr val="45515E"/>
                        </a:solidFill>
                      </a:endParaRPr>
                    </a:p>
                    <a:p>
                      <a:pPr marL="457200" indent="-457200">
                        <a:buFont typeface="+mj-lt"/>
                        <a:buAutoNum type="arabicPeriod"/>
                      </a:pPr>
                      <a:r>
                        <a:rPr lang="en-US" sz="2000" dirty="0">
                          <a:solidFill>
                            <a:srgbClr val="45515E"/>
                          </a:solidFill>
                        </a:rPr>
                        <a:t>Empyema</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6817707"/>
                  </a:ext>
                </a:extLst>
              </a:tr>
              <a:tr h="370840">
                <a:tc>
                  <a:txBody>
                    <a:bodyPr/>
                    <a:lstStyle/>
                    <a:p>
                      <a:pPr algn="ctr"/>
                      <a:r>
                        <a:rPr lang="en-US" sz="2400" b="1" dirty="0">
                          <a:solidFill>
                            <a:srgbClr val="45515E"/>
                          </a:solidFill>
                        </a:rPr>
                        <a:t>Clinical picture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457200" indent="-457200">
                        <a:buFont typeface="+mj-lt"/>
                        <a:buAutoNum type="arabicPeriod"/>
                      </a:pPr>
                      <a:r>
                        <a:rPr lang="en-US" sz="2000" dirty="0">
                          <a:solidFill>
                            <a:srgbClr val="45515E"/>
                          </a:solidFill>
                        </a:rPr>
                        <a:t>Hx of chest trauma </a:t>
                      </a:r>
                    </a:p>
                    <a:p>
                      <a:pPr marL="457200" indent="-457200">
                        <a:buFont typeface="+mj-lt"/>
                        <a:buAutoNum type="arabicPeriod"/>
                      </a:pPr>
                      <a:r>
                        <a:rPr lang="en-US" sz="2000" dirty="0">
                          <a:solidFill>
                            <a:srgbClr val="45515E"/>
                          </a:solidFill>
                        </a:rPr>
                        <a:t>Manifestations of hypovolemic shock</a:t>
                      </a:r>
                    </a:p>
                    <a:p>
                      <a:pPr marL="457200" indent="-457200">
                        <a:buFont typeface="+mj-lt"/>
                        <a:buAutoNum type="arabicPeriod"/>
                      </a:pPr>
                      <a:r>
                        <a:rPr lang="en-US" sz="2000" dirty="0">
                          <a:solidFill>
                            <a:srgbClr val="45515E"/>
                          </a:solidFill>
                        </a:rPr>
                        <a:t>Diminished chest wall movement with dull percussion tone </a:t>
                      </a:r>
                    </a:p>
                    <a:p>
                      <a:pPr marL="457200" indent="-457200">
                        <a:buFont typeface="+mj-lt"/>
                        <a:buAutoNum type="arabicPeriod"/>
                      </a:pPr>
                      <a:r>
                        <a:rPr lang="en-US" sz="2000" dirty="0">
                          <a:solidFill>
                            <a:srgbClr val="45515E"/>
                          </a:solidFill>
                        </a:rPr>
                        <a:t>Tracheal and mediastinal shifting</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8784039"/>
                  </a:ext>
                </a:extLst>
              </a:tr>
              <a:tr h="370840">
                <a:tc>
                  <a:txBody>
                    <a:bodyPr/>
                    <a:lstStyle/>
                    <a:p>
                      <a:pPr algn="ctr"/>
                      <a:r>
                        <a:rPr lang="en-US" sz="2400" b="1" dirty="0">
                          <a:solidFill>
                            <a:srgbClr val="45515E"/>
                          </a:solidFill>
                        </a:rPr>
                        <a:t>Sources of bleeding</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457200" indent="-457200">
                        <a:buFont typeface="+mj-lt"/>
                        <a:buAutoNum type="arabicPeriod"/>
                      </a:pPr>
                      <a:r>
                        <a:rPr lang="en-US" sz="2000" dirty="0">
                          <a:solidFill>
                            <a:srgbClr val="45515E"/>
                          </a:solidFill>
                        </a:rPr>
                        <a:t>Intercostal vessels</a:t>
                      </a:r>
                    </a:p>
                    <a:p>
                      <a:pPr marL="457200" indent="-457200">
                        <a:buFont typeface="+mj-lt"/>
                        <a:buAutoNum type="arabicPeriod"/>
                      </a:pPr>
                      <a:r>
                        <a:rPr lang="en-US" sz="2000" dirty="0">
                          <a:solidFill>
                            <a:srgbClr val="45515E"/>
                          </a:solidFill>
                        </a:rPr>
                        <a:t>Internal mammary artery</a:t>
                      </a:r>
                    </a:p>
                    <a:p>
                      <a:pPr marL="457200" indent="-457200">
                        <a:buFont typeface="+mj-lt"/>
                        <a:buAutoNum type="arabicPeriod"/>
                      </a:pPr>
                      <a:r>
                        <a:rPr lang="en-US" sz="2000" dirty="0">
                          <a:solidFill>
                            <a:srgbClr val="45515E"/>
                          </a:solidFill>
                        </a:rPr>
                        <a:t>Pulmonary parenchymal injuries</a:t>
                      </a:r>
                    </a:p>
                    <a:p>
                      <a:pPr marL="457200" indent="-457200">
                        <a:buFont typeface="+mj-lt"/>
                        <a:buAutoNum type="arabicPeriod"/>
                      </a:pPr>
                      <a:r>
                        <a:rPr lang="en-US" sz="2000" dirty="0">
                          <a:solidFill>
                            <a:srgbClr val="45515E"/>
                          </a:solidFill>
                        </a:rPr>
                        <a:t>Major pulmonary vessels</a:t>
                      </a:r>
                    </a:p>
                    <a:p>
                      <a:pPr marL="457200" indent="-457200">
                        <a:buFont typeface="+mj-lt"/>
                        <a:buAutoNum type="arabicPeriod"/>
                      </a:pPr>
                      <a:r>
                        <a:rPr lang="en-US" sz="2000" dirty="0">
                          <a:solidFill>
                            <a:srgbClr val="45515E"/>
                          </a:solidFill>
                        </a:rPr>
                        <a:t>Injury to the heart or great vessels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6327582"/>
                  </a:ext>
                </a:extLst>
              </a:tr>
            </a:tbl>
          </a:graphicData>
        </a:graphic>
      </p:graphicFrame>
    </p:spTree>
    <p:extLst>
      <p:ext uri="{BB962C8B-B14F-4D97-AF65-F5344CB8AC3E}">
        <p14:creationId xmlns:p14="http://schemas.microsoft.com/office/powerpoint/2010/main" val="23145119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CFDAE-6D10-7D5B-872A-151EA1F4ADEA}"/>
              </a:ext>
            </a:extLst>
          </p:cNvPr>
          <p:cNvSpPr>
            <a:spLocks noGrp="1"/>
          </p:cNvSpPr>
          <p:nvPr>
            <p:ph type="title"/>
          </p:nvPr>
        </p:nvSpPr>
        <p:spPr/>
        <p:txBody>
          <a:bodyPr>
            <a:normAutofit/>
          </a:bodyPr>
          <a:lstStyle/>
          <a:p>
            <a:r>
              <a:rPr lang="en-US" dirty="0"/>
              <a:t>Hemothorax – Investigations (Chest X-ray)</a:t>
            </a:r>
          </a:p>
        </p:txBody>
      </p:sp>
      <p:sp>
        <p:nvSpPr>
          <p:cNvPr id="5" name="Content Placeholder 4">
            <a:extLst>
              <a:ext uri="{FF2B5EF4-FFF2-40B4-BE49-F238E27FC236}">
                <a16:creationId xmlns:a16="http://schemas.microsoft.com/office/drawing/2014/main" id="{068F6459-F5D3-7102-C1A5-DEB9335B8A7F}"/>
              </a:ext>
            </a:extLst>
          </p:cNvPr>
          <p:cNvSpPr>
            <a:spLocks noGrp="1"/>
          </p:cNvSpPr>
          <p:nvPr>
            <p:ph sz="half" idx="1"/>
          </p:nvPr>
        </p:nvSpPr>
        <p:spPr>
          <a:xfrm>
            <a:off x="838200" y="1306851"/>
            <a:ext cx="4531242" cy="4870112"/>
          </a:xfrm>
        </p:spPr>
        <p:txBody>
          <a:bodyPr anchor="ctr">
            <a:normAutofit/>
          </a:bodyPr>
          <a:lstStyle/>
          <a:p>
            <a:pPr marL="457200" indent="-457200">
              <a:buFont typeface="+mj-lt"/>
              <a:buAutoNum type="arabicPeriod"/>
            </a:pPr>
            <a:r>
              <a:rPr lang="en-US" sz="3200" dirty="0">
                <a:solidFill>
                  <a:srgbClr val="45515E"/>
                </a:solidFill>
              </a:rPr>
              <a:t>Obliteration of costovertebral angle</a:t>
            </a:r>
          </a:p>
          <a:p>
            <a:pPr marL="457200" indent="-457200">
              <a:buFont typeface="+mj-lt"/>
              <a:buAutoNum type="arabicPeriod"/>
            </a:pPr>
            <a:r>
              <a:rPr lang="en-US" sz="3200" dirty="0">
                <a:solidFill>
                  <a:srgbClr val="45515E"/>
                </a:solidFill>
              </a:rPr>
              <a:t>Opacity raised to the axilla</a:t>
            </a:r>
          </a:p>
          <a:p>
            <a:pPr marL="457200" indent="-457200">
              <a:buFont typeface="+mj-lt"/>
              <a:buAutoNum type="arabicPeriod"/>
            </a:pPr>
            <a:r>
              <a:rPr lang="en-US" sz="3200" dirty="0">
                <a:solidFill>
                  <a:srgbClr val="45515E"/>
                </a:solidFill>
              </a:rPr>
              <a:t>Air-fluid level </a:t>
            </a:r>
          </a:p>
          <a:p>
            <a:pPr marL="457200" indent="-457200">
              <a:buFont typeface="+mj-lt"/>
              <a:buAutoNum type="arabicPeriod"/>
            </a:pPr>
            <a:r>
              <a:rPr lang="en-US" sz="3200" dirty="0">
                <a:solidFill>
                  <a:srgbClr val="45515E"/>
                </a:solidFill>
              </a:rPr>
              <a:t>Lung collapse</a:t>
            </a:r>
          </a:p>
          <a:p>
            <a:pPr marL="457200" indent="-457200">
              <a:buFont typeface="+mj-lt"/>
              <a:buAutoNum type="arabicPeriod"/>
            </a:pPr>
            <a:r>
              <a:rPr lang="en-US" sz="3200" dirty="0">
                <a:solidFill>
                  <a:srgbClr val="45515E"/>
                </a:solidFill>
              </a:rPr>
              <a:t>Mediastinal shifting</a:t>
            </a:r>
          </a:p>
          <a:p>
            <a:endParaRPr lang="en-US" sz="3200" dirty="0"/>
          </a:p>
        </p:txBody>
      </p:sp>
      <p:pic>
        <p:nvPicPr>
          <p:cNvPr id="4098" name="Picture 2" descr="Pleural effusion and passive atelectasis">
            <a:extLst>
              <a:ext uri="{FF2B5EF4-FFF2-40B4-BE49-F238E27FC236}">
                <a16:creationId xmlns:a16="http://schemas.microsoft.com/office/drawing/2014/main" id="{5FD08F38-DDE1-B87F-35A2-5E51B79449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97327" y="1306851"/>
            <a:ext cx="5756473" cy="487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0800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D871-D7F9-1D05-53BB-D8F176EBE11A}"/>
              </a:ext>
            </a:extLst>
          </p:cNvPr>
          <p:cNvSpPr>
            <a:spLocks noGrp="1"/>
          </p:cNvSpPr>
          <p:nvPr>
            <p:ph type="title"/>
          </p:nvPr>
        </p:nvSpPr>
        <p:spPr>
          <a:xfrm>
            <a:off x="838200" y="365125"/>
            <a:ext cx="10515600" cy="762339"/>
          </a:xfrm>
        </p:spPr>
        <p:txBody>
          <a:bodyPr/>
          <a:lstStyle/>
          <a:p>
            <a:r>
              <a:rPr lang="en-US" dirty="0"/>
              <a:t>Hemothorax – Treatment</a:t>
            </a:r>
          </a:p>
        </p:txBody>
      </p:sp>
      <p:graphicFrame>
        <p:nvGraphicFramePr>
          <p:cNvPr id="12" name="Content Placeholder 11">
            <a:extLst>
              <a:ext uri="{FF2B5EF4-FFF2-40B4-BE49-F238E27FC236}">
                <a16:creationId xmlns:a16="http://schemas.microsoft.com/office/drawing/2014/main" id="{995CE786-165E-681C-5621-D6DB38EEE1B2}"/>
              </a:ext>
            </a:extLst>
          </p:cNvPr>
          <p:cNvGraphicFramePr>
            <a:graphicFrameLocks noGrp="1"/>
          </p:cNvGraphicFramePr>
          <p:nvPr>
            <p:ph idx="1"/>
          </p:nvPr>
        </p:nvGraphicFramePr>
        <p:xfrm>
          <a:off x="838200" y="1304925"/>
          <a:ext cx="10515600" cy="4988560"/>
        </p:xfrm>
        <a:graphic>
          <a:graphicData uri="http://schemas.openxmlformats.org/drawingml/2006/table">
            <a:tbl>
              <a:tblPr firstRow="1" bandRow="1">
                <a:tableStyleId>{5940675A-B579-460E-94D1-54222C63F5DA}</a:tableStyleId>
              </a:tblPr>
              <a:tblGrid>
                <a:gridCol w="5445642">
                  <a:extLst>
                    <a:ext uri="{9D8B030D-6E8A-4147-A177-3AD203B41FA5}">
                      <a16:colId xmlns:a16="http://schemas.microsoft.com/office/drawing/2014/main" val="1639437499"/>
                    </a:ext>
                  </a:extLst>
                </a:gridCol>
                <a:gridCol w="5069958">
                  <a:extLst>
                    <a:ext uri="{9D8B030D-6E8A-4147-A177-3AD203B41FA5}">
                      <a16:colId xmlns:a16="http://schemas.microsoft.com/office/drawing/2014/main" val="3971380321"/>
                    </a:ext>
                  </a:extLst>
                </a:gridCol>
              </a:tblGrid>
              <a:tr h="370840">
                <a:tc gridSpan="2">
                  <a:txBody>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mn-lt"/>
                          <a:ea typeface="+mn-ea"/>
                          <a:cs typeface="+mn-cs"/>
                        </a:rPr>
                        <a:t>IVF, prophylactic antibiotic and analgesia </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mn-lt"/>
                          <a:ea typeface="+mn-ea"/>
                          <a:cs typeface="+mn-cs"/>
                        </a:rPr>
                        <a:t>Chest tube connected to underwater seal</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mn-lt"/>
                          <a:ea typeface="+mn-ea"/>
                          <a:cs typeface="+mn-cs"/>
                        </a:rPr>
                        <a:t>Video assisted thoracoscopy</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mn-lt"/>
                          <a:ea typeface="+mn-ea"/>
                          <a:cs typeface="+mn-cs"/>
                        </a:rPr>
                        <a:t>Interventional radiologic arterial embolization</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45515E"/>
                          </a:solidFill>
                          <a:effectLst/>
                          <a:uLnTx/>
                          <a:uFillTx/>
                          <a:latin typeface="+mn-lt"/>
                          <a:ea typeface="+mn-ea"/>
                          <a:cs typeface="+mn-cs"/>
                        </a:rPr>
                        <a:t>Thoracotomy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4080877119"/>
                  </a:ext>
                </a:extLst>
              </a:tr>
              <a:tr h="370840">
                <a:tc>
                  <a:txBody>
                    <a:bodyPr/>
                    <a:lstStyle/>
                    <a:p>
                      <a:pPr marL="800100" lvl="1" indent="-342900">
                        <a:buFont typeface="Courier New" panose="02070309020205020404" pitchFamily="49" charset="0"/>
                        <a:buChar char="o"/>
                      </a:pPr>
                      <a:r>
                        <a:rPr lang="en-US" sz="2400" b="1" dirty="0">
                          <a:solidFill>
                            <a:srgbClr val="45515E"/>
                          </a:solidFill>
                        </a:rPr>
                        <a:t>Early indications</a:t>
                      </a:r>
                    </a:p>
                    <a:p>
                      <a:pPr marL="1201738" lvl="2" indent="-287338">
                        <a:buFont typeface="+mj-lt"/>
                        <a:buAutoNum type="alphaLcPeriod"/>
                      </a:pPr>
                      <a:r>
                        <a:rPr lang="en-US" sz="2200" dirty="0">
                          <a:solidFill>
                            <a:srgbClr val="45515E"/>
                          </a:solidFill>
                        </a:rPr>
                        <a:t>Complete opacification of hemithorax  </a:t>
                      </a:r>
                    </a:p>
                    <a:p>
                      <a:pPr marL="1201738" lvl="2" indent="-287338">
                        <a:buFont typeface="+mj-lt"/>
                        <a:buAutoNum type="alphaLcPeriod"/>
                      </a:pPr>
                      <a:r>
                        <a:rPr lang="en-US" sz="2200" dirty="0">
                          <a:solidFill>
                            <a:srgbClr val="45515E"/>
                          </a:solidFill>
                        </a:rPr>
                        <a:t>Output &gt; </a:t>
                      </a:r>
                      <a:r>
                        <a:rPr lang="en-US" sz="2200" dirty="0">
                          <a:solidFill>
                            <a:srgbClr val="C00000"/>
                          </a:solidFill>
                        </a:rPr>
                        <a:t>200ml/hour </a:t>
                      </a:r>
                      <a:r>
                        <a:rPr lang="en-US" sz="2200" dirty="0">
                          <a:solidFill>
                            <a:srgbClr val="45515E"/>
                          </a:solidFill>
                        </a:rPr>
                        <a:t>for </a:t>
                      </a:r>
                      <a:r>
                        <a:rPr lang="en-US" sz="2200" dirty="0">
                          <a:solidFill>
                            <a:srgbClr val="C00000"/>
                          </a:solidFill>
                        </a:rPr>
                        <a:t>3 successive</a:t>
                      </a:r>
                      <a:r>
                        <a:rPr lang="en-US" sz="2200" dirty="0">
                          <a:solidFill>
                            <a:srgbClr val="45515E"/>
                          </a:solidFill>
                        </a:rPr>
                        <a:t> hours</a:t>
                      </a:r>
                    </a:p>
                    <a:p>
                      <a:pPr marL="1201738" lvl="2" indent="-287338">
                        <a:buFont typeface="+mj-lt"/>
                        <a:buAutoNum type="alphaLcPeriod"/>
                      </a:pPr>
                      <a:r>
                        <a:rPr lang="en-US" sz="2200" dirty="0">
                          <a:solidFill>
                            <a:srgbClr val="45515E"/>
                          </a:solidFill>
                        </a:rPr>
                        <a:t>Output &gt; </a:t>
                      </a:r>
                      <a:r>
                        <a:rPr lang="en-US" sz="2200" dirty="0">
                          <a:solidFill>
                            <a:srgbClr val="C00000"/>
                          </a:solidFill>
                        </a:rPr>
                        <a:t>1500 ml</a:t>
                      </a:r>
                      <a:r>
                        <a:rPr lang="en-US" sz="2200" dirty="0">
                          <a:solidFill>
                            <a:srgbClr val="45515E"/>
                          </a:solidFill>
                        </a:rPr>
                        <a:t> in </a:t>
                      </a:r>
                      <a:r>
                        <a:rPr lang="en-US" sz="2200" dirty="0">
                          <a:solidFill>
                            <a:srgbClr val="C00000"/>
                          </a:solidFill>
                        </a:rPr>
                        <a:t>24</a:t>
                      </a:r>
                      <a:r>
                        <a:rPr lang="en-US" sz="2200" dirty="0">
                          <a:solidFill>
                            <a:srgbClr val="45515E"/>
                          </a:solidFill>
                        </a:rPr>
                        <a:t> hours</a:t>
                      </a:r>
                    </a:p>
                    <a:p>
                      <a:pPr marL="1201738" lvl="2" indent="-287338">
                        <a:buFont typeface="+mj-lt"/>
                        <a:buAutoNum type="alphaLcPeriod"/>
                      </a:pPr>
                      <a:r>
                        <a:rPr lang="en-US" sz="2200" dirty="0">
                          <a:solidFill>
                            <a:srgbClr val="45515E"/>
                          </a:solidFill>
                        </a:rPr>
                        <a:t>Associated injury requiring surgery</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Late indications</a:t>
                      </a:r>
                    </a:p>
                    <a:p>
                      <a:pPr marL="1201738" marR="0" lvl="2" indent="-287338"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Clotted hemothorax</a:t>
                      </a:r>
                    </a:p>
                    <a:p>
                      <a:pPr marL="1201738" marR="0" lvl="2" indent="-287338"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2200" b="0" i="0" u="none" strike="noStrike" kern="1200" cap="none" spc="0" normalizeH="0" baseline="0" noProof="0" dirty="0">
                          <a:ln>
                            <a:noFill/>
                          </a:ln>
                          <a:solidFill>
                            <a:srgbClr val="45515E"/>
                          </a:solidFill>
                          <a:effectLst/>
                          <a:uLnTx/>
                          <a:uFillTx/>
                          <a:latin typeface="+mn-lt"/>
                          <a:ea typeface="+mn-ea"/>
                          <a:cs typeface="+mn-cs"/>
                        </a:rPr>
                        <a:t>Fibrothorax</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178925"/>
                  </a:ext>
                </a:extLst>
              </a:tr>
            </a:tbl>
          </a:graphicData>
        </a:graphic>
      </p:graphicFrame>
    </p:spTree>
    <p:extLst>
      <p:ext uri="{BB962C8B-B14F-4D97-AF65-F5344CB8AC3E}">
        <p14:creationId xmlns:p14="http://schemas.microsoft.com/office/powerpoint/2010/main" val="39583774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990A-2A0A-8ED6-4990-E5A56AE6F54F}"/>
              </a:ext>
            </a:extLst>
          </p:cNvPr>
          <p:cNvSpPr>
            <a:spLocks noGrp="1"/>
          </p:cNvSpPr>
          <p:nvPr>
            <p:ph type="title"/>
          </p:nvPr>
        </p:nvSpPr>
        <p:spPr/>
        <p:txBody>
          <a:bodyPr/>
          <a:lstStyle/>
          <a:p>
            <a:r>
              <a:rPr lang="en-US" dirty="0"/>
              <a:t>Lung injuries</a:t>
            </a:r>
          </a:p>
        </p:txBody>
      </p:sp>
      <p:sp>
        <p:nvSpPr>
          <p:cNvPr id="3" name="Content Placeholder 2">
            <a:extLst>
              <a:ext uri="{FF2B5EF4-FFF2-40B4-BE49-F238E27FC236}">
                <a16:creationId xmlns:a16="http://schemas.microsoft.com/office/drawing/2014/main" id="{267346DA-F379-430B-2EAA-DCDC67F8B691}"/>
              </a:ext>
            </a:extLst>
          </p:cNvPr>
          <p:cNvSpPr>
            <a:spLocks noGrp="1"/>
          </p:cNvSpPr>
          <p:nvPr>
            <p:ph idx="1"/>
          </p:nvPr>
        </p:nvSpPr>
        <p:spPr/>
        <p:txBody>
          <a:bodyPr>
            <a:normAutofit fontScale="92500" lnSpcReduction="10000"/>
          </a:bodyPr>
          <a:lstStyle/>
          <a:p>
            <a:r>
              <a:rPr lang="en-US" b="1" dirty="0"/>
              <a:t>Types</a:t>
            </a:r>
            <a:r>
              <a:rPr lang="en-US" dirty="0"/>
              <a:t>: Hematoma, Contusion, Laceration, Blast injury</a:t>
            </a:r>
          </a:p>
          <a:p>
            <a:pPr marL="0" indent="0" algn="ctr">
              <a:buNone/>
            </a:pPr>
            <a:r>
              <a:rPr lang="en-US" sz="3200" b="1" dirty="0"/>
              <a:t>Pulmonary contusion</a:t>
            </a:r>
          </a:p>
          <a:p>
            <a:r>
              <a:rPr lang="en-US" b="1" dirty="0"/>
              <a:t>Definition</a:t>
            </a:r>
            <a:r>
              <a:rPr lang="en-US" dirty="0"/>
              <a:t>: a lung injury from blunt trauma resulting in alveolar edema and hemorrhage</a:t>
            </a:r>
          </a:p>
          <a:p>
            <a:r>
              <a:rPr lang="en-US" b="1" dirty="0">
                <a:solidFill>
                  <a:srgbClr val="0070C0"/>
                </a:solidFill>
              </a:rPr>
              <a:t>Clinical features</a:t>
            </a:r>
          </a:p>
          <a:p>
            <a:pPr lvl="1"/>
            <a:r>
              <a:rPr lang="en-US" dirty="0">
                <a:solidFill>
                  <a:srgbClr val="0070C0"/>
                </a:solidFill>
              </a:rPr>
              <a:t>Dyspnea, Tachypnea, Hypoxia, Tachycardia, Chest pain</a:t>
            </a:r>
          </a:p>
          <a:p>
            <a:r>
              <a:rPr lang="en-US" b="1" dirty="0">
                <a:solidFill>
                  <a:srgbClr val="0070C0"/>
                </a:solidFill>
              </a:rPr>
              <a:t>Diagnostics</a:t>
            </a:r>
            <a:r>
              <a:rPr lang="en-US" dirty="0">
                <a:solidFill>
                  <a:srgbClr val="0070C0"/>
                </a:solidFill>
              </a:rPr>
              <a:t>: CXR</a:t>
            </a:r>
          </a:p>
          <a:p>
            <a:r>
              <a:rPr lang="en-US" b="1" dirty="0">
                <a:solidFill>
                  <a:srgbClr val="0070C0"/>
                </a:solidFill>
              </a:rPr>
              <a:t>Management</a:t>
            </a:r>
          </a:p>
          <a:p>
            <a:pPr lvl="1"/>
            <a:r>
              <a:rPr lang="en-US" dirty="0">
                <a:solidFill>
                  <a:srgbClr val="0070C0"/>
                </a:solidFill>
              </a:rPr>
              <a:t>Provide respiratory support (e.g., oxygen, positive pressure ventilation).</a:t>
            </a:r>
          </a:p>
          <a:p>
            <a:pPr lvl="1"/>
            <a:r>
              <a:rPr lang="en-US" dirty="0">
                <a:solidFill>
                  <a:srgbClr val="0070C0"/>
                </a:solidFill>
              </a:rPr>
              <a:t>Maintain euvolemia and avoid excessive IVF resuscitation.</a:t>
            </a:r>
          </a:p>
          <a:p>
            <a:pPr lvl="1"/>
            <a:r>
              <a:rPr lang="en-US" dirty="0">
                <a:solidFill>
                  <a:srgbClr val="0070C0"/>
                </a:solidFill>
              </a:rPr>
              <a:t>Monitor for respiratory insufficiency, e.g., with repeated ABGs</a:t>
            </a:r>
          </a:p>
          <a:p>
            <a:r>
              <a:rPr lang="en-US" b="1" dirty="0">
                <a:solidFill>
                  <a:srgbClr val="0070C0"/>
                </a:solidFill>
              </a:rPr>
              <a:t>Complications</a:t>
            </a:r>
            <a:r>
              <a:rPr lang="en-US" dirty="0">
                <a:solidFill>
                  <a:srgbClr val="0070C0"/>
                </a:solidFill>
              </a:rPr>
              <a:t>: ARDS</a:t>
            </a:r>
          </a:p>
          <a:p>
            <a:endParaRPr lang="en-US" dirty="0"/>
          </a:p>
          <a:p>
            <a:endParaRPr lang="en-US" dirty="0"/>
          </a:p>
        </p:txBody>
      </p:sp>
    </p:spTree>
    <p:extLst>
      <p:ext uri="{BB962C8B-B14F-4D97-AF65-F5344CB8AC3E}">
        <p14:creationId xmlns:p14="http://schemas.microsoft.com/office/powerpoint/2010/main" val="248128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6B0-C6DA-7EC5-3965-78F5EB92EE8A}"/>
              </a:ext>
            </a:extLst>
          </p:cNvPr>
          <p:cNvSpPr>
            <a:spLocks noGrp="1"/>
          </p:cNvSpPr>
          <p:nvPr>
            <p:ph type="title"/>
          </p:nvPr>
        </p:nvSpPr>
        <p:spPr/>
        <p:txBody>
          <a:bodyPr/>
          <a:lstStyle/>
          <a:p>
            <a:r>
              <a:rPr lang="en-US" dirty="0"/>
              <a:t>Primary survey (The AB</a:t>
            </a:r>
            <a:r>
              <a:rPr lang="en-US" b="1" dirty="0">
                <a:solidFill>
                  <a:srgbClr val="FF0000"/>
                </a:solidFill>
              </a:rPr>
              <a:t>C</a:t>
            </a:r>
            <a:r>
              <a:rPr lang="en-US" dirty="0"/>
              <a:t>DE algorithm)</a:t>
            </a:r>
          </a:p>
        </p:txBody>
      </p:sp>
      <p:sp>
        <p:nvSpPr>
          <p:cNvPr id="3" name="Content Placeholder 2">
            <a:extLst>
              <a:ext uri="{FF2B5EF4-FFF2-40B4-BE49-F238E27FC236}">
                <a16:creationId xmlns:a16="http://schemas.microsoft.com/office/drawing/2014/main" id="{03AD7670-4CE7-0719-0C1E-F6C0D861E186}"/>
              </a:ext>
            </a:extLst>
          </p:cNvPr>
          <p:cNvSpPr>
            <a:spLocks noGrp="1"/>
          </p:cNvSpPr>
          <p:nvPr>
            <p:ph sz="half" idx="1"/>
          </p:nvPr>
        </p:nvSpPr>
        <p:spPr>
          <a:xfrm>
            <a:off x="838200" y="1705701"/>
            <a:ext cx="5181600" cy="4787173"/>
          </a:xfrm>
        </p:spPr>
        <p:txBody>
          <a:bodyPr>
            <a:normAutofit fontScale="92500" lnSpcReduction="10000"/>
          </a:bodyPr>
          <a:lstStyle/>
          <a:p>
            <a:pPr marL="457200" indent="-457200">
              <a:buFont typeface="+mj-lt"/>
              <a:buAutoNum type="arabicPeriod"/>
            </a:pPr>
            <a:r>
              <a:rPr lang="en-US" sz="2400" b="1" dirty="0"/>
              <a:t>Assess hemodynamic status</a:t>
            </a:r>
          </a:p>
          <a:p>
            <a:pPr lvl="1">
              <a:buFont typeface="Arial" panose="020B0604020202020204" pitchFamily="34" charset="0"/>
              <a:buChar char="•"/>
            </a:pPr>
            <a:r>
              <a:rPr lang="en-US" sz="2000" dirty="0"/>
              <a:t>Assess central pulses, level of consciousness, and capillary refill time.</a:t>
            </a:r>
          </a:p>
          <a:p>
            <a:pPr lvl="1">
              <a:buFont typeface="Arial" panose="020B0604020202020204" pitchFamily="34" charset="0"/>
              <a:buChar char="•"/>
            </a:pPr>
            <a:r>
              <a:rPr lang="en-US" sz="2000" dirty="0"/>
              <a:t>Monitor vitals and continuous cardiac telemetry.</a:t>
            </a:r>
          </a:p>
          <a:p>
            <a:pPr marL="457200" indent="-457200">
              <a:buFont typeface="+mj-lt"/>
              <a:buAutoNum type="arabicPeriod"/>
            </a:pPr>
            <a:r>
              <a:rPr lang="en-US" sz="2400" b="1" dirty="0"/>
              <a:t>Perform initial interventions</a:t>
            </a:r>
          </a:p>
          <a:p>
            <a:pPr lvl="1">
              <a:buFont typeface="Arial" panose="020B0604020202020204" pitchFamily="34" charset="0"/>
              <a:buChar char="•"/>
            </a:pPr>
            <a:r>
              <a:rPr lang="en-US" sz="2000" dirty="0"/>
              <a:t>Place two large-bore IVs (at least 18-gauge).</a:t>
            </a:r>
          </a:p>
          <a:p>
            <a:pPr lvl="1">
              <a:buFont typeface="Arial" panose="020B0604020202020204" pitchFamily="34" charset="0"/>
              <a:buChar char="•"/>
            </a:pPr>
            <a:r>
              <a:rPr lang="en-US" sz="2000" dirty="0"/>
              <a:t>Consider intraosseous access if peripheral IV cannot be obtained.</a:t>
            </a:r>
          </a:p>
          <a:p>
            <a:pPr lvl="1">
              <a:buFont typeface="Arial" panose="020B0604020202020204" pitchFamily="34" charset="0"/>
              <a:buChar char="•"/>
            </a:pPr>
            <a:r>
              <a:rPr lang="en-US" sz="2000" dirty="0"/>
              <a:t>Administer 1 L warmed isotonic crystalloid bolus.</a:t>
            </a:r>
          </a:p>
          <a:p>
            <a:pPr lvl="1">
              <a:buFont typeface="Arial" panose="020B0604020202020204" pitchFamily="34" charset="0"/>
              <a:buChar char="•"/>
            </a:pPr>
            <a:r>
              <a:rPr lang="en-US" sz="2000" dirty="0"/>
              <a:t>If unresponsive to IV fluid, proceed to blood transfusion.</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45515E"/>
                </a:solidFill>
                <a:effectLst/>
                <a:uLnTx/>
                <a:uFillTx/>
                <a:latin typeface="Calibri" panose="020F0502020204030204"/>
                <a:ea typeface="+mn-ea"/>
                <a:cs typeface="+mn-cs"/>
              </a:rPr>
              <a:t>Localize hemorrhage</a:t>
            </a:r>
            <a:r>
              <a:rPr kumimoji="0" lang="en-US" sz="2400" b="0" i="0" u="none" strike="noStrike" kern="1200" cap="none" spc="0" normalizeH="0" baseline="0" noProof="0" dirty="0">
                <a:ln>
                  <a:noFill/>
                </a:ln>
                <a:solidFill>
                  <a:srgbClr val="45515E"/>
                </a:solidFill>
                <a:effectLst/>
                <a:uLnTx/>
                <a:uFillTx/>
                <a:latin typeface="Calibri" panose="020F0502020204030204"/>
                <a:ea typeface="+mn-ea"/>
                <a:cs typeface="+mn-cs"/>
              </a:rPr>
              <a:t>: Perform FAST</a:t>
            </a:r>
          </a:p>
          <a:p>
            <a:pPr lvl="1">
              <a:buFont typeface="Arial" panose="020B0604020202020204" pitchFamily="34" charset="0"/>
              <a:buChar char="•"/>
            </a:pPr>
            <a:endParaRPr lang="en-US" sz="2000" dirty="0"/>
          </a:p>
        </p:txBody>
      </p:sp>
      <p:sp>
        <p:nvSpPr>
          <p:cNvPr id="4" name="Content Placeholder 3">
            <a:extLst>
              <a:ext uri="{FF2B5EF4-FFF2-40B4-BE49-F238E27FC236}">
                <a16:creationId xmlns:a16="http://schemas.microsoft.com/office/drawing/2014/main" id="{ADEA0D0D-813A-97F5-C3D5-A4E6E19A9984}"/>
              </a:ext>
            </a:extLst>
          </p:cNvPr>
          <p:cNvSpPr>
            <a:spLocks noGrp="1"/>
          </p:cNvSpPr>
          <p:nvPr>
            <p:ph sz="half" idx="2"/>
          </p:nvPr>
        </p:nvSpPr>
        <p:spPr>
          <a:xfrm>
            <a:off x="6172200" y="1705701"/>
            <a:ext cx="5181600" cy="4787174"/>
          </a:xfrm>
        </p:spPr>
        <p:txBody>
          <a:bodyPr>
            <a:normAutofit fontScale="92500" lnSpcReduction="10000"/>
          </a:bodyPr>
          <a:lstStyle/>
          <a:p>
            <a:pPr marL="457200" indent="-457200">
              <a:buFont typeface="+mj-lt"/>
              <a:buAutoNum type="arabicPeriod" startAt="4"/>
            </a:pPr>
            <a:r>
              <a:rPr lang="en-US" sz="2400" b="1" dirty="0"/>
              <a:t>Treat hemorrhagic shock</a:t>
            </a:r>
          </a:p>
          <a:p>
            <a:pPr lvl="1">
              <a:buFont typeface="Arial" panose="020B0604020202020204" pitchFamily="34" charset="0"/>
              <a:buChar char="•"/>
            </a:pPr>
            <a:r>
              <a:rPr lang="en-US" sz="2000" dirty="0"/>
              <a:t>Administer emergency transfusion with universal donor blood products (e.g., type O blood) if required.</a:t>
            </a:r>
          </a:p>
          <a:p>
            <a:pPr lvl="1">
              <a:buFont typeface="Arial" panose="020B0604020202020204" pitchFamily="34" charset="0"/>
              <a:buChar char="•"/>
            </a:pPr>
            <a:r>
              <a:rPr lang="en-US" sz="2000" dirty="0"/>
              <a:t>Provide crossmatched blood products as soon as they are available.</a:t>
            </a:r>
          </a:p>
          <a:p>
            <a:pPr lvl="1">
              <a:buFont typeface="Arial" panose="020B0604020202020204" pitchFamily="34" charset="0"/>
              <a:buChar char="•"/>
            </a:pPr>
            <a:r>
              <a:rPr lang="en-US" sz="2000" dirty="0"/>
              <a:t>Follow local massive transfusion protocol if indicated, e.g., plasma, platelets, and </a:t>
            </a:r>
            <a:r>
              <a:rPr lang="en-US" sz="2000" dirty="0" err="1"/>
              <a:t>pRBCs</a:t>
            </a:r>
            <a:r>
              <a:rPr lang="en-US" sz="2000" dirty="0"/>
              <a:t> at a 1:1:1 ratio.</a:t>
            </a:r>
          </a:p>
          <a:p>
            <a:pPr marL="457200" indent="-457200">
              <a:buFont typeface="+mj-lt"/>
              <a:buAutoNum type="arabicPeriod" startAt="4"/>
            </a:pPr>
            <a:r>
              <a:rPr lang="en-US" sz="2400" b="1" dirty="0"/>
              <a:t>Perform bedside hemorrhage control</a:t>
            </a:r>
          </a:p>
          <a:p>
            <a:pPr lvl="1">
              <a:buFont typeface="Arial" panose="020B0604020202020204" pitchFamily="34" charset="0"/>
              <a:buChar char="•"/>
            </a:pPr>
            <a:r>
              <a:rPr lang="en-US" sz="2000" dirty="0"/>
              <a:t>Apply pressure or tourniquet to control active external hemorrhage.</a:t>
            </a:r>
          </a:p>
          <a:p>
            <a:pPr lvl="1">
              <a:buFont typeface="Arial" panose="020B0604020202020204" pitchFamily="34" charset="0"/>
              <a:buChar char="•"/>
            </a:pPr>
            <a:r>
              <a:rPr lang="en-US" sz="2000" dirty="0"/>
              <a:t>Apply pelvic binder for suspected bleeding pelvic fractures</a:t>
            </a:r>
          </a:p>
          <a:p>
            <a:pPr lvl="1">
              <a:buFont typeface="Arial" panose="020B0604020202020204" pitchFamily="34" charset="0"/>
              <a:buChar char="•"/>
            </a:pPr>
            <a:r>
              <a:rPr lang="en-US" sz="2000" dirty="0"/>
              <a:t>Insert chest tube for suspected massive traumatic hemothorax</a:t>
            </a:r>
          </a:p>
        </p:txBody>
      </p:sp>
      <p:sp>
        <p:nvSpPr>
          <p:cNvPr id="8" name="TextBox 7">
            <a:extLst>
              <a:ext uri="{FF2B5EF4-FFF2-40B4-BE49-F238E27FC236}">
                <a16:creationId xmlns:a16="http://schemas.microsoft.com/office/drawing/2014/main" id="{05249E43-F812-1E99-BD11-AF7B1E46B37A}"/>
              </a:ext>
            </a:extLst>
          </p:cNvPr>
          <p:cNvSpPr txBox="1"/>
          <p:nvPr/>
        </p:nvSpPr>
        <p:spPr>
          <a:xfrm>
            <a:off x="838200" y="1225571"/>
            <a:ext cx="10515600" cy="4801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i="0" u="none" strike="noStrike" kern="1200" cap="none" spc="0" normalizeH="0" baseline="0" noProof="0" dirty="0">
                <a:ln>
                  <a:noFill/>
                </a:ln>
                <a:solidFill>
                  <a:srgbClr val="45515E"/>
                </a:solidFill>
                <a:effectLst/>
                <a:uLnTx/>
                <a:uFillTx/>
                <a:latin typeface="Calibri" panose="020F0502020204030204"/>
                <a:ea typeface="+mn-ea"/>
                <a:cs typeface="+mn-cs"/>
              </a:rPr>
              <a:t>Circulation management</a:t>
            </a:r>
          </a:p>
        </p:txBody>
      </p:sp>
    </p:spTree>
    <p:extLst>
      <p:ext uri="{BB962C8B-B14F-4D97-AF65-F5344CB8AC3E}">
        <p14:creationId xmlns:p14="http://schemas.microsoft.com/office/powerpoint/2010/main" val="2450131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8DE4-E3C2-B6F3-8970-B9B04AF28DF5}"/>
              </a:ext>
            </a:extLst>
          </p:cNvPr>
          <p:cNvSpPr>
            <a:spLocks noGrp="1"/>
          </p:cNvSpPr>
          <p:nvPr>
            <p:ph type="title"/>
          </p:nvPr>
        </p:nvSpPr>
        <p:spPr/>
        <p:txBody>
          <a:bodyPr/>
          <a:lstStyle/>
          <a:p>
            <a:r>
              <a:rPr lang="en-US" sz="4400" dirty="0"/>
              <a:t>Tracheobronchial injuries</a:t>
            </a:r>
            <a:endParaRPr lang="en-US" dirty="0"/>
          </a:p>
        </p:txBody>
      </p:sp>
      <p:graphicFrame>
        <p:nvGraphicFramePr>
          <p:cNvPr id="4" name="Content Placeholder 3">
            <a:extLst>
              <a:ext uri="{FF2B5EF4-FFF2-40B4-BE49-F238E27FC236}">
                <a16:creationId xmlns:a16="http://schemas.microsoft.com/office/drawing/2014/main" id="{2126F137-CF4A-B742-E2B2-24B0D00CDA66}"/>
              </a:ext>
            </a:extLst>
          </p:cNvPr>
          <p:cNvGraphicFramePr>
            <a:graphicFrameLocks noGrp="1"/>
          </p:cNvGraphicFramePr>
          <p:nvPr>
            <p:ph idx="1"/>
          </p:nvPr>
        </p:nvGraphicFramePr>
        <p:xfrm>
          <a:off x="838200" y="1304925"/>
          <a:ext cx="10515601" cy="4724400"/>
        </p:xfrm>
        <a:graphic>
          <a:graphicData uri="http://schemas.openxmlformats.org/drawingml/2006/table">
            <a:tbl>
              <a:tblPr firstRow="1" bandRow="1">
                <a:tableStyleId>{5940675A-B579-460E-94D1-54222C63F5DA}</a:tableStyleId>
              </a:tblPr>
              <a:tblGrid>
                <a:gridCol w="2075121">
                  <a:extLst>
                    <a:ext uri="{9D8B030D-6E8A-4147-A177-3AD203B41FA5}">
                      <a16:colId xmlns:a16="http://schemas.microsoft.com/office/drawing/2014/main" val="1554010334"/>
                    </a:ext>
                  </a:extLst>
                </a:gridCol>
                <a:gridCol w="4220240">
                  <a:extLst>
                    <a:ext uri="{9D8B030D-6E8A-4147-A177-3AD203B41FA5}">
                      <a16:colId xmlns:a16="http://schemas.microsoft.com/office/drawing/2014/main" val="3928453411"/>
                    </a:ext>
                  </a:extLst>
                </a:gridCol>
                <a:gridCol w="4220240">
                  <a:extLst>
                    <a:ext uri="{9D8B030D-6E8A-4147-A177-3AD203B41FA5}">
                      <a16:colId xmlns:a16="http://schemas.microsoft.com/office/drawing/2014/main" val="1192653329"/>
                    </a:ext>
                  </a:extLst>
                </a:gridCol>
              </a:tblGrid>
              <a:tr h="370840">
                <a:tc>
                  <a:txBody>
                    <a:bodyPr/>
                    <a:lstStyle/>
                    <a:p>
                      <a:pPr algn="ctr"/>
                      <a:r>
                        <a:rPr lang="en-US" sz="2400" b="1" dirty="0">
                          <a:solidFill>
                            <a:srgbClr val="45515E"/>
                          </a:solidFill>
                        </a:rPr>
                        <a:t>Definition</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r>
                        <a:rPr lang="en-US" sz="2000" dirty="0">
                          <a:solidFill>
                            <a:srgbClr val="45515E"/>
                          </a:solidFill>
                        </a:rPr>
                        <a:t>A tear in the tracheobronchial tree resulting from high-energy impact, decelerating forces, or a penetrating chest wall injury</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extLst>
                  <a:ext uri="{0D108BD9-81ED-4DB2-BD59-A6C34878D82A}">
                    <a16:rowId xmlns:a16="http://schemas.microsoft.com/office/drawing/2014/main" val="1123747925"/>
                  </a:ext>
                </a:extLst>
              </a:tr>
              <a:tr h="370840">
                <a:tc>
                  <a:txBody>
                    <a:bodyPr/>
                    <a:lstStyle/>
                    <a:p>
                      <a:pPr algn="ctr"/>
                      <a:r>
                        <a:rPr lang="en-US" sz="2400" b="1" dirty="0">
                          <a:solidFill>
                            <a:srgbClr val="45515E"/>
                          </a:solidFill>
                        </a:rPr>
                        <a:t>Etiology</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342900" indent="-342900">
                        <a:buFont typeface="+mj-lt"/>
                        <a:buAutoNum type="arabicPeriod"/>
                      </a:pPr>
                      <a:r>
                        <a:rPr lang="en-US" sz="2000" dirty="0">
                          <a:solidFill>
                            <a:srgbClr val="45515E"/>
                          </a:solidFill>
                        </a:rPr>
                        <a:t>Linear rupture </a:t>
                      </a:r>
                    </a:p>
                    <a:p>
                      <a:pPr marL="342900" indent="-342900">
                        <a:buFont typeface="+mj-lt"/>
                        <a:buAutoNum type="arabicPeriod"/>
                      </a:pPr>
                      <a:r>
                        <a:rPr lang="en-US" sz="2000" dirty="0">
                          <a:solidFill>
                            <a:srgbClr val="45515E"/>
                          </a:solidFill>
                        </a:rPr>
                        <a:t>Disruption at sites of fixation</a:t>
                      </a:r>
                    </a:p>
                    <a:p>
                      <a:pPr marL="342900" indent="-342900">
                        <a:buFont typeface="+mj-lt"/>
                        <a:buAutoNum type="arabicPeriod"/>
                      </a:pPr>
                      <a:r>
                        <a:rPr lang="en-US" sz="2000" dirty="0">
                          <a:solidFill>
                            <a:srgbClr val="45515E"/>
                          </a:solidFill>
                        </a:rPr>
                        <a:t>Laceration or transection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extLst>
                  <a:ext uri="{0D108BD9-81ED-4DB2-BD59-A6C34878D82A}">
                    <a16:rowId xmlns:a16="http://schemas.microsoft.com/office/drawing/2014/main" val="3703380918"/>
                  </a:ext>
                </a:extLst>
              </a:tr>
              <a:tr h="370840">
                <a:tc>
                  <a:txBody>
                    <a:bodyPr/>
                    <a:lstStyle/>
                    <a:p>
                      <a:pPr algn="ctr"/>
                      <a:r>
                        <a:rPr lang="en-US" sz="2400" b="1" dirty="0">
                          <a:solidFill>
                            <a:srgbClr val="45515E"/>
                          </a:solidFill>
                        </a:rPr>
                        <a:t>Clinical features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mj-lt"/>
                        <a:buAutoNum type="arabicPeriod"/>
                      </a:pPr>
                      <a:r>
                        <a:rPr lang="en-US" sz="2000" dirty="0">
                          <a:solidFill>
                            <a:srgbClr val="45515E"/>
                          </a:solidFill>
                        </a:rPr>
                        <a:t>Dyspnea</a:t>
                      </a:r>
                    </a:p>
                    <a:p>
                      <a:pPr marL="342900" indent="-342900">
                        <a:buFont typeface="+mj-lt"/>
                        <a:buAutoNum type="arabicPeriod"/>
                      </a:pPr>
                      <a:r>
                        <a:rPr lang="en-US" sz="2000" dirty="0">
                          <a:solidFill>
                            <a:srgbClr val="45515E"/>
                          </a:solidFill>
                        </a:rPr>
                        <a:t>Dysphonia</a:t>
                      </a:r>
                    </a:p>
                    <a:p>
                      <a:pPr marL="342900" indent="-342900">
                        <a:buFont typeface="+mj-lt"/>
                        <a:buAutoNum type="arabicPeriod"/>
                      </a:pPr>
                      <a:r>
                        <a:rPr lang="en-US" sz="2000" dirty="0">
                          <a:solidFill>
                            <a:srgbClr val="45515E"/>
                          </a:solidFill>
                        </a:rPr>
                        <a:t>Hemoptysis</a:t>
                      </a:r>
                    </a:p>
                    <a:p>
                      <a:pPr marL="342900" indent="-342900">
                        <a:buFont typeface="+mj-lt"/>
                        <a:buAutoNum type="arabicPeriod"/>
                      </a:pPr>
                      <a:r>
                        <a:rPr lang="en-US" sz="2000" dirty="0">
                          <a:solidFill>
                            <a:srgbClr val="45515E"/>
                          </a:solidFill>
                        </a:rPr>
                        <a:t>Sternal tenderness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mj-lt"/>
                        <a:buAutoNum type="arabicPeriod" startAt="5"/>
                      </a:pPr>
                      <a:r>
                        <a:rPr lang="en-US" sz="2000" dirty="0">
                          <a:solidFill>
                            <a:srgbClr val="45515E"/>
                          </a:solidFill>
                        </a:rPr>
                        <a:t>Subcutaneous emphysema</a:t>
                      </a:r>
                    </a:p>
                    <a:p>
                      <a:pPr marL="342900" indent="-342900">
                        <a:buFont typeface="+mj-lt"/>
                        <a:buAutoNum type="arabicPeriod" startAt="5"/>
                      </a:pPr>
                      <a:r>
                        <a:rPr lang="en-US" sz="2000" dirty="0">
                          <a:solidFill>
                            <a:srgbClr val="45515E"/>
                          </a:solidFill>
                        </a:rPr>
                        <a:t>Clinical features of pneumothorax</a:t>
                      </a:r>
                    </a:p>
                    <a:p>
                      <a:pPr marL="342900" indent="-342900">
                        <a:buFont typeface="+mj-lt"/>
                        <a:buAutoNum type="arabicPeriod" startAt="5"/>
                      </a:pPr>
                      <a:r>
                        <a:rPr lang="en-US" sz="2000" dirty="0">
                          <a:solidFill>
                            <a:srgbClr val="45515E"/>
                          </a:solidFill>
                        </a:rPr>
                        <a:t>Hamman sign</a:t>
                      </a:r>
                    </a:p>
                    <a:p>
                      <a:pPr marL="342900" indent="-342900">
                        <a:buFont typeface="+mj-lt"/>
                        <a:buAutoNum type="arabicPeriod" startAt="5"/>
                      </a:pPr>
                      <a:endParaRPr lang="en-US" sz="2000" dirty="0">
                        <a:solidFill>
                          <a:srgbClr val="45515E"/>
                        </a:solidFill>
                      </a:endParaRPr>
                    </a:p>
                  </a:txBody>
                  <a:tcPr anchor="ctr">
                    <a:lnL w="381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76480009"/>
                  </a:ext>
                </a:extLst>
              </a:tr>
              <a:tr h="370840">
                <a:tc>
                  <a:txBody>
                    <a:bodyPr/>
                    <a:lstStyle/>
                    <a:p>
                      <a:pPr algn="ctr"/>
                      <a:r>
                        <a:rPr lang="en-US" sz="2400" b="1" dirty="0">
                          <a:solidFill>
                            <a:srgbClr val="45515E"/>
                          </a:solidFill>
                        </a:rPr>
                        <a:t>Diagnostics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285750" indent="-285750">
                        <a:buFont typeface="Arial" panose="020B0604020202020204" pitchFamily="34" charset="0"/>
                        <a:buChar char="•"/>
                      </a:pPr>
                      <a:r>
                        <a:rPr lang="en-US" sz="2000" dirty="0">
                          <a:solidFill>
                            <a:srgbClr val="45515E"/>
                          </a:solidFill>
                        </a:rPr>
                        <a:t>CXR: subcutaneous emphysema, pneumomediastinum, pneumothorax</a:t>
                      </a:r>
                    </a:p>
                    <a:p>
                      <a:pPr marL="285750" indent="-285750">
                        <a:buFont typeface="Arial" panose="020B0604020202020204" pitchFamily="34" charset="0"/>
                        <a:buChar char="•"/>
                      </a:pPr>
                      <a:r>
                        <a:rPr lang="en-US" sz="2000" dirty="0">
                          <a:solidFill>
                            <a:srgbClr val="45515E"/>
                          </a:solidFill>
                        </a:rPr>
                        <a:t>Bronchoscopy</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extLst>
                  <a:ext uri="{0D108BD9-81ED-4DB2-BD59-A6C34878D82A}">
                    <a16:rowId xmlns:a16="http://schemas.microsoft.com/office/drawing/2014/main" val="3405568430"/>
                  </a:ext>
                </a:extLst>
              </a:tr>
              <a:tr h="370840">
                <a:tc>
                  <a:txBody>
                    <a:bodyPr/>
                    <a:lstStyle/>
                    <a:p>
                      <a:pPr algn="ctr"/>
                      <a:r>
                        <a:rPr lang="en-US" sz="2400" b="1" dirty="0">
                          <a:solidFill>
                            <a:srgbClr val="45515E"/>
                          </a:solidFill>
                        </a:rPr>
                        <a:t>Complications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mj-lt"/>
                        <a:buAutoNum type="arabicPeriod"/>
                      </a:pPr>
                      <a:r>
                        <a:rPr lang="en-US" sz="2000" dirty="0">
                          <a:solidFill>
                            <a:srgbClr val="45515E"/>
                          </a:solidFill>
                        </a:rPr>
                        <a:t>Empyema</a:t>
                      </a:r>
                    </a:p>
                    <a:p>
                      <a:pPr marL="342900" indent="-342900">
                        <a:buFont typeface="+mj-lt"/>
                        <a:buAutoNum type="arabicPeriod"/>
                      </a:pPr>
                      <a:r>
                        <a:rPr lang="en-US" sz="2000" dirty="0">
                          <a:solidFill>
                            <a:srgbClr val="45515E"/>
                          </a:solidFill>
                        </a:rPr>
                        <a:t>Clotted Hemothorax</a:t>
                      </a:r>
                    </a:p>
                    <a:p>
                      <a:pPr marL="342900" indent="-342900">
                        <a:buFont typeface="+mj-lt"/>
                        <a:buAutoNum type="arabicPeriod"/>
                      </a:pPr>
                      <a:r>
                        <a:rPr lang="en-US" sz="2000" dirty="0">
                          <a:solidFill>
                            <a:srgbClr val="45515E"/>
                          </a:solidFill>
                        </a:rPr>
                        <a:t>Bronchopleural fistula</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mj-lt"/>
                        <a:buAutoNum type="arabicPeriod" startAt="4"/>
                      </a:pPr>
                      <a:r>
                        <a:rPr lang="en-US" sz="2000" dirty="0">
                          <a:solidFill>
                            <a:srgbClr val="45515E"/>
                          </a:solidFill>
                        </a:rPr>
                        <a:t>Bronchial stenosis</a:t>
                      </a:r>
                    </a:p>
                    <a:p>
                      <a:pPr marL="342900" indent="-342900">
                        <a:buFont typeface="+mj-lt"/>
                        <a:buAutoNum type="arabicPeriod" startAt="4"/>
                      </a:pPr>
                      <a:r>
                        <a:rPr lang="en-US" sz="2000" dirty="0">
                          <a:solidFill>
                            <a:srgbClr val="45515E"/>
                          </a:solidFill>
                        </a:rPr>
                        <a:t>Chylothorax</a:t>
                      </a:r>
                    </a:p>
                    <a:p>
                      <a:pPr marL="342900" indent="-342900">
                        <a:buFont typeface="+mj-lt"/>
                        <a:buAutoNum type="arabicPeriod" startAt="4"/>
                      </a:pPr>
                      <a:endParaRPr lang="en-US" sz="2000" dirty="0">
                        <a:solidFill>
                          <a:srgbClr val="45515E"/>
                        </a:solidFill>
                      </a:endParaRPr>
                    </a:p>
                  </a:txBody>
                  <a:tcPr anchor="ctr">
                    <a:lnL w="38100" cap="flat" cmpd="sng" algn="ctr">
                      <a:no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24587307"/>
                  </a:ext>
                </a:extLst>
              </a:tr>
            </a:tbl>
          </a:graphicData>
        </a:graphic>
      </p:graphicFrame>
    </p:spTree>
    <p:extLst>
      <p:ext uri="{BB962C8B-B14F-4D97-AF65-F5344CB8AC3E}">
        <p14:creationId xmlns:p14="http://schemas.microsoft.com/office/powerpoint/2010/main" val="27150885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56E113-221E-EA0C-B8BF-8E07F7C5A9A5}"/>
              </a:ext>
            </a:extLst>
          </p:cNvPr>
          <p:cNvSpPr>
            <a:spLocks noGrp="1"/>
          </p:cNvSpPr>
          <p:nvPr>
            <p:ph type="title"/>
          </p:nvPr>
        </p:nvSpPr>
        <p:spPr/>
        <p:txBody>
          <a:bodyPr>
            <a:normAutofit/>
          </a:bodyPr>
          <a:lstStyle/>
          <a:p>
            <a:r>
              <a:rPr lang="en-US" sz="4400" dirty="0"/>
              <a:t>Tracheobronchial injuries – Fallen lung sign</a:t>
            </a:r>
            <a:endParaRPr lang="en-US" dirty="0"/>
          </a:p>
        </p:txBody>
      </p:sp>
      <p:sp>
        <p:nvSpPr>
          <p:cNvPr id="5" name="Content Placeholder 4">
            <a:extLst>
              <a:ext uri="{FF2B5EF4-FFF2-40B4-BE49-F238E27FC236}">
                <a16:creationId xmlns:a16="http://schemas.microsoft.com/office/drawing/2014/main" id="{BCAA8614-A775-C30D-EFBC-3C4D13744127}"/>
              </a:ext>
            </a:extLst>
          </p:cNvPr>
          <p:cNvSpPr>
            <a:spLocks noGrp="1"/>
          </p:cNvSpPr>
          <p:nvPr>
            <p:ph sz="half" idx="1"/>
          </p:nvPr>
        </p:nvSpPr>
        <p:spPr/>
        <p:txBody>
          <a:bodyPr anchor="ctr">
            <a:normAutofit/>
          </a:bodyPr>
          <a:lstStyle/>
          <a:p>
            <a:pPr marL="0" indent="0">
              <a:buNone/>
            </a:pPr>
            <a:r>
              <a:rPr lang="en-US" sz="2700" dirty="0"/>
              <a:t>The fallen lung sign (also known as CT fallen lung sign) describes the appearance of collapsed lung away from the mediastinum encountered with tracheobronchial injury (in particular those &gt;2 cm away from the carina). It is helpful to look for this rare but specific sign, in cases of unexplained persistent pneumothorax. It can be seen on both plain radiographs and CT.</a:t>
            </a:r>
          </a:p>
          <a:p>
            <a:pPr marL="0" indent="0">
              <a:buNone/>
            </a:pPr>
            <a:endParaRPr lang="en-US" sz="2700" dirty="0"/>
          </a:p>
        </p:txBody>
      </p:sp>
      <p:pic>
        <p:nvPicPr>
          <p:cNvPr id="10" name="Content Placeholder 9">
            <a:extLst>
              <a:ext uri="{FF2B5EF4-FFF2-40B4-BE49-F238E27FC236}">
                <a16:creationId xmlns:a16="http://schemas.microsoft.com/office/drawing/2014/main" id="{DCA5AF7A-CAC8-9999-7921-87F00F3A5434}"/>
              </a:ext>
            </a:extLst>
          </p:cNvPr>
          <p:cNvPicPr>
            <a:picLocks noGrp="1" noChangeAspect="1"/>
          </p:cNvPicPr>
          <p:nvPr>
            <p:ph sz="half" idx="2"/>
          </p:nvPr>
        </p:nvPicPr>
        <p:blipFill>
          <a:blip r:embed="rId2"/>
          <a:stretch>
            <a:fillRect/>
          </a:stretch>
        </p:blipFill>
        <p:spPr>
          <a:xfrm>
            <a:off x="6087214" y="1306851"/>
            <a:ext cx="5266586" cy="4870112"/>
          </a:xfrm>
          <a:prstGeom prst="rect">
            <a:avLst/>
          </a:prstGeom>
        </p:spPr>
      </p:pic>
    </p:spTree>
    <p:extLst>
      <p:ext uri="{BB962C8B-B14F-4D97-AF65-F5344CB8AC3E}">
        <p14:creationId xmlns:p14="http://schemas.microsoft.com/office/powerpoint/2010/main" val="21248092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A1F3-A4A6-67CD-42A9-2E96D9EB6C9D}"/>
              </a:ext>
            </a:extLst>
          </p:cNvPr>
          <p:cNvSpPr>
            <a:spLocks noGrp="1"/>
          </p:cNvSpPr>
          <p:nvPr>
            <p:ph type="title"/>
          </p:nvPr>
        </p:nvSpPr>
        <p:spPr/>
        <p:txBody>
          <a:bodyPr/>
          <a:lstStyle/>
          <a:p>
            <a:r>
              <a:rPr lang="en-US" dirty="0"/>
              <a:t>Cardiac injuries</a:t>
            </a:r>
          </a:p>
        </p:txBody>
      </p:sp>
      <p:sp>
        <p:nvSpPr>
          <p:cNvPr id="5" name="Content Placeholder 4">
            <a:extLst>
              <a:ext uri="{FF2B5EF4-FFF2-40B4-BE49-F238E27FC236}">
                <a16:creationId xmlns:a16="http://schemas.microsoft.com/office/drawing/2014/main" id="{0648038B-4881-E9C2-47D2-8F766BC0280E}"/>
              </a:ext>
            </a:extLst>
          </p:cNvPr>
          <p:cNvSpPr>
            <a:spLocks noGrp="1"/>
          </p:cNvSpPr>
          <p:nvPr>
            <p:ph idx="1"/>
          </p:nvPr>
        </p:nvSpPr>
        <p:spPr/>
        <p:txBody>
          <a:bodyPr>
            <a:normAutofit/>
          </a:bodyPr>
          <a:lstStyle/>
          <a:p>
            <a:r>
              <a:rPr lang="en-US" sz="3200" b="1" dirty="0"/>
              <a:t>Etiology</a:t>
            </a:r>
          </a:p>
          <a:p>
            <a:pPr lvl="1"/>
            <a:r>
              <a:rPr lang="en-US" sz="2800" dirty="0"/>
              <a:t>Penetrating injury</a:t>
            </a:r>
          </a:p>
          <a:p>
            <a:pPr lvl="1"/>
            <a:r>
              <a:rPr lang="en-US" sz="2800" dirty="0"/>
              <a:t>Blunt injury to sternum</a:t>
            </a:r>
          </a:p>
          <a:p>
            <a:r>
              <a:rPr lang="en-US" sz="3200" b="1" dirty="0"/>
              <a:t>Complications and sequels</a:t>
            </a:r>
          </a:p>
          <a:p>
            <a:pPr marL="914400" lvl="1" indent="-457200">
              <a:buFont typeface="+mj-lt"/>
              <a:buAutoNum type="arabicPeriod"/>
            </a:pPr>
            <a:r>
              <a:rPr lang="en-US" sz="2800" dirty="0"/>
              <a:t>Mural thrombosis</a:t>
            </a:r>
          </a:p>
          <a:p>
            <a:pPr marL="914400" lvl="1" indent="-457200">
              <a:buFont typeface="+mj-lt"/>
              <a:buAutoNum type="arabicPeriod"/>
            </a:pPr>
            <a:r>
              <a:rPr lang="en-US" sz="2800" dirty="0"/>
              <a:t>Myocardial fibrosis and aneurysm</a:t>
            </a:r>
          </a:p>
          <a:p>
            <a:pPr marL="914400" lvl="1" indent="-457200">
              <a:buFont typeface="+mj-lt"/>
              <a:buAutoNum type="arabicPeriod"/>
            </a:pPr>
            <a:r>
              <a:rPr lang="en-US" sz="2800" dirty="0"/>
              <a:t>Hemopericardium and cardiac tamponade</a:t>
            </a:r>
          </a:p>
          <a:p>
            <a:pPr marL="914400" lvl="1" indent="-457200">
              <a:buFont typeface="+mj-lt"/>
              <a:buAutoNum type="arabicPeriod"/>
            </a:pPr>
            <a:r>
              <a:rPr lang="en-US" sz="2800" dirty="0"/>
              <a:t>Cardiac arrest </a:t>
            </a:r>
          </a:p>
          <a:p>
            <a:pPr marL="914400" lvl="1" indent="-457200">
              <a:buFont typeface="+mj-lt"/>
              <a:buAutoNum type="arabicPeriod"/>
            </a:pPr>
            <a:r>
              <a:rPr lang="en-US" sz="2800" dirty="0"/>
              <a:t>Cardiac rupture</a:t>
            </a:r>
          </a:p>
          <a:p>
            <a:endParaRPr lang="en-US" sz="3200" dirty="0"/>
          </a:p>
        </p:txBody>
      </p:sp>
    </p:spTree>
    <p:extLst>
      <p:ext uri="{BB962C8B-B14F-4D97-AF65-F5344CB8AC3E}">
        <p14:creationId xmlns:p14="http://schemas.microsoft.com/office/powerpoint/2010/main" val="15536175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6C52-9293-121F-423B-815DCD8885A4}"/>
              </a:ext>
            </a:extLst>
          </p:cNvPr>
          <p:cNvSpPr>
            <a:spLocks noGrp="1"/>
          </p:cNvSpPr>
          <p:nvPr>
            <p:ph type="title"/>
          </p:nvPr>
        </p:nvSpPr>
        <p:spPr/>
        <p:txBody>
          <a:bodyPr/>
          <a:lstStyle/>
          <a:p>
            <a:r>
              <a:rPr lang="en-US" dirty="0"/>
              <a:t>Cardiac tamponade</a:t>
            </a:r>
          </a:p>
        </p:txBody>
      </p:sp>
      <p:graphicFrame>
        <p:nvGraphicFramePr>
          <p:cNvPr id="4" name="Content Placeholder 3">
            <a:extLst>
              <a:ext uri="{FF2B5EF4-FFF2-40B4-BE49-F238E27FC236}">
                <a16:creationId xmlns:a16="http://schemas.microsoft.com/office/drawing/2014/main" id="{F6E2EB34-C055-CBE1-B97F-0FC7A6203A7A}"/>
              </a:ext>
            </a:extLst>
          </p:cNvPr>
          <p:cNvGraphicFramePr>
            <a:graphicFrameLocks noGrp="1"/>
          </p:cNvGraphicFramePr>
          <p:nvPr>
            <p:ph idx="1"/>
          </p:nvPr>
        </p:nvGraphicFramePr>
        <p:xfrm>
          <a:off x="838200" y="1304925"/>
          <a:ext cx="10515600" cy="4785360"/>
        </p:xfrm>
        <a:graphic>
          <a:graphicData uri="http://schemas.openxmlformats.org/drawingml/2006/table">
            <a:tbl>
              <a:tblPr firstRow="1" bandRow="1">
                <a:tableStyleId>{5940675A-B579-460E-94D1-54222C63F5DA}</a:tableStyleId>
              </a:tblPr>
              <a:tblGrid>
                <a:gridCol w="1958163">
                  <a:extLst>
                    <a:ext uri="{9D8B030D-6E8A-4147-A177-3AD203B41FA5}">
                      <a16:colId xmlns:a16="http://schemas.microsoft.com/office/drawing/2014/main" val="3526253106"/>
                    </a:ext>
                  </a:extLst>
                </a:gridCol>
                <a:gridCol w="8557437">
                  <a:extLst>
                    <a:ext uri="{9D8B030D-6E8A-4147-A177-3AD203B41FA5}">
                      <a16:colId xmlns:a16="http://schemas.microsoft.com/office/drawing/2014/main" val="1596588426"/>
                    </a:ext>
                  </a:extLst>
                </a:gridCol>
              </a:tblGrid>
              <a:tr h="370840">
                <a:tc>
                  <a:txBody>
                    <a:bodyPr/>
                    <a:lstStyle/>
                    <a:p>
                      <a:pPr algn="ctr"/>
                      <a:r>
                        <a:rPr lang="en-US" sz="2400" b="1" dirty="0"/>
                        <a:t>Definition</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2000" dirty="0"/>
                        <a:t>Cardiac compression by hemopericardium which decreases the cardiac output due to impaired cardiac filling</a:t>
                      </a:r>
                    </a:p>
                    <a:p>
                      <a:pPr marL="285750" indent="-285750">
                        <a:buFont typeface="Arial" panose="020B0604020202020204" pitchFamily="34" charset="0"/>
                        <a:buChar char="•"/>
                      </a:pPr>
                      <a:r>
                        <a:rPr lang="en-US" sz="2000" dirty="0">
                          <a:solidFill>
                            <a:srgbClr val="C00000"/>
                          </a:solidFill>
                        </a:rPr>
                        <a:t>Rate of accumulation is more important than the amount itself</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5229708"/>
                  </a:ext>
                </a:extLst>
              </a:tr>
              <a:tr h="370840">
                <a:tc>
                  <a:txBody>
                    <a:bodyPr/>
                    <a:lstStyle/>
                    <a:p>
                      <a:pPr algn="ctr"/>
                      <a:r>
                        <a:rPr lang="en-US" sz="2400" b="1" dirty="0"/>
                        <a:t>Clinical picture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dirty="0"/>
                        <a:t>Massive rapid hemopericardium </a:t>
                      </a:r>
                      <a:r>
                        <a:rPr lang="en-US" sz="2000" dirty="0">
                          <a:sym typeface="Wingdings" panose="05000000000000000000" pitchFamily="2" charset="2"/>
                        </a:rPr>
                        <a:t> Lead to sudden death</a:t>
                      </a:r>
                    </a:p>
                    <a:p>
                      <a:r>
                        <a:rPr lang="en-US" sz="2000" dirty="0"/>
                        <a:t>Survivors will show</a:t>
                      </a:r>
                    </a:p>
                    <a:p>
                      <a:pPr marL="287338" indent="-287338">
                        <a:buFont typeface="+mj-lt"/>
                        <a:buAutoNum type="arabicPeriod"/>
                      </a:pPr>
                      <a:r>
                        <a:rPr lang="en-US" sz="1800" dirty="0"/>
                        <a:t>Dyspnea and cyanosis</a:t>
                      </a:r>
                    </a:p>
                    <a:p>
                      <a:pPr marL="287338" indent="-287338">
                        <a:buFont typeface="+mj-lt"/>
                        <a:buAutoNum type="arabicPeriod"/>
                      </a:pPr>
                      <a:r>
                        <a:rPr lang="en-US" sz="1800" dirty="0"/>
                        <a:t>Beck’s triad (persistent hypotension, congested neck veins &amp; weak heart sounds)</a:t>
                      </a:r>
                    </a:p>
                    <a:p>
                      <a:pPr marL="287338" indent="-287338">
                        <a:buFont typeface="+mj-lt"/>
                        <a:buAutoNum type="arabicPeriod"/>
                      </a:pPr>
                      <a:r>
                        <a:rPr lang="en-US" sz="1800" dirty="0"/>
                        <a:t>Manifestations of hypovolemic shock</a:t>
                      </a:r>
                    </a:p>
                    <a:p>
                      <a:pPr marL="287338" indent="-287338">
                        <a:buFont typeface="+mj-lt"/>
                        <a:buAutoNum type="arabicPeriod"/>
                      </a:pPr>
                      <a:r>
                        <a:rPr lang="en-US" sz="1800" dirty="0"/>
                        <a:t>High venous pressure </a:t>
                      </a:r>
                    </a:p>
                    <a:p>
                      <a:pPr marL="287338" indent="-287338">
                        <a:buFont typeface="+mj-lt"/>
                        <a:buAutoNum type="arabicPeriod"/>
                      </a:pPr>
                      <a:r>
                        <a:rPr lang="en-US" sz="1800" dirty="0"/>
                        <a:t>Weak apex beat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11132723"/>
                  </a:ext>
                </a:extLst>
              </a:tr>
              <a:tr h="370840">
                <a:tc>
                  <a:txBody>
                    <a:bodyPr/>
                    <a:lstStyle/>
                    <a:p>
                      <a:pPr algn="ctr"/>
                      <a:r>
                        <a:rPr lang="en-US" sz="2400" b="1" dirty="0"/>
                        <a:t>Investigations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2000" dirty="0"/>
                        <a:t>ECG, Chest X-ray, Echocardiography, EFAST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5874699"/>
                  </a:ext>
                </a:extLst>
              </a:tr>
              <a:tr h="370840">
                <a:tc>
                  <a:txBody>
                    <a:bodyPr/>
                    <a:lstStyle/>
                    <a:p>
                      <a:pPr algn="ctr"/>
                      <a:r>
                        <a:rPr lang="en-US" sz="2400" b="1" dirty="0"/>
                        <a:t>Treatment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2000" dirty="0"/>
                        <a:t>Temporary relief of cardiac compression</a:t>
                      </a:r>
                    </a:p>
                    <a:p>
                      <a:pPr marL="287338" indent="-287338">
                        <a:buFont typeface="+mj-lt"/>
                        <a:buAutoNum type="arabicPeriod"/>
                      </a:pPr>
                      <a:r>
                        <a:rPr lang="en-US" sz="1800" dirty="0"/>
                        <a:t>Pericardiocentesis</a:t>
                      </a:r>
                    </a:p>
                    <a:p>
                      <a:pPr marL="287338" indent="-287338">
                        <a:buFont typeface="+mj-lt"/>
                        <a:buAutoNum type="arabicPeriod"/>
                      </a:pPr>
                      <a:r>
                        <a:rPr lang="en-US" sz="1800" dirty="0"/>
                        <a:t>Subxiphoid pericardiotomy </a:t>
                      </a:r>
                    </a:p>
                    <a:p>
                      <a:r>
                        <a:rPr lang="en-US" sz="2000" dirty="0"/>
                        <a:t>Thoracotomy and pericardiotomy </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5169154"/>
                  </a:ext>
                </a:extLst>
              </a:tr>
            </a:tbl>
          </a:graphicData>
        </a:graphic>
      </p:graphicFrame>
    </p:spTree>
    <p:extLst>
      <p:ext uri="{BB962C8B-B14F-4D97-AF65-F5344CB8AC3E}">
        <p14:creationId xmlns:p14="http://schemas.microsoft.com/office/powerpoint/2010/main" val="776120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ADC2-7C2E-8D53-B8CC-E9A2699DFBEC}"/>
              </a:ext>
            </a:extLst>
          </p:cNvPr>
          <p:cNvSpPr>
            <a:spLocks noGrp="1"/>
          </p:cNvSpPr>
          <p:nvPr>
            <p:ph type="title"/>
          </p:nvPr>
        </p:nvSpPr>
        <p:spPr/>
        <p:txBody>
          <a:bodyPr/>
          <a:lstStyle/>
          <a:p>
            <a:r>
              <a:rPr lang="en-US" dirty="0"/>
              <a:t>Chest x-ray of cardiac tamponade</a:t>
            </a:r>
          </a:p>
        </p:txBody>
      </p:sp>
      <p:sp>
        <p:nvSpPr>
          <p:cNvPr id="3" name="Content Placeholder 2">
            <a:extLst>
              <a:ext uri="{FF2B5EF4-FFF2-40B4-BE49-F238E27FC236}">
                <a16:creationId xmlns:a16="http://schemas.microsoft.com/office/drawing/2014/main" id="{F1708A0C-507D-A3D4-2EB0-8E8673C4459B}"/>
              </a:ext>
            </a:extLst>
          </p:cNvPr>
          <p:cNvSpPr>
            <a:spLocks noGrp="1"/>
          </p:cNvSpPr>
          <p:nvPr>
            <p:ph idx="1"/>
          </p:nvPr>
        </p:nvSpPr>
        <p:spPr>
          <a:xfrm>
            <a:off x="838200" y="1305026"/>
            <a:ext cx="2638647" cy="4871938"/>
          </a:xfrm>
        </p:spPr>
        <p:txBody>
          <a:bodyPr anchor="ctr">
            <a:normAutofit/>
          </a:bodyPr>
          <a:lstStyle/>
          <a:p>
            <a:pPr>
              <a:buFont typeface="Courier New" panose="02070309020205020404" pitchFamily="49" charset="0"/>
              <a:buChar char="o"/>
            </a:pPr>
            <a:r>
              <a:rPr lang="en-US" sz="2000" dirty="0"/>
              <a:t>Enlarged cardiac silhouette</a:t>
            </a:r>
          </a:p>
          <a:p>
            <a:pPr>
              <a:buFont typeface="Courier New" panose="02070309020205020404" pitchFamily="49" charset="0"/>
              <a:buChar char="o"/>
            </a:pPr>
            <a:r>
              <a:rPr lang="en-US" sz="2000" dirty="0"/>
              <a:t>Chest X-ray (PA view) of a patient with a history of pericarditis and clinical findings of tamponade</a:t>
            </a:r>
          </a:p>
          <a:p>
            <a:pPr>
              <a:buFont typeface="Courier New" panose="02070309020205020404" pitchFamily="49" charset="0"/>
              <a:buChar char="o"/>
            </a:pPr>
            <a:r>
              <a:rPr lang="en-US" sz="2000" dirty="0"/>
              <a:t>The cardiac silhouette is enlarged (globular water bottle-shape; enlargement highlighted by green-hatched overlay) due to pericardial effusion.</a:t>
            </a:r>
          </a:p>
        </p:txBody>
      </p:sp>
      <p:pic>
        <p:nvPicPr>
          <p:cNvPr id="5122" name="Picture 2" descr="Enlarged cardiac silhouette">
            <a:extLst>
              <a:ext uri="{FF2B5EF4-FFF2-40B4-BE49-F238E27FC236}">
                <a16:creationId xmlns:a16="http://schemas.microsoft.com/office/drawing/2014/main" id="{BDD95224-E94F-275B-5F22-8A057B356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73" r="6678"/>
          <a:stretch/>
        </p:blipFill>
        <p:spPr bwMode="auto">
          <a:xfrm>
            <a:off x="7621772" y="1305026"/>
            <a:ext cx="3732028" cy="48719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nlarged cardiac silhouette">
            <a:extLst>
              <a:ext uri="{FF2B5EF4-FFF2-40B4-BE49-F238E27FC236}">
                <a16:creationId xmlns:a16="http://schemas.microsoft.com/office/drawing/2014/main" id="{EBB650E9-69CB-96ED-E30A-F022A4DB98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4" r="5496"/>
          <a:stretch/>
        </p:blipFill>
        <p:spPr bwMode="auto">
          <a:xfrm>
            <a:off x="3698358" y="1305026"/>
            <a:ext cx="3902148"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9900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1642-0237-5A0E-1598-2CD0B6AED7FB}"/>
              </a:ext>
            </a:extLst>
          </p:cNvPr>
          <p:cNvSpPr>
            <a:spLocks noGrp="1"/>
          </p:cNvSpPr>
          <p:nvPr>
            <p:ph type="title"/>
          </p:nvPr>
        </p:nvSpPr>
        <p:spPr/>
        <p:txBody>
          <a:bodyPr/>
          <a:lstStyle/>
          <a:p>
            <a:r>
              <a:rPr lang="en-US" dirty="0"/>
              <a:t>Esophageal injuries</a:t>
            </a:r>
          </a:p>
        </p:txBody>
      </p:sp>
      <p:graphicFrame>
        <p:nvGraphicFramePr>
          <p:cNvPr id="5" name="Content Placeholder 3">
            <a:extLst>
              <a:ext uri="{FF2B5EF4-FFF2-40B4-BE49-F238E27FC236}">
                <a16:creationId xmlns:a16="http://schemas.microsoft.com/office/drawing/2014/main" id="{FC0EAE20-CB37-A0DB-84F2-E5D8E910CA15}"/>
              </a:ext>
            </a:extLst>
          </p:cNvPr>
          <p:cNvGraphicFramePr>
            <a:graphicFrameLocks noGrp="1"/>
          </p:cNvGraphicFramePr>
          <p:nvPr>
            <p:ph idx="1"/>
          </p:nvPr>
        </p:nvGraphicFramePr>
        <p:xfrm>
          <a:off x="838200" y="1304925"/>
          <a:ext cx="10515600" cy="4389120"/>
        </p:xfrm>
        <a:graphic>
          <a:graphicData uri="http://schemas.openxmlformats.org/drawingml/2006/table">
            <a:tbl>
              <a:tblPr firstRow="1" bandRow="1">
                <a:tableStyleId>{5940675A-B579-460E-94D1-54222C63F5DA}</a:tableStyleId>
              </a:tblPr>
              <a:tblGrid>
                <a:gridCol w="2489791">
                  <a:extLst>
                    <a:ext uri="{9D8B030D-6E8A-4147-A177-3AD203B41FA5}">
                      <a16:colId xmlns:a16="http://schemas.microsoft.com/office/drawing/2014/main" val="3526253106"/>
                    </a:ext>
                  </a:extLst>
                </a:gridCol>
                <a:gridCol w="8025809">
                  <a:extLst>
                    <a:ext uri="{9D8B030D-6E8A-4147-A177-3AD203B41FA5}">
                      <a16:colId xmlns:a16="http://schemas.microsoft.com/office/drawing/2014/main" val="1596588426"/>
                    </a:ext>
                  </a:extLst>
                </a:gridCol>
              </a:tblGrid>
              <a:tr h="370840">
                <a:tc>
                  <a:txBody>
                    <a:bodyPr/>
                    <a:lstStyle/>
                    <a:p>
                      <a:pPr algn="ctr"/>
                      <a:r>
                        <a:rPr lang="en-US" sz="2800" b="1" dirty="0"/>
                        <a:t>Etiology</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7338" indent="-287338">
                        <a:buFont typeface="+mj-lt"/>
                        <a:buAutoNum type="arabicPeriod"/>
                      </a:pPr>
                      <a:r>
                        <a:rPr lang="en-US" sz="2400" dirty="0"/>
                        <a:t>Iatrogenic</a:t>
                      </a:r>
                    </a:p>
                    <a:p>
                      <a:pPr marL="287338" indent="-287338">
                        <a:buFont typeface="+mj-lt"/>
                        <a:buAutoNum type="arabicPeriod"/>
                      </a:pPr>
                      <a:r>
                        <a:rPr lang="en-US" sz="2400" dirty="0"/>
                        <a:t>Swallowing of corrosive agent or foreign body</a:t>
                      </a:r>
                    </a:p>
                    <a:p>
                      <a:pPr marL="287338" indent="-287338">
                        <a:buFont typeface="+mj-lt"/>
                        <a:buAutoNum type="arabicPeriod"/>
                      </a:pPr>
                      <a:r>
                        <a:rPr lang="en-US" sz="2400" dirty="0"/>
                        <a:t>Penetrating or blunt chest or neck trauma</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5229708"/>
                  </a:ext>
                </a:extLst>
              </a:tr>
              <a:tr h="370840">
                <a:tc>
                  <a:txBody>
                    <a:bodyPr/>
                    <a:lstStyle/>
                    <a:p>
                      <a:pPr algn="ctr"/>
                      <a:r>
                        <a:rPr lang="en-US" sz="2800" b="1" dirty="0"/>
                        <a:t>Clinical picture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7338" indent="-287338">
                        <a:buFont typeface="+mj-lt"/>
                        <a:buAutoNum type="arabicPeriod"/>
                      </a:pPr>
                      <a:r>
                        <a:rPr lang="en-US" sz="2400" dirty="0"/>
                        <a:t>Sudden onset of pain at the site of trauma followed by fever, tachycardia and hypotension </a:t>
                      </a:r>
                    </a:p>
                    <a:p>
                      <a:pPr marL="287338" indent="-287338">
                        <a:buFont typeface="+mj-lt"/>
                        <a:buAutoNum type="arabicPeriod"/>
                      </a:pPr>
                      <a:r>
                        <a:rPr lang="en-US" sz="2400" dirty="0"/>
                        <a:t>Mediastinal emphysema</a:t>
                      </a:r>
                    </a:p>
                    <a:p>
                      <a:pPr marL="287338" indent="-287338">
                        <a:buFont typeface="+mj-lt"/>
                        <a:buAutoNum type="arabicPeriod"/>
                      </a:pPr>
                      <a:r>
                        <a:rPr lang="en-US" sz="2400" dirty="0"/>
                        <a:t>Manifestations pneumothorax and plural effusion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11132723"/>
                  </a:ext>
                </a:extLst>
              </a:tr>
              <a:tr h="370840">
                <a:tc>
                  <a:txBody>
                    <a:bodyPr/>
                    <a:lstStyle/>
                    <a:p>
                      <a:pPr algn="ctr"/>
                      <a:r>
                        <a:rPr lang="en-US" sz="2800" b="1" dirty="0"/>
                        <a:t>Complications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7338" indent="-287338">
                        <a:buFont typeface="+mj-lt"/>
                        <a:buAutoNum type="arabicPeriod"/>
                      </a:pPr>
                      <a:r>
                        <a:rPr lang="en-US" sz="2400" dirty="0"/>
                        <a:t>Mediastinitis</a:t>
                      </a:r>
                    </a:p>
                    <a:p>
                      <a:pPr marL="287338" indent="-287338">
                        <a:buFont typeface="+mj-lt"/>
                        <a:buAutoNum type="arabicPeriod"/>
                      </a:pPr>
                      <a:r>
                        <a:rPr lang="en-US" sz="2400" dirty="0"/>
                        <a:t>Septic shock</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5874699"/>
                  </a:ext>
                </a:extLst>
              </a:tr>
              <a:tr h="370840">
                <a:tc>
                  <a:txBody>
                    <a:bodyPr/>
                    <a:lstStyle/>
                    <a:p>
                      <a:pPr algn="ctr"/>
                      <a:r>
                        <a:rPr lang="en-US" sz="2800" b="1" dirty="0"/>
                        <a:t>Investigations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7338" indent="-287338">
                        <a:buFont typeface="+mj-lt"/>
                        <a:buAutoNum type="arabicPeriod"/>
                      </a:pPr>
                      <a:r>
                        <a:rPr lang="en-US" sz="2400" dirty="0"/>
                        <a:t>Plain chest X-ray</a:t>
                      </a:r>
                    </a:p>
                    <a:p>
                      <a:pPr marL="287338" indent="-287338">
                        <a:buFont typeface="+mj-lt"/>
                        <a:buAutoNum type="arabicPeriod"/>
                      </a:pPr>
                      <a:r>
                        <a:rPr lang="en-US" sz="2400" dirty="0"/>
                        <a:t>Contrast media study</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5169154"/>
                  </a:ext>
                </a:extLst>
              </a:tr>
            </a:tbl>
          </a:graphicData>
        </a:graphic>
      </p:graphicFrame>
    </p:spTree>
    <p:extLst>
      <p:ext uri="{BB962C8B-B14F-4D97-AF65-F5344CB8AC3E}">
        <p14:creationId xmlns:p14="http://schemas.microsoft.com/office/powerpoint/2010/main" val="28544259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FD92-7762-360B-D951-24A41A3AE575}"/>
              </a:ext>
            </a:extLst>
          </p:cNvPr>
          <p:cNvSpPr>
            <a:spLocks noGrp="1"/>
          </p:cNvSpPr>
          <p:nvPr>
            <p:ph type="title"/>
          </p:nvPr>
        </p:nvSpPr>
        <p:spPr/>
        <p:txBody>
          <a:bodyPr/>
          <a:lstStyle/>
          <a:p>
            <a:r>
              <a:rPr lang="en-US" dirty="0"/>
              <a:t>Esophageal injuries – Treatment</a:t>
            </a:r>
          </a:p>
        </p:txBody>
      </p:sp>
      <p:sp>
        <p:nvSpPr>
          <p:cNvPr id="3" name="Content Placeholder 2">
            <a:extLst>
              <a:ext uri="{FF2B5EF4-FFF2-40B4-BE49-F238E27FC236}">
                <a16:creationId xmlns:a16="http://schemas.microsoft.com/office/drawing/2014/main" id="{D7812E68-E9B0-EB68-34B2-611C61300BF0}"/>
              </a:ext>
            </a:extLst>
          </p:cNvPr>
          <p:cNvSpPr>
            <a:spLocks noGrp="1"/>
          </p:cNvSpPr>
          <p:nvPr>
            <p:ph idx="1"/>
          </p:nvPr>
        </p:nvSpPr>
        <p:spPr/>
        <p:txBody>
          <a:bodyPr>
            <a:normAutofit/>
          </a:bodyPr>
          <a:lstStyle/>
          <a:p>
            <a:r>
              <a:rPr lang="en-US" sz="3200" dirty="0"/>
              <a:t>NPO, IVF, IVA and never try to pass a NG tube</a:t>
            </a:r>
          </a:p>
          <a:p>
            <a:r>
              <a:rPr lang="en-US" sz="3200" b="1" dirty="0"/>
              <a:t>Depends on site of perforation and time of detection</a:t>
            </a:r>
          </a:p>
          <a:p>
            <a:pPr marL="971550" lvl="1" indent="-514350">
              <a:buFont typeface="+mj-lt"/>
              <a:buAutoNum type="arabicPeriod"/>
            </a:pPr>
            <a:r>
              <a:rPr lang="en-US" sz="2800" dirty="0"/>
              <a:t>Early detected cervical and thoracic perforation </a:t>
            </a:r>
          </a:p>
          <a:p>
            <a:pPr lvl="2"/>
            <a:r>
              <a:rPr lang="en-US" sz="2800" dirty="0"/>
              <a:t>Surgical closure and drainage </a:t>
            </a:r>
          </a:p>
          <a:p>
            <a:pPr marL="971550" lvl="1" indent="-514350">
              <a:buFont typeface="+mj-lt"/>
              <a:buAutoNum type="arabicPeriod"/>
            </a:pPr>
            <a:r>
              <a:rPr lang="en-US" sz="2800" dirty="0"/>
              <a:t>Late detected cervical perforation</a:t>
            </a:r>
          </a:p>
          <a:p>
            <a:pPr lvl="2"/>
            <a:r>
              <a:rPr lang="en-US" sz="2800" dirty="0"/>
              <a:t>External drainage with parenteral feeding</a:t>
            </a:r>
          </a:p>
          <a:p>
            <a:pPr marL="971550" lvl="1" indent="-514350">
              <a:buFont typeface="+mj-lt"/>
              <a:buAutoNum type="arabicPeriod"/>
            </a:pPr>
            <a:r>
              <a:rPr lang="en-US" sz="2800" dirty="0"/>
              <a:t>Late detected thoracic perforation</a:t>
            </a:r>
          </a:p>
          <a:p>
            <a:pPr lvl="2"/>
            <a:r>
              <a:rPr lang="en-US" sz="2800" dirty="0"/>
              <a:t>Drainage with feeding jejunostomy </a:t>
            </a:r>
          </a:p>
          <a:p>
            <a:pPr marL="971550" lvl="1" indent="-514350">
              <a:buFont typeface="+mj-lt"/>
              <a:buAutoNum type="arabicPeriod"/>
            </a:pPr>
            <a:r>
              <a:rPr lang="en-US" sz="2800" dirty="0"/>
              <a:t>Abdominal perforation</a:t>
            </a:r>
          </a:p>
          <a:p>
            <a:pPr lvl="2"/>
            <a:r>
              <a:rPr lang="en-US" sz="2800" dirty="0"/>
              <a:t>Surgical repair </a:t>
            </a:r>
          </a:p>
          <a:p>
            <a:endParaRPr lang="en-US" sz="3200" dirty="0"/>
          </a:p>
        </p:txBody>
      </p:sp>
    </p:spTree>
    <p:extLst>
      <p:ext uri="{BB962C8B-B14F-4D97-AF65-F5344CB8AC3E}">
        <p14:creationId xmlns:p14="http://schemas.microsoft.com/office/powerpoint/2010/main" val="25628462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D800-4893-6FBB-1B06-D98914C3507D}"/>
              </a:ext>
            </a:extLst>
          </p:cNvPr>
          <p:cNvSpPr>
            <a:spLocks noGrp="1"/>
          </p:cNvSpPr>
          <p:nvPr>
            <p:ph type="title"/>
          </p:nvPr>
        </p:nvSpPr>
        <p:spPr/>
        <p:txBody>
          <a:bodyPr/>
          <a:lstStyle/>
          <a:p>
            <a:r>
              <a:rPr lang="en-US" dirty="0"/>
              <a:t>Diaphragmatic injury</a:t>
            </a:r>
          </a:p>
        </p:txBody>
      </p:sp>
      <p:graphicFrame>
        <p:nvGraphicFramePr>
          <p:cNvPr id="4" name="Content Placeholder 3">
            <a:extLst>
              <a:ext uri="{FF2B5EF4-FFF2-40B4-BE49-F238E27FC236}">
                <a16:creationId xmlns:a16="http://schemas.microsoft.com/office/drawing/2014/main" id="{647F1D06-D455-B060-49E6-76E3524047E8}"/>
              </a:ext>
            </a:extLst>
          </p:cNvPr>
          <p:cNvGraphicFramePr>
            <a:graphicFrameLocks noGrp="1"/>
          </p:cNvGraphicFramePr>
          <p:nvPr>
            <p:ph idx="1"/>
          </p:nvPr>
        </p:nvGraphicFramePr>
        <p:xfrm>
          <a:off x="838200" y="1219861"/>
          <a:ext cx="10515600" cy="5334000"/>
        </p:xfrm>
        <a:graphic>
          <a:graphicData uri="http://schemas.openxmlformats.org/drawingml/2006/table">
            <a:tbl>
              <a:tblPr firstRow="1" bandRow="1">
                <a:tableStyleId>{5940675A-B579-460E-94D1-54222C63F5DA}</a:tableStyleId>
              </a:tblPr>
              <a:tblGrid>
                <a:gridCol w="2489791">
                  <a:extLst>
                    <a:ext uri="{9D8B030D-6E8A-4147-A177-3AD203B41FA5}">
                      <a16:colId xmlns:a16="http://schemas.microsoft.com/office/drawing/2014/main" val="3526253106"/>
                    </a:ext>
                  </a:extLst>
                </a:gridCol>
                <a:gridCol w="8025809">
                  <a:extLst>
                    <a:ext uri="{9D8B030D-6E8A-4147-A177-3AD203B41FA5}">
                      <a16:colId xmlns:a16="http://schemas.microsoft.com/office/drawing/2014/main" val="1596588426"/>
                    </a:ext>
                  </a:extLst>
                </a:gridCol>
              </a:tblGrid>
              <a:tr h="370840">
                <a:tc>
                  <a:txBody>
                    <a:bodyPr/>
                    <a:lstStyle/>
                    <a:p>
                      <a:pPr algn="ctr"/>
                      <a:r>
                        <a:rPr lang="en-US" sz="2800" b="1" dirty="0"/>
                        <a:t>Epidemiology</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7338" indent="-287338">
                        <a:buFont typeface="Arial" panose="020B0604020202020204" pitchFamily="34" charset="0"/>
                        <a:buChar char="•"/>
                      </a:pPr>
                      <a:r>
                        <a:rPr lang="en-US" sz="2400" dirty="0"/>
                        <a:t>The left hemidiaphragm is involved in 65-80% of cases</a:t>
                      </a:r>
                    </a:p>
                    <a:p>
                      <a:pPr marL="287338" indent="-287338">
                        <a:buFont typeface="Arial" panose="020B0604020202020204" pitchFamily="34" charset="0"/>
                        <a:buChar char="•"/>
                      </a:pPr>
                      <a:r>
                        <a:rPr lang="en-US" sz="2400" dirty="0"/>
                        <a:t>Blunt trauma cause &gt; Penetrating trauma</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5229708"/>
                  </a:ext>
                </a:extLst>
              </a:tr>
              <a:tr h="370840">
                <a:tc>
                  <a:txBody>
                    <a:bodyPr/>
                    <a:lstStyle/>
                    <a:p>
                      <a:pPr algn="ctr"/>
                      <a:r>
                        <a:rPr lang="en-US" sz="2800" b="1" dirty="0"/>
                        <a:t>Etiology</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7338" indent="-287338">
                        <a:buFont typeface="+mj-lt"/>
                        <a:buAutoNum type="arabicPeriod"/>
                      </a:pPr>
                      <a:r>
                        <a:rPr lang="en-US" sz="2400" dirty="0"/>
                        <a:t>Rapid deceleration or direct crush to the upper abdomen</a:t>
                      </a:r>
                    </a:p>
                    <a:p>
                      <a:pPr marL="287338" indent="-287338">
                        <a:buFont typeface="+mj-lt"/>
                        <a:buAutoNum type="arabicPeriod"/>
                      </a:pPr>
                      <a:r>
                        <a:rPr lang="en-US" sz="2400" dirty="0"/>
                        <a:t>Severe chest trauma, lower rib fractures</a:t>
                      </a:r>
                    </a:p>
                    <a:p>
                      <a:pPr marL="287338" indent="-287338">
                        <a:buFont typeface="+mj-lt"/>
                        <a:buAutoNum type="arabicPeriod"/>
                      </a:pPr>
                      <a:r>
                        <a:rPr lang="en-US" sz="2400" dirty="0"/>
                        <a:t>Penetrating injuries to the chest and upper abdomen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11132723"/>
                  </a:ext>
                </a:extLst>
              </a:tr>
              <a:tr h="370840">
                <a:tc>
                  <a:txBody>
                    <a:bodyPr/>
                    <a:lstStyle/>
                    <a:p>
                      <a:pPr algn="ctr"/>
                      <a:r>
                        <a:rPr lang="en-US" sz="2800" b="1" dirty="0"/>
                        <a:t>Diagnostics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mj-lt"/>
                        <a:buNone/>
                      </a:pPr>
                      <a:r>
                        <a:rPr lang="en-US" sz="2400" dirty="0"/>
                        <a:t>Diagnosis can be difficult; therefore, have a high index of suspicion based on mechanism</a:t>
                      </a:r>
                    </a:p>
                    <a:p>
                      <a:pPr marL="287338" marR="0" lvl="0" indent="-287338"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a:t>CXR is diagnostic in only 25% to 50% of cases of blunt trauma</a:t>
                      </a:r>
                    </a:p>
                    <a:p>
                      <a:pPr marL="287338" marR="0" lvl="0" indent="-287338"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a:t>CT scan may miss diaphragmatic injury in the absence of gross hollow visceral herniation</a:t>
                      </a:r>
                    </a:p>
                    <a:p>
                      <a:pPr marL="287338" marR="0" lvl="0" indent="-287338" algn="l" defTabSz="914400" rtl="0" eaLnBrk="1" fontAlgn="auto" latinLnBrk="0" hangingPunct="1">
                        <a:lnSpc>
                          <a:spcPct val="100000"/>
                        </a:lnSpc>
                        <a:spcBef>
                          <a:spcPts val="0"/>
                        </a:spcBef>
                        <a:spcAft>
                          <a:spcPts val="0"/>
                        </a:spcAft>
                        <a:buClrTx/>
                        <a:buSzTx/>
                        <a:buFont typeface="+mj-lt"/>
                        <a:buAutoNum type="arabicPeriod"/>
                        <a:tabLst/>
                        <a:defRPr/>
                      </a:pPr>
                      <a:r>
                        <a:rPr lang="en-US" sz="2200" dirty="0"/>
                        <a:t>Direct visualization of the injury by laparotomy, laparoscopy, or thoracoscopy remains the gold standard for diagnosis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5874699"/>
                  </a:ext>
                </a:extLst>
              </a:tr>
              <a:tr h="370840">
                <a:tc>
                  <a:txBody>
                    <a:bodyPr/>
                    <a:lstStyle/>
                    <a:p>
                      <a:pPr algn="ctr"/>
                      <a:r>
                        <a:rPr lang="en-US" sz="2800" b="1" dirty="0"/>
                        <a:t>Treatment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mj-lt"/>
                        <a:buNone/>
                      </a:pPr>
                      <a:r>
                        <a:rPr lang="en-US" sz="2400" dirty="0"/>
                        <a:t>These injuries do not heal spontaneously and can produce herniation, so need operative repair when diagnosed</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05169154"/>
                  </a:ext>
                </a:extLst>
              </a:tr>
            </a:tbl>
          </a:graphicData>
        </a:graphic>
      </p:graphicFrame>
    </p:spTree>
    <p:extLst>
      <p:ext uri="{BB962C8B-B14F-4D97-AF65-F5344CB8AC3E}">
        <p14:creationId xmlns:p14="http://schemas.microsoft.com/office/powerpoint/2010/main" val="34869477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C8DC-FCD6-C38F-3AA8-E352FC21F2E2}"/>
              </a:ext>
            </a:extLst>
          </p:cNvPr>
          <p:cNvSpPr>
            <a:spLocks noGrp="1"/>
          </p:cNvSpPr>
          <p:nvPr>
            <p:ph type="title"/>
          </p:nvPr>
        </p:nvSpPr>
        <p:spPr/>
        <p:txBody>
          <a:bodyPr>
            <a:normAutofit/>
          </a:bodyPr>
          <a:lstStyle/>
          <a:p>
            <a:r>
              <a:rPr lang="en-US" sz="3800" dirty="0"/>
              <a:t>Diaphragmatic injury – Possible findings on imaging</a:t>
            </a:r>
          </a:p>
        </p:txBody>
      </p:sp>
      <p:sp>
        <p:nvSpPr>
          <p:cNvPr id="4" name="Content Placeholder 3">
            <a:extLst>
              <a:ext uri="{FF2B5EF4-FFF2-40B4-BE49-F238E27FC236}">
                <a16:creationId xmlns:a16="http://schemas.microsoft.com/office/drawing/2014/main" id="{EE5B9ED8-54D0-49F3-4257-1EB2E05925DD}"/>
              </a:ext>
            </a:extLst>
          </p:cNvPr>
          <p:cNvSpPr>
            <a:spLocks noGrp="1"/>
          </p:cNvSpPr>
          <p:nvPr>
            <p:ph idx="1"/>
          </p:nvPr>
        </p:nvSpPr>
        <p:spPr>
          <a:xfrm>
            <a:off x="838200" y="1305026"/>
            <a:ext cx="4646226" cy="4871938"/>
          </a:xfrm>
        </p:spPr>
        <p:txBody>
          <a:bodyPr>
            <a:normAutofit/>
          </a:bodyPr>
          <a:lstStyle/>
          <a:p>
            <a:r>
              <a:rPr lang="en-US" sz="3200" b="1" dirty="0"/>
              <a:t>On Chest X-ray</a:t>
            </a:r>
          </a:p>
          <a:p>
            <a:pPr lvl="1"/>
            <a:r>
              <a:rPr lang="en-US" sz="2800" dirty="0"/>
              <a:t>Hemi diaphragmatic elevation</a:t>
            </a:r>
          </a:p>
          <a:p>
            <a:pPr lvl="1"/>
            <a:r>
              <a:rPr lang="en-US" sz="2800" dirty="0"/>
              <a:t>Stomach, colon, or small bowel in chest</a:t>
            </a:r>
          </a:p>
          <a:p>
            <a:pPr lvl="1"/>
            <a:r>
              <a:rPr lang="en-US" sz="2800" dirty="0"/>
              <a:t>Collar’s sign </a:t>
            </a:r>
          </a:p>
          <a:p>
            <a:r>
              <a:rPr lang="en-US" sz="3200" b="1" dirty="0"/>
              <a:t>On CT scan</a:t>
            </a:r>
          </a:p>
          <a:p>
            <a:pPr lvl="1"/>
            <a:r>
              <a:rPr lang="en-US" sz="2800" dirty="0"/>
              <a:t>Bowel herniation</a:t>
            </a:r>
          </a:p>
          <a:p>
            <a:pPr lvl="1"/>
            <a:r>
              <a:rPr lang="en-US" sz="2800" dirty="0"/>
              <a:t>Diaphragmatic tear </a:t>
            </a:r>
          </a:p>
          <a:p>
            <a:pPr lvl="1"/>
            <a:r>
              <a:rPr lang="en-US" sz="2800" dirty="0"/>
              <a:t>Collar’s sign</a:t>
            </a:r>
            <a:endParaRPr lang="en-US" sz="3200" dirty="0"/>
          </a:p>
        </p:txBody>
      </p:sp>
      <p:pic>
        <p:nvPicPr>
          <p:cNvPr id="6" name="Picture 5" descr="A x-ray of a chest&#10;&#10;Description automatically generated">
            <a:extLst>
              <a:ext uri="{FF2B5EF4-FFF2-40B4-BE49-F238E27FC236}">
                <a16:creationId xmlns:a16="http://schemas.microsoft.com/office/drawing/2014/main" id="{5D976B85-6809-8754-C219-97692AE48DCF}"/>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8314660" y="1305026"/>
            <a:ext cx="3039140" cy="2419471"/>
          </a:xfrm>
          <a:prstGeom prst="rect">
            <a:avLst/>
          </a:prstGeom>
        </p:spPr>
      </p:pic>
      <p:pic>
        <p:nvPicPr>
          <p:cNvPr id="7" name="Picture 6">
            <a:extLst>
              <a:ext uri="{FF2B5EF4-FFF2-40B4-BE49-F238E27FC236}">
                <a16:creationId xmlns:a16="http://schemas.microsoft.com/office/drawing/2014/main" id="{51362EF5-A9F5-67D3-87BA-1E1B83025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589" y="1305026"/>
            <a:ext cx="2723908" cy="2419471"/>
          </a:xfrm>
          <a:prstGeom prst="rect">
            <a:avLst/>
          </a:prstGeom>
        </p:spPr>
      </p:pic>
      <p:pic>
        <p:nvPicPr>
          <p:cNvPr id="9" name="Picture 8" descr="A close-up of an x-ray&#10;&#10;Description automatically generated">
            <a:extLst>
              <a:ext uri="{FF2B5EF4-FFF2-40B4-BE49-F238E27FC236}">
                <a16:creationId xmlns:a16="http://schemas.microsoft.com/office/drawing/2014/main" id="{BEB82BC8-8CB6-11B6-5DAD-64A7786DED08}"/>
              </a:ext>
            </a:extLst>
          </p:cNvPr>
          <p:cNvPicPr>
            <a:picLocks noChangeAspect="1"/>
          </p:cNvPicPr>
          <p:nvPr/>
        </p:nvPicPr>
        <p:blipFill rotWithShape="1">
          <a:blip r:embed="rId4">
            <a:extLst>
              <a:ext uri="{28A0092B-C50C-407E-A947-70E740481C1C}">
                <a14:useLocalDpi xmlns:a14="http://schemas.microsoft.com/office/drawing/2010/main" val="0"/>
              </a:ext>
            </a:extLst>
          </a:blip>
          <a:srcRect t="6107" b="8928"/>
          <a:stretch/>
        </p:blipFill>
        <p:spPr>
          <a:xfrm>
            <a:off x="7991652" y="3740995"/>
            <a:ext cx="3362147" cy="2613531"/>
          </a:xfrm>
          <a:prstGeom prst="rect">
            <a:avLst/>
          </a:prstGeom>
        </p:spPr>
      </p:pic>
      <p:grpSp>
        <p:nvGrpSpPr>
          <p:cNvPr id="14" name="Group 13">
            <a:extLst>
              <a:ext uri="{FF2B5EF4-FFF2-40B4-BE49-F238E27FC236}">
                <a16:creationId xmlns:a16="http://schemas.microsoft.com/office/drawing/2014/main" id="{5FBB98CA-D522-1B81-7B8D-7A3900D2CA9A}"/>
              </a:ext>
            </a:extLst>
          </p:cNvPr>
          <p:cNvGrpSpPr/>
          <p:nvPr/>
        </p:nvGrpSpPr>
        <p:grpSpPr>
          <a:xfrm>
            <a:off x="5537588" y="3740995"/>
            <a:ext cx="2393080" cy="2613531"/>
            <a:chOff x="5537588" y="3740995"/>
            <a:chExt cx="2393080" cy="2613531"/>
          </a:xfrm>
        </p:grpSpPr>
        <p:pic>
          <p:nvPicPr>
            <p:cNvPr id="8" name="Picture 7" descr="X-ray of a person's body&#10;&#10;Description automatically generated">
              <a:extLst>
                <a:ext uri="{FF2B5EF4-FFF2-40B4-BE49-F238E27FC236}">
                  <a16:creationId xmlns:a16="http://schemas.microsoft.com/office/drawing/2014/main" id="{AC1A96E2-6E34-55B0-AB58-A34CA7D2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589" y="3740995"/>
              <a:ext cx="2393079" cy="2613531"/>
            </a:xfrm>
            <a:prstGeom prst="rect">
              <a:avLst/>
            </a:prstGeom>
          </p:spPr>
        </p:pic>
        <p:sp>
          <p:nvSpPr>
            <p:cNvPr id="13" name="TextBox 12">
              <a:extLst>
                <a:ext uri="{FF2B5EF4-FFF2-40B4-BE49-F238E27FC236}">
                  <a16:creationId xmlns:a16="http://schemas.microsoft.com/office/drawing/2014/main" id="{73C504BD-62C1-7172-4AFA-54D4C2CB069C}"/>
                </a:ext>
              </a:extLst>
            </p:cNvPr>
            <p:cNvSpPr txBox="1"/>
            <p:nvPr/>
          </p:nvSpPr>
          <p:spPr>
            <a:xfrm>
              <a:off x="5537588" y="5954416"/>
              <a:ext cx="2393079" cy="400110"/>
            </a:xfrm>
            <a:prstGeom prst="rect">
              <a:avLst/>
            </a:prstGeom>
            <a:solidFill>
              <a:schemeClr val="bg1">
                <a:lumMod val="95000"/>
              </a:schemeClr>
            </a:solidFill>
          </p:spPr>
          <p:txBody>
            <a:bodyPr wrap="square">
              <a:spAutoFit/>
            </a:bodyPr>
            <a:lstStyle/>
            <a:p>
              <a:pPr algn="ctr"/>
              <a:r>
                <a:rPr lang="en-US" sz="2000" dirty="0">
                  <a:solidFill>
                    <a:schemeClr val="accent1"/>
                  </a:solidFill>
                  <a:effectLst>
                    <a:outerShdw blurRad="38100" dist="38100" dir="2700000" algn="tl">
                      <a:srgbClr val="000000">
                        <a:alpha val="43137"/>
                      </a:srgbClr>
                    </a:outerShdw>
                  </a:effectLst>
                </a:rPr>
                <a:t>Collar’s sign </a:t>
              </a:r>
            </a:p>
          </p:txBody>
        </p:sp>
      </p:grpSp>
    </p:spTree>
    <p:extLst>
      <p:ext uri="{BB962C8B-B14F-4D97-AF65-F5344CB8AC3E}">
        <p14:creationId xmlns:p14="http://schemas.microsoft.com/office/powerpoint/2010/main" val="2007071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C9E0-5A77-5315-3B96-3ECD512026AD}"/>
              </a:ext>
            </a:extLst>
          </p:cNvPr>
          <p:cNvSpPr>
            <a:spLocks noGrp="1"/>
          </p:cNvSpPr>
          <p:nvPr>
            <p:ph type="title"/>
          </p:nvPr>
        </p:nvSpPr>
        <p:spPr/>
        <p:txBody>
          <a:bodyPr/>
          <a:lstStyle/>
          <a:p>
            <a:r>
              <a:rPr lang="en-US" dirty="0">
                <a:solidFill>
                  <a:srgbClr val="00B050"/>
                </a:solidFill>
              </a:rPr>
              <a:t>Approach to penetrating chest trauma</a:t>
            </a:r>
          </a:p>
        </p:txBody>
      </p:sp>
      <p:sp>
        <p:nvSpPr>
          <p:cNvPr id="3" name="Content Placeholder 2">
            <a:extLst>
              <a:ext uri="{FF2B5EF4-FFF2-40B4-BE49-F238E27FC236}">
                <a16:creationId xmlns:a16="http://schemas.microsoft.com/office/drawing/2014/main" id="{88F9CF5C-FF48-4995-EA61-4034A2357CEB}"/>
              </a:ext>
            </a:extLst>
          </p:cNvPr>
          <p:cNvSpPr>
            <a:spLocks noGrp="1"/>
          </p:cNvSpPr>
          <p:nvPr>
            <p:ph idx="1"/>
          </p:nvPr>
        </p:nvSpPr>
        <p:spPr>
          <a:xfrm>
            <a:off x="838200" y="1305026"/>
            <a:ext cx="7175090" cy="4871938"/>
          </a:xfrm>
        </p:spPr>
        <p:txBody>
          <a:bodyPr>
            <a:normAutofit fontScale="92500" lnSpcReduction="20000"/>
          </a:bodyPr>
          <a:lstStyle/>
          <a:p>
            <a:r>
              <a:rPr lang="en-US" dirty="0">
                <a:solidFill>
                  <a:srgbClr val="00B050"/>
                </a:solidFill>
              </a:rPr>
              <a:t>Primary survey</a:t>
            </a:r>
          </a:p>
          <a:p>
            <a:pPr lvl="1"/>
            <a:r>
              <a:rPr lang="en-US" dirty="0">
                <a:solidFill>
                  <a:srgbClr val="00B050"/>
                </a:solidFill>
              </a:rPr>
              <a:t>Identify and treat respiratory failure and shock, tension pneumothorax, open pneumothorax, massive hemothorax, and cardiac tamponade.</a:t>
            </a:r>
          </a:p>
          <a:p>
            <a:pPr lvl="1"/>
            <a:r>
              <a:rPr lang="en-US" dirty="0">
                <a:solidFill>
                  <a:srgbClr val="00B050"/>
                </a:solidFill>
              </a:rPr>
              <a:t>If at a non-trauma center, initiate transfer to trauma center; penetrating injury to the torso is an indication for trauma team activation.</a:t>
            </a:r>
          </a:p>
          <a:p>
            <a:pPr lvl="1"/>
            <a:r>
              <a:rPr lang="en-US" dirty="0">
                <a:solidFill>
                  <a:srgbClr val="00B050"/>
                </a:solidFill>
              </a:rPr>
              <a:t>Perform resuscitative thoracotomy if indicated.</a:t>
            </a:r>
          </a:p>
          <a:p>
            <a:r>
              <a:rPr lang="en-US" dirty="0">
                <a:solidFill>
                  <a:srgbClr val="00B050"/>
                </a:solidFill>
              </a:rPr>
              <a:t>Secondary survey</a:t>
            </a:r>
          </a:p>
          <a:p>
            <a:pPr lvl="1"/>
            <a:r>
              <a:rPr lang="en-US" dirty="0">
                <a:solidFill>
                  <a:srgbClr val="00B050"/>
                </a:solidFill>
              </a:rPr>
              <a:t>Examine axillae, back, and flank for wounds that could enter the thoracic cavity.</a:t>
            </a:r>
          </a:p>
          <a:p>
            <a:pPr lvl="1"/>
            <a:r>
              <a:rPr lang="en-US" dirty="0">
                <a:solidFill>
                  <a:srgbClr val="00B050"/>
                </a:solidFill>
              </a:rPr>
              <a:t>Evaluate for penetrating thoracoabdominal and flank injuries.</a:t>
            </a:r>
          </a:p>
          <a:p>
            <a:pPr lvl="1"/>
            <a:r>
              <a:rPr lang="en-US" dirty="0">
                <a:solidFill>
                  <a:srgbClr val="00B050"/>
                </a:solidFill>
              </a:rPr>
              <a:t>Obtain urgent diagnostics for trauma patients, including CT chest, once stable.</a:t>
            </a:r>
          </a:p>
          <a:p>
            <a:pPr lvl="1"/>
            <a:r>
              <a:rPr lang="en-US" dirty="0">
                <a:solidFill>
                  <a:srgbClr val="00B050"/>
                </a:solidFill>
              </a:rPr>
              <a:t>Assess for indications for urgent thoracotomy.</a:t>
            </a:r>
          </a:p>
        </p:txBody>
      </p:sp>
      <p:pic>
        <p:nvPicPr>
          <p:cNvPr id="1026" name="Picture 2" descr="Management of penetrating thoracic trauma">
            <a:extLst>
              <a:ext uri="{FF2B5EF4-FFF2-40B4-BE49-F238E27FC236}">
                <a16:creationId xmlns:a16="http://schemas.microsoft.com/office/drawing/2014/main" id="{85FAC1C5-8F78-06E6-7EB4-BB18F7B71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1851" y="1305026"/>
            <a:ext cx="3141949"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6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6B0-C6DA-7EC5-3965-78F5EB92EE8A}"/>
              </a:ext>
            </a:extLst>
          </p:cNvPr>
          <p:cNvSpPr>
            <a:spLocks noGrp="1"/>
          </p:cNvSpPr>
          <p:nvPr>
            <p:ph type="title"/>
          </p:nvPr>
        </p:nvSpPr>
        <p:spPr/>
        <p:txBody>
          <a:bodyPr/>
          <a:lstStyle/>
          <a:p>
            <a:r>
              <a:rPr lang="en-US" dirty="0"/>
              <a:t>Primary survey (The ABC</a:t>
            </a:r>
            <a:r>
              <a:rPr lang="en-US" b="1" dirty="0">
                <a:solidFill>
                  <a:srgbClr val="FF0000"/>
                </a:solidFill>
              </a:rPr>
              <a:t>DE</a:t>
            </a:r>
            <a:r>
              <a:rPr lang="en-US" dirty="0"/>
              <a:t> algorithm)</a:t>
            </a:r>
          </a:p>
        </p:txBody>
      </p:sp>
      <p:sp>
        <p:nvSpPr>
          <p:cNvPr id="3" name="Content Placeholder 2">
            <a:extLst>
              <a:ext uri="{FF2B5EF4-FFF2-40B4-BE49-F238E27FC236}">
                <a16:creationId xmlns:a16="http://schemas.microsoft.com/office/drawing/2014/main" id="{03AD7670-4CE7-0719-0C1E-F6C0D861E186}"/>
              </a:ext>
            </a:extLst>
          </p:cNvPr>
          <p:cNvSpPr>
            <a:spLocks noGrp="1"/>
          </p:cNvSpPr>
          <p:nvPr>
            <p:ph sz="half" idx="1"/>
          </p:nvPr>
        </p:nvSpPr>
        <p:spPr>
          <a:xfrm>
            <a:off x="838200" y="1306850"/>
            <a:ext cx="5181600" cy="5186024"/>
          </a:xfrm>
        </p:spPr>
        <p:txBody>
          <a:bodyPr>
            <a:normAutofit/>
          </a:bodyPr>
          <a:lstStyle/>
          <a:p>
            <a:r>
              <a:rPr lang="en-US" dirty="0"/>
              <a:t>Disability </a:t>
            </a: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management</a:t>
            </a:r>
            <a:endParaRPr lang="en-US" dirty="0"/>
          </a:p>
          <a:p>
            <a:pPr lvl="1"/>
            <a:r>
              <a:rPr lang="en-US" dirty="0"/>
              <a:t>Identify life-threatening traumatic brain injury (TBI)</a:t>
            </a:r>
          </a:p>
          <a:p>
            <a:pPr marL="914400" lvl="1" indent="-457200">
              <a:buFont typeface="+mj-lt"/>
              <a:buAutoNum type="arabicPeriod"/>
            </a:pPr>
            <a:r>
              <a:rPr lang="en-US" dirty="0"/>
              <a:t>Perform rapid neurological evaluation</a:t>
            </a:r>
          </a:p>
          <a:p>
            <a:pPr marL="1371600" lvl="2" indent="-457200">
              <a:buFont typeface="+mj-lt"/>
              <a:buAutoNum type="alphaLcPeriod"/>
            </a:pPr>
            <a:r>
              <a:rPr lang="en-US" dirty="0"/>
              <a:t>Calculate GCS</a:t>
            </a:r>
          </a:p>
          <a:p>
            <a:pPr marL="1371600" lvl="2" indent="-457200">
              <a:buFont typeface="+mj-lt"/>
              <a:buAutoNum type="alphaLcPeriod"/>
            </a:pPr>
            <a:r>
              <a:rPr lang="en-US" dirty="0"/>
              <a:t>Assess pupillary light response</a:t>
            </a:r>
          </a:p>
          <a:p>
            <a:pPr marL="1371600" lvl="2" indent="-457200">
              <a:buFont typeface="+mj-lt"/>
              <a:buAutoNum type="alphaLcPeriod"/>
            </a:pPr>
            <a:r>
              <a:rPr lang="en-US" dirty="0"/>
              <a:t>Assess motor and sensation functions</a:t>
            </a:r>
          </a:p>
          <a:p>
            <a:pPr marL="914400" lvl="1" indent="-457200">
              <a:buFont typeface="+mj-lt"/>
              <a:buAutoNum type="arabicPeriod"/>
            </a:pPr>
            <a:r>
              <a:rPr lang="en-US" dirty="0"/>
              <a:t>Initiate TBI management</a:t>
            </a:r>
          </a:p>
          <a:p>
            <a:pPr lvl="2"/>
            <a:r>
              <a:rPr lang="en-US" dirty="0"/>
              <a:t>Consult neurosurgery.</a:t>
            </a:r>
          </a:p>
          <a:p>
            <a:pPr lvl="2"/>
            <a:r>
              <a:rPr lang="en-US" dirty="0"/>
              <a:t>Start neuroprotective measures.</a:t>
            </a:r>
          </a:p>
          <a:p>
            <a:pPr lvl="2"/>
            <a:r>
              <a:rPr lang="en-US" dirty="0"/>
              <a:t>Start ICP management if a cerebral herniation syndrome is present</a:t>
            </a:r>
          </a:p>
        </p:txBody>
      </p:sp>
      <p:sp>
        <p:nvSpPr>
          <p:cNvPr id="4" name="Content Placeholder 3">
            <a:extLst>
              <a:ext uri="{FF2B5EF4-FFF2-40B4-BE49-F238E27FC236}">
                <a16:creationId xmlns:a16="http://schemas.microsoft.com/office/drawing/2014/main" id="{38EE3CF3-5C04-FB4D-57DE-FAB2CD9F3A02}"/>
              </a:ext>
            </a:extLst>
          </p:cNvPr>
          <p:cNvSpPr>
            <a:spLocks noGrp="1"/>
          </p:cNvSpPr>
          <p:nvPr>
            <p:ph sz="half" idx="2"/>
          </p:nvPr>
        </p:nvSpPr>
        <p:spPr>
          <a:xfrm>
            <a:off x="6172200" y="1306851"/>
            <a:ext cx="5181600" cy="5186024"/>
          </a:xfrm>
        </p:spPr>
        <p:txBody>
          <a:bodyPr>
            <a:normAutofit/>
          </a:bodyPr>
          <a:lstStyle/>
          <a:p>
            <a:r>
              <a:rPr lang="en-US" dirty="0"/>
              <a:t>Exposure (and environmental control) </a:t>
            </a: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management</a:t>
            </a:r>
            <a:endParaRPr lang="en-US" dirty="0"/>
          </a:p>
          <a:p>
            <a:pPr lvl="1"/>
            <a:r>
              <a:rPr lang="en-US" dirty="0"/>
              <a:t>Undress the patient completely.</a:t>
            </a:r>
          </a:p>
          <a:p>
            <a:pPr lvl="1"/>
            <a:r>
              <a:rPr lang="en-US" dirty="0"/>
              <a:t>Examine the entire patient for signs of occult injury.</a:t>
            </a:r>
          </a:p>
          <a:p>
            <a:pPr lvl="2"/>
            <a:r>
              <a:rPr lang="en-US" dirty="0"/>
              <a:t>Examine the patient's back with spine precautions</a:t>
            </a:r>
          </a:p>
          <a:p>
            <a:pPr lvl="1"/>
            <a:r>
              <a:rPr lang="en-US" dirty="0"/>
              <a:t>Regions often neglected include</a:t>
            </a:r>
          </a:p>
          <a:p>
            <a:pPr lvl="2"/>
            <a:r>
              <a:rPr lang="en-US" dirty="0"/>
              <a:t>Posterior scalp</a:t>
            </a:r>
          </a:p>
          <a:p>
            <a:pPr lvl="2"/>
            <a:r>
              <a:rPr lang="en-US" dirty="0"/>
              <a:t>Gluteal folds, axillary folds, perineum</a:t>
            </a:r>
          </a:p>
          <a:p>
            <a:pPr lvl="2"/>
            <a:r>
              <a:rPr lang="en-US" dirty="0"/>
              <a:t>Abdominal folds in obese patients</a:t>
            </a:r>
          </a:p>
          <a:p>
            <a:pPr lvl="1"/>
            <a:r>
              <a:rPr lang="en-US" dirty="0"/>
              <a:t>Prevent and/or manage hypothermia with rewarming techniques.</a:t>
            </a:r>
          </a:p>
        </p:txBody>
      </p:sp>
    </p:spTree>
    <p:extLst>
      <p:ext uri="{BB962C8B-B14F-4D97-AF65-F5344CB8AC3E}">
        <p14:creationId xmlns:p14="http://schemas.microsoft.com/office/powerpoint/2010/main" val="42779505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E6AD-67BC-BAD8-6F4E-864675F78A5D}"/>
              </a:ext>
            </a:extLst>
          </p:cNvPr>
          <p:cNvSpPr>
            <a:spLocks noGrp="1"/>
          </p:cNvSpPr>
          <p:nvPr>
            <p:ph type="title"/>
          </p:nvPr>
        </p:nvSpPr>
        <p:spPr>
          <a:xfrm>
            <a:off x="838200" y="365125"/>
            <a:ext cx="10515600" cy="762339"/>
          </a:xfrm>
        </p:spPr>
        <p:txBody>
          <a:bodyPr>
            <a:noAutofit/>
          </a:bodyPr>
          <a:lstStyle/>
          <a:p>
            <a:r>
              <a:rPr lang="en-US" sz="3600" dirty="0">
                <a:solidFill>
                  <a:srgbClr val="00B050"/>
                </a:solidFill>
              </a:rPr>
              <a:t>Bedside interventions for penetrating chest trauma</a:t>
            </a:r>
          </a:p>
        </p:txBody>
      </p:sp>
      <p:sp>
        <p:nvSpPr>
          <p:cNvPr id="5" name="Content Placeholder 4">
            <a:extLst>
              <a:ext uri="{FF2B5EF4-FFF2-40B4-BE49-F238E27FC236}">
                <a16:creationId xmlns:a16="http://schemas.microsoft.com/office/drawing/2014/main" id="{EF76AE02-8842-24BA-EE5C-61DDDF7F6AC8}"/>
              </a:ext>
            </a:extLst>
          </p:cNvPr>
          <p:cNvSpPr>
            <a:spLocks noGrp="1"/>
          </p:cNvSpPr>
          <p:nvPr>
            <p:ph idx="1"/>
          </p:nvPr>
        </p:nvSpPr>
        <p:spPr>
          <a:xfrm>
            <a:off x="838200" y="1305026"/>
            <a:ext cx="10515600" cy="4871938"/>
          </a:xfrm>
        </p:spPr>
        <p:txBody>
          <a:bodyPr>
            <a:normAutofit/>
          </a:bodyPr>
          <a:lstStyle/>
          <a:p>
            <a:pPr marL="0" indent="0">
              <a:buNone/>
            </a:pPr>
            <a:r>
              <a:rPr lang="en-US" dirty="0">
                <a:solidFill>
                  <a:srgbClr val="00B050"/>
                </a:solidFill>
              </a:rPr>
              <a:t>Perform the following during the primary survey:</a:t>
            </a:r>
          </a:p>
          <a:p>
            <a:r>
              <a:rPr lang="en-US" sz="2600" dirty="0">
                <a:solidFill>
                  <a:srgbClr val="00B050"/>
                </a:solidFill>
              </a:rPr>
              <a:t>Respiratory failure: RSI and mechanical ventilation</a:t>
            </a:r>
          </a:p>
          <a:p>
            <a:r>
              <a:rPr lang="en-US" sz="2600" dirty="0">
                <a:solidFill>
                  <a:srgbClr val="00B050"/>
                </a:solidFill>
              </a:rPr>
              <a:t>Tension pneumothorax: Perform emergency chest decompression.</a:t>
            </a:r>
          </a:p>
          <a:p>
            <a:r>
              <a:rPr lang="en-US" sz="2600" dirty="0">
                <a:solidFill>
                  <a:srgbClr val="00B050"/>
                </a:solidFill>
              </a:rPr>
              <a:t>Open pneumothorax: Place 3-sided occlusive dressing.</a:t>
            </a:r>
          </a:p>
          <a:p>
            <a:r>
              <a:rPr lang="en-US" sz="2600" dirty="0">
                <a:solidFill>
                  <a:srgbClr val="00B050"/>
                </a:solidFill>
              </a:rPr>
              <a:t>Traumatic hemothorax: Place chest tube.</a:t>
            </a:r>
          </a:p>
          <a:p>
            <a:r>
              <a:rPr lang="en-US" sz="2600" dirty="0">
                <a:solidFill>
                  <a:srgbClr val="00B050"/>
                </a:solidFill>
              </a:rPr>
              <a:t>Cardiac tamponade: Perform pericardiocentesis followed by pericardial window, or resuscitative thoracotomy. </a:t>
            </a:r>
          </a:p>
          <a:p>
            <a:r>
              <a:rPr lang="en-US" sz="2600" dirty="0">
                <a:solidFill>
                  <a:srgbClr val="00B050"/>
                </a:solidFill>
              </a:rPr>
              <a:t>Loss of vital signs due to penetrating chest trauma: Perform resuscitative thoracotomy.</a:t>
            </a:r>
          </a:p>
        </p:txBody>
      </p:sp>
    </p:spTree>
    <p:extLst>
      <p:ext uri="{BB962C8B-B14F-4D97-AF65-F5344CB8AC3E}">
        <p14:creationId xmlns:p14="http://schemas.microsoft.com/office/powerpoint/2010/main" val="35495562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BE6AD-67BC-BAD8-6F4E-864675F78A5D}"/>
              </a:ext>
            </a:extLst>
          </p:cNvPr>
          <p:cNvSpPr>
            <a:spLocks noGrp="1"/>
          </p:cNvSpPr>
          <p:nvPr>
            <p:ph type="title"/>
          </p:nvPr>
        </p:nvSpPr>
        <p:spPr>
          <a:xfrm>
            <a:off x="838200" y="365125"/>
            <a:ext cx="10515600" cy="762339"/>
          </a:xfrm>
        </p:spPr>
        <p:txBody>
          <a:bodyPr/>
          <a:lstStyle/>
          <a:p>
            <a:r>
              <a:rPr lang="en-US"/>
              <a:t>Urgent thoracotomy</a:t>
            </a:r>
            <a:endParaRPr lang="en-US" dirty="0"/>
          </a:p>
        </p:txBody>
      </p:sp>
      <p:sp>
        <p:nvSpPr>
          <p:cNvPr id="5" name="Content Placeholder 4">
            <a:extLst>
              <a:ext uri="{FF2B5EF4-FFF2-40B4-BE49-F238E27FC236}">
                <a16:creationId xmlns:a16="http://schemas.microsoft.com/office/drawing/2014/main" id="{EF76AE02-8842-24BA-EE5C-61DDDF7F6AC8}"/>
              </a:ext>
            </a:extLst>
          </p:cNvPr>
          <p:cNvSpPr>
            <a:spLocks noGrp="1"/>
          </p:cNvSpPr>
          <p:nvPr>
            <p:ph idx="1"/>
          </p:nvPr>
        </p:nvSpPr>
        <p:spPr>
          <a:xfrm>
            <a:off x="838200" y="1305025"/>
            <a:ext cx="10515600" cy="5057273"/>
          </a:xfrm>
        </p:spPr>
        <p:txBody>
          <a:bodyPr>
            <a:normAutofit fontScale="92500" lnSpcReduction="10000"/>
          </a:bodyPr>
          <a:lstStyle/>
          <a:p>
            <a:r>
              <a:rPr lang="en-US" b="1" dirty="0"/>
              <a:t>Definition</a:t>
            </a:r>
            <a:r>
              <a:rPr lang="en-US" dirty="0"/>
              <a:t>: a surgical procedure performed in the operating room to obtain access to the thoracic cavity to treat acute injuries to thoracic organs (e.g., heart, lungs, esophagus)</a:t>
            </a:r>
          </a:p>
          <a:p>
            <a:r>
              <a:rPr lang="en-US" b="1" dirty="0"/>
              <a:t>Indications</a:t>
            </a:r>
          </a:p>
          <a:p>
            <a:pPr marL="914400" lvl="1" indent="-457200">
              <a:buFont typeface="+mj-lt"/>
              <a:buAutoNum type="arabicPeriod"/>
            </a:pPr>
            <a:r>
              <a:rPr lang="en-US" dirty="0"/>
              <a:t>Progressive opacification of CXR</a:t>
            </a:r>
          </a:p>
          <a:p>
            <a:pPr marL="914400" lvl="1" indent="-457200">
              <a:buFont typeface="+mj-lt"/>
              <a:buAutoNum type="arabicPeriod"/>
            </a:pPr>
            <a:r>
              <a:rPr lang="en-US" dirty="0"/>
              <a:t>Hemorrhagic shock (e.g., hypotension, tachycardia)</a:t>
            </a:r>
          </a:p>
          <a:p>
            <a:pPr marL="914400" lvl="1" indent="-457200">
              <a:buFont typeface="+mj-lt"/>
              <a:buAutoNum type="arabicPeriod"/>
            </a:pPr>
            <a:r>
              <a:rPr lang="en-US" dirty="0"/>
              <a:t>Massive hemothorax; any of the following:</a:t>
            </a:r>
          </a:p>
          <a:p>
            <a:pPr marL="1371600" lvl="2" indent="-457200">
              <a:buFont typeface="+mj-lt"/>
              <a:buAutoNum type="alphaLcPeriod"/>
            </a:pPr>
            <a:r>
              <a:rPr lang="en-US" dirty="0"/>
              <a:t>Hemorrhagic shock, e.g., need for multiple blood transfusions</a:t>
            </a:r>
          </a:p>
          <a:p>
            <a:pPr marL="1371600" lvl="2" indent="-457200">
              <a:buFont typeface="+mj-lt"/>
              <a:buAutoNum type="alphaLcPeriod"/>
            </a:pPr>
            <a:r>
              <a:rPr lang="en-US" dirty="0"/>
              <a:t>Chest tube output ≥ 1500 mL immediately upon placement</a:t>
            </a:r>
          </a:p>
          <a:p>
            <a:pPr marL="1371600" lvl="2" indent="-457200">
              <a:buFont typeface="+mj-lt"/>
              <a:buAutoNum type="alphaLcPeriod"/>
            </a:pPr>
            <a:r>
              <a:rPr lang="en-US" dirty="0"/>
              <a:t>Chest tube output ≥ 200 mL/hour for 2–4 hours</a:t>
            </a:r>
          </a:p>
          <a:p>
            <a:pPr marL="914400" lvl="1" indent="-457200">
              <a:buFont typeface="+mj-lt"/>
              <a:buAutoNum type="arabicPeriod"/>
            </a:pPr>
            <a:r>
              <a:rPr lang="en-US" dirty="0"/>
              <a:t>Impaled penetrating object</a:t>
            </a:r>
          </a:p>
          <a:p>
            <a:pPr marL="914400" lvl="1" indent="-457200">
              <a:buFont typeface="+mj-lt"/>
              <a:buAutoNum type="arabicPeriod"/>
            </a:pPr>
            <a:r>
              <a:rPr lang="en-US" dirty="0"/>
              <a:t>Cardiac tamponade</a:t>
            </a:r>
          </a:p>
          <a:p>
            <a:pPr marL="914400" lvl="1" indent="-457200">
              <a:buFont typeface="+mj-lt"/>
              <a:buAutoNum type="arabicPeriod"/>
            </a:pPr>
            <a:r>
              <a:rPr lang="en-US" dirty="0"/>
              <a:t>Open pneumothorax</a:t>
            </a:r>
          </a:p>
          <a:p>
            <a:pPr marL="914400" lvl="1" indent="-457200">
              <a:buFont typeface="+mj-lt"/>
              <a:buAutoNum type="arabicPeriod"/>
            </a:pPr>
            <a:r>
              <a:rPr lang="en-US" dirty="0"/>
              <a:t>Tracheobronchial tree injury (e.g., persistent air leak)</a:t>
            </a:r>
          </a:p>
          <a:p>
            <a:pPr marL="914400" lvl="1" indent="-457200">
              <a:buFont typeface="+mj-lt"/>
              <a:buAutoNum type="arabicPeriod"/>
            </a:pPr>
            <a:r>
              <a:rPr lang="en-US" dirty="0"/>
              <a:t>Esophageal injury</a:t>
            </a:r>
          </a:p>
        </p:txBody>
      </p:sp>
    </p:spTree>
    <p:extLst>
      <p:ext uri="{BB962C8B-B14F-4D97-AF65-F5344CB8AC3E}">
        <p14:creationId xmlns:p14="http://schemas.microsoft.com/office/powerpoint/2010/main" val="28083751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2798-9E97-B787-46FB-6F10C6BBCC3A}"/>
              </a:ext>
            </a:extLst>
          </p:cNvPr>
          <p:cNvSpPr>
            <a:spLocks noGrp="1"/>
          </p:cNvSpPr>
          <p:nvPr>
            <p:ph type="title"/>
          </p:nvPr>
        </p:nvSpPr>
        <p:spPr/>
        <p:txBody>
          <a:bodyPr/>
          <a:lstStyle/>
          <a:p>
            <a:r>
              <a:rPr lang="en-US" dirty="0"/>
              <a:t>Abdominal trauma</a:t>
            </a:r>
          </a:p>
        </p:txBody>
      </p:sp>
      <p:sp>
        <p:nvSpPr>
          <p:cNvPr id="4" name="Text Placeholder 3">
            <a:extLst>
              <a:ext uri="{FF2B5EF4-FFF2-40B4-BE49-F238E27FC236}">
                <a16:creationId xmlns:a16="http://schemas.microsoft.com/office/drawing/2014/main" id="{69076065-5C2B-A694-77E1-265221C615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3933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2DB5-A4A2-59AC-DD27-66313C1F518D}"/>
              </a:ext>
            </a:extLst>
          </p:cNvPr>
          <p:cNvSpPr>
            <a:spLocks noGrp="1"/>
          </p:cNvSpPr>
          <p:nvPr>
            <p:ph type="title"/>
          </p:nvPr>
        </p:nvSpPr>
        <p:spPr/>
        <p:txBody>
          <a:bodyPr/>
          <a:lstStyle/>
          <a:p>
            <a:r>
              <a:rPr lang="en-US" dirty="0"/>
              <a:t>Abdominal trauma</a:t>
            </a:r>
          </a:p>
        </p:txBody>
      </p:sp>
      <p:sp>
        <p:nvSpPr>
          <p:cNvPr id="3" name="Content Placeholder 2">
            <a:extLst>
              <a:ext uri="{FF2B5EF4-FFF2-40B4-BE49-F238E27FC236}">
                <a16:creationId xmlns:a16="http://schemas.microsoft.com/office/drawing/2014/main" id="{510E1CE4-C95A-6A8D-9362-1524226D6CB5}"/>
              </a:ext>
            </a:extLst>
          </p:cNvPr>
          <p:cNvSpPr>
            <a:spLocks noGrp="1"/>
          </p:cNvSpPr>
          <p:nvPr>
            <p:ph idx="1"/>
          </p:nvPr>
        </p:nvSpPr>
        <p:spPr/>
        <p:txBody>
          <a:bodyPr>
            <a:normAutofit lnSpcReduction="10000"/>
          </a:bodyPr>
          <a:lstStyle/>
          <a:p>
            <a:r>
              <a:rPr lang="en-US" b="1" dirty="0"/>
              <a:t>Epidemiology</a:t>
            </a:r>
          </a:p>
          <a:p>
            <a:pPr lvl="1"/>
            <a:r>
              <a:rPr lang="en-US" dirty="0"/>
              <a:t>Road traffic accidents is the main cause of  abdominal trauma in the  civilian population </a:t>
            </a:r>
          </a:p>
          <a:p>
            <a:pPr lvl="1"/>
            <a:r>
              <a:rPr lang="en-US" dirty="0"/>
              <a:t>Abdominal injuries rank third as a cause of  traumatic death after head and chest injuries</a:t>
            </a:r>
          </a:p>
          <a:p>
            <a:pPr lvl="1"/>
            <a:r>
              <a:rPr lang="en-US" dirty="0"/>
              <a:t>The primary cause of death in abdominal trauma is hemorrhage and sepsis after 48 hours</a:t>
            </a:r>
          </a:p>
          <a:p>
            <a:r>
              <a:rPr lang="en-US" b="1" dirty="0"/>
              <a:t>Etiology</a:t>
            </a:r>
          </a:p>
          <a:p>
            <a:pPr lvl="1"/>
            <a:r>
              <a:rPr lang="en-US" sz="2400" dirty="0"/>
              <a:t>Blunt abdominal trauma which is the most common cause usually due to RTA, direct blow to the abdomen or falling down</a:t>
            </a:r>
          </a:p>
          <a:p>
            <a:pPr lvl="1"/>
            <a:r>
              <a:rPr lang="en-US" sz="2400" dirty="0"/>
              <a:t>Penetrating abdominal trauma may be due to missile injuries or stab wounds</a:t>
            </a:r>
          </a:p>
          <a:p>
            <a:pPr lvl="1"/>
            <a:r>
              <a:rPr lang="en-US" dirty="0"/>
              <a:t>Combined Penetrating &amp; Blunt traumas can occur in explosive devices due to penetrating fragments wounds in addition to the patient being thrown or struck</a:t>
            </a:r>
          </a:p>
        </p:txBody>
      </p:sp>
    </p:spTree>
    <p:extLst>
      <p:ext uri="{BB962C8B-B14F-4D97-AF65-F5344CB8AC3E}">
        <p14:creationId xmlns:p14="http://schemas.microsoft.com/office/powerpoint/2010/main" val="15237838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EA317-52CC-9061-2760-E7DFF7F7734E}"/>
              </a:ext>
            </a:extLst>
          </p:cNvPr>
          <p:cNvSpPr>
            <a:spLocks noGrp="1"/>
          </p:cNvSpPr>
          <p:nvPr>
            <p:ph type="title"/>
          </p:nvPr>
        </p:nvSpPr>
        <p:spPr>
          <a:xfrm>
            <a:off x="838200" y="365125"/>
            <a:ext cx="10515600" cy="762339"/>
          </a:xfrm>
        </p:spPr>
        <p:txBody>
          <a:bodyPr/>
          <a:lstStyle/>
          <a:p>
            <a:r>
              <a:rPr lang="en-US" dirty="0"/>
              <a:t>Abdominal trauma</a:t>
            </a:r>
          </a:p>
        </p:txBody>
      </p:sp>
      <p:sp>
        <p:nvSpPr>
          <p:cNvPr id="3" name="Content Placeholder 2">
            <a:extLst>
              <a:ext uri="{FF2B5EF4-FFF2-40B4-BE49-F238E27FC236}">
                <a16:creationId xmlns:a16="http://schemas.microsoft.com/office/drawing/2014/main" id="{4169990A-F958-0360-4A8C-DEA78CDBA499}"/>
              </a:ext>
            </a:extLst>
          </p:cNvPr>
          <p:cNvSpPr>
            <a:spLocks noGrp="1"/>
          </p:cNvSpPr>
          <p:nvPr>
            <p:ph idx="1"/>
          </p:nvPr>
        </p:nvSpPr>
        <p:spPr>
          <a:xfrm>
            <a:off x="838200" y="1305026"/>
            <a:ext cx="10515600" cy="4871938"/>
          </a:xfrm>
        </p:spPr>
        <p:txBody>
          <a:bodyPr>
            <a:normAutofit fontScale="92500" lnSpcReduction="10000"/>
          </a:bodyPr>
          <a:lstStyle/>
          <a:p>
            <a:r>
              <a:rPr lang="en-US" b="1" dirty="0"/>
              <a:t>Mechanism of injury in blunt abdominal trauma</a:t>
            </a:r>
          </a:p>
          <a:p>
            <a:pPr lvl="1"/>
            <a:r>
              <a:rPr lang="en-US" dirty="0"/>
              <a:t>Sudden deceleration can lead to differential movement among adjacent structures especially at fixed points of attachment such as (ligament of Treitz, ileocecal valve, phrenocolic ligament and ligamentum teres)</a:t>
            </a:r>
          </a:p>
          <a:p>
            <a:pPr lvl="1"/>
            <a:r>
              <a:rPr lang="en-US" dirty="0"/>
              <a:t>Compression with crush: intraabdominal contents are crushed between anterior abdominal wall and the vertebral column.</a:t>
            </a:r>
          </a:p>
          <a:p>
            <a:pPr lvl="1"/>
            <a:r>
              <a:rPr lang="en-US" dirty="0"/>
              <a:t>Compression with rupture: it affects hollow viscus organs due to sudden rise in intraabdominal pressure. </a:t>
            </a:r>
          </a:p>
          <a:p>
            <a:r>
              <a:rPr lang="en-US" b="1" dirty="0"/>
              <a:t>Mechanism of injury in penetrating abdominal trauma</a:t>
            </a:r>
          </a:p>
          <a:p>
            <a:pPr lvl="1"/>
            <a:r>
              <a:rPr lang="en-US" dirty="0"/>
              <a:t>Mechanical disruption of the tissues along the pathway of the bullet or the stab.</a:t>
            </a:r>
          </a:p>
          <a:p>
            <a:pPr lvl="1"/>
            <a:r>
              <a:rPr lang="en-US" dirty="0"/>
              <a:t>Cavitation injuries occurs when velocities exceed 500-600 m/s which is a temporary space torn in tissues at right angles to the direction of travel. It depends on the tissue involved and its elasticity. Usually, it occur in a hollow viscus organ as if it occurs in solid organs, it will cause shattering of the organ. (cavitation injury require high speed and more elastic tissue)</a:t>
            </a:r>
          </a:p>
        </p:txBody>
      </p:sp>
      <p:pic>
        <p:nvPicPr>
          <p:cNvPr id="4" name="Picture 8">
            <a:extLst>
              <a:ext uri="{FF2B5EF4-FFF2-40B4-BE49-F238E27FC236}">
                <a16:creationId xmlns:a16="http://schemas.microsoft.com/office/drawing/2014/main" id="{4BBFAC3B-1BAC-AA36-EAC2-4BC8D42B8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640" y="5688605"/>
            <a:ext cx="2396359" cy="116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0647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630D-A8C1-8641-4E3F-0123D89FEB4D}"/>
              </a:ext>
            </a:extLst>
          </p:cNvPr>
          <p:cNvSpPr>
            <a:spLocks noGrp="1"/>
          </p:cNvSpPr>
          <p:nvPr>
            <p:ph type="title"/>
          </p:nvPr>
        </p:nvSpPr>
        <p:spPr>
          <a:xfrm>
            <a:off x="838200" y="365125"/>
            <a:ext cx="10515600" cy="762339"/>
          </a:xfrm>
        </p:spPr>
        <p:txBody>
          <a:bodyPr>
            <a:normAutofit/>
          </a:bodyPr>
          <a:lstStyle/>
          <a:p>
            <a:r>
              <a:rPr lang="en-US" dirty="0"/>
              <a:t>Approach to abdominal trauma patient </a:t>
            </a:r>
          </a:p>
        </p:txBody>
      </p:sp>
      <p:sp>
        <p:nvSpPr>
          <p:cNvPr id="6" name="Content Placeholder 5">
            <a:extLst>
              <a:ext uri="{FF2B5EF4-FFF2-40B4-BE49-F238E27FC236}">
                <a16:creationId xmlns:a16="http://schemas.microsoft.com/office/drawing/2014/main" id="{02DA56B0-8407-A30A-E10D-B0183701FC45}"/>
              </a:ext>
            </a:extLst>
          </p:cNvPr>
          <p:cNvSpPr>
            <a:spLocks noGrp="1"/>
          </p:cNvSpPr>
          <p:nvPr>
            <p:ph idx="1"/>
          </p:nvPr>
        </p:nvSpPr>
        <p:spPr/>
        <p:txBody>
          <a:bodyPr/>
          <a:lstStyle/>
          <a:p>
            <a:r>
              <a:rPr lang="en-US" dirty="0"/>
              <a:t>Resuscitation of all injuries to the abdomen should follow traditional Advanced Trauma Life Support (ATLS) principles i.e., Primary Survey (ABCDE)</a:t>
            </a:r>
          </a:p>
          <a:p>
            <a:r>
              <a:rPr lang="en-US" dirty="0"/>
              <a:t>After initial resuscitation, abdominal trauma patients can generally be classified into the following categories based on their physiological condition into:</a:t>
            </a:r>
          </a:p>
          <a:p>
            <a:pPr lvl="1"/>
            <a:r>
              <a:rPr lang="en-US" dirty="0"/>
              <a:t>Hemodynamically stable: Assessment &amp; investigation is more limited aiming at  establishing whether the patient can be managed non-operatively, whether angioembolization can be used, or whether surgery is required</a:t>
            </a:r>
          </a:p>
          <a:p>
            <a:pPr lvl="1"/>
            <a:r>
              <a:rPr lang="en-US" dirty="0"/>
              <a:t>Hemodynamically unstable: investigations need to be suspended as immediate surgical correction of the bleeding is required.</a:t>
            </a:r>
          </a:p>
          <a:p>
            <a:pPr lvl="1"/>
            <a:endParaRPr lang="en-US" dirty="0"/>
          </a:p>
        </p:txBody>
      </p:sp>
    </p:spTree>
    <p:extLst>
      <p:ext uri="{BB962C8B-B14F-4D97-AF65-F5344CB8AC3E}">
        <p14:creationId xmlns:p14="http://schemas.microsoft.com/office/powerpoint/2010/main" val="13372593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755B-AD04-9FBD-E32F-5DCFB26FD52A}"/>
              </a:ext>
            </a:extLst>
          </p:cNvPr>
          <p:cNvSpPr>
            <a:spLocks noGrp="1"/>
          </p:cNvSpPr>
          <p:nvPr>
            <p:ph type="title"/>
          </p:nvPr>
        </p:nvSpPr>
        <p:spPr/>
        <p:txBody>
          <a:bodyPr/>
          <a:lstStyle/>
          <a:p>
            <a:r>
              <a:rPr lang="en-US" dirty="0"/>
              <a:t>Approach to blunt abdominal trauma</a:t>
            </a:r>
          </a:p>
        </p:txBody>
      </p:sp>
      <p:pic>
        <p:nvPicPr>
          <p:cNvPr id="4" name="عنصر نائب للمحتوى 3" descr="liver-trauma-a-comprehensive-review-of-classification-mechanisms-early-management-and-surgical-treatment-22-638.jpg">
            <a:extLst>
              <a:ext uri="{FF2B5EF4-FFF2-40B4-BE49-F238E27FC236}">
                <a16:creationId xmlns:a16="http://schemas.microsoft.com/office/drawing/2014/main" id="{B1E71C51-990A-754A-0C4D-8CB9C256685A}"/>
              </a:ext>
            </a:extLst>
          </p:cNvPr>
          <p:cNvPicPr>
            <a:picLocks noGrp="1" noChangeAspect="1"/>
          </p:cNvPicPr>
          <p:nvPr>
            <p:ph idx="1"/>
          </p:nvPr>
        </p:nvPicPr>
        <p:blipFill rotWithShape="1">
          <a:blip r:embed="rId2"/>
          <a:srcRect t="17330" r="1010" b="13229"/>
          <a:stretch/>
        </p:blipFill>
        <p:spPr>
          <a:xfrm>
            <a:off x="1244533" y="1167241"/>
            <a:ext cx="9702934" cy="5110252"/>
          </a:xfrm>
          <a:prstGeom prst="rect">
            <a:avLst/>
          </a:prstGeom>
        </p:spPr>
      </p:pic>
      <p:sp>
        <p:nvSpPr>
          <p:cNvPr id="5" name="TextBox 4">
            <a:extLst>
              <a:ext uri="{FF2B5EF4-FFF2-40B4-BE49-F238E27FC236}">
                <a16:creationId xmlns:a16="http://schemas.microsoft.com/office/drawing/2014/main" id="{F35CDB53-4E7C-3B70-C8D5-2D3BCC2C1641}"/>
              </a:ext>
            </a:extLst>
          </p:cNvPr>
          <p:cNvSpPr txBox="1"/>
          <p:nvPr/>
        </p:nvSpPr>
        <p:spPr>
          <a:xfrm>
            <a:off x="1377240" y="6417250"/>
            <a:ext cx="9437520" cy="400110"/>
          </a:xfrm>
          <a:prstGeom prst="rect">
            <a:avLst/>
          </a:prstGeom>
          <a:noFill/>
        </p:spPr>
        <p:txBody>
          <a:bodyPr wrap="none" rtlCol="0">
            <a:spAutoFit/>
          </a:bodyPr>
          <a:lstStyle/>
          <a:p>
            <a:r>
              <a:rPr lang="en-US" sz="2000" b="1" dirty="0"/>
              <a:t>FAST</a:t>
            </a:r>
            <a:r>
              <a:rPr lang="en-US" sz="2000" dirty="0"/>
              <a:t>: Focused assessment with sonography for trauma; </a:t>
            </a:r>
            <a:r>
              <a:rPr lang="en-US" sz="2000" b="1" dirty="0"/>
              <a:t>DPL</a:t>
            </a:r>
            <a:r>
              <a:rPr lang="en-US" sz="2000" dirty="0"/>
              <a:t>: diagnostic peritoneal lavage</a:t>
            </a:r>
          </a:p>
        </p:txBody>
      </p:sp>
    </p:spTree>
    <p:extLst>
      <p:ext uri="{BB962C8B-B14F-4D97-AF65-F5344CB8AC3E}">
        <p14:creationId xmlns:p14="http://schemas.microsoft.com/office/powerpoint/2010/main" val="165617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4F86-FB8D-6782-5904-AB58C027BF4B}"/>
              </a:ext>
            </a:extLst>
          </p:cNvPr>
          <p:cNvSpPr>
            <a:spLocks noGrp="1"/>
          </p:cNvSpPr>
          <p:nvPr>
            <p:ph type="title"/>
          </p:nvPr>
        </p:nvSpPr>
        <p:spPr/>
        <p:txBody>
          <a:bodyPr/>
          <a:lstStyle/>
          <a:p>
            <a:r>
              <a:rPr lang="en-US" dirty="0"/>
              <a:t>Approach to penetrating abdominal trauma</a:t>
            </a:r>
          </a:p>
        </p:txBody>
      </p:sp>
      <p:sp>
        <p:nvSpPr>
          <p:cNvPr id="3" name="Content Placeholder 2">
            <a:extLst>
              <a:ext uri="{FF2B5EF4-FFF2-40B4-BE49-F238E27FC236}">
                <a16:creationId xmlns:a16="http://schemas.microsoft.com/office/drawing/2014/main" id="{0989655F-DF6B-88FE-45BE-C8142EF24DAF}"/>
              </a:ext>
            </a:extLst>
          </p:cNvPr>
          <p:cNvSpPr>
            <a:spLocks noGrp="1"/>
          </p:cNvSpPr>
          <p:nvPr>
            <p:ph idx="1"/>
          </p:nvPr>
        </p:nvSpPr>
        <p:spPr>
          <a:xfrm>
            <a:off x="838200" y="1305025"/>
            <a:ext cx="7076440" cy="5187849"/>
          </a:xfrm>
        </p:spPr>
        <p:txBody>
          <a:bodyPr>
            <a:normAutofit fontScale="92500" lnSpcReduction="20000"/>
          </a:bodyPr>
          <a:lstStyle/>
          <a:p>
            <a:r>
              <a:rPr lang="en-US" b="1" dirty="0"/>
              <a:t>Primary survey</a:t>
            </a:r>
          </a:p>
          <a:p>
            <a:pPr lvl="1"/>
            <a:r>
              <a:rPr lang="en-US" dirty="0"/>
              <a:t>Perform FAST exam and portable CXR.</a:t>
            </a:r>
          </a:p>
          <a:p>
            <a:pPr lvl="1"/>
            <a:r>
              <a:rPr lang="en-US" dirty="0"/>
              <a:t>Treat hemorrhagic shock with emergency transfusion and immediate hemodynamic support.</a:t>
            </a:r>
          </a:p>
          <a:p>
            <a:pPr lvl="1"/>
            <a:r>
              <a:rPr lang="en-US" dirty="0"/>
              <a:t>Identify obvious indications for exploratory laparotomy, e.g., hypotension, evisceration, peritoneal signs, subdiaphragmatic air on CXR.</a:t>
            </a:r>
          </a:p>
          <a:p>
            <a:r>
              <a:rPr lang="en-US" b="1" dirty="0"/>
              <a:t>Secondary survey</a:t>
            </a:r>
          </a:p>
          <a:p>
            <a:pPr lvl="1"/>
            <a:r>
              <a:rPr lang="en-US" dirty="0"/>
              <a:t>Examine flank, back, and groin for wounds that could end the abdominal cavity.</a:t>
            </a:r>
          </a:p>
          <a:p>
            <a:pPr lvl="1"/>
            <a:r>
              <a:rPr lang="en-US" dirty="0"/>
              <a:t>Locally explore wounds for evidence of violation of the abdominal fascia.</a:t>
            </a:r>
          </a:p>
          <a:p>
            <a:pPr lvl="1"/>
            <a:r>
              <a:rPr lang="en-US" dirty="0"/>
              <a:t>Evaluate for penetrating thoracoabdominal and flank injuries.</a:t>
            </a:r>
          </a:p>
          <a:p>
            <a:pPr lvl="1"/>
            <a:r>
              <a:rPr lang="en-US" dirty="0"/>
              <a:t>Obtain urgent diagnostics for trauma patients, including contrast CT abdomen and pelvis, once stable.</a:t>
            </a:r>
          </a:p>
          <a:p>
            <a:pPr lvl="1"/>
            <a:r>
              <a:rPr lang="en-US" dirty="0"/>
              <a:t>Identify other radiological indications for exploratory laparotomy.</a:t>
            </a:r>
          </a:p>
        </p:txBody>
      </p:sp>
      <p:pic>
        <p:nvPicPr>
          <p:cNvPr id="1026" name="Picture 2" descr="Management of penetrating abdominal trauma">
            <a:extLst>
              <a:ext uri="{FF2B5EF4-FFF2-40B4-BE49-F238E27FC236}">
                <a16:creationId xmlns:a16="http://schemas.microsoft.com/office/drawing/2014/main" id="{4D7F4596-09D8-282B-549E-24526C90B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0305" y="1305026"/>
            <a:ext cx="3093495" cy="518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769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32F4-8DFF-0FD4-1AF4-DE18BE053A78}"/>
              </a:ext>
            </a:extLst>
          </p:cNvPr>
          <p:cNvSpPr>
            <a:spLocks noGrp="1"/>
          </p:cNvSpPr>
          <p:nvPr>
            <p:ph type="title"/>
          </p:nvPr>
        </p:nvSpPr>
        <p:spPr/>
        <p:txBody>
          <a:bodyPr/>
          <a:lstStyle/>
          <a:p>
            <a:r>
              <a:rPr lang="en-US" dirty="0"/>
              <a:t>Assessment of blunt abdominal trauma</a:t>
            </a:r>
          </a:p>
        </p:txBody>
      </p:sp>
      <p:sp>
        <p:nvSpPr>
          <p:cNvPr id="3" name="Content Placeholder 2">
            <a:extLst>
              <a:ext uri="{FF2B5EF4-FFF2-40B4-BE49-F238E27FC236}">
                <a16:creationId xmlns:a16="http://schemas.microsoft.com/office/drawing/2014/main" id="{7AAE972C-F51B-16BA-98B1-4FEF3C7F6019}"/>
              </a:ext>
            </a:extLst>
          </p:cNvPr>
          <p:cNvSpPr>
            <a:spLocks noGrp="1"/>
          </p:cNvSpPr>
          <p:nvPr>
            <p:ph idx="1"/>
          </p:nvPr>
        </p:nvSpPr>
        <p:spPr/>
        <p:txBody>
          <a:bodyPr/>
          <a:lstStyle/>
          <a:p>
            <a:r>
              <a:rPr lang="en-US" b="1" dirty="0"/>
              <a:t>History</a:t>
            </a:r>
          </a:p>
          <a:p>
            <a:pPr lvl="1"/>
            <a:r>
              <a:rPr lang="en-US" dirty="0"/>
              <a:t>In RTA: The type of collision, The extent of vehicle damage,  The patient position in the vehicle, The extraction time, The status of other passengers.</a:t>
            </a:r>
          </a:p>
          <a:p>
            <a:pPr lvl="1"/>
            <a:r>
              <a:rPr lang="en-US" dirty="0"/>
              <a:t>In Falling Down patients the most important question is to ask about the height of FD and in direct blow patients you have to ask about the site of blow.</a:t>
            </a:r>
          </a:p>
          <a:p>
            <a:r>
              <a:rPr lang="en-US" b="1" dirty="0"/>
              <a:t>Examination</a:t>
            </a:r>
          </a:p>
          <a:p>
            <a:pPr lvl="1"/>
            <a:r>
              <a:rPr lang="en-US" dirty="0"/>
              <a:t>There are some signs that indicate an intra abdominal injury such as abdominal distention, seat belt mark, abrasions and ecchymosis.</a:t>
            </a:r>
          </a:p>
          <a:p>
            <a:pPr lvl="1"/>
            <a:r>
              <a:rPr lang="en-US" dirty="0"/>
              <a:t>The most reliable signs and symptoms in alert patients are pain, tenderness, gastrointestinal hemorrhage, hypovolemia, and evidence of peritoneal irritation.</a:t>
            </a:r>
          </a:p>
          <a:p>
            <a:pPr lvl="1"/>
            <a:endParaRPr lang="en-US" dirty="0"/>
          </a:p>
        </p:txBody>
      </p:sp>
    </p:spTree>
    <p:extLst>
      <p:ext uri="{BB962C8B-B14F-4D97-AF65-F5344CB8AC3E}">
        <p14:creationId xmlns:p14="http://schemas.microsoft.com/office/powerpoint/2010/main" val="38743740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A1C9-E1AA-31BE-6A4E-AED495050372}"/>
              </a:ext>
            </a:extLst>
          </p:cNvPr>
          <p:cNvSpPr>
            <a:spLocks noGrp="1"/>
          </p:cNvSpPr>
          <p:nvPr>
            <p:ph type="title"/>
          </p:nvPr>
        </p:nvSpPr>
        <p:spPr/>
        <p:txBody>
          <a:bodyPr/>
          <a:lstStyle/>
          <a:p>
            <a:r>
              <a:rPr lang="en-US" dirty="0"/>
              <a:t>Assessment of penetrating injuries</a:t>
            </a:r>
          </a:p>
        </p:txBody>
      </p:sp>
      <p:sp>
        <p:nvSpPr>
          <p:cNvPr id="3" name="Content Placeholder 2">
            <a:extLst>
              <a:ext uri="{FF2B5EF4-FFF2-40B4-BE49-F238E27FC236}">
                <a16:creationId xmlns:a16="http://schemas.microsoft.com/office/drawing/2014/main" id="{145FDF68-9AEF-3DDD-5763-7CE1C8573347}"/>
              </a:ext>
            </a:extLst>
          </p:cNvPr>
          <p:cNvSpPr>
            <a:spLocks noGrp="1"/>
          </p:cNvSpPr>
          <p:nvPr>
            <p:ph idx="1"/>
          </p:nvPr>
        </p:nvSpPr>
        <p:spPr/>
        <p:txBody>
          <a:bodyPr>
            <a:normAutofit/>
          </a:bodyPr>
          <a:lstStyle/>
          <a:p>
            <a:r>
              <a:rPr lang="en-US" b="1" dirty="0"/>
              <a:t>History</a:t>
            </a:r>
          </a:p>
          <a:p>
            <a:pPr lvl="1"/>
            <a:r>
              <a:rPr lang="en-US" dirty="0"/>
              <a:t>Generally, we have to ask about the time between injury and reaching hospital and the type of weapon and the site of injury.</a:t>
            </a:r>
          </a:p>
          <a:p>
            <a:pPr lvl="1"/>
            <a:r>
              <a:rPr lang="en-US" dirty="0"/>
              <a:t>If it is knife, we have to ask about how many times and its length.</a:t>
            </a:r>
          </a:p>
          <a:p>
            <a:pPr lvl="1"/>
            <a:r>
              <a:rPr lang="en-US" dirty="0"/>
              <a:t>If it is gunshot, we have to ask about the type and how many bullets.</a:t>
            </a:r>
          </a:p>
          <a:p>
            <a:r>
              <a:rPr lang="en-US" sz="2800" b="1" dirty="0"/>
              <a:t>Examination</a:t>
            </a:r>
          </a:p>
          <a:p>
            <a:pPr lvl="1"/>
            <a:r>
              <a:rPr lang="en-US" sz="2400" dirty="0"/>
              <a:t>Assessment should be done when the patient is stable</a:t>
            </a:r>
          </a:p>
          <a:p>
            <a:r>
              <a:rPr lang="en-US" b="1" dirty="0"/>
              <a:t>Site</a:t>
            </a:r>
          </a:p>
          <a:p>
            <a:pPr lvl="1"/>
            <a:r>
              <a:rPr lang="en-US" dirty="0"/>
              <a:t>Any wound in the boundaries of the abdomen is a potential abdominal injury </a:t>
            </a:r>
          </a:p>
          <a:p>
            <a:pPr lvl="1"/>
            <a:r>
              <a:rPr lang="en-US" dirty="0"/>
              <a:t>If the wound in the retroperitoneum we consider it in the ascending or descending colon</a:t>
            </a:r>
          </a:p>
        </p:txBody>
      </p:sp>
    </p:spTree>
    <p:extLst>
      <p:ext uri="{BB962C8B-B14F-4D97-AF65-F5344CB8AC3E}">
        <p14:creationId xmlns:p14="http://schemas.microsoft.com/office/powerpoint/2010/main" val="730365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D18D-38D2-6C2A-29FA-76511325BFC8}"/>
              </a:ext>
            </a:extLst>
          </p:cNvPr>
          <p:cNvSpPr>
            <a:spLocks noGrp="1"/>
          </p:cNvSpPr>
          <p:nvPr>
            <p:ph type="title"/>
          </p:nvPr>
        </p:nvSpPr>
        <p:spPr/>
        <p:txBody>
          <a:bodyPr/>
          <a:lstStyle/>
          <a:p>
            <a:r>
              <a:rPr lang="en-US" dirty="0"/>
              <a:t>Adjuncts to primary survey</a:t>
            </a:r>
          </a:p>
        </p:txBody>
      </p:sp>
      <p:sp>
        <p:nvSpPr>
          <p:cNvPr id="5" name="Content Placeholder 4">
            <a:extLst>
              <a:ext uri="{FF2B5EF4-FFF2-40B4-BE49-F238E27FC236}">
                <a16:creationId xmlns:a16="http://schemas.microsoft.com/office/drawing/2014/main" id="{00026C17-6594-6AB2-A76D-5D9BCB2D0FBA}"/>
              </a:ext>
            </a:extLst>
          </p:cNvPr>
          <p:cNvSpPr>
            <a:spLocks noGrp="1"/>
          </p:cNvSpPr>
          <p:nvPr>
            <p:ph idx="1"/>
          </p:nvPr>
        </p:nvSpPr>
        <p:spPr/>
        <p:txBody>
          <a:bodyPr>
            <a:normAutofit/>
          </a:bodyPr>
          <a:lstStyle/>
          <a:p>
            <a:r>
              <a:rPr lang="en-US" sz="3200" dirty="0"/>
              <a:t>Pulse Oximeter</a:t>
            </a:r>
          </a:p>
          <a:p>
            <a:r>
              <a:rPr lang="en-US" sz="3200" dirty="0"/>
              <a:t>Cardiac monitors</a:t>
            </a:r>
          </a:p>
          <a:p>
            <a:r>
              <a:rPr lang="en-US" sz="3200" dirty="0"/>
              <a:t>BP monitor</a:t>
            </a:r>
          </a:p>
          <a:p>
            <a:r>
              <a:rPr lang="en-US" sz="3200" dirty="0"/>
              <a:t>ECG</a:t>
            </a:r>
          </a:p>
          <a:p>
            <a:r>
              <a:rPr lang="en-US" sz="3200" dirty="0"/>
              <a:t>X-rays: Cervical spine, CXR, pelvis</a:t>
            </a:r>
          </a:p>
          <a:p>
            <a:r>
              <a:rPr lang="en-US" sz="3200" dirty="0"/>
              <a:t>Trauma blood work</a:t>
            </a:r>
          </a:p>
          <a:p>
            <a:r>
              <a:rPr lang="en-US" sz="3200" dirty="0"/>
              <a:t>ABG</a:t>
            </a:r>
          </a:p>
        </p:txBody>
      </p:sp>
      <p:sp>
        <p:nvSpPr>
          <p:cNvPr id="6" name="TextBox 5">
            <a:extLst>
              <a:ext uri="{FF2B5EF4-FFF2-40B4-BE49-F238E27FC236}">
                <a16:creationId xmlns:a16="http://schemas.microsoft.com/office/drawing/2014/main" id="{C4E53AD4-19CA-B22D-BA7A-8399BFF74A68}"/>
              </a:ext>
            </a:extLst>
          </p:cNvPr>
          <p:cNvSpPr txBox="1"/>
          <p:nvPr/>
        </p:nvSpPr>
        <p:spPr>
          <a:xfrm>
            <a:off x="11367735" y="0"/>
            <a:ext cx="824265" cy="369332"/>
          </a:xfrm>
          <a:prstGeom prst="rect">
            <a:avLst/>
          </a:prstGeom>
          <a:noFill/>
          <a:ln>
            <a:solidFill>
              <a:schemeClr val="accent1"/>
            </a:solidFill>
          </a:ln>
        </p:spPr>
        <p:txBody>
          <a:bodyPr wrap="none" rtlCol="0">
            <a:spAutoFit/>
          </a:bodyPr>
          <a:lstStyle/>
          <a:p>
            <a:r>
              <a:rPr lang="ar-JO" dirty="0">
                <a:solidFill>
                  <a:srgbClr val="0070C0"/>
                </a:solidFill>
              </a:rPr>
              <a:t>محاضرة</a:t>
            </a:r>
            <a:endParaRPr lang="en-US" dirty="0">
              <a:solidFill>
                <a:srgbClr val="0070C0"/>
              </a:solidFill>
            </a:endParaRPr>
          </a:p>
        </p:txBody>
      </p:sp>
    </p:spTree>
    <p:extLst>
      <p:ext uri="{BB962C8B-B14F-4D97-AF65-F5344CB8AC3E}">
        <p14:creationId xmlns:p14="http://schemas.microsoft.com/office/powerpoint/2010/main" val="27845923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052872-1A93-D0C4-F001-635AE1FECD1B}"/>
              </a:ext>
            </a:extLst>
          </p:cNvPr>
          <p:cNvSpPr>
            <a:spLocks noGrp="1"/>
          </p:cNvSpPr>
          <p:nvPr>
            <p:ph type="title"/>
          </p:nvPr>
        </p:nvSpPr>
        <p:spPr/>
        <p:txBody>
          <a:bodyPr/>
          <a:lstStyle/>
          <a:p>
            <a:r>
              <a:rPr lang="en-US" dirty="0"/>
              <a:t>Assessment of abdominal injuries</a:t>
            </a:r>
          </a:p>
        </p:txBody>
      </p:sp>
      <p:sp>
        <p:nvSpPr>
          <p:cNvPr id="3" name="Content Placeholder 2">
            <a:extLst>
              <a:ext uri="{FF2B5EF4-FFF2-40B4-BE49-F238E27FC236}">
                <a16:creationId xmlns:a16="http://schemas.microsoft.com/office/drawing/2014/main" id="{BD7A5A1E-1B49-D6F1-FCDB-E65AD8CF2303}"/>
              </a:ext>
            </a:extLst>
          </p:cNvPr>
          <p:cNvSpPr>
            <a:spLocks noGrp="1"/>
          </p:cNvSpPr>
          <p:nvPr>
            <p:ph idx="1"/>
          </p:nvPr>
        </p:nvSpPr>
        <p:spPr>
          <a:xfrm>
            <a:off x="838200" y="1305026"/>
            <a:ext cx="10515600" cy="4871938"/>
          </a:xfrm>
        </p:spPr>
        <p:txBody>
          <a:bodyPr/>
          <a:lstStyle/>
          <a:p>
            <a:r>
              <a:rPr lang="en-US" sz="2800" b="1" dirty="0"/>
              <a:t>Full Examination</a:t>
            </a:r>
            <a:endParaRPr lang="en-US" dirty="0"/>
          </a:p>
          <a:p>
            <a:pPr lvl="1"/>
            <a:r>
              <a:rPr lang="en-US" dirty="0"/>
              <a:t>The patient must be fully undressed.</a:t>
            </a:r>
          </a:p>
          <a:p>
            <a:pPr lvl="1"/>
            <a:r>
              <a:rPr lang="en-US" dirty="0"/>
              <a:t>Inspection</a:t>
            </a:r>
          </a:p>
          <a:p>
            <a:pPr lvl="2"/>
            <a:r>
              <a:rPr lang="en-US" dirty="0"/>
              <a:t>The anterior and posterior abdomen, as well as the lower chest and perineum, should be inspected for abrasions, contusions from restraint devices, lacerations, penetrating wounds, abdominal distension and impaled foreign bodies</a:t>
            </a:r>
          </a:p>
          <a:p>
            <a:pPr lvl="2"/>
            <a:r>
              <a:rPr lang="en-US" dirty="0"/>
              <a:t>Log roll the patient for complete examination</a:t>
            </a:r>
          </a:p>
          <a:p>
            <a:pPr lvl="1"/>
            <a:r>
              <a:rPr lang="en-US" dirty="0"/>
              <a:t>Palpation</a:t>
            </a:r>
          </a:p>
          <a:p>
            <a:pPr lvl="2"/>
            <a:r>
              <a:rPr lang="en-US" dirty="0"/>
              <a:t>Distinguish superficial (abdominal wall) and deep tenderness.</a:t>
            </a:r>
          </a:p>
          <a:p>
            <a:pPr lvl="2"/>
            <a:r>
              <a:rPr lang="en-US" dirty="0"/>
              <a:t>Signs of peritoneal irritation: </a:t>
            </a:r>
            <a:r>
              <a:rPr lang="en-US" dirty="0" err="1"/>
              <a:t>gaurdining</a:t>
            </a:r>
            <a:r>
              <a:rPr lang="en-US" dirty="0"/>
              <a:t>, rigidity and rebound tenderness.</a:t>
            </a:r>
          </a:p>
          <a:p>
            <a:pPr lvl="2"/>
            <a:r>
              <a:rPr lang="en-US" dirty="0"/>
              <a:t>Crepitus at lower thoracic cage.</a:t>
            </a:r>
          </a:p>
          <a:p>
            <a:pPr lvl="2"/>
            <a:r>
              <a:rPr lang="en-US" dirty="0"/>
              <a:t>The presence of a pregnant uterus.</a:t>
            </a:r>
          </a:p>
          <a:p>
            <a:pPr lvl="1"/>
            <a:r>
              <a:rPr lang="en-US" dirty="0"/>
              <a:t>Auscultation: </a:t>
            </a:r>
            <a:r>
              <a:rPr lang="en-US" sz="2400" dirty="0">
                <a:latin typeface="Calibri" panose="020F0502020204030204" pitchFamily="34" charset="0"/>
              </a:rPr>
              <a:t>Used to confirm the presence or absence of bowel sounds</a:t>
            </a:r>
            <a:endParaRPr lang="en-US" dirty="0"/>
          </a:p>
        </p:txBody>
      </p:sp>
    </p:spTree>
    <p:extLst>
      <p:ext uri="{BB962C8B-B14F-4D97-AF65-F5344CB8AC3E}">
        <p14:creationId xmlns:p14="http://schemas.microsoft.com/office/powerpoint/2010/main" val="24822510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052872-1A93-D0C4-F001-635AE1FECD1B}"/>
              </a:ext>
            </a:extLst>
          </p:cNvPr>
          <p:cNvSpPr>
            <a:spLocks noGrp="1"/>
          </p:cNvSpPr>
          <p:nvPr>
            <p:ph type="title"/>
          </p:nvPr>
        </p:nvSpPr>
        <p:spPr/>
        <p:txBody>
          <a:bodyPr/>
          <a:lstStyle/>
          <a:p>
            <a:r>
              <a:rPr lang="en-US" dirty="0"/>
              <a:t>Assessment of abdominal injuries</a:t>
            </a:r>
          </a:p>
        </p:txBody>
      </p:sp>
      <p:sp>
        <p:nvSpPr>
          <p:cNvPr id="3" name="Content Placeholder 2">
            <a:extLst>
              <a:ext uri="{FF2B5EF4-FFF2-40B4-BE49-F238E27FC236}">
                <a16:creationId xmlns:a16="http://schemas.microsoft.com/office/drawing/2014/main" id="{BD7A5A1E-1B49-D6F1-FCDB-E65AD8CF2303}"/>
              </a:ext>
            </a:extLst>
          </p:cNvPr>
          <p:cNvSpPr>
            <a:spLocks noGrp="1"/>
          </p:cNvSpPr>
          <p:nvPr>
            <p:ph idx="1"/>
          </p:nvPr>
        </p:nvSpPr>
        <p:spPr>
          <a:xfrm>
            <a:off x="838200" y="1305026"/>
            <a:ext cx="10515600" cy="4871938"/>
          </a:xfrm>
        </p:spPr>
        <p:txBody>
          <a:bodyPr>
            <a:normAutofit fontScale="92500" lnSpcReduction="20000"/>
          </a:bodyPr>
          <a:lstStyle/>
          <a:p>
            <a:r>
              <a:rPr lang="en-US" sz="2800" b="1" dirty="0"/>
              <a:t>Full Examination</a:t>
            </a:r>
            <a:endParaRPr lang="en-US" dirty="0"/>
          </a:p>
          <a:p>
            <a:pPr lvl="1"/>
            <a:r>
              <a:rPr lang="en-US" dirty="0">
                <a:latin typeface="Calibri" panose="020F0502020204030204" pitchFamily="34" charset="0"/>
              </a:rPr>
              <a:t>Look for evidence of urethral injury: </a:t>
            </a:r>
          </a:p>
          <a:p>
            <a:pPr lvl="2"/>
            <a:r>
              <a:rPr lang="en-US" dirty="0">
                <a:latin typeface="Calibri" panose="020F0502020204030204" pitchFamily="34" charset="0"/>
              </a:rPr>
              <a:t>Blood at the urethral meatus</a:t>
            </a:r>
          </a:p>
          <a:p>
            <a:pPr lvl="2"/>
            <a:r>
              <a:rPr lang="en-US" dirty="0">
                <a:latin typeface="Calibri" panose="020F0502020204030204" pitchFamily="34" charset="0"/>
              </a:rPr>
              <a:t>Scrotal ecchymosis or hematoma</a:t>
            </a:r>
          </a:p>
          <a:p>
            <a:pPr lvl="1"/>
            <a:r>
              <a:rPr lang="en-US" dirty="0">
                <a:latin typeface="Calibri" panose="020F0502020204030204" pitchFamily="34" charset="0"/>
              </a:rPr>
              <a:t>Rectal examination, look for:</a:t>
            </a:r>
          </a:p>
          <a:p>
            <a:pPr lvl="2"/>
            <a:r>
              <a:rPr lang="en-US" dirty="0">
                <a:latin typeface="Calibri" panose="020F0502020204030204" pitchFamily="34" charset="0"/>
              </a:rPr>
              <a:t>Assess sphincter tone and rectal mucosal integrity.</a:t>
            </a:r>
          </a:p>
          <a:p>
            <a:pPr lvl="2"/>
            <a:r>
              <a:rPr lang="en-US" dirty="0">
                <a:latin typeface="Calibri" panose="020F0502020204030204" pitchFamily="34" charset="0"/>
              </a:rPr>
              <a:t>Determine the position of the prostate.</a:t>
            </a:r>
          </a:p>
          <a:p>
            <a:pPr lvl="2"/>
            <a:r>
              <a:rPr lang="en-US" dirty="0">
                <a:latin typeface="Calibri" panose="020F0502020204030204" pitchFamily="34" charset="0"/>
              </a:rPr>
              <a:t>Identify any fractures of the pelvic bones.</a:t>
            </a:r>
          </a:p>
          <a:p>
            <a:pPr lvl="2"/>
            <a:r>
              <a:rPr lang="en-US" dirty="0">
                <a:latin typeface="Calibri" panose="020F0502020204030204" pitchFamily="34" charset="0"/>
              </a:rPr>
              <a:t>Gross blood from bowel perforation.</a:t>
            </a:r>
          </a:p>
          <a:p>
            <a:pPr lvl="1"/>
            <a:r>
              <a:rPr lang="en-US" dirty="0"/>
              <a:t>Lastly, Vaginal examination is done if severe perineal injuries, pelvic fracture or trans-pelvic gunshot are present.</a:t>
            </a:r>
          </a:p>
          <a:p>
            <a:pPr lvl="1"/>
            <a:r>
              <a:rPr lang="en-US" dirty="0"/>
              <a:t>Gluteal examination: Penetrating injuries to this area are associated with up to a 50% incidence of significant intra-abdominal  injuries.</a:t>
            </a:r>
          </a:p>
          <a:p>
            <a:pPr lvl="1"/>
            <a:r>
              <a:rPr lang="en-US" dirty="0"/>
              <a:t>At the conclusion of the rapid physical exam, the patient should be covered with warmed blankets to help prevent hypothermia.</a:t>
            </a:r>
          </a:p>
          <a:p>
            <a:pPr lvl="1"/>
            <a:r>
              <a:rPr lang="en-US" dirty="0"/>
              <a:t>Repeated Physical examinations are encouraged to detect signs of bleeding or peritonitis developing over time. </a:t>
            </a:r>
          </a:p>
        </p:txBody>
      </p:sp>
    </p:spTree>
    <p:extLst>
      <p:ext uri="{BB962C8B-B14F-4D97-AF65-F5344CB8AC3E}">
        <p14:creationId xmlns:p14="http://schemas.microsoft.com/office/powerpoint/2010/main" val="34993448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EF25-510D-B9EA-3B1E-A4B119ADEDF2}"/>
              </a:ext>
            </a:extLst>
          </p:cNvPr>
          <p:cNvSpPr>
            <a:spLocks noGrp="1"/>
          </p:cNvSpPr>
          <p:nvPr>
            <p:ph type="title"/>
          </p:nvPr>
        </p:nvSpPr>
        <p:spPr>
          <a:xfrm>
            <a:off x="838200" y="365125"/>
            <a:ext cx="10515600" cy="762339"/>
          </a:xfrm>
        </p:spPr>
        <p:txBody>
          <a:bodyPr/>
          <a:lstStyle/>
          <a:p>
            <a:r>
              <a:rPr lang="en-US" dirty="0"/>
              <a:t>Diagnostics</a:t>
            </a:r>
          </a:p>
        </p:txBody>
      </p:sp>
      <p:sp>
        <p:nvSpPr>
          <p:cNvPr id="3" name="Content Placeholder 2">
            <a:extLst>
              <a:ext uri="{FF2B5EF4-FFF2-40B4-BE49-F238E27FC236}">
                <a16:creationId xmlns:a16="http://schemas.microsoft.com/office/drawing/2014/main" id="{C0DB8581-E2BA-C3CD-FB4E-1FF895A5EA5D}"/>
              </a:ext>
            </a:extLst>
          </p:cNvPr>
          <p:cNvSpPr>
            <a:spLocks noGrp="1"/>
          </p:cNvSpPr>
          <p:nvPr>
            <p:ph idx="1"/>
          </p:nvPr>
        </p:nvSpPr>
        <p:spPr>
          <a:xfrm>
            <a:off x="838200" y="1305026"/>
            <a:ext cx="10515600" cy="4871938"/>
          </a:xfrm>
        </p:spPr>
        <p:txBody>
          <a:bodyPr>
            <a:normAutofit fontScale="92500" lnSpcReduction="20000"/>
          </a:bodyPr>
          <a:lstStyle/>
          <a:p>
            <a:r>
              <a:rPr lang="en-US" b="1" dirty="0"/>
              <a:t>Local wound exploration</a:t>
            </a:r>
          </a:p>
          <a:p>
            <a:pPr lvl="1"/>
            <a:r>
              <a:rPr lang="en-US" dirty="0"/>
              <a:t>It is done for penetrating injuries if it is stab-wound, we dilate the wound and we put a probe to explore the wound when the probe stops it indicates the depth of the wound. If the probe passes the peritoneum, then we have to do laparotomy.</a:t>
            </a:r>
          </a:p>
          <a:p>
            <a:pPr lvl="1"/>
            <a:r>
              <a:rPr lang="en-US" dirty="0"/>
              <a:t>If the cause is gunshot, then radiological studies are used to determine the depth of injury.</a:t>
            </a:r>
          </a:p>
          <a:p>
            <a:r>
              <a:rPr lang="en-US" b="1" dirty="0"/>
              <a:t>Focused abdominal sonar for trauma</a:t>
            </a:r>
          </a:p>
          <a:p>
            <a:pPr lvl="1"/>
            <a:r>
              <a:rPr lang="en-US" dirty="0"/>
              <a:t>it is used to indicate the presence of blood in the abdominal cavity mainly (Morison (hepatorenal recess) pouch, paracolic gutter, splenorenal recess and pouch of Douglas). If it is present, it is an indication of laparotomy. It can be done in unstable patients.</a:t>
            </a:r>
          </a:p>
          <a:p>
            <a:pPr lvl="1"/>
            <a:r>
              <a:rPr lang="en-US" dirty="0"/>
              <a:t>Accurate in detecting more than 100 ml of fluid in the abdomen.</a:t>
            </a:r>
          </a:p>
          <a:p>
            <a:pPr lvl="1"/>
            <a:r>
              <a:rPr lang="en-US" dirty="0"/>
              <a:t>Should be repeated in 30 minutes for detection of progressive hemoperitoneum.</a:t>
            </a:r>
          </a:p>
          <a:p>
            <a:r>
              <a:rPr lang="en-US" sz="2600" b="1" dirty="0"/>
              <a:t>CT scan</a:t>
            </a:r>
          </a:p>
          <a:p>
            <a:pPr lvl="1"/>
            <a:r>
              <a:rPr lang="en-US" sz="2200" dirty="0"/>
              <a:t>It is used in stable patients to identify injured organs(solid and retroperitoneal)</a:t>
            </a:r>
          </a:p>
          <a:p>
            <a:pPr lvl="1"/>
            <a:r>
              <a:rPr lang="en-US" sz="2200" dirty="0"/>
              <a:t>We can determine bowel perforation, diaphragmatic rupture, retroperitoneal blood and pelvic and spinal fractures</a:t>
            </a:r>
            <a:endParaRPr lang="en-US" sz="2200" b="1" dirty="0"/>
          </a:p>
          <a:p>
            <a:endParaRPr lang="en-US" dirty="0"/>
          </a:p>
        </p:txBody>
      </p:sp>
    </p:spTree>
    <p:extLst>
      <p:ext uri="{BB962C8B-B14F-4D97-AF65-F5344CB8AC3E}">
        <p14:creationId xmlns:p14="http://schemas.microsoft.com/office/powerpoint/2010/main" val="9001675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9BD90-750D-2DF6-2CF6-67D700A7FE1A}"/>
              </a:ext>
            </a:extLst>
          </p:cNvPr>
          <p:cNvSpPr>
            <a:spLocks noGrp="1"/>
          </p:cNvSpPr>
          <p:nvPr>
            <p:ph type="title"/>
          </p:nvPr>
        </p:nvSpPr>
        <p:spPr/>
        <p:txBody>
          <a:bodyPr/>
          <a:lstStyle/>
          <a:p>
            <a:r>
              <a:rPr lang="en-US" dirty="0"/>
              <a:t>Diagnostics</a:t>
            </a:r>
          </a:p>
        </p:txBody>
      </p:sp>
      <p:sp>
        <p:nvSpPr>
          <p:cNvPr id="3" name="Content Placeholder 2">
            <a:extLst>
              <a:ext uri="{FF2B5EF4-FFF2-40B4-BE49-F238E27FC236}">
                <a16:creationId xmlns:a16="http://schemas.microsoft.com/office/drawing/2014/main" id="{19AAF1DA-E121-C4E2-35F8-06793E6729E7}"/>
              </a:ext>
            </a:extLst>
          </p:cNvPr>
          <p:cNvSpPr>
            <a:spLocks noGrp="1"/>
          </p:cNvSpPr>
          <p:nvPr>
            <p:ph idx="1"/>
          </p:nvPr>
        </p:nvSpPr>
        <p:spPr>
          <a:xfrm>
            <a:off x="838200" y="1305026"/>
            <a:ext cx="10515600" cy="5053734"/>
          </a:xfrm>
        </p:spPr>
        <p:txBody>
          <a:bodyPr>
            <a:normAutofit lnSpcReduction="10000"/>
          </a:bodyPr>
          <a:lstStyle/>
          <a:p>
            <a:r>
              <a:rPr lang="en-US" sz="2600" b="1" dirty="0"/>
              <a:t>Diagnostic peritoneal lavage (DPL)</a:t>
            </a:r>
          </a:p>
          <a:p>
            <a:pPr lvl="1"/>
            <a:r>
              <a:rPr lang="en-US" sz="2200" dirty="0"/>
              <a:t>It is used to assess the presence of blood in the abdomen</a:t>
            </a:r>
          </a:p>
          <a:p>
            <a:pPr lvl="1"/>
            <a:r>
              <a:rPr lang="en-US" sz="2200" dirty="0"/>
              <a:t>Indications: may be performed after the primary survey for suspected hemoperitoneum with equivocal or unavailable FAST</a:t>
            </a:r>
          </a:p>
          <a:p>
            <a:pPr lvl="1"/>
            <a:r>
              <a:rPr lang="en-US" sz="2200" dirty="0"/>
              <a:t>Procedure: A catheter is placed into the abdomen and contents are aspirated to assess for the presence of blood or fecal matter. If neither is observed, a liter of warm saline is instilled and then collected for cytological analysis.</a:t>
            </a:r>
          </a:p>
          <a:p>
            <a:pPr lvl="1"/>
            <a:r>
              <a:rPr lang="en-US" sz="2200" b="1" dirty="0">
                <a:solidFill>
                  <a:srgbClr val="FF0000"/>
                </a:solidFill>
              </a:rPr>
              <a:t>Positive signs in DPL</a:t>
            </a:r>
          </a:p>
          <a:p>
            <a:pPr lvl="2"/>
            <a:r>
              <a:rPr lang="en-US" sz="1900" dirty="0">
                <a:solidFill>
                  <a:srgbClr val="FF0000"/>
                </a:solidFill>
              </a:rPr>
              <a:t>&gt; 5mls of blood aspirated before fluid is infused.</a:t>
            </a:r>
          </a:p>
          <a:p>
            <a:pPr lvl="2"/>
            <a:r>
              <a:rPr lang="en-US" sz="1900" dirty="0">
                <a:solidFill>
                  <a:srgbClr val="FF0000"/>
                </a:solidFill>
              </a:rPr>
              <a:t>Bloody irrigated fluid</a:t>
            </a:r>
          </a:p>
          <a:p>
            <a:pPr lvl="2"/>
            <a:r>
              <a:rPr lang="en-US" sz="1900" dirty="0">
                <a:solidFill>
                  <a:srgbClr val="FF0000"/>
                </a:solidFill>
              </a:rPr>
              <a:t>the presence of bile,</a:t>
            </a:r>
          </a:p>
          <a:p>
            <a:pPr lvl="2"/>
            <a:r>
              <a:rPr lang="en-US" sz="1900" dirty="0">
                <a:solidFill>
                  <a:srgbClr val="FF0000"/>
                </a:solidFill>
              </a:rPr>
              <a:t>enteric contents.</a:t>
            </a:r>
          </a:p>
          <a:p>
            <a:pPr lvl="2"/>
            <a:r>
              <a:rPr lang="en-US" sz="1900" dirty="0">
                <a:solidFill>
                  <a:srgbClr val="FF0000"/>
                </a:solidFill>
              </a:rPr>
              <a:t>Hematological &amp; biochemical tests for the aspirated fluid:</a:t>
            </a:r>
          </a:p>
          <a:p>
            <a:pPr lvl="3"/>
            <a:r>
              <a:rPr lang="en-US" sz="1700" dirty="0">
                <a:solidFill>
                  <a:srgbClr val="FF0000"/>
                </a:solidFill>
              </a:rPr>
              <a:t>RBC &gt; 100,000/</a:t>
            </a:r>
            <a:r>
              <a:rPr lang="en-US" sz="1700" dirty="0" err="1">
                <a:solidFill>
                  <a:srgbClr val="FF0000"/>
                </a:solidFill>
              </a:rPr>
              <a:t>cmm</a:t>
            </a:r>
            <a:endParaRPr lang="en-US" sz="1700" dirty="0">
              <a:solidFill>
                <a:srgbClr val="FF0000"/>
              </a:solidFill>
            </a:endParaRPr>
          </a:p>
          <a:p>
            <a:pPr lvl="3"/>
            <a:r>
              <a:rPr lang="en-US" sz="1900" dirty="0">
                <a:solidFill>
                  <a:srgbClr val="FF0000"/>
                </a:solidFill>
              </a:rPr>
              <a:t>WBC &gt; 500 /</a:t>
            </a:r>
            <a:r>
              <a:rPr lang="en-US" sz="1900" dirty="0" err="1">
                <a:solidFill>
                  <a:srgbClr val="FF0000"/>
                </a:solidFill>
              </a:rPr>
              <a:t>cmm</a:t>
            </a:r>
            <a:endParaRPr lang="en-US" sz="1900" dirty="0">
              <a:solidFill>
                <a:srgbClr val="FF0000"/>
              </a:solidFill>
            </a:endParaRPr>
          </a:p>
          <a:p>
            <a:pPr lvl="3"/>
            <a:r>
              <a:rPr lang="en-US" sz="1900" dirty="0">
                <a:solidFill>
                  <a:srgbClr val="FF0000"/>
                </a:solidFill>
              </a:rPr>
              <a:t>Amylase &gt; 175 units</a:t>
            </a:r>
          </a:p>
        </p:txBody>
      </p:sp>
      <p:pic>
        <p:nvPicPr>
          <p:cNvPr id="5" name="Picture 3">
            <a:extLst>
              <a:ext uri="{FF2B5EF4-FFF2-40B4-BE49-F238E27FC236}">
                <a16:creationId xmlns:a16="http://schemas.microsoft.com/office/drawing/2014/main" id="{A156F8B1-2360-0EC1-F2F4-107BE14EA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787" y="3660557"/>
            <a:ext cx="2935014" cy="269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9369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02CF0-4913-94A4-2CF5-12B284984FF4}"/>
              </a:ext>
            </a:extLst>
          </p:cNvPr>
          <p:cNvSpPr>
            <a:spLocks noGrp="1"/>
          </p:cNvSpPr>
          <p:nvPr>
            <p:ph type="title"/>
          </p:nvPr>
        </p:nvSpPr>
        <p:spPr/>
        <p:txBody>
          <a:bodyPr/>
          <a:lstStyle/>
          <a:p>
            <a:r>
              <a:rPr lang="en-US" dirty="0"/>
              <a:t>Diagnostics – Comparison</a:t>
            </a:r>
          </a:p>
        </p:txBody>
      </p:sp>
      <p:pic>
        <p:nvPicPr>
          <p:cNvPr id="4" name="Content Placeholder 3">
            <a:extLst>
              <a:ext uri="{FF2B5EF4-FFF2-40B4-BE49-F238E27FC236}">
                <a16:creationId xmlns:a16="http://schemas.microsoft.com/office/drawing/2014/main" id="{A0666F89-AD6C-C086-47B1-32BC38FEC3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62180"/>
            <a:ext cx="10515600" cy="3533639"/>
          </a:xfrm>
        </p:spPr>
      </p:pic>
    </p:spTree>
    <p:extLst>
      <p:ext uri="{BB962C8B-B14F-4D97-AF65-F5344CB8AC3E}">
        <p14:creationId xmlns:p14="http://schemas.microsoft.com/office/powerpoint/2010/main" val="26824812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B153CA-D201-05FB-A7F8-7F1502DF0910}"/>
              </a:ext>
            </a:extLst>
          </p:cNvPr>
          <p:cNvSpPr>
            <a:spLocks noGrp="1"/>
          </p:cNvSpPr>
          <p:nvPr>
            <p:ph type="title"/>
          </p:nvPr>
        </p:nvSpPr>
        <p:spPr/>
        <p:txBody>
          <a:bodyPr/>
          <a:lstStyle/>
          <a:p>
            <a:r>
              <a:rPr lang="en-US" dirty="0"/>
              <a:t>Splenic injury – Spleen anatomy</a:t>
            </a:r>
          </a:p>
        </p:txBody>
      </p:sp>
      <p:sp>
        <p:nvSpPr>
          <p:cNvPr id="5" name="Content Placeholder 4">
            <a:extLst>
              <a:ext uri="{FF2B5EF4-FFF2-40B4-BE49-F238E27FC236}">
                <a16:creationId xmlns:a16="http://schemas.microsoft.com/office/drawing/2014/main" id="{D8DF7A95-1F09-A9B3-8A7C-526D07DB2D10}"/>
              </a:ext>
            </a:extLst>
          </p:cNvPr>
          <p:cNvSpPr>
            <a:spLocks noGrp="1"/>
          </p:cNvSpPr>
          <p:nvPr>
            <p:ph idx="1"/>
          </p:nvPr>
        </p:nvSpPr>
        <p:spPr>
          <a:xfrm>
            <a:off x="838200" y="1305026"/>
            <a:ext cx="5156200" cy="4871938"/>
          </a:xfrm>
        </p:spPr>
        <p:txBody>
          <a:bodyPr>
            <a:normAutofit fontScale="92500" lnSpcReduction="10000"/>
          </a:bodyPr>
          <a:lstStyle/>
          <a:p>
            <a:r>
              <a:rPr lang="en-US" sz="2400" dirty="0"/>
              <a:t>The spleen, situated in the left upper abdomen, adjacent to the left hemidiaphragm and the greater curvature of the stomach, is encased in a fibrous capsule made of collagen, elastin, and smooth muscle. Its key function involves opsonization of encapsulated organisms. </a:t>
            </a:r>
          </a:p>
          <a:p>
            <a:r>
              <a:rPr lang="en-US" sz="2400" dirty="0"/>
              <a:t>Blood supply primarily comes from the splenic artery, a branch of the celiac trunk, with additional support from the short gastric arteries, potentially receiving input from the left gastric and left gastroepiploic artery. This tortuous splenic artery courses along the superior margin of the pancreas, providing branches to it before reaching the spleen.</a:t>
            </a:r>
          </a:p>
        </p:txBody>
      </p:sp>
      <p:pic>
        <p:nvPicPr>
          <p:cNvPr id="11" name="Picture 10">
            <a:extLst>
              <a:ext uri="{FF2B5EF4-FFF2-40B4-BE49-F238E27FC236}">
                <a16:creationId xmlns:a16="http://schemas.microsoft.com/office/drawing/2014/main" id="{52B99992-555A-C8F3-00AE-8C1D91EAE230}"/>
              </a:ext>
            </a:extLst>
          </p:cNvPr>
          <p:cNvPicPr>
            <a:picLocks noChangeAspect="1"/>
          </p:cNvPicPr>
          <p:nvPr/>
        </p:nvPicPr>
        <p:blipFill>
          <a:blip r:embed="rId2"/>
          <a:stretch>
            <a:fillRect/>
          </a:stretch>
        </p:blipFill>
        <p:spPr>
          <a:xfrm>
            <a:off x="6266033" y="1495793"/>
            <a:ext cx="5087767" cy="3866414"/>
          </a:xfrm>
          <a:prstGeom prst="rect">
            <a:avLst/>
          </a:prstGeom>
        </p:spPr>
      </p:pic>
    </p:spTree>
    <p:extLst>
      <p:ext uri="{BB962C8B-B14F-4D97-AF65-F5344CB8AC3E}">
        <p14:creationId xmlns:p14="http://schemas.microsoft.com/office/powerpoint/2010/main" val="42481605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EABE-CB32-19B7-8B44-38FC18C8D4D8}"/>
              </a:ext>
            </a:extLst>
          </p:cNvPr>
          <p:cNvSpPr>
            <a:spLocks noGrp="1"/>
          </p:cNvSpPr>
          <p:nvPr>
            <p:ph type="title"/>
          </p:nvPr>
        </p:nvSpPr>
        <p:spPr/>
        <p:txBody>
          <a:bodyPr/>
          <a:lstStyle/>
          <a:p>
            <a:r>
              <a:rPr lang="en-US" dirty="0"/>
              <a:t>Splenic injury</a:t>
            </a:r>
          </a:p>
        </p:txBody>
      </p:sp>
      <p:sp>
        <p:nvSpPr>
          <p:cNvPr id="3" name="Content Placeholder 2">
            <a:extLst>
              <a:ext uri="{FF2B5EF4-FFF2-40B4-BE49-F238E27FC236}">
                <a16:creationId xmlns:a16="http://schemas.microsoft.com/office/drawing/2014/main" id="{1C72386F-099C-5739-C141-B99AACD542A2}"/>
              </a:ext>
            </a:extLst>
          </p:cNvPr>
          <p:cNvSpPr>
            <a:spLocks noGrp="1"/>
          </p:cNvSpPr>
          <p:nvPr>
            <p:ph idx="1"/>
          </p:nvPr>
        </p:nvSpPr>
        <p:spPr>
          <a:xfrm>
            <a:off x="838200" y="1305025"/>
            <a:ext cx="10515600" cy="5339615"/>
          </a:xfrm>
        </p:spPr>
        <p:txBody>
          <a:bodyPr>
            <a:normAutofit fontScale="92500" lnSpcReduction="10000"/>
          </a:bodyPr>
          <a:lstStyle/>
          <a:p>
            <a:r>
              <a:rPr lang="en-US" b="1" dirty="0"/>
              <a:t>Mechanism of trauma</a:t>
            </a:r>
          </a:p>
          <a:p>
            <a:pPr lvl="1"/>
            <a:r>
              <a:rPr lang="en-US" dirty="0"/>
              <a:t>Splenic injury often results from blunt trauma, typically in motor vehicle collisions but also from falls, sports, or assaults. Penetrating trauma is less common and usually involves assaults or inadvertent impalement rather than gunshot or shotgun wounds due to the spleen's protected location. Intra-abdominal injuries most frequently affect the spleen and liver after blunt trauma, with the spleen being the sole organ injured in around 60% of cases.</a:t>
            </a:r>
          </a:p>
          <a:p>
            <a:r>
              <a:rPr lang="en-US" b="1" dirty="0"/>
              <a:t>Clinical features</a:t>
            </a:r>
          </a:p>
          <a:p>
            <a:pPr lvl="1"/>
            <a:r>
              <a:rPr lang="en-US" dirty="0"/>
              <a:t>Symptoms: </a:t>
            </a:r>
          </a:p>
          <a:p>
            <a:pPr lvl="2"/>
            <a:r>
              <a:rPr lang="en-US" sz="2200" dirty="0"/>
              <a:t>May be painless, or LUQ/diffuse abdominal pain. </a:t>
            </a:r>
          </a:p>
          <a:p>
            <a:pPr lvl="2"/>
            <a:r>
              <a:rPr lang="en-US" sz="2200" dirty="0"/>
              <a:t>Referred L shoulder pain in splenic laceration: Kehr’s sign. </a:t>
            </a:r>
          </a:p>
          <a:p>
            <a:pPr lvl="2"/>
            <a:r>
              <a:rPr lang="en-US" sz="2200" dirty="0"/>
              <a:t>Syncope due to hypotension</a:t>
            </a:r>
          </a:p>
          <a:p>
            <a:pPr lvl="1"/>
            <a:r>
              <a:rPr lang="en-US" dirty="0"/>
              <a:t>Signs: </a:t>
            </a:r>
          </a:p>
          <a:p>
            <a:pPr lvl="2"/>
            <a:r>
              <a:rPr lang="en-US" sz="2200" dirty="0"/>
              <a:t>Physical examination is insensitive and non-specific. </a:t>
            </a:r>
          </a:p>
          <a:p>
            <a:pPr lvl="2"/>
            <a:r>
              <a:rPr lang="en-US" sz="2200" dirty="0"/>
              <a:t>Pt may have signs of </a:t>
            </a:r>
            <a:r>
              <a:rPr lang="en-US" sz="2200" dirty="0" err="1"/>
              <a:t>lt</a:t>
            </a:r>
            <a:r>
              <a:rPr lang="en-US" sz="2200" dirty="0"/>
              <a:t> upper quadrant tenderness or signs of generalized peritoneal irritation. </a:t>
            </a:r>
          </a:p>
          <a:p>
            <a:pPr lvl="2"/>
            <a:r>
              <a:rPr lang="en-US" sz="2200" dirty="0"/>
              <a:t>May present with tachycardia ,tachypnea, hypotension or shock.</a:t>
            </a:r>
          </a:p>
        </p:txBody>
      </p:sp>
    </p:spTree>
    <p:extLst>
      <p:ext uri="{BB962C8B-B14F-4D97-AF65-F5344CB8AC3E}">
        <p14:creationId xmlns:p14="http://schemas.microsoft.com/office/powerpoint/2010/main" val="5546340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6B0B-7DB9-F766-4B83-2196C7555D6E}"/>
              </a:ext>
            </a:extLst>
          </p:cNvPr>
          <p:cNvSpPr>
            <a:spLocks noGrp="1"/>
          </p:cNvSpPr>
          <p:nvPr>
            <p:ph type="title"/>
          </p:nvPr>
        </p:nvSpPr>
        <p:spPr/>
        <p:txBody>
          <a:bodyPr/>
          <a:lstStyle/>
          <a:p>
            <a:r>
              <a:rPr lang="en-US" dirty="0"/>
              <a:t>Diagnostic evaluation</a:t>
            </a:r>
          </a:p>
        </p:txBody>
      </p:sp>
      <p:sp>
        <p:nvSpPr>
          <p:cNvPr id="3" name="Content Placeholder 2">
            <a:extLst>
              <a:ext uri="{FF2B5EF4-FFF2-40B4-BE49-F238E27FC236}">
                <a16:creationId xmlns:a16="http://schemas.microsoft.com/office/drawing/2014/main" id="{0EA41C5F-50FC-A395-6E5A-AD6DEFDE7FE7}"/>
              </a:ext>
            </a:extLst>
          </p:cNvPr>
          <p:cNvSpPr>
            <a:spLocks noGrp="1"/>
          </p:cNvSpPr>
          <p:nvPr>
            <p:ph idx="1"/>
          </p:nvPr>
        </p:nvSpPr>
        <p:spPr/>
        <p:txBody>
          <a:bodyPr/>
          <a:lstStyle/>
          <a:p>
            <a:r>
              <a:rPr lang="en-US" dirty="0"/>
              <a:t>Plain radiographic findings in splenic injury</a:t>
            </a:r>
          </a:p>
          <a:p>
            <a:pPr lvl="1"/>
            <a:r>
              <a:rPr lang="en-US" dirty="0"/>
              <a:t>Left lower rib fracture </a:t>
            </a:r>
          </a:p>
          <a:p>
            <a:pPr lvl="1"/>
            <a:r>
              <a:rPr lang="en-US" dirty="0"/>
              <a:t>Left hemidiaphragm elevation</a:t>
            </a:r>
          </a:p>
          <a:p>
            <a:pPr lvl="1"/>
            <a:r>
              <a:rPr lang="en-US" dirty="0"/>
              <a:t>Left lower lobe atelectasis, </a:t>
            </a:r>
          </a:p>
          <a:p>
            <a:pPr lvl="1"/>
            <a:r>
              <a:rPr lang="en-US" dirty="0"/>
              <a:t>Left pleural effusion</a:t>
            </a:r>
          </a:p>
          <a:p>
            <a:pPr lvl="1"/>
            <a:r>
              <a:rPr lang="en-US" dirty="0"/>
              <a:t>Medial displacement of the gastric bubble </a:t>
            </a:r>
          </a:p>
          <a:p>
            <a:pPr lvl="1"/>
            <a:r>
              <a:rPr lang="en-US" dirty="0"/>
              <a:t>Inferior displacement of the splenic flexure gas pattern. </a:t>
            </a:r>
          </a:p>
          <a:p>
            <a:pPr lvl="1"/>
            <a:endParaRPr lang="en-US" dirty="0"/>
          </a:p>
        </p:txBody>
      </p:sp>
    </p:spTree>
    <p:extLst>
      <p:ext uri="{BB962C8B-B14F-4D97-AF65-F5344CB8AC3E}">
        <p14:creationId xmlns:p14="http://schemas.microsoft.com/office/powerpoint/2010/main" val="26828157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FAE2B-C941-A868-E0A6-AC1BA26DA2FB}"/>
              </a:ext>
            </a:extLst>
          </p:cNvPr>
          <p:cNvSpPr>
            <a:spLocks noGrp="1"/>
          </p:cNvSpPr>
          <p:nvPr>
            <p:ph type="title"/>
          </p:nvPr>
        </p:nvSpPr>
        <p:spPr/>
        <p:txBody>
          <a:bodyPr/>
          <a:lstStyle/>
          <a:p>
            <a:r>
              <a:rPr lang="en-US" dirty="0"/>
              <a:t>Diagnostic evaluation</a:t>
            </a:r>
          </a:p>
        </p:txBody>
      </p:sp>
      <p:sp>
        <p:nvSpPr>
          <p:cNvPr id="3" name="Content Placeholder 2">
            <a:extLst>
              <a:ext uri="{FF2B5EF4-FFF2-40B4-BE49-F238E27FC236}">
                <a16:creationId xmlns:a16="http://schemas.microsoft.com/office/drawing/2014/main" id="{4C203656-3ADB-7CFE-BD66-C792190C36C5}"/>
              </a:ext>
            </a:extLst>
          </p:cNvPr>
          <p:cNvSpPr>
            <a:spLocks noGrp="1"/>
          </p:cNvSpPr>
          <p:nvPr>
            <p:ph idx="1"/>
          </p:nvPr>
        </p:nvSpPr>
        <p:spPr>
          <a:xfrm>
            <a:off x="838200" y="1305025"/>
            <a:ext cx="10515600" cy="5095775"/>
          </a:xfrm>
        </p:spPr>
        <p:txBody>
          <a:bodyPr>
            <a:normAutofit/>
          </a:bodyPr>
          <a:lstStyle/>
          <a:p>
            <a:r>
              <a:rPr lang="en-US" sz="2400" b="1" dirty="0"/>
              <a:t>FAST</a:t>
            </a:r>
            <a:r>
              <a:rPr lang="en-US" dirty="0"/>
              <a:t> </a:t>
            </a:r>
          </a:p>
          <a:p>
            <a:pPr lvl="1"/>
            <a:r>
              <a:rPr lang="en-US" sz="2000" b="1" dirty="0"/>
              <a:t>Findings</a:t>
            </a:r>
            <a:r>
              <a:rPr lang="en-US" sz="2000" dirty="0"/>
              <a:t>: signs of splenic injury observed with FAST examination include a finding of hypoechoic (i.e., black) rim around the spleen, which may represent subcapsular fluid or intraperitoneal perisplenic fluid, or fluid in Morison's pouch (hepatorenal space).</a:t>
            </a:r>
          </a:p>
          <a:p>
            <a:r>
              <a:rPr lang="en-US" b="1" dirty="0"/>
              <a:t> </a:t>
            </a:r>
            <a:r>
              <a:rPr lang="en-US" sz="2400" b="1" dirty="0"/>
              <a:t>CT scan with IV contrast</a:t>
            </a:r>
            <a:r>
              <a:rPr lang="en-US" sz="2400" dirty="0"/>
              <a:t>: grade splenic injury (The AAST imaging criteria for splenic injury are as follows)</a:t>
            </a:r>
          </a:p>
          <a:p>
            <a:pPr lvl="1"/>
            <a:endParaRPr lang="en-US" dirty="0"/>
          </a:p>
        </p:txBody>
      </p:sp>
      <p:graphicFrame>
        <p:nvGraphicFramePr>
          <p:cNvPr id="4" name="Content Placeholder 3">
            <a:extLst>
              <a:ext uri="{FF2B5EF4-FFF2-40B4-BE49-F238E27FC236}">
                <a16:creationId xmlns:a16="http://schemas.microsoft.com/office/drawing/2014/main" id="{7E18BD2E-0508-0E22-814A-17546DE0490E}"/>
              </a:ext>
            </a:extLst>
          </p:cNvPr>
          <p:cNvGraphicFramePr>
            <a:graphicFrameLocks/>
          </p:cNvGraphicFramePr>
          <p:nvPr/>
        </p:nvGraphicFramePr>
        <p:xfrm>
          <a:off x="1239520" y="3550285"/>
          <a:ext cx="10114280" cy="2687320"/>
        </p:xfrm>
        <a:graphic>
          <a:graphicData uri="http://schemas.openxmlformats.org/drawingml/2006/table">
            <a:tbl>
              <a:tblPr firstRow="1" bandRow="1">
                <a:tableStyleId>{5940675A-B579-460E-94D1-54222C63F5DA}</a:tableStyleId>
              </a:tblPr>
              <a:tblGrid>
                <a:gridCol w="962566">
                  <a:extLst>
                    <a:ext uri="{9D8B030D-6E8A-4147-A177-3AD203B41FA5}">
                      <a16:colId xmlns:a16="http://schemas.microsoft.com/office/drawing/2014/main" val="2481428448"/>
                    </a:ext>
                  </a:extLst>
                </a:gridCol>
                <a:gridCol w="9151714">
                  <a:extLst>
                    <a:ext uri="{9D8B030D-6E8A-4147-A177-3AD203B41FA5}">
                      <a16:colId xmlns:a16="http://schemas.microsoft.com/office/drawing/2014/main" val="3949485976"/>
                    </a:ext>
                  </a:extLst>
                </a:gridCol>
              </a:tblGrid>
              <a:tr h="370840">
                <a:tc>
                  <a:txBody>
                    <a:bodyPr/>
                    <a:lstStyle/>
                    <a:p>
                      <a:r>
                        <a:rPr lang="en-US" sz="1800" b="1" dirty="0">
                          <a:solidFill>
                            <a:srgbClr val="45515E"/>
                          </a:solidFill>
                        </a:rPr>
                        <a:t>Grade 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solidFill>
                            <a:srgbClr val="45515E"/>
                          </a:solidFill>
                        </a:rPr>
                        <a:t>Subcapsular hematoma &lt;10 percent surface area. Parenchymal laceration &lt;1 cm in depth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4245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5515E"/>
                          </a:solidFill>
                        </a:rPr>
                        <a:t>Grade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solidFill>
                            <a:srgbClr val="45515E"/>
                          </a:solidFill>
                        </a:rPr>
                        <a:t>Subcapsular hematoma 10 to 50 percent surface area; intraparenchymal hematoma &lt;5 cm. Parenchymal laceration 1 to 3 cm in depth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61087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5515E"/>
                          </a:solidFill>
                        </a:rPr>
                        <a:t>Grade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solidFill>
                            <a:srgbClr val="45515E"/>
                          </a:solidFill>
                        </a:rPr>
                        <a:t>Subcapsular hematoma &gt;50 percent of surface area; ruptured subcapsular or intraparenchymal hematoma ≥5 cm. Parenchymal laceration &gt;3 cm in depth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09883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5515E"/>
                          </a:solidFill>
                        </a:rPr>
                        <a:t>Grade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600" dirty="0">
                          <a:solidFill>
                            <a:srgbClr val="45515E"/>
                          </a:solidFill>
                        </a:rPr>
                        <a:t>Any injury in the presence of a splenic vascular injury or active bleeding confined within splenic capsule. Parenchymal laceration involving segmental or hilar vessels producing &gt;25 percent of devascularization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24178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5515E"/>
                          </a:solidFill>
                        </a:rPr>
                        <a:t>Grade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45515E"/>
                          </a:solidFill>
                        </a:rPr>
                        <a:t>Any injury in the presence of splenic vascular injury with active bleeding extending beyond the spleen into the peritoneum. Shattered spleen.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5497356"/>
                  </a:ext>
                </a:extLst>
              </a:tr>
            </a:tbl>
          </a:graphicData>
        </a:graphic>
      </p:graphicFrame>
    </p:spTree>
    <p:extLst>
      <p:ext uri="{BB962C8B-B14F-4D97-AF65-F5344CB8AC3E}">
        <p14:creationId xmlns:p14="http://schemas.microsoft.com/office/powerpoint/2010/main" val="36352604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5DB77-2673-C452-9FE2-812871D2FBAD}"/>
              </a:ext>
            </a:extLst>
          </p:cNvPr>
          <p:cNvSpPr>
            <a:spLocks noGrp="1"/>
          </p:cNvSpPr>
          <p:nvPr>
            <p:ph type="title"/>
          </p:nvPr>
        </p:nvSpPr>
        <p:spPr/>
        <p:txBody>
          <a:bodyPr>
            <a:normAutofit fontScale="90000"/>
          </a:bodyPr>
          <a:lstStyle/>
          <a:p>
            <a:r>
              <a:rPr lang="en-US" dirty="0"/>
              <a:t>CT scan with IV contrast showing splenic injury</a:t>
            </a:r>
          </a:p>
        </p:txBody>
      </p:sp>
      <p:pic>
        <p:nvPicPr>
          <p:cNvPr id="7" name="Picture 2" descr="Splenic laceration">
            <a:extLst>
              <a:ext uri="{FF2B5EF4-FFF2-40B4-BE49-F238E27FC236}">
                <a16:creationId xmlns:a16="http://schemas.microsoft.com/office/drawing/2014/main" id="{74433811-2C4D-6958-8702-D88900076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032" y="1305026"/>
            <a:ext cx="3096778" cy="4871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plenic laceration">
            <a:extLst>
              <a:ext uri="{FF2B5EF4-FFF2-40B4-BE49-F238E27FC236}">
                <a16:creationId xmlns:a16="http://schemas.microsoft.com/office/drawing/2014/main" id="{4DA137DD-9D6F-DA93-91C6-56A37D5E52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69" b="14848"/>
          <a:stretch/>
        </p:blipFill>
        <p:spPr bwMode="auto">
          <a:xfrm>
            <a:off x="1272190" y="1305026"/>
            <a:ext cx="6492939" cy="487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5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335C-3F3C-6FE0-98E4-AFDD1445556F}"/>
              </a:ext>
            </a:extLst>
          </p:cNvPr>
          <p:cNvSpPr>
            <a:spLocks noGrp="1"/>
          </p:cNvSpPr>
          <p:nvPr>
            <p:ph type="title"/>
          </p:nvPr>
        </p:nvSpPr>
        <p:spPr/>
        <p:txBody>
          <a:bodyPr/>
          <a:lstStyle/>
          <a:p>
            <a:r>
              <a:rPr lang="en-US" dirty="0"/>
              <a:t>Secondary survey</a:t>
            </a:r>
          </a:p>
        </p:txBody>
      </p:sp>
      <p:sp>
        <p:nvSpPr>
          <p:cNvPr id="4" name="Content Placeholder 3">
            <a:extLst>
              <a:ext uri="{FF2B5EF4-FFF2-40B4-BE49-F238E27FC236}">
                <a16:creationId xmlns:a16="http://schemas.microsoft.com/office/drawing/2014/main" id="{81C7FAD0-450D-8B84-26D4-1820CA65FE18}"/>
              </a:ext>
            </a:extLst>
          </p:cNvPr>
          <p:cNvSpPr>
            <a:spLocks noGrp="1"/>
          </p:cNvSpPr>
          <p:nvPr>
            <p:ph idx="1"/>
          </p:nvPr>
        </p:nvSpPr>
        <p:spPr/>
        <p:txBody>
          <a:bodyPr>
            <a:normAutofit lnSpcReduction="10000"/>
          </a:bodyPr>
          <a:lstStyle/>
          <a:p>
            <a:r>
              <a:rPr lang="en-US" b="1" dirty="0"/>
              <a:t>History</a:t>
            </a:r>
          </a:p>
          <a:p>
            <a:pPr lvl="1"/>
            <a:r>
              <a:rPr lang="en-US" sz="2600" b="1" dirty="0"/>
              <a:t>AMPLE history</a:t>
            </a:r>
            <a:r>
              <a:rPr lang="en-US" sz="2600" dirty="0"/>
              <a:t>: a focused history approach recommended in the rapid evaluation of patients with trauma</a:t>
            </a:r>
          </a:p>
          <a:p>
            <a:pPr lvl="2"/>
            <a:r>
              <a:rPr lang="en-US" sz="2400" b="1" dirty="0"/>
              <a:t>A</a:t>
            </a:r>
            <a:r>
              <a:rPr lang="en-US" sz="2400" dirty="0"/>
              <a:t>llergies</a:t>
            </a:r>
          </a:p>
          <a:p>
            <a:pPr lvl="2"/>
            <a:r>
              <a:rPr lang="en-US" sz="2400" b="1" dirty="0"/>
              <a:t>M</a:t>
            </a:r>
            <a:r>
              <a:rPr lang="en-US" sz="2400" dirty="0"/>
              <a:t>edications</a:t>
            </a:r>
          </a:p>
          <a:p>
            <a:pPr lvl="2"/>
            <a:r>
              <a:rPr lang="en-US" sz="2400" b="1" dirty="0"/>
              <a:t>P</a:t>
            </a:r>
            <a:r>
              <a:rPr lang="en-US" sz="2400" dirty="0"/>
              <a:t>ast medical history and pregnancy status</a:t>
            </a:r>
          </a:p>
          <a:p>
            <a:pPr lvl="2"/>
            <a:r>
              <a:rPr lang="en-US" sz="2400" b="1" dirty="0"/>
              <a:t>L</a:t>
            </a:r>
            <a:r>
              <a:rPr lang="en-US" sz="2400" dirty="0"/>
              <a:t>ast meal</a:t>
            </a:r>
          </a:p>
          <a:p>
            <a:pPr lvl="2"/>
            <a:r>
              <a:rPr lang="en-US" sz="2400" b="1" dirty="0"/>
              <a:t>E</a:t>
            </a:r>
            <a:r>
              <a:rPr lang="en-US" sz="2400" dirty="0"/>
              <a:t>vents and environment related to the injury</a:t>
            </a:r>
          </a:p>
          <a:p>
            <a:pPr lvl="1"/>
            <a:r>
              <a:rPr lang="en-US" sz="2600" b="1" dirty="0"/>
              <a:t>Mechanism of injury</a:t>
            </a:r>
          </a:p>
          <a:p>
            <a:pPr lvl="2"/>
            <a:r>
              <a:rPr lang="en-US" sz="2400" dirty="0"/>
              <a:t>Injury patterns can provide clues to the mechanism of injury (e.g., direction, amount of energy).</a:t>
            </a:r>
          </a:p>
          <a:p>
            <a:pPr lvl="2"/>
            <a:r>
              <a:rPr lang="en-US" sz="2400" dirty="0"/>
              <a:t>Commonly divided into blunt trauma and penetrating trauma</a:t>
            </a:r>
          </a:p>
          <a:p>
            <a:pPr lvl="2"/>
            <a:r>
              <a:rPr lang="en-US" sz="2400" dirty="0"/>
              <a:t>Relate to  the previous table</a:t>
            </a:r>
          </a:p>
        </p:txBody>
      </p:sp>
    </p:spTree>
    <p:extLst>
      <p:ext uri="{BB962C8B-B14F-4D97-AF65-F5344CB8AC3E}">
        <p14:creationId xmlns:p14="http://schemas.microsoft.com/office/powerpoint/2010/main" val="6928956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D953-D238-39B3-F86E-1F1C26A1E3BE}"/>
              </a:ext>
            </a:extLst>
          </p:cNvPr>
          <p:cNvSpPr>
            <a:spLocks noGrp="1"/>
          </p:cNvSpPr>
          <p:nvPr>
            <p:ph type="title"/>
          </p:nvPr>
        </p:nvSpPr>
        <p:spPr/>
        <p:txBody>
          <a:bodyPr/>
          <a:lstStyle/>
          <a:p>
            <a:r>
              <a:rPr lang="en-US" dirty="0"/>
              <a:t>Management of splenic injury</a:t>
            </a:r>
          </a:p>
        </p:txBody>
      </p:sp>
      <p:sp>
        <p:nvSpPr>
          <p:cNvPr id="3" name="Content Placeholder 2">
            <a:extLst>
              <a:ext uri="{FF2B5EF4-FFF2-40B4-BE49-F238E27FC236}">
                <a16:creationId xmlns:a16="http://schemas.microsoft.com/office/drawing/2014/main" id="{B499F4D0-CE48-0E72-93EE-8E701C747FC1}"/>
              </a:ext>
            </a:extLst>
          </p:cNvPr>
          <p:cNvSpPr>
            <a:spLocks noGrp="1"/>
          </p:cNvSpPr>
          <p:nvPr>
            <p:ph idx="1"/>
          </p:nvPr>
        </p:nvSpPr>
        <p:spPr>
          <a:xfrm>
            <a:off x="838200" y="1305026"/>
            <a:ext cx="10515600" cy="4963694"/>
          </a:xfrm>
        </p:spPr>
        <p:txBody>
          <a:bodyPr>
            <a:normAutofit fontScale="92500" lnSpcReduction="10000"/>
          </a:bodyPr>
          <a:lstStyle/>
          <a:p>
            <a:r>
              <a:rPr lang="en-US" b="1" dirty="0"/>
              <a:t>Conservative (Observation)</a:t>
            </a:r>
          </a:p>
          <a:p>
            <a:pPr lvl="1"/>
            <a:r>
              <a:rPr lang="en-US" dirty="0"/>
              <a:t>Indication: Hemodynamically stable patients with low-grade (I to III) blunt or penetrating splenic injuries without any evidence for other intra-abdominal injuries</a:t>
            </a:r>
          </a:p>
          <a:p>
            <a:pPr lvl="1"/>
            <a:r>
              <a:rPr lang="en-US" dirty="0"/>
              <a:t>May be followed by a selective splenic artery embolization</a:t>
            </a:r>
          </a:p>
          <a:p>
            <a:pPr lvl="1"/>
            <a:r>
              <a:rPr lang="en-US" dirty="0"/>
              <a:t>Nonoperative management is not appropriate in patients with hemodynamic instability, generalized peritonitis, or for patients with other intra-abdominal injuries requiring surgical exploration</a:t>
            </a:r>
          </a:p>
          <a:p>
            <a:r>
              <a:rPr lang="en-US" b="1" dirty="0"/>
              <a:t>Surgery</a:t>
            </a:r>
          </a:p>
          <a:p>
            <a:pPr lvl="1"/>
            <a:r>
              <a:rPr lang="en-US" b="1" dirty="0"/>
              <a:t>Options</a:t>
            </a:r>
            <a:r>
              <a:rPr lang="en-US" dirty="0"/>
              <a:t>: Splenic preservation (splenorraphy and partial splenectomy) or splenectomy</a:t>
            </a:r>
          </a:p>
          <a:p>
            <a:r>
              <a:rPr lang="en-US" b="1" dirty="0"/>
              <a:t>Immunocompetence after splenic injury</a:t>
            </a:r>
          </a:p>
          <a:p>
            <a:pPr lvl="1"/>
            <a:r>
              <a:rPr lang="en-US" dirty="0"/>
              <a:t>Immunization is recommended for </a:t>
            </a:r>
            <a:r>
              <a:rPr lang="en-US" dirty="0" err="1"/>
              <a:t>asplenic</a:t>
            </a:r>
            <a:r>
              <a:rPr lang="en-US" dirty="0"/>
              <a:t> patients since splenectomy impairs opsonization of encapsulated organisms</a:t>
            </a:r>
          </a:p>
          <a:p>
            <a:pPr lvl="1"/>
            <a:r>
              <a:rPr lang="en-US" dirty="0"/>
              <a:t>Ideally, vaccines are administered either 14 days prior to or 14 days following splenectomy for maximal immunologic benefit</a:t>
            </a:r>
          </a:p>
        </p:txBody>
      </p:sp>
    </p:spTree>
    <p:extLst>
      <p:ext uri="{BB962C8B-B14F-4D97-AF65-F5344CB8AC3E}">
        <p14:creationId xmlns:p14="http://schemas.microsoft.com/office/powerpoint/2010/main" val="40378823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4FA5-CED2-A15A-E9D9-8F10D3CD189F}"/>
              </a:ext>
            </a:extLst>
          </p:cNvPr>
          <p:cNvSpPr>
            <a:spLocks noGrp="1"/>
          </p:cNvSpPr>
          <p:nvPr>
            <p:ph type="title"/>
          </p:nvPr>
        </p:nvSpPr>
        <p:spPr/>
        <p:txBody>
          <a:bodyPr/>
          <a:lstStyle/>
          <a:p>
            <a:r>
              <a:rPr lang="en-US" dirty="0">
                <a:solidFill>
                  <a:srgbClr val="002060"/>
                </a:solidFill>
              </a:rPr>
              <a:t>Atraumatic rupture</a:t>
            </a:r>
          </a:p>
        </p:txBody>
      </p:sp>
      <p:sp>
        <p:nvSpPr>
          <p:cNvPr id="3" name="Content Placeholder 2">
            <a:extLst>
              <a:ext uri="{FF2B5EF4-FFF2-40B4-BE49-F238E27FC236}">
                <a16:creationId xmlns:a16="http://schemas.microsoft.com/office/drawing/2014/main" id="{51960388-6ADE-BCE6-98DF-6C1136B8524B}"/>
              </a:ext>
            </a:extLst>
          </p:cNvPr>
          <p:cNvSpPr>
            <a:spLocks noGrp="1"/>
          </p:cNvSpPr>
          <p:nvPr>
            <p:ph idx="1"/>
          </p:nvPr>
        </p:nvSpPr>
        <p:spPr/>
        <p:txBody>
          <a:bodyPr>
            <a:normAutofit lnSpcReduction="10000"/>
          </a:bodyPr>
          <a:lstStyle/>
          <a:p>
            <a:r>
              <a:rPr lang="en-US" sz="2600" dirty="0">
                <a:solidFill>
                  <a:srgbClr val="002060"/>
                </a:solidFill>
              </a:rPr>
              <a:t>Splenic rupture in the absence of trauma is uncommon but may be life threatening </a:t>
            </a:r>
          </a:p>
          <a:p>
            <a:r>
              <a:rPr lang="en-US" sz="2600" dirty="0">
                <a:solidFill>
                  <a:srgbClr val="002060"/>
                </a:solidFill>
              </a:rPr>
              <a:t>A systematic review of 845 cases from the literature identified the following causes</a:t>
            </a:r>
          </a:p>
          <a:p>
            <a:pPr lvl="1"/>
            <a:r>
              <a:rPr lang="en-US" dirty="0">
                <a:solidFill>
                  <a:srgbClr val="002060"/>
                </a:solidFill>
              </a:rPr>
              <a:t>Neoplasm (</a:t>
            </a:r>
            <a:r>
              <a:rPr lang="en-US" dirty="0" err="1">
                <a:solidFill>
                  <a:srgbClr val="002060"/>
                </a:solidFill>
              </a:rPr>
              <a:t>eg</a:t>
            </a:r>
            <a:r>
              <a:rPr lang="en-US" dirty="0">
                <a:solidFill>
                  <a:srgbClr val="002060"/>
                </a:solidFill>
              </a:rPr>
              <a:t>, leukemia, lymphoma)</a:t>
            </a:r>
          </a:p>
          <a:p>
            <a:pPr lvl="1"/>
            <a:r>
              <a:rPr lang="en-US" dirty="0">
                <a:solidFill>
                  <a:srgbClr val="002060"/>
                </a:solidFill>
              </a:rPr>
              <a:t>Infection (</a:t>
            </a:r>
            <a:r>
              <a:rPr lang="en-US" dirty="0" err="1">
                <a:solidFill>
                  <a:srgbClr val="002060"/>
                </a:solidFill>
              </a:rPr>
              <a:t>eg</a:t>
            </a:r>
            <a:r>
              <a:rPr lang="en-US" dirty="0">
                <a:solidFill>
                  <a:srgbClr val="002060"/>
                </a:solidFill>
              </a:rPr>
              <a:t>, infectious mononucleosis, cytomegalovirus [CMV], HIV, endocarditis, malaria)</a:t>
            </a:r>
          </a:p>
          <a:p>
            <a:pPr lvl="1"/>
            <a:r>
              <a:rPr lang="en-US" dirty="0">
                <a:solidFill>
                  <a:srgbClr val="002060"/>
                </a:solidFill>
              </a:rPr>
              <a:t>Inflammatory disease/non-infectious disorders (</a:t>
            </a:r>
            <a:r>
              <a:rPr lang="en-US" dirty="0" err="1">
                <a:solidFill>
                  <a:srgbClr val="002060"/>
                </a:solidFill>
              </a:rPr>
              <a:t>eg</a:t>
            </a:r>
            <a:r>
              <a:rPr lang="en-US" dirty="0">
                <a:solidFill>
                  <a:srgbClr val="002060"/>
                </a:solidFill>
              </a:rPr>
              <a:t>, acute and chronic pancreatitis)</a:t>
            </a:r>
          </a:p>
          <a:p>
            <a:pPr lvl="1"/>
            <a:r>
              <a:rPr lang="en-US" dirty="0">
                <a:solidFill>
                  <a:srgbClr val="002060"/>
                </a:solidFill>
              </a:rPr>
              <a:t>Drug and treatment related (</a:t>
            </a:r>
            <a:r>
              <a:rPr lang="en-US" dirty="0" err="1">
                <a:solidFill>
                  <a:srgbClr val="002060"/>
                </a:solidFill>
              </a:rPr>
              <a:t>eg</a:t>
            </a:r>
            <a:r>
              <a:rPr lang="en-US" dirty="0">
                <a:solidFill>
                  <a:srgbClr val="002060"/>
                </a:solidFill>
              </a:rPr>
              <a:t>, anticoagulation, granulocyte colony-stimulating factor [G-CSF], thrombolytic therapy, dialysis</a:t>
            </a:r>
          </a:p>
          <a:p>
            <a:pPr lvl="1"/>
            <a:r>
              <a:rPr lang="en-US" dirty="0">
                <a:solidFill>
                  <a:srgbClr val="002060"/>
                </a:solidFill>
              </a:rPr>
              <a:t>Mechanical causes (</a:t>
            </a:r>
            <a:r>
              <a:rPr lang="en-US" dirty="0" err="1">
                <a:solidFill>
                  <a:srgbClr val="002060"/>
                </a:solidFill>
              </a:rPr>
              <a:t>eg</a:t>
            </a:r>
            <a:r>
              <a:rPr lang="en-US" dirty="0">
                <a:solidFill>
                  <a:srgbClr val="002060"/>
                </a:solidFill>
              </a:rPr>
              <a:t>, pregnancy related, congestive splenomegaly)</a:t>
            </a:r>
          </a:p>
          <a:p>
            <a:pPr lvl="1"/>
            <a:r>
              <a:rPr lang="en-US" dirty="0">
                <a:solidFill>
                  <a:srgbClr val="002060"/>
                </a:solidFill>
              </a:rPr>
              <a:t>Idiopathic (normal spleen)</a:t>
            </a:r>
          </a:p>
        </p:txBody>
      </p:sp>
    </p:spTree>
    <p:extLst>
      <p:ext uri="{BB962C8B-B14F-4D97-AF65-F5344CB8AC3E}">
        <p14:creationId xmlns:p14="http://schemas.microsoft.com/office/powerpoint/2010/main" val="18909622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C54A2-6DDC-41C3-C588-D197A21006FA}"/>
              </a:ext>
            </a:extLst>
          </p:cNvPr>
          <p:cNvSpPr>
            <a:spLocks noGrp="1"/>
          </p:cNvSpPr>
          <p:nvPr>
            <p:ph type="title"/>
          </p:nvPr>
        </p:nvSpPr>
        <p:spPr/>
        <p:txBody>
          <a:bodyPr/>
          <a:lstStyle/>
          <a:p>
            <a:r>
              <a:rPr lang="en-US" dirty="0">
                <a:solidFill>
                  <a:srgbClr val="002060"/>
                </a:solidFill>
              </a:rPr>
              <a:t>Splenosis</a:t>
            </a:r>
          </a:p>
        </p:txBody>
      </p:sp>
      <p:sp>
        <p:nvSpPr>
          <p:cNvPr id="5" name="Content Placeholder 4">
            <a:extLst>
              <a:ext uri="{FF2B5EF4-FFF2-40B4-BE49-F238E27FC236}">
                <a16:creationId xmlns:a16="http://schemas.microsoft.com/office/drawing/2014/main" id="{BB4926D7-9416-F2A3-989F-7D548FBE8701}"/>
              </a:ext>
            </a:extLst>
          </p:cNvPr>
          <p:cNvSpPr>
            <a:spLocks noGrp="1"/>
          </p:cNvSpPr>
          <p:nvPr>
            <p:ph sz="half" idx="1"/>
          </p:nvPr>
        </p:nvSpPr>
        <p:spPr>
          <a:xfrm>
            <a:off x="838200" y="1306851"/>
            <a:ext cx="4861560" cy="4870112"/>
          </a:xfrm>
        </p:spPr>
        <p:txBody>
          <a:bodyPr>
            <a:normAutofit/>
          </a:bodyPr>
          <a:lstStyle/>
          <a:p>
            <a:r>
              <a:rPr lang="en-US" sz="2600" dirty="0">
                <a:solidFill>
                  <a:srgbClr val="002060"/>
                </a:solidFill>
              </a:rPr>
              <a:t>Splenosis refers to implants of splenic tissue resulting from spillage of cells following abdominal trauma or surgery.</a:t>
            </a:r>
          </a:p>
          <a:p>
            <a:r>
              <a:rPr lang="en-US" sz="2600" dirty="0">
                <a:solidFill>
                  <a:srgbClr val="002060"/>
                </a:solidFill>
              </a:rPr>
              <a:t>There are often multiple implants, and they can be located anywhere in the peritoneal cavity. Common sites include the left upper quadrant of the abdomen</a:t>
            </a:r>
          </a:p>
        </p:txBody>
      </p:sp>
      <p:pic>
        <p:nvPicPr>
          <p:cNvPr id="7" name="Content Placeholder 4">
            <a:extLst>
              <a:ext uri="{FF2B5EF4-FFF2-40B4-BE49-F238E27FC236}">
                <a16:creationId xmlns:a16="http://schemas.microsoft.com/office/drawing/2014/main" id="{87116588-0D11-627E-2952-42C4AB335713}"/>
              </a:ext>
            </a:extLst>
          </p:cNvPr>
          <p:cNvPicPr>
            <a:picLocks noGrp="1" noChangeAspect="1"/>
          </p:cNvPicPr>
          <p:nvPr>
            <p:ph sz="half" idx="2"/>
          </p:nvPr>
        </p:nvPicPr>
        <p:blipFill>
          <a:blip r:embed="rId2"/>
          <a:stretch>
            <a:fillRect/>
          </a:stretch>
        </p:blipFill>
        <p:spPr>
          <a:xfrm>
            <a:off x="5862320" y="1299163"/>
            <a:ext cx="5491480" cy="4889674"/>
          </a:xfrm>
        </p:spPr>
      </p:pic>
    </p:spTree>
    <p:extLst>
      <p:ext uri="{BB962C8B-B14F-4D97-AF65-F5344CB8AC3E}">
        <p14:creationId xmlns:p14="http://schemas.microsoft.com/office/powerpoint/2010/main" val="32809503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750C-73F7-68DD-967B-0365A9D123DA}"/>
              </a:ext>
            </a:extLst>
          </p:cNvPr>
          <p:cNvSpPr>
            <a:spLocks noGrp="1"/>
          </p:cNvSpPr>
          <p:nvPr>
            <p:ph type="title"/>
          </p:nvPr>
        </p:nvSpPr>
        <p:spPr/>
        <p:txBody>
          <a:bodyPr>
            <a:normAutofit/>
          </a:bodyPr>
          <a:lstStyle/>
          <a:p>
            <a:r>
              <a:rPr lang="en-US" dirty="0"/>
              <a:t>Liver injury</a:t>
            </a:r>
          </a:p>
        </p:txBody>
      </p:sp>
      <p:sp>
        <p:nvSpPr>
          <p:cNvPr id="3" name="Content Placeholder 2">
            <a:extLst>
              <a:ext uri="{FF2B5EF4-FFF2-40B4-BE49-F238E27FC236}">
                <a16:creationId xmlns:a16="http://schemas.microsoft.com/office/drawing/2014/main" id="{BD97396E-5CC8-B2D0-BE00-9E9732165F45}"/>
              </a:ext>
            </a:extLst>
          </p:cNvPr>
          <p:cNvSpPr>
            <a:spLocks noGrp="1"/>
          </p:cNvSpPr>
          <p:nvPr>
            <p:ph idx="1"/>
          </p:nvPr>
        </p:nvSpPr>
        <p:spPr>
          <a:xfrm>
            <a:off x="838200" y="1305026"/>
            <a:ext cx="10515600" cy="2535454"/>
          </a:xfrm>
        </p:spPr>
        <p:txBody>
          <a:bodyPr>
            <a:normAutofit fontScale="92500" lnSpcReduction="10000"/>
          </a:bodyPr>
          <a:lstStyle/>
          <a:p>
            <a:r>
              <a:rPr lang="en-US" sz="2400" b="1" dirty="0"/>
              <a:t>Symptoms of a liver injury</a:t>
            </a:r>
          </a:p>
          <a:p>
            <a:pPr lvl="1"/>
            <a:r>
              <a:rPr lang="en-US" sz="2000" dirty="0"/>
              <a:t>Right upper quadrant pain, increase with deep breathing. </a:t>
            </a:r>
          </a:p>
          <a:p>
            <a:pPr lvl="1"/>
            <a:r>
              <a:rPr lang="en-US" sz="2000" dirty="0"/>
              <a:t>Nausea or vomiting, tachycardia and fainting, </a:t>
            </a:r>
          </a:p>
          <a:p>
            <a:r>
              <a:rPr lang="en-US" sz="2400" b="1" dirty="0"/>
              <a:t>Physical examination</a:t>
            </a:r>
          </a:p>
          <a:p>
            <a:pPr lvl="1"/>
            <a:r>
              <a:rPr lang="en-US" sz="2000" dirty="0"/>
              <a:t>Tenderness to palpation in the right upper quadrant of the abdomen. </a:t>
            </a:r>
          </a:p>
          <a:p>
            <a:pPr lvl="1"/>
            <a:r>
              <a:rPr lang="en-US" sz="2000" dirty="0"/>
              <a:t>Abnormalities of blood pressure and pulse will be noted (low blood pressure and pulse over 100). </a:t>
            </a:r>
          </a:p>
          <a:p>
            <a:r>
              <a:rPr lang="en-US" sz="2400" b="1" dirty="0"/>
              <a:t>Liver injury scale</a:t>
            </a:r>
          </a:p>
        </p:txBody>
      </p:sp>
      <p:graphicFrame>
        <p:nvGraphicFramePr>
          <p:cNvPr id="5" name="Content Placeholder 3">
            <a:extLst>
              <a:ext uri="{FF2B5EF4-FFF2-40B4-BE49-F238E27FC236}">
                <a16:creationId xmlns:a16="http://schemas.microsoft.com/office/drawing/2014/main" id="{B25188C8-4DE6-ACCD-A838-C0D1F3D590B9}"/>
              </a:ext>
            </a:extLst>
          </p:cNvPr>
          <p:cNvGraphicFramePr>
            <a:graphicFrameLocks/>
          </p:cNvGraphicFramePr>
          <p:nvPr/>
        </p:nvGraphicFramePr>
        <p:xfrm>
          <a:off x="1262380" y="3749040"/>
          <a:ext cx="9646920" cy="2895600"/>
        </p:xfrm>
        <a:graphic>
          <a:graphicData uri="http://schemas.openxmlformats.org/drawingml/2006/table">
            <a:tbl>
              <a:tblPr firstRow="1" bandRow="1">
                <a:tableStyleId>{5940675A-B579-460E-94D1-54222C63F5DA}</a:tableStyleId>
              </a:tblPr>
              <a:tblGrid>
                <a:gridCol w="1003300">
                  <a:extLst>
                    <a:ext uri="{9D8B030D-6E8A-4147-A177-3AD203B41FA5}">
                      <a16:colId xmlns:a16="http://schemas.microsoft.com/office/drawing/2014/main" val="717638374"/>
                    </a:ext>
                  </a:extLst>
                </a:gridCol>
                <a:gridCol w="8643620">
                  <a:extLst>
                    <a:ext uri="{9D8B030D-6E8A-4147-A177-3AD203B41FA5}">
                      <a16:colId xmlns:a16="http://schemas.microsoft.com/office/drawing/2014/main" val="2701742078"/>
                    </a:ext>
                  </a:extLst>
                </a:gridCol>
              </a:tblGrid>
              <a:tr h="370840">
                <a:tc>
                  <a:txBody>
                    <a:bodyPr/>
                    <a:lstStyle/>
                    <a:p>
                      <a:r>
                        <a:rPr lang="en-US" sz="1800" b="1" dirty="0">
                          <a:solidFill>
                            <a:srgbClr val="45515E"/>
                          </a:solidFill>
                        </a:rPr>
                        <a:t>Grade 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solidFill>
                            <a:srgbClr val="45515E"/>
                          </a:solidFill>
                        </a:rPr>
                        <a:t>Sub capsular hematoma &lt; 10%of surface area, non-expanding.</a:t>
                      </a:r>
                    </a:p>
                    <a:p>
                      <a:pPr marL="285750" indent="-285750">
                        <a:buFont typeface="Arial" panose="020B0604020202020204" pitchFamily="34" charset="0"/>
                        <a:buChar char="•"/>
                      </a:pPr>
                      <a:r>
                        <a:rPr lang="en-US" sz="1600" dirty="0">
                          <a:solidFill>
                            <a:srgbClr val="45515E"/>
                          </a:solidFill>
                        </a:rPr>
                        <a:t>Parenchymal laceration  &lt; 1cm parenchymal  depth, non-bleeding.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8693201"/>
                  </a:ext>
                </a:extLst>
              </a:tr>
              <a:tr h="370840">
                <a:tc>
                  <a:txBody>
                    <a:bodyPr/>
                    <a:lstStyle/>
                    <a:p>
                      <a:r>
                        <a:rPr lang="en-US" sz="1800" b="1" dirty="0">
                          <a:solidFill>
                            <a:srgbClr val="45515E"/>
                          </a:solidFill>
                        </a:rPr>
                        <a:t>Grade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solidFill>
                            <a:srgbClr val="45515E"/>
                          </a:solidFill>
                        </a:rPr>
                        <a:t>Sub capsular hematoma 10-50%. </a:t>
                      </a:r>
                    </a:p>
                    <a:p>
                      <a:pPr marL="285750" indent="-285750">
                        <a:buFont typeface="Arial" panose="020B0604020202020204" pitchFamily="34" charset="0"/>
                        <a:buChar char="•"/>
                      </a:pPr>
                      <a:r>
                        <a:rPr lang="en-US" sz="1600" dirty="0">
                          <a:solidFill>
                            <a:srgbClr val="45515E"/>
                          </a:solidFill>
                        </a:rPr>
                        <a:t>Parenchymal laceration 1-3 in depth ,&lt;10 cm in length.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0026705"/>
                  </a:ext>
                </a:extLst>
              </a:tr>
              <a:tr h="370840">
                <a:tc>
                  <a:txBody>
                    <a:bodyPr/>
                    <a:lstStyle/>
                    <a:p>
                      <a:r>
                        <a:rPr lang="en-US" sz="1800" b="1" dirty="0">
                          <a:solidFill>
                            <a:srgbClr val="45515E"/>
                          </a:solidFill>
                        </a:rPr>
                        <a:t>Grade 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solidFill>
                            <a:srgbClr val="45515E"/>
                          </a:solidFill>
                        </a:rPr>
                        <a:t>Sub capsular hematoma  &gt;50 %. </a:t>
                      </a:r>
                    </a:p>
                    <a:p>
                      <a:pPr marL="285750" indent="-285750">
                        <a:buFont typeface="Arial" panose="020B0604020202020204" pitchFamily="34" charset="0"/>
                        <a:buChar char="•"/>
                      </a:pPr>
                      <a:r>
                        <a:rPr lang="en-US" sz="1600" dirty="0">
                          <a:solidFill>
                            <a:srgbClr val="45515E"/>
                          </a:solidFill>
                        </a:rPr>
                        <a:t>Parenchymal laceration 3 cm in depth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9687863"/>
                  </a:ext>
                </a:extLst>
              </a:tr>
              <a:tr h="370840">
                <a:tc>
                  <a:txBody>
                    <a:bodyPr/>
                    <a:lstStyle/>
                    <a:p>
                      <a:r>
                        <a:rPr lang="en-US" sz="1800" b="1" dirty="0">
                          <a:solidFill>
                            <a:srgbClr val="45515E"/>
                          </a:solidFill>
                        </a:rPr>
                        <a:t>Grade 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solidFill>
                            <a:srgbClr val="45515E"/>
                          </a:solidFill>
                        </a:rPr>
                        <a:t>Ruptured intra parenchymal hematoma with active bleeding.</a:t>
                      </a:r>
                    </a:p>
                    <a:p>
                      <a:pPr marL="285750" indent="-285750">
                        <a:buFont typeface="Arial" panose="020B0604020202020204" pitchFamily="34" charset="0"/>
                        <a:buChar char="•"/>
                      </a:pPr>
                      <a:r>
                        <a:rPr lang="en-US" sz="1600" dirty="0">
                          <a:solidFill>
                            <a:srgbClr val="45515E"/>
                          </a:solidFill>
                        </a:rPr>
                        <a:t>Parenchymal disruption involving 25-50%of hepatic lobe.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122256"/>
                  </a:ext>
                </a:extLst>
              </a:tr>
              <a:tr h="370840">
                <a:tc>
                  <a:txBody>
                    <a:bodyPr/>
                    <a:lstStyle/>
                    <a:p>
                      <a:r>
                        <a:rPr lang="en-US" sz="1800" b="1" dirty="0">
                          <a:solidFill>
                            <a:srgbClr val="45515E"/>
                          </a:solidFill>
                        </a:rPr>
                        <a:t>Grade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solidFill>
                            <a:srgbClr val="45515E"/>
                          </a:solidFill>
                        </a:rPr>
                        <a:t>Parenchymal disruption &gt;50%of hepatic lobe.</a:t>
                      </a:r>
                    </a:p>
                    <a:p>
                      <a:pPr marL="285750" indent="-285750">
                        <a:buFont typeface="Arial" panose="020B0604020202020204" pitchFamily="34" charset="0"/>
                        <a:buChar char="•"/>
                      </a:pPr>
                      <a:r>
                        <a:rPr lang="en-US" sz="1600" dirty="0">
                          <a:solidFill>
                            <a:srgbClr val="45515E"/>
                          </a:solidFill>
                        </a:rPr>
                        <a:t>Vascular injuries: hepatic veins, inf. Vena cava.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16965"/>
                  </a:ext>
                </a:extLst>
              </a:tr>
            </a:tbl>
          </a:graphicData>
        </a:graphic>
      </p:graphicFrame>
    </p:spTree>
    <p:extLst>
      <p:ext uri="{BB962C8B-B14F-4D97-AF65-F5344CB8AC3E}">
        <p14:creationId xmlns:p14="http://schemas.microsoft.com/office/powerpoint/2010/main" val="38350937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A5D5-6B2F-2DF1-3EB5-D82587147C98}"/>
              </a:ext>
            </a:extLst>
          </p:cNvPr>
          <p:cNvSpPr>
            <a:spLocks noGrp="1"/>
          </p:cNvSpPr>
          <p:nvPr>
            <p:ph type="title"/>
          </p:nvPr>
        </p:nvSpPr>
        <p:spPr/>
        <p:txBody>
          <a:bodyPr/>
          <a:lstStyle/>
          <a:p>
            <a:r>
              <a:rPr lang="en-US" dirty="0"/>
              <a:t>Treatment of liver injury</a:t>
            </a:r>
          </a:p>
        </p:txBody>
      </p:sp>
      <p:sp>
        <p:nvSpPr>
          <p:cNvPr id="3" name="Content Placeholder 2">
            <a:extLst>
              <a:ext uri="{FF2B5EF4-FFF2-40B4-BE49-F238E27FC236}">
                <a16:creationId xmlns:a16="http://schemas.microsoft.com/office/drawing/2014/main" id="{015FE585-DA02-4506-5E32-7257ADAC60D3}"/>
              </a:ext>
            </a:extLst>
          </p:cNvPr>
          <p:cNvSpPr>
            <a:spLocks noGrp="1"/>
          </p:cNvSpPr>
          <p:nvPr>
            <p:ph idx="1"/>
          </p:nvPr>
        </p:nvSpPr>
        <p:spPr/>
        <p:txBody>
          <a:bodyPr>
            <a:normAutofit/>
          </a:bodyPr>
          <a:lstStyle/>
          <a:p>
            <a:r>
              <a:rPr lang="en-US" b="1" dirty="0"/>
              <a:t>Nonoperative management</a:t>
            </a:r>
          </a:p>
          <a:p>
            <a:pPr lvl="1"/>
            <a:r>
              <a:rPr lang="en-US" dirty="0"/>
              <a:t>Safe, effective, and clearly the treatment modality of choice in hemodynamically stable patients. </a:t>
            </a:r>
          </a:p>
          <a:p>
            <a:pPr lvl="1"/>
            <a:r>
              <a:rPr lang="en-US" dirty="0"/>
              <a:t>The weakness  in this treatment is the possibility of missing  an associated intra abdominal injury</a:t>
            </a:r>
          </a:p>
          <a:p>
            <a:r>
              <a:rPr lang="en-US" b="1" dirty="0"/>
              <a:t>Operative management options</a:t>
            </a:r>
          </a:p>
          <a:p>
            <a:pPr lvl="1"/>
            <a:r>
              <a:rPr lang="en-US" dirty="0"/>
              <a:t>Simple suture techniques </a:t>
            </a:r>
          </a:p>
          <a:p>
            <a:pPr lvl="1"/>
            <a:r>
              <a:rPr lang="en-US" dirty="0"/>
              <a:t>Resectional debridement to control hemorrhage.</a:t>
            </a:r>
          </a:p>
          <a:p>
            <a:pPr lvl="1"/>
            <a:r>
              <a:rPr lang="en-US" dirty="0"/>
              <a:t>Anatomic resection</a:t>
            </a:r>
          </a:p>
          <a:p>
            <a:pPr lvl="1"/>
            <a:r>
              <a:rPr lang="en-US" dirty="0"/>
              <a:t>hepatic artery ligation</a:t>
            </a:r>
          </a:p>
          <a:p>
            <a:pPr lvl="1"/>
            <a:r>
              <a:rPr lang="en-US" dirty="0"/>
              <a:t>Mesh wrapping or perihepatic packing,</a:t>
            </a:r>
          </a:p>
          <a:p>
            <a:pPr lvl="1"/>
            <a:r>
              <a:rPr lang="en-US" dirty="0"/>
              <a:t>fibrin glue application</a:t>
            </a:r>
          </a:p>
          <a:p>
            <a:endParaRPr lang="en-US" dirty="0"/>
          </a:p>
        </p:txBody>
      </p:sp>
    </p:spTree>
    <p:extLst>
      <p:ext uri="{BB962C8B-B14F-4D97-AF65-F5344CB8AC3E}">
        <p14:creationId xmlns:p14="http://schemas.microsoft.com/office/powerpoint/2010/main" val="11668120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2DF7-AA7B-94AC-0682-58D8B1559D28}"/>
              </a:ext>
            </a:extLst>
          </p:cNvPr>
          <p:cNvSpPr>
            <a:spLocks noGrp="1"/>
          </p:cNvSpPr>
          <p:nvPr>
            <p:ph type="title"/>
          </p:nvPr>
        </p:nvSpPr>
        <p:spPr/>
        <p:txBody>
          <a:bodyPr>
            <a:normAutofit/>
          </a:bodyPr>
          <a:lstStyle/>
          <a:p>
            <a:r>
              <a:rPr lang="en-US" dirty="0"/>
              <a:t>Retroperitoneal hematoma</a:t>
            </a:r>
          </a:p>
        </p:txBody>
      </p:sp>
      <p:graphicFrame>
        <p:nvGraphicFramePr>
          <p:cNvPr id="4" name="Content Placeholder 3">
            <a:extLst>
              <a:ext uri="{FF2B5EF4-FFF2-40B4-BE49-F238E27FC236}">
                <a16:creationId xmlns:a16="http://schemas.microsoft.com/office/drawing/2014/main" id="{E558869A-5EC6-9401-0B49-3BE75463D658}"/>
              </a:ext>
            </a:extLst>
          </p:cNvPr>
          <p:cNvGraphicFramePr>
            <a:graphicFrameLocks noGrp="1"/>
          </p:cNvGraphicFramePr>
          <p:nvPr>
            <p:ph idx="1"/>
          </p:nvPr>
        </p:nvGraphicFramePr>
        <p:xfrm>
          <a:off x="838200" y="1304925"/>
          <a:ext cx="7117080" cy="4023360"/>
        </p:xfrm>
        <a:graphic>
          <a:graphicData uri="http://schemas.openxmlformats.org/drawingml/2006/table">
            <a:tbl>
              <a:tblPr firstRow="1" bandRow="1">
                <a:tableStyleId>{5940675A-B579-460E-94D1-54222C63F5DA}</a:tableStyleId>
              </a:tblPr>
              <a:tblGrid>
                <a:gridCol w="1005294">
                  <a:extLst>
                    <a:ext uri="{9D8B030D-6E8A-4147-A177-3AD203B41FA5}">
                      <a16:colId xmlns:a16="http://schemas.microsoft.com/office/drawing/2014/main" val="2663188201"/>
                    </a:ext>
                  </a:extLst>
                </a:gridCol>
                <a:gridCol w="1765573">
                  <a:extLst>
                    <a:ext uri="{9D8B030D-6E8A-4147-A177-3AD203B41FA5}">
                      <a16:colId xmlns:a16="http://schemas.microsoft.com/office/drawing/2014/main" val="3999398406"/>
                    </a:ext>
                  </a:extLst>
                </a:gridCol>
                <a:gridCol w="1765573">
                  <a:extLst>
                    <a:ext uri="{9D8B030D-6E8A-4147-A177-3AD203B41FA5}">
                      <a16:colId xmlns:a16="http://schemas.microsoft.com/office/drawing/2014/main" val="3972482505"/>
                    </a:ext>
                  </a:extLst>
                </a:gridCol>
                <a:gridCol w="1157224">
                  <a:extLst>
                    <a:ext uri="{9D8B030D-6E8A-4147-A177-3AD203B41FA5}">
                      <a16:colId xmlns:a16="http://schemas.microsoft.com/office/drawing/2014/main" val="927297101"/>
                    </a:ext>
                  </a:extLst>
                </a:gridCol>
                <a:gridCol w="1423416">
                  <a:extLst>
                    <a:ext uri="{9D8B030D-6E8A-4147-A177-3AD203B41FA5}">
                      <a16:colId xmlns:a16="http://schemas.microsoft.com/office/drawing/2014/main" val="3667898625"/>
                    </a:ext>
                  </a:extLst>
                </a:gridCol>
              </a:tblGrid>
              <a:tr h="370840">
                <a:tc>
                  <a:txBody>
                    <a:bodyPr/>
                    <a:lstStyle/>
                    <a:p>
                      <a:pPr algn="ctr"/>
                      <a:endParaRPr lang="en-US" sz="2000" b="1" dirty="0"/>
                    </a:p>
                  </a:txBody>
                  <a:tcPr anchor="ctr"/>
                </a:tc>
                <a:tc>
                  <a:txBody>
                    <a:bodyPr/>
                    <a:lstStyle/>
                    <a:p>
                      <a:pPr algn="ctr"/>
                      <a:r>
                        <a:rPr lang="en-US" sz="2000" b="1" dirty="0"/>
                        <a:t>Occupy</a:t>
                      </a:r>
                    </a:p>
                  </a:txBody>
                  <a:tcPr anchor="ctr"/>
                </a:tc>
                <a:tc>
                  <a:txBody>
                    <a:bodyPr/>
                    <a:lstStyle/>
                    <a:p>
                      <a:pPr algn="ctr"/>
                      <a:r>
                        <a:rPr lang="en-US" sz="2000" b="1" dirty="0"/>
                        <a:t>Include</a:t>
                      </a:r>
                    </a:p>
                  </a:txBody>
                  <a:tcPr anchor="ctr"/>
                </a:tc>
                <a:tc>
                  <a:txBody>
                    <a:bodyPr/>
                    <a:lstStyle/>
                    <a:p>
                      <a:pPr algn="ctr"/>
                      <a:r>
                        <a:rPr lang="en-US" sz="2000" b="1" dirty="0"/>
                        <a:t>Tx of blunt</a:t>
                      </a:r>
                    </a:p>
                  </a:txBody>
                  <a:tcPr anchor="ctr"/>
                </a:tc>
                <a:tc>
                  <a:txBody>
                    <a:bodyPr/>
                    <a:lstStyle/>
                    <a:p>
                      <a:pPr algn="ctr"/>
                      <a:r>
                        <a:rPr lang="en-US" sz="2000" b="1" dirty="0"/>
                        <a:t>Tx of penetrating</a:t>
                      </a:r>
                    </a:p>
                  </a:txBody>
                  <a:tcPr anchor="ctr"/>
                </a:tc>
                <a:extLst>
                  <a:ext uri="{0D108BD9-81ED-4DB2-BD59-A6C34878D82A}">
                    <a16:rowId xmlns:a16="http://schemas.microsoft.com/office/drawing/2014/main" val="3799411181"/>
                  </a:ext>
                </a:extLst>
              </a:tr>
              <a:tr h="370840">
                <a:tc>
                  <a:txBody>
                    <a:bodyPr/>
                    <a:lstStyle/>
                    <a:p>
                      <a:pPr algn="ctr"/>
                      <a:r>
                        <a:rPr lang="en-US" sz="2000" b="1" dirty="0"/>
                        <a:t>Zone I</a:t>
                      </a:r>
                    </a:p>
                  </a:txBody>
                  <a:tcPr anchor="ctr"/>
                </a:tc>
                <a:tc>
                  <a:txBody>
                    <a:bodyPr/>
                    <a:lstStyle/>
                    <a:p>
                      <a:pPr algn="ctr"/>
                      <a:r>
                        <a:rPr lang="en-US" sz="2000" dirty="0"/>
                        <a:t>Occupy the centro-medial portion of the retro peritoneum</a:t>
                      </a:r>
                    </a:p>
                  </a:txBody>
                  <a:tcPr anchor="ctr"/>
                </a:tc>
                <a:tc>
                  <a:txBody>
                    <a:bodyPr/>
                    <a:lstStyle/>
                    <a:p>
                      <a:pPr algn="ctr"/>
                      <a:r>
                        <a:rPr lang="en-US" sz="2000" dirty="0"/>
                        <a:t>duodenum &amp; pancreases and major blood vessels</a:t>
                      </a:r>
                    </a:p>
                  </a:txBody>
                  <a:tcPr anchor="ctr"/>
                </a:tc>
                <a:tc>
                  <a:txBody>
                    <a:bodyPr/>
                    <a:lstStyle/>
                    <a:p>
                      <a:pPr algn="ctr"/>
                      <a:r>
                        <a:rPr lang="en-US" sz="2000" dirty="0"/>
                        <a:t>Explore</a:t>
                      </a:r>
                    </a:p>
                  </a:txBody>
                  <a:tcPr anchor="ctr"/>
                </a:tc>
                <a:tc>
                  <a:txBody>
                    <a:bodyPr/>
                    <a:lstStyle/>
                    <a:p>
                      <a:pPr algn="ctr"/>
                      <a:r>
                        <a:rPr lang="en-US" sz="2000" dirty="0"/>
                        <a:t>Explore</a:t>
                      </a:r>
                    </a:p>
                  </a:txBody>
                  <a:tcPr anchor="ctr"/>
                </a:tc>
                <a:extLst>
                  <a:ext uri="{0D108BD9-81ED-4DB2-BD59-A6C34878D82A}">
                    <a16:rowId xmlns:a16="http://schemas.microsoft.com/office/drawing/2014/main" val="2017109162"/>
                  </a:ext>
                </a:extLst>
              </a:tr>
              <a:tr h="370840">
                <a:tc>
                  <a:txBody>
                    <a:bodyPr/>
                    <a:lstStyle/>
                    <a:p>
                      <a:pPr algn="ctr"/>
                      <a:r>
                        <a:rPr lang="en-US" sz="2000" b="1" dirty="0"/>
                        <a:t>Zone II</a:t>
                      </a:r>
                    </a:p>
                  </a:txBody>
                  <a:tcPr anchor="ctr"/>
                </a:tc>
                <a:tc>
                  <a:txBody>
                    <a:bodyPr/>
                    <a:lstStyle/>
                    <a:p>
                      <a:pPr algn="ctr"/>
                      <a:r>
                        <a:rPr lang="en-US" sz="2000" dirty="0"/>
                        <a:t>Is lateral to zone I</a:t>
                      </a:r>
                    </a:p>
                  </a:txBody>
                  <a:tcPr anchor="ctr"/>
                </a:tc>
                <a:tc>
                  <a:txBody>
                    <a:bodyPr/>
                    <a:lstStyle/>
                    <a:p>
                      <a:pPr algn="ctr"/>
                      <a:r>
                        <a:rPr lang="en-US" sz="2000" dirty="0"/>
                        <a:t>kidney &amp; retro peritoneal portion of colon</a:t>
                      </a:r>
                    </a:p>
                  </a:txBody>
                  <a:tcPr anchor="ctr"/>
                </a:tc>
                <a:tc>
                  <a:txBody>
                    <a:bodyPr/>
                    <a:lstStyle/>
                    <a:p>
                      <a:pPr algn="ctr"/>
                      <a:r>
                        <a:rPr lang="en-US" sz="2000" dirty="0"/>
                        <a:t>Observe</a:t>
                      </a:r>
                    </a:p>
                  </a:txBody>
                  <a:tcPr anchor="ctr"/>
                </a:tc>
                <a:tc>
                  <a:txBody>
                    <a:bodyPr/>
                    <a:lstStyle/>
                    <a:p>
                      <a:pPr algn="ctr"/>
                      <a:r>
                        <a:rPr lang="en-US" sz="2000" dirty="0"/>
                        <a:t>Explore</a:t>
                      </a:r>
                    </a:p>
                  </a:txBody>
                  <a:tcPr anchor="ctr"/>
                </a:tc>
                <a:extLst>
                  <a:ext uri="{0D108BD9-81ED-4DB2-BD59-A6C34878D82A}">
                    <a16:rowId xmlns:a16="http://schemas.microsoft.com/office/drawing/2014/main" val="3972503648"/>
                  </a:ext>
                </a:extLst>
              </a:tr>
              <a:tr h="370840">
                <a:tc>
                  <a:txBody>
                    <a:bodyPr/>
                    <a:lstStyle/>
                    <a:p>
                      <a:pPr algn="ctr"/>
                      <a:r>
                        <a:rPr lang="en-US" sz="2000" b="1" dirty="0"/>
                        <a:t>Zone III</a:t>
                      </a:r>
                    </a:p>
                  </a:txBody>
                  <a:tcPr anchor="ctr"/>
                </a:tc>
                <a:tc gridSpan="2">
                  <a:txBody>
                    <a:bodyPr/>
                    <a:lstStyle/>
                    <a:p>
                      <a:pPr algn="ctr"/>
                      <a:r>
                        <a:rPr lang="en-US" sz="2000" dirty="0"/>
                        <a:t>Include entire pelvis</a:t>
                      </a:r>
                    </a:p>
                  </a:txBody>
                  <a:tcPr anchor="ctr"/>
                </a:tc>
                <a:tc hMerge="1">
                  <a:txBody>
                    <a:bodyPr/>
                    <a:lstStyle/>
                    <a:p>
                      <a:endParaRPr lang="en-US" dirty="0"/>
                    </a:p>
                  </a:txBody>
                  <a:tcPr/>
                </a:tc>
                <a:tc>
                  <a:txBody>
                    <a:bodyPr/>
                    <a:lstStyle/>
                    <a:p>
                      <a:pPr algn="ctr"/>
                      <a:r>
                        <a:rPr lang="en-US" sz="2000" dirty="0"/>
                        <a:t>Observe</a:t>
                      </a:r>
                    </a:p>
                  </a:txBody>
                  <a:tcPr anchor="ctr"/>
                </a:tc>
                <a:tc>
                  <a:txBody>
                    <a:bodyPr/>
                    <a:lstStyle/>
                    <a:p>
                      <a:pPr algn="ctr"/>
                      <a:r>
                        <a:rPr lang="en-US" sz="2000" dirty="0"/>
                        <a:t>Explore</a:t>
                      </a:r>
                    </a:p>
                  </a:txBody>
                  <a:tcPr anchor="ctr"/>
                </a:tc>
                <a:extLst>
                  <a:ext uri="{0D108BD9-81ED-4DB2-BD59-A6C34878D82A}">
                    <a16:rowId xmlns:a16="http://schemas.microsoft.com/office/drawing/2014/main" val="2615028809"/>
                  </a:ext>
                </a:extLst>
              </a:tr>
            </a:tbl>
          </a:graphicData>
        </a:graphic>
      </p:graphicFrame>
      <p:pic>
        <p:nvPicPr>
          <p:cNvPr id="7" name="Picture 6">
            <a:extLst>
              <a:ext uri="{FF2B5EF4-FFF2-40B4-BE49-F238E27FC236}">
                <a16:creationId xmlns:a16="http://schemas.microsoft.com/office/drawing/2014/main" id="{C7A1494A-61F6-E0F6-337F-33598C7E4E63}"/>
              </a:ext>
            </a:extLst>
          </p:cNvPr>
          <p:cNvPicPr>
            <a:picLocks noChangeAspect="1"/>
          </p:cNvPicPr>
          <p:nvPr/>
        </p:nvPicPr>
        <p:blipFill>
          <a:blip r:embed="rId2"/>
          <a:stretch>
            <a:fillRect/>
          </a:stretch>
        </p:blipFill>
        <p:spPr>
          <a:xfrm>
            <a:off x="8131551" y="1304925"/>
            <a:ext cx="3222249" cy="4023360"/>
          </a:xfrm>
          <a:prstGeom prst="rect">
            <a:avLst/>
          </a:prstGeom>
        </p:spPr>
      </p:pic>
    </p:spTree>
    <p:extLst>
      <p:ext uri="{BB962C8B-B14F-4D97-AF65-F5344CB8AC3E}">
        <p14:creationId xmlns:p14="http://schemas.microsoft.com/office/powerpoint/2010/main" val="14234564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93738-1DE3-19EE-D475-22977A88A6EA}"/>
              </a:ext>
            </a:extLst>
          </p:cNvPr>
          <p:cNvSpPr>
            <a:spLocks noGrp="1"/>
          </p:cNvSpPr>
          <p:nvPr>
            <p:ph type="title"/>
          </p:nvPr>
        </p:nvSpPr>
        <p:spPr/>
        <p:txBody>
          <a:bodyPr>
            <a:normAutofit/>
          </a:bodyPr>
          <a:lstStyle/>
          <a:p>
            <a:r>
              <a:rPr lang="en-US" dirty="0"/>
              <a:t>Retroperitoneal hematoma, CT scan</a:t>
            </a:r>
          </a:p>
        </p:txBody>
      </p:sp>
      <p:pic>
        <p:nvPicPr>
          <p:cNvPr id="4" name="Picture 2" descr="1471-2490-2-13-1-l.jpg">
            <a:extLst>
              <a:ext uri="{FF2B5EF4-FFF2-40B4-BE49-F238E27FC236}">
                <a16:creationId xmlns:a16="http://schemas.microsoft.com/office/drawing/2014/main" id="{26B1EB83-F6B2-D50D-DF82-D2C49E98526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0886" y="1304925"/>
            <a:ext cx="6230227"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8795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7D69-7009-8FAF-D251-51423C267E10}"/>
              </a:ext>
            </a:extLst>
          </p:cNvPr>
          <p:cNvSpPr>
            <a:spLocks noGrp="1"/>
          </p:cNvSpPr>
          <p:nvPr>
            <p:ph type="title"/>
          </p:nvPr>
        </p:nvSpPr>
        <p:spPr/>
        <p:txBody>
          <a:bodyPr/>
          <a:lstStyle/>
          <a:p>
            <a:r>
              <a:rPr lang="en-US" dirty="0"/>
              <a:t>Pancreatic trauma – Pancreas anatomy</a:t>
            </a:r>
          </a:p>
        </p:txBody>
      </p:sp>
      <p:sp>
        <p:nvSpPr>
          <p:cNvPr id="3" name="Content Placeholder 2">
            <a:extLst>
              <a:ext uri="{FF2B5EF4-FFF2-40B4-BE49-F238E27FC236}">
                <a16:creationId xmlns:a16="http://schemas.microsoft.com/office/drawing/2014/main" id="{5958D909-82F2-4739-DE32-15F6A5F61416}"/>
              </a:ext>
            </a:extLst>
          </p:cNvPr>
          <p:cNvSpPr>
            <a:spLocks noGrp="1"/>
          </p:cNvSpPr>
          <p:nvPr>
            <p:ph idx="1"/>
          </p:nvPr>
        </p:nvSpPr>
        <p:spPr>
          <a:xfrm>
            <a:off x="838200" y="1305026"/>
            <a:ext cx="7371080" cy="4871938"/>
          </a:xfrm>
        </p:spPr>
        <p:txBody>
          <a:bodyPr>
            <a:normAutofit/>
          </a:bodyPr>
          <a:lstStyle/>
          <a:p>
            <a:r>
              <a:rPr lang="en-US" sz="2400" dirty="0"/>
              <a:t>Positioned in the retroperitoneum, it comprises distinct anatomical regions: the head, uncinate process, neck, body, and tail. </a:t>
            </a:r>
          </a:p>
          <a:p>
            <a:r>
              <a:rPr lang="en-US" sz="2400" dirty="0"/>
              <a:t>Interestingly, the removal of 90% of its mass typically doesn't impair its functions significantly. </a:t>
            </a:r>
          </a:p>
          <a:p>
            <a:r>
              <a:rPr lang="en-US" sz="2400" dirty="0"/>
              <a:t>Variations in duct anatomy, especially regarding drainage into the duodenum, are common, impacting digestive processes. </a:t>
            </a:r>
          </a:p>
          <a:p>
            <a:r>
              <a:rPr lang="en-US" sz="2400" dirty="0"/>
              <a:t>Blood supply originates from the celiac and superior mesenteric arteries, while innervation involves sympathetic and parasympathetic fibers, modulating both exocrine and endocrine activities.</a:t>
            </a:r>
          </a:p>
        </p:txBody>
      </p:sp>
      <p:pic>
        <p:nvPicPr>
          <p:cNvPr id="1026" name="Picture 2" descr="What Does the Pancreas Do and Why Is It So Important? - Ezra">
            <a:extLst>
              <a:ext uri="{FF2B5EF4-FFF2-40B4-BE49-F238E27FC236}">
                <a16:creationId xmlns:a16="http://schemas.microsoft.com/office/drawing/2014/main" id="{85155705-EEDB-4FCD-C720-12F0EBA502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53" t="16440" r="11449" b="2815"/>
          <a:stretch/>
        </p:blipFill>
        <p:spPr bwMode="auto">
          <a:xfrm>
            <a:off x="8561740" y="1305026"/>
            <a:ext cx="2792059" cy="18648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20318E-8CC8-4C80-2E23-34AF94EBBBE4}"/>
              </a:ext>
            </a:extLst>
          </p:cNvPr>
          <p:cNvPicPr>
            <a:picLocks noChangeAspect="1"/>
          </p:cNvPicPr>
          <p:nvPr/>
        </p:nvPicPr>
        <p:blipFill>
          <a:blip r:embed="rId3"/>
          <a:stretch>
            <a:fillRect/>
          </a:stretch>
        </p:blipFill>
        <p:spPr>
          <a:xfrm>
            <a:off x="8561740" y="3230880"/>
            <a:ext cx="2792060" cy="3391917"/>
          </a:xfrm>
          <a:prstGeom prst="rect">
            <a:avLst/>
          </a:prstGeom>
        </p:spPr>
      </p:pic>
    </p:spTree>
    <p:extLst>
      <p:ext uri="{BB962C8B-B14F-4D97-AF65-F5344CB8AC3E}">
        <p14:creationId xmlns:p14="http://schemas.microsoft.com/office/powerpoint/2010/main" val="6083222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C8638-39E5-D78A-65CA-866342037ADD}"/>
              </a:ext>
            </a:extLst>
          </p:cNvPr>
          <p:cNvSpPr>
            <a:spLocks noGrp="1"/>
          </p:cNvSpPr>
          <p:nvPr>
            <p:ph type="title"/>
          </p:nvPr>
        </p:nvSpPr>
        <p:spPr/>
        <p:txBody>
          <a:bodyPr/>
          <a:lstStyle/>
          <a:p>
            <a:r>
              <a:rPr lang="en-US" dirty="0"/>
              <a:t>Pancreatic trauma – Pancreas anatomy</a:t>
            </a:r>
          </a:p>
        </p:txBody>
      </p:sp>
      <p:pic>
        <p:nvPicPr>
          <p:cNvPr id="14" name="Content Placeholder 10">
            <a:extLst>
              <a:ext uri="{FF2B5EF4-FFF2-40B4-BE49-F238E27FC236}">
                <a16:creationId xmlns:a16="http://schemas.microsoft.com/office/drawing/2014/main" id="{0CDFE7F5-DBFD-32FF-C0C5-82A5CAB1C5AF}"/>
              </a:ext>
            </a:extLst>
          </p:cNvPr>
          <p:cNvPicPr>
            <a:picLocks noChangeAspect="1"/>
          </p:cNvPicPr>
          <p:nvPr/>
        </p:nvPicPr>
        <p:blipFill>
          <a:blip r:embed="rId2"/>
          <a:stretch>
            <a:fillRect/>
          </a:stretch>
        </p:blipFill>
        <p:spPr>
          <a:xfrm>
            <a:off x="6766162" y="1306851"/>
            <a:ext cx="4587638" cy="4336156"/>
          </a:xfrm>
          <a:prstGeom prst="rect">
            <a:avLst/>
          </a:prstGeom>
        </p:spPr>
      </p:pic>
      <p:pic>
        <p:nvPicPr>
          <p:cNvPr id="17" name="Content Placeholder 6">
            <a:extLst>
              <a:ext uri="{FF2B5EF4-FFF2-40B4-BE49-F238E27FC236}">
                <a16:creationId xmlns:a16="http://schemas.microsoft.com/office/drawing/2014/main" id="{33133D5B-756F-8F91-721F-97D8334AB6DB}"/>
              </a:ext>
            </a:extLst>
          </p:cNvPr>
          <p:cNvPicPr>
            <a:picLocks noChangeAspect="1"/>
          </p:cNvPicPr>
          <p:nvPr/>
        </p:nvPicPr>
        <p:blipFill>
          <a:blip r:embed="rId3"/>
          <a:stretch>
            <a:fillRect/>
          </a:stretch>
        </p:blipFill>
        <p:spPr>
          <a:xfrm>
            <a:off x="838199" y="1306851"/>
            <a:ext cx="6038198" cy="4336156"/>
          </a:xfrm>
          <a:prstGeom prst="rect">
            <a:avLst/>
          </a:prstGeom>
        </p:spPr>
      </p:pic>
    </p:spTree>
    <p:extLst>
      <p:ext uri="{BB962C8B-B14F-4D97-AF65-F5344CB8AC3E}">
        <p14:creationId xmlns:p14="http://schemas.microsoft.com/office/powerpoint/2010/main" val="9399965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35745-115B-2652-71EB-622BF15B7B10}"/>
              </a:ext>
            </a:extLst>
          </p:cNvPr>
          <p:cNvSpPr>
            <a:spLocks noGrp="1"/>
          </p:cNvSpPr>
          <p:nvPr>
            <p:ph type="title"/>
          </p:nvPr>
        </p:nvSpPr>
        <p:spPr/>
        <p:txBody>
          <a:bodyPr/>
          <a:lstStyle/>
          <a:p>
            <a:r>
              <a:rPr lang="en-US" dirty="0"/>
              <a:t>Pancreatic trauma</a:t>
            </a:r>
          </a:p>
        </p:txBody>
      </p:sp>
      <p:sp>
        <p:nvSpPr>
          <p:cNvPr id="6" name="Content Placeholder 5">
            <a:extLst>
              <a:ext uri="{FF2B5EF4-FFF2-40B4-BE49-F238E27FC236}">
                <a16:creationId xmlns:a16="http://schemas.microsoft.com/office/drawing/2014/main" id="{A110F60E-ABAC-8C40-1684-693E51745FD6}"/>
              </a:ext>
            </a:extLst>
          </p:cNvPr>
          <p:cNvSpPr>
            <a:spLocks noGrp="1"/>
          </p:cNvSpPr>
          <p:nvPr>
            <p:ph idx="1"/>
          </p:nvPr>
        </p:nvSpPr>
        <p:spPr/>
        <p:txBody>
          <a:bodyPr/>
          <a:lstStyle/>
          <a:p>
            <a:r>
              <a:rPr lang="en-US" b="1" dirty="0"/>
              <a:t>Epidemiology</a:t>
            </a:r>
          </a:p>
          <a:p>
            <a:pPr lvl="1"/>
            <a:r>
              <a:rPr lang="en-US" dirty="0"/>
              <a:t>Pancreatic injuries are rare, occurring in less than 1% of trauma admissions, with blunt trauma being more common than penetrating trauma, often from motor vehicle collisions.</a:t>
            </a:r>
          </a:p>
          <a:p>
            <a:r>
              <a:rPr lang="en-US" b="1" dirty="0"/>
              <a:t>Diagnostics (Pancreatic injury diagnosis relies on imaging)</a:t>
            </a:r>
          </a:p>
          <a:p>
            <a:pPr lvl="1"/>
            <a:r>
              <a:rPr lang="en-US" b="1" dirty="0"/>
              <a:t>FAST is not reliable for pancreatic injury screening. </a:t>
            </a:r>
          </a:p>
          <a:p>
            <a:pPr lvl="1"/>
            <a:r>
              <a:rPr lang="en-US" b="1" dirty="0"/>
              <a:t>CT imaging</a:t>
            </a:r>
          </a:p>
          <a:p>
            <a:pPr lvl="2"/>
            <a:r>
              <a:rPr lang="en-US" sz="2200" dirty="0"/>
              <a:t>Preferred for hemodynamically stable patients with suspected pancreatic injury.</a:t>
            </a:r>
          </a:p>
          <a:p>
            <a:pPr lvl="2"/>
            <a:r>
              <a:rPr lang="en-US" sz="2200" dirty="0"/>
              <a:t>May not initially show injuries but could become evident on subsequent scans</a:t>
            </a:r>
          </a:p>
          <a:p>
            <a:pPr lvl="2"/>
            <a:r>
              <a:rPr lang="en-US" sz="2200" dirty="0"/>
              <a:t>Findings include direct signs like swelling, laceration, or hematoma, and indirect signs like peripancreatic fluid. </a:t>
            </a:r>
          </a:p>
          <a:p>
            <a:pPr lvl="1"/>
            <a:r>
              <a:rPr lang="en-US" b="1" dirty="0"/>
              <a:t>ERCP</a:t>
            </a:r>
            <a:r>
              <a:rPr lang="en-US" dirty="0"/>
              <a:t>: </a:t>
            </a:r>
            <a:r>
              <a:rPr lang="en-US" b="1" dirty="0"/>
              <a:t>Indication</a:t>
            </a:r>
            <a:r>
              <a:rPr lang="en-US" dirty="0"/>
              <a:t>: equivocal findings on CT imaging</a:t>
            </a:r>
          </a:p>
        </p:txBody>
      </p:sp>
    </p:spTree>
    <p:extLst>
      <p:ext uri="{BB962C8B-B14F-4D97-AF65-F5344CB8AC3E}">
        <p14:creationId xmlns:p14="http://schemas.microsoft.com/office/powerpoint/2010/main" val="3567555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C3A7-F17F-0D68-3ABE-C9CB5F35AED4}"/>
              </a:ext>
            </a:extLst>
          </p:cNvPr>
          <p:cNvSpPr>
            <a:spLocks noGrp="1"/>
          </p:cNvSpPr>
          <p:nvPr>
            <p:ph type="title"/>
          </p:nvPr>
        </p:nvSpPr>
        <p:spPr/>
        <p:txBody>
          <a:bodyPr/>
          <a:lstStyle/>
          <a:p>
            <a:r>
              <a:rPr lang="en-US" dirty="0"/>
              <a:t>Secondary survey</a:t>
            </a:r>
          </a:p>
        </p:txBody>
      </p:sp>
      <p:sp>
        <p:nvSpPr>
          <p:cNvPr id="3" name="Content Placeholder 2">
            <a:extLst>
              <a:ext uri="{FF2B5EF4-FFF2-40B4-BE49-F238E27FC236}">
                <a16:creationId xmlns:a16="http://schemas.microsoft.com/office/drawing/2014/main" id="{DFE801EA-2995-642A-2621-ED0E74210645}"/>
              </a:ext>
            </a:extLst>
          </p:cNvPr>
          <p:cNvSpPr>
            <a:spLocks noGrp="1"/>
          </p:cNvSpPr>
          <p:nvPr>
            <p:ph idx="1"/>
          </p:nvPr>
        </p:nvSpPr>
        <p:spPr/>
        <p:txBody>
          <a:bodyPr/>
          <a:lstStyle/>
          <a:p>
            <a:r>
              <a:rPr lang="en-US" b="1" dirty="0"/>
              <a:t>Physical examination</a:t>
            </a:r>
          </a:p>
          <a:p>
            <a:pPr lvl="1"/>
            <a:r>
              <a:rPr lang="en-US" dirty="0"/>
              <a:t>A systematic head-to-toe physical examination must be completed to identify additional injuries.</a:t>
            </a:r>
          </a:p>
          <a:p>
            <a:pPr lvl="2"/>
            <a:r>
              <a:rPr lang="en-US" dirty="0"/>
              <a:t>Assess each body part for open wounds, lacerations, abrasions, foreign bodies, and/or bruising.</a:t>
            </a:r>
          </a:p>
          <a:p>
            <a:pPr lvl="2"/>
            <a:r>
              <a:rPr lang="en-US" dirty="0"/>
              <a:t>Identify any bony deformities, areas with focal tenderness, or edema.</a:t>
            </a:r>
          </a:p>
          <a:p>
            <a:pPr lvl="2"/>
            <a:r>
              <a:rPr lang="en-US" dirty="0"/>
              <a:t>Document all findings.</a:t>
            </a:r>
          </a:p>
          <a:p>
            <a:r>
              <a:rPr lang="en-US" b="1" dirty="0"/>
              <a:t>Further management</a:t>
            </a:r>
          </a:p>
          <a:p>
            <a:pPr lvl="1"/>
            <a:r>
              <a:rPr lang="en-US" dirty="0"/>
              <a:t>Provide tetanus prophylaxis for open wounds.</a:t>
            </a:r>
          </a:p>
          <a:p>
            <a:pPr lvl="1"/>
            <a:r>
              <a:rPr lang="en-US" dirty="0"/>
              <a:t>If intraperitoneal injury is suspected, administer empiric antibiotics for intraabdominal infections.</a:t>
            </a:r>
          </a:p>
        </p:txBody>
      </p:sp>
    </p:spTree>
    <p:extLst>
      <p:ext uri="{BB962C8B-B14F-4D97-AF65-F5344CB8AC3E}">
        <p14:creationId xmlns:p14="http://schemas.microsoft.com/office/powerpoint/2010/main" val="34925229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A8F9-F9BA-8547-A453-8FEDEB042DCC}"/>
              </a:ext>
            </a:extLst>
          </p:cNvPr>
          <p:cNvSpPr>
            <a:spLocks noGrp="1"/>
          </p:cNvSpPr>
          <p:nvPr>
            <p:ph type="title"/>
          </p:nvPr>
        </p:nvSpPr>
        <p:spPr/>
        <p:txBody>
          <a:bodyPr/>
          <a:lstStyle/>
          <a:p>
            <a:r>
              <a:rPr lang="en-US" dirty="0"/>
              <a:t>Pancreatic trauma grading</a:t>
            </a:r>
          </a:p>
        </p:txBody>
      </p:sp>
      <p:graphicFrame>
        <p:nvGraphicFramePr>
          <p:cNvPr id="4" name="Content Placeholder 3">
            <a:extLst>
              <a:ext uri="{FF2B5EF4-FFF2-40B4-BE49-F238E27FC236}">
                <a16:creationId xmlns:a16="http://schemas.microsoft.com/office/drawing/2014/main" id="{4255F3D9-8283-BB64-C398-C0B0C30DF969}"/>
              </a:ext>
            </a:extLst>
          </p:cNvPr>
          <p:cNvGraphicFramePr>
            <a:graphicFrameLocks noGrp="1"/>
          </p:cNvGraphicFramePr>
          <p:nvPr>
            <p:ph idx="1"/>
          </p:nvPr>
        </p:nvGraphicFramePr>
        <p:xfrm>
          <a:off x="838200" y="1304925"/>
          <a:ext cx="10515600" cy="3017520"/>
        </p:xfrm>
        <a:graphic>
          <a:graphicData uri="http://schemas.openxmlformats.org/drawingml/2006/table">
            <a:tbl>
              <a:tblPr firstRow="1" bandRow="1">
                <a:tableStyleId>{5940675A-B579-460E-94D1-54222C63F5DA}</a:tableStyleId>
              </a:tblPr>
              <a:tblGrid>
                <a:gridCol w="1275080">
                  <a:extLst>
                    <a:ext uri="{9D8B030D-6E8A-4147-A177-3AD203B41FA5}">
                      <a16:colId xmlns:a16="http://schemas.microsoft.com/office/drawing/2014/main" val="1904021758"/>
                    </a:ext>
                  </a:extLst>
                </a:gridCol>
                <a:gridCol w="9240520">
                  <a:extLst>
                    <a:ext uri="{9D8B030D-6E8A-4147-A177-3AD203B41FA5}">
                      <a16:colId xmlns:a16="http://schemas.microsoft.com/office/drawing/2014/main" val="3797115510"/>
                    </a:ext>
                  </a:extLst>
                </a:gridCol>
              </a:tblGrid>
              <a:tr h="370840">
                <a:tc>
                  <a:txBody>
                    <a:bodyPr/>
                    <a:lstStyle/>
                    <a:p>
                      <a:r>
                        <a:rPr lang="en-US" sz="2400" b="1" dirty="0">
                          <a:solidFill>
                            <a:srgbClr val="45515E"/>
                          </a:solidFill>
                        </a:rPr>
                        <a:t>Grade 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solidFill>
                            <a:srgbClr val="45515E"/>
                          </a:solidFill>
                        </a:rPr>
                        <a:t>Minor contusion without duct injury or superficial laceration without duct injury.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0019472"/>
                  </a:ext>
                </a:extLst>
              </a:tr>
              <a:tr h="370840">
                <a:tc>
                  <a:txBody>
                    <a:bodyPr/>
                    <a:lstStyle/>
                    <a:p>
                      <a:r>
                        <a:rPr lang="en-US" sz="2400" b="1" kern="1200" dirty="0">
                          <a:solidFill>
                            <a:srgbClr val="45515E"/>
                          </a:solidFill>
                          <a:latin typeface="+mn-lt"/>
                          <a:ea typeface="+mn-ea"/>
                          <a:cs typeface="+mn-cs"/>
                        </a:rPr>
                        <a:t>Grade 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solidFill>
                            <a:srgbClr val="45515E"/>
                          </a:solidFill>
                        </a:rPr>
                        <a:t>Major contusion without duct injury or tissue loss, or major laceration without duct injury or tissue loss.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1707417"/>
                  </a:ext>
                </a:extLst>
              </a:tr>
              <a:tr h="370840">
                <a:tc>
                  <a:txBody>
                    <a:bodyPr/>
                    <a:lstStyle/>
                    <a:p>
                      <a:r>
                        <a:rPr lang="en-US" sz="2400" b="1" kern="1200" dirty="0">
                          <a:solidFill>
                            <a:srgbClr val="45515E"/>
                          </a:solidFill>
                          <a:latin typeface="+mn-lt"/>
                          <a:ea typeface="+mn-ea"/>
                          <a:cs typeface="+mn-cs"/>
                        </a:rPr>
                        <a:t>Grade 3</a:t>
                      </a:r>
                      <a:endParaRPr lang="en-US" sz="2400" b="1" dirty="0">
                        <a:solidFill>
                          <a:srgbClr val="45515E"/>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solidFill>
                            <a:srgbClr val="45515E"/>
                          </a:solidFill>
                        </a:rPr>
                        <a:t>Distal transection (through-and-through laceration) or deep parenchymal injury with ductal injury.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6069728"/>
                  </a:ext>
                </a:extLst>
              </a:tr>
              <a:tr h="370840">
                <a:tc>
                  <a:txBody>
                    <a:bodyPr/>
                    <a:lstStyle/>
                    <a:p>
                      <a:r>
                        <a:rPr lang="en-US" sz="2400" b="1" kern="1200" dirty="0">
                          <a:solidFill>
                            <a:srgbClr val="45515E"/>
                          </a:solidFill>
                          <a:latin typeface="+mn-lt"/>
                          <a:ea typeface="+mn-ea"/>
                          <a:cs typeface="+mn-cs"/>
                        </a:rPr>
                        <a:t>Grade 4</a:t>
                      </a:r>
                      <a:endParaRPr lang="en-US" sz="2400" b="1" dirty="0">
                        <a:solidFill>
                          <a:srgbClr val="45515E"/>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solidFill>
                            <a:srgbClr val="45515E"/>
                          </a:solidFill>
                        </a:rPr>
                        <a:t>Proximal pancreatic transection (through-and-through laceration) or deep parenchymal injury involving ampulla.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4522250"/>
                  </a:ext>
                </a:extLst>
              </a:tr>
              <a:tr h="370840">
                <a:tc>
                  <a:txBody>
                    <a:bodyPr/>
                    <a:lstStyle/>
                    <a:p>
                      <a:r>
                        <a:rPr lang="en-US" sz="2400" b="1" kern="1200" dirty="0">
                          <a:solidFill>
                            <a:srgbClr val="45515E"/>
                          </a:solidFill>
                          <a:latin typeface="+mn-lt"/>
                          <a:ea typeface="+mn-ea"/>
                          <a:cs typeface="+mn-cs"/>
                        </a:rPr>
                        <a:t>Grade 5</a:t>
                      </a:r>
                      <a:endParaRPr lang="en-US" sz="2400" b="1" dirty="0">
                        <a:solidFill>
                          <a:srgbClr val="45515E"/>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solidFill>
                            <a:srgbClr val="45515E"/>
                          </a:solidFill>
                        </a:rPr>
                        <a:t>Massive disruption of the pancreatic head.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9347076"/>
                  </a:ext>
                </a:extLst>
              </a:tr>
            </a:tbl>
          </a:graphicData>
        </a:graphic>
      </p:graphicFrame>
    </p:spTree>
    <p:extLst>
      <p:ext uri="{BB962C8B-B14F-4D97-AF65-F5344CB8AC3E}">
        <p14:creationId xmlns:p14="http://schemas.microsoft.com/office/powerpoint/2010/main" val="28975260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17A3-16A6-724D-12DA-9BF084CD9A6D}"/>
              </a:ext>
            </a:extLst>
          </p:cNvPr>
          <p:cNvSpPr>
            <a:spLocks noGrp="1"/>
          </p:cNvSpPr>
          <p:nvPr>
            <p:ph type="title"/>
          </p:nvPr>
        </p:nvSpPr>
        <p:spPr/>
        <p:txBody>
          <a:bodyPr/>
          <a:lstStyle/>
          <a:p>
            <a:r>
              <a:rPr lang="en-US" dirty="0"/>
              <a:t>Pancreatic trauma management</a:t>
            </a:r>
          </a:p>
        </p:txBody>
      </p:sp>
      <p:sp>
        <p:nvSpPr>
          <p:cNvPr id="3" name="Content Placeholder 2">
            <a:extLst>
              <a:ext uri="{FF2B5EF4-FFF2-40B4-BE49-F238E27FC236}">
                <a16:creationId xmlns:a16="http://schemas.microsoft.com/office/drawing/2014/main" id="{AEEE22CB-4DF3-B56A-A822-4ABE2210DB84}"/>
              </a:ext>
            </a:extLst>
          </p:cNvPr>
          <p:cNvSpPr>
            <a:spLocks noGrp="1"/>
          </p:cNvSpPr>
          <p:nvPr>
            <p:ph idx="1"/>
          </p:nvPr>
        </p:nvSpPr>
        <p:spPr/>
        <p:txBody>
          <a:bodyPr>
            <a:normAutofit fontScale="92500" lnSpcReduction="10000"/>
          </a:bodyPr>
          <a:lstStyle/>
          <a:p>
            <a:r>
              <a:rPr lang="en-US" sz="2600" dirty="0"/>
              <a:t>Conservative management can be safe for low-grade blunt pancreatic injuries, especially if determined by imaging and if the patient is stable. Close monitoring for worsening symptoms or complications is crucial.</a:t>
            </a:r>
          </a:p>
          <a:p>
            <a:r>
              <a:rPr lang="en-US" sz="2600" dirty="0"/>
              <a:t>Penetrating injuries usually require surgical intervention. </a:t>
            </a:r>
          </a:p>
          <a:p>
            <a:r>
              <a:rPr lang="en-US" sz="2600" dirty="0"/>
              <a:t>Operative management principles include controlling bleeding, wide drainage, and avoiding </a:t>
            </a:r>
            <a:r>
              <a:rPr lang="en-US" sz="2600" dirty="0" err="1"/>
              <a:t>pancreaticoenteric</a:t>
            </a:r>
            <a:r>
              <a:rPr lang="en-US" sz="2600" dirty="0"/>
              <a:t> anastomoses. Distal pancreatectomy is preferred for injuries to the left of the superior mesenteric vein, while selective debridement or pancreaticoduodenectomy may be needed for injuries to the right. The choice depends on factors like tissue devitalization and associated injuries.</a:t>
            </a:r>
          </a:p>
          <a:p>
            <a:r>
              <a:rPr lang="en-US" sz="2600" dirty="0"/>
              <a:t>During exploratory laparotomy for other indications, pancreatic injuries should be actively sought. Techniques like the Kocher maneuver and duodenal mobilization are employed to examine the pancreas thoroughly.</a:t>
            </a:r>
          </a:p>
          <a:p>
            <a:r>
              <a:rPr lang="en-US" sz="2600" dirty="0"/>
              <a:t>Nutrition support, preferably enteral, is vital for patient recovery.</a:t>
            </a:r>
          </a:p>
        </p:txBody>
      </p:sp>
    </p:spTree>
    <p:extLst>
      <p:ext uri="{BB962C8B-B14F-4D97-AF65-F5344CB8AC3E}">
        <p14:creationId xmlns:p14="http://schemas.microsoft.com/office/powerpoint/2010/main" val="17013809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07B23-E36D-486A-7AC4-3DD362CF7135}"/>
              </a:ext>
            </a:extLst>
          </p:cNvPr>
          <p:cNvSpPr>
            <a:spLocks noGrp="1"/>
          </p:cNvSpPr>
          <p:nvPr>
            <p:ph type="title"/>
          </p:nvPr>
        </p:nvSpPr>
        <p:spPr/>
        <p:txBody>
          <a:bodyPr/>
          <a:lstStyle/>
          <a:p>
            <a:r>
              <a:rPr lang="en-US" dirty="0"/>
              <a:t>Colon Anatomy</a:t>
            </a:r>
          </a:p>
        </p:txBody>
      </p:sp>
      <p:sp>
        <p:nvSpPr>
          <p:cNvPr id="3" name="Content Placeholder 2">
            <a:extLst>
              <a:ext uri="{FF2B5EF4-FFF2-40B4-BE49-F238E27FC236}">
                <a16:creationId xmlns:a16="http://schemas.microsoft.com/office/drawing/2014/main" id="{E1EDB7FC-8CDB-4259-FD8D-BC7F52AB288B}"/>
              </a:ext>
            </a:extLst>
          </p:cNvPr>
          <p:cNvSpPr>
            <a:spLocks noGrp="1"/>
          </p:cNvSpPr>
          <p:nvPr>
            <p:ph idx="1"/>
          </p:nvPr>
        </p:nvSpPr>
        <p:spPr/>
        <p:txBody>
          <a:bodyPr>
            <a:normAutofit fontScale="77500" lnSpcReduction="20000"/>
          </a:bodyPr>
          <a:lstStyle/>
          <a:p>
            <a:r>
              <a:rPr lang="en-US" dirty="0"/>
              <a:t>Connects the cecum proximally and the rectum distally</a:t>
            </a:r>
          </a:p>
          <a:p>
            <a:r>
              <a:rPr lang="en-US" b="1" dirty="0"/>
              <a:t>Ascending colon</a:t>
            </a:r>
          </a:p>
          <a:p>
            <a:pPr lvl="1"/>
            <a:r>
              <a:rPr lang="en-US" dirty="0">
                <a:solidFill>
                  <a:srgbClr val="FF0000"/>
                </a:solidFill>
              </a:rPr>
              <a:t>Retroperitoneal</a:t>
            </a:r>
          </a:p>
          <a:p>
            <a:pPr lvl="1"/>
            <a:r>
              <a:rPr lang="en-US" dirty="0"/>
              <a:t>Ascends along the right posterolateral abdominal wall from the cecum up to the right subcostal region, where it makes a 90° turn to the left (hepatic flexure)</a:t>
            </a:r>
          </a:p>
          <a:p>
            <a:r>
              <a:rPr lang="en-US" b="1" dirty="0"/>
              <a:t>Transverse colon</a:t>
            </a:r>
          </a:p>
          <a:p>
            <a:pPr lvl="1"/>
            <a:r>
              <a:rPr lang="en-US" dirty="0">
                <a:solidFill>
                  <a:srgbClr val="FF0000"/>
                </a:solidFill>
              </a:rPr>
              <a:t>Intraperitoneal </a:t>
            </a:r>
          </a:p>
          <a:p>
            <a:pPr lvl="1"/>
            <a:r>
              <a:rPr lang="en-US" dirty="0"/>
              <a:t>Extends from the hepatic flexure to the splenic hilum, where it makes a 90° turn caudally (splenic flexure)</a:t>
            </a:r>
          </a:p>
          <a:p>
            <a:r>
              <a:rPr lang="en-US" b="1" dirty="0"/>
              <a:t>Descending colon</a:t>
            </a:r>
          </a:p>
          <a:p>
            <a:pPr lvl="1"/>
            <a:r>
              <a:rPr lang="en-US" dirty="0">
                <a:solidFill>
                  <a:srgbClr val="FF0000"/>
                </a:solidFill>
              </a:rPr>
              <a:t>Retroperitoneal</a:t>
            </a:r>
          </a:p>
          <a:p>
            <a:pPr lvl="1"/>
            <a:r>
              <a:rPr lang="en-US" dirty="0"/>
              <a:t>Descends along the left posterolateral abdominal wall from the splenic flexure to the left iliac fossa </a:t>
            </a:r>
          </a:p>
          <a:p>
            <a:r>
              <a:rPr lang="en-US" b="1" dirty="0"/>
              <a:t>Sigmoid colon</a:t>
            </a:r>
          </a:p>
          <a:p>
            <a:pPr lvl="1"/>
            <a:r>
              <a:rPr lang="en-US" dirty="0">
                <a:solidFill>
                  <a:srgbClr val="FF0000"/>
                </a:solidFill>
              </a:rPr>
              <a:t>Intraperitoneal </a:t>
            </a:r>
          </a:p>
          <a:p>
            <a:pPr lvl="1"/>
            <a:r>
              <a:rPr lang="en-US" dirty="0"/>
              <a:t>The S-shaped terminal portion of the descending colon located in the left iliac fossa</a:t>
            </a:r>
          </a:p>
          <a:p>
            <a:pPr lvl="1"/>
            <a:r>
              <a:rPr lang="en-US" dirty="0"/>
              <a:t>Extends up to the S3 vertebra</a:t>
            </a:r>
          </a:p>
        </p:txBody>
      </p:sp>
    </p:spTree>
    <p:extLst>
      <p:ext uri="{BB962C8B-B14F-4D97-AF65-F5344CB8AC3E}">
        <p14:creationId xmlns:p14="http://schemas.microsoft.com/office/powerpoint/2010/main" val="10423141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CA282-ED0F-065A-39B9-1E9BD895EB76}"/>
              </a:ext>
            </a:extLst>
          </p:cNvPr>
          <p:cNvSpPr>
            <a:spLocks noGrp="1"/>
          </p:cNvSpPr>
          <p:nvPr>
            <p:ph type="title"/>
          </p:nvPr>
        </p:nvSpPr>
        <p:spPr/>
        <p:txBody>
          <a:bodyPr>
            <a:normAutofit/>
          </a:bodyPr>
          <a:lstStyle/>
          <a:p>
            <a:r>
              <a:rPr lang="en-US" dirty="0"/>
              <a:t>Colon Anatomy – Blood supply &amp; Lymphatics</a:t>
            </a:r>
          </a:p>
        </p:txBody>
      </p:sp>
      <p:pic>
        <p:nvPicPr>
          <p:cNvPr id="46" name="Picture 4" descr="Diagram&#10;&#10;Description automatically generated">
            <a:extLst>
              <a:ext uri="{FF2B5EF4-FFF2-40B4-BE49-F238E27FC236}">
                <a16:creationId xmlns:a16="http://schemas.microsoft.com/office/drawing/2014/main" id="{24F6D392-F0A9-4CCB-BE3D-335D141039F1}"/>
              </a:ext>
            </a:extLst>
          </p:cNvPr>
          <p:cNvPicPr>
            <a:picLocks noChangeAspect="1"/>
          </p:cNvPicPr>
          <p:nvPr/>
        </p:nvPicPr>
        <p:blipFill>
          <a:blip r:embed="rId2"/>
          <a:stretch>
            <a:fillRect/>
          </a:stretch>
        </p:blipFill>
        <p:spPr>
          <a:xfrm>
            <a:off x="1139217" y="1306513"/>
            <a:ext cx="3977534" cy="4870450"/>
          </a:xfrm>
          <a:prstGeom prst="rect">
            <a:avLst/>
          </a:prstGeom>
        </p:spPr>
      </p:pic>
      <p:pic>
        <p:nvPicPr>
          <p:cNvPr id="47" name="Picture 2" descr="Watershed areas in colon ischemia">
            <a:extLst>
              <a:ext uri="{FF2B5EF4-FFF2-40B4-BE49-F238E27FC236}">
                <a16:creationId xmlns:a16="http://schemas.microsoft.com/office/drawing/2014/main" id="{D7EAD262-D74C-93D9-D531-F67A82C3F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1"/>
          <a:stretch/>
        </p:blipFill>
        <p:spPr bwMode="auto">
          <a:xfrm>
            <a:off x="5709900" y="1306512"/>
            <a:ext cx="5342884" cy="475348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E830509-A571-0365-888C-5440F022F15A}"/>
              </a:ext>
            </a:extLst>
          </p:cNvPr>
          <p:cNvSpPr txBox="1"/>
          <p:nvPr/>
        </p:nvSpPr>
        <p:spPr>
          <a:xfrm>
            <a:off x="6096000" y="5751115"/>
            <a:ext cx="4956783" cy="400110"/>
          </a:xfrm>
          <a:prstGeom prst="rect">
            <a:avLst/>
          </a:prstGeom>
          <a:noFill/>
        </p:spPr>
        <p:txBody>
          <a:bodyPr wrap="square">
            <a:spAutoFit/>
          </a:bodyPr>
          <a:lstStyle/>
          <a:p>
            <a:pPr algn="ctr"/>
            <a:r>
              <a:rPr lang="en-US" sz="2000" dirty="0"/>
              <a:t>Watershed areas in colon ischemia</a:t>
            </a:r>
          </a:p>
        </p:txBody>
      </p:sp>
    </p:spTree>
    <p:extLst>
      <p:ext uri="{BB962C8B-B14F-4D97-AF65-F5344CB8AC3E}">
        <p14:creationId xmlns:p14="http://schemas.microsoft.com/office/powerpoint/2010/main" val="15563055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C58961C-EB7D-D2CD-CBBD-0181DDD872A7}"/>
              </a:ext>
            </a:extLst>
          </p:cNvPr>
          <p:cNvSpPr>
            <a:spLocks noGrp="1"/>
          </p:cNvSpPr>
          <p:nvPr>
            <p:ph type="title"/>
          </p:nvPr>
        </p:nvSpPr>
        <p:spPr/>
        <p:txBody>
          <a:bodyPr/>
          <a:lstStyle/>
          <a:p>
            <a:r>
              <a:rPr lang="en-US" dirty="0"/>
              <a:t>Rectal Anatomy – Blood supply &amp; Lymphatics</a:t>
            </a:r>
          </a:p>
        </p:txBody>
      </p:sp>
      <p:sp>
        <p:nvSpPr>
          <p:cNvPr id="24" name="Content Placeholder 23">
            <a:extLst>
              <a:ext uri="{FF2B5EF4-FFF2-40B4-BE49-F238E27FC236}">
                <a16:creationId xmlns:a16="http://schemas.microsoft.com/office/drawing/2014/main" id="{3C10D92D-A80A-290C-A799-A2FD1E333B2B}"/>
              </a:ext>
            </a:extLst>
          </p:cNvPr>
          <p:cNvSpPr>
            <a:spLocks noGrp="1"/>
          </p:cNvSpPr>
          <p:nvPr>
            <p:ph idx="1"/>
          </p:nvPr>
        </p:nvSpPr>
        <p:spPr>
          <a:xfrm>
            <a:off x="838201" y="1305026"/>
            <a:ext cx="4020878" cy="4871938"/>
          </a:xfrm>
        </p:spPr>
        <p:txBody>
          <a:bodyPr anchor="ctr"/>
          <a:lstStyle/>
          <a:p>
            <a:pPr marL="0" indent="0">
              <a:buNone/>
            </a:pPr>
            <a:r>
              <a:rPr lang="en-US" b="1" dirty="0"/>
              <a:t>Upper and middle rectum</a:t>
            </a:r>
          </a:p>
          <a:p>
            <a:pPr>
              <a:buFont typeface="Courier New" panose="02070309020205020404" pitchFamily="49" charset="0"/>
              <a:buChar char="o"/>
            </a:pPr>
            <a:r>
              <a:rPr lang="en-US" sz="2400" dirty="0"/>
              <a:t>Pararectal lymph nodes, located directly on the muscle layer of the rectum</a:t>
            </a:r>
          </a:p>
          <a:p>
            <a:pPr marL="0" indent="0">
              <a:buNone/>
            </a:pPr>
            <a:r>
              <a:rPr lang="en-US" b="1" dirty="0"/>
              <a:t>Lower rectum</a:t>
            </a:r>
          </a:p>
          <a:p>
            <a:pPr>
              <a:buFont typeface="Courier New" panose="02070309020205020404" pitchFamily="49" charset="0"/>
              <a:buChar char="o"/>
            </a:pPr>
            <a:r>
              <a:rPr lang="en-US" sz="2400" dirty="0"/>
              <a:t>Sacral group of the lymph nodes or internal iliac lymph nodes</a:t>
            </a:r>
          </a:p>
          <a:p>
            <a:pPr marL="0" indent="0">
              <a:buNone/>
            </a:pPr>
            <a:r>
              <a:rPr lang="en-US" b="1" dirty="0"/>
              <a:t>Below the dentate line</a:t>
            </a:r>
          </a:p>
          <a:p>
            <a:pPr>
              <a:buFont typeface="Courier New" panose="02070309020205020404" pitchFamily="49" charset="0"/>
              <a:buChar char="o"/>
            </a:pPr>
            <a:r>
              <a:rPr lang="en-US" sz="2400" dirty="0"/>
              <a:t>Inguinal nodes and external iliac chain</a:t>
            </a:r>
          </a:p>
        </p:txBody>
      </p:sp>
      <p:pic>
        <p:nvPicPr>
          <p:cNvPr id="14" name="Picture 5" descr="Diagram&#10;&#10;Description automatically generated">
            <a:extLst>
              <a:ext uri="{FF2B5EF4-FFF2-40B4-BE49-F238E27FC236}">
                <a16:creationId xmlns:a16="http://schemas.microsoft.com/office/drawing/2014/main" id="{CB5C8828-6057-78FE-B4A2-851410FCB158}"/>
              </a:ext>
            </a:extLst>
          </p:cNvPr>
          <p:cNvPicPr>
            <a:picLocks noChangeAspect="1"/>
          </p:cNvPicPr>
          <p:nvPr/>
        </p:nvPicPr>
        <p:blipFill>
          <a:blip r:embed="rId2"/>
          <a:stretch>
            <a:fillRect/>
          </a:stretch>
        </p:blipFill>
        <p:spPr>
          <a:xfrm>
            <a:off x="8218968" y="1323911"/>
            <a:ext cx="3134832" cy="2272339"/>
          </a:xfrm>
          <a:prstGeom prst="rect">
            <a:avLst/>
          </a:prstGeom>
          <a:ln w="127000" cap="sq">
            <a:solidFill>
              <a:srgbClr val="FFFFFF"/>
            </a:solidFill>
            <a:miter lim="800000"/>
          </a:ln>
        </p:spPr>
      </p:pic>
      <p:pic>
        <p:nvPicPr>
          <p:cNvPr id="18" name="Picture 4" descr="Diagram&#10;&#10;Description automatically generated">
            <a:extLst>
              <a:ext uri="{FF2B5EF4-FFF2-40B4-BE49-F238E27FC236}">
                <a16:creationId xmlns:a16="http://schemas.microsoft.com/office/drawing/2014/main" id="{B88CB16E-B0D0-A3AD-94D7-40098C734848}"/>
              </a:ext>
            </a:extLst>
          </p:cNvPr>
          <p:cNvPicPr>
            <a:picLocks noChangeAspect="1"/>
          </p:cNvPicPr>
          <p:nvPr/>
        </p:nvPicPr>
        <p:blipFill rotWithShape="1">
          <a:blip r:embed="rId3"/>
          <a:srcRect l="6903" r="5868"/>
          <a:stretch/>
        </p:blipFill>
        <p:spPr>
          <a:xfrm>
            <a:off x="8218968" y="3610976"/>
            <a:ext cx="3134832" cy="2551262"/>
          </a:xfrm>
          <a:prstGeom prst="rect">
            <a:avLst/>
          </a:prstGeom>
          <a:ln w="127000" cap="sq">
            <a:solidFill>
              <a:srgbClr val="FFFFFF"/>
            </a:solidFill>
            <a:miter lim="800000"/>
          </a:ln>
        </p:spPr>
      </p:pic>
      <p:pic>
        <p:nvPicPr>
          <p:cNvPr id="25" name="Picture 24">
            <a:extLst>
              <a:ext uri="{FF2B5EF4-FFF2-40B4-BE49-F238E27FC236}">
                <a16:creationId xmlns:a16="http://schemas.microsoft.com/office/drawing/2014/main" id="{D5B0E8D8-09FA-1B05-2CD2-63A3E59EFF7D}"/>
              </a:ext>
            </a:extLst>
          </p:cNvPr>
          <p:cNvPicPr>
            <a:picLocks noChangeAspect="1"/>
          </p:cNvPicPr>
          <p:nvPr/>
        </p:nvPicPr>
        <p:blipFill>
          <a:blip r:embed="rId4"/>
          <a:stretch>
            <a:fillRect/>
          </a:stretch>
        </p:blipFill>
        <p:spPr>
          <a:xfrm>
            <a:off x="4765357" y="1739857"/>
            <a:ext cx="3432345" cy="3712786"/>
          </a:xfrm>
          <a:prstGeom prst="rect">
            <a:avLst/>
          </a:prstGeom>
        </p:spPr>
      </p:pic>
    </p:spTree>
    <p:extLst>
      <p:ext uri="{BB962C8B-B14F-4D97-AF65-F5344CB8AC3E}">
        <p14:creationId xmlns:p14="http://schemas.microsoft.com/office/powerpoint/2010/main" val="39795449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477A-FC3C-BA9B-271C-C72FDB528228}"/>
              </a:ext>
            </a:extLst>
          </p:cNvPr>
          <p:cNvSpPr>
            <a:spLocks noGrp="1"/>
          </p:cNvSpPr>
          <p:nvPr>
            <p:ph type="title"/>
          </p:nvPr>
        </p:nvSpPr>
        <p:spPr/>
        <p:txBody>
          <a:bodyPr>
            <a:normAutofit/>
          </a:bodyPr>
          <a:lstStyle/>
          <a:p>
            <a:r>
              <a:rPr lang="en-US" dirty="0"/>
              <a:t>Colorectal Injury</a:t>
            </a:r>
          </a:p>
        </p:txBody>
      </p:sp>
      <p:sp>
        <p:nvSpPr>
          <p:cNvPr id="3" name="Content Placeholder 2">
            <a:extLst>
              <a:ext uri="{FF2B5EF4-FFF2-40B4-BE49-F238E27FC236}">
                <a16:creationId xmlns:a16="http://schemas.microsoft.com/office/drawing/2014/main" id="{588F2759-B07C-9A4C-3E58-77C9B6149863}"/>
              </a:ext>
            </a:extLst>
          </p:cNvPr>
          <p:cNvSpPr>
            <a:spLocks noGrp="1"/>
          </p:cNvSpPr>
          <p:nvPr>
            <p:ph idx="1"/>
          </p:nvPr>
        </p:nvSpPr>
        <p:spPr/>
        <p:txBody>
          <a:bodyPr/>
          <a:lstStyle/>
          <a:p>
            <a:r>
              <a:rPr lang="en-US" b="1" dirty="0"/>
              <a:t>Etiology</a:t>
            </a:r>
          </a:p>
          <a:p>
            <a:pPr lvl="1"/>
            <a:r>
              <a:rPr lang="en-US" b="1" dirty="0"/>
              <a:t>Penetrating trauma</a:t>
            </a:r>
            <a:r>
              <a:rPr lang="en-US" dirty="0"/>
              <a:t>, </a:t>
            </a:r>
            <a:r>
              <a:rPr lang="en-US" sz="2400" dirty="0"/>
              <a:t>the most common type of trauma seen and is usually due to: </a:t>
            </a:r>
            <a:endParaRPr lang="en-US" dirty="0"/>
          </a:p>
          <a:p>
            <a:pPr lvl="2"/>
            <a:r>
              <a:rPr lang="en-US" sz="2200" dirty="0"/>
              <a:t>High velocity missiles.</a:t>
            </a:r>
          </a:p>
          <a:p>
            <a:pPr lvl="2"/>
            <a:r>
              <a:rPr lang="en-US" sz="2200" dirty="0"/>
              <a:t>Rectal impalement injuries result when a patient falls on a penetrating object. </a:t>
            </a:r>
          </a:p>
          <a:p>
            <a:pPr lvl="2"/>
            <a:r>
              <a:rPr lang="en-US" sz="2200" dirty="0"/>
              <a:t>Iatrogenic injuries due to uterine perforation during curettage of the uterus, use of endoscopies or with rectal instrumentations. </a:t>
            </a:r>
          </a:p>
          <a:p>
            <a:pPr lvl="2"/>
            <a:r>
              <a:rPr lang="en-US" sz="2200" dirty="0"/>
              <a:t>During surgical operations for urologic or gynecologic operations. </a:t>
            </a:r>
          </a:p>
          <a:p>
            <a:pPr lvl="1"/>
            <a:r>
              <a:rPr lang="en-US" b="1" dirty="0"/>
              <a:t>Blunt trauma </a:t>
            </a:r>
          </a:p>
          <a:p>
            <a:pPr lvl="2"/>
            <a:r>
              <a:rPr lang="en-US" sz="2200" dirty="0"/>
              <a:t>This is rare due to the protected situation of the anus and rectum and it is usually associated with fracture pelvis. The commonest cause is motor vehicle accidents followed by falls and crush injuries.</a:t>
            </a:r>
          </a:p>
        </p:txBody>
      </p:sp>
    </p:spTree>
    <p:extLst>
      <p:ext uri="{BB962C8B-B14F-4D97-AF65-F5344CB8AC3E}">
        <p14:creationId xmlns:p14="http://schemas.microsoft.com/office/powerpoint/2010/main" val="17950880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2F12-1D8B-350F-4F7C-FDD5399472E5}"/>
              </a:ext>
            </a:extLst>
          </p:cNvPr>
          <p:cNvSpPr>
            <a:spLocks noGrp="1"/>
          </p:cNvSpPr>
          <p:nvPr>
            <p:ph type="title"/>
          </p:nvPr>
        </p:nvSpPr>
        <p:spPr>
          <a:xfrm>
            <a:off x="838200" y="365125"/>
            <a:ext cx="10515600" cy="762339"/>
          </a:xfrm>
        </p:spPr>
        <p:txBody>
          <a:bodyPr>
            <a:normAutofit/>
          </a:bodyPr>
          <a:lstStyle/>
          <a:p>
            <a:r>
              <a:rPr lang="en-US" dirty="0"/>
              <a:t>How to suspect large bowel injuries</a:t>
            </a:r>
          </a:p>
        </p:txBody>
      </p:sp>
      <p:sp>
        <p:nvSpPr>
          <p:cNvPr id="3" name="Content Placeholder 2">
            <a:extLst>
              <a:ext uri="{FF2B5EF4-FFF2-40B4-BE49-F238E27FC236}">
                <a16:creationId xmlns:a16="http://schemas.microsoft.com/office/drawing/2014/main" id="{922F129A-832F-57DD-126F-6853172B0354}"/>
              </a:ext>
            </a:extLst>
          </p:cNvPr>
          <p:cNvSpPr>
            <a:spLocks noGrp="1"/>
          </p:cNvSpPr>
          <p:nvPr>
            <p:ph idx="1"/>
          </p:nvPr>
        </p:nvSpPr>
        <p:spPr>
          <a:xfrm>
            <a:off x="838200" y="1305026"/>
            <a:ext cx="10515600" cy="4871938"/>
          </a:xfrm>
        </p:spPr>
        <p:txBody>
          <a:bodyPr/>
          <a:lstStyle/>
          <a:p>
            <a:r>
              <a:rPr lang="en-US" dirty="0"/>
              <a:t>Intra-abdominal injuries are diagnosed as any abdominal trauma by the presence of manifestations of peritoneal irritation, free intraperitoneal fluid or air, and/or by assuring the presence of penetration into the peritoneal cavity. </a:t>
            </a:r>
          </a:p>
          <a:p>
            <a:r>
              <a:rPr lang="en-US" dirty="0"/>
              <a:t>Rectal, anal canal and perineal trauma are diagnosed by proper inspection and per rectal examination of the patient. </a:t>
            </a:r>
          </a:p>
          <a:p>
            <a:r>
              <a:rPr lang="en-US" dirty="0"/>
              <a:t>The presence of </a:t>
            </a:r>
            <a:r>
              <a:rPr lang="en-US" dirty="0">
                <a:solidFill>
                  <a:srgbClr val="FF0000"/>
                </a:solidFill>
              </a:rPr>
              <a:t>bleeding per rectum </a:t>
            </a:r>
            <a:r>
              <a:rPr lang="en-US" dirty="0"/>
              <a:t>is a very important sign. </a:t>
            </a:r>
          </a:p>
          <a:p>
            <a:r>
              <a:rPr lang="en-US" dirty="0"/>
              <a:t>The presence of </a:t>
            </a:r>
            <a:r>
              <a:rPr lang="en-US" dirty="0">
                <a:solidFill>
                  <a:srgbClr val="FF0000"/>
                </a:solidFill>
              </a:rPr>
              <a:t>different types of ureteral injuries </a:t>
            </a:r>
            <a:r>
              <a:rPr lang="en-US" dirty="0"/>
              <a:t>as well as different types of </a:t>
            </a:r>
            <a:r>
              <a:rPr lang="en-US" dirty="0">
                <a:solidFill>
                  <a:srgbClr val="FF0000"/>
                </a:solidFill>
              </a:rPr>
              <a:t>fracture pelvis</a:t>
            </a:r>
            <a:r>
              <a:rPr lang="en-US" dirty="0"/>
              <a:t> should stimulate the surgeon to properly examine and even sigmoidoscope the rectum and the pelvic colon. </a:t>
            </a:r>
          </a:p>
          <a:p>
            <a:endParaRPr lang="en-US" dirty="0"/>
          </a:p>
        </p:txBody>
      </p:sp>
    </p:spTree>
    <p:extLst>
      <p:ext uri="{BB962C8B-B14F-4D97-AF65-F5344CB8AC3E}">
        <p14:creationId xmlns:p14="http://schemas.microsoft.com/office/powerpoint/2010/main" val="14248582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E763F87-072A-DE25-7075-7EA178C3A3F8}"/>
              </a:ext>
            </a:extLst>
          </p:cNvPr>
          <p:cNvPicPr>
            <a:picLocks noGrp="1" noChangeAspect="1"/>
          </p:cNvPicPr>
          <p:nvPr>
            <p:ph idx="4294967295"/>
          </p:nvPr>
        </p:nvPicPr>
        <p:blipFill>
          <a:blip r:embed="rId2"/>
          <a:stretch>
            <a:fillRect/>
          </a:stretch>
        </p:blipFill>
        <p:spPr>
          <a:xfrm>
            <a:off x="4091958" y="0"/>
            <a:ext cx="7908657" cy="6858000"/>
          </a:xfrm>
        </p:spPr>
      </p:pic>
      <p:sp>
        <p:nvSpPr>
          <p:cNvPr id="9" name="Rectangle 8">
            <a:extLst>
              <a:ext uri="{FF2B5EF4-FFF2-40B4-BE49-F238E27FC236}">
                <a16:creationId xmlns:a16="http://schemas.microsoft.com/office/drawing/2014/main" id="{A6931A8F-8A38-786F-A7E1-B2A350EA5068}"/>
              </a:ext>
            </a:extLst>
          </p:cNvPr>
          <p:cNvSpPr/>
          <p:nvPr/>
        </p:nvSpPr>
        <p:spPr>
          <a:xfrm>
            <a:off x="0" y="0"/>
            <a:ext cx="3912782" cy="6858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C4D4B4F-7C9F-D033-4B8B-097BBCC903EA}"/>
              </a:ext>
            </a:extLst>
          </p:cNvPr>
          <p:cNvSpPr txBox="1">
            <a:spLocks/>
          </p:cNvSpPr>
          <p:nvPr/>
        </p:nvSpPr>
        <p:spPr>
          <a:xfrm>
            <a:off x="1" y="953423"/>
            <a:ext cx="3912782" cy="49511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45515E"/>
                </a:solidFill>
                <a:latin typeface="+mj-lt"/>
                <a:ea typeface="+mj-ea"/>
                <a:cs typeface="+mj-cs"/>
              </a:defRPr>
            </a:lvl1pPr>
          </a:lstStyle>
          <a:p>
            <a:r>
              <a:rPr lang="en-US" sz="7200" b="1" dirty="0">
                <a:solidFill>
                  <a:schemeClr val="bg1"/>
                </a:solidFill>
              </a:rPr>
              <a:t>Colon Injury Scale</a:t>
            </a:r>
          </a:p>
        </p:txBody>
      </p:sp>
    </p:spTree>
    <p:extLst>
      <p:ext uri="{BB962C8B-B14F-4D97-AF65-F5344CB8AC3E}">
        <p14:creationId xmlns:p14="http://schemas.microsoft.com/office/powerpoint/2010/main" val="13715845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BC7BC-614B-85DA-3928-6FE6EE6E0278}"/>
              </a:ext>
            </a:extLst>
          </p:cNvPr>
          <p:cNvSpPr>
            <a:spLocks noGrp="1"/>
          </p:cNvSpPr>
          <p:nvPr>
            <p:ph type="title"/>
          </p:nvPr>
        </p:nvSpPr>
        <p:spPr/>
        <p:txBody>
          <a:bodyPr>
            <a:normAutofit/>
          </a:bodyPr>
          <a:lstStyle/>
          <a:p>
            <a:r>
              <a:rPr lang="en-US" dirty="0"/>
              <a:t>Colon Injury Treatment – Primary repair</a:t>
            </a:r>
          </a:p>
        </p:txBody>
      </p:sp>
      <p:sp>
        <p:nvSpPr>
          <p:cNvPr id="3" name="Content Placeholder 2">
            <a:extLst>
              <a:ext uri="{FF2B5EF4-FFF2-40B4-BE49-F238E27FC236}">
                <a16:creationId xmlns:a16="http://schemas.microsoft.com/office/drawing/2014/main" id="{EE38583A-6483-A065-34BC-1EACF43ECA09}"/>
              </a:ext>
            </a:extLst>
          </p:cNvPr>
          <p:cNvSpPr>
            <a:spLocks noGrp="1"/>
          </p:cNvSpPr>
          <p:nvPr>
            <p:ph idx="1"/>
          </p:nvPr>
        </p:nvSpPr>
        <p:spPr/>
        <p:txBody>
          <a:bodyPr>
            <a:normAutofit fontScale="92500" lnSpcReduction="10000"/>
          </a:bodyPr>
          <a:lstStyle/>
          <a:p>
            <a:r>
              <a:rPr lang="en-US" dirty="0"/>
              <a:t>Include lateral suture of perforations and resection of the damaged colon with reconstruction by ileocolostomy or colocolostomy. </a:t>
            </a:r>
          </a:p>
          <a:p>
            <a:r>
              <a:rPr lang="en-US" b="1" dirty="0"/>
              <a:t>Advantage</a:t>
            </a:r>
            <a:r>
              <a:rPr lang="en-US" dirty="0"/>
              <a:t> of primary repairs is that definitive treatment is carried out at the initial operation. </a:t>
            </a:r>
          </a:p>
          <a:p>
            <a:r>
              <a:rPr lang="en-US" b="1" dirty="0"/>
              <a:t>Disadvantage</a:t>
            </a:r>
            <a:r>
              <a:rPr lang="en-US" dirty="0"/>
              <a:t> is that suture lines are created in suboptimal conditions, and leakage may occur. </a:t>
            </a:r>
          </a:p>
          <a:p>
            <a:r>
              <a:rPr lang="en-US" b="1" dirty="0"/>
              <a:t>Necessitates the presence of the following conditions</a:t>
            </a:r>
          </a:p>
          <a:p>
            <a:pPr marL="914400" lvl="1" indent="-457200">
              <a:buFont typeface="+mj-lt"/>
              <a:buAutoNum type="arabicPeriod"/>
            </a:pPr>
            <a:r>
              <a:rPr lang="en-US" dirty="0"/>
              <a:t>Small tear less than 2 cm</a:t>
            </a:r>
          </a:p>
          <a:p>
            <a:pPr marL="914400" lvl="1" indent="-457200">
              <a:buFont typeface="+mj-lt"/>
              <a:buAutoNum type="arabicPeriod"/>
            </a:pPr>
            <a:r>
              <a:rPr lang="en-US" dirty="0"/>
              <a:t>Little contamination and minimal fecal spillage</a:t>
            </a:r>
          </a:p>
          <a:p>
            <a:pPr marL="914400" lvl="1" indent="-457200">
              <a:buFont typeface="+mj-lt"/>
              <a:buAutoNum type="arabicPeriod"/>
            </a:pPr>
            <a:r>
              <a:rPr lang="en-US" dirty="0"/>
              <a:t>Interference in a time less than 8 hours from wound inflection</a:t>
            </a:r>
          </a:p>
          <a:p>
            <a:pPr marL="914400" lvl="1" indent="-457200">
              <a:buFont typeface="+mj-lt"/>
              <a:buAutoNum type="arabicPeriod"/>
            </a:pPr>
            <a:r>
              <a:rPr lang="en-US" dirty="0"/>
              <a:t>No other large bowel injuries</a:t>
            </a:r>
          </a:p>
          <a:p>
            <a:pPr marL="914400" lvl="1" indent="-457200">
              <a:buFont typeface="+mj-lt"/>
              <a:buAutoNum type="arabicPeriod"/>
            </a:pPr>
            <a:r>
              <a:rPr lang="en-US" dirty="0"/>
              <a:t>No other organ injuries</a:t>
            </a:r>
          </a:p>
          <a:p>
            <a:pPr marL="914400" lvl="1" indent="-457200">
              <a:buFont typeface="+mj-lt"/>
              <a:buAutoNum type="arabicPeriod"/>
            </a:pPr>
            <a:r>
              <a:rPr lang="en-US" dirty="0"/>
              <a:t>No hemodynamic shock</a:t>
            </a:r>
          </a:p>
        </p:txBody>
      </p:sp>
    </p:spTree>
    <p:extLst>
      <p:ext uri="{BB962C8B-B14F-4D97-AF65-F5344CB8AC3E}">
        <p14:creationId xmlns:p14="http://schemas.microsoft.com/office/powerpoint/2010/main" val="14661718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20B0-E2AB-D38C-9C68-DAF6DD95DF5B}"/>
              </a:ext>
            </a:extLst>
          </p:cNvPr>
          <p:cNvSpPr>
            <a:spLocks noGrp="1"/>
          </p:cNvSpPr>
          <p:nvPr>
            <p:ph type="title"/>
          </p:nvPr>
        </p:nvSpPr>
        <p:spPr/>
        <p:txBody>
          <a:bodyPr/>
          <a:lstStyle/>
          <a:p>
            <a:r>
              <a:rPr lang="en-US" dirty="0"/>
              <a:t>Colon Injury Treatment – Colostomy</a:t>
            </a:r>
          </a:p>
        </p:txBody>
      </p:sp>
      <p:sp>
        <p:nvSpPr>
          <p:cNvPr id="3" name="Content Placeholder 2">
            <a:extLst>
              <a:ext uri="{FF2B5EF4-FFF2-40B4-BE49-F238E27FC236}">
                <a16:creationId xmlns:a16="http://schemas.microsoft.com/office/drawing/2014/main" id="{D8A43088-2CC0-871E-46E0-C360ED40457B}"/>
              </a:ext>
            </a:extLst>
          </p:cNvPr>
          <p:cNvSpPr>
            <a:spLocks noGrp="1"/>
          </p:cNvSpPr>
          <p:nvPr>
            <p:ph idx="1"/>
          </p:nvPr>
        </p:nvSpPr>
        <p:spPr>
          <a:xfrm>
            <a:off x="838200" y="1305026"/>
            <a:ext cx="7497726" cy="4871938"/>
          </a:xfrm>
        </p:spPr>
        <p:txBody>
          <a:bodyPr>
            <a:normAutofit lnSpcReduction="10000"/>
          </a:bodyPr>
          <a:lstStyle/>
          <a:p>
            <a:r>
              <a:rPr lang="en-US" b="1" dirty="0"/>
              <a:t>Advantage</a:t>
            </a:r>
            <a:r>
              <a:rPr lang="en-US" dirty="0"/>
              <a:t> of colostomy is that it avoids an unprotected suture line in the abdomen.</a:t>
            </a:r>
          </a:p>
          <a:p>
            <a:r>
              <a:rPr lang="en-US" b="1" dirty="0"/>
              <a:t>Disadvantage</a:t>
            </a:r>
            <a:r>
              <a:rPr lang="en-US" dirty="0"/>
              <a:t> is that a second operation is required to close the colostomy. </a:t>
            </a:r>
          </a:p>
          <a:p>
            <a:r>
              <a:rPr lang="en-US" b="1" dirty="0"/>
              <a:t>Types of colostomies</a:t>
            </a:r>
          </a:p>
          <a:p>
            <a:pPr marL="914400" lvl="1" indent="-457200">
              <a:buFont typeface="+mj-lt"/>
              <a:buAutoNum type="arabicPeriod"/>
            </a:pPr>
            <a:r>
              <a:rPr lang="en-US" b="1" dirty="0"/>
              <a:t>Loop Colostomy</a:t>
            </a:r>
          </a:p>
          <a:p>
            <a:pPr lvl="2"/>
            <a:r>
              <a:rPr lang="en-US" dirty="0"/>
              <a:t>Suitable for wounds involving part of the circumference of the gut.</a:t>
            </a:r>
          </a:p>
          <a:p>
            <a:pPr lvl="2"/>
            <a:r>
              <a:rPr lang="en-US" dirty="0"/>
              <a:t>Easier to perform in the transverse or sigmoid colon.</a:t>
            </a:r>
          </a:p>
          <a:p>
            <a:pPr lvl="2"/>
            <a:r>
              <a:rPr lang="en-US" dirty="0"/>
              <a:t>Can be used anywhere at or beyond the hepatic flexure with proper mobilization of the colon.</a:t>
            </a:r>
          </a:p>
          <a:p>
            <a:pPr lvl="2"/>
            <a:r>
              <a:rPr lang="en-US" dirty="0"/>
              <a:t>The loop must lie easily on the abdominal wall without tension to prevent retraction and abdominal wall abscesses.</a:t>
            </a:r>
          </a:p>
        </p:txBody>
      </p:sp>
      <p:grpSp>
        <p:nvGrpSpPr>
          <p:cNvPr id="8" name="Group 7">
            <a:extLst>
              <a:ext uri="{FF2B5EF4-FFF2-40B4-BE49-F238E27FC236}">
                <a16:creationId xmlns:a16="http://schemas.microsoft.com/office/drawing/2014/main" id="{6643FBEA-EA96-B31A-6D03-610EABCCF177}"/>
              </a:ext>
            </a:extLst>
          </p:cNvPr>
          <p:cNvGrpSpPr/>
          <p:nvPr/>
        </p:nvGrpSpPr>
        <p:grpSpPr>
          <a:xfrm>
            <a:off x="8510779" y="1556955"/>
            <a:ext cx="2843021" cy="4368080"/>
            <a:chOff x="8514523" y="1362456"/>
            <a:chExt cx="2843021" cy="4368080"/>
          </a:xfrm>
        </p:grpSpPr>
        <p:pic>
          <p:nvPicPr>
            <p:cNvPr id="6" name="Content Placeholder 4">
              <a:extLst>
                <a:ext uri="{FF2B5EF4-FFF2-40B4-BE49-F238E27FC236}">
                  <a16:creationId xmlns:a16="http://schemas.microsoft.com/office/drawing/2014/main" id="{2B97A774-7B85-1DCC-299E-525089059B97}"/>
                </a:ext>
              </a:extLst>
            </p:cNvPr>
            <p:cNvPicPr>
              <a:picLocks noChangeAspect="1"/>
            </p:cNvPicPr>
            <p:nvPr/>
          </p:nvPicPr>
          <p:blipFill rotWithShape="1">
            <a:blip r:embed="rId2"/>
            <a:srcRect l="8521" r="23536" b="-8"/>
            <a:stretch/>
          </p:blipFill>
          <p:spPr>
            <a:xfrm>
              <a:off x="8514523" y="1362456"/>
              <a:ext cx="2839277" cy="2066544"/>
            </a:xfrm>
            <a:prstGeom prst="rect">
              <a:avLst/>
            </a:prstGeom>
          </p:spPr>
        </p:pic>
        <p:pic>
          <p:nvPicPr>
            <p:cNvPr id="7" name="Picture 6">
              <a:extLst>
                <a:ext uri="{FF2B5EF4-FFF2-40B4-BE49-F238E27FC236}">
                  <a16:creationId xmlns:a16="http://schemas.microsoft.com/office/drawing/2014/main" id="{B81CD0DE-8781-FE6A-E673-603AAB90A622}"/>
                </a:ext>
              </a:extLst>
            </p:cNvPr>
            <p:cNvPicPr>
              <a:picLocks noChangeAspect="1"/>
            </p:cNvPicPr>
            <p:nvPr/>
          </p:nvPicPr>
          <p:blipFill rotWithShape="1">
            <a:blip r:embed="rId3">
              <a:extLst>
                <a:ext uri="{28A0092B-C50C-407E-A947-70E740481C1C}">
                  <a14:useLocalDpi xmlns:a14="http://schemas.microsoft.com/office/drawing/2010/main" val="0"/>
                </a:ext>
              </a:extLst>
            </a:blip>
            <a:srcRect l="32647" r="-2" b="-2"/>
            <a:stretch/>
          </p:blipFill>
          <p:spPr>
            <a:xfrm>
              <a:off x="8514523" y="3663992"/>
              <a:ext cx="2843021" cy="2066544"/>
            </a:xfrm>
            <a:prstGeom prst="rect">
              <a:avLst/>
            </a:prstGeom>
          </p:spPr>
        </p:pic>
      </p:grpSp>
    </p:spTree>
    <p:extLst>
      <p:ext uri="{BB962C8B-B14F-4D97-AF65-F5344CB8AC3E}">
        <p14:creationId xmlns:p14="http://schemas.microsoft.com/office/powerpoint/2010/main" val="2708970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C536-F465-D510-2523-BEAF2046B529}"/>
              </a:ext>
            </a:extLst>
          </p:cNvPr>
          <p:cNvSpPr>
            <a:spLocks noGrp="1"/>
          </p:cNvSpPr>
          <p:nvPr>
            <p:ph type="title"/>
          </p:nvPr>
        </p:nvSpPr>
        <p:spPr/>
        <p:txBody>
          <a:bodyPr>
            <a:normAutofit/>
          </a:bodyPr>
          <a:lstStyle/>
          <a:p>
            <a:r>
              <a:rPr lang="en-US" sz="4400">
                <a:solidFill>
                  <a:srgbClr val="45515E"/>
                </a:solidFill>
              </a:rPr>
              <a:t>Head-to-toe physical examination</a:t>
            </a:r>
            <a:endParaRPr lang="en-US" dirty="0"/>
          </a:p>
        </p:txBody>
      </p:sp>
      <p:sp>
        <p:nvSpPr>
          <p:cNvPr id="3" name="Content Placeholder 2">
            <a:extLst>
              <a:ext uri="{FF2B5EF4-FFF2-40B4-BE49-F238E27FC236}">
                <a16:creationId xmlns:a16="http://schemas.microsoft.com/office/drawing/2014/main" id="{9AD06A1B-1330-28DA-E788-99081E094614}"/>
              </a:ext>
            </a:extLst>
          </p:cNvPr>
          <p:cNvSpPr>
            <a:spLocks noGrp="1"/>
          </p:cNvSpPr>
          <p:nvPr>
            <p:ph idx="1"/>
          </p:nvPr>
        </p:nvSpPr>
        <p:spPr>
          <a:xfrm>
            <a:off x="838200" y="1305026"/>
            <a:ext cx="10515600" cy="4841774"/>
          </a:xfrm>
        </p:spPr>
        <p:txBody>
          <a:bodyPr>
            <a:normAutofit/>
          </a:bodyPr>
          <a:lstStyle/>
          <a:p>
            <a:r>
              <a:rPr lang="en-US" b="1"/>
              <a:t>Head</a:t>
            </a:r>
          </a:p>
          <a:p>
            <a:pPr lvl="1"/>
            <a:r>
              <a:rPr lang="en-US" b="1"/>
              <a:t>Observe and palpate </a:t>
            </a:r>
            <a:r>
              <a:rPr lang="en-US" b="1" u="sng"/>
              <a:t>skull</a:t>
            </a:r>
            <a:r>
              <a:rPr lang="en-US" b="1"/>
              <a:t> </a:t>
            </a:r>
            <a:r>
              <a:rPr lang="en-US"/>
              <a:t>(anterior and posterior) for signs of trauma like deformity, Wounds (bruising/bleeding, lacerations, Raccoon eyes or Battle’s sign)</a:t>
            </a:r>
          </a:p>
          <a:p>
            <a:pPr lvl="1"/>
            <a:r>
              <a:rPr lang="en-US" b="1"/>
              <a:t>Check the </a:t>
            </a:r>
            <a:r>
              <a:rPr lang="en-US" b="1" u="sng"/>
              <a:t>face</a:t>
            </a:r>
            <a:r>
              <a:rPr lang="en-US" b="1"/>
              <a:t> for </a:t>
            </a:r>
            <a:r>
              <a:rPr lang="en-US"/>
              <a:t>deformity</a:t>
            </a:r>
          </a:p>
          <a:p>
            <a:pPr lvl="1"/>
            <a:r>
              <a:rPr lang="en-US" b="1"/>
              <a:t>Check </a:t>
            </a:r>
            <a:r>
              <a:rPr lang="en-US" b="1" u="sng"/>
              <a:t>eyes</a:t>
            </a:r>
            <a:r>
              <a:rPr lang="en-US" b="1"/>
              <a:t> for</a:t>
            </a:r>
            <a:r>
              <a:rPr lang="en-US"/>
              <a:t> equality and responsiveness of pupils, movement and size of the pupils, foreign bodies, discoloration, contact lenses, prosthetic eye</a:t>
            </a:r>
          </a:p>
          <a:p>
            <a:pPr lvl="1"/>
            <a:r>
              <a:rPr lang="en-US" b="1"/>
              <a:t>Check </a:t>
            </a:r>
            <a:r>
              <a:rPr lang="en-US" b="1" u="sng"/>
              <a:t>nose</a:t>
            </a:r>
            <a:r>
              <a:rPr lang="en-US" b="1"/>
              <a:t> and </a:t>
            </a:r>
            <a:r>
              <a:rPr lang="en-US" b="1" u="sng"/>
              <a:t>ears</a:t>
            </a:r>
            <a:r>
              <a:rPr lang="en-US" b="1"/>
              <a:t> for </a:t>
            </a:r>
            <a:r>
              <a:rPr lang="en-US"/>
              <a:t>bleeding, CSF leaks</a:t>
            </a:r>
          </a:p>
          <a:p>
            <a:r>
              <a:rPr lang="en-US" b="1"/>
              <a:t>Neck</a:t>
            </a:r>
            <a:r>
              <a:rPr lang="en-US"/>
              <a:t>: look for any swelling, wounds, jugular venous distention, use of neck muscles for respiration, or tracheal shift</a:t>
            </a:r>
          </a:p>
          <a:p>
            <a:r>
              <a:rPr lang="en-US" b="1"/>
              <a:t>Cervical spine</a:t>
            </a:r>
            <a:r>
              <a:rPr lang="en-US"/>
              <a:t>: bruise, swelling, tenderness, or wounds</a:t>
            </a:r>
            <a:endParaRPr lang="en-US" dirty="0"/>
          </a:p>
        </p:txBody>
      </p:sp>
      <p:sp>
        <p:nvSpPr>
          <p:cNvPr id="8" name="TextBox 7">
            <a:extLst>
              <a:ext uri="{FF2B5EF4-FFF2-40B4-BE49-F238E27FC236}">
                <a16:creationId xmlns:a16="http://schemas.microsoft.com/office/drawing/2014/main" id="{F44C5EB1-ADFA-9AE5-0619-735301C54459}"/>
              </a:ext>
            </a:extLst>
          </p:cNvPr>
          <p:cNvSpPr txBox="1"/>
          <p:nvPr/>
        </p:nvSpPr>
        <p:spPr>
          <a:xfrm>
            <a:off x="11367735" y="0"/>
            <a:ext cx="824265" cy="369332"/>
          </a:xfrm>
          <a:prstGeom prst="rect">
            <a:avLst/>
          </a:prstGeom>
          <a:noFill/>
          <a:ln>
            <a:solidFill>
              <a:schemeClr val="accent1"/>
            </a:solidFill>
          </a:ln>
        </p:spPr>
        <p:txBody>
          <a:bodyPr wrap="none" rtlCol="0">
            <a:spAutoFit/>
          </a:bodyPr>
          <a:lstStyle/>
          <a:p>
            <a:r>
              <a:rPr lang="ar-JO" dirty="0">
                <a:solidFill>
                  <a:srgbClr val="0070C0"/>
                </a:solidFill>
              </a:rPr>
              <a:t>محاضرة</a:t>
            </a:r>
            <a:endParaRPr lang="en-US" dirty="0">
              <a:solidFill>
                <a:srgbClr val="0070C0"/>
              </a:solidFill>
            </a:endParaRPr>
          </a:p>
        </p:txBody>
      </p:sp>
    </p:spTree>
    <p:extLst>
      <p:ext uri="{BB962C8B-B14F-4D97-AF65-F5344CB8AC3E}">
        <p14:creationId xmlns:p14="http://schemas.microsoft.com/office/powerpoint/2010/main" val="693615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20B0-E2AB-D38C-9C68-DAF6DD95DF5B}"/>
              </a:ext>
            </a:extLst>
          </p:cNvPr>
          <p:cNvSpPr>
            <a:spLocks noGrp="1"/>
          </p:cNvSpPr>
          <p:nvPr>
            <p:ph type="title"/>
          </p:nvPr>
        </p:nvSpPr>
        <p:spPr/>
        <p:txBody>
          <a:bodyPr/>
          <a:lstStyle/>
          <a:p>
            <a:r>
              <a:rPr lang="en-US" dirty="0"/>
              <a:t>Colon Injury Treatment – Colostomy</a:t>
            </a:r>
          </a:p>
        </p:txBody>
      </p:sp>
      <p:sp>
        <p:nvSpPr>
          <p:cNvPr id="3" name="Content Placeholder 2">
            <a:extLst>
              <a:ext uri="{FF2B5EF4-FFF2-40B4-BE49-F238E27FC236}">
                <a16:creationId xmlns:a16="http://schemas.microsoft.com/office/drawing/2014/main" id="{D8A43088-2CC0-871E-46E0-C360ED40457B}"/>
              </a:ext>
            </a:extLst>
          </p:cNvPr>
          <p:cNvSpPr>
            <a:spLocks noGrp="1"/>
          </p:cNvSpPr>
          <p:nvPr>
            <p:ph idx="1"/>
          </p:nvPr>
        </p:nvSpPr>
        <p:spPr>
          <a:xfrm>
            <a:off x="838200" y="1305026"/>
            <a:ext cx="7999310" cy="4871938"/>
          </a:xfrm>
        </p:spPr>
        <p:txBody>
          <a:bodyPr>
            <a:normAutofit/>
          </a:bodyPr>
          <a:lstStyle/>
          <a:p>
            <a:r>
              <a:rPr lang="en-US" b="1" dirty="0"/>
              <a:t>Types of colostomies </a:t>
            </a:r>
            <a:r>
              <a:rPr lang="en-US" dirty="0"/>
              <a:t>cont.</a:t>
            </a:r>
          </a:p>
          <a:p>
            <a:pPr marL="914400" lvl="1" indent="-457200">
              <a:buFont typeface="+mj-lt"/>
              <a:buAutoNum type="arabicPeriod" startAt="2"/>
            </a:pPr>
            <a:r>
              <a:rPr lang="en-US" b="1" dirty="0"/>
              <a:t>Double-barrel Colostomy</a:t>
            </a:r>
          </a:p>
          <a:p>
            <a:pPr lvl="2"/>
            <a:r>
              <a:rPr lang="en-US" dirty="0"/>
              <a:t>Used when resecting a short (5cm) length of the gut.</a:t>
            </a:r>
          </a:p>
          <a:p>
            <a:pPr lvl="2"/>
            <a:r>
              <a:rPr lang="en-US" dirty="0"/>
              <a:t>Both cut ends can be brought out through the same incision.</a:t>
            </a:r>
          </a:p>
          <a:p>
            <a:pPr marL="914400" lvl="1" indent="-457200">
              <a:buFont typeface="+mj-lt"/>
              <a:buAutoNum type="arabicPeriod" startAt="2"/>
            </a:pPr>
            <a:r>
              <a:rPr lang="en-US" b="1" dirty="0"/>
              <a:t>Separate Incisions Colostomy</a:t>
            </a:r>
          </a:p>
          <a:p>
            <a:pPr lvl="2"/>
            <a:r>
              <a:rPr lang="en-US" dirty="0"/>
              <a:t>Necessary if resecting a longer length of the gut (&gt;5cm)</a:t>
            </a:r>
          </a:p>
          <a:p>
            <a:pPr lvl="2"/>
            <a:r>
              <a:rPr lang="en-US" dirty="0"/>
              <a:t>The cut ends cannot be brought out through the same incision and must be brought out through separate incisions as fecal and mucous colostomies.</a:t>
            </a:r>
          </a:p>
          <a:p>
            <a:pPr marL="914400" lvl="1" indent="-457200">
              <a:buFont typeface="+mj-lt"/>
              <a:buAutoNum type="arabicPeriod" startAt="2"/>
            </a:pPr>
            <a:r>
              <a:rPr lang="en-US" b="1" dirty="0"/>
              <a:t>Hartmann’s Procedure</a:t>
            </a:r>
          </a:p>
          <a:p>
            <a:pPr lvl="2"/>
            <a:r>
              <a:rPr lang="en-US" dirty="0"/>
              <a:t>Required if the lower end of the gut is too short to bring out to the surface</a:t>
            </a:r>
          </a:p>
        </p:txBody>
      </p:sp>
      <p:pic>
        <p:nvPicPr>
          <p:cNvPr id="4" name="Content Placeholder 4">
            <a:extLst>
              <a:ext uri="{FF2B5EF4-FFF2-40B4-BE49-F238E27FC236}">
                <a16:creationId xmlns:a16="http://schemas.microsoft.com/office/drawing/2014/main" id="{3A1E0127-FBCE-3C83-BE77-416C95EF583D}"/>
              </a:ext>
            </a:extLst>
          </p:cNvPr>
          <p:cNvPicPr>
            <a:picLocks noChangeAspect="1"/>
          </p:cNvPicPr>
          <p:nvPr/>
        </p:nvPicPr>
        <p:blipFill>
          <a:blip r:embed="rId2"/>
          <a:stretch>
            <a:fillRect/>
          </a:stretch>
        </p:blipFill>
        <p:spPr>
          <a:xfrm>
            <a:off x="8837510" y="1248525"/>
            <a:ext cx="2516287" cy="1524333"/>
          </a:xfrm>
          <a:prstGeom prst="rect">
            <a:avLst/>
          </a:prstGeom>
        </p:spPr>
      </p:pic>
      <p:pic>
        <p:nvPicPr>
          <p:cNvPr id="6" name="Content Placeholder 4">
            <a:extLst>
              <a:ext uri="{FF2B5EF4-FFF2-40B4-BE49-F238E27FC236}">
                <a16:creationId xmlns:a16="http://schemas.microsoft.com/office/drawing/2014/main" id="{A897E1F1-6F29-58F9-D623-711A6ADA9562}"/>
              </a:ext>
            </a:extLst>
          </p:cNvPr>
          <p:cNvPicPr>
            <a:picLocks noChangeAspect="1"/>
          </p:cNvPicPr>
          <p:nvPr/>
        </p:nvPicPr>
        <p:blipFill>
          <a:blip r:embed="rId3"/>
          <a:stretch>
            <a:fillRect/>
          </a:stretch>
        </p:blipFill>
        <p:spPr>
          <a:xfrm>
            <a:off x="8837510" y="2929905"/>
            <a:ext cx="2516287" cy="1581150"/>
          </a:xfrm>
          <a:prstGeom prst="rect">
            <a:avLst/>
          </a:prstGeom>
        </p:spPr>
      </p:pic>
      <p:pic>
        <p:nvPicPr>
          <p:cNvPr id="7" name="Content Placeholder 6">
            <a:extLst>
              <a:ext uri="{FF2B5EF4-FFF2-40B4-BE49-F238E27FC236}">
                <a16:creationId xmlns:a16="http://schemas.microsoft.com/office/drawing/2014/main" id="{1F6CD8EC-BEBD-3328-E40E-969973D18FD8}"/>
              </a:ext>
            </a:extLst>
          </p:cNvPr>
          <p:cNvPicPr>
            <a:picLocks noChangeAspect="1"/>
          </p:cNvPicPr>
          <p:nvPr/>
        </p:nvPicPr>
        <p:blipFill>
          <a:blip r:embed="rId4"/>
          <a:stretch>
            <a:fillRect/>
          </a:stretch>
        </p:blipFill>
        <p:spPr>
          <a:xfrm>
            <a:off x="8837511" y="4668103"/>
            <a:ext cx="2516287" cy="1508861"/>
          </a:xfrm>
          <a:prstGeom prst="rect">
            <a:avLst/>
          </a:prstGeom>
        </p:spPr>
      </p:pic>
    </p:spTree>
    <p:extLst>
      <p:ext uri="{BB962C8B-B14F-4D97-AF65-F5344CB8AC3E}">
        <p14:creationId xmlns:p14="http://schemas.microsoft.com/office/powerpoint/2010/main" val="31416553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6998-067C-005C-E625-38050F3041F7}"/>
              </a:ext>
            </a:extLst>
          </p:cNvPr>
          <p:cNvSpPr>
            <a:spLocks noGrp="1"/>
          </p:cNvSpPr>
          <p:nvPr>
            <p:ph type="title"/>
          </p:nvPr>
        </p:nvSpPr>
        <p:spPr/>
        <p:txBody>
          <a:bodyPr>
            <a:normAutofit/>
          </a:bodyPr>
          <a:lstStyle/>
          <a:p>
            <a:r>
              <a:rPr lang="en-US" dirty="0"/>
              <a:t>Colon Injury Treatment – Exteriorized repair</a:t>
            </a:r>
          </a:p>
        </p:txBody>
      </p:sp>
      <p:sp>
        <p:nvSpPr>
          <p:cNvPr id="3" name="Content Placeholder 2">
            <a:extLst>
              <a:ext uri="{FF2B5EF4-FFF2-40B4-BE49-F238E27FC236}">
                <a16:creationId xmlns:a16="http://schemas.microsoft.com/office/drawing/2014/main" id="{35D8D426-429C-EC28-B614-3EE459271571}"/>
              </a:ext>
            </a:extLst>
          </p:cNvPr>
          <p:cNvSpPr>
            <a:spLocks noGrp="1"/>
          </p:cNvSpPr>
          <p:nvPr>
            <p:ph idx="1"/>
          </p:nvPr>
        </p:nvSpPr>
        <p:spPr/>
        <p:txBody>
          <a:bodyPr/>
          <a:lstStyle/>
          <a:p>
            <a:r>
              <a:rPr lang="en-US" dirty="0"/>
              <a:t>Exteriorized repairs are created by the suspending of a repaired perforation or anastomosis on the abdominal wall with an appliance after the fashion of a loop colostomy.</a:t>
            </a:r>
          </a:p>
          <a:p>
            <a:r>
              <a:rPr lang="en-US" dirty="0"/>
              <a:t>If after 10 days the suture line does not leak, it can be returned to the abdominal cavity under local anesthesia without subsequent risk of leakage. </a:t>
            </a:r>
          </a:p>
          <a:p>
            <a:r>
              <a:rPr lang="en-US" dirty="0"/>
              <a:t>If the repair breaks down before 10 days, it is treated as a loop colostomy. Healing is successful in 50 to 60 percent of cases.</a:t>
            </a:r>
          </a:p>
          <a:p>
            <a:r>
              <a:rPr lang="en-US" b="1" dirty="0"/>
              <a:t>Advantage</a:t>
            </a:r>
            <a:r>
              <a:rPr lang="en-US" dirty="0"/>
              <a:t> is avoidance of an intraperitoneal suture line when it is at risk of leakage.</a:t>
            </a:r>
          </a:p>
          <a:p>
            <a:r>
              <a:rPr lang="en-US" b="1" dirty="0"/>
              <a:t>Disadvantage</a:t>
            </a:r>
            <a:r>
              <a:rPr lang="en-US" dirty="0"/>
              <a:t> is that 40-50% of patients require colostomy closure.</a:t>
            </a:r>
          </a:p>
        </p:txBody>
      </p:sp>
    </p:spTree>
    <p:extLst>
      <p:ext uri="{BB962C8B-B14F-4D97-AF65-F5344CB8AC3E}">
        <p14:creationId xmlns:p14="http://schemas.microsoft.com/office/powerpoint/2010/main" val="32054096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CBCC-4057-0D98-4B14-CF6545C5C7F8}"/>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D624EF7F-E553-493F-5882-12E5044F6C96}"/>
              </a:ext>
            </a:extLst>
          </p:cNvPr>
          <p:cNvSpPr>
            <a:spLocks noGrp="1"/>
          </p:cNvSpPr>
          <p:nvPr>
            <p:ph idx="1"/>
          </p:nvPr>
        </p:nvSpPr>
        <p:spPr/>
        <p:txBody>
          <a:bodyPr/>
          <a:lstStyle/>
          <a:p>
            <a:pPr marL="0" indent="0">
              <a:buNone/>
            </a:pPr>
            <a:r>
              <a:rPr lang="en-US" sz="3200" b="1" dirty="0"/>
              <a:t>Complications related to the colonic injury and its treatment may include</a:t>
            </a:r>
          </a:p>
          <a:p>
            <a:pPr marL="514350" indent="-514350">
              <a:buFont typeface="+mj-lt"/>
              <a:buAutoNum type="arabicPeriod"/>
            </a:pPr>
            <a:r>
              <a:rPr lang="en-US" dirty="0"/>
              <a:t>Intraabdominal abscess</a:t>
            </a:r>
          </a:p>
          <a:p>
            <a:pPr marL="514350" indent="-514350">
              <a:buFont typeface="+mj-lt"/>
              <a:buAutoNum type="arabicPeriod"/>
            </a:pPr>
            <a:r>
              <a:rPr lang="en-US" dirty="0"/>
              <a:t>Fecal fistula</a:t>
            </a:r>
          </a:p>
          <a:p>
            <a:pPr marL="514350" indent="-514350">
              <a:buFont typeface="+mj-lt"/>
              <a:buAutoNum type="arabicPeriod"/>
            </a:pPr>
            <a:r>
              <a:rPr lang="en-US" dirty="0"/>
              <a:t>Wound infection</a:t>
            </a:r>
          </a:p>
          <a:p>
            <a:pPr marL="514350" indent="-514350">
              <a:buFont typeface="+mj-lt"/>
              <a:buAutoNum type="arabicPeriod"/>
            </a:pPr>
            <a:r>
              <a:rPr lang="en-US" dirty="0"/>
              <a:t>Stomal complications</a:t>
            </a:r>
          </a:p>
          <a:p>
            <a:endParaRPr lang="en-US" dirty="0"/>
          </a:p>
        </p:txBody>
      </p:sp>
    </p:spTree>
    <p:extLst>
      <p:ext uri="{BB962C8B-B14F-4D97-AF65-F5344CB8AC3E}">
        <p14:creationId xmlns:p14="http://schemas.microsoft.com/office/powerpoint/2010/main" val="15464283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100D-A29A-43C9-C81A-118FE4A7D791}"/>
              </a:ext>
            </a:extLst>
          </p:cNvPr>
          <p:cNvSpPr>
            <a:spLocks noGrp="1"/>
          </p:cNvSpPr>
          <p:nvPr>
            <p:ph type="title"/>
          </p:nvPr>
        </p:nvSpPr>
        <p:spPr>
          <a:xfrm>
            <a:off x="838200" y="365125"/>
            <a:ext cx="10515600" cy="762339"/>
          </a:xfrm>
        </p:spPr>
        <p:txBody>
          <a:bodyPr/>
          <a:lstStyle/>
          <a:p>
            <a:r>
              <a:rPr lang="en-US" dirty="0"/>
              <a:t>Rectal injury</a:t>
            </a:r>
          </a:p>
        </p:txBody>
      </p:sp>
      <p:sp>
        <p:nvSpPr>
          <p:cNvPr id="3" name="Content Placeholder 2">
            <a:extLst>
              <a:ext uri="{FF2B5EF4-FFF2-40B4-BE49-F238E27FC236}">
                <a16:creationId xmlns:a16="http://schemas.microsoft.com/office/drawing/2014/main" id="{70A1B271-A3D6-C331-4A21-9D6BA17831BD}"/>
              </a:ext>
            </a:extLst>
          </p:cNvPr>
          <p:cNvSpPr>
            <a:spLocks noGrp="1"/>
          </p:cNvSpPr>
          <p:nvPr>
            <p:ph idx="1"/>
          </p:nvPr>
        </p:nvSpPr>
        <p:spPr>
          <a:xfrm>
            <a:off x="838200" y="1304925"/>
            <a:ext cx="10515600" cy="2124075"/>
          </a:xfrm>
        </p:spPr>
        <p:txBody>
          <a:bodyPr/>
          <a:lstStyle/>
          <a:p>
            <a:r>
              <a:rPr lang="en-US" b="1" dirty="0"/>
              <a:t>Etiology</a:t>
            </a:r>
            <a:r>
              <a:rPr lang="en-US" dirty="0"/>
              <a:t>: several ways, all uncommon:</a:t>
            </a:r>
          </a:p>
          <a:p>
            <a:pPr lvl="1"/>
            <a:r>
              <a:rPr lang="en-US" dirty="0"/>
              <a:t>by falling in a sitting posture onto pointed object</a:t>
            </a:r>
          </a:p>
          <a:p>
            <a:pPr lvl="1"/>
            <a:r>
              <a:rPr lang="en-US" dirty="0"/>
              <a:t>by penetrating injury (including gunshots) to the buttocks</a:t>
            </a:r>
          </a:p>
          <a:p>
            <a:pPr lvl="1"/>
            <a:r>
              <a:rPr lang="en-US" dirty="0"/>
              <a:t>by sexual assault or sexual activity involving anal penetration</a:t>
            </a:r>
          </a:p>
          <a:p>
            <a:pPr lvl="1"/>
            <a:r>
              <a:rPr lang="en-US" dirty="0"/>
              <a:t>by The fetal head during childbirth, especially forceps-assisted</a:t>
            </a:r>
          </a:p>
        </p:txBody>
      </p:sp>
      <p:grpSp>
        <p:nvGrpSpPr>
          <p:cNvPr id="11" name="Group 10">
            <a:extLst>
              <a:ext uri="{FF2B5EF4-FFF2-40B4-BE49-F238E27FC236}">
                <a16:creationId xmlns:a16="http://schemas.microsoft.com/office/drawing/2014/main" id="{56DD8CE5-4F90-3353-39C0-A940519CC76B}"/>
              </a:ext>
            </a:extLst>
          </p:cNvPr>
          <p:cNvGrpSpPr/>
          <p:nvPr/>
        </p:nvGrpSpPr>
        <p:grpSpPr>
          <a:xfrm>
            <a:off x="1846584" y="3609753"/>
            <a:ext cx="8498832" cy="2781405"/>
            <a:chOff x="838200" y="3460898"/>
            <a:chExt cx="8498832" cy="2781405"/>
          </a:xfrm>
        </p:grpSpPr>
        <p:pic>
          <p:nvPicPr>
            <p:cNvPr id="5" name="Picture 4">
              <a:extLst>
                <a:ext uri="{FF2B5EF4-FFF2-40B4-BE49-F238E27FC236}">
                  <a16:creationId xmlns:a16="http://schemas.microsoft.com/office/drawing/2014/main" id="{0E3A4CA9-1FA9-1685-29F2-E2C5DC120BFB}"/>
                </a:ext>
              </a:extLst>
            </p:cNvPr>
            <p:cNvPicPr>
              <a:picLocks noChangeAspect="1"/>
            </p:cNvPicPr>
            <p:nvPr/>
          </p:nvPicPr>
          <p:blipFill>
            <a:blip r:embed="rId2"/>
            <a:stretch>
              <a:fillRect/>
            </a:stretch>
          </p:blipFill>
          <p:spPr>
            <a:xfrm>
              <a:off x="6319284" y="3460898"/>
              <a:ext cx="3017748" cy="2589028"/>
            </a:xfrm>
            <a:prstGeom prst="rect">
              <a:avLst/>
            </a:prstGeom>
          </p:spPr>
        </p:pic>
        <p:pic>
          <p:nvPicPr>
            <p:cNvPr id="10" name="Picture 4">
              <a:extLst>
                <a:ext uri="{FF2B5EF4-FFF2-40B4-BE49-F238E27FC236}">
                  <a16:creationId xmlns:a16="http://schemas.microsoft.com/office/drawing/2014/main" id="{95AAB7B6-99B5-D597-2800-F89CE36EC216}"/>
                </a:ext>
              </a:extLst>
            </p:cNvPr>
            <p:cNvPicPr>
              <a:picLocks noChangeAspect="1"/>
            </p:cNvPicPr>
            <p:nvPr/>
          </p:nvPicPr>
          <p:blipFill rotWithShape="1">
            <a:blip r:embed="rId3"/>
            <a:srcRect l="8424" t="30127" r="7390" b="9145"/>
            <a:stretch/>
          </p:blipFill>
          <p:spPr>
            <a:xfrm>
              <a:off x="838200" y="3460898"/>
              <a:ext cx="5257800" cy="2781405"/>
            </a:xfrm>
            <a:prstGeom prst="rect">
              <a:avLst/>
            </a:prstGeom>
          </p:spPr>
        </p:pic>
      </p:grpSp>
    </p:spTree>
    <p:extLst>
      <p:ext uri="{BB962C8B-B14F-4D97-AF65-F5344CB8AC3E}">
        <p14:creationId xmlns:p14="http://schemas.microsoft.com/office/powerpoint/2010/main" val="32338717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6598-F5EB-B786-D802-957E9AEA81FA}"/>
              </a:ext>
            </a:extLst>
          </p:cNvPr>
          <p:cNvSpPr>
            <a:spLocks noGrp="1"/>
          </p:cNvSpPr>
          <p:nvPr>
            <p:ph type="title"/>
          </p:nvPr>
        </p:nvSpPr>
        <p:spPr/>
        <p:txBody>
          <a:bodyPr/>
          <a:lstStyle/>
          <a:p>
            <a:r>
              <a:rPr lang="en-US" dirty="0"/>
              <a:t>Principles of management of rectal injuries</a:t>
            </a:r>
          </a:p>
        </p:txBody>
      </p:sp>
      <p:sp>
        <p:nvSpPr>
          <p:cNvPr id="3" name="Content Placeholder 2">
            <a:extLst>
              <a:ext uri="{FF2B5EF4-FFF2-40B4-BE49-F238E27FC236}">
                <a16:creationId xmlns:a16="http://schemas.microsoft.com/office/drawing/2014/main" id="{F85C9A92-5467-43F7-9584-974A1E6596FD}"/>
              </a:ext>
            </a:extLst>
          </p:cNvPr>
          <p:cNvSpPr>
            <a:spLocks noGrp="1"/>
          </p:cNvSpPr>
          <p:nvPr>
            <p:ph idx="1"/>
          </p:nvPr>
        </p:nvSpPr>
        <p:spPr>
          <a:xfrm>
            <a:off x="838200" y="1305025"/>
            <a:ext cx="10515600" cy="5085141"/>
          </a:xfrm>
        </p:spPr>
        <p:txBody>
          <a:bodyPr>
            <a:normAutofit/>
          </a:bodyPr>
          <a:lstStyle/>
          <a:p>
            <a:r>
              <a:rPr lang="en-US" dirty="0"/>
              <a:t>The injury in the rectum is detected by a thorough endoscopic examination, preferably done with a rigid sigmoidoscope in the left lateral or lithotomy position, to determine if the injury is in the intraperitoneal or extraperitoneal segment.</a:t>
            </a:r>
          </a:p>
          <a:p>
            <a:r>
              <a:rPr lang="en-US" dirty="0"/>
              <a:t>The extraperitoneal space of the rectum is divided into retroperitoneal (high in the abdomen) and subperitoneal (low in the presacral space). The scope is also used to remove retained feces with irrigation.</a:t>
            </a:r>
          </a:p>
          <a:p>
            <a:r>
              <a:rPr lang="en-US" dirty="0"/>
              <a:t>Direct per rectal repair is performed for low injuries (subperitoneal spaces) with possible drainage of the presacral space through an incision between the coccyx and the anus, especially for posterior injuries.</a:t>
            </a:r>
          </a:p>
          <a:p>
            <a:endParaRPr lang="en-US" dirty="0"/>
          </a:p>
        </p:txBody>
      </p:sp>
    </p:spTree>
    <p:extLst>
      <p:ext uri="{BB962C8B-B14F-4D97-AF65-F5344CB8AC3E}">
        <p14:creationId xmlns:p14="http://schemas.microsoft.com/office/powerpoint/2010/main" val="38103715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EEB6E-A058-BE70-257C-E60DFF4BE7EC}"/>
              </a:ext>
            </a:extLst>
          </p:cNvPr>
          <p:cNvSpPr>
            <a:spLocks noGrp="1"/>
          </p:cNvSpPr>
          <p:nvPr>
            <p:ph type="title"/>
          </p:nvPr>
        </p:nvSpPr>
        <p:spPr/>
        <p:txBody>
          <a:bodyPr/>
          <a:lstStyle/>
          <a:p>
            <a:r>
              <a:rPr lang="en-US" dirty="0"/>
              <a:t>Principles of management of rectal injuries</a:t>
            </a:r>
          </a:p>
        </p:txBody>
      </p:sp>
      <p:sp>
        <p:nvSpPr>
          <p:cNvPr id="3" name="Content Placeholder 2">
            <a:extLst>
              <a:ext uri="{FF2B5EF4-FFF2-40B4-BE49-F238E27FC236}">
                <a16:creationId xmlns:a16="http://schemas.microsoft.com/office/drawing/2014/main" id="{0C336457-289A-BDA8-0B7A-B1A18114CD1D}"/>
              </a:ext>
            </a:extLst>
          </p:cNvPr>
          <p:cNvSpPr>
            <a:spLocks noGrp="1"/>
          </p:cNvSpPr>
          <p:nvPr>
            <p:ph sz="half" idx="1"/>
          </p:nvPr>
        </p:nvSpPr>
        <p:spPr>
          <a:xfrm>
            <a:off x="838199" y="1306851"/>
            <a:ext cx="7029894" cy="4870112"/>
          </a:xfrm>
        </p:spPr>
        <p:txBody>
          <a:bodyPr>
            <a:normAutofit/>
          </a:bodyPr>
          <a:lstStyle/>
          <a:p>
            <a:r>
              <a:rPr lang="en-US" dirty="0"/>
              <a:t>Direct repair through abdominal exploration is done for injuries in the intraperitoneal or retroperitoneal segments, with possible suction drainage of the presacral space for posterior injuries and drainage of the Douglas pouch for anterior injuries.</a:t>
            </a:r>
          </a:p>
          <a:p>
            <a:r>
              <a:rPr lang="en-US" dirty="0"/>
              <a:t>A proximal complete fecal diversion is necessary in all cases.</a:t>
            </a:r>
          </a:p>
          <a:p>
            <a:r>
              <a:rPr lang="en-US" dirty="0"/>
              <a:t>Ensure removal of all retained feces by irrigation through either the distal limb of the colostomy or preferably through the rectum.</a:t>
            </a:r>
          </a:p>
          <a:p>
            <a:endParaRPr lang="en-US" dirty="0"/>
          </a:p>
        </p:txBody>
      </p:sp>
      <p:pic>
        <p:nvPicPr>
          <p:cNvPr id="6" name="عنصر نائب للمحتوى 3" descr="download.jpg">
            <a:extLst>
              <a:ext uri="{FF2B5EF4-FFF2-40B4-BE49-F238E27FC236}">
                <a16:creationId xmlns:a16="http://schemas.microsoft.com/office/drawing/2014/main" id="{4BB6B887-F724-02B5-F8DC-66BD00BFC0C4}"/>
              </a:ext>
            </a:extLst>
          </p:cNvPr>
          <p:cNvPicPr>
            <a:picLocks noGrp="1" noChangeAspect="1"/>
          </p:cNvPicPr>
          <p:nvPr>
            <p:ph sz="half" idx="2"/>
          </p:nvPr>
        </p:nvPicPr>
        <p:blipFill>
          <a:blip r:embed="rId2"/>
          <a:stretch>
            <a:fillRect/>
          </a:stretch>
        </p:blipFill>
        <p:spPr>
          <a:xfrm>
            <a:off x="8069843" y="1306850"/>
            <a:ext cx="3283958" cy="2712257"/>
          </a:xfrm>
        </p:spPr>
      </p:pic>
    </p:spTree>
    <p:extLst>
      <p:ext uri="{BB962C8B-B14F-4D97-AF65-F5344CB8AC3E}">
        <p14:creationId xmlns:p14="http://schemas.microsoft.com/office/powerpoint/2010/main" val="17350297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AEC2DA-7E88-AABB-D8BB-E9A6B3FEDF45}"/>
              </a:ext>
            </a:extLst>
          </p:cNvPr>
          <p:cNvSpPr>
            <a:spLocks noGrp="1"/>
          </p:cNvSpPr>
          <p:nvPr>
            <p:ph type="title"/>
          </p:nvPr>
        </p:nvSpPr>
        <p:spPr/>
        <p:txBody>
          <a:bodyPr/>
          <a:lstStyle/>
          <a:p>
            <a:r>
              <a:rPr lang="en-US" dirty="0"/>
              <a:t>Perianal and anal canal injuries</a:t>
            </a:r>
          </a:p>
        </p:txBody>
      </p:sp>
      <p:sp>
        <p:nvSpPr>
          <p:cNvPr id="6" name="Content Placeholder 5">
            <a:extLst>
              <a:ext uri="{FF2B5EF4-FFF2-40B4-BE49-F238E27FC236}">
                <a16:creationId xmlns:a16="http://schemas.microsoft.com/office/drawing/2014/main" id="{F5624C09-F32D-D62B-03DA-70B6FCB7BDCA}"/>
              </a:ext>
            </a:extLst>
          </p:cNvPr>
          <p:cNvSpPr>
            <a:spLocks noGrp="1"/>
          </p:cNvSpPr>
          <p:nvPr>
            <p:ph idx="1"/>
          </p:nvPr>
        </p:nvSpPr>
        <p:spPr/>
        <p:txBody>
          <a:bodyPr/>
          <a:lstStyle/>
          <a:p>
            <a:r>
              <a:rPr lang="en-US" dirty="0"/>
              <a:t>ln perineal and anal canal injuries, no attempt should be done for primary sphincteric or tissue repair, only debridement and hemostasis are done.</a:t>
            </a:r>
          </a:p>
          <a:p>
            <a:r>
              <a:rPr lang="en-US" dirty="0"/>
              <a:t>It is however, mandatory to divert the fecal stream totally from the wound in the perineum if the lesion is even moderately extensive and specially if involving the sphincteric complex of the anal canal.</a:t>
            </a:r>
          </a:p>
          <a:p>
            <a:r>
              <a:rPr lang="en-US" dirty="0"/>
              <a:t>After healing of the wound and before any colostomy closure, sphincteric repairs can be done under cover of the diversion usually with satisfactory results.</a:t>
            </a:r>
          </a:p>
          <a:p>
            <a:r>
              <a:rPr lang="en-US" b="1" dirty="0"/>
              <a:t>Treatment</a:t>
            </a:r>
            <a:r>
              <a:rPr lang="en-US" dirty="0"/>
              <a:t>: debridement, diversion, drainage, distal washout</a:t>
            </a:r>
          </a:p>
        </p:txBody>
      </p:sp>
    </p:spTree>
    <p:extLst>
      <p:ext uri="{BB962C8B-B14F-4D97-AF65-F5344CB8AC3E}">
        <p14:creationId xmlns:p14="http://schemas.microsoft.com/office/powerpoint/2010/main" val="255373016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A1DE7-04B8-11DB-7B28-9CF47E4A5E93}"/>
              </a:ext>
            </a:extLst>
          </p:cNvPr>
          <p:cNvSpPr>
            <a:spLocks noGrp="1"/>
          </p:cNvSpPr>
          <p:nvPr>
            <p:ph type="title"/>
          </p:nvPr>
        </p:nvSpPr>
        <p:spPr/>
        <p:txBody>
          <a:bodyPr/>
          <a:lstStyle/>
          <a:p>
            <a:r>
              <a:rPr lang="en-US" dirty="0"/>
              <a:t>Multiple trauma patients </a:t>
            </a:r>
          </a:p>
        </p:txBody>
      </p:sp>
      <p:sp>
        <p:nvSpPr>
          <p:cNvPr id="3" name="Content Placeholder 2">
            <a:extLst>
              <a:ext uri="{FF2B5EF4-FFF2-40B4-BE49-F238E27FC236}">
                <a16:creationId xmlns:a16="http://schemas.microsoft.com/office/drawing/2014/main" id="{36D06B7E-B143-AD91-A0CD-0BF41C35849D}"/>
              </a:ext>
            </a:extLst>
          </p:cNvPr>
          <p:cNvSpPr>
            <a:spLocks noGrp="1"/>
          </p:cNvSpPr>
          <p:nvPr>
            <p:ph idx="1"/>
          </p:nvPr>
        </p:nvSpPr>
        <p:spPr/>
        <p:txBody>
          <a:bodyPr/>
          <a:lstStyle/>
          <a:p>
            <a:r>
              <a:rPr lang="en-US" dirty="0"/>
              <a:t>Multiple trauma patients are more likely to die from their intra-operative metabolic failure that from a failure to complete  operative repairs.</a:t>
            </a:r>
          </a:p>
          <a:p>
            <a:r>
              <a:rPr lang="en-US" dirty="0"/>
              <a:t>The patients die from a triad of coagulopathy, hypothermia and metabolic acidosis</a:t>
            </a:r>
          </a:p>
          <a:p>
            <a:r>
              <a:rPr lang="en-US" dirty="0"/>
              <a:t>The principles of the first 'damage control' procedure are control of hemorrhage, prevention of contamination and protection from further injury.</a:t>
            </a:r>
          </a:p>
          <a:p>
            <a:endParaRPr lang="en-US" dirty="0"/>
          </a:p>
        </p:txBody>
      </p:sp>
    </p:spTree>
    <p:extLst>
      <p:ext uri="{BB962C8B-B14F-4D97-AF65-F5344CB8AC3E}">
        <p14:creationId xmlns:p14="http://schemas.microsoft.com/office/powerpoint/2010/main" val="106566615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29CC-84C4-6CBB-8135-FC2E49F5FFCD}"/>
              </a:ext>
            </a:extLst>
          </p:cNvPr>
          <p:cNvSpPr>
            <a:spLocks noGrp="1"/>
          </p:cNvSpPr>
          <p:nvPr>
            <p:ph type="title"/>
          </p:nvPr>
        </p:nvSpPr>
        <p:spPr/>
        <p:txBody>
          <a:bodyPr/>
          <a:lstStyle/>
          <a:p>
            <a:r>
              <a:rPr lang="en-US" dirty="0"/>
              <a:t>Flowcharts</a:t>
            </a:r>
          </a:p>
        </p:txBody>
      </p:sp>
      <p:pic>
        <p:nvPicPr>
          <p:cNvPr id="5" name="Content Placeholder 4">
            <a:extLst>
              <a:ext uri="{FF2B5EF4-FFF2-40B4-BE49-F238E27FC236}">
                <a16:creationId xmlns:a16="http://schemas.microsoft.com/office/drawing/2014/main" id="{E1F28971-8CC4-53F1-4E7C-9BBC37A8B81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38200" y="1423426"/>
            <a:ext cx="5181600" cy="4636623"/>
          </a:xfrm>
        </p:spPr>
      </p:pic>
      <p:pic>
        <p:nvPicPr>
          <p:cNvPr id="6" name="Content Placeholder 4">
            <a:extLst>
              <a:ext uri="{FF2B5EF4-FFF2-40B4-BE49-F238E27FC236}">
                <a16:creationId xmlns:a16="http://schemas.microsoft.com/office/drawing/2014/main" id="{7A76B03F-5CE0-130F-8D9E-D5DF2BD1AEE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00039" y="1306513"/>
            <a:ext cx="4125922" cy="4870450"/>
          </a:xfrm>
        </p:spPr>
      </p:pic>
    </p:spTree>
    <p:extLst>
      <p:ext uri="{BB962C8B-B14F-4D97-AF65-F5344CB8AC3E}">
        <p14:creationId xmlns:p14="http://schemas.microsoft.com/office/powerpoint/2010/main" val="24570227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267C1-588E-D127-010E-A0F10FE903D6}"/>
              </a:ext>
            </a:extLst>
          </p:cNvPr>
          <p:cNvSpPr>
            <a:spLocks noGrp="1"/>
          </p:cNvSpPr>
          <p:nvPr>
            <p:ph type="title"/>
          </p:nvPr>
        </p:nvSpPr>
        <p:spPr/>
        <p:txBody>
          <a:bodyPr/>
          <a:lstStyle/>
          <a:p>
            <a:r>
              <a:rPr lang="en-US" dirty="0"/>
              <a:t>Burn</a:t>
            </a:r>
          </a:p>
        </p:txBody>
      </p:sp>
      <p:sp>
        <p:nvSpPr>
          <p:cNvPr id="4" name="Text Placeholder 3">
            <a:extLst>
              <a:ext uri="{FF2B5EF4-FFF2-40B4-BE49-F238E27FC236}">
                <a16:creationId xmlns:a16="http://schemas.microsoft.com/office/drawing/2014/main" id="{1C31D446-200F-6EC0-2C6B-0D7210F7FC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7475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E4C9-8DA8-5BCD-1243-6902C5ECF632}"/>
              </a:ext>
            </a:extLst>
          </p:cNvPr>
          <p:cNvSpPr>
            <a:spLocks noGrp="1"/>
          </p:cNvSpPr>
          <p:nvPr>
            <p:ph type="title"/>
          </p:nvPr>
        </p:nvSpPr>
        <p:spPr/>
        <p:txBody>
          <a:bodyPr/>
          <a:lstStyle/>
          <a:p>
            <a:r>
              <a:rPr lang="en-US" sz="4400" dirty="0">
                <a:solidFill>
                  <a:srgbClr val="45515E"/>
                </a:solidFill>
              </a:rPr>
              <a:t>Head-to-toe physical examination cont.</a:t>
            </a:r>
            <a:endParaRPr lang="en-US" dirty="0"/>
          </a:p>
        </p:txBody>
      </p:sp>
      <p:sp>
        <p:nvSpPr>
          <p:cNvPr id="3" name="Content Placeholder 2">
            <a:extLst>
              <a:ext uri="{FF2B5EF4-FFF2-40B4-BE49-F238E27FC236}">
                <a16:creationId xmlns:a16="http://schemas.microsoft.com/office/drawing/2014/main" id="{FB12C397-86A8-6CDA-B160-6B17DC37B4D1}"/>
              </a:ext>
            </a:extLst>
          </p:cNvPr>
          <p:cNvSpPr>
            <a:spLocks noGrp="1"/>
          </p:cNvSpPr>
          <p:nvPr>
            <p:ph idx="1"/>
          </p:nvPr>
        </p:nvSpPr>
        <p:spPr/>
        <p:txBody>
          <a:bodyPr>
            <a:normAutofit/>
          </a:bodyPr>
          <a:lstStyle/>
          <a:p>
            <a:r>
              <a:rPr lang="en-US" b="1" dirty="0"/>
              <a:t>Chest</a:t>
            </a:r>
            <a:r>
              <a:rPr lang="en-US" dirty="0"/>
              <a:t>: symmetrical expansion, paradoxical movement, wounds/bruising, deformity, respiratory rate and depth, tenderness, and breath sounds</a:t>
            </a:r>
            <a:endParaRPr lang="en-US" b="1" dirty="0"/>
          </a:p>
          <a:p>
            <a:r>
              <a:rPr lang="en-US" b="1" dirty="0"/>
              <a:t>Abdomen</a:t>
            </a:r>
            <a:r>
              <a:rPr lang="en-US" dirty="0"/>
              <a:t>: bruising/wounds, distension, tenderness, rigidity, guarding, and bowel sounds</a:t>
            </a:r>
          </a:p>
          <a:p>
            <a:r>
              <a:rPr lang="en-US" b="1" dirty="0"/>
              <a:t>Pelvis/Genito-urinary</a:t>
            </a:r>
            <a:r>
              <a:rPr lang="en-US" dirty="0"/>
              <a:t>: deformity, bruise (scrotal or perineal), bleeding per urethra</a:t>
            </a:r>
          </a:p>
          <a:p>
            <a:r>
              <a:rPr lang="en-US" b="1" dirty="0"/>
              <a:t>Back</a:t>
            </a:r>
            <a:r>
              <a:rPr lang="en-US" dirty="0"/>
              <a:t>: wounds/bruising, swelling, or tenderness</a:t>
            </a:r>
          </a:p>
          <a:p>
            <a:r>
              <a:rPr lang="en-US" b="1" dirty="0"/>
              <a:t>Arms and Legs</a:t>
            </a:r>
            <a:r>
              <a:rPr lang="en-US" dirty="0"/>
              <a:t>: wounds, deformity, tenderness, movement, pulses, and sensation</a:t>
            </a:r>
          </a:p>
        </p:txBody>
      </p:sp>
      <p:sp>
        <p:nvSpPr>
          <p:cNvPr id="4" name="TextBox 3">
            <a:extLst>
              <a:ext uri="{FF2B5EF4-FFF2-40B4-BE49-F238E27FC236}">
                <a16:creationId xmlns:a16="http://schemas.microsoft.com/office/drawing/2014/main" id="{7D5CA5E1-08ED-15A2-750D-8CE8D20A54AA}"/>
              </a:ext>
            </a:extLst>
          </p:cNvPr>
          <p:cNvSpPr txBox="1"/>
          <p:nvPr/>
        </p:nvSpPr>
        <p:spPr>
          <a:xfrm>
            <a:off x="11367735" y="0"/>
            <a:ext cx="824265" cy="369332"/>
          </a:xfrm>
          <a:prstGeom prst="rect">
            <a:avLst/>
          </a:prstGeom>
          <a:noFill/>
          <a:ln>
            <a:solidFill>
              <a:schemeClr val="accent1"/>
            </a:solidFill>
          </a:ln>
        </p:spPr>
        <p:txBody>
          <a:bodyPr wrap="none" rtlCol="0">
            <a:spAutoFit/>
          </a:bodyPr>
          <a:lstStyle/>
          <a:p>
            <a:r>
              <a:rPr lang="ar-JO" dirty="0">
                <a:solidFill>
                  <a:srgbClr val="0070C0"/>
                </a:solidFill>
              </a:rPr>
              <a:t>محاضرة</a:t>
            </a:r>
            <a:endParaRPr lang="en-US" dirty="0">
              <a:solidFill>
                <a:srgbClr val="0070C0"/>
              </a:solidFill>
            </a:endParaRPr>
          </a:p>
        </p:txBody>
      </p:sp>
    </p:spTree>
    <p:extLst>
      <p:ext uri="{BB962C8B-B14F-4D97-AF65-F5344CB8AC3E}">
        <p14:creationId xmlns:p14="http://schemas.microsoft.com/office/powerpoint/2010/main" val="4490602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2648-8E1A-113B-E077-57CFD4ECD19A}"/>
              </a:ext>
            </a:extLst>
          </p:cNvPr>
          <p:cNvSpPr>
            <a:spLocks noGrp="1"/>
          </p:cNvSpPr>
          <p:nvPr>
            <p:ph type="title"/>
          </p:nvPr>
        </p:nvSpPr>
        <p:spPr/>
        <p:txBody>
          <a:bodyPr/>
          <a:lstStyle/>
          <a:p>
            <a:r>
              <a:rPr lang="en-US" dirty="0"/>
              <a:t>Burns</a:t>
            </a:r>
          </a:p>
        </p:txBody>
      </p:sp>
      <p:sp>
        <p:nvSpPr>
          <p:cNvPr id="3" name="Content Placeholder 2">
            <a:extLst>
              <a:ext uri="{FF2B5EF4-FFF2-40B4-BE49-F238E27FC236}">
                <a16:creationId xmlns:a16="http://schemas.microsoft.com/office/drawing/2014/main" id="{C99910CF-7275-47C5-D560-7871A505E96B}"/>
              </a:ext>
            </a:extLst>
          </p:cNvPr>
          <p:cNvSpPr>
            <a:spLocks noGrp="1"/>
          </p:cNvSpPr>
          <p:nvPr>
            <p:ph sz="half" idx="1"/>
          </p:nvPr>
        </p:nvSpPr>
        <p:spPr/>
        <p:txBody>
          <a:bodyPr>
            <a:normAutofit/>
          </a:bodyPr>
          <a:lstStyle/>
          <a:p>
            <a:pPr marL="0" indent="0" algn="ctr">
              <a:buNone/>
            </a:pPr>
            <a:r>
              <a:rPr lang="en-US" sz="3600" b="1" dirty="0"/>
              <a:t>Etiology</a:t>
            </a:r>
          </a:p>
          <a:p>
            <a:r>
              <a:rPr lang="en-US" b="1" dirty="0"/>
              <a:t>Thermal burns (most common)</a:t>
            </a:r>
          </a:p>
          <a:p>
            <a:pPr lvl="1"/>
            <a:r>
              <a:rPr lang="en-US" dirty="0"/>
              <a:t>Flame burns: fire</a:t>
            </a:r>
          </a:p>
          <a:p>
            <a:pPr lvl="1"/>
            <a:r>
              <a:rPr lang="en-US" dirty="0"/>
              <a:t>Contact burns: hot surfaces</a:t>
            </a:r>
          </a:p>
          <a:p>
            <a:pPr lvl="1"/>
            <a:r>
              <a:rPr lang="en-US" dirty="0"/>
              <a:t>Scalding: hot liquids or steam</a:t>
            </a:r>
          </a:p>
          <a:p>
            <a:r>
              <a:rPr lang="en-US" b="1" dirty="0"/>
              <a:t>Nonthermal burns</a:t>
            </a:r>
          </a:p>
          <a:p>
            <a:pPr lvl="1"/>
            <a:r>
              <a:rPr lang="en-US" dirty="0"/>
              <a:t>Chemical burns</a:t>
            </a:r>
          </a:p>
          <a:p>
            <a:pPr lvl="1"/>
            <a:r>
              <a:rPr lang="en-US" dirty="0"/>
              <a:t>Electrical burns</a:t>
            </a:r>
          </a:p>
          <a:p>
            <a:pPr lvl="1"/>
            <a:r>
              <a:rPr lang="en-US" dirty="0"/>
              <a:t>Radiation burns</a:t>
            </a:r>
          </a:p>
          <a:p>
            <a:pPr lvl="1"/>
            <a:r>
              <a:rPr lang="en-US" dirty="0"/>
              <a:t>Friction burns</a:t>
            </a:r>
          </a:p>
        </p:txBody>
      </p:sp>
      <p:sp>
        <p:nvSpPr>
          <p:cNvPr id="6" name="Content Placeholder 5">
            <a:extLst>
              <a:ext uri="{FF2B5EF4-FFF2-40B4-BE49-F238E27FC236}">
                <a16:creationId xmlns:a16="http://schemas.microsoft.com/office/drawing/2014/main" id="{88B50165-F350-ABE3-1472-5DA5BA241277}"/>
              </a:ext>
            </a:extLst>
          </p:cNvPr>
          <p:cNvSpPr>
            <a:spLocks noGrp="1"/>
          </p:cNvSpPr>
          <p:nvPr>
            <p:ph sz="half" idx="2"/>
          </p:nvPr>
        </p:nvSpPr>
        <p:spPr/>
        <p:txBody>
          <a:bodyPr/>
          <a:lstStyle/>
          <a:p>
            <a:pPr marL="0" indent="0" algn="ctr">
              <a:buNone/>
            </a:pPr>
            <a:r>
              <a:rPr lang="en-US" sz="3600" b="1" dirty="0"/>
              <a:t>Classification</a:t>
            </a:r>
            <a:endParaRPr lang="en-US" b="1" dirty="0"/>
          </a:p>
          <a:p>
            <a:r>
              <a:rPr lang="en-US" b="1" dirty="0"/>
              <a:t>Depth of burns</a:t>
            </a:r>
          </a:p>
          <a:p>
            <a:r>
              <a:rPr lang="en-US" b="1" dirty="0"/>
              <a:t>Total body surface area</a:t>
            </a:r>
          </a:p>
          <a:p>
            <a:pPr marL="457200" lvl="1" indent="0">
              <a:buNone/>
            </a:pPr>
            <a:r>
              <a:rPr lang="en-US" dirty="0"/>
              <a:t>Total body surface area (TBSA) is the total area of skin involved in an injury (e.g., burn) or disease (e.g., psoriasis).</a:t>
            </a:r>
          </a:p>
          <a:p>
            <a:r>
              <a:rPr lang="en-US" b="1" dirty="0"/>
              <a:t>Burn severity</a:t>
            </a:r>
          </a:p>
          <a:p>
            <a:pPr lvl="1"/>
            <a:r>
              <a:rPr lang="en-US" dirty="0"/>
              <a:t>Minor burn</a:t>
            </a:r>
          </a:p>
          <a:p>
            <a:pPr lvl="1"/>
            <a:r>
              <a:rPr lang="en-US" dirty="0"/>
              <a:t>Moderate burn</a:t>
            </a:r>
          </a:p>
          <a:p>
            <a:pPr lvl="1"/>
            <a:r>
              <a:rPr lang="en-US" dirty="0"/>
              <a:t>Major burn</a:t>
            </a:r>
          </a:p>
        </p:txBody>
      </p:sp>
    </p:spTree>
    <p:extLst>
      <p:ext uri="{BB962C8B-B14F-4D97-AF65-F5344CB8AC3E}">
        <p14:creationId xmlns:p14="http://schemas.microsoft.com/office/powerpoint/2010/main" val="23186475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C6E8-9D12-FED3-9EEE-32FFE5574885}"/>
              </a:ext>
            </a:extLst>
          </p:cNvPr>
          <p:cNvSpPr>
            <a:spLocks noGrp="1"/>
          </p:cNvSpPr>
          <p:nvPr>
            <p:ph type="title"/>
          </p:nvPr>
        </p:nvSpPr>
        <p:spPr/>
        <p:txBody>
          <a:bodyPr>
            <a:normAutofit/>
          </a:bodyPr>
          <a:lstStyle/>
          <a:p>
            <a:r>
              <a:rPr lang="en-US" dirty="0"/>
              <a:t>Pathophysiology of thermal burns</a:t>
            </a:r>
          </a:p>
        </p:txBody>
      </p:sp>
      <p:sp>
        <p:nvSpPr>
          <p:cNvPr id="3" name="Content Placeholder 2">
            <a:extLst>
              <a:ext uri="{FF2B5EF4-FFF2-40B4-BE49-F238E27FC236}">
                <a16:creationId xmlns:a16="http://schemas.microsoft.com/office/drawing/2014/main" id="{D6759DD7-4CF1-AB08-6D55-24DF0EE78229}"/>
              </a:ext>
            </a:extLst>
          </p:cNvPr>
          <p:cNvSpPr>
            <a:spLocks noGrp="1"/>
          </p:cNvSpPr>
          <p:nvPr>
            <p:ph idx="1"/>
          </p:nvPr>
        </p:nvSpPr>
        <p:spPr>
          <a:xfrm>
            <a:off x="838200" y="1305025"/>
            <a:ext cx="10515600" cy="5187849"/>
          </a:xfrm>
        </p:spPr>
        <p:txBody>
          <a:bodyPr>
            <a:normAutofit lnSpcReduction="10000"/>
          </a:bodyPr>
          <a:lstStyle/>
          <a:p>
            <a:r>
              <a:rPr lang="en-US" b="1" dirty="0"/>
              <a:t>Local effects</a:t>
            </a:r>
          </a:p>
          <a:p>
            <a:pPr lvl="1"/>
            <a:r>
              <a:rPr lang="en-US" b="1" dirty="0"/>
              <a:t>Local changes at the burn site (Jackson model of the burn wound)</a:t>
            </a:r>
          </a:p>
          <a:p>
            <a:pPr lvl="2"/>
            <a:r>
              <a:rPr lang="en-US" dirty="0"/>
              <a:t>Zone of coagulation: a central zone of irreversible, coagulative necrosis </a:t>
            </a:r>
          </a:p>
          <a:p>
            <a:pPr lvl="2"/>
            <a:r>
              <a:rPr lang="en-US" dirty="0"/>
              <a:t>Zone of stasis: surrounds the central zone of coagulation and is comprised of damaged but viable tissue with decreased perfusion</a:t>
            </a:r>
          </a:p>
          <a:p>
            <a:pPr lvl="2"/>
            <a:r>
              <a:rPr lang="en-US" dirty="0"/>
              <a:t>Zone of hyperemia: surrounds the zone of stasis and is characterized by inflammation and increased blood flow</a:t>
            </a:r>
          </a:p>
          <a:p>
            <a:pPr lvl="1"/>
            <a:r>
              <a:rPr lang="en-US" b="1" dirty="0"/>
              <a:t>Bacterial colonization of the burn site</a:t>
            </a:r>
          </a:p>
          <a:p>
            <a:pPr lvl="2"/>
            <a:r>
              <a:rPr lang="en-US" dirty="0"/>
              <a:t>Almost all burn wounds are colonized by bacteria. </a:t>
            </a:r>
          </a:p>
          <a:p>
            <a:pPr lvl="2"/>
            <a:r>
              <a:rPr lang="en-US" dirty="0"/>
              <a:t>Common pathogens that infect burn wounds include MRSA, Pseudomonas, Klebsiella, Acinetobacter, and Candida.</a:t>
            </a:r>
          </a:p>
          <a:p>
            <a:pPr lvl="1"/>
            <a:r>
              <a:rPr lang="en-US" b="1" dirty="0"/>
              <a:t>Eschars: a skin lesion characterized by dried, necrotic skin tissue</a:t>
            </a:r>
          </a:p>
          <a:p>
            <a:pPr lvl="2"/>
            <a:r>
              <a:rPr lang="en-US" dirty="0"/>
              <a:t>Can cause constrictive effects</a:t>
            </a:r>
          </a:p>
          <a:p>
            <a:pPr lvl="2"/>
            <a:r>
              <a:rPr lang="en-US" dirty="0"/>
              <a:t>Circumferential eschars (burns that fully encircle the chest, neck, abdomen, and/or an extremity) → loss of skin elasticity → impaired blood flow and/or compartment syndrome (caused by an accumulation of fluids) → acute ischemia distal to the eschar </a:t>
            </a:r>
          </a:p>
        </p:txBody>
      </p:sp>
    </p:spTree>
    <p:extLst>
      <p:ext uri="{BB962C8B-B14F-4D97-AF65-F5344CB8AC3E}">
        <p14:creationId xmlns:p14="http://schemas.microsoft.com/office/powerpoint/2010/main" val="39777611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C6E8-9D12-FED3-9EEE-32FFE5574885}"/>
              </a:ext>
            </a:extLst>
          </p:cNvPr>
          <p:cNvSpPr>
            <a:spLocks noGrp="1"/>
          </p:cNvSpPr>
          <p:nvPr>
            <p:ph type="title"/>
          </p:nvPr>
        </p:nvSpPr>
        <p:spPr/>
        <p:txBody>
          <a:bodyPr>
            <a:normAutofit/>
          </a:bodyPr>
          <a:lstStyle/>
          <a:p>
            <a:r>
              <a:rPr lang="en-US" dirty="0"/>
              <a:t>Pathophysiology of thermal burns</a:t>
            </a:r>
          </a:p>
        </p:txBody>
      </p:sp>
      <p:sp>
        <p:nvSpPr>
          <p:cNvPr id="3" name="Content Placeholder 2">
            <a:extLst>
              <a:ext uri="{FF2B5EF4-FFF2-40B4-BE49-F238E27FC236}">
                <a16:creationId xmlns:a16="http://schemas.microsoft.com/office/drawing/2014/main" id="{D6759DD7-4CF1-AB08-6D55-24DF0EE78229}"/>
              </a:ext>
            </a:extLst>
          </p:cNvPr>
          <p:cNvSpPr>
            <a:spLocks noGrp="1"/>
          </p:cNvSpPr>
          <p:nvPr>
            <p:ph idx="1"/>
          </p:nvPr>
        </p:nvSpPr>
        <p:spPr>
          <a:xfrm>
            <a:off x="838200" y="1305025"/>
            <a:ext cx="8033426" cy="5187849"/>
          </a:xfrm>
        </p:spPr>
        <p:txBody>
          <a:bodyPr>
            <a:normAutofit/>
          </a:bodyPr>
          <a:lstStyle/>
          <a:p>
            <a:r>
              <a:rPr lang="en-US" b="1" dirty="0"/>
              <a:t>Local effects</a:t>
            </a:r>
          </a:p>
          <a:p>
            <a:pPr lvl="1"/>
            <a:r>
              <a:rPr lang="en-US" b="1" dirty="0"/>
              <a:t>Eschars: a skin lesion characterized by dried, necrotic skin tissue</a:t>
            </a:r>
          </a:p>
          <a:p>
            <a:pPr lvl="2"/>
            <a:r>
              <a:rPr lang="en-US" dirty="0"/>
              <a:t>Significant eschar on chest or neck → restriction of chest excursion → asphyxia</a:t>
            </a:r>
          </a:p>
          <a:p>
            <a:pPr lvl="2"/>
            <a:r>
              <a:rPr lang="en-US" dirty="0"/>
              <a:t>Significant eschar on abdomen → abdominal compartment syndrome (Bladder pressure is a good estimate of intra-abdominal pressure and can be measured via the foley catheter)</a:t>
            </a:r>
          </a:p>
          <a:p>
            <a:pPr lvl="2"/>
            <a:r>
              <a:rPr lang="en-US" dirty="0"/>
              <a:t>Escharotomy : is an incision of burned skin to relieve constriction</a:t>
            </a:r>
          </a:p>
          <a:p>
            <a:pPr lvl="3"/>
            <a:r>
              <a:rPr lang="en-US" sz="2000" dirty="0"/>
              <a:t>Arms and legs Can be decompressed with axially oriented medial and lateral incisions. Digital escharotomies are not typically needed</a:t>
            </a:r>
          </a:p>
          <a:p>
            <a:pPr lvl="3"/>
            <a:r>
              <a:rPr lang="en-US" sz="2000" dirty="0"/>
              <a:t>Chest and upper abdomen Can be decompressed with bilateral midaxillary releases. These can be connected with one or multiple horizontal incision </a:t>
            </a:r>
            <a:r>
              <a:rPr lang="en-US" sz="2000" dirty="0" err="1"/>
              <a:t>toform</a:t>
            </a:r>
            <a:r>
              <a:rPr lang="en-US" sz="2000" dirty="0"/>
              <a:t> an “H”</a:t>
            </a:r>
          </a:p>
          <a:p>
            <a:pPr lvl="2"/>
            <a:endParaRPr lang="en-US" dirty="0"/>
          </a:p>
        </p:txBody>
      </p:sp>
      <p:pic>
        <p:nvPicPr>
          <p:cNvPr id="1026" name="Picture 2" descr="Figure: Escharotomy incision sites - MSD Manual Professional Edition">
            <a:extLst>
              <a:ext uri="{FF2B5EF4-FFF2-40B4-BE49-F238E27FC236}">
                <a16:creationId xmlns:a16="http://schemas.microsoft.com/office/drawing/2014/main" id="{0540BA6F-1DE7-09B5-E99D-1F1EE74BE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0887" y="1305025"/>
            <a:ext cx="2442914" cy="479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3345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6B0B-CBD5-A08C-1174-CB4FF7AB3EE1}"/>
              </a:ext>
            </a:extLst>
          </p:cNvPr>
          <p:cNvSpPr>
            <a:spLocks noGrp="1"/>
          </p:cNvSpPr>
          <p:nvPr>
            <p:ph type="title"/>
          </p:nvPr>
        </p:nvSpPr>
        <p:spPr/>
        <p:txBody>
          <a:bodyPr/>
          <a:lstStyle/>
          <a:p>
            <a:r>
              <a:rPr lang="en-US" dirty="0"/>
              <a:t>Pathophysiology of thermal burns</a:t>
            </a:r>
          </a:p>
        </p:txBody>
      </p:sp>
      <p:sp>
        <p:nvSpPr>
          <p:cNvPr id="3" name="Content Placeholder 2">
            <a:extLst>
              <a:ext uri="{FF2B5EF4-FFF2-40B4-BE49-F238E27FC236}">
                <a16:creationId xmlns:a16="http://schemas.microsoft.com/office/drawing/2014/main" id="{D67EB8BE-209D-63CA-03ED-9BBBB7BC1CB9}"/>
              </a:ext>
            </a:extLst>
          </p:cNvPr>
          <p:cNvSpPr>
            <a:spLocks noGrp="1"/>
          </p:cNvSpPr>
          <p:nvPr>
            <p:ph idx="1"/>
          </p:nvPr>
        </p:nvSpPr>
        <p:spPr/>
        <p:txBody>
          <a:bodyPr/>
          <a:lstStyle/>
          <a:p>
            <a:r>
              <a:rPr lang="en-US" b="1" dirty="0"/>
              <a:t>Systemic effects</a:t>
            </a:r>
          </a:p>
          <a:p>
            <a:pPr marL="457200" lvl="1" indent="0">
              <a:buNone/>
            </a:pPr>
            <a:r>
              <a:rPr lang="en-US" i="1" dirty="0"/>
              <a:t>Burns involving &gt; 30% of the body surface area and third- or fourth-degree burns are likely to have systemic effects.</a:t>
            </a:r>
          </a:p>
          <a:p>
            <a:pPr lvl="1"/>
            <a:r>
              <a:rPr lang="en-US" dirty="0"/>
              <a:t>Release of cytokines and other inflammatory mediators → systemic inflammatory response syndrome</a:t>
            </a:r>
          </a:p>
          <a:p>
            <a:pPr lvl="2"/>
            <a:r>
              <a:rPr lang="en-US" sz="2200" dirty="0"/>
              <a:t>Increased vascular permeability → extravasation of protein and fluid from the intravascular compartment into interstitial tissue → generalized edema, acute respiratory distress syndrome, and hypovolemic shock with paralytic ileus</a:t>
            </a:r>
          </a:p>
          <a:p>
            <a:pPr lvl="2"/>
            <a:r>
              <a:rPr lang="en-US" sz="2200" dirty="0"/>
              <a:t>Disseminated intravascular coagulation (DIC)</a:t>
            </a:r>
          </a:p>
          <a:p>
            <a:pPr lvl="1"/>
            <a:r>
              <a:rPr lang="en-US" dirty="0"/>
              <a:t>Evaporative fluid loss → hypothermia, dehydration</a:t>
            </a:r>
          </a:p>
          <a:p>
            <a:pPr lvl="1"/>
            <a:r>
              <a:rPr lang="en-US" dirty="0"/>
              <a:t>Hemolysis, muscle damage → hemoglobinuria and/or myoglobinuria → acute tubular necrosis</a:t>
            </a:r>
          </a:p>
          <a:p>
            <a:pPr lvl="1"/>
            <a:r>
              <a:rPr lang="en-US" dirty="0"/>
              <a:t>Immunosuppression</a:t>
            </a:r>
          </a:p>
        </p:txBody>
      </p:sp>
    </p:spTree>
    <p:extLst>
      <p:ext uri="{BB962C8B-B14F-4D97-AF65-F5344CB8AC3E}">
        <p14:creationId xmlns:p14="http://schemas.microsoft.com/office/powerpoint/2010/main" val="25548413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B684-E61F-539A-9C3B-ECA1C5FE5759}"/>
              </a:ext>
            </a:extLst>
          </p:cNvPr>
          <p:cNvSpPr>
            <a:spLocks noGrp="1"/>
          </p:cNvSpPr>
          <p:nvPr>
            <p:ph type="title"/>
          </p:nvPr>
        </p:nvSpPr>
        <p:spPr/>
        <p:txBody>
          <a:bodyPr/>
          <a:lstStyle/>
          <a:p>
            <a:r>
              <a:rPr lang="en-US" dirty="0"/>
              <a:t>Pathophysiology of thermal burns</a:t>
            </a:r>
          </a:p>
        </p:txBody>
      </p:sp>
      <p:sp>
        <p:nvSpPr>
          <p:cNvPr id="3" name="Content Placeholder 2">
            <a:extLst>
              <a:ext uri="{FF2B5EF4-FFF2-40B4-BE49-F238E27FC236}">
                <a16:creationId xmlns:a16="http://schemas.microsoft.com/office/drawing/2014/main" id="{5A3E7765-80EF-BC56-9A6A-AFDF9B2D0EAF}"/>
              </a:ext>
            </a:extLst>
          </p:cNvPr>
          <p:cNvSpPr>
            <a:spLocks noGrp="1"/>
          </p:cNvSpPr>
          <p:nvPr>
            <p:ph idx="1"/>
          </p:nvPr>
        </p:nvSpPr>
        <p:spPr/>
        <p:txBody>
          <a:bodyPr/>
          <a:lstStyle/>
          <a:p>
            <a:r>
              <a:rPr lang="en-US" b="1" dirty="0"/>
              <a:t>Postburn Hypermetabolic state</a:t>
            </a:r>
          </a:p>
          <a:p>
            <a:pPr lvl="1"/>
            <a:r>
              <a:rPr lang="en-US" dirty="0"/>
              <a:t>Initial response: Decreased cardiac output, decreased metabolic rate</a:t>
            </a:r>
          </a:p>
          <a:p>
            <a:pPr lvl="1"/>
            <a:r>
              <a:rPr lang="en-US" dirty="0"/>
              <a:t>24 to 48 hour after injury: Increased cardiac output (2 times normal), increased metabolic rate (2 times normal).</a:t>
            </a:r>
          </a:p>
          <a:p>
            <a:pPr lvl="1"/>
            <a:r>
              <a:rPr lang="en-US" dirty="0"/>
              <a:t>Hypothalamic function altered: Increased glucagon / cortisol / Catecholamines</a:t>
            </a:r>
          </a:p>
          <a:p>
            <a:pPr lvl="1"/>
            <a:r>
              <a:rPr lang="en-US" dirty="0"/>
              <a:t>GI barrier function breaks down, leads to bacterial translocation</a:t>
            </a:r>
          </a:p>
          <a:p>
            <a:pPr lvl="1"/>
            <a:r>
              <a:rPr lang="en-US" dirty="0"/>
              <a:t>Nutritional needs dramatically increase (2 to 3 times normal)</a:t>
            </a:r>
          </a:p>
        </p:txBody>
      </p:sp>
    </p:spTree>
    <p:extLst>
      <p:ext uri="{BB962C8B-B14F-4D97-AF65-F5344CB8AC3E}">
        <p14:creationId xmlns:p14="http://schemas.microsoft.com/office/powerpoint/2010/main" val="27498510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20A509-37F2-B86E-369C-84F4A593F03D}"/>
              </a:ext>
            </a:extLst>
          </p:cNvPr>
          <p:cNvGraphicFramePr>
            <a:graphicFrameLocks noGrp="1"/>
          </p:cNvGraphicFramePr>
          <p:nvPr>
            <p:extLst>
              <p:ext uri="{D42A27DB-BD31-4B8C-83A1-F6EECF244321}">
                <p14:modId xmlns:p14="http://schemas.microsoft.com/office/powerpoint/2010/main" val="2509612947"/>
              </p:ext>
            </p:extLst>
          </p:nvPr>
        </p:nvGraphicFramePr>
        <p:xfrm>
          <a:off x="0" y="1"/>
          <a:ext cx="12192000" cy="6858000"/>
        </p:xfrm>
        <a:graphic>
          <a:graphicData uri="http://schemas.openxmlformats.org/drawingml/2006/table">
            <a:tbl>
              <a:tblPr firstRow="1" bandRow="1">
                <a:tableStyleId>{5940675A-B579-460E-94D1-54222C63F5DA}</a:tableStyleId>
              </a:tblPr>
              <a:tblGrid>
                <a:gridCol w="640080">
                  <a:extLst>
                    <a:ext uri="{9D8B030D-6E8A-4147-A177-3AD203B41FA5}">
                      <a16:colId xmlns:a16="http://schemas.microsoft.com/office/drawing/2014/main" val="1181594649"/>
                    </a:ext>
                  </a:extLst>
                </a:gridCol>
                <a:gridCol w="1087120">
                  <a:extLst>
                    <a:ext uri="{9D8B030D-6E8A-4147-A177-3AD203B41FA5}">
                      <a16:colId xmlns:a16="http://schemas.microsoft.com/office/drawing/2014/main" val="1136079274"/>
                    </a:ext>
                  </a:extLst>
                </a:gridCol>
                <a:gridCol w="1737360">
                  <a:extLst>
                    <a:ext uri="{9D8B030D-6E8A-4147-A177-3AD203B41FA5}">
                      <a16:colId xmlns:a16="http://schemas.microsoft.com/office/drawing/2014/main" val="2416217027"/>
                    </a:ext>
                  </a:extLst>
                </a:gridCol>
                <a:gridCol w="2184400">
                  <a:extLst>
                    <a:ext uri="{9D8B030D-6E8A-4147-A177-3AD203B41FA5}">
                      <a16:colId xmlns:a16="http://schemas.microsoft.com/office/drawing/2014/main" val="1980703976"/>
                    </a:ext>
                  </a:extLst>
                </a:gridCol>
                <a:gridCol w="1432560">
                  <a:extLst>
                    <a:ext uri="{9D8B030D-6E8A-4147-A177-3AD203B41FA5}">
                      <a16:colId xmlns:a16="http://schemas.microsoft.com/office/drawing/2014/main" val="1496548971"/>
                    </a:ext>
                  </a:extLst>
                </a:gridCol>
                <a:gridCol w="2976880">
                  <a:extLst>
                    <a:ext uri="{9D8B030D-6E8A-4147-A177-3AD203B41FA5}">
                      <a16:colId xmlns:a16="http://schemas.microsoft.com/office/drawing/2014/main" val="1465451164"/>
                    </a:ext>
                  </a:extLst>
                </a:gridCol>
                <a:gridCol w="2133600">
                  <a:extLst>
                    <a:ext uri="{9D8B030D-6E8A-4147-A177-3AD203B41FA5}">
                      <a16:colId xmlns:a16="http://schemas.microsoft.com/office/drawing/2014/main" val="2640477763"/>
                    </a:ext>
                  </a:extLst>
                </a:gridCol>
              </a:tblGrid>
              <a:tr h="285609">
                <a:tc rowSpan="2" gridSpan="2">
                  <a:txBody>
                    <a:bodyPr/>
                    <a:lstStyle/>
                    <a:p>
                      <a:pPr algn="ctr"/>
                      <a:r>
                        <a:rPr lang="en-US" sz="1600" b="1" dirty="0"/>
                        <a:t>Degree of burns</a:t>
                      </a:r>
                    </a:p>
                  </a:txBody>
                  <a:tcPr anchor="ctr">
                    <a:solidFill>
                      <a:schemeClr val="bg1">
                        <a:lumMod val="95000"/>
                      </a:schemeClr>
                    </a:solidFill>
                  </a:tcPr>
                </a:tc>
                <a:tc rowSpan="2" hMerge="1">
                  <a:txBody>
                    <a:bodyPr/>
                    <a:lstStyle/>
                    <a:p>
                      <a:pPr algn="ctr"/>
                      <a:endParaRPr lang="en-US" dirty="0"/>
                    </a:p>
                  </a:txBody>
                  <a:tcPr anchor="ctr"/>
                </a:tc>
                <a:tc rowSpan="2">
                  <a:txBody>
                    <a:bodyPr/>
                    <a:lstStyle/>
                    <a:p>
                      <a:pPr algn="ctr"/>
                      <a:r>
                        <a:rPr lang="en-US" sz="1600" b="1" dirty="0"/>
                        <a:t>Affected tissue layers</a:t>
                      </a:r>
                    </a:p>
                  </a:txBody>
                  <a:tcPr anchor="ctr">
                    <a:solidFill>
                      <a:schemeClr val="bg1">
                        <a:lumMod val="95000"/>
                      </a:schemeClr>
                    </a:solidFill>
                  </a:tcPr>
                </a:tc>
                <a:tc gridSpan="3">
                  <a:txBody>
                    <a:bodyPr/>
                    <a:lstStyle/>
                    <a:p>
                      <a:pPr algn="ctr"/>
                      <a:r>
                        <a:rPr lang="en-US" sz="1600" b="1" dirty="0"/>
                        <a:t>Clinical features</a:t>
                      </a:r>
                    </a:p>
                  </a:txBody>
                  <a:tcPr anchor="ctr">
                    <a:solidFill>
                      <a:schemeClr val="bg1">
                        <a:lumMod val="95000"/>
                      </a:schemeClr>
                    </a:solidFill>
                  </a:tcPr>
                </a:tc>
                <a:tc hMerge="1">
                  <a:txBody>
                    <a:bodyPr/>
                    <a:lstStyle/>
                    <a:p>
                      <a:endParaRPr lang="en-US"/>
                    </a:p>
                  </a:txBody>
                  <a:tcPr/>
                </a:tc>
                <a:tc hMerge="1">
                  <a:txBody>
                    <a:bodyPr/>
                    <a:lstStyle/>
                    <a:p>
                      <a:endParaRPr lang="en-US" dirty="0"/>
                    </a:p>
                  </a:txBody>
                  <a:tcPr/>
                </a:tc>
                <a:tc rowSpan="2">
                  <a:txBody>
                    <a:bodyPr/>
                    <a:lstStyle/>
                    <a:p>
                      <a:pPr algn="ctr"/>
                      <a:r>
                        <a:rPr lang="en-US" sz="1600" b="1" dirty="0"/>
                        <a:t>Prognosis</a:t>
                      </a:r>
                    </a:p>
                  </a:txBody>
                  <a:tcPr anchor="ctr">
                    <a:solidFill>
                      <a:schemeClr val="bg1">
                        <a:lumMod val="95000"/>
                      </a:schemeClr>
                    </a:solidFill>
                  </a:tcPr>
                </a:tc>
                <a:extLst>
                  <a:ext uri="{0D108BD9-81ED-4DB2-BD59-A6C34878D82A}">
                    <a16:rowId xmlns:a16="http://schemas.microsoft.com/office/drawing/2014/main" val="1845696308"/>
                  </a:ext>
                </a:extLst>
              </a:tr>
              <a:tr h="701040">
                <a:tc gridSpan="2" vMerge="1">
                  <a:txBody>
                    <a:bodyPr/>
                    <a:lstStyle/>
                    <a:p>
                      <a:pPr algn="ctr"/>
                      <a:endParaRPr lang="en-US" dirty="0"/>
                    </a:p>
                  </a:txBody>
                  <a:tcPr anchor="ctr"/>
                </a:tc>
                <a:tc hMerge="1" vMerge="1">
                  <a:txBody>
                    <a:bodyPr/>
                    <a:lstStyle/>
                    <a:p>
                      <a:endParaRPr lang="en-US"/>
                    </a:p>
                  </a:txBody>
                  <a:tcPr/>
                </a:tc>
                <a:tc vMerge="1">
                  <a:txBody>
                    <a:bodyPr/>
                    <a:lstStyle/>
                    <a:p>
                      <a:pPr algn="ctr"/>
                      <a:endParaRPr lang="en-US" dirty="0"/>
                    </a:p>
                  </a:txBody>
                  <a:tcPr anchor="ctr"/>
                </a:tc>
                <a:tc>
                  <a:txBody>
                    <a:bodyPr/>
                    <a:lstStyle/>
                    <a:p>
                      <a:pPr algn="ctr"/>
                      <a:r>
                        <a:rPr lang="en-US" sz="1600" b="1" dirty="0"/>
                        <a:t>Pain</a:t>
                      </a:r>
                    </a:p>
                  </a:txBody>
                  <a:tcPr anchor="ctr">
                    <a:solidFill>
                      <a:schemeClr val="bg1">
                        <a:lumMod val="95000"/>
                      </a:schemeClr>
                    </a:solidFill>
                  </a:tcPr>
                </a:tc>
                <a:tc>
                  <a:txBody>
                    <a:bodyPr/>
                    <a:lstStyle/>
                    <a:p>
                      <a:pPr algn="ctr"/>
                      <a:r>
                        <a:rPr lang="en-US" sz="1600" b="1" dirty="0"/>
                        <a:t>Wound blanching on pressure</a:t>
                      </a:r>
                    </a:p>
                  </a:txBody>
                  <a:tcPr anchor="ctr">
                    <a:solidFill>
                      <a:schemeClr val="bg1">
                        <a:lumMod val="95000"/>
                      </a:schemeClr>
                    </a:solidFill>
                  </a:tcPr>
                </a:tc>
                <a:tc>
                  <a:txBody>
                    <a:bodyPr/>
                    <a:lstStyle/>
                    <a:p>
                      <a:pPr algn="ctr"/>
                      <a:r>
                        <a:rPr lang="en-US" sz="1600" b="1" dirty="0"/>
                        <a:t>Appearance</a:t>
                      </a:r>
                    </a:p>
                  </a:txBody>
                  <a:tcPr anchor="ctr">
                    <a:solidFill>
                      <a:schemeClr val="bg1">
                        <a:lumMod val="95000"/>
                      </a:schemeClr>
                    </a:solidFill>
                  </a:tcPr>
                </a:tc>
                <a:tc vMerge="1">
                  <a:txBody>
                    <a:bodyPr/>
                    <a:lstStyle/>
                    <a:p>
                      <a:pPr algn="ctr"/>
                      <a:endParaRPr lang="en-US" dirty="0"/>
                    </a:p>
                  </a:txBody>
                  <a:tcPr anchor="ctr"/>
                </a:tc>
                <a:extLst>
                  <a:ext uri="{0D108BD9-81ED-4DB2-BD59-A6C34878D82A}">
                    <a16:rowId xmlns:a16="http://schemas.microsoft.com/office/drawing/2014/main" val="1367103441"/>
                  </a:ext>
                </a:extLst>
              </a:tr>
              <a:tr h="1220329">
                <a:tc gridSpan="2">
                  <a:txBody>
                    <a:bodyPr/>
                    <a:lstStyle/>
                    <a:p>
                      <a:pPr algn="ctr"/>
                      <a:r>
                        <a:rPr lang="en-US" sz="1600" dirty="0"/>
                        <a:t>Superficial burn</a:t>
                      </a:r>
                    </a:p>
                    <a:p>
                      <a:pPr algn="ctr"/>
                      <a:r>
                        <a:rPr lang="en-US" sz="1600" dirty="0"/>
                        <a:t>(1st-degree)</a:t>
                      </a:r>
                    </a:p>
                  </a:txBody>
                  <a:tcPr anchor="ctr">
                    <a:solidFill>
                      <a:schemeClr val="bg1">
                        <a:lumMod val="95000"/>
                      </a:schemeClr>
                    </a:solidFill>
                  </a:tcPr>
                </a:tc>
                <a:tc hMerge="1">
                  <a:txBody>
                    <a:bodyPr/>
                    <a:lstStyle/>
                    <a:p>
                      <a:pPr algn="ctr"/>
                      <a:endParaRPr lang="en-US" dirty="0"/>
                    </a:p>
                  </a:txBody>
                  <a:tcPr anchor="ctr"/>
                </a:tc>
                <a:tc>
                  <a:txBody>
                    <a:bodyPr/>
                    <a:lstStyle/>
                    <a:p>
                      <a:pPr algn="ctr"/>
                      <a:r>
                        <a:rPr lang="en-US" sz="1600" dirty="0"/>
                        <a:t>Superficial layers of the epidermis</a:t>
                      </a:r>
                    </a:p>
                  </a:txBody>
                  <a:tcPr anchor="ctr">
                    <a:solidFill>
                      <a:schemeClr val="bg1"/>
                    </a:solidFill>
                  </a:tcPr>
                </a:tc>
                <a:tc>
                  <a:txBody>
                    <a:bodyPr/>
                    <a:lstStyle/>
                    <a:p>
                      <a:pPr algn="ctr"/>
                      <a:r>
                        <a:rPr lang="en-US" sz="1600" dirty="0"/>
                        <a:t>Yes (localized pain)</a:t>
                      </a:r>
                    </a:p>
                  </a:txBody>
                  <a:tcPr anchor="ctr">
                    <a:solidFill>
                      <a:schemeClr val="bg1"/>
                    </a:solidFill>
                  </a:tcPr>
                </a:tc>
                <a:tc>
                  <a:txBody>
                    <a:bodyPr/>
                    <a:lstStyle/>
                    <a:p>
                      <a:pPr marL="285750" indent="-285750" algn="l">
                        <a:buFont typeface="Arial" panose="020B0604020202020204" pitchFamily="34" charset="0"/>
                        <a:buChar char="•"/>
                      </a:pPr>
                      <a:r>
                        <a:rPr lang="en-US" sz="1600" dirty="0"/>
                        <a:t>Yes</a:t>
                      </a:r>
                    </a:p>
                    <a:p>
                      <a:pPr marL="285750" indent="-285750" algn="l">
                        <a:buFont typeface="Arial" panose="020B0604020202020204" pitchFamily="34" charset="0"/>
                        <a:buChar char="•"/>
                      </a:pPr>
                      <a:r>
                        <a:rPr lang="en-US" sz="1600" dirty="0"/>
                        <a:t>Rapid refill</a:t>
                      </a:r>
                    </a:p>
                  </a:txBody>
                  <a:tcPr anchor="ctr">
                    <a:solidFill>
                      <a:schemeClr val="bg1"/>
                    </a:solidFill>
                  </a:tcPr>
                </a:tc>
                <a:tc>
                  <a:txBody>
                    <a:bodyPr/>
                    <a:lstStyle/>
                    <a:p>
                      <a:pPr marL="285750" indent="-285750" algn="l">
                        <a:buFont typeface="Arial" panose="020B0604020202020204" pitchFamily="34" charset="0"/>
                        <a:buChar char="•"/>
                      </a:pPr>
                      <a:r>
                        <a:rPr lang="en-US" sz="1600" dirty="0"/>
                        <a:t>Like sunburn</a:t>
                      </a:r>
                    </a:p>
                    <a:p>
                      <a:pPr marL="285750" indent="-285750" algn="l">
                        <a:buFont typeface="Arial" panose="020B0604020202020204" pitchFamily="34" charset="0"/>
                        <a:buChar char="•"/>
                      </a:pPr>
                      <a:r>
                        <a:rPr lang="en-US" sz="1600" dirty="0"/>
                        <a:t>Localized features include:</a:t>
                      </a:r>
                    </a:p>
                    <a:p>
                      <a:pPr marL="630238" lvl="1" indent="-173038" algn="l">
                        <a:buFont typeface="Arial" panose="020B0604020202020204" pitchFamily="34" charset="0"/>
                        <a:buChar char="•"/>
                      </a:pPr>
                      <a:r>
                        <a:rPr lang="en-US" sz="1400" dirty="0"/>
                        <a:t>Erythema</a:t>
                      </a:r>
                    </a:p>
                    <a:p>
                      <a:pPr marL="630238" lvl="1" indent="-173038" algn="l">
                        <a:buFont typeface="Arial" panose="020B0604020202020204" pitchFamily="34" charset="0"/>
                        <a:buChar char="•"/>
                      </a:pPr>
                      <a:r>
                        <a:rPr lang="en-US" sz="1400" dirty="0"/>
                        <a:t>Swelling</a:t>
                      </a:r>
                    </a:p>
                    <a:p>
                      <a:pPr marL="630238" lvl="1" indent="-173038" algn="l">
                        <a:buFont typeface="Arial" panose="020B0604020202020204" pitchFamily="34" charset="0"/>
                        <a:buChar char="•"/>
                      </a:pPr>
                      <a:r>
                        <a:rPr lang="en-US" sz="1400" dirty="0"/>
                        <a:t>Skin appears dry</a:t>
                      </a:r>
                    </a:p>
                    <a:p>
                      <a:pPr marL="630238" lvl="1" indent="-173038" algn="l">
                        <a:buFont typeface="Arial" panose="020B0604020202020204" pitchFamily="34" charset="0"/>
                        <a:buChar char="•"/>
                      </a:pPr>
                      <a:r>
                        <a:rPr lang="en-US" sz="1400" dirty="0"/>
                        <a:t>No blistering</a:t>
                      </a:r>
                      <a:endParaRPr lang="en-US" sz="1600" dirty="0"/>
                    </a:p>
                  </a:txBody>
                  <a:tcPr anchor="ctr">
                    <a:solidFill>
                      <a:schemeClr val="bg1"/>
                    </a:solidFill>
                  </a:tcPr>
                </a:tc>
                <a:tc>
                  <a:txBody>
                    <a:bodyPr/>
                    <a:lstStyle/>
                    <a:p>
                      <a:pPr marL="285750" indent="-285750" algn="l">
                        <a:buFont typeface="Arial" panose="020B0604020202020204" pitchFamily="34" charset="0"/>
                        <a:buChar char="•"/>
                      </a:pPr>
                      <a:r>
                        <a:rPr lang="en-US" sz="1600" dirty="0"/>
                        <a:t>Healing within 3–6 days</a:t>
                      </a:r>
                    </a:p>
                    <a:p>
                      <a:pPr marL="285750" indent="-285750" algn="l">
                        <a:buFont typeface="Arial" panose="020B0604020202020204" pitchFamily="34" charset="0"/>
                        <a:buChar char="•"/>
                      </a:pPr>
                      <a:r>
                        <a:rPr lang="en-US" sz="1600" dirty="0"/>
                        <a:t>No scarring</a:t>
                      </a:r>
                    </a:p>
                  </a:txBody>
                  <a:tcPr anchor="ctr">
                    <a:solidFill>
                      <a:schemeClr val="bg1"/>
                    </a:solidFill>
                  </a:tcPr>
                </a:tc>
                <a:extLst>
                  <a:ext uri="{0D108BD9-81ED-4DB2-BD59-A6C34878D82A}">
                    <a16:rowId xmlns:a16="http://schemas.microsoft.com/office/drawing/2014/main" val="1287781279"/>
                  </a:ext>
                </a:extLst>
              </a:tr>
              <a:tr h="1324186">
                <a:tc rowSpan="2">
                  <a:txBody>
                    <a:bodyPr/>
                    <a:lstStyle/>
                    <a:p>
                      <a:pPr algn="ctr"/>
                      <a:r>
                        <a:rPr lang="en-US" sz="1600" dirty="0"/>
                        <a:t>Partial thickness burn (2nd-degree)</a:t>
                      </a:r>
                    </a:p>
                  </a:txBody>
                  <a:tcPr vert="vert27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Superficial partial thickness burn (2a)</a:t>
                      </a:r>
                    </a:p>
                  </a:txBody>
                  <a:tcPr anchor="ctr">
                    <a:solidFill>
                      <a:schemeClr val="bg1">
                        <a:lumMod val="95000"/>
                      </a:schemeClr>
                    </a:solidFill>
                  </a:tcPr>
                </a:tc>
                <a:tc>
                  <a:txBody>
                    <a:bodyPr/>
                    <a:lstStyle/>
                    <a:p>
                      <a:pPr algn="ctr"/>
                      <a:r>
                        <a:rPr lang="en-US" sz="1600" dirty="0"/>
                        <a:t>Epidermis and upper layers of the dermis (papillary dermis)</a:t>
                      </a:r>
                    </a:p>
                  </a:txBody>
                  <a:tcPr anchor="ctr">
                    <a:solidFill>
                      <a:schemeClr val="bg1"/>
                    </a:solidFill>
                  </a:tcPr>
                </a:tc>
                <a:tc>
                  <a:txBody>
                    <a:bodyPr/>
                    <a:lstStyle/>
                    <a:p>
                      <a:pPr algn="ctr"/>
                      <a:r>
                        <a:rPr lang="en-US" sz="1600" dirty="0"/>
                        <a:t>Yes </a:t>
                      </a:r>
                      <a:r>
                        <a:rPr lang="en-US" sz="1600" b="0" i="0" kern="1200" dirty="0">
                          <a:solidFill>
                            <a:schemeClr val="tx1"/>
                          </a:solidFill>
                          <a:effectLst/>
                          <a:latin typeface="+mn-lt"/>
                          <a:ea typeface="+mn-ea"/>
                          <a:cs typeface="+mn-cs"/>
                        </a:rPr>
                        <a:t>(especially with the movement of air or changes in temperature in the area surrounding the wound)</a:t>
                      </a:r>
                      <a:endParaRPr lang="en-US" sz="1600" dirty="0"/>
                    </a:p>
                  </a:txBody>
                  <a:tcPr anchor="ctr">
                    <a:solidFill>
                      <a:schemeClr val="bg1"/>
                    </a:solidFill>
                  </a:tcPr>
                </a:tc>
                <a:tc>
                  <a:txBody>
                    <a:bodyPr/>
                    <a:lstStyle/>
                    <a:p>
                      <a:pPr marL="285750" indent="-285750" algn="l">
                        <a:buFont typeface="Arial" panose="020B0604020202020204" pitchFamily="34" charset="0"/>
                        <a:buChar char="•"/>
                      </a:pPr>
                      <a:r>
                        <a:rPr lang="en-US" sz="1600" dirty="0"/>
                        <a:t>Yes</a:t>
                      </a:r>
                    </a:p>
                    <a:p>
                      <a:pPr marL="285750" indent="-285750" algn="l">
                        <a:buFont typeface="Arial" panose="020B0604020202020204" pitchFamily="34" charset="0"/>
                        <a:buChar char="•"/>
                      </a:pPr>
                      <a:r>
                        <a:rPr lang="en-US" sz="1600" dirty="0"/>
                        <a:t>Slow refill</a:t>
                      </a:r>
                    </a:p>
                  </a:txBody>
                  <a:tcPr anchor="ctr">
                    <a:solidFill>
                      <a:schemeClr val="bg1"/>
                    </a:solidFill>
                  </a:tcPr>
                </a:tc>
                <a:tc>
                  <a:txBody>
                    <a:bodyPr/>
                    <a:lstStyle/>
                    <a:p>
                      <a:pPr marL="285750" indent="-285750" algn="l">
                        <a:buFont typeface="Arial" panose="020B0604020202020204" pitchFamily="34" charset="0"/>
                        <a:buChar char="•"/>
                      </a:pPr>
                      <a:r>
                        <a:rPr lang="en-US" sz="1600" dirty="0"/>
                        <a:t>Erythema</a:t>
                      </a:r>
                    </a:p>
                    <a:p>
                      <a:pPr marL="285750" indent="-285750" algn="l">
                        <a:buFont typeface="Arial" panose="020B0604020202020204" pitchFamily="34" charset="0"/>
                        <a:buChar char="•"/>
                      </a:pPr>
                      <a:r>
                        <a:rPr lang="en-US" sz="1600" dirty="0"/>
                        <a:t>Swelling</a:t>
                      </a:r>
                    </a:p>
                    <a:p>
                      <a:pPr marL="285750" indent="-285750" algn="l">
                        <a:buFont typeface="Arial" panose="020B0604020202020204" pitchFamily="34" charset="0"/>
                        <a:buChar char="•"/>
                      </a:pPr>
                      <a:r>
                        <a:rPr lang="en-US" sz="1600" dirty="0"/>
                        <a:t>Increased temperature of affected skin</a:t>
                      </a:r>
                    </a:p>
                    <a:p>
                      <a:pPr marL="285750" indent="-285750" algn="l">
                        <a:buFont typeface="Arial" panose="020B0604020202020204" pitchFamily="34" charset="0"/>
                        <a:buChar char="•"/>
                      </a:pPr>
                      <a:r>
                        <a:rPr lang="en-US" sz="1600" dirty="0"/>
                        <a:t>Vesicles/bullae</a:t>
                      </a:r>
                    </a:p>
                  </a:txBody>
                  <a:tcPr anchor="ctr">
                    <a:solidFill>
                      <a:schemeClr val="bg1"/>
                    </a:solidFill>
                  </a:tcPr>
                </a:tc>
                <a:tc>
                  <a:txBody>
                    <a:bodyPr/>
                    <a:lstStyle/>
                    <a:p>
                      <a:pPr marL="285750" indent="-285750" algn="l">
                        <a:buFont typeface="Arial" panose="020B0604020202020204" pitchFamily="34" charset="0"/>
                        <a:buChar char="•"/>
                      </a:pPr>
                      <a:r>
                        <a:rPr lang="en-US" sz="1600" dirty="0"/>
                        <a:t>Healing within 1–3 weeks</a:t>
                      </a:r>
                    </a:p>
                    <a:p>
                      <a:pPr marL="285750" indent="-285750" algn="l">
                        <a:buFont typeface="Arial" panose="020B0604020202020204" pitchFamily="34" charset="0"/>
                        <a:buChar char="•"/>
                      </a:pPr>
                      <a:r>
                        <a:rPr lang="en-US" sz="1600" dirty="0"/>
                        <a:t>Temporary hypopigmentation/hyperpigmentation</a:t>
                      </a:r>
                    </a:p>
                    <a:p>
                      <a:pPr marL="285750" indent="-285750" algn="l">
                        <a:buFont typeface="Arial" panose="020B0604020202020204" pitchFamily="34" charset="0"/>
                        <a:buChar char="•"/>
                      </a:pPr>
                      <a:r>
                        <a:rPr lang="en-US" sz="1600" dirty="0"/>
                        <a:t>No scarring</a:t>
                      </a:r>
                    </a:p>
                  </a:txBody>
                  <a:tcPr anchor="ctr">
                    <a:solidFill>
                      <a:schemeClr val="bg1"/>
                    </a:solidFill>
                  </a:tcPr>
                </a:tc>
                <a:extLst>
                  <a:ext uri="{0D108BD9-81ED-4DB2-BD59-A6C34878D82A}">
                    <a16:rowId xmlns:a16="http://schemas.microsoft.com/office/drawing/2014/main" val="975429622"/>
                  </a:ext>
                </a:extLst>
              </a:tr>
              <a:tr h="908755">
                <a:tc vMerge="1">
                  <a:txBody>
                    <a:bodyPr/>
                    <a:lstStyle/>
                    <a:p>
                      <a:endParaRPr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Deep partial thickness burn (2b)</a:t>
                      </a:r>
                    </a:p>
                  </a:txBody>
                  <a:tcPr anchor="ctr">
                    <a:solidFill>
                      <a:schemeClr val="bg1">
                        <a:lumMod val="95000"/>
                      </a:schemeClr>
                    </a:solidFill>
                  </a:tcPr>
                </a:tc>
                <a:tc>
                  <a:txBody>
                    <a:bodyPr/>
                    <a:lstStyle/>
                    <a:p>
                      <a:pPr algn="ctr"/>
                      <a:r>
                        <a:rPr lang="en-US" sz="1600" dirty="0"/>
                        <a:t>Deeper layers of the dermis (papillary and reticular dermis)</a:t>
                      </a:r>
                    </a:p>
                  </a:txBody>
                  <a:tcPr anchor="ctr">
                    <a:solidFill>
                      <a:schemeClr val="bg1"/>
                    </a:solidFill>
                  </a:tcPr>
                </a:tc>
                <a:tc>
                  <a:txBody>
                    <a:bodyPr/>
                    <a:lstStyle/>
                    <a:p>
                      <a:pPr algn="ctr"/>
                      <a:r>
                        <a:rPr lang="en-US" sz="1600" dirty="0"/>
                        <a:t>Yes (pain is typically felt on applying pressure)</a:t>
                      </a:r>
                    </a:p>
                  </a:txBody>
                  <a:tcPr anchor="ctr">
                    <a:solidFill>
                      <a:schemeClr val="bg1"/>
                    </a:solidFill>
                  </a:tcPr>
                </a:tc>
                <a:tc>
                  <a:txBody>
                    <a:bodyPr/>
                    <a:lstStyle/>
                    <a:p>
                      <a:pPr algn="l"/>
                      <a:r>
                        <a:rPr lang="en-US" sz="1600" dirty="0"/>
                        <a:t>No</a:t>
                      </a:r>
                    </a:p>
                    <a:p>
                      <a:pPr algn="l"/>
                      <a:r>
                        <a:rPr lang="en-US" sz="1600" dirty="0"/>
                        <a:t>Very slow refill</a:t>
                      </a:r>
                    </a:p>
                  </a:txBody>
                  <a:tcPr anchor="ctr">
                    <a:solidFill>
                      <a:schemeClr val="bg1"/>
                    </a:solidFill>
                  </a:tcPr>
                </a:tc>
                <a:tc>
                  <a:txBody>
                    <a:bodyPr/>
                    <a:lstStyle/>
                    <a:p>
                      <a:pPr marL="285750" indent="-285750" algn="l">
                        <a:buFont typeface="Arial" panose="020B0604020202020204" pitchFamily="34" charset="0"/>
                        <a:buChar char="•"/>
                      </a:pPr>
                      <a:r>
                        <a:rPr lang="en-US" sz="1600" dirty="0"/>
                        <a:t>Vesicles/bullae: fragile (rupture easily)</a:t>
                      </a:r>
                    </a:p>
                    <a:p>
                      <a:pPr marL="285750" indent="-285750" algn="l">
                        <a:buFont typeface="Arial" panose="020B0604020202020204" pitchFamily="34" charset="0"/>
                        <a:buChar char="•"/>
                      </a:pPr>
                      <a:r>
                        <a:rPr lang="en-US" sz="1600" dirty="0"/>
                        <a:t>Mottled coloration of the skin with red and/or white patches</a:t>
                      </a:r>
                    </a:p>
                  </a:txBody>
                  <a:tcPr anchor="ctr">
                    <a:solidFill>
                      <a:schemeClr val="bg1"/>
                    </a:solidFill>
                  </a:tcPr>
                </a:tc>
                <a:tc>
                  <a:txBody>
                    <a:bodyPr/>
                    <a:lstStyle/>
                    <a:p>
                      <a:pPr marL="285750" indent="-285750" algn="l">
                        <a:buFont typeface="Arial" panose="020B0604020202020204" pitchFamily="34" charset="0"/>
                        <a:buChar char="•"/>
                      </a:pPr>
                      <a:r>
                        <a:rPr lang="en-US" sz="1600" dirty="0"/>
                        <a:t>Healing takes 3 weeks or longer.</a:t>
                      </a:r>
                    </a:p>
                    <a:p>
                      <a:pPr marL="285750" indent="-285750" algn="l">
                        <a:buFont typeface="Arial" panose="020B0604020202020204" pitchFamily="34" charset="0"/>
                        <a:buChar char="•"/>
                      </a:pPr>
                      <a:r>
                        <a:rPr lang="en-US" sz="1600" dirty="0"/>
                        <a:t>Scar formation</a:t>
                      </a:r>
                    </a:p>
                  </a:txBody>
                  <a:tcPr anchor="ctr">
                    <a:solidFill>
                      <a:schemeClr val="bg1"/>
                    </a:solidFill>
                  </a:tcPr>
                </a:tc>
                <a:extLst>
                  <a:ext uri="{0D108BD9-81ED-4DB2-BD59-A6C34878D82A}">
                    <a16:rowId xmlns:a16="http://schemas.microsoft.com/office/drawing/2014/main" val="751221552"/>
                  </a:ext>
                </a:extLst>
              </a:tr>
              <a:tr h="701040">
                <a:tc gridSpan="2">
                  <a:txBody>
                    <a:bodyPr/>
                    <a:lstStyle/>
                    <a:p>
                      <a:pPr algn="ctr"/>
                      <a:r>
                        <a:rPr lang="en-US" sz="1600" dirty="0"/>
                        <a:t>Full thickness burn (3rd-degree)</a:t>
                      </a:r>
                    </a:p>
                  </a:txBody>
                  <a:tcPr anchor="ctr">
                    <a:solidFill>
                      <a:schemeClr val="bg1">
                        <a:lumMod val="95000"/>
                      </a:schemeClr>
                    </a:solidFill>
                  </a:tcPr>
                </a:tc>
                <a:tc hMerge="1">
                  <a:txBody>
                    <a:bodyPr/>
                    <a:lstStyle/>
                    <a:p>
                      <a:pPr algn="ctr"/>
                      <a:endParaRPr lang="en-US" dirty="0"/>
                    </a:p>
                  </a:txBody>
                  <a:tcPr anchor="ctr"/>
                </a:tc>
                <a:tc>
                  <a:txBody>
                    <a:bodyPr/>
                    <a:lstStyle/>
                    <a:p>
                      <a:pPr algn="ctr"/>
                      <a:r>
                        <a:rPr lang="en-US" sz="1600" dirty="0"/>
                        <a:t>Epidermis, dermis, and subcutaneous tissue</a:t>
                      </a:r>
                    </a:p>
                  </a:txBody>
                  <a:tcPr anchor="ctr">
                    <a:solidFill>
                      <a:schemeClr val="bg1"/>
                    </a:solidFill>
                  </a:tcPr>
                </a:tc>
                <a:tc>
                  <a:txBody>
                    <a:bodyPr/>
                    <a:lstStyle/>
                    <a:p>
                      <a:pPr algn="ctr"/>
                      <a:r>
                        <a:rPr lang="en-US" sz="1600" dirty="0"/>
                        <a:t>No (perception of deep pressure is intact)</a:t>
                      </a:r>
                    </a:p>
                  </a:txBody>
                  <a:tcPr anchor="ctr">
                    <a:solidFill>
                      <a:schemeClr val="bg1"/>
                    </a:solidFill>
                  </a:tcPr>
                </a:tc>
                <a:tc>
                  <a:txBody>
                    <a:bodyPr/>
                    <a:lstStyle/>
                    <a:p>
                      <a:pPr algn="ctr"/>
                      <a:r>
                        <a:rPr lang="en-US" sz="1600" dirty="0"/>
                        <a:t>No</a:t>
                      </a:r>
                    </a:p>
                  </a:txBody>
                  <a:tcPr anchor="ctr">
                    <a:solidFill>
                      <a:schemeClr val="bg1"/>
                    </a:solidFill>
                  </a:tcPr>
                </a:tc>
                <a:tc rowSpan="2">
                  <a:txBody>
                    <a:bodyPr/>
                    <a:lstStyle/>
                    <a:p>
                      <a:pPr marL="285750" indent="-285750" algn="l">
                        <a:buFont typeface="Arial" panose="020B0604020202020204" pitchFamily="34" charset="0"/>
                        <a:buChar char="•"/>
                      </a:pPr>
                      <a:r>
                        <a:rPr lang="en-US" sz="1600" dirty="0"/>
                        <a:t>Tissue necrosis with black, waxy-white, or gray leather-like skin (eschar)</a:t>
                      </a:r>
                    </a:p>
                    <a:p>
                      <a:pPr marL="285750" indent="-285750" algn="l">
                        <a:buFont typeface="Arial" panose="020B0604020202020204" pitchFamily="34" charset="0"/>
                        <a:buChar char="•"/>
                      </a:pPr>
                      <a:r>
                        <a:rPr lang="en-US" sz="1600" dirty="0"/>
                        <a:t>Skin appears dry and inelastic</a:t>
                      </a:r>
                    </a:p>
                  </a:txBody>
                  <a:tcPr anchor="ctr">
                    <a:solidFill>
                      <a:schemeClr val="bg1"/>
                    </a:solidFill>
                  </a:tcPr>
                </a:tc>
                <a:tc>
                  <a:txBody>
                    <a:bodyPr/>
                    <a:lstStyle/>
                    <a:p>
                      <a:pPr marL="0" indent="0" algn="ctr">
                        <a:buFont typeface="Arial" panose="020B0604020202020204" pitchFamily="34" charset="0"/>
                        <a:buNone/>
                      </a:pPr>
                      <a:r>
                        <a:rPr lang="en-US" sz="1600" dirty="0"/>
                        <a:t>The burn does not heal by itself.</a:t>
                      </a:r>
                    </a:p>
                  </a:txBody>
                  <a:tcPr anchor="ctr">
                    <a:solidFill>
                      <a:schemeClr val="bg1"/>
                    </a:solidFill>
                  </a:tcPr>
                </a:tc>
                <a:extLst>
                  <a:ext uri="{0D108BD9-81ED-4DB2-BD59-A6C34878D82A}">
                    <a16:rowId xmlns:a16="http://schemas.microsoft.com/office/drawing/2014/main" val="477000095"/>
                  </a:ext>
                </a:extLst>
              </a:tr>
              <a:tr h="701040">
                <a:tc gridSpan="2">
                  <a:txBody>
                    <a:bodyPr/>
                    <a:lstStyle/>
                    <a:p>
                      <a:pPr algn="ctr"/>
                      <a:r>
                        <a:rPr lang="en-US" sz="1600" dirty="0"/>
                        <a:t>deeper injury burn (4th-degree)</a:t>
                      </a:r>
                    </a:p>
                  </a:txBody>
                  <a:tcPr anchor="ctr">
                    <a:solidFill>
                      <a:schemeClr val="bg1">
                        <a:lumMod val="95000"/>
                      </a:schemeClr>
                    </a:solidFill>
                  </a:tcPr>
                </a:tc>
                <a:tc hMerge="1">
                  <a:txBody>
                    <a:bodyPr/>
                    <a:lstStyle/>
                    <a:p>
                      <a:pPr algn="ctr"/>
                      <a:endParaRPr lang="en-US" dirty="0"/>
                    </a:p>
                  </a:txBody>
                  <a:tcPr anchor="ctr"/>
                </a:tc>
                <a:tc>
                  <a:txBody>
                    <a:bodyPr/>
                    <a:lstStyle/>
                    <a:p>
                      <a:pPr algn="ctr"/>
                      <a:r>
                        <a:rPr lang="en-US" sz="1600" dirty="0"/>
                        <a:t>Epidermis, dermis, and deeper structures</a:t>
                      </a:r>
                    </a:p>
                  </a:txBody>
                  <a:tcPr anchor="ctr">
                    <a:solidFill>
                      <a:schemeClr val="bg1"/>
                    </a:solidFill>
                  </a:tcPr>
                </a:tc>
                <a:tc>
                  <a:txBody>
                    <a:bodyPr/>
                    <a:lstStyle/>
                    <a:p>
                      <a:pPr algn="ctr"/>
                      <a:r>
                        <a:rPr lang="en-US" sz="1600" dirty="0"/>
                        <a:t>No (minimal perception of deep pressure)</a:t>
                      </a:r>
                    </a:p>
                  </a:txBody>
                  <a:tcPr anchor="ctr">
                    <a:solidFill>
                      <a:schemeClr val="bg1"/>
                    </a:solidFill>
                  </a:tcPr>
                </a:tc>
                <a:tc>
                  <a:txBody>
                    <a:bodyPr/>
                    <a:lstStyle/>
                    <a:p>
                      <a:pPr algn="ctr"/>
                      <a:r>
                        <a:rPr lang="en-US" sz="1600" dirty="0"/>
                        <a:t>No</a:t>
                      </a:r>
                    </a:p>
                  </a:txBody>
                  <a:tcPr anchor="ctr">
                    <a:solidFill>
                      <a:schemeClr val="bg1"/>
                    </a:solidFill>
                  </a:tcPr>
                </a:tc>
                <a:tc vMerge="1">
                  <a:txBody>
                    <a:bodyPr/>
                    <a:lstStyle/>
                    <a:p>
                      <a:pPr marL="285750" indent="-285750" algn="l">
                        <a:buFont typeface="Arial" panose="020B0604020202020204" pitchFamily="34" charset="0"/>
                        <a:buChar char="•"/>
                      </a:pPr>
                      <a:endParaRPr lang="en-US" sz="1600" dirty="0"/>
                    </a:p>
                  </a:txBody>
                  <a:tcPr anchor="ctr"/>
                </a:tc>
                <a:tc>
                  <a:txBody>
                    <a:bodyPr/>
                    <a:lstStyle/>
                    <a:p>
                      <a:pPr marL="0" indent="0" algn="ctr">
                        <a:buFont typeface="Arial" panose="020B0604020202020204" pitchFamily="34" charset="0"/>
                        <a:buNone/>
                      </a:pPr>
                      <a:r>
                        <a:rPr lang="en-US" sz="1600" dirty="0"/>
                        <a:t>The tissue is dead and requires amputation.</a:t>
                      </a:r>
                    </a:p>
                  </a:txBody>
                  <a:tcPr anchor="ctr">
                    <a:solidFill>
                      <a:schemeClr val="bg1"/>
                    </a:solidFill>
                  </a:tcPr>
                </a:tc>
                <a:extLst>
                  <a:ext uri="{0D108BD9-81ED-4DB2-BD59-A6C34878D82A}">
                    <a16:rowId xmlns:a16="http://schemas.microsoft.com/office/drawing/2014/main" val="2273983141"/>
                  </a:ext>
                </a:extLst>
              </a:tr>
            </a:tbl>
          </a:graphicData>
        </a:graphic>
      </p:graphicFrame>
    </p:spTree>
    <p:extLst>
      <p:ext uri="{BB962C8B-B14F-4D97-AF65-F5344CB8AC3E}">
        <p14:creationId xmlns:p14="http://schemas.microsoft.com/office/powerpoint/2010/main" val="31595361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FBB4-62EE-500E-F08D-5F26C2415ADF}"/>
              </a:ext>
            </a:extLst>
          </p:cNvPr>
          <p:cNvSpPr>
            <a:spLocks noGrp="1"/>
          </p:cNvSpPr>
          <p:nvPr>
            <p:ph type="title"/>
          </p:nvPr>
        </p:nvSpPr>
        <p:spPr/>
        <p:txBody>
          <a:bodyPr>
            <a:normAutofit/>
          </a:bodyPr>
          <a:lstStyle/>
          <a:p>
            <a:r>
              <a:rPr lang="en-US" dirty="0"/>
              <a:t>Classification – Depth of burns</a:t>
            </a:r>
          </a:p>
        </p:txBody>
      </p:sp>
      <p:grpSp>
        <p:nvGrpSpPr>
          <p:cNvPr id="4" name="Group 3">
            <a:extLst>
              <a:ext uri="{FF2B5EF4-FFF2-40B4-BE49-F238E27FC236}">
                <a16:creationId xmlns:a16="http://schemas.microsoft.com/office/drawing/2014/main" id="{EE1E7110-D648-EC3C-35CE-73787CB5D7D7}"/>
              </a:ext>
            </a:extLst>
          </p:cNvPr>
          <p:cNvGrpSpPr/>
          <p:nvPr/>
        </p:nvGrpSpPr>
        <p:grpSpPr>
          <a:xfrm>
            <a:off x="838200" y="1305025"/>
            <a:ext cx="10515600" cy="2815897"/>
            <a:chOff x="838200" y="1305025"/>
            <a:chExt cx="12427740" cy="3327935"/>
          </a:xfrm>
        </p:grpSpPr>
        <p:pic>
          <p:nvPicPr>
            <p:cNvPr id="1026" name="Picture 2" descr="First-degree burn (superficial burn)">
              <a:extLst>
                <a:ext uri="{FF2B5EF4-FFF2-40B4-BE49-F238E27FC236}">
                  <a16:creationId xmlns:a16="http://schemas.microsoft.com/office/drawing/2014/main" id="{B38057B8-0B54-21BB-C82F-2D0E050DC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05026"/>
              <a:ext cx="2463447" cy="33279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cond-degree burn (2a; superficial partial-thickness burn)">
              <a:extLst>
                <a:ext uri="{FF2B5EF4-FFF2-40B4-BE49-F238E27FC236}">
                  <a16:creationId xmlns:a16="http://schemas.microsoft.com/office/drawing/2014/main" id="{2827E841-9D01-DF76-6E61-E1BEE8F63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767313" y="1859681"/>
              <a:ext cx="3327932" cy="22186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cond-degree burn (2b; deep partial-thickness burn)">
              <a:extLst>
                <a:ext uri="{FF2B5EF4-FFF2-40B4-BE49-F238E27FC236}">
                  <a16:creationId xmlns:a16="http://schemas.microsoft.com/office/drawing/2014/main" id="{9E69945A-A92B-F1DD-1AEA-ECF6030A8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128669" y="1737269"/>
              <a:ext cx="3327933" cy="2463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ird-degree burn (full-thickness burn)">
              <a:extLst>
                <a:ext uri="{FF2B5EF4-FFF2-40B4-BE49-F238E27FC236}">
                  <a16:creationId xmlns:a16="http://schemas.microsoft.com/office/drawing/2014/main" id="{8D0BC5E8-BD1C-334C-1B85-F2A04FB56D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97"/>
            <a:stretch/>
          </p:blipFill>
          <p:spPr bwMode="auto">
            <a:xfrm>
              <a:off x="8044681" y="1305025"/>
              <a:ext cx="2813337" cy="3327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urth-degree burn (deeper-injury burn)">
              <a:extLst>
                <a:ext uri="{FF2B5EF4-FFF2-40B4-BE49-F238E27FC236}">
                  <a16:creationId xmlns:a16="http://schemas.microsoft.com/office/drawing/2014/main" id="{66A3C289-D4A1-FAD2-6CA1-9B60770F94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16" r="7832"/>
            <a:stretch/>
          </p:blipFill>
          <p:spPr bwMode="auto">
            <a:xfrm>
              <a:off x="10878340" y="1305026"/>
              <a:ext cx="2387600" cy="332793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8206015-8DC9-BFEA-B8C7-502935EDE7C3}"/>
              </a:ext>
            </a:extLst>
          </p:cNvPr>
          <p:cNvSpPr txBox="1"/>
          <p:nvPr/>
        </p:nvSpPr>
        <p:spPr>
          <a:xfrm>
            <a:off x="838200" y="4141240"/>
            <a:ext cx="2084417" cy="646331"/>
          </a:xfrm>
          <a:prstGeom prst="rect">
            <a:avLst/>
          </a:prstGeom>
          <a:noFill/>
        </p:spPr>
        <p:txBody>
          <a:bodyPr wrap="square">
            <a:spAutoFit/>
          </a:bodyPr>
          <a:lstStyle/>
          <a:p>
            <a:pPr algn="ctr"/>
            <a:r>
              <a:rPr lang="en-US" sz="1800" dirty="0"/>
              <a:t>Superficial burn</a:t>
            </a:r>
          </a:p>
          <a:p>
            <a:pPr algn="ctr"/>
            <a:r>
              <a:rPr lang="en-US" sz="1800" dirty="0"/>
              <a:t>(1st-degree)</a:t>
            </a:r>
          </a:p>
        </p:txBody>
      </p:sp>
      <p:sp>
        <p:nvSpPr>
          <p:cNvPr id="8" name="TextBox 7">
            <a:extLst>
              <a:ext uri="{FF2B5EF4-FFF2-40B4-BE49-F238E27FC236}">
                <a16:creationId xmlns:a16="http://schemas.microsoft.com/office/drawing/2014/main" id="{223C7010-DED8-CF31-B310-DAE33E5BF679}"/>
              </a:ext>
            </a:extLst>
          </p:cNvPr>
          <p:cNvSpPr txBox="1"/>
          <p:nvPr/>
        </p:nvSpPr>
        <p:spPr>
          <a:xfrm>
            <a:off x="2939813" y="4141240"/>
            <a:ext cx="18772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Superficial partial thickness (2a)</a:t>
            </a:r>
          </a:p>
        </p:txBody>
      </p:sp>
      <p:sp>
        <p:nvSpPr>
          <p:cNvPr id="10" name="TextBox 9">
            <a:extLst>
              <a:ext uri="{FF2B5EF4-FFF2-40B4-BE49-F238E27FC236}">
                <a16:creationId xmlns:a16="http://schemas.microsoft.com/office/drawing/2014/main" id="{4F87C42E-0135-B95C-1D49-3705D94307AD}"/>
              </a:ext>
            </a:extLst>
          </p:cNvPr>
          <p:cNvSpPr txBox="1"/>
          <p:nvPr/>
        </p:nvSpPr>
        <p:spPr>
          <a:xfrm>
            <a:off x="4834273" y="4141240"/>
            <a:ext cx="208442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Deep partial thickness burn (2b)</a:t>
            </a:r>
          </a:p>
        </p:txBody>
      </p:sp>
      <p:sp>
        <p:nvSpPr>
          <p:cNvPr id="12" name="TextBox 11">
            <a:extLst>
              <a:ext uri="{FF2B5EF4-FFF2-40B4-BE49-F238E27FC236}">
                <a16:creationId xmlns:a16="http://schemas.microsoft.com/office/drawing/2014/main" id="{0C1889A7-8C0A-1389-207C-2E9E04D8B3BE}"/>
              </a:ext>
            </a:extLst>
          </p:cNvPr>
          <p:cNvSpPr txBox="1"/>
          <p:nvPr/>
        </p:nvSpPr>
        <p:spPr>
          <a:xfrm>
            <a:off x="6918692" y="4141240"/>
            <a:ext cx="2380475" cy="646331"/>
          </a:xfrm>
          <a:prstGeom prst="rect">
            <a:avLst/>
          </a:prstGeom>
          <a:noFill/>
        </p:spPr>
        <p:txBody>
          <a:bodyPr wrap="square">
            <a:spAutoFit/>
          </a:bodyPr>
          <a:lstStyle/>
          <a:p>
            <a:pPr algn="ctr"/>
            <a:r>
              <a:rPr lang="en-US" sz="1800" dirty="0"/>
              <a:t>Full thickness burn (3rd-degree)</a:t>
            </a:r>
          </a:p>
        </p:txBody>
      </p:sp>
      <p:sp>
        <p:nvSpPr>
          <p:cNvPr id="14" name="TextBox 13">
            <a:extLst>
              <a:ext uri="{FF2B5EF4-FFF2-40B4-BE49-F238E27FC236}">
                <a16:creationId xmlns:a16="http://schemas.microsoft.com/office/drawing/2014/main" id="{39E29497-5FA5-F5C2-FB65-DEFE68030DA7}"/>
              </a:ext>
            </a:extLst>
          </p:cNvPr>
          <p:cNvSpPr txBox="1"/>
          <p:nvPr/>
        </p:nvSpPr>
        <p:spPr>
          <a:xfrm>
            <a:off x="9333558" y="4141240"/>
            <a:ext cx="2020242" cy="646331"/>
          </a:xfrm>
          <a:prstGeom prst="rect">
            <a:avLst/>
          </a:prstGeom>
          <a:noFill/>
        </p:spPr>
        <p:txBody>
          <a:bodyPr wrap="square">
            <a:spAutoFit/>
          </a:bodyPr>
          <a:lstStyle/>
          <a:p>
            <a:pPr algn="ctr"/>
            <a:r>
              <a:rPr lang="en-US" sz="1800" dirty="0"/>
              <a:t>Deeper injury burn (4th-degree)</a:t>
            </a:r>
          </a:p>
        </p:txBody>
      </p:sp>
    </p:spTree>
    <p:extLst>
      <p:ext uri="{BB962C8B-B14F-4D97-AF65-F5344CB8AC3E}">
        <p14:creationId xmlns:p14="http://schemas.microsoft.com/office/powerpoint/2010/main" val="20198800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EE15-7F20-ECD9-EE1F-0D975CFA3968}"/>
              </a:ext>
            </a:extLst>
          </p:cNvPr>
          <p:cNvSpPr>
            <a:spLocks noGrp="1"/>
          </p:cNvSpPr>
          <p:nvPr>
            <p:ph type="title"/>
          </p:nvPr>
        </p:nvSpPr>
        <p:spPr/>
        <p:txBody>
          <a:bodyPr/>
          <a:lstStyle/>
          <a:p>
            <a:r>
              <a:rPr lang="en-US" dirty="0"/>
              <a:t>Assessment of burn surface area involvement</a:t>
            </a:r>
          </a:p>
        </p:txBody>
      </p:sp>
      <p:sp>
        <p:nvSpPr>
          <p:cNvPr id="3" name="Content Placeholder 2">
            <a:extLst>
              <a:ext uri="{FF2B5EF4-FFF2-40B4-BE49-F238E27FC236}">
                <a16:creationId xmlns:a16="http://schemas.microsoft.com/office/drawing/2014/main" id="{6E95C1C4-32EB-0AD7-F829-2D81B28DD06F}"/>
              </a:ext>
            </a:extLst>
          </p:cNvPr>
          <p:cNvSpPr>
            <a:spLocks noGrp="1"/>
          </p:cNvSpPr>
          <p:nvPr>
            <p:ph idx="1"/>
          </p:nvPr>
        </p:nvSpPr>
        <p:spPr>
          <a:xfrm>
            <a:off x="838200" y="1305026"/>
            <a:ext cx="10515600" cy="5044974"/>
          </a:xfrm>
        </p:spPr>
        <p:txBody>
          <a:bodyPr>
            <a:normAutofit fontScale="85000" lnSpcReduction="20000"/>
          </a:bodyPr>
          <a:lstStyle/>
          <a:p>
            <a:pPr marL="0" indent="0">
              <a:buNone/>
            </a:pPr>
            <a:r>
              <a:rPr lang="en-US" dirty="0"/>
              <a:t>TBSA is calculated using tools such as the Lund-Browder chart and the rule of nines to assess the severity of the skin condition</a:t>
            </a:r>
          </a:p>
          <a:p>
            <a:r>
              <a:rPr lang="en-US" b="1" dirty="0"/>
              <a:t>Rule of nines </a:t>
            </a:r>
          </a:p>
          <a:p>
            <a:pPr lvl="1"/>
            <a:r>
              <a:rPr lang="en-US" dirty="0"/>
              <a:t>A clinical tool used to rapidly assess the extent of body surface area affected by burns in adults</a:t>
            </a:r>
          </a:p>
          <a:p>
            <a:pPr lvl="1"/>
            <a:r>
              <a:rPr lang="en-US" dirty="0"/>
              <a:t>Divides the adult body's surface into 11 regions (head/neck, 2x anterior trunk, 2x posterior trunk, each arm, 2x each leg), each of which comprises ∼ 9% of the total body surface. or plus 1% for the genital/perineal region</a:t>
            </a:r>
          </a:p>
          <a:p>
            <a:pPr lvl="1"/>
            <a:r>
              <a:rPr lang="en-US" dirty="0"/>
              <a:t>The rule of nines does not accurately account for pediatric proportions in children. </a:t>
            </a:r>
          </a:p>
          <a:p>
            <a:r>
              <a:rPr lang="en-US" b="1" dirty="0"/>
              <a:t>Lund-Browder chart</a:t>
            </a:r>
          </a:p>
          <a:p>
            <a:pPr lvl="1"/>
            <a:r>
              <a:rPr lang="en-US" dirty="0"/>
              <a:t>A set of charts that take into account the different proportions of children and adults (children have proportionally up to 20% larger heads and up to 13% smaller legs) to more precisely estimate the burn surface area involved.</a:t>
            </a:r>
          </a:p>
          <a:p>
            <a:pPr lvl="1"/>
            <a:r>
              <a:rPr lang="en-US" dirty="0"/>
              <a:t>Most accurate method for both adults and children</a:t>
            </a:r>
          </a:p>
          <a:p>
            <a:r>
              <a:rPr lang="en-US" b="1" dirty="0"/>
              <a:t>Palmar method</a:t>
            </a:r>
          </a:p>
          <a:p>
            <a:pPr lvl="1"/>
            <a:r>
              <a:rPr lang="en-US" dirty="0"/>
              <a:t>A method of calculating TBSA using the palm as a unit of measurement to account for different proportions. (A person's palm represents approx. 1% of the total body surface area)</a:t>
            </a:r>
          </a:p>
          <a:p>
            <a:pPr lvl="1"/>
            <a:r>
              <a:rPr lang="en-US" dirty="0"/>
              <a:t>Least reliable method</a:t>
            </a:r>
          </a:p>
        </p:txBody>
      </p:sp>
    </p:spTree>
    <p:extLst>
      <p:ext uri="{BB962C8B-B14F-4D97-AF65-F5344CB8AC3E}">
        <p14:creationId xmlns:p14="http://schemas.microsoft.com/office/powerpoint/2010/main" val="10083271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8C0D-65B9-A9EB-FF22-559916ACB4C2}"/>
              </a:ext>
            </a:extLst>
          </p:cNvPr>
          <p:cNvSpPr>
            <a:spLocks noGrp="1"/>
          </p:cNvSpPr>
          <p:nvPr>
            <p:ph type="title"/>
          </p:nvPr>
        </p:nvSpPr>
        <p:spPr/>
        <p:txBody>
          <a:bodyPr/>
          <a:lstStyle/>
          <a:p>
            <a:r>
              <a:rPr lang="en-US" dirty="0"/>
              <a:t>Rule of nines</a:t>
            </a:r>
          </a:p>
        </p:txBody>
      </p:sp>
      <p:pic>
        <p:nvPicPr>
          <p:cNvPr id="4" name="Content Placeholder 3">
            <a:extLst>
              <a:ext uri="{FF2B5EF4-FFF2-40B4-BE49-F238E27FC236}">
                <a16:creationId xmlns:a16="http://schemas.microsoft.com/office/drawing/2014/main" id="{CB4CDD55-0F06-B92C-F879-2D73A4A15A8E}"/>
              </a:ext>
            </a:extLst>
          </p:cNvPr>
          <p:cNvPicPr>
            <a:picLocks noGrp="1" noChangeAspect="1"/>
          </p:cNvPicPr>
          <p:nvPr>
            <p:ph idx="1"/>
          </p:nvPr>
        </p:nvPicPr>
        <p:blipFill>
          <a:blip r:embed="rId2"/>
          <a:stretch>
            <a:fillRect/>
          </a:stretch>
        </p:blipFill>
        <p:spPr>
          <a:xfrm>
            <a:off x="2235199" y="1213733"/>
            <a:ext cx="7721602" cy="5460822"/>
          </a:xfrm>
          <a:prstGeom prst="rect">
            <a:avLst/>
          </a:prstGeom>
        </p:spPr>
      </p:pic>
    </p:spTree>
    <p:extLst>
      <p:ext uri="{BB962C8B-B14F-4D97-AF65-F5344CB8AC3E}">
        <p14:creationId xmlns:p14="http://schemas.microsoft.com/office/powerpoint/2010/main" val="7504874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F344FCF-BFF0-6EE0-D21F-9819443ED3CC}"/>
              </a:ext>
            </a:extLst>
          </p:cNvPr>
          <p:cNvGraphicFramePr>
            <a:graphicFrameLocks noGrp="1"/>
          </p:cNvGraphicFramePr>
          <p:nvPr>
            <p:ph idx="4294967295"/>
          </p:nvPr>
        </p:nvGraphicFramePr>
        <p:xfrm>
          <a:off x="0" y="0"/>
          <a:ext cx="12192000" cy="6858000"/>
        </p:xfrm>
        <a:graphic>
          <a:graphicData uri="http://schemas.openxmlformats.org/drawingml/2006/table">
            <a:tbl>
              <a:tblPr firstRow="1" bandRow="1">
                <a:tableStyleId>{5940675A-B579-460E-94D1-54222C63F5DA}</a:tableStyleId>
              </a:tblPr>
              <a:tblGrid>
                <a:gridCol w="1513693">
                  <a:extLst>
                    <a:ext uri="{9D8B030D-6E8A-4147-A177-3AD203B41FA5}">
                      <a16:colId xmlns:a16="http://schemas.microsoft.com/office/drawing/2014/main" val="2753496965"/>
                    </a:ext>
                  </a:extLst>
                </a:gridCol>
                <a:gridCol w="8481394">
                  <a:extLst>
                    <a:ext uri="{9D8B030D-6E8A-4147-A177-3AD203B41FA5}">
                      <a16:colId xmlns:a16="http://schemas.microsoft.com/office/drawing/2014/main" val="2238312757"/>
                    </a:ext>
                  </a:extLst>
                </a:gridCol>
                <a:gridCol w="2196913">
                  <a:extLst>
                    <a:ext uri="{9D8B030D-6E8A-4147-A177-3AD203B41FA5}">
                      <a16:colId xmlns:a16="http://schemas.microsoft.com/office/drawing/2014/main" val="1587487514"/>
                    </a:ext>
                  </a:extLst>
                </a:gridCol>
              </a:tblGrid>
              <a:tr h="251795">
                <a:tc gridSpan="3">
                  <a:txBody>
                    <a:bodyPr/>
                    <a:lstStyle/>
                    <a:p>
                      <a:pPr algn="l"/>
                      <a:r>
                        <a:rPr lang="en-US" sz="2200" b="0" dirty="0"/>
                        <a:t>Burn severity is assessed based on burn depth, TBSA, location, and cause.</a:t>
                      </a:r>
                    </a:p>
                  </a:txBody>
                  <a:tcPr anchor="ctr"/>
                </a:tc>
                <a:tc hMerge="1">
                  <a:txBody>
                    <a:bodyPr/>
                    <a:lstStyle/>
                    <a:p>
                      <a:pPr algn="ctr"/>
                      <a:endParaRPr lang="en-US" sz="2200" b="1" dirty="0"/>
                    </a:p>
                  </a:txBody>
                  <a:tcPr anchor="ctr"/>
                </a:tc>
                <a:tc hMerge="1">
                  <a:txBody>
                    <a:bodyPr/>
                    <a:lstStyle/>
                    <a:p>
                      <a:pPr algn="ctr"/>
                      <a:endParaRPr lang="en-US" sz="2200" b="1" dirty="0"/>
                    </a:p>
                  </a:txBody>
                  <a:tcPr anchor="ctr"/>
                </a:tc>
                <a:extLst>
                  <a:ext uri="{0D108BD9-81ED-4DB2-BD59-A6C34878D82A}">
                    <a16:rowId xmlns:a16="http://schemas.microsoft.com/office/drawing/2014/main" val="1713054515"/>
                  </a:ext>
                </a:extLst>
              </a:tr>
              <a:tr h="233810">
                <a:tc>
                  <a:txBody>
                    <a:bodyPr/>
                    <a:lstStyle/>
                    <a:p>
                      <a:pPr algn="ctr"/>
                      <a:endParaRPr lang="en-US" sz="2000" b="1" dirty="0"/>
                    </a:p>
                  </a:txBody>
                  <a:tcPr anchor="ctr"/>
                </a:tc>
                <a:tc>
                  <a:txBody>
                    <a:bodyPr/>
                    <a:lstStyle/>
                    <a:p>
                      <a:pPr algn="ctr"/>
                      <a:r>
                        <a:rPr lang="en-US" sz="2000" b="1" dirty="0"/>
                        <a:t>Criteria</a:t>
                      </a:r>
                    </a:p>
                  </a:txBody>
                  <a:tcPr anchor="ctr"/>
                </a:tc>
                <a:tc>
                  <a:txBody>
                    <a:bodyPr/>
                    <a:lstStyle/>
                    <a:p>
                      <a:pPr algn="ctr"/>
                      <a:r>
                        <a:rPr lang="en-US" sz="2000" b="1" dirty="0"/>
                        <a:t>Management</a:t>
                      </a:r>
                    </a:p>
                  </a:txBody>
                  <a:tcPr anchor="ctr"/>
                </a:tc>
                <a:extLst>
                  <a:ext uri="{0D108BD9-81ED-4DB2-BD59-A6C34878D82A}">
                    <a16:rowId xmlns:a16="http://schemas.microsoft.com/office/drawing/2014/main" val="3018878629"/>
                  </a:ext>
                </a:extLst>
              </a:tr>
              <a:tr h="539561">
                <a:tc>
                  <a:txBody>
                    <a:bodyPr/>
                    <a:lstStyle/>
                    <a:p>
                      <a:pPr algn="ctr"/>
                      <a:r>
                        <a:rPr lang="en-US" sz="2000" b="1" dirty="0"/>
                        <a:t>Minor burn</a:t>
                      </a:r>
                    </a:p>
                  </a:txBody>
                  <a:tcPr anchor="ctr"/>
                </a:tc>
                <a:tc>
                  <a:txBody>
                    <a:bodyPr/>
                    <a:lstStyle/>
                    <a:p>
                      <a:pPr marL="285750" indent="-285750">
                        <a:buFont typeface="Arial" panose="020B0604020202020204" pitchFamily="34" charset="0"/>
                        <a:buChar char="•"/>
                      </a:pPr>
                      <a:r>
                        <a:rPr lang="en-US" dirty="0"/>
                        <a:t>Partial thickness burns &lt; 10% TBSA in adults</a:t>
                      </a:r>
                    </a:p>
                    <a:p>
                      <a:pPr marL="285750" indent="-285750">
                        <a:buFont typeface="Arial" panose="020B0604020202020204" pitchFamily="34" charset="0"/>
                        <a:buChar char="•"/>
                      </a:pPr>
                      <a:r>
                        <a:rPr lang="en-US" dirty="0"/>
                        <a:t>Partial thickness burns &lt; 5% TBSA in children or older adults</a:t>
                      </a:r>
                    </a:p>
                    <a:p>
                      <a:pPr marL="285750" indent="-285750">
                        <a:buFont typeface="Arial" panose="020B0604020202020204" pitchFamily="34" charset="0"/>
                        <a:buChar char="•"/>
                      </a:pPr>
                      <a:r>
                        <a:rPr lang="en-US" dirty="0"/>
                        <a:t>Full thickness burns &lt; 2% TBSA in any patient without other injuries</a:t>
                      </a:r>
                    </a:p>
                  </a:txBody>
                  <a:tcPr anchor="ctr"/>
                </a:tc>
                <a:tc>
                  <a:txBody>
                    <a:bodyPr/>
                    <a:lstStyle/>
                    <a:p>
                      <a:pPr algn="ctr"/>
                      <a:r>
                        <a:rPr lang="en-US" dirty="0"/>
                        <a:t>Outpatient care</a:t>
                      </a:r>
                    </a:p>
                  </a:txBody>
                  <a:tcPr anchor="ctr"/>
                </a:tc>
                <a:extLst>
                  <a:ext uri="{0D108BD9-81ED-4DB2-BD59-A6C34878D82A}">
                    <a16:rowId xmlns:a16="http://schemas.microsoft.com/office/drawing/2014/main" val="1061218367"/>
                  </a:ext>
                </a:extLst>
              </a:tr>
              <a:tr h="1348902">
                <a:tc>
                  <a:txBody>
                    <a:bodyPr/>
                    <a:lstStyle/>
                    <a:p>
                      <a:pPr algn="ctr"/>
                      <a:r>
                        <a:rPr lang="en-US" sz="2000" b="1" dirty="0"/>
                        <a:t>Moderate burn</a:t>
                      </a:r>
                    </a:p>
                  </a:txBody>
                  <a:tcPr anchor="ctr"/>
                </a:tc>
                <a:tc>
                  <a:txBody>
                    <a:bodyPr/>
                    <a:lstStyle/>
                    <a:p>
                      <a:pPr marL="285750" indent="-285750">
                        <a:buFont typeface="Arial" panose="020B0604020202020204" pitchFamily="34" charset="0"/>
                        <a:buChar char="•"/>
                      </a:pPr>
                      <a:r>
                        <a:rPr lang="en-US" dirty="0"/>
                        <a:t>Partial thickness burns 10–20% TBSA in adults</a:t>
                      </a:r>
                    </a:p>
                    <a:p>
                      <a:pPr marL="285750" indent="-285750">
                        <a:buFont typeface="Arial" panose="020B0604020202020204" pitchFamily="34" charset="0"/>
                        <a:buChar char="•"/>
                      </a:pPr>
                      <a:r>
                        <a:rPr lang="en-US" dirty="0"/>
                        <a:t>Partial thickness burns 5–10% TBSA in children or older adults</a:t>
                      </a:r>
                    </a:p>
                    <a:p>
                      <a:pPr marL="285750" indent="-285750">
                        <a:buFont typeface="Arial" panose="020B0604020202020204" pitchFamily="34" charset="0"/>
                        <a:buChar char="•"/>
                      </a:pPr>
                      <a:r>
                        <a:rPr lang="en-US" dirty="0"/>
                        <a:t>Full thickness burns 2–5% TBSA</a:t>
                      </a:r>
                    </a:p>
                    <a:p>
                      <a:pPr marL="285750" indent="-285750">
                        <a:buFont typeface="Arial" panose="020B0604020202020204" pitchFamily="34" charset="0"/>
                        <a:buChar char="•"/>
                      </a:pPr>
                      <a:r>
                        <a:rPr lang="en-US" dirty="0"/>
                        <a:t>Any of the following:</a:t>
                      </a:r>
                    </a:p>
                    <a:p>
                      <a:pPr marL="742950" lvl="1" indent="-285750">
                        <a:buFont typeface="Arial" panose="020B0604020202020204" pitchFamily="34" charset="0"/>
                        <a:buChar char="•"/>
                      </a:pPr>
                      <a:r>
                        <a:rPr lang="en-US" dirty="0"/>
                        <a:t>Low-voltage electrical burn</a:t>
                      </a:r>
                    </a:p>
                    <a:p>
                      <a:pPr marL="742950" lvl="1" indent="-285750">
                        <a:buFont typeface="Arial" panose="020B0604020202020204" pitchFamily="34" charset="0"/>
                        <a:buChar char="•"/>
                      </a:pPr>
                      <a:r>
                        <a:rPr lang="en-US" dirty="0"/>
                        <a:t>Suspected inhalation injury</a:t>
                      </a:r>
                    </a:p>
                    <a:p>
                      <a:pPr marL="742950" lvl="1" indent="-285750">
                        <a:buFont typeface="Arial" panose="020B0604020202020204" pitchFamily="34" charset="0"/>
                        <a:buChar char="•"/>
                      </a:pPr>
                      <a:r>
                        <a:rPr lang="en-US" dirty="0"/>
                        <a:t>Circumferential burn</a:t>
                      </a:r>
                    </a:p>
                    <a:p>
                      <a:pPr marL="742950" lvl="1" indent="-285750">
                        <a:buFont typeface="Arial" panose="020B0604020202020204" pitchFamily="34" charset="0"/>
                        <a:buChar char="•"/>
                      </a:pPr>
                      <a:r>
                        <a:rPr lang="en-US" dirty="0"/>
                        <a:t>Comorbidities that increase infection risk (e.g., diabetes mellitus)</a:t>
                      </a:r>
                    </a:p>
                  </a:txBody>
                  <a:tcPr anchor="ctr"/>
                </a:tc>
                <a:tc>
                  <a:txBody>
                    <a:bodyPr/>
                    <a:lstStyle/>
                    <a:p>
                      <a:pPr algn="ctr"/>
                      <a:r>
                        <a:rPr lang="en-US" dirty="0"/>
                        <a:t>Hospitalization admission</a:t>
                      </a:r>
                    </a:p>
                  </a:txBody>
                  <a:tcPr anchor="ctr"/>
                </a:tc>
                <a:extLst>
                  <a:ext uri="{0D108BD9-81ED-4DB2-BD59-A6C34878D82A}">
                    <a16:rowId xmlns:a16="http://schemas.microsoft.com/office/drawing/2014/main" val="1214243207"/>
                  </a:ext>
                </a:extLst>
              </a:tr>
              <a:tr h="1672638">
                <a:tc>
                  <a:txBody>
                    <a:bodyPr/>
                    <a:lstStyle/>
                    <a:p>
                      <a:pPr algn="ctr"/>
                      <a:r>
                        <a:rPr lang="en-US" sz="2000" b="1" dirty="0"/>
                        <a:t>Major burn</a:t>
                      </a:r>
                    </a:p>
                  </a:txBody>
                  <a:tcPr anchor="ctr"/>
                </a:tc>
                <a:tc>
                  <a:txBody>
                    <a:bodyPr/>
                    <a:lstStyle/>
                    <a:p>
                      <a:pPr marL="285750" indent="-285750">
                        <a:buFont typeface="Arial" panose="020B0604020202020204" pitchFamily="34" charset="0"/>
                        <a:buChar char="•"/>
                      </a:pPr>
                      <a:r>
                        <a:rPr lang="en-US" dirty="0"/>
                        <a:t>Partial thickness burns &gt; 20% TBSA in adults</a:t>
                      </a:r>
                    </a:p>
                    <a:p>
                      <a:pPr marL="285750" indent="-285750">
                        <a:buFont typeface="Arial" panose="020B0604020202020204" pitchFamily="34" charset="0"/>
                        <a:buChar char="•"/>
                      </a:pPr>
                      <a:r>
                        <a:rPr lang="en-US" dirty="0"/>
                        <a:t>Partial thickness burns &gt; 10% TBSA in children and older adults</a:t>
                      </a:r>
                    </a:p>
                    <a:p>
                      <a:pPr marL="285750" indent="-285750">
                        <a:buFont typeface="Arial" panose="020B0604020202020204" pitchFamily="34" charset="0"/>
                        <a:buChar char="•"/>
                      </a:pPr>
                      <a:r>
                        <a:rPr lang="en-US" dirty="0"/>
                        <a:t>Full thickness burns &gt; 5% TBSA</a:t>
                      </a:r>
                    </a:p>
                    <a:p>
                      <a:pPr marL="285750" indent="-285750">
                        <a:buFont typeface="Arial" panose="020B0604020202020204" pitchFamily="34" charset="0"/>
                        <a:buChar char="•"/>
                      </a:pPr>
                      <a:r>
                        <a:rPr lang="en-US" dirty="0"/>
                        <a:t>Any of the following:</a:t>
                      </a:r>
                    </a:p>
                    <a:p>
                      <a:pPr marL="742950" lvl="1" indent="-285750">
                        <a:buFont typeface="Arial" panose="020B0604020202020204" pitchFamily="34" charset="0"/>
                        <a:buChar char="•"/>
                      </a:pPr>
                      <a:r>
                        <a:rPr lang="en-US" dirty="0"/>
                        <a:t>High-voltage electrical injury</a:t>
                      </a:r>
                    </a:p>
                    <a:p>
                      <a:pPr marL="742950" lvl="1" indent="-285750">
                        <a:buFont typeface="Arial" panose="020B0604020202020204" pitchFamily="34" charset="0"/>
                        <a:buChar char="•"/>
                      </a:pPr>
                      <a:r>
                        <a:rPr lang="en-US" dirty="0"/>
                        <a:t>Chemical burns</a:t>
                      </a:r>
                    </a:p>
                    <a:p>
                      <a:pPr marL="742950" lvl="1" indent="-285750">
                        <a:buFont typeface="Arial" panose="020B0604020202020204" pitchFamily="34" charset="0"/>
                        <a:buChar char="•"/>
                      </a:pPr>
                      <a:r>
                        <a:rPr lang="en-US" dirty="0"/>
                        <a:t>Inhalation injury</a:t>
                      </a:r>
                    </a:p>
                    <a:p>
                      <a:pPr marL="742950" lvl="1" indent="-285750">
                        <a:buFont typeface="Arial" panose="020B0604020202020204" pitchFamily="34" charset="0"/>
                        <a:buChar char="•"/>
                      </a:pPr>
                      <a:r>
                        <a:rPr lang="en-US" dirty="0"/>
                        <a:t>Burn to the face, eyes, ears, hand, feet, genitalia, or perineum</a:t>
                      </a:r>
                    </a:p>
                    <a:p>
                      <a:pPr marL="742950" lvl="1" indent="-285750">
                        <a:buFont typeface="Arial" panose="020B0604020202020204" pitchFamily="34" charset="0"/>
                        <a:buChar char="•"/>
                      </a:pPr>
                      <a:r>
                        <a:rPr lang="en-US" dirty="0"/>
                        <a:t>Burns around major joints</a:t>
                      </a:r>
                    </a:p>
                    <a:p>
                      <a:pPr marL="742950" lvl="1" indent="-285750">
                        <a:buFont typeface="Arial" panose="020B0604020202020204" pitchFamily="34" charset="0"/>
                        <a:buChar char="•"/>
                      </a:pPr>
                      <a:r>
                        <a:rPr lang="en-US" dirty="0"/>
                        <a:t>Other concomitant significant trauma (e.g., fractures)</a:t>
                      </a:r>
                    </a:p>
                  </a:txBody>
                  <a:tcPr anchor="ctr"/>
                </a:tc>
                <a:tc>
                  <a:txBody>
                    <a:bodyPr/>
                    <a:lstStyle/>
                    <a:p>
                      <a:pPr algn="ctr"/>
                      <a:r>
                        <a:rPr lang="en-US" dirty="0"/>
                        <a:t>Burn center</a:t>
                      </a:r>
                    </a:p>
                  </a:txBody>
                  <a:tcPr anchor="ctr"/>
                </a:tc>
                <a:extLst>
                  <a:ext uri="{0D108BD9-81ED-4DB2-BD59-A6C34878D82A}">
                    <a16:rowId xmlns:a16="http://schemas.microsoft.com/office/drawing/2014/main" val="162093097"/>
                  </a:ext>
                </a:extLst>
              </a:tr>
            </a:tbl>
          </a:graphicData>
        </a:graphic>
      </p:graphicFrame>
    </p:spTree>
    <p:extLst>
      <p:ext uri="{BB962C8B-B14F-4D97-AF65-F5344CB8AC3E}">
        <p14:creationId xmlns:p14="http://schemas.microsoft.com/office/powerpoint/2010/main" val="2759583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B32A-E055-616E-1EC7-E4C520B34C50}"/>
              </a:ext>
            </a:extLst>
          </p:cNvPr>
          <p:cNvSpPr>
            <a:spLocks noGrp="1"/>
          </p:cNvSpPr>
          <p:nvPr>
            <p:ph type="title"/>
          </p:nvPr>
        </p:nvSpPr>
        <p:spPr>
          <a:xfrm>
            <a:off x="838200" y="365125"/>
            <a:ext cx="10515600" cy="762339"/>
          </a:xfrm>
        </p:spPr>
        <p:txBody>
          <a:bodyPr/>
          <a:lstStyle/>
          <a:p>
            <a:r>
              <a:rPr lang="en-US" dirty="0">
                <a:solidFill>
                  <a:srgbClr val="0070C0"/>
                </a:solidFill>
              </a:rPr>
              <a:t>Diagnostics</a:t>
            </a:r>
          </a:p>
        </p:txBody>
      </p:sp>
      <p:sp>
        <p:nvSpPr>
          <p:cNvPr id="3" name="Content Placeholder 2">
            <a:extLst>
              <a:ext uri="{FF2B5EF4-FFF2-40B4-BE49-F238E27FC236}">
                <a16:creationId xmlns:a16="http://schemas.microsoft.com/office/drawing/2014/main" id="{1BA94F75-EBE5-0C9A-BA63-3933375BB9E1}"/>
              </a:ext>
            </a:extLst>
          </p:cNvPr>
          <p:cNvSpPr>
            <a:spLocks noGrp="1"/>
          </p:cNvSpPr>
          <p:nvPr>
            <p:ph sz="half" idx="1"/>
          </p:nvPr>
        </p:nvSpPr>
        <p:spPr>
          <a:xfrm>
            <a:off x="838200" y="2134045"/>
            <a:ext cx="5181600" cy="4500435"/>
          </a:xfrm>
        </p:spPr>
        <p:txBody>
          <a:bodyPr>
            <a:normAutofit fontScale="92500" lnSpcReduction="20000"/>
          </a:bodyPr>
          <a:lstStyle/>
          <a:p>
            <a:pPr>
              <a:buFont typeface="Courier New" panose="02070309020205020404" pitchFamily="49" charset="0"/>
              <a:buChar char="o"/>
            </a:pPr>
            <a:r>
              <a:rPr lang="en-US" b="1" dirty="0">
                <a:solidFill>
                  <a:srgbClr val="0070C0"/>
                </a:solidFill>
              </a:rPr>
              <a:t>ECG</a:t>
            </a:r>
            <a:r>
              <a:rPr lang="en-US" dirty="0">
                <a:solidFill>
                  <a:srgbClr val="0070C0"/>
                </a:solidFill>
              </a:rPr>
              <a:t>: Indications: mechanisms that may result in cardiac injury (e.g., in blunt chest trauma)</a:t>
            </a:r>
          </a:p>
          <a:p>
            <a:pPr>
              <a:buFont typeface="Courier New" panose="02070309020205020404" pitchFamily="49" charset="0"/>
              <a:buChar char="o"/>
            </a:pPr>
            <a:r>
              <a:rPr lang="en-US" b="1" dirty="0">
                <a:solidFill>
                  <a:srgbClr val="0070C0"/>
                </a:solidFill>
              </a:rPr>
              <a:t>Laboratory studies</a:t>
            </a:r>
          </a:p>
          <a:p>
            <a:pPr lvl="1">
              <a:buFont typeface="Arial" panose="020B0604020202020204" pitchFamily="34" charset="0"/>
              <a:buChar char="•"/>
            </a:pPr>
            <a:r>
              <a:rPr lang="en-US" dirty="0">
                <a:solidFill>
                  <a:srgbClr val="0070C0"/>
                </a:solidFill>
              </a:rPr>
              <a:t>Routine studies: CBC, BMP, LFTs</a:t>
            </a:r>
          </a:p>
          <a:p>
            <a:pPr lvl="1">
              <a:buFont typeface="Arial" panose="020B0604020202020204" pitchFamily="34" charset="0"/>
              <a:buChar char="•"/>
            </a:pPr>
            <a:r>
              <a:rPr lang="en-US" dirty="0">
                <a:solidFill>
                  <a:srgbClr val="0070C0"/>
                </a:solidFill>
              </a:rPr>
              <a:t>Preoperative studies: coagulation studies, type and screen</a:t>
            </a:r>
          </a:p>
          <a:p>
            <a:pPr lvl="1">
              <a:buFont typeface="Arial" panose="020B0604020202020204" pitchFamily="34" charset="0"/>
              <a:buChar char="•"/>
            </a:pPr>
            <a:r>
              <a:rPr lang="en-US" dirty="0">
                <a:solidFill>
                  <a:srgbClr val="0070C0"/>
                </a:solidFill>
              </a:rPr>
              <a:t>Pregnancy test (e.g., serum or urine </a:t>
            </a:r>
            <a:r>
              <a:rPr lang="el-GR" dirty="0">
                <a:solidFill>
                  <a:srgbClr val="0070C0"/>
                </a:solidFill>
              </a:rPr>
              <a:t>β-</a:t>
            </a:r>
            <a:r>
              <a:rPr lang="en-US" dirty="0" err="1">
                <a:solidFill>
                  <a:srgbClr val="0070C0"/>
                </a:solidFill>
              </a:rPr>
              <a:t>hCG</a:t>
            </a:r>
            <a:r>
              <a:rPr lang="en-US" dirty="0">
                <a:solidFill>
                  <a:srgbClr val="0070C0"/>
                </a:solidFill>
              </a:rPr>
              <a:t>)</a:t>
            </a:r>
          </a:p>
          <a:p>
            <a:pPr lvl="1">
              <a:buFont typeface="Arial" panose="020B0604020202020204" pitchFamily="34" charset="0"/>
              <a:buChar char="•"/>
            </a:pPr>
            <a:r>
              <a:rPr lang="en-US" dirty="0">
                <a:solidFill>
                  <a:srgbClr val="0070C0"/>
                </a:solidFill>
              </a:rPr>
              <a:t>POC glucose</a:t>
            </a:r>
          </a:p>
          <a:p>
            <a:pPr lvl="1">
              <a:buFont typeface="Arial" panose="020B0604020202020204" pitchFamily="34" charset="0"/>
              <a:buChar char="•"/>
            </a:pPr>
            <a:r>
              <a:rPr lang="en-US" dirty="0">
                <a:solidFill>
                  <a:srgbClr val="0070C0"/>
                </a:solidFill>
              </a:rPr>
              <a:t>Urinalysis</a:t>
            </a:r>
          </a:p>
          <a:p>
            <a:pPr lvl="1">
              <a:buFont typeface="Arial" panose="020B0604020202020204" pitchFamily="34" charset="0"/>
              <a:buChar char="•"/>
            </a:pPr>
            <a:r>
              <a:rPr lang="en-US" dirty="0">
                <a:solidFill>
                  <a:srgbClr val="0070C0"/>
                </a:solidFill>
              </a:rPr>
              <a:t>Lactate</a:t>
            </a:r>
          </a:p>
          <a:p>
            <a:pPr lvl="1">
              <a:buFont typeface="Arial" panose="020B0604020202020204" pitchFamily="34" charset="0"/>
              <a:buChar char="•"/>
            </a:pPr>
            <a:r>
              <a:rPr lang="en-US" dirty="0">
                <a:solidFill>
                  <a:srgbClr val="0070C0"/>
                </a:solidFill>
              </a:rPr>
              <a:t>ABG: to evaluate PaO2, PaCO2, pH and base deficit</a:t>
            </a:r>
          </a:p>
        </p:txBody>
      </p:sp>
      <p:sp>
        <p:nvSpPr>
          <p:cNvPr id="4" name="Content Placeholder 3">
            <a:extLst>
              <a:ext uri="{FF2B5EF4-FFF2-40B4-BE49-F238E27FC236}">
                <a16:creationId xmlns:a16="http://schemas.microsoft.com/office/drawing/2014/main" id="{13FF0F7A-AD11-9A8A-39AE-45493964C898}"/>
              </a:ext>
            </a:extLst>
          </p:cNvPr>
          <p:cNvSpPr>
            <a:spLocks noGrp="1"/>
          </p:cNvSpPr>
          <p:nvPr>
            <p:ph sz="half" idx="2"/>
          </p:nvPr>
        </p:nvSpPr>
        <p:spPr>
          <a:xfrm>
            <a:off x="6172200" y="2134046"/>
            <a:ext cx="5181600" cy="4500433"/>
          </a:xfrm>
        </p:spPr>
        <p:txBody>
          <a:bodyPr>
            <a:normAutofit fontScale="92500" lnSpcReduction="20000"/>
          </a:bodyPr>
          <a:lstStyle/>
          <a:p>
            <a:pPr>
              <a:buFont typeface="Courier New" panose="02070309020205020404" pitchFamily="49" charset="0"/>
              <a:buChar char="o"/>
            </a:pPr>
            <a:r>
              <a:rPr lang="en-US" b="1" dirty="0">
                <a:solidFill>
                  <a:srgbClr val="0070C0"/>
                </a:solidFill>
              </a:rPr>
              <a:t>FAST and </a:t>
            </a:r>
            <a:r>
              <a:rPr lang="en-US" b="1" dirty="0" err="1">
                <a:solidFill>
                  <a:srgbClr val="0070C0"/>
                </a:solidFill>
              </a:rPr>
              <a:t>eFAST</a:t>
            </a:r>
            <a:endParaRPr lang="en-US" b="1" dirty="0">
              <a:solidFill>
                <a:srgbClr val="0070C0"/>
              </a:solidFill>
            </a:endParaRPr>
          </a:p>
          <a:p>
            <a:pPr lvl="1">
              <a:buFont typeface="Arial" panose="020B0604020202020204" pitchFamily="34" charset="0"/>
              <a:buChar char="•"/>
            </a:pPr>
            <a:r>
              <a:rPr lang="en-US" dirty="0">
                <a:solidFill>
                  <a:srgbClr val="0070C0"/>
                </a:solidFill>
              </a:rPr>
              <a:t>Focused assessment with sonography for trauma (FAST): thoracoabdominal POCUS used in trauma patients to detect free fluid within the peritoneal, pericardial, and pleural cavities</a:t>
            </a:r>
          </a:p>
          <a:p>
            <a:pPr lvl="1">
              <a:buFont typeface="Arial" panose="020B0604020202020204" pitchFamily="34" charset="0"/>
              <a:buChar char="•"/>
            </a:pPr>
            <a:r>
              <a:rPr lang="en-US" dirty="0">
                <a:solidFill>
                  <a:srgbClr val="0070C0"/>
                </a:solidFill>
              </a:rPr>
              <a:t>Extended FAST (</a:t>
            </a:r>
            <a:r>
              <a:rPr lang="en-US" dirty="0" err="1">
                <a:solidFill>
                  <a:srgbClr val="0070C0"/>
                </a:solidFill>
              </a:rPr>
              <a:t>eFAST</a:t>
            </a:r>
            <a:r>
              <a:rPr lang="en-US" dirty="0">
                <a:solidFill>
                  <a:srgbClr val="0070C0"/>
                </a:solidFill>
              </a:rPr>
              <a:t>): an extension of the FAST scan that includes evaluation of the chest for lung sliding</a:t>
            </a:r>
          </a:p>
          <a:p>
            <a:pPr>
              <a:buFont typeface="Courier New" panose="02070309020205020404" pitchFamily="49" charset="0"/>
              <a:buChar char="o"/>
            </a:pPr>
            <a:r>
              <a:rPr lang="en-US" b="1" dirty="0">
                <a:solidFill>
                  <a:srgbClr val="0070C0"/>
                </a:solidFill>
              </a:rPr>
              <a:t>Radiography</a:t>
            </a:r>
          </a:p>
          <a:p>
            <a:pPr lvl="1">
              <a:buFont typeface="Arial" panose="020B0604020202020204" pitchFamily="34" charset="0"/>
              <a:buChar char="•"/>
            </a:pPr>
            <a:r>
              <a:rPr lang="en-US" dirty="0">
                <a:solidFill>
                  <a:srgbClr val="0070C0"/>
                </a:solidFill>
              </a:rPr>
              <a:t>Bedside chest and pelvic x-rays are commonly performed during the primary survey, while extremity and spine X-rays are typically reserved for the secondary survey.</a:t>
            </a:r>
          </a:p>
        </p:txBody>
      </p:sp>
      <p:sp>
        <p:nvSpPr>
          <p:cNvPr id="8" name="TextBox 7">
            <a:extLst>
              <a:ext uri="{FF2B5EF4-FFF2-40B4-BE49-F238E27FC236}">
                <a16:creationId xmlns:a16="http://schemas.microsoft.com/office/drawing/2014/main" id="{CE90BCFD-0559-0369-170F-37F11BA8A29E}"/>
              </a:ext>
            </a:extLst>
          </p:cNvPr>
          <p:cNvSpPr txBox="1"/>
          <p:nvPr/>
        </p:nvSpPr>
        <p:spPr>
          <a:xfrm>
            <a:off x="838200" y="1235637"/>
            <a:ext cx="10515600" cy="867930"/>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Consider clinical judgment, mechanism of injury, and patient factors (e.g., age, hemodynamic status) when choosing diagnostic studies.</a:t>
            </a:r>
          </a:p>
        </p:txBody>
      </p:sp>
      <p:sp>
        <p:nvSpPr>
          <p:cNvPr id="12" name="TextBox 11">
            <a:extLst>
              <a:ext uri="{FF2B5EF4-FFF2-40B4-BE49-F238E27FC236}">
                <a16:creationId xmlns:a16="http://schemas.microsoft.com/office/drawing/2014/main" id="{F4422CC0-F181-ECF0-AFB8-A4716C914A3D}"/>
              </a:ext>
            </a:extLst>
          </p:cNvPr>
          <p:cNvSpPr txBox="1"/>
          <p:nvPr/>
        </p:nvSpPr>
        <p:spPr>
          <a:xfrm>
            <a:off x="11512006" y="0"/>
            <a:ext cx="679994" cy="369332"/>
          </a:xfrm>
          <a:prstGeom prst="rect">
            <a:avLst/>
          </a:prstGeom>
          <a:noFill/>
          <a:ln>
            <a:solidFill>
              <a:schemeClr val="accent1"/>
            </a:solidFill>
          </a:ln>
        </p:spPr>
        <p:txBody>
          <a:bodyPr wrap="none" rtlCol="0">
            <a:spAutoFit/>
          </a:bodyPr>
          <a:lstStyle/>
          <a:p>
            <a:pPr algn="r" rtl="1"/>
            <a:r>
              <a:rPr lang="ar-JO" dirty="0">
                <a:solidFill>
                  <a:srgbClr val="0070C0"/>
                </a:solidFill>
              </a:rPr>
              <a:t>إضافي</a:t>
            </a:r>
            <a:endParaRPr lang="en-US" dirty="0">
              <a:solidFill>
                <a:srgbClr val="0070C0"/>
              </a:solidFill>
            </a:endParaRPr>
          </a:p>
        </p:txBody>
      </p:sp>
    </p:spTree>
    <p:extLst>
      <p:ext uri="{BB962C8B-B14F-4D97-AF65-F5344CB8AC3E}">
        <p14:creationId xmlns:p14="http://schemas.microsoft.com/office/powerpoint/2010/main" val="40465951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1129-6A77-22CA-E64B-7F6E06A7C441}"/>
              </a:ext>
            </a:extLst>
          </p:cNvPr>
          <p:cNvSpPr>
            <a:spLocks noGrp="1"/>
          </p:cNvSpPr>
          <p:nvPr>
            <p:ph type="title"/>
          </p:nvPr>
        </p:nvSpPr>
        <p:spPr/>
        <p:txBody>
          <a:bodyPr/>
          <a:lstStyle/>
          <a:p>
            <a:r>
              <a:rPr lang="en-US" dirty="0"/>
              <a:t>Inhalation injury</a:t>
            </a:r>
          </a:p>
        </p:txBody>
      </p:sp>
      <p:sp>
        <p:nvSpPr>
          <p:cNvPr id="3" name="Content Placeholder 2">
            <a:extLst>
              <a:ext uri="{FF2B5EF4-FFF2-40B4-BE49-F238E27FC236}">
                <a16:creationId xmlns:a16="http://schemas.microsoft.com/office/drawing/2014/main" id="{DFA48C77-B07F-2D08-9102-7B61DFF314E7}"/>
              </a:ext>
            </a:extLst>
          </p:cNvPr>
          <p:cNvSpPr>
            <a:spLocks noGrp="1"/>
          </p:cNvSpPr>
          <p:nvPr>
            <p:ph idx="1"/>
          </p:nvPr>
        </p:nvSpPr>
        <p:spPr>
          <a:xfrm>
            <a:off x="838200" y="1305025"/>
            <a:ext cx="10515600" cy="5280601"/>
          </a:xfrm>
        </p:spPr>
        <p:txBody>
          <a:bodyPr>
            <a:normAutofit/>
          </a:bodyPr>
          <a:lstStyle/>
          <a:p>
            <a:r>
              <a:rPr lang="en-US" sz="2600" b="1" dirty="0"/>
              <a:t>Definition</a:t>
            </a:r>
            <a:r>
              <a:rPr lang="en-US" sz="2600" dirty="0"/>
              <a:t>: damage to the respiratory tract that occurs due to the inhalation of hot smoke and/or noxious gases</a:t>
            </a:r>
          </a:p>
          <a:p>
            <a:r>
              <a:rPr lang="en-US" sz="2600" b="1" dirty="0"/>
              <a:t>Epidemiology</a:t>
            </a:r>
          </a:p>
          <a:p>
            <a:pPr lvl="1"/>
            <a:r>
              <a:rPr lang="en-US" dirty="0"/>
              <a:t>Occurs in ∼10% of burn patients</a:t>
            </a:r>
          </a:p>
          <a:p>
            <a:pPr lvl="1"/>
            <a:r>
              <a:rPr lang="en-US" dirty="0"/>
              <a:t>Present in ∼70% of patients who die of their burn injury</a:t>
            </a:r>
          </a:p>
          <a:p>
            <a:r>
              <a:rPr lang="en-US" sz="2600" b="1" dirty="0"/>
              <a:t>Etiology</a:t>
            </a:r>
            <a:r>
              <a:rPr lang="en-US" sz="2600" dirty="0"/>
              <a:t>: inhalation of hot smoke, particles (&lt; 1 </a:t>
            </a:r>
            <a:r>
              <a:rPr lang="en-US" sz="2600" dirty="0" err="1"/>
              <a:t>μm</a:t>
            </a:r>
            <a:r>
              <a:rPr lang="en-US" sz="2600" dirty="0"/>
              <a:t> diameter in size), and/or irritant/noxious gases (e.g., ammonia, chlorine)</a:t>
            </a:r>
          </a:p>
          <a:p>
            <a:r>
              <a:rPr lang="en-US" sz="2600" b="1" dirty="0"/>
              <a:t>Inhalation injury can be divided into three categories</a:t>
            </a:r>
          </a:p>
          <a:p>
            <a:pPr lvl="1"/>
            <a:r>
              <a:rPr lang="en-US" b="1" dirty="0"/>
              <a:t>Injury above the glottis</a:t>
            </a:r>
            <a:r>
              <a:rPr lang="en-US" dirty="0"/>
              <a:t>: from inhalation of superheated air</a:t>
            </a:r>
          </a:p>
          <a:p>
            <a:pPr lvl="1"/>
            <a:r>
              <a:rPr lang="en-US" b="1" dirty="0"/>
              <a:t>Injury below the glottis </a:t>
            </a:r>
            <a:r>
              <a:rPr lang="en-US" dirty="0"/>
              <a:t>: smoke particles damaging large airway epithelium</a:t>
            </a:r>
          </a:p>
          <a:p>
            <a:pPr lvl="1"/>
            <a:r>
              <a:rPr lang="en-US" b="1" dirty="0"/>
              <a:t>Carbon monoxide CO poisoning</a:t>
            </a:r>
            <a:r>
              <a:rPr lang="en-US" dirty="0"/>
              <a:t>: CO will shift oxygen disassociation curve to the left and create tissue hypoxia, occurs because CO has 200 times affinity for hemoglobin compared to O2</a:t>
            </a:r>
          </a:p>
          <a:p>
            <a:endParaRPr lang="en-US" sz="2600" b="1" dirty="0"/>
          </a:p>
        </p:txBody>
      </p:sp>
    </p:spTree>
    <p:extLst>
      <p:ext uri="{BB962C8B-B14F-4D97-AF65-F5344CB8AC3E}">
        <p14:creationId xmlns:p14="http://schemas.microsoft.com/office/powerpoint/2010/main" val="59999670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27D5D-3362-3FCF-2ADE-5B37DEC7E3ED}"/>
              </a:ext>
            </a:extLst>
          </p:cNvPr>
          <p:cNvSpPr>
            <a:spLocks noGrp="1"/>
          </p:cNvSpPr>
          <p:nvPr>
            <p:ph type="title"/>
          </p:nvPr>
        </p:nvSpPr>
        <p:spPr/>
        <p:txBody>
          <a:bodyPr/>
          <a:lstStyle/>
          <a:p>
            <a:r>
              <a:rPr lang="en-US" dirty="0"/>
              <a:t>Inhalation injury</a:t>
            </a:r>
          </a:p>
        </p:txBody>
      </p:sp>
      <p:sp>
        <p:nvSpPr>
          <p:cNvPr id="3" name="Content Placeholder 2">
            <a:extLst>
              <a:ext uri="{FF2B5EF4-FFF2-40B4-BE49-F238E27FC236}">
                <a16:creationId xmlns:a16="http://schemas.microsoft.com/office/drawing/2014/main" id="{19C47250-EB45-5102-6293-A9CE2567AD93}"/>
              </a:ext>
            </a:extLst>
          </p:cNvPr>
          <p:cNvSpPr>
            <a:spLocks noGrp="1"/>
          </p:cNvSpPr>
          <p:nvPr>
            <p:ph idx="1"/>
          </p:nvPr>
        </p:nvSpPr>
        <p:spPr>
          <a:xfrm>
            <a:off x="838200" y="1305025"/>
            <a:ext cx="10515600" cy="5086047"/>
          </a:xfrm>
        </p:spPr>
        <p:txBody>
          <a:bodyPr>
            <a:normAutofit fontScale="92500" lnSpcReduction="10000"/>
          </a:bodyPr>
          <a:lstStyle/>
          <a:p>
            <a:r>
              <a:rPr lang="en-US" sz="2600" b="1" dirty="0"/>
              <a:t>Diagnostics</a:t>
            </a:r>
          </a:p>
          <a:p>
            <a:pPr lvl="1"/>
            <a:r>
              <a:rPr lang="en-US" b="1" dirty="0"/>
              <a:t>Inhalation injury should be suspected when any of the following are present:</a:t>
            </a:r>
          </a:p>
          <a:p>
            <a:pPr lvl="2"/>
            <a:r>
              <a:rPr lang="en-US" dirty="0"/>
              <a:t>History of being in a confined space</a:t>
            </a:r>
          </a:p>
          <a:p>
            <a:pPr lvl="2"/>
            <a:r>
              <a:rPr lang="en-US" dirty="0"/>
              <a:t>Facial burns, singed eyebrows and/or nose hair, evidence of soot on the face or in the airway</a:t>
            </a:r>
          </a:p>
          <a:p>
            <a:pPr lvl="2"/>
            <a:r>
              <a:rPr lang="en-US" dirty="0"/>
              <a:t>Stridor, dysphonia</a:t>
            </a:r>
          </a:p>
          <a:p>
            <a:pPr lvl="2"/>
            <a:r>
              <a:rPr lang="en-US" dirty="0"/>
              <a:t>Extensive burns</a:t>
            </a:r>
          </a:p>
          <a:p>
            <a:pPr lvl="1"/>
            <a:r>
              <a:rPr lang="en-US" b="1" dirty="0"/>
              <a:t>In suspected inhalation injury, the following tests should be performed:</a:t>
            </a:r>
          </a:p>
          <a:p>
            <a:pPr lvl="2"/>
            <a:r>
              <a:rPr lang="en-US" dirty="0"/>
              <a:t>Bedside respiratory function tests to rule out airway obstruction</a:t>
            </a:r>
          </a:p>
          <a:p>
            <a:pPr lvl="2"/>
            <a:r>
              <a:rPr lang="en-US" dirty="0"/>
              <a:t>Chest x-ray to rule out ARDS</a:t>
            </a:r>
          </a:p>
          <a:p>
            <a:pPr lvl="2"/>
            <a:r>
              <a:rPr lang="en-US" dirty="0"/>
              <a:t>Carboxyhemoglobin levels </a:t>
            </a:r>
          </a:p>
          <a:p>
            <a:pPr lvl="2"/>
            <a:r>
              <a:rPr lang="en-US" dirty="0"/>
              <a:t>End-tidal CO2 (ETCO2), serum lactate</a:t>
            </a:r>
          </a:p>
          <a:p>
            <a:pPr lvl="2"/>
            <a:r>
              <a:rPr lang="en-US" dirty="0"/>
              <a:t>Fluorescein eye examination is mandatory for patients with facial burns </a:t>
            </a:r>
          </a:p>
          <a:p>
            <a:pPr lvl="2"/>
            <a:r>
              <a:rPr lang="en-US" b="1" dirty="0"/>
              <a:t>Definitive diagnosis</a:t>
            </a:r>
            <a:r>
              <a:rPr lang="en-US" dirty="0"/>
              <a:t>: Flexible fiberoptic laryngoscopy &amp; bronchoscopy: may show mucosal erythema and edema, blistering, ulceration, and/or soot deposition</a:t>
            </a:r>
          </a:p>
          <a:p>
            <a:r>
              <a:rPr lang="en-US" sz="2800" b="1" dirty="0"/>
              <a:t>Treatment</a:t>
            </a:r>
            <a:r>
              <a:rPr lang="en-US" sz="2800" dirty="0"/>
              <a:t>: intubation and high-flow (100%) oxygen therapy; </a:t>
            </a:r>
            <a:r>
              <a:rPr lang="en-US" sz="2600" dirty="0"/>
              <a:t>because CO half life is 4 hours on room air versus 1 hour on 100% FiO2</a:t>
            </a:r>
          </a:p>
          <a:p>
            <a:endParaRPr lang="en-US" dirty="0"/>
          </a:p>
          <a:p>
            <a:endParaRPr lang="en-US" dirty="0"/>
          </a:p>
        </p:txBody>
      </p:sp>
    </p:spTree>
    <p:extLst>
      <p:ext uri="{BB962C8B-B14F-4D97-AF65-F5344CB8AC3E}">
        <p14:creationId xmlns:p14="http://schemas.microsoft.com/office/powerpoint/2010/main" val="773506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8E86-168F-22EF-DBFD-3F26ECC36225}"/>
              </a:ext>
            </a:extLst>
          </p:cNvPr>
          <p:cNvSpPr>
            <a:spLocks noGrp="1"/>
          </p:cNvSpPr>
          <p:nvPr>
            <p:ph type="title"/>
          </p:nvPr>
        </p:nvSpPr>
        <p:spPr/>
        <p:txBody>
          <a:bodyPr/>
          <a:lstStyle/>
          <a:p>
            <a:r>
              <a:rPr lang="en-US" dirty="0"/>
              <a:t>Special burn areas</a:t>
            </a:r>
          </a:p>
        </p:txBody>
      </p:sp>
      <p:sp>
        <p:nvSpPr>
          <p:cNvPr id="3" name="Content Placeholder 2">
            <a:extLst>
              <a:ext uri="{FF2B5EF4-FFF2-40B4-BE49-F238E27FC236}">
                <a16:creationId xmlns:a16="http://schemas.microsoft.com/office/drawing/2014/main" id="{C3C022EF-699F-645E-3D13-A0195BE8DABE}"/>
              </a:ext>
            </a:extLst>
          </p:cNvPr>
          <p:cNvSpPr>
            <a:spLocks noGrp="1"/>
          </p:cNvSpPr>
          <p:nvPr>
            <p:ph idx="1"/>
          </p:nvPr>
        </p:nvSpPr>
        <p:spPr>
          <a:xfrm>
            <a:off x="838200" y="1275842"/>
            <a:ext cx="10515600" cy="5037409"/>
          </a:xfrm>
        </p:spPr>
        <p:txBody>
          <a:bodyPr>
            <a:normAutofit fontScale="85000" lnSpcReduction="20000"/>
          </a:bodyPr>
          <a:lstStyle/>
          <a:p>
            <a:r>
              <a:rPr lang="en-US" b="1" dirty="0"/>
              <a:t>Face</a:t>
            </a:r>
          </a:p>
          <a:p>
            <a:pPr lvl="1"/>
            <a:r>
              <a:rPr lang="en-US" dirty="0"/>
              <a:t>The central face has deeper skin appendages and excellent blood supply, resulting in a greater healing capacity</a:t>
            </a:r>
          </a:p>
          <a:p>
            <a:pPr lvl="1"/>
            <a:r>
              <a:rPr lang="en-US" dirty="0"/>
              <a:t>Assessed using the subunit principle: When greater than 50% of a subunit requires grafting, use unmeshed sheet grafts</a:t>
            </a:r>
          </a:p>
          <a:p>
            <a:pPr lvl="1"/>
            <a:r>
              <a:rPr lang="en-US" dirty="0"/>
              <a:t>Thicker grafts are preferable on the face</a:t>
            </a:r>
          </a:p>
          <a:p>
            <a:pPr lvl="1"/>
            <a:r>
              <a:rPr lang="en-US" dirty="0"/>
              <a:t>Full thickness graft is the choice</a:t>
            </a:r>
          </a:p>
          <a:p>
            <a:pPr lvl="1"/>
            <a:r>
              <a:rPr lang="en-US" dirty="0"/>
              <a:t>Facial grafting should be performed less than 2 weeks from the time of injury to decrease scarring</a:t>
            </a:r>
          </a:p>
          <a:p>
            <a:r>
              <a:rPr lang="en-US" b="1" dirty="0"/>
              <a:t>Eyes</a:t>
            </a:r>
          </a:p>
          <a:p>
            <a:pPr lvl="1"/>
            <a:r>
              <a:rPr lang="en-US" dirty="0"/>
              <a:t>Lid edema usually protects the eyes in the early stages. </a:t>
            </a:r>
          </a:p>
          <a:p>
            <a:pPr lvl="1"/>
            <a:r>
              <a:rPr lang="en-US" dirty="0"/>
              <a:t>Patients are at risk of corneal exposure and corneal abrasion as edema subsides. </a:t>
            </a:r>
          </a:p>
          <a:p>
            <a:pPr lvl="1"/>
            <a:r>
              <a:rPr lang="en-US" dirty="0"/>
              <a:t>Fluorescent staining often indicated to assess for corneal abrasions.</a:t>
            </a:r>
          </a:p>
          <a:p>
            <a:pPr lvl="1"/>
            <a:r>
              <a:rPr lang="en-US" dirty="0"/>
              <a:t>Electrical burn could make glaucoma so consultation is a must. </a:t>
            </a:r>
          </a:p>
          <a:p>
            <a:pPr lvl="1"/>
            <a:r>
              <a:rPr lang="en-US" dirty="0"/>
              <a:t>Goals: Restore the lid to the proper functional position. </a:t>
            </a:r>
          </a:p>
          <a:p>
            <a:pPr lvl="1"/>
            <a:r>
              <a:rPr lang="en-US" dirty="0"/>
              <a:t>Covering the inferior margin of the corneoscleral limbus in neutral gaze</a:t>
            </a:r>
          </a:p>
          <a:p>
            <a:pPr lvl="1"/>
            <a:r>
              <a:rPr lang="en-US" dirty="0"/>
              <a:t>Don’t forget: Ophthalmology consult, Eye lubrication, Tarsorrhaphy, and Definitive surgical correction </a:t>
            </a:r>
          </a:p>
        </p:txBody>
      </p:sp>
    </p:spTree>
    <p:extLst>
      <p:ext uri="{BB962C8B-B14F-4D97-AF65-F5344CB8AC3E}">
        <p14:creationId xmlns:p14="http://schemas.microsoft.com/office/powerpoint/2010/main" val="18642665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D8E86-168F-22EF-DBFD-3F26ECC36225}"/>
              </a:ext>
            </a:extLst>
          </p:cNvPr>
          <p:cNvSpPr>
            <a:spLocks noGrp="1"/>
          </p:cNvSpPr>
          <p:nvPr>
            <p:ph type="title"/>
          </p:nvPr>
        </p:nvSpPr>
        <p:spPr/>
        <p:txBody>
          <a:bodyPr/>
          <a:lstStyle/>
          <a:p>
            <a:r>
              <a:rPr lang="en-US" dirty="0"/>
              <a:t>Special burn areas</a:t>
            </a:r>
          </a:p>
        </p:txBody>
      </p:sp>
      <p:sp>
        <p:nvSpPr>
          <p:cNvPr id="3" name="Content Placeholder 2">
            <a:extLst>
              <a:ext uri="{FF2B5EF4-FFF2-40B4-BE49-F238E27FC236}">
                <a16:creationId xmlns:a16="http://schemas.microsoft.com/office/drawing/2014/main" id="{C3C022EF-699F-645E-3D13-A0195BE8DABE}"/>
              </a:ext>
            </a:extLst>
          </p:cNvPr>
          <p:cNvSpPr>
            <a:spLocks noGrp="1"/>
          </p:cNvSpPr>
          <p:nvPr>
            <p:ph idx="1"/>
          </p:nvPr>
        </p:nvSpPr>
        <p:spPr>
          <a:xfrm>
            <a:off x="838200" y="1305025"/>
            <a:ext cx="10515600" cy="5086047"/>
          </a:xfrm>
        </p:spPr>
        <p:txBody>
          <a:bodyPr>
            <a:normAutofit fontScale="92500"/>
          </a:bodyPr>
          <a:lstStyle/>
          <a:p>
            <a:r>
              <a:rPr lang="en-US" b="1" dirty="0"/>
              <a:t>Ears</a:t>
            </a:r>
          </a:p>
          <a:p>
            <a:pPr lvl="1"/>
            <a:r>
              <a:rPr lang="en-US" dirty="0"/>
              <a:t>If no cartilage exposure → split-thickness skin grafting and a bolster are appropriate</a:t>
            </a:r>
          </a:p>
          <a:p>
            <a:pPr lvl="1"/>
            <a:r>
              <a:rPr lang="en-US" dirty="0"/>
              <a:t>Small amounts of exposed cartilage → debrided to allow primary wound closure</a:t>
            </a:r>
          </a:p>
          <a:p>
            <a:pPr lvl="1"/>
            <a:r>
              <a:rPr lang="en-US" dirty="0"/>
              <a:t>Large amounts of exposed cartilage→ necessitate vascularized coverage prior to grafting ( An ipsilateral temporal-parietal fascia flap is ideal)</a:t>
            </a:r>
            <a:endParaRPr lang="en-US" b="1" dirty="0"/>
          </a:p>
          <a:p>
            <a:r>
              <a:rPr lang="en-US" b="1" dirty="0"/>
              <a:t>Hands &amp; feet</a:t>
            </a:r>
          </a:p>
          <a:p>
            <a:pPr lvl="1"/>
            <a:r>
              <a:rPr lang="en-US" dirty="0"/>
              <a:t>After 5 days of immobilization, ROM exercises should be restarted</a:t>
            </a:r>
          </a:p>
          <a:p>
            <a:pPr lvl="1"/>
            <a:r>
              <a:rPr lang="en-US" dirty="0"/>
              <a:t>Burns of the feet are managed similarly to hand burns</a:t>
            </a:r>
          </a:p>
          <a:p>
            <a:r>
              <a:rPr lang="en-US" b="1" dirty="0"/>
              <a:t>Genital area</a:t>
            </a:r>
          </a:p>
          <a:p>
            <a:pPr lvl="1"/>
            <a:r>
              <a:rPr lang="en-US" dirty="0"/>
              <a:t>Place burned foreskin into its normal position to prevent paraphimosis. </a:t>
            </a:r>
          </a:p>
          <a:p>
            <a:pPr lvl="1"/>
            <a:r>
              <a:rPr lang="en-US" dirty="0"/>
              <a:t>Topical antibiotic for several weeks as needed.</a:t>
            </a:r>
          </a:p>
          <a:p>
            <a:pPr lvl="1"/>
            <a:r>
              <a:rPr lang="en-US" dirty="0"/>
              <a:t>Any remaining open wounds should then be sheet-grafted. </a:t>
            </a:r>
          </a:p>
          <a:p>
            <a:pPr lvl="1"/>
            <a:r>
              <a:rPr lang="en-US" dirty="0"/>
              <a:t>Early urologist consultation is recommended.</a:t>
            </a:r>
          </a:p>
        </p:txBody>
      </p:sp>
    </p:spTree>
    <p:extLst>
      <p:ext uri="{BB962C8B-B14F-4D97-AF65-F5344CB8AC3E}">
        <p14:creationId xmlns:p14="http://schemas.microsoft.com/office/powerpoint/2010/main" val="15828463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789F-0CBD-4179-A8E6-99DB9B5628A7}"/>
              </a:ext>
            </a:extLst>
          </p:cNvPr>
          <p:cNvSpPr>
            <a:spLocks noGrp="1"/>
          </p:cNvSpPr>
          <p:nvPr>
            <p:ph type="title"/>
          </p:nvPr>
        </p:nvSpPr>
        <p:spPr/>
        <p:txBody>
          <a:bodyPr/>
          <a:lstStyle/>
          <a:p>
            <a:r>
              <a:rPr lang="en-US" dirty="0"/>
              <a:t>Management of minor burns</a:t>
            </a:r>
          </a:p>
        </p:txBody>
      </p:sp>
      <p:sp>
        <p:nvSpPr>
          <p:cNvPr id="3" name="Content Placeholder 2">
            <a:extLst>
              <a:ext uri="{FF2B5EF4-FFF2-40B4-BE49-F238E27FC236}">
                <a16:creationId xmlns:a16="http://schemas.microsoft.com/office/drawing/2014/main" id="{0414F0C5-E52D-F271-20BE-4B1119C6E7FF}"/>
              </a:ext>
            </a:extLst>
          </p:cNvPr>
          <p:cNvSpPr>
            <a:spLocks noGrp="1"/>
          </p:cNvSpPr>
          <p:nvPr>
            <p:ph idx="1"/>
          </p:nvPr>
        </p:nvSpPr>
        <p:spPr>
          <a:xfrm>
            <a:off x="838200" y="1305026"/>
            <a:ext cx="10515600" cy="4881766"/>
          </a:xfrm>
        </p:spPr>
        <p:txBody>
          <a:bodyPr>
            <a:normAutofit fontScale="92500" lnSpcReduction="20000"/>
          </a:bodyPr>
          <a:lstStyle/>
          <a:p>
            <a:r>
              <a:rPr lang="en-US" b="1" dirty="0"/>
              <a:t>Management of the burn area</a:t>
            </a:r>
          </a:p>
          <a:p>
            <a:pPr lvl="1"/>
            <a:r>
              <a:rPr lang="en-US" dirty="0"/>
              <a:t>Remove clothing, dirt, and debris.</a:t>
            </a:r>
          </a:p>
          <a:p>
            <a:pPr lvl="1"/>
            <a:r>
              <a:rPr lang="en-US" dirty="0"/>
              <a:t>Cool with room-temperature or cool running water. </a:t>
            </a:r>
          </a:p>
          <a:p>
            <a:r>
              <a:rPr lang="en-US" b="1" dirty="0"/>
              <a:t>Wound care</a:t>
            </a:r>
          </a:p>
          <a:p>
            <a:pPr lvl="1"/>
            <a:r>
              <a:rPr lang="en-US" dirty="0"/>
              <a:t>Irrigation: cleaning the wound with mild soap and water</a:t>
            </a:r>
          </a:p>
          <a:p>
            <a:pPr lvl="1"/>
            <a:r>
              <a:rPr lang="en-US" dirty="0"/>
              <a:t>Topical moisturizers (e.g., calamine lotion, aloe vera-based gels): symptom relief for 1st-degree burns</a:t>
            </a:r>
          </a:p>
          <a:p>
            <a:pPr lvl="1"/>
            <a:r>
              <a:rPr lang="en-US" dirty="0"/>
              <a:t>Consider antiseptic ointments (</a:t>
            </a:r>
            <a:r>
              <a:rPr lang="en-US" dirty="0" err="1"/>
              <a:t>e.g</a:t>
            </a:r>
            <a:r>
              <a:rPr lang="en-US" dirty="0"/>
              <a:t>, silver sulfadiazine) or topical antibiotics (e.g., bacitracin) for 2nd-degree burns.</a:t>
            </a:r>
          </a:p>
          <a:p>
            <a:r>
              <a:rPr lang="en-US" b="1" dirty="0"/>
              <a:t>Wound dressing</a:t>
            </a:r>
            <a:r>
              <a:rPr lang="en-US" dirty="0"/>
              <a:t>: indicated in 2nd-degree burns</a:t>
            </a:r>
          </a:p>
          <a:p>
            <a:pPr lvl="1"/>
            <a:r>
              <a:rPr lang="en-US" dirty="0"/>
              <a:t>Types of dressings (e.g., paraffin-impregnated gauze, hydrocolloid dressings, biosynthetic dressings)</a:t>
            </a:r>
          </a:p>
          <a:p>
            <a:pPr lvl="1"/>
            <a:r>
              <a:rPr lang="en-US" dirty="0"/>
              <a:t>Wet-to-dry dressing: for infected wounds or wounds with devitalized tissue </a:t>
            </a:r>
          </a:p>
          <a:p>
            <a:r>
              <a:rPr lang="en-US" b="1" dirty="0"/>
              <a:t>Pain management</a:t>
            </a:r>
            <a:r>
              <a:rPr lang="en-US" dirty="0"/>
              <a:t>: oral NSAIDs, acetaminophen</a:t>
            </a:r>
          </a:p>
          <a:p>
            <a:r>
              <a:rPr lang="en-US" b="1" dirty="0"/>
              <a:t>Prophylaxis</a:t>
            </a:r>
            <a:r>
              <a:rPr lang="en-US" dirty="0"/>
              <a:t>: tetanus vaccination</a:t>
            </a:r>
          </a:p>
        </p:txBody>
      </p:sp>
    </p:spTree>
    <p:extLst>
      <p:ext uri="{BB962C8B-B14F-4D97-AF65-F5344CB8AC3E}">
        <p14:creationId xmlns:p14="http://schemas.microsoft.com/office/powerpoint/2010/main" val="22097415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DC7A-8FA0-47EA-ED23-2D6A62A3025C}"/>
              </a:ext>
            </a:extLst>
          </p:cNvPr>
          <p:cNvSpPr>
            <a:spLocks noGrp="1"/>
          </p:cNvSpPr>
          <p:nvPr>
            <p:ph type="title"/>
          </p:nvPr>
        </p:nvSpPr>
        <p:spPr/>
        <p:txBody>
          <a:bodyPr/>
          <a:lstStyle/>
          <a:p>
            <a:r>
              <a:rPr lang="en-US" dirty="0"/>
              <a:t>Management of moderate and major burns</a:t>
            </a:r>
          </a:p>
        </p:txBody>
      </p:sp>
      <p:sp>
        <p:nvSpPr>
          <p:cNvPr id="3" name="Content Placeholder 2">
            <a:extLst>
              <a:ext uri="{FF2B5EF4-FFF2-40B4-BE49-F238E27FC236}">
                <a16:creationId xmlns:a16="http://schemas.microsoft.com/office/drawing/2014/main" id="{A9762320-9414-4500-3F1A-D7F4D2633FEB}"/>
              </a:ext>
            </a:extLst>
          </p:cNvPr>
          <p:cNvSpPr>
            <a:spLocks noGrp="1"/>
          </p:cNvSpPr>
          <p:nvPr>
            <p:ph idx="1"/>
          </p:nvPr>
        </p:nvSpPr>
        <p:spPr>
          <a:xfrm>
            <a:off x="838200" y="1305025"/>
            <a:ext cx="10515600" cy="5037409"/>
          </a:xfrm>
        </p:spPr>
        <p:txBody>
          <a:bodyPr>
            <a:normAutofit fontScale="92500"/>
          </a:bodyPr>
          <a:lstStyle/>
          <a:p>
            <a:pPr marL="514350" indent="-514350">
              <a:buFont typeface="+mj-lt"/>
              <a:buAutoNum type="arabicPeriod"/>
            </a:pPr>
            <a:r>
              <a:rPr lang="en-US" b="1" dirty="0"/>
              <a:t>Initial management (ABCDE approach)</a:t>
            </a:r>
          </a:p>
          <a:p>
            <a:pPr lvl="1"/>
            <a:r>
              <a:rPr lang="en-US" b="1" dirty="0"/>
              <a:t>Airway</a:t>
            </a:r>
            <a:r>
              <a:rPr lang="en-US" dirty="0"/>
              <a:t>: Intubation is indicated if an inhalation injury is suspected or if burns involve &gt; 30% TBSA</a:t>
            </a:r>
          </a:p>
          <a:p>
            <a:pPr lvl="1"/>
            <a:r>
              <a:rPr lang="en-US" b="1" dirty="0"/>
              <a:t>Breathing</a:t>
            </a:r>
            <a:r>
              <a:rPr lang="en-US" dirty="0"/>
              <a:t>: Administer 100% oxygen, if carbon monoxide poisoning is suspected</a:t>
            </a:r>
          </a:p>
          <a:p>
            <a:pPr lvl="1"/>
            <a:r>
              <a:rPr lang="en-US" b="1" dirty="0"/>
              <a:t>Circulation</a:t>
            </a:r>
            <a:r>
              <a:rPr lang="en-US" dirty="0"/>
              <a:t>: Fluid resuscitation with crystalloids is indicated to ensure sufficient perfusion in patients with major burns</a:t>
            </a:r>
          </a:p>
          <a:p>
            <a:pPr lvl="2"/>
            <a:r>
              <a:rPr lang="en-US" sz="2200" dirty="0"/>
              <a:t>Lactated Ringer solution (LR) is preferred over hypertonic saline (HTS) because HTS may cause hyperchloremic metabolic acidosis</a:t>
            </a:r>
          </a:p>
          <a:p>
            <a:pPr lvl="2"/>
            <a:r>
              <a:rPr lang="en-US" sz="2200" dirty="0"/>
              <a:t>The volume for 24 hours of initial fluid therapy with LR is calculated using the Parkland formula: 4 mL x [% of TBSA affected by 2nd- and 3rd-degree burns] x weight (in kg).</a:t>
            </a:r>
          </a:p>
          <a:p>
            <a:pPr lvl="2"/>
            <a:r>
              <a:rPr lang="en-US" sz="2200" dirty="0"/>
              <a:t>After initial stabilization, patients who require aggressive fluid resuscitation should undergo urethral catheterization to monitor urine output and adjust fluids accordingly</a:t>
            </a:r>
          </a:p>
          <a:p>
            <a:pPr lvl="3"/>
            <a:r>
              <a:rPr lang="en-US" sz="2000" dirty="0"/>
              <a:t>Target rate: urine output of 0.5 mL/kg/h in adults and 1 mL/kg/h in children &lt; 30 kg.</a:t>
            </a:r>
            <a:endParaRPr lang="en-US" sz="2200" dirty="0"/>
          </a:p>
          <a:p>
            <a:pPr lvl="2"/>
            <a:r>
              <a:rPr lang="en-US" sz="2200" dirty="0"/>
              <a:t>Because fluid resuscitation can worsen laryngeal edema, intubation should be performed as early as possible, if necessary.</a:t>
            </a:r>
          </a:p>
        </p:txBody>
      </p:sp>
    </p:spTree>
    <p:extLst>
      <p:ext uri="{BB962C8B-B14F-4D97-AF65-F5344CB8AC3E}">
        <p14:creationId xmlns:p14="http://schemas.microsoft.com/office/powerpoint/2010/main" val="9548905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1B38B6-683D-AD14-28D1-2C8E698D0866}"/>
              </a:ext>
            </a:extLst>
          </p:cNvPr>
          <p:cNvSpPr>
            <a:spLocks noGrp="1"/>
          </p:cNvSpPr>
          <p:nvPr>
            <p:ph type="title"/>
          </p:nvPr>
        </p:nvSpPr>
        <p:spPr>
          <a:xfrm>
            <a:off x="838200" y="365125"/>
            <a:ext cx="10515600" cy="762339"/>
          </a:xfrm>
        </p:spPr>
        <p:txBody>
          <a:bodyPr/>
          <a:lstStyle/>
          <a:p>
            <a:r>
              <a:rPr lang="en-US"/>
              <a:t>Fluid resuscitation</a:t>
            </a:r>
            <a:endParaRPr lang="en-US" dirty="0"/>
          </a:p>
        </p:txBody>
      </p:sp>
      <p:sp>
        <p:nvSpPr>
          <p:cNvPr id="3" name="Content Placeholder 2">
            <a:extLst>
              <a:ext uri="{FF2B5EF4-FFF2-40B4-BE49-F238E27FC236}">
                <a16:creationId xmlns:a16="http://schemas.microsoft.com/office/drawing/2014/main" id="{9881EB8B-E249-4E65-15FA-54207C010E93}"/>
              </a:ext>
            </a:extLst>
          </p:cNvPr>
          <p:cNvSpPr>
            <a:spLocks noGrp="1"/>
          </p:cNvSpPr>
          <p:nvPr>
            <p:ph idx="1"/>
          </p:nvPr>
        </p:nvSpPr>
        <p:spPr>
          <a:xfrm>
            <a:off x="838200" y="1305026"/>
            <a:ext cx="10515600" cy="4871938"/>
          </a:xfrm>
        </p:spPr>
        <p:txBody>
          <a:bodyPr>
            <a:normAutofit/>
          </a:bodyPr>
          <a:lstStyle/>
          <a:p>
            <a:r>
              <a:rPr lang="en-US" sz="2600" dirty="0"/>
              <a:t>Because of the risk of serious complications from over resuscitation (e.g., pleural effusion and compartment syndrome), recommend adjusting the Parkland formula as follows:</a:t>
            </a:r>
          </a:p>
          <a:p>
            <a:pPr lvl="1"/>
            <a:r>
              <a:rPr lang="en-US" dirty="0"/>
              <a:t>Individuals ≥ 14 years of age: half the volume calculated using the Parkland formula</a:t>
            </a:r>
          </a:p>
          <a:p>
            <a:pPr lvl="1"/>
            <a:r>
              <a:rPr lang="en-US" dirty="0"/>
              <a:t>Individuals &lt; 14 years of age who are ≥ 30 kg: initial fluid therapy with LR for a 24-hour period using 3 mL x [% of TBSA affected by 2nd- and 3rd-degree burns] × weight (in kg)</a:t>
            </a:r>
          </a:p>
          <a:p>
            <a:pPr lvl="1"/>
            <a:r>
              <a:rPr lang="en-US" dirty="0"/>
              <a:t>Children &lt; 30 kg: 24 hours of initial fluid therapy followed by 24 hours of maintenance fluid therapy with a glucose-containing solution is required</a:t>
            </a:r>
          </a:p>
          <a:p>
            <a:r>
              <a:rPr lang="en-US" sz="2600" dirty="0"/>
              <a:t>Half of the recommended fluid volume should be administered within the first 8 hours and the remaining half over the course of the next 16 hours.</a:t>
            </a:r>
          </a:p>
        </p:txBody>
      </p:sp>
    </p:spTree>
    <p:extLst>
      <p:ext uri="{BB962C8B-B14F-4D97-AF65-F5344CB8AC3E}">
        <p14:creationId xmlns:p14="http://schemas.microsoft.com/office/powerpoint/2010/main" val="108019923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83FF-DF70-0174-4F18-CF2AF2612548}"/>
              </a:ext>
            </a:extLst>
          </p:cNvPr>
          <p:cNvSpPr>
            <a:spLocks noGrp="1"/>
          </p:cNvSpPr>
          <p:nvPr>
            <p:ph type="title"/>
          </p:nvPr>
        </p:nvSpPr>
        <p:spPr/>
        <p:txBody>
          <a:bodyPr/>
          <a:lstStyle/>
          <a:p>
            <a:r>
              <a:rPr lang="en-US" dirty="0"/>
              <a:t>Management of moderate and major burns</a:t>
            </a:r>
          </a:p>
        </p:txBody>
      </p:sp>
      <p:sp>
        <p:nvSpPr>
          <p:cNvPr id="3" name="Content Placeholder 2">
            <a:extLst>
              <a:ext uri="{FF2B5EF4-FFF2-40B4-BE49-F238E27FC236}">
                <a16:creationId xmlns:a16="http://schemas.microsoft.com/office/drawing/2014/main" id="{F2618331-D959-D3B4-71CA-4975C5446816}"/>
              </a:ext>
            </a:extLst>
          </p:cNvPr>
          <p:cNvSpPr>
            <a:spLocks noGrp="1"/>
          </p:cNvSpPr>
          <p:nvPr>
            <p:ph idx="1"/>
          </p:nvPr>
        </p:nvSpPr>
        <p:spPr>
          <a:xfrm>
            <a:off x="838200" y="1305025"/>
            <a:ext cx="10515600" cy="5187849"/>
          </a:xfrm>
        </p:spPr>
        <p:txBody>
          <a:bodyPr>
            <a:normAutofit/>
          </a:bodyPr>
          <a:lstStyle/>
          <a:p>
            <a:pPr marL="514350" indent="-514350">
              <a:buFont typeface="+mj-lt"/>
              <a:buAutoNum type="arabicPeriod" startAt="2"/>
            </a:pPr>
            <a:r>
              <a:rPr lang="en-US" dirty="0"/>
              <a:t>Subsequent management</a:t>
            </a:r>
          </a:p>
          <a:p>
            <a:pPr lvl="1"/>
            <a:r>
              <a:rPr lang="en-US" dirty="0"/>
              <a:t>Wound care</a:t>
            </a:r>
          </a:p>
          <a:p>
            <a:pPr lvl="2"/>
            <a:r>
              <a:rPr lang="en-US" sz="2200" dirty="0"/>
              <a:t>Early debridement of necrotic tissue</a:t>
            </a:r>
          </a:p>
          <a:p>
            <a:pPr lvl="3"/>
            <a:r>
              <a:rPr lang="en-US" sz="2000" dirty="0"/>
              <a:t>Initial debridement of blisters should be performed at the bedside prior to initial wound dressing</a:t>
            </a:r>
          </a:p>
          <a:p>
            <a:pPr lvl="3"/>
            <a:r>
              <a:rPr lang="en-US" sz="2000" dirty="0"/>
              <a:t>Formal debridement and grafting in the operating room is performed after adequate resuscitation and when the patient is hemodynamically stable</a:t>
            </a:r>
          </a:p>
          <a:p>
            <a:pPr lvl="3"/>
            <a:r>
              <a:rPr lang="en-US" sz="2000" dirty="0"/>
              <a:t>Early debridement can prevent burn wound infection; the first debridement (formal) is often within 2 to 4 days of injury</a:t>
            </a:r>
          </a:p>
          <a:p>
            <a:pPr lvl="3"/>
            <a:r>
              <a:rPr lang="en-US" sz="2000" dirty="0"/>
              <a:t>For large burns, sequential debridement and grafting is appropriate</a:t>
            </a:r>
          </a:p>
          <a:p>
            <a:pPr lvl="3"/>
            <a:r>
              <a:rPr lang="en-US" sz="2000" dirty="0"/>
              <a:t>Ideally, all burn wounds would be grafted by 3 weeks to prevent hypertrophic scar formation that led to form fibrotic bands that lead to contractures, however, in very large burns, it is important to perform early escharotomies to remove the large bioburden of dead tissue</a:t>
            </a:r>
          </a:p>
          <a:p>
            <a:pPr lvl="3"/>
            <a:r>
              <a:rPr lang="en-US" sz="2000" dirty="0"/>
              <a:t>Tangential excision allows sequential excision of thin layers of nonviable tissue until bleeding, healthy tissue is reached</a:t>
            </a:r>
          </a:p>
        </p:txBody>
      </p:sp>
    </p:spTree>
    <p:extLst>
      <p:ext uri="{BB962C8B-B14F-4D97-AF65-F5344CB8AC3E}">
        <p14:creationId xmlns:p14="http://schemas.microsoft.com/office/powerpoint/2010/main" val="24346627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83FF-DF70-0174-4F18-CF2AF2612548}"/>
              </a:ext>
            </a:extLst>
          </p:cNvPr>
          <p:cNvSpPr>
            <a:spLocks noGrp="1"/>
          </p:cNvSpPr>
          <p:nvPr>
            <p:ph type="title"/>
          </p:nvPr>
        </p:nvSpPr>
        <p:spPr/>
        <p:txBody>
          <a:bodyPr/>
          <a:lstStyle/>
          <a:p>
            <a:r>
              <a:rPr lang="en-US" dirty="0"/>
              <a:t>Management of moderate and major burns</a:t>
            </a:r>
          </a:p>
        </p:txBody>
      </p:sp>
      <p:sp>
        <p:nvSpPr>
          <p:cNvPr id="3" name="Content Placeholder 2">
            <a:extLst>
              <a:ext uri="{FF2B5EF4-FFF2-40B4-BE49-F238E27FC236}">
                <a16:creationId xmlns:a16="http://schemas.microsoft.com/office/drawing/2014/main" id="{F2618331-D959-D3B4-71CA-4975C5446816}"/>
              </a:ext>
            </a:extLst>
          </p:cNvPr>
          <p:cNvSpPr>
            <a:spLocks noGrp="1"/>
          </p:cNvSpPr>
          <p:nvPr>
            <p:ph idx="1"/>
          </p:nvPr>
        </p:nvSpPr>
        <p:spPr>
          <a:xfrm>
            <a:off x="838200" y="1305026"/>
            <a:ext cx="10515600" cy="5008226"/>
          </a:xfrm>
        </p:spPr>
        <p:txBody>
          <a:bodyPr>
            <a:normAutofit fontScale="92500"/>
          </a:bodyPr>
          <a:lstStyle/>
          <a:p>
            <a:pPr marL="514350" indent="-514350">
              <a:buFont typeface="+mj-lt"/>
              <a:buAutoNum type="arabicPeriod" startAt="2"/>
            </a:pPr>
            <a:r>
              <a:rPr lang="en-US" dirty="0"/>
              <a:t>Subsequent management</a:t>
            </a:r>
          </a:p>
          <a:p>
            <a:pPr lvl="1"/>
            <a:r>
              <a:rPr lang="en-US" dirty="0"/>
              <a:t>Wound care</a:t>
            </a:r>
          </a:p>
          <a:p>
            <a:pPr lvl="2"/>
            <a:r>
              <a:rPr lang="en-US" sz="2200" dirty="0"/>
              <a:t>Topical antibiotics</a:t>
            </a:r>
          </a:p>
          <a:p>
            <a:pPr lvl="3"/>
            <a:r>
              <a:rPr lang="en-US" sz="2000" dirty="0"/>
              <a:t>Silvadene (1% silver sulfadiazine)</a:t>
            </a:r>
          </a:p>
          <a:p>
            <a:pPr lvl="3"/>
            <a:r>
              <a:rPr lang="en-US" sz="2000" dirty="0" err="1"/>
              <a:t>Sulfamylon</a:t>
            </a:r>
            <a:r>
              <a:rPr lang="en-US" sz="2000" dirty="0"/>
              <a:t>: 10% mafenide acetate (a carbonic anhydrase inhibitor)</a:t>
            </a:r>
          </a:p>
          <a:p>
            <a:pPr lvl="3"/>
            <a:r>
              <a:rPr lang="en-US" sz="2000" dirty="0"/>
              <a:t>Silver nitrate (0.5%)</a:t>
            </a:r>
          </a:p>
          <a:p>
            <a:pPr lvl="3"/>
            <a:r>
              <a:rPr lang="en-US" sz="2000" dirty="0" err="1"/>
              <a:t>Acticoat</a:t>
            </a:r>
            <a:r>
              <a:rPr lang="en-US" sz="2000" dirty="0"/>
              <a:t> a silver impregnated </a:t>
            </a:r>
          </a:p>
          <a:p>
            <a:pPr lvl="3"/>
            <a:r>
              <a:rPr lang="en-US" sz="2000" dirty="0"/>
              <a:t>Bacitracin zinc</a:t>
            </a:r>
          </a:p>
          <a:p>
            <a:pPr lvl="2"/>
            <a:r>
              <a:rPr lang="en-US" sz="2200" dirty="0"/>
              <a:t>Wound dressing depends on specific burn characteristics. Options include:</a:t>
            </a:r>
          </a:p>
          <a:p>
            <a:pPr lvl="3"/>
            <a:r>
              <a:rPr lang="en-US" sz="2000" dirty="0"/>
              <a:t>Free-skin grafts (split thickness or full thickness)</a:t>
            </a:r>
          </a:p>
          <a:p>
            <a:pPr lvl="4"/>
            <a:r>
              <a:rPr lang="en-US" sz="1900" dirty="0"/>
              <a:t>Autograft: It is tissue transfer from one location to another on the same patient</a:t>
            </a:r>
          </a:p>
          <a:p>
            <a:pPr lvl="4"/>
            <a:r>
              <a:rPr lang="en-US" sz="1900" dirty="0"/>
              <a:t>Isograft: Tissue transfer between two genetically identical individuals: monozygotic twins</a:t>
            </a:r>
          </a:p>
          <a:p>
            <a:pPr lvl="4"/>
            <a:r>
              <a:rPr lang="en-US" sz="1900" dirty="0"/>
              <a:t>Allograft (Homograft): Tissue transfer between two genetically different members</a:t>
            </a:r>
          </a:p>
          <a:p>
            <a:pPr lvl="4"/>
            <a:r>
              <a:rPr lang="en-US" sz="1900" dirty="0"/>
              <a:t>Xenograft (Heterograft): The donor and recipient are of different species</a:t>
            </a:r>
          </a:p>
          <a:p>
            <a:pPr lvl="3"/>
            <a:r>
              <a:rPr lang="en-US" sz="2000" dirty="0"/>
              <a:t>Flap reconstruction with free or pedicled flaps</a:t>
            </a:r>
          </a:p>
        </p:txBody>
      </p:sp>
    </p:spTree>
    <p:extLst>
      <p:ext uri="{BB962C8B-B14F-4D97-AF65-F5344CB8AC3E}">
        <p14:creationId xmlns:p14="http://schemas.microsoft.com/office/powerpoint/2010/main" val="21930688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F090D-7383-8260-6B0F-AB619BC12695}"/>
              </a:ext>
            </a:extLst>
          </p:cNvPr>
          <p:cNvSpPr>
            <a:spLocks noGrp="1"/>
          </p:cNvSpPr>
          <p:nvPr>
            <p:ph type="title"/>
          </p:nvPr>
        </p:nvSpPr>
        <p:spPr/>
        <p:txBody>
          <a:bodyPr/>
          <a:lstStyle/>
          <a:p>
            <a:r>
              <a:rPr lang="en-US" dirty="0"/>
              <a:t>Grafting</a:t>
            </a:r>
          </a:p>
        </p:txBody>
      </p:sp>
      <p:graphicFrame>
        <p:nvGraphicFramePr>
          <p:cNvPr id="4" name="Content Placeholder 3">
            <a:extLst>
              <a:ext uri="{FF2B5EF4-FFF2-40B4-BE49-F238E27FC236}">
                <a16:creationId xmlns:a16="http://schemas.microsoft.com/office/drawing/2014/main" id="{866DAE68-3DCD-61E9-4359-22CCF71322AB}"/>
              </a:ext>
            </a:extLst>
          </p:cNvPr>
          <p:cNvGraphicFramePr>
            <a:graphicFrameLocks noGrp="1"/>
          </p:cNvGraphicFramePr>
          <p:nvPr>
            <p:ph idx="1"/>
          </p:nvPr>
        </p:nvGraphicFramePr>
        <p:xfrm>
          <a:off x="838200" y="1304925"/>
          <a:ext cx="10515600" cy="4236720"/>
        </p:xfrm>
        <a:graphic>
          <a:graphicData uri="http://schemas.openxmlformats.org/drawingml/2006/table">
            <a:tbl>
              <a:tblPr firstRow="1" bandRow="1">
                <a:tableStyleId>{5940675A-B579-460E-94D1-54222C63F5DA}</a:tableStyleId>
              </a:tblPr>
              <a:tblGrid>
                <a:gridCol w="1078149">
                  <a:extLst>
                    <a:ext uri="{9D8B030D-6E8A-4147-A177-3AD203B41FA5}">
                      <a16:colId xmlns:a16="http://schemas.microsoft.com/office/drawing/2014/main" val="2716290650"/>
                    </a:ext>
                  </a:extLst>
                </a:gridCol>
                <a:gridCol w="3511685">
                  <a:extLst>
                    <a:ext uri="{9D8B030D-6E8A-4147-A177-3AD203B41FA5}">
                      <a16:colId xmlns:a16="http://schemas.microsoft.com/office/drawing/2014/main" val="4181245700"/>
                    </a:ext>
                  </a:extLst>
                </a:gridCol>
                <a:gridCol w="2779949">
                  <a:extLst>
                    <a:ext uri="{9D8B030D-6E8A-4147-A177-3AD203B41FA5}">
                      <a16:colId xmlns:a16="http://schemas.microsoft.com/office/drawing/2014/main" val="2875301318"/>
                    </a:ext>
                  </a:extLst>
                </a:gridCol>
                <a:gridCol w="3145817">
                  <a:extLst>
                    <a:ext uri="{9D8B030D-6E8A-4147-A177-3AD203B41FA5}">
                      <a16:colId xmlns:a16="http://schemas.microsoft.com/office/drawing/2014/main" val="377753610"/>
                    </a:ext>
                  </a:extLst>
                </a:gridCol>
              </a:tblGrid>
              <a:tr h="370840">
                <a:tc>
                  <a:txBody>
                    <a:bodyPr/>
                    <a:lstStyle/>
                    <a:p>
                      <a:pPr algn="ctr"/>
                      <a:endParaRPr lang="en-US" sz="2000" dirty="0"/>
                    </a:p>
                  </a:txBody>
                  <a:tcPr anchor="ctr"/>
                </a:tc>
                <a:tc>
                  <a:txBody>
                    <a:bodyPr/>
                    <a:lstStyle/>
                    <a:p>
                      <a:pPr algn="ctr"/>
                      <a:r>
                        <a:rPr lang="en-US" sz="2000" dirty="0"/>
                        <a:t>Definition</a:t>
                      </a:r>
                    </a:p>
                  </a:txBody>
                  <a:tcPr anchor="ctr"/>
                </a:tc>
                <a:tc>
                  <a:txBody>
                    <a:bodyPr/>
                    <a:lstStyle/>
                    <a:p>
                      <a:pPr algn="ctr"/>
                      <a:r>
                        <a:rPr lang="en-US" sz="2000" dirty="0"/>
                        <a:t>Advantages</a:t>
                      </a:r>
                    </a:p>
                  </a:txBody>
                  <a:tcPr anchor="ctr"/>
                </a:tc>
                <a:tc>
                  <a:txBody>
                    <a:bodyPr/>
                    <a:lstStyle/>
                    <a:p>
                      <a:pPr algn="ctr"/>
                      <a:r>
                        <a:rPr lang="en-US" sz="2000" dirty="0"/>
                        <a:t>Disadvantages</a:t>
                      </a:r>
                    </a:p>
                  </a:txBody>
                  <a:tcPr anchor="ctr"/>
                </a:tc>
                <a:extLst>
                  <a:ext uri="{0D108BD9-81ED-4DB2-BD59-A6C34878D82A}">
                    <a16:rowId xmlns:a16="http://schemas.microsoft.com/office/drawing/2014/main" val="1095807891"/>
                  </a:ext>
                </a:extLst>
              </a:tr>
              <a:tr h="370840">
                <a:tc>
                  <a:txBody>
                    <a:bodyPr/>
                    <a:lstStyle/>
                    <a:p>
                      <a:pPr algn="ctr"/>
                      <a:r>
                        <a:rPr lang="en-US" sz="2000" dirty="0"/>
                        <a:t>Partial Thickness Graft</a:t>
                      </a:r>
                    </a:p>
                  </a:txBody>
                  <a:tcPr vert="vert270" anchor="ctr"/>
                </a:tc>
                <a:tc>
                  <a:txBody>
                    <a:bodyPr/>
                    <a:lstStyle/>
                    <a:p>
                      <a:pPr algn="ctr"/>
                      <a:r>
                        <a:rPr lang="en-US" sz="2000" dirty="0"/>
                        <a:t>It is removal of full epidermis plus part of dermis from the donor area, leaving some skin appendages in the remaining dermis.</a:t>
                      </a:r>
                    </a:p>
                  </a:txBody>
                  <a:tcPr anchor="ctr"/>
                </a:tc>
                <a:tc>
                  <a:txBody>
                    <a:bodyPr/>
                    <a:lstStyle/>
                    <a:p>
                      <a:pPr marL="285750" indent="-285750">
                        <a:buFont typeface="Arial" panose="020B0604020202020204" pitchFamily="34" charset="0"/>
                        <a:buChar char="•"/>
                      </a:pPr>
                      <a:r>
                        <a:rPr lang="en-US" sz="2000" dirty="0"/>
                        <a:t>It is technically easier</a:t>
                      </a:r>
                    </a:p>
                    <a:p>
                      <a:pPr marL="285750" indent="-285750">
                        <a:buFont typeface="Arial" panose="020B0604020202020204" pitchFamily="34" charset="0"/>
                        <a:buChar char="•"/>
                      </a:pPr>
                      <a:r>
                        <a:rPr lang="en-US" sz="2000" dirty="0"/>
                        <a:t>Graft take up is better</a:t>
                      </a:r>
                    </a:p>
                    <a:p>
                      <a:pPr marL="285750" indent="-285750">
                        <a:buFont typeface="Arial" panose="020B0604020202020204" pitchFamily="34" charset="0"/>
                        <a:buChar char="•"/>
                      </a:pPr>
                      <a:r>
                        <a:rPr lang="en-US" sz="2000" dirty="0"/>
                        <a:t>Donor area heals on its own</a:t>
                      </a:r>
                    </a:p>
                  </a:txBody>
                  <a:tcPr anchor="ctr"/>
                </a:tc>
                <a:tc>
                  <a:txBody>
                    <a:bodyPr/>
                    <a:lstStyle/>
                    <a:p>
                      <a:pPr marL="285750" indent="-285750">
                        <a:buFont typeface="Arial" panose="020B0604020202020204" pitchFamily="34" charset="0"/>
                        <a:buChar char="•"/>
                      </a:pPr>
                      <a:r>
                        <a:rPr lang="en-US" sz="2000" dirty="0"/>
                        <a:t>Infection</a:t>
                      </a:r>
                    </a:p>
                    <a:p>
                      <a:pPr marL="285750" indent="-285750">
                        <a:buFont typeface="Arial" panose="020B0604020202020204" pitchFamily="34" charset="0"/>
                        <a:buChar char="•"/>
                      </a:pPr>
                      <a:r>
                        <a:rPr lang="en-US" sz="2000" dirty="0"/>
                        <a:t>Contracture</a:t>
                      </a:r>
                    </a:p>
                    <a:p>
                      <a:pPr marL="285750" indent="-285750">
                        <a:buFont typeface="Arial" panose="020B0604020202020204" pitchFamily="34" charset="0"/>
                        <a:buChar char="•"/>
                      </a:pPr>
                      <a:r>
                        <a:rPr lang="en-US" sz="2000" dirty="0"/>
                        <a:t>Loss of hair growth</a:t>
                      </a:r>
                    </a:p>
                    <a:p>
                      <a:pPr marL="285750" indent="-285750">
                        <a:buFont typeface="Arial" panose="020B0604020202020204" pitchFamily="34" charset="0"/>
                        <a:buChar char="•"/>
                      </a:pPr>
                      <a:r>
                        <a:rPr lang="en-US" sz="2000" dirty="0"/>
                        <a:t>hematoma formation will prevent graft take up</a:t>
                      </a:r>
                    </a:p>
                  </a:txBody>
                  <a:tcPr anchor="ctr"/>
                </a:tc>
                <a:extLst>
                  <a:ext uri="{0D108BD9-81ED-4DB2-BD59-A6C34878D82A}">
                    <a16:rowId xmlns:a16="http://schemas.microsoft.com/office/drawing/2014/main" val="4242622932"/>
                  </a:ext>
                </a:extLst>
              </a:tr>
              <a:tr h="370840">
                <a:tc>
                  <a:txBody>
                    <a:bodyPr/>
                    <a:lstStyle/>
                    <a:p>
                      <a:pPr algn="ctr"/>
                      <a:r>
                        <a:rPr lang="en-US" sz="2000" dirty="0"/>
                        <a:t>Full Thickness Graft</a:t>
                      </a:r>
                    </a:p>
                  </a:txBody>
                  <a:tcPr vert="vert270" anchor="ctr"/>
                </a:tc>
                <a:tc>
                  <a:txBody>
                    <a:bodyPr/>
                    <a:lstStyle/>
                    <a:p>
                      <a:pPr algn="ctr"/>
                      <a:r>
                        <a:rPr lang="en-US" sz="2000" dirty="0"/>
                        <a:t>A full-thickness skin graft (FTSGs) removes epidermis and the entire </a:t>
                      </a:r>
                    </a:p>
                    <a:p>
                      <a:pPr algn="ctr"/>
                      <a:r>
                        <a:rPr lang="en-US" sz="2000" dirty="0"/>
                        <a:t>thickness of the dermis and leaves a donor defect (which needs to be </a:t>
                      </a:r>
                    </a:p>
                    <a:p>
                      <a:pPr algn="ctr"/>
                      <a:r>
                        <a:rPr lang="en-US" sz="2000" dirty="0"/>
                        <a:t>sutured or grafted) </a:t>
                      </a:r>
                    </a:p>
                  </a:txBody>
                  <a:tcPr anchor="ctr"/>
                </a:tc>
                <a:tc>
                  <a:txBody>
                    <a:bodyPr/>
                    <a:lstStyle/>
                    <a:p>
                      <a:pPr marL="285750" indent="-285750">
                        <a:buFont typeface="Arial" panose="020B0604020202020204" pitchFamily="34" charset="0"/>
                        <a:buChar char="•"/>
                      </a:pPr>
                      <a:r>
                        <a:rPr lang="en-US" sz="2000" dirty="0"/>
                        <a:t>Color match is good</a:t>
                      </a:r>
                    </a:p>
                    <a:p>
                      <a:pPr marL="285750" indent="-285750">
                        <a:buFont typeface="Arial" panose="020B0604020202020204" pitchFamily="34" charset="0"/>
                        <a:buChar char="•"/>
                      </a:pPr>
                      <a:r>
                        <a:rPr lang="en-US" sz="2000" dirty="0"/>
                        <a:t>Sensation and function of sebaceous gland, hair follicles retained better</a:t>
                      </a:r>
                    </a:p>
                  </a:txBody>
                  <a:tcPr anchor="ctr"/>
                </a:tc>
                <a:tc>
                  <a:txBody>
                    <a:bodyPr/>
                    <a:lstStyle/>
                    <a:p>
                      <a:pPr marL="285750" indent="-285750">
                        <a:buFont typeface="Arial" panose="020B0604020202020204" pitchFamily="34" charset="0"/>
                        <a:buChar char="•"/>
                      </a:pPr>
                      <a:r>
                        <a:rPr lang="en-US" sz="2000" dirty="0"/>
                        <a:t>Used only for small areas </a:t>
                      </a:r>
                    </a:p>
                    <a:p>
                      <a:pPr marL="285750" indent="-285750">
                        <a:buFont typeface="Arial" panose="020B0604020202020204" pitchFamily="34" charset="0"/>
                        <a:buChar char="•"/>
                      </a:pPr>
                      <a:r>
                        <a:rPr lang="en-US" sz="2000" dirty="0"/>
                        <a:t>Wider donor area has to be covered with SSG</a:t>
                      </a:r>
                    </a:p>
                  </a:txBody>
                  <a:tcPr anchor="ctr"/>
                </a:tc>
                <a:extLst>
                  <a:ext uri="{0D108BD9-81ED-4DB2-BD59-A6C34878D82A}">
                    <a16:rowId xmlns:a16="http://schemas.microsoft.com/office/drawing/2014/main" val="2800853708"/>
                  </a:ext>
                </a:extLst>
              </a:tr>
            </a:tbl>
          </a:graphicData>
        </a:graphic>
      </p:graphicFrame>
    </p:spTree>
    <p:extLst>
      <p:ext uri="{BB962C8B-B14F-4D97-AF65-F5344CB8AC3E}">
        <p14:creationId xmlns:p14="http://schemas.microsoft.com/office/powerpoint/2010/main" val="381602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09B0-977D-6E0D-112B-3CD86CF5BAA5}"/>
              </a:ext>
            </a:extLst>
          </p:cNvPr>
          <p:cNvSpPr>
            <a:spLocks noGrp="1"/>
          </p:cNvSpPr>
          <p:nvPr>
            <p:ph type="title"/>
          </p:nvPr>
        </p:nvSpPr>
        <p:spPr/>
        <p:txBody>
          <a:bodyPr/>
          <a:lstStyle/>
          <a:p>
            <a:r>
              <a:rPr lang="en-US" dirty="0"/>
              <a:t>Shock</a:t>
            </a:r>
          </a:p>
        </p:txBody>
      </p:sp>
      <p:sp>
        <p:nvSpPr>
          <p:cNvPr id="4" name="Text Placeholder 3">
            <a:extLst>
              <a:ext uri="{FF2B5EF4-FFF2-40B4-BE49-F238E27FC236}">
                <a16:creationId xmlns:a16="http://schemas.microsoft.com/office/drawing/2014/main" id="{92571A6F-5CD8-B9EE-F99D-32623B2C10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080844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6A695-181D-8BB9-6C9A-F83147C6A952}"/>
              </a:ext>
            </a:extLst>
          </p:cNvPr>
          <p:cNvSpPr>
            <a:spLocks noGrp="1"/>
          </p:cNvSpPr>
          <p:nvPr>
            <p:ph type="title"/>
          </p:nvPr>
        </p:nvSpPr>
        <p:spPr/>
        <p:txBody>
          <a:bodyPr/>
          <a:lstStyle/>
          <a:p>
            <a:r>
              <a:rPr lang="en-US" dirty="0"/>
              <a:t>Grafting</a:t>
            </a:r>
          </a:p>
        </p:txBody>
      </p:sp>
      <p:sp>
        <p:nvSpPr>
          <p:cNvPr id="3" name="Content Placeholder 2">
            <a:extLst>
              <a:ext uri="{FF2B5EF4-FFF2-40B4-BE49-F238E27FC236}">
                <a16:creationId xmlns:a16="http://schemas.microsoft.com/office/drawing/2014/main" id="{CD908C6E-7095-D2ED-3D65-D9C10B316EAE}"/>
              </a:ext>
            </a:extLst>
          </p:cNvPr>
          <p:cNvSpPr>
            <a:spLocks noGrp="1"/>
          </p:cNvSpPr>
          <p:nvPr>
            <p:ph idx="1"/>
          </p:nvPr>
        </p:nvSpPr>
        <p:spPr>
          <a:xfrm>
            <a:off x="838200" y="1305026"/>
            <a:ext cx="10515600" cy="4949860"/>
          </a:xfrm>
        </p:spPr>
        <p:txBody>
          <a:bodyPr>
            <a:normAutofit fontScale="92500" lnSpcReduction="10000"/>
          </a:bodyPr>
          <a:lstStyle/>
          <a:p>
            <a:r>
              <a:rPr lang="en-US" b="1" dirty="0"/>
              <a:t>Meshing</a:t>
            </a:r>
          </a:p>
          <a:p>
            <a:pPr lvl="1"/>
            <a:r>
              <a:rPr lang="en-US" sz="2600" dirty="0"/>
              <a:t>Is typically performed at a 1:1.5 ratio to increase surface area and decrease fluid collection beneath the graft</a:t>
            </a:r>
          </a:p>
          <a:p>
            <a:pPr lvl="1"/>
            <a:r>
              <a:rPr lang="en-US" sz="2600" dirty="0"/>
              <a:t>Meshing decrease hematoma and seroma</a:t>
            </a:r>
          </a:p>
          <a:p>
            <a:pPr lvl="1"/>
            <a:r>
              <a:rPr lang="en-US" sz="2600" dirty="0"/>
              <a:t>Higher mesh ratios (e.g., 1:2, 1:3, or 1:4) can be used but prolong healing</a:t>
            </a:r>
          </a:p>
          <a:p>
            <a:r>
              <a:rPr lang="en-US" b="1" dirty="0"/>
              <a:t>Graft failure</a:t>
            </a:r>
          </a:p>
          <a:p>
            <a:pPr lvl="1"/>
            <a:r>
              <a:rPr lang="en-US" sz="2600" dirty="0"/>
              <a:t>Inadequate wound debridement prior to graft application is the primary cause</a:t>
            </a:r>
          </a:p>
          <a:p>
            <a:pPr lvl="1"/>
            <a:r>
              <a:rPr lang="en-US" sz="2600" dirty="0"/>
              <a:t>Quantitative cultures showing more than 105 cells will result in graft loss. (infection)</a:t>
            </a:r>
          </a:p>
          <a:p>
            <a:pPr lvl="1"/>
            <a:r>
              <a:rPr lang="en-US" sz="2600" dirty="0"/>
              <a:t>Fluid collection beneath the graft, including hematoma (most common) or seroma.</a:t>
            </a:r>
          </a:p>
          <a:p>
            <a:pPr lvl="1"/>
            <a:r>
              <a:rPr lang="en-US" sz="2600" dirty="0"/>
              <a:t>Shear force to graft from inadequate immobilization and compression.</a:t>
            </a:r>
          </a:p>
          <a:p>
            <a:pPr lvl="1"/>
            <a:r>
              <a:rPr lang="en-US" sz="2600" dirty="0"/>
              <a:t>Poor nutrition or overall physiologic status</a:t>
            </a:r>
          </a:p>
        </p:txBody>
      </p:sp>
    </p:spTree>
    <p:extLst>
      <p:ext uri="{BB962C8B-B14F-4D97-AF65-F5344CB8AC3E}">
        <p14:creationId xmlns:p14="http://schemas.microsoft.com/office/powerpoint/2010/main" val="39306185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9065-2391-C5AC-63C5-B7D95F53373A}"/>
              </a:ext>
            </a:extLst>
          </p:cNvPr>
          <p:cNvSpPr>
            <a:spLocks noGrp="1"/>
          </p:cNvSpPr>
          <p:nvPr>
            <p:ph type="title"/>
          </p:nvPr>
        </p:nvSpPr>
        <p:spPr/>
        <p:txBody>
          <a:bodyPr/>
          <a:lstStyle/>
          <a:p>
            <a:r>
              <a:rPr lang="en-US" dirty="0"/>
              <a:t>Differences between grafts and flaps</a:t>
            </a:r>
          </a:p>
        </p:txBody>
      </p:sp>
      <p:graphicFrame>
        <p:nvGraphicFramePr>
          <p:cNvPr id="4" name="Content Placeholder 3">
            <a:extLst>
              <a:ext uri="{FF2B5EF4-FFF2-40B4-BE49-F238E27FC236}">
                <a16:creationId xmlns:a16="http://schemas.microsoft.com/office/drawing/2014/main" id="{06F5CDE3-B57A-8F03-ED23-EC8EBB77FBCD}"/>
              </a:ext>
            </a:extLst>
          </p:cNvPr>
          <p:cNvGraphicFramePr>
            <a:graphicFrameLocks noGrp="1"/>
          </p:cNvGraphicFramePr>
          <p:nvPr>
            <p:ph idx="1"/>
          </p:nvPr>
        </p:nvGraphicFramePr>
        <p:xfrm>
          <a:off x="838200" y="1304925"/>
          <a:ext cx="10515600" cy="3169920"/>
        </p:xfrm>
        <a:graphic>
          <a:graphicData uri="http://schemas.openxmlformats.org/drawingml/2006/table">
            <a:tbl>
              <a:tblPr firstRow="1" bandRow="1">
                <a:tableStyleId>{5940675A-B579-460E-94D1-54222C63F5DA}</a:tableStyleId>
              </a:tblPr>
              <a:tblGrid>
                <a:gridCol w="5257800">
                  <a:extLst>
                    <a:ext uri="{9D8B030D-6E8A-4147-A177-3AD203B41FA5}">
                      <a16:colId xmlns:a16="http://schemas.microsoft.com/office/drawing/2014/main" val="1266052364"/>
                    </a:ext>
                  </a:extLst>
                </a:gridCol>
                <a:gridCol w="5257800">
                  <a:extLst>
                    <a:ext uri="{9D8B030D-6E8A-4147-A177-3AD203B41FA5}">
                      <a16:colId xmlns:a16="http://schemas.microsoft.com/office/drawing/2014/main" val="633599922"/>
                    </a:ext>
                  </a:extLst>
                </a:gridCol>
              </a:tblGrid>
              <a:tr h="370840">
                <a:tc>
                  <a:txBody>
                    <a:bodyPr/>
                    <a:lstStyle/>
                    <a:p>
                      <a:pPr algn="ctr"/>
                      <a:r>
                        <a:rPr lang="en-US" sz="2800" b="1" dirty="0"/>
                        <a:t>Grafts</a:t>
                      </a:r>
                    </a:p>
                  </a:txBody>
                  <a:tcPr/>
                </a:tc>
                <a:tc>
                  <a:txBody>
                    <a:bodyPr/>
                    <a:lstStyle/>
                    <a:p>
                      <a:pPr algn="ctr"/>
                      <a:r>
                        <a:rPr lang="en-US" sz="2800" b="1" dirty="0"/>
                        <a:t>Flaps</a:t>
                      </a:r>
                    </a:p>
                  </a:txBody>
                  <a:tcPr/>
                </a:tc>
                <a:extLst>
                  <a:ext uri="{0D108BD9-81ED-4DB2-BD59-A6C34878D82A}">
                    <a16:rowId xmlns:a16="http://schemas.microsoft.com/office/drawing/2014/main" val="4062839249"/>
                  </a:ext>
                </a:extLst>
              </a:tr>
              <a:tr h="370840">
                <a:tc>
                  <a:txBody>
                    <a:bodyPr/>
                    <a:lstStyle/>
                    <a:p>
                      <a:pPr algn="ctr"/>
                      <a:r>
                        <a:rPr lang="en-US" sz="2400" dirty="0"/>
                        <a:t>Depends on recipient site for nutrition</a:t>
                      </a:r>
                    </a:p>
                  </a:txBody>
                  <a:tcPr/>
                </a:tc>
                <a:tc>
                  <a:txBody>
                    <a:bodyPr/>
                    <a:lstStyle/>
                    <a:p>
                      <a:pPr algn="ctr"/>
                      <a:r>
                        <a:rPr lang="en-US" sz="2400" dirty="0"/>
                        <a:t>Has own blood supply</a:t>
                      </a:r>
                    </a:p>
                  </a:txBody>
                  <a:tcPr/>
                </a:tc>
                <a:extLst>
                  <a:ext uri="{0D108BD9-81ED-4DB2-BD59-A6C34878D82A}">
                    <a16:rowId xmlns:a16="http://schemas.microsoft.com/office/drawing/2014/main" val="1215722244"/>
                  </a:ext>
                </a:extLst>
              </a:tr>
              <a:tr h="370840">
                <a:tc>
                  <a:txBody>
                    <a:bodyPr/>
                    <a:lstStyle/>
                    <a:p>
                      <a:pPr algn="ctr"/>
                      <a:r>
                        <a:rPr lang="en-US" sz="2400" dirty="0"/>
                        <a:t>Cosmetic may discolor or contract</a:t>
                      </a:r>
                    </a:p>
                  </a:txBody>
                  <a:tcPr/>
                </a:tc>
                <a:tc>
                  <a:txBody>
                    <a:bodyPr/>
                    <a:lstStyle/>
                    <a:p>
                      <a:pPr algn="ctr"/>
                      <a:r>
                        <a:rPr lang="en-US" sz="2400" dirty="0"/>
                        <a:t>Better color take, less likely to contract</a:t>
                      </a:r>
                    </a:p>
                  </a:txBody>
                  <a:tcPr/>
                </a:tc>
                <a:extLst>
                  <a:ext uri="{0D108BD9-81ED-4DB2-BD59-A6C34878D82A}">
                    <a16:rowId xmlns:a16="http://schemas.microsoft.com/office/drawing/2014/main" val="4229251428"/>
                  </a:ext>
                </a:extLst>
              </a:tr>
              <a:tr h="370840">
                <a:tc>
                  <a:txBody>
                    <a:bodyPr/>
                    <a:lstStyle/>
                    <a:p>
                      <a:pPr algn="ctr"/>
                      <a:r>
                        <a:rPr lang="en-US" sz="2400" dirty="0"/>
                        <a:t>Less adaptable to weight bearing</a:t>
                      </a:r>
                    </a:p>
                  </a:txBody>
                  <a:tcPr/>
                </a:tc>
                <a:tc>
                  <a:txBody>
                    <a:bodyPr/>
                    <a:lstStyle/>
                    <a:p>
                      <a:pPr algn="ctr"/>
                      <a:r>
                        <a:rPr lang="en-US" sz="2400" dirty="0"/>
                        <a:t>More adaptable to weight bearing</a:t>
                      </a:r>
                    </a:p>
                  </a:txBody>
                  <a:tcPr/>
                </a:tc>
                <a:extLst>
                  <a:ext uri="{0D108BD9-81ED-4DB2-BD59-A6C34878D82A}">
                    <a16:rowId xmlns:a16="http://schemas.microsoft.com/office/drawing/2014/main" val="3000293934"/>
                  </a:ext>
                </a:extLst>
              </a:tr>
              <a:tr h="370840">
                <a:tc>
                  <a:txBody>
                    <a:bodyPr/>
                    <a:lstStyle/>
                    <a:p>
                      <a:pPr algn="ctr"/>
                      <a:r>
                        <a:rPr lang="en-US" sz="2400" dirty="0"/>
                        <a:t>Less able to survive on a bed with questionable nutrition</a:t>
                      </a:r>
                    </a:p>
                  </a:txBody>
                  <a:tcPr/>
                </a:tc>
                <a:tc>
                  <a:txBody>
                    <a:bodyPr/>
                    <a:lstStyle/>
                    <a:p>
                      <a:pPr algn="ctr"/>
                      <a:r>
                        <a:rPr lang="en-US" sz="2400" dirty="0"/>
                        <a:t>Can be used on a bed with questionable nutrition</a:t>
                      </a:r>
                    </a:p>
                  </a:txBody>
                  <a:tcPr/>
                </a:tc>
                <a:extLst>
                  <a:ext uri="{0D108BD9-81ED-4DB2-BD59-A6C34878D82A}">
                    <a16:rowId xmlns:a16="http://schemas.microsoft.com/office/drawing/2014/main" val="641794820"/>
                  </a:ext>
                </a:extLst>
              </a:tr>
              <a:tr h="370840">
                <a:tc>
                  <a:txBody>
                    <a:bodyPr/>
                    <a:lstStyle/>
                    <a:p>
                      <a:pPr algn="ctr"/>
                      <a:r>
                        <a:rPr lang="en-US" sz="2400" dirty="0"/>
                        <a:t>Requires pressure dressing</a:t>
                      </a:r>
                    </a:p>
                  </a:txBody>
                  <a:tcPr/>
                </a:tc>
                <a:tc>
                  <a:txBody>
                    <a:bodyPr/>
                    <a:lstStyle/>
                    <a:p>
                      <a:pPr algn="ctr"/>
                      <a:r>
                        <a:rPr lang="en-US" sz="2400" dirty="0"/>
                        <a:t>Requires no pressure dressing</a:t>
                      </a:r>
                    </a:p>
                  </a:txBody>
                  <a:tcPr/>
                </a:tc>
                <a:extLst>
                  <a:ext uri="{0D108BD9-81ED-4DB2-BD59-A6C34878D82A}">
                    <a16:rowId xmlns:a16="http://schemas.microsoft.com/office/drawing/2014/main" val="80520746"/>
                  </a:ext>
                </a:extLst>
              </a:tr>
            </a:tbl>
          </a:graphicData>
        </a:graphic>
      </p:graphicFrame>
    </p:spTree>
    <p:extLst>
      <p:ext uri="{BB962C8B-B14F-4D97-AF65-F5344CB8AC3E}">
        <p14:creationId xmlns:p14="http://schemas.microsoft.com/office/powerpoint/2010/main" val="36148124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83FF-DF70-0174-4F18-CF2AF2612548}"/>
              </a:ext>
            </a:extLst>
          </p:cNvPr>
          <p:cNvSpPr>
            <a:spLocks noGrp="1"/>
          </p:cNvSpPr>
          <p:nvPr>
            <p:ph type="title"/>
          </p:nvPr>
        </p:nvSpPr>
        <p:spPr/>
        <p:txBody>
          <a:bodyPr/>
          <a:lstStyle/>
          <a:p>
            <a:r>
              <a:rPr lang="en-US" dirty="0"/>
              <a:t>Management of moderate and major burns</a:t>
            </a:r>
          </a:p>
        </p:txBody>
      </p:sp>
      <p:sp>
        <p:nvSpPr>
          <p:cNvPr id="3" name="Content Placeholder 2">
            <a:extLst>
              <a:ext uri="{FF2B5EF4-FFF2-40B4-BE49-F238E27FC236}">
                <a16:creationId xmlns:a16="http://schemas.microsoft.com/office/drawing/2014/main" id="{F2618331-D959-D3B4-71CA-4975C5446816}"/>
              </a:ext>
            </a:extLst>
          </p:cNvPr>
          <p:cNvSpPr>
            <a:spLocks noGrp="1"/>
          </p:cNvSpPr>
          <p:nvPr>
            <p:ph idx="1"/>
          </p:nvPr>
        </p:nvSpPr>
        <p:spPr>
          <a:xfrm>
            <a:off x="838200" y="1305026"/>
            <a:ext cx="10515600" cy="5008226"/>
          </a:xfrm>
        </p:spPr>
        <p:txBody>
          <a:bodyPr>
            <a:normAutofit lnSpcReduction="10000"/>
          </a:bodyPr>
          <a:lstStyle/>
          <a:p>
            <a:pPr marL="514350" indent="-514350">
              <a:buFont typeface="+mj-lt"/>
              <a:buAutoNum type="arabicPeriod" startAt="2"/>
            </a:pPr>
            <a:r>
              <a:rPr lang="en-US" dirty="0"/>
              <a:t>Subsequent management</a:t>
            </a:r>
          </a:p>
          <a:p>
            <a:pPr lvl="1"/>
            <a:r>
              <a:rPr lang="en-US" dirty="0"/>
              <a:t>Nutritional support</a:t>
            </a:r>
          </a:p>
          <a:p>
            <a:pPr lvl="2"/>
            <a:r>
              <a:rPr lang="en-US" sz="2200" dirty="0"/>
              <a:t>Enteral feeding via a nasogastric or nasoduodenal feeding tube is preferred over parenteral. </a:t>
            </a:r>
          </a:p>
          <a:p>
            <a:pPr lvl="2"/>
            <a:r>
              <a:rPr lang="en-US" sz="2200" dirty="0"/>
              <a:t>Early initiation of nutritional support helps to control the hypermetabolic response</a:t>
            </a:r>
            <a:r>
              <a:rPr lang="en-US" dirty="0"/>
              <a:t>.</a:t>
            </a:r>
          </a:p>
          <a:p>
            <a:pPr marL="1714500" lvl="3" indent="-342900">
              <a:buFont typeface="+mj-lt"/>
              <a:buAutoNum type="alphaLcPeriod"/>
            </a:pPr>
            <a:r>
              <a:rPr lang="en-US" sz="2000" dirty="0"/>
              <a:t>The metabolic rate is proportional to the size of the burn, up to 60% TBSA, and remains constant thereafter.</a:t>
            </a:r>
          </a:p>
          <a:p>
            <a:pPr marL="1714500" lvl="3" indent="-342900">
              <a:buFont typeface="+mj-lt"/>
              <a:buAutoNum type="alphaLcPeriod"/>
            </a:pPr>
            <a:r>
              <a:rPr lang="en-US" sz="2000" dirty="0"/>
              <a:t>This response begins soon after injury, reaching a plateau by the end of the first week.</a:t>
            </a:r>
          </a:p>
          <a:p>
            <a:pPr marL="1714500" lvl="3" indent="-342900">
              <a:buFont typeface="+mj-lt"/>
              <a:buAutoNum type="alphaLcPeriod"/>
            </a:pPr>
            <a:r>
              <a:rPr lang="en-US" sz="2000" dirty="0"/>
              <a:t>Most burns &gt;30% TBSA require intensive nutritional support until wound healing is complete.</a:t>
            </a:r>
          </a:p>
          <a:p>
            <a:pPr marL="1714500" lvl="3" indent="-342900">
              <a:buFont typeface="+mj-lt"/>
              <a:buAutoNum type="alphaLcPeriod"/>
            </a:pPr>
            <a:r>
              <a:rPr lang="en-US" sz="2000" dirty="0"/>
              <a:t>Curreri formula for caloric requirements: 24-hour caloric requirement = (25 kcal × kg body weight) + (40 kcal × %TBSA).</a:t>
            </a:r>
          </a:p>
          <a:p>
            <a:pPr marL="1714500" lvl="3" indent="-342900">
              <a:buFont typeface="+mj-lt"/>
              <a:buAutoNum type="alphaLcPeriod"/>
            </a:pPr>
            <a:r>
              <a:rPr lang="en-US" sz="2000" dirty="0"/>
              <a:t>Protein requirements: 2.5 to 3 g/kg/day are recommended. In children, requirements are 3 to 4 g/kg/day</a:t>
            </a:r>
          </a:p>
          <a:p>
            <a:pPr lvl="3"/>
            <a:endParaRPr lang="en-US" dirty="0"/>
          </a:p>
        </p:txBody>
      </p:sp>
    </p:spTree>
    <p:extLst>
      <p:ext uri="{BB962C8B-B14F-4D97-AF65-F5344CB8AC3E}">
        <p14:creationId xmlns:p14="http://schemas.microsoft.com/office/powerpoint/2010/main" val="398034628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83FF-DF70-0174-4F18-CF2AF2612548}"/>
              </a:ext>
            </a:extLst>
          </p:cNvPr>
          <p:cNvSpPr>
            <a:spLocks noGrp="1"/>
          </p:cNvSpPr>
          <p:nvPr>
            <p:ph type="title"/>
          </p:nvPr>
        </p:nvSpPr>
        <p:spPr/>
        <p:txBody>
          <a:bodyPr/>
          <a:lstStyle/>
          <a:p>
            <a:r>
              <a:rPr lang="en-US" dirty="0"/>
              <a:t>Management of moderate and major burns</a:t>
            </a:r>
          </a:p>
        </p:txBody>
      </p:sp>
      <p:sp>
        <p:nvSpPr>
          <p:cNvPr id="3" name="Content Placeholder 2">
            <a:extLst>
              <a:ext uri="{FF2B5EF4-FFF2-40B4-BE49-F238E27FC236}">
                <a16:creationId xmlns:a16="http://schemas.microsoft.com/office/drawing/2014/main" id="{F2618331-D959-D3B4-71CA-4975C5446816}"/>
              </a:ext>
            </a:extLst>
          </p:cNvPr>
          <p:cNvSpPr>
            <a:spLocks noGrp="1"/>
          </p:cNvSpPr>
          <p:nvPr>
            <p:ph idx="1"/>
          </p:nvPr>
        </p:nvSpPr>
        <p:spPr>
          <a:xfrm>
            <a:off x="838200" y="1305026"/>
            <a:ext cx="10515600" cy="5008226"/>
          </a:xfrm>
        </p:spPr>
        <p:txBody>
          <a:bodyPr>
            <a:normAutofit/>
          </a:bodyPr>
          <a:lstStyle/>
          <a:p>
            <a:pPr marL="514350" indent="-514350">
              <a:buFont typeface="+mj-lt"/>
              <a:buAutoNum type="arabicPeriod" startAt="2"/>
            </a:pPr>
            <a:r>
              <a:rPr lang="en-US" dirty="0"/>
              <a:t>Subsequent management</a:t>
            </a:r>
          </a:p>
          <a:p>
            <a:pPr lvl="1"/>
            <a:r>
              <a:rPr lang="en-US" dirty="0">
                <a:solidFill>
                  <a:srgbClr val="0070C0"/>
                </a:solidFill>
              </a:rPr>
              <a:t>Pain management: NSAIDs, opioids</a:t>
            </a:r>
          </a:p>
          <a:p>
            <a:pPr lvl="1"/>
            <a:r>
              <a:rPr lang="en-US" dirty="0">
                <a:solidFill>
                  <a:srgbClr val="0070C0"/>
                </a:solidFill>
              </a:rPr>
              <a:t>Anxiety management: benzodiazepines</a:t>
            </a:r>
          </a:p>
          <a:p>
            <a:pPr lvl="1"/>
            <a:r>
              <a:rPr lang="en-US" dirty="0">
                <a:solidFill>
                  <a:srgbClr val="0070C0"/>
                </a:solidFill>
              </a:rPr>
              <a:t>Prophylaxis</a:t>
            </a:r>
          </a:p>
          <a:p>
            <a:pPr lvl="2"/>
            <a:r>
              <a:rPr lang="en-US" sz="2200" dirty="0">
                <a:solidFill>
                  <a:srgbClr val="0070C0"/>
                </a:solidFill>
              </a:rPr>
              <a:t>Proton pump inhibitors or H2 antagonists: curling ulcer prophylaxis</a:t>
            </a:r>
          </a:p>
          <a:p>
            <a:pPr lvl="2"/>
            <a:r>
              <a:rPr lang="en-US" sz="2200" dirty="0">
                <a:solidFill>
                  <a:srgbClr val="0070C0"/>
                </a:solidFill>
              </a:rPr>
              <a:t>Vaccination: tetanus prophylaxis</a:t>
            </a:r>
          </a:p>
          <a:p>
            <a:pPr lvl="2"/>
            <a:r>
              <a:rPr lang="en-US" sz="2200" dirty="0">
                <a:solidFill>
                  <a:srgbClr val="0070C0"/>
                </a:solidFill>
              </a:rPr>
              <a:t>Antibiotic therapy: Routine prophylactic systemic antibiotic therapy is not recommended.</a:t>
            </a:r>
          </a:p>
          <a:p>
            <a:pPr lvl="3"/>
            <a:r>
              <a:rPr lang="en-US" sz="2000" dirty="0">
                <a:solidFill>
                  <a:srgbClr val="0070C0"/>
                </a:solidFill>
              </a:rPr>
              <a:t>If infection or sepsis occur, treat empirically (e.g., with vancomycin) until MRSA can be ruled out.</a:t>
            </a:r>
          </a:p>
          <a:p>
            <a:pPr lvl="3"/>
            <a:r>
              <a:rPr lang="en-US" sz="2000" dirty="0">
                <a:solidFill>
                  <a:srgbClr val="0070C0"/>
                </a:solidFill>
              </a:rPr>
              <a:t>Treat for Pseudomonas (e.g. with cefepime) if suspected.</a:t>
            </a:r>
          </a:p>
          <a:p>
            <a:pPr lvl="1"/>
            <a:r>
              <a:rPr lang="en-US" dirty="0">
                <a:solidFill>
                  <a:srgbClr val="0070C0"/>
                </a:solidFill>
              </a:rPr>
              <a:t>Supportive measures: physical therapy</a:t>
            </a:r>
          </a:p>
        </p:txBody>
      </p:sp>
    </p:spTree>
    <p:extLst>
      <p:ext uri="{BB962C8B-B14F-4D97-AF65-F5344CB8AC3E}">
        <p14:creationId xmlns:p14="http://schemas.microsoft.com/office/powerpoint/2010/main" val="407351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2431-2824-277A-0BFE-5512513A4675}"/>
              </a:ext>
            </a:extLst>
          </p:cNvPr>
          <p:cNvSpPr>
            <a:spLocks noGrp="1"/>
          </p:cNvSpPr>
          <p:nvPr>
            <p:ph type="title"/>
          </p:nvPr>
        </p:nvSpPr>
        <p:spPr/>
        <p:txBody>
          <a:bodyPr/>
          <a:lstStyle/>
          <a:p>
            <a:pPr rtl="1"/>
            <a:r>
              <a:rPr lang="ar-JO" dirty="0">
                <a:solidFill>
                  <a:schemeClr val="bg1"/>
                </a:solidFill>
                <a:effectLst>
                  <a:outerShdw blurRad="38100" dist="38100" dir="2700000" algn="tl">
                    <a:srgbClr val="000000">
                      <a:alpha val="43137"/>
                    </a:srgbClr>
                  </a:outerShdw>
                </a:effectLst>
              </a:rPr>
              <a:t>الملاحظات</a:t>
            </a:r>
            <a:endParaRPr lang="en-US" dirty="0"/>
          </a:p>
        </p:txBody>
      </p:sp>
      <p:sp>
        <p:nvSpPr>
          <p:cNvPr id="3" name="Content Placeholder 2">
            <a:extLst>
              <a:ext uri="{FF2B5EF4-FFF2-40B4-BE49-F238E27FC236}">
                <a16:creationId xmlns:a16="http://schemas.microsoft.com/office/drawing/2014/main" id="{8F138ED9-E8DA-80BC-264A-8D950F7636BF}"/>
              </a:ext>
            </a:extLst>
          </p:cNvPr>
          <p:cNvSpPr>
            <a:spLocks noGrp="1"/>
          </p:cNvSpPr>
          <p:nvPr>
            <p:ph idx="1"/>
          </p:nvPr>
        </p:nvSpPr>
        <p:spPr/>
        <p:txBody>
          <a:bodyPr/>
          <a:lstStyle/>
          <a:p>
            <a:pPr algn="r" rtl="1"/>
            <a:r>
              <a:rPr lang="ar-JO" dirty="0">
                <a:solidFill>
                  <a:schemeClr val="bg1"/>
                </a:solidFill>
                <a:effectLst>
                  <a:outerShdw blurRad="38100" dist="38100" dir="2700000" algn="tl">
                    <a:srgbClr val="000000">
                      <a:alpha val="43137"/>
                    </a:srgbClr>
                  </a:outerShdw>
                </a:effectLst>
              </a:rPr>
              <a:t>الملف شامل لمواضيع ال“</a:t>
            </a:r>
            <a:r>
              <a:rPr lang="en-US" dirty="0">
                <a:solidFill>
                  <a:schemeClr val="bg1"/>
                </a:solidFill>
                <a:effectLst>
                  <a:outerShdw blurRad="38100" dist="38100" dir="2700000" algn="tl">
                    <a:srgbClr val="000000">
                      <a:alpha val="43137"/>
                    </a:srgbClr>
                  </a:outerShdw>
                </a:effectLst>
              </a:rPr>
              <a:t>trauma and burns</a:t>
            </a:r>
            <a:r>
              <a:rPr lang="ar-JO" dirty="0">
                <a:solidFill>
                  <a:schemeClr val="bg1"/>
                </a:solidFill>
                <a:effectLst>
                  <a:outerShdw blurRad="38100" dist="38100" dir="2700000" algn="tl">
                    <a:srgbClr val="000000">
                      <a:alpha val="43137"/>
                    </a:srgbClr>
                  </a:outerShdw>
                </a:effectLst>
              </a:rPr>
              <a:t>" سنة رابعة وسادسة</a:t>
            </a:r>
          </a:p>
          <a:p>
            <a:pPr algn="r" rtl="1"/>
            <a:r>
              <a:rPr lang="ar-JO" dirty="0">
                <a:solidFill>
                  <a:schemeClr val="bg1"/>
                </a:solidFill>
                <a:effectLst>
                  <a:outerShdw blurRad="38100" dist="38100" dir="2700000" algn="tl">
                    <a:srgbClr val="000000">
                      <a:alpha val="43137"/>
                    </a:srgbClr>
                  </a:outerShdw>
                </a:effectLst>
              </a:rPr>
              <a:t>مصادر الملف هي المحاضرات والسمينارات و </a:t>
            </a:r>
            <a:r>
              <a:rPr lang="en-US" dirty="0" err="1">
                <a:solidFill>
                  <a:schemeClr val="bg1"/>
                </a:solidFill>
                <a:effectLst>
                  <a:outerShdw blurRad="38100" dist="38100" dir="2700000" algn="tl">
                    <a:srgbClr val="000000">
                      <a:alpha val="43137"/>
                    </a:srgbClr>
                  </a:outerShdw>
                </a:effectLst>
              </a:rPr>
              <a:t>amboss</a:t>
            </a:r>
            <a:r>
              <a:rPr lang="ar-JO" dirty="0"/>
              <a:t> </a:t>
            </a:r>
            <a:r>
              <a:rPr lang="ar-JO" dirty="0">
                <a:solidFill>
                  <a:schemeClr val="bg1"/>
                </a:solidFill>
                <a:effectLst>
                  <a:outerShdw blurRad="38100" dist="38100" dir="2700000" algn="tl">
                    <a:srgbClr val="000000">
                      <a:alpha val="43137"/>
                    </a:srgbClr>
                  </a:outerShdw>
                </a:effectLst>
              </a:rPr>
              <a:t>و </a:t>
            </a:r>
            <a:r>
              <a:rPr lang="en-US" dirty="0" err="1">
                <a:solidFill>
                  <a:schemeClr val="bg1"/>
                </a:solidFill>
                <a:effectLst>
                  <a:outerShdw blurRad="38100" dist="38100" dir="2700000" algn="tl">
                    <a:srgbClr val="000000">
                      <a:alpha val="43137"/>
                    </a:srgbClr>
                  </a:outerShdw>
                </a:effectLst>
              </a:rPr>
              <a:t>uptodate</a:t>
            </a:r>
            <a:endParaRPr lang="ar-JO" dirty="0">
              <a:solidFill>
                <a:schemeClr val="bg1"/>
              </a:solidFill>
              <a:effectLst>
                <a:outerShdw blurRad="38100" dist="38100" dir="2700000" algn="tl">
                  <a:srgbClr val="000000">
                    <a:alpha val="43137"/>
                  </a:srgbClr>
                </a:outerShdw>
              </a:effectLst>
            </a:endParaRPr>
          </a:p>
          <a:p>
            <a:pPr algn="r" rtl="1"/>
            <a:r>
              <a:rPr lang="ar-JO" dirty="0">
                <a:solidFill>
                  <a:schemeClr val="bg1"/>
                </a:solidFill>
                <a:effectLst>
                  <a:outerShdw blurRad="38100" dist="38100" dir="2700000" algn="tl">
                    <a:srgbClr val="000000">
                      <a:alpha val="43137"/>
                    </a:srgbClr>
                  </a:outerShdw>
                </a:effectLst>
              </a:rPr>
              <a:t>الملف معمول بشكل عام لسادسة بمعنى فيه زيادات عن رابعة وتركيز في بعض السلايدات على خوارزميات التشخيص المطلوبة عموما من سادسة وليس رابعة</a:t>
            </a:r>
            <a:endParaRPr lang="en-US" dirty="0">
              <a:solidFill>
                <a:schemeClr val="bg1"/>
              </a:solidFill>
              <a:effectLst>
                <a:outerShdw blurRad="38100" dist="38100" dir="2700000" algn="tl">
                  <a:srgbClr val="000000">
                    <a:alpha val="43137"/>
                  </a:srgbClr>
                </a:outerShdw>
              </a:effectLst>
            </a:endParaRPr>
          </a:p>
          <a:p>
            <a:pPr algn="r" rtl="1"/>
            <a:r>
              <a:rPr lang="ar-JO" dirty="0"/>
              <a:t>الكلام </a:t>
            </a:r>
            <a:r>
              <a:rPr lang="ar-JO" dirty="0">
                <a:solidFill>
                  <a:schemeClr val="accent4">
                    <a:lumMod val="75000"/>
                  </a:schemeClr>
                </a:solidFill>
              </a:rPr>
              <a:t>الأخضر</a:t>
            </a:r>
            <a:r>
              <a:rPr lang="ar-JO" dirty="0"/>
              <a:t>: معلومات إضافية</a:t>
            </a:r>
          </a:p>
          <a:p>
            <a:pPr algn="r" rtl="1"/>
            <a:r>
              <a:rPr lang="ar-JO" dirty="0"/>
              <a:t>الكلام </a:t>
            </a:r>
            <a:r>
              <a:rPr lang="ar-JO" dirty="0">
                <a:solidFill>
                  <a:schemeClr val="accent2">
                    <a:lumMod val="75000"/>
                  </a:schemeClr>
                </a:solidFill>
              </a:rPr>
              <a:t>الأزرق</a:t>
            </a:r>
            <a:r>
              <a:rPr lang="ar-JO" dirty="0"/>
              <a:t>: ملاحظات أو إضافات مفيدة</a:t>
            </a:r>
          </a:p>
          <a:p>
            <a:pPr algn="r" rtl="1"/>
            <a:r>
              <a:rPr lang="ar-JO" dirty="0"/>
              <a:t>الكلام </a:t>
            </a:r>
            <a:r>
              <a:rPr lang="ar-JO" dirty="0">
                <a:solidFill>
                  <a:schemeClr val="accent6">
                    <a:lumMod val="75000"/>
                  </a:schemeClr>
                </a:solidFill>
              </a:rPr>
              <a:t>الأحمر</a:t>
            </a:r>
            <a:r>
              <a:rPr lang="ar-JO" dirty="0"/>
              <a:t>: مهم</a:t>
            </a:r>
            <a:endParaRPr lang="en-US" dirty="0"/>
          </a:p>
        </p:txBody>
      </p:sp>
    </p:spTree>
    <p:extLst>
      <p:ext uri="{BB962C8B-B14F-4D97-AF65-F5344CB8AC3E}">
        <p14:creationId xmlns:p14="http://schemas.microsoft.com/office/powerpoint/2010/main" val="395274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3EE4-7FA8-6C7D-F455-F39BD0056EAA}"/>
              </a:ext>
            </a:extLst>
          </p:cNvPr>
          <p:cNvSpPr>
            <a:spLocks noGrp="1"/>
          </p:cNvSpPr>
          <p:nvPr>
            <p:ph type="title"/>
          </p:nvPr>
        </p:nvSpPr>
        <p:spPr>
          <a:xfrm>
            <a:off x="838200" y="365125"/>
            <a:ext cx="10515600" cy="762339"/>
          </a:xfrm>
        </p:spPr>
        <p:txBody>
          <a:bodyPr/>
          <a:lstStyle/>
          <a:p>
            <a:r>
              <a:rPr lang="en-US" dirty="0"/>
              <a:t>Shock </a:t>
            </a:r>
            <a:r>
              <a:rPr lang="en-US" i="1" dirty="0"/>
              <a:t>definition</a:t>
            </a:r>
            <a:r>
              <a:rPr lang="en-US" dirty="0"/>
              <a:t> and pathophysiology</a:t>
            </a:r>
          </a:p>
        </p:txBody>
      </p:sp>
      <p:sp>
        <p:nvSpPr>
          <p:cNvPr id="3" name="Content Placeholder 2">
            <a:extLst>
              <a:ext uri="{FF2B5EF4-FFF2-40B4-BE49-F238E27FC236}">
                <a16:creationId xmlns:a16="http://schemas.microsoft.com/office/drawing/2014/main" id="{CA0C0A78-D446-EBCD-2FED-AACB7113EE4E}"/>
              </a:ext>
            </a:extLst>
          </p:cNvPr>
          <p:cNvSpPr>
            <a:spLocks noGrp="1"/>
          </p:cNvSpPr>
          <p:nvPr>
            <p:ph idx="1"/>
          </p:nvPr>
        </p:nvSpPr>
        <p:spPr>
          <a:xfrm>
            <a:off x="838200" y="1305025"/>
            <a:ext cx="10515600" cy="5187850"/>
          </a:xfrm>
        </p:spPr>
        <p:txBody>
          <a:bodyPr>
            <a:normAutofit fontScale="92500" lnSpcReduction="10000"/>
          </a:bodyPr>
          <a:lstStyle/>
          <a:p>
            <a:pPr marL="514350" indent="-514350">
              <a:buFont typeface="+mj-lt"/>
              <a:buAutoNum type="arabicPeriod"/>
            </a:pPr>
            <a:r>
              <a:rPr lang="en-US" i="1" dirty="0"/>
              <a:t>Circulatory system failure that results in inadequate organ perfusion and tissue hypoxia </a:t>
            </a:r>
            <a:r>
              <a:rPr lang="en-US" dirty="0">
                <a:sym typeface="Wingdings" panose="05000000000000000000" pitchFamily="2" charset="2"/>
              </a:rPr>
              <a:t> </a:t>
            </a:r>
            <a:endParaRPr lang="en-US" dirty="0"/>
          </a:p>
          <a:p>
            <a:pPr lvl="1"/>
            <a:r>
              <a:rPr lang="en-US" dirty="0"/>
              <a:t>O2 Delivery: volume of gaseous O2 delivered to the LV/min</a:t>
            </a:r>
          </a:p>
          <a:p>
            <a:pPr lvl="2"/>
            <a:r>
              <a:rPr lang="en-US" dirty="0"/>
              <a:t>O2 delivery is an interaction of Cardiac Output, Blood Volume, Systemic Vascular Resistance</a:t>
            </a:r>
          </a:p>
          <a:p>
            <a:pPr lvl="1"/>
            <a:r>
              <a:rPr lang="en-US" dirty="0"/>
              <a:t>O2 Consumption: volume of gaseous O2 which is used by the tissue/min.</a:t>
            </a:r>
          </a:p>
          <a:p>
            <a:pPr lvl="1"/>
            <a:r>
              <a:rPr lang="en-US" dirty="0"/>
              <a:t>O2 Demand: volume of O2 needed by the tissues to function in an aerobic manner</a:t>
            </a:r>
          </a:p>
          <a:p>
            <a:pPr lvl="1"/>
            <a:r>
              <a:rPr lang="en-US" dirty="0"/>
              <a:t>Demand &gt; consumption = anaerobic metabolism</a:t>
            </a:r>
          </a:p>
          <a:p>
            <a:pPr marL="514350" indent="-514350">
              <a:buFont typeface="+mj-lt"/>
              <a:buAutoNum type="arabicPeriod"/>
            </a:pPr>
            <a:r>
              <a:rPr lang="en-US" dirty="0">
                <a:sym typeface="Wingdings" panose="05000000000000000000" pitchFamily="2" charset="2"/>
              </a:rPr>
              <a:t>  </a:t>
            </a:r>
            <a:r>
              <a:rPr lang="en-US" i="1" dirty="0"/>
              <a:t>leading to metabolic disturbances</a:t>
            </a:r>
            <a:r>
              <a:rPr lang="en-US" dirty="0"/>
              <a:t> </a:t>
            </a:r>
            <a:r>
              <a:rPr lang="en-US" dirty="0">
                <a:sym typeface="Wingdings" panose="05000000000000000000" pitchFamily="2" charset="2"/>
              </a:rPr>
              <a:t> </a:t>
            </a:r>
            <a:endParaRPr lang="en-US" dirty="0"/>
          </a:p>
          <a:p>
            <a:pPr lvl="1"/>
            <a:r>
              <a:rPr lang="en-US" dirty="0"/>
              <a:t>Acidosis results from the accumulation of acid when during anaerobic metabolism the creation of ATP from ADP is slowed</a:t>
            </a:r>
          </a:p>
          <a:p>
            <a:pPr lvl="1"/>
            <a:r>
              <a:rPr lang="en-US" dirty="0"/>
              <a:t>H+ shift extracellularly and a metabolic acidosis develops</a:t>
            </a:r>
          </a:p>
          <a:p>
            <a:pPr marL="514350" indent="-514350">
              <a:buFont typeface="+mj-lt"/>
              <a:buAutoNum type="arabicPeriod"/>
            </a:pPr>
            <a:r>
              <a:rPr lang="en-US" dirty="0">
                <a:sym typeface="Wingdings" panose="05000000000000000000" pitchFamily="2" charset="2"/>
              </a:rPr>
              <a:t>  </a:t>
            </a:r>
            <a:r>
              <a:rPr lang="en-US" i="1" dirty="0">
                <a:sym typeface="Wingdings" panose="05000000000000000000" pitchFamily="2" charset="2"/>
              </a:rPr>
              <a:t>and, </a:t>
            </a:r>
            <a:r>
              <a:rPr lang="en-US" i="1" dirty="0"/>
              <a:t>ultimately, irreversible organ damage</a:t>
            </a:r>
          </a:p>
          <a:p>
            <a:pPr lvl="1"/>
            <a:r>
              <a:rPr lang="en-US" dirty="0"/>
              <a:t>ATP production fails, the Na+/K+ pump fails resulting in the inability to correct the cell electronic potential. </a:t>
            </a:r>
          </a:p>
          <a:p>
            <a:pPr lvl="1"/>
            <a:r>
              <a:rPr lang="en-US" dirty="0"/>
              <a:t>Cell swelling occurs leading to rupture and death.</a:t>
            </a:r>
          </a:p>
        </p:txBody>
      </p:sp>
      <p:sp>
        <p:nvSpPr>
          <p:cNvPr id="4" name="TextBox 3">
            <a:extLst>
              <a:ext uri="{FF2B5EF4-FFF2-40B4-BE49-F238E27FC236}">
                <a16:creationId xmlns:a16="http://schemas.microsoft.com/office/drawing/2014/main" id="{A0F1E593-2419-A4C7-48FA-EE3991F74BB8}"/>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71221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4161-C1BE-E3AC-F321-C16683D99863}"/>
              </a:ext>
            </a:extLst>
          </p:cNvPr>
          <p:cNvSpPr>
            <a:spLocks noGrp="1"/>
          </p:cNvSpPr>
          <p:nvPr>
            <p:ph type="title"/>
          </p:nvPr>
        </p:nvSpPr>
        <p:spPr/>
        <p:txBody>
          <a:bodyPr/>
          <a:lstStyle/>
          <a:p>
            <a:r>
              <a:rPr lang="en-US" sz="4400"/>
              <a:t>Blood Pressure in shock</a:t>
            </a:r>
            <a:endParaRPr lang="en-US" dirty="0"/>
          </a:p>
        </p:txBody>
      </p:sp>
      <p:sp>
        <p:nvSpPr>
          <p:cNvPr id="3" name="Content Placeholder 2">
            <a:extLst>
              <a:ext uri="{FF2B5EF4-FFF2-40B4-BE49-F238E27FC236}">
                <a16:creationId xmlns:a16="http://schemas.microsoft.com/office/drawing/2014/main" id="{AFCDC90D-C54A-A965-DAE7-3AB3360FC603}"/>
              </a:ext>
            </a:extLst>
          </p:cNvPr>
          <p:cNvSpPr>
            <a:spLocks noGrp="1"/>
          </p:cNvSpPr>
          <p:nvPr>
            <p:ph idx="1"/>
          </p:nvPr>
        </p:nvSpPr>
        <p:spPr/>
        <p:txBody>
          <a:bodyPr>
            <a:normAutofit lnSpcReduction="10000"/>
          </a:bodyPr>
          <a:lstStyle/>
          <a:p>
            <a:r>
              <a:rPr lang="en-US" sz="2600" dirty="0"/>
              <a:t>Blood Pressure is often used as an indirect estimator of tissue perfusion</a:t>
            </a:r>
          </a:p>
          <a:p>
            <a:r>
              <a:rPr lang="en-US" sz="2600" dirty="0"/>
              <a:t>Hypotension in adults is defined as one of the following</a:t>
            </a:r>
          </a:p>
          <a:p>
            <a:pPr lvl="1"/>
            <a:r>
              <a:rPr lang="en-US" sz="2200" dirty="0"/>
              <a:t>systolic BP </a:t>
            </a:r>
            <a:r>
              <a:rPr lang="en-US" sz="2200" dirty="0">
                <a:sym typeface="Symbol" pitchFamily="18" charset="2"/>
              </a:rPr>
              <a:t></a:t>
            </a:r>
            <a:r>
              <a:rPr lang="en-US" sz="2200" dirty="0"/>
              <a:t> 90 mm Hg</a:t>
            </a:r>
          </a:p>
          <a:p>
            <a:pPr lvl="1"/>
            <a:r>
              <a:rPr lang="en-US" sz="2200" dirty="0"/>
              <a:t>mean arterial pressure </a:t>
            </a:r>
            <a:r>
              <a:rPr lang="en-US" sz="2200" dirty="0">
                <a:sym typeface="Symbol" pitchFamily="18" charset="2"/>
              </a:rPr>
              <a:t></a:t>
            </a:r>
            <a:r>
              <a:rPr lang="en-US" sz="2200" dirty="0"/>
              <a:t> 60 mm Hg</a:t>
            </a:r>
          </a:p>
          <a:p>
            <a:pPr lvl="1"/>
            <a:r>
              <a:rPr lang="en-US" sz="2200" dirty="0"/>
              <a:t>↓ systolic BP &gt; 40 mm Hg from the patient’s baseline pressure</a:t>
            </a:r>
          </a:p>
          <a:p>
            <a:r>
              <a:rPr lang="en-US" sz="2600" dirty="0"/>
              <a:t>Hypotension may be absent in some patients with shock</a:t>
            </a:r>
          </a:p>
          <a:p>
            <a:r>
              <a:rPr lang="en-US" sz="2600" b="1" dirty="0"/>
              <a:t>Shock index </a:t>
            </a:r>
            <a:r>
              <a:rPr lang="en-US" sz="2600" dirty="0"/>
              <a:t>= pulse rate/systolic blood pressure</a:t>
            </a:r>
          </a:p>
          <a:p>
            <a:pPr lvl="1"/>
            <a:r>
              <a:rPr lang="en-US" dirty="0"/>
              <a:t>Normal range: 0.4–0.7</a:t>
            </a:r>
          </a:p>
          <a:p>
            <a:pPr lvl="1"/>
            <a:r>
              <a:rPr lang="en-US" dirty="0"/>
              <a:t>&gt; 1 (positive shock index): consistent with circulatory shock</a:t>
            </a:r>
          </a:p>
          <a:p>
            <a:pPr lvl="1"/>
            <a:r>
              <a:rPr lang="en-US" sz="2000" dirty="0">
                <a:solidFill>
                  <a:srgbClr val="00B050"/>
                </a:solidFill>
              </a:rPr>
              <a:t>The shock index has a limited role in emergency care since it is very nonspecific. This is especially the case for children, as they have a better ability to compensate for blood loss. The appearance of a circulatory response in this age group occurs quite late and is, therefore, less reliable as a clinical sign of shock when compared with adults.</a:t>
            </a:r>
          </a:p>
          <a:p>
            <a:endParaRPr lang="en-US" dirty="0"/>
          </a:p>
        </p:txBody>
      </p:sp>
    </p:spTree>
    <p:extLst>
      <p:ext uri="{BB962C8B-B14F-4D97-AF65-F5344CB8AC3E}">
        <p14:creationId xmlns:p14="http://schemas.microsoft.com/office/powerpoint/2010/main" val="2604768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95A-6F84-A615-0881-3B8CA03A21DB}"/>
              </a:ext>
            </a:extLst>
          </p:cNvPr>
          <p:cNvSpPr>
            <a:spLocks noGrp="1"/>
          </p:cNvSpPr>
          <p:nvPr>
            <p:ph type="title"/>
          </p:nvPr>
        </p:nvSpPr>
        <p:spPr/>
        <p:txBody>
          <a:bodyPr/>
          <a:lstStyle/>
          <a:p>
            <a:r>
              <a:rPr lang="en-US" dirty="0"/>
              <a:t>Shock hemodynamic parameters </a:t>
            </a:r>
          </a:p>
        </p:txBody>
      </p:sp>
      <p:sp>
        <p:nvSpPr>
          <p:cNvPr id="3" name="Content Placeholder 2">
            <a:extLst>
              <a:ext uri="{FF2B5EF4-FFF2-40B4-BE49-F238E27FC236}">
                <a16:creationId xmlns:a16="http://schemas.microsoft.com/office/drawing/2014/main" id="{464AB069-4F90-DAED-F4B0-129D51303411}"/>
              </a:ext>
            </a:extLst>
          </p:cNvPr>
          <p:cNvSpPr>
            <a:spLocks noGrp="1"/>
          </p:cNvSpPr>
          <p:nvPr>
            <p:ph idx="1"/>
          </p:nvPr>
        </p:nvSpPr>
        <p:spPr/>
        <p:txBody>
          <a:bodyPr>
            <a:normAutofit fontScale="85000" lnSpcReduction="10000"/>
          </a:bodyPr>
          <a:lstStyle/>
          <a:p>
            <a:r>
              <a:rPr lang="en-US" dirty="0"/>
              <a:t>CVP: central venous pressure (right heart preload)</a:t>
            </a:r>
          </a:p>
          <a:p>
            <a:r>
              <a:rPr lang="en-US" dirty="0"/>
              <a:t>PCWP: pulmonary capillary wedge pressure (a surrogate marker for preload) </a:t>
            </a:r>
          </a:p>
          <a:p>
            <a:r>
              <a:rPr lang="en-US" dirty="0"/>
              <a:t>CO: cardiac output (CO = HR × stroke volume) </a:t>
            </a:r>
          </a:p>
          <a:p>
            <a:r>
              <a:rPr lang="en-US" dirty="0"/>
              <a:t>SVR: systemic vascular resistance (a surrogate marker for afterload)</a:t>
            </a:r>
          </a:p>
          <a:p>
            <a:r>
              <a:rPr lang="en-US" dirty="0"/>
              <a:t>HR: heart rate</a:t>
            </a:r>
          </a:p>
          <a:p>
            <a:r>
              <a:rPr lang="en-US" dirty="0"/>
              <a:t>SV02: mixed venous content</a:t>
            </a:r>
          </a:p>
          <a:p>
            <a:pPr lvl="1"/>
            <a:r>
              <a:rPr lang="en-US" dirty="0"/>
              <a:t>Used as a main marker of end organ perfusion and oxygen delivery</a:t>
            </a:r>
          </a:p>
          <a:p>
            <a:pPr lvl="1"/>
            <a:r>
              <a:rPr lang="en-US" dirty="0"/>
              <a:t>True mixed venous is drawn from the pulmonary artery (mixing of venous blood from upper and lower body)</a:t>
            </a:r>
          </a:p>
          <a:p>
            <a:pPr lvl="1"/>
            <a:r>
              <a:rPr lang="en-US" dirty="0"/>
              <a:t>Often sample will be drawn from central venous catheter (superior vena cava, R atrium)</a:t>
            </a:r>
          </a:p>
          <a:p>
            <a:pPr lvl="1"/>
            <a:r>
              <a:rPr lang="en-US" dirty="0"/>
              <a:t>Normal oxygen saturation of venous blood  68% – 77%</a:t>
            </a:r>
          </a:p>
          <a:p>
            <a:pPr lvl="1"/>
            <a:r>
              <a:rPr lang="en-US" dirty="0"/>
              <a:t>Low SCVO2 indicates that tissues are extracting far more oxygen than usual, reflecting sub-optimal tissue perfusion (and oxygenation)</a:t>
            </a:r>
          </a:p>
          <a:p>
            <a:pPr lvl="1"/>
            <a:r>
              <a:rPr lang="en-US" dirty="0"/>
              <a:t>Following trends of SCVO2 to guide resuscitation (fluids, RBC, inotropes, vasopressors)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8540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81C3-0DDA-E49C-5A74-65E217C1F6D4}"/>
              </a:ext>
            </a:extLst>
          </p:cNvPr>
          <p:cNvSpPr>
            <a:spLocks noGrp="1"/>
          </p:cNvSpPr>
          <p:nvPr>
            <p:ph type="title"/>
          </p:nvPr>
        </p:nvSpPr>
        <p:spPr/>
        <p:txBody>
          <a:bodyPr/>
          <a:lstStyle/>
          <a:p>
            <a:r>
              <a:rPr lang="en-US" dirty="0"/>
              <a:t>Common Features of Shock</a:t>
            </a:r>
          </a:p>
        </p:txBody>
      </p:sp>
      <p:sp>
        <p:nvSpPr>
          <p:cNvPr id="3" name="Content Placeholder 2">
            <a:extLst>
              <a:ext uri="{FF2B5EF4-FFF2-40B4-BE49-F238E27FC236}">
                <a16:creationId xmlns:a16="http://schemas.microsoft.com/office/drawing/2014/main" id="{0185E731-22E6-637F-0499-3EFF9554316D}"/>
              </a:ext>
            </a:extLst>
          </p:cNvPr>
          <p:cNvSpPr>
            <a:spLocks noGrp="1"/>
          </p:cNvSpPr>
          <p:nvPr>
            <p:ph idx="1"/>
          </p:nvPr>
        </p:nvSpPr>
        <p:spPr/>
        <p:txBody>
          <a:bodyPr/>
          <a:lstStyle/>
          <a:p>
            <a:r>
              <a:rPr lang="en-US" dirty="0"/>
              <a:t>Hypotension (not an absolute requirement)</a:t>
            </a:r>
          </a:p>
          <a:p>
            <a:pPr lvl="1"/>
            <a:r>
              <a:rPr lang="en-US" dirty="0"/>
              <a:t>SBP &lt; 90mm Hg, not seen in “pre-shock”</a:t>
            </a:r>
          </a:p>
          <a:p>
            <a:r>
              <a:rPr lang="en-US" dirty="0"/>
              <a:t>Cool skin</a:t>
            </a:r>
          </a:p>
          <a:p>
            <a:pPr lvl="1"/>
            <a:r>
              <a:rPr lang="en-US" dirty="0"/>
              <a:t>Vasoconstrictive mechanisms to redirect blood from periphery to vital organs</a:t>
            </a:r>
          </a:p>
          <a:p>
            <a:pPr lvl="1"/>
            <a:r>
              <a:rPr lang="en-US" dirty="0"/>
              <a:t>Exception is warm skin in early distributive shock</a:t>
            </a:r>
          </a:p>
          <a:p>
            <a:r>
              <a:rPr lang="en-US" dirty="0"/>
              <a:t>Oliguria (↓kidney perfusion)</a:t>
            </a:r>
          </a:p>
          <a:p>
            <a:r>
              <a:rPr lang="en-US" dirty="0"/>
              <a:t>Altered mental status  (↓brain perfusion)</a:t>
            </a:r>
          </a:p>
          <a:p>
            <a:r>
              <a:rPr lang="en-US" dirty="0"/>
              <a:t>Metabolic acidosis</a:t>
            </a:r>
          </a:p>
          <a:p>
            <a:endParaRPr lang="en-US" dirty="0"/>
          </a:p>
        </p:txBody>
      </p:sp>
      <p:sp>
        <p:nvSpPr>
          <p:cNvPr id="4" name="TextBox 3">
            <a:extLst>
              <a:ext uri="{FF2B5EF4-FFF2-40B4-BE49-F238E27FC236}">
                <a16:creationId xmlns:a16="http://schemas.microsoft.com/office/drawing/2014/main" id="{B4779943-9491-B475-6A27-5F1CB641EA66}"/>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3279435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1124-07CC-D00A-3272-B57B3E7D2127}"/>
              </a:ext>
            </a:extLst>
          </p:cNvPr>
          <p:cNvSpPr>
            <a:spLocks noGrp="1"/>
          </p:cNvSpPr>
          <p:nvPr>
            <p:ph type="title"/>
          </p:nvPr>
        </p:nvSpPr>
        <p:spPr/>
        <p:txBody>
          <a:bodyPr/>
          <a:lstStyle/>
          <a:p>
            <a:r>
              <a:rPr lang="en-US" dirty="0"/>
              <a:t>Shock Work-up</a:t>
            </a:r>
          </a:p>
        </p:txBody>
      </p:sp>
      <p:sp>
        <p:nvSpPr>
          <p:cNvPr id="3" name="Content Placeholder 2">
            <a:extLst>
              <a:ext uri="{FF2B5EF4-FFF2-40B4-BE49-F238E27FC236}">
                <a16:creationId xmlns:a16="http://schemas.microsoft.com/office/drawing/2014/main" id="{F0E96707-06F8-27F0-B5F6-58B00B9E8F9F}"/>
              </a:ext>
            </a:extLst>
          </p:cNvPr>
          <p:cNvSpPr>
            <a:spLocks noGrp="1"/>
          </p:cNvSpPr>
          <p:nvPr>
            <p:ph idx="1"/>
          </p:nvPr>
        </p:nvSpPr>
        <p:spPr/>
        <p:txBody>
          <a:bodyPr/>
          <a:lstStyle/>
          <a:p>
            <a:r>
              <a:rPr lang="en-US" dirty="0"/>
              <a:t>Shock is a clinical diagnosis</a:t>
            </a:r>
          </a:p>
          <a:p>
            <a:pPr marL="457200" indent="-457200">
              <a:buFont typeface="+mj-lt"/>
              <a:buAutoNum type="arabicPeriod"/>
            </a:pPr>
            <a:r>
              <a:rPr lang="en-US" dirty="0">
                <a:cs typeface="Tahoma" pitchFamily="34" charset="0"/>
              </a:rPr>
              <a:t>History to determine etiology</a:t>
            </a:r>
          </a:p>
          <a:p>
            <a:pPr lvl="1"/>
            <a:r>
              <a:rPr lang="en-US" dirty="0"/>
              <a:t>Bleeding (recent surgery, trauma, GI bleed)</a:t>
            </a:r>
          </a:p>
          <a:p>
            <a:pPr lvl="1"/>
            <a:r>
              <a:rPr lang="en-US" dirty="0"/>
              <a:t>Allergies or prior anaphylaxis</a:t>
            </a:r>
          </a:p>
          <a:p>
            <a:pPr lvl="1"/>
            <a:r>
              <a:rPr lang="en-US" dirty="0" err="1"/>
              <a:t>Sx</a:t>
            </a:r>
            <a:r>
              <a:rPr lang="en-US" dirty="0"/>
              <a:t> consistent with pancreatitis, EtOH history</a:t>
            </a:r>
          </a:p>
          <a:p>
            <a:pPr lvl="1"/>
            <a:r>
              <a:rPr lang="en-US" dirty="0"/>
              <a:t>Hx of CAD, MI, current chest pain</a:t>
            </a:r>
          </a:p>
          <a:p>
            <a:pPr marL="457200" indent="-457200">
              <a:buFont typeface="+mj-lt"/>
              <a:buAutoNum type="arabicPeriod"/>
            </a:pPr>
            <a:r>
              <a:rPr lang="en-US" dirty="0">
                <a:cs typeface="Tahoma" pitchFamily="34" charset="0"/>
              </a:rPr>
              <a:t>Physical examination</a:t>
            </a:r>
          </a:p>
          <a:p>
            <a:pPr lvl="1"/>
            <a:r>
              <a:rPr lang="en-US" dirty="0">
                <a:cs typeface="Tahoma" pitchFamily="34" charset="0"/>
              </a:rPr>
              <a:t>Mucous membranes, JVD, lung sounds, cardiac exam, abdomen, rectal (blood), neuro exam, skin (cold  or warm)</a:t>
            </a:r>
          </a:p>
          <a:p>
            <a:pPr marL="457200" indent="-457200">
              <a:buFont typeface="+mj-lt"/>
              <a:buAutoNum type="arabicPeriod"/>
            </a:pPr>
            <a:r>
              <a:rPr lang="en-US" dirty="0">
                <a:cs typeface="Tahoma" pitchFamily="34" charset="0"/>
              </a:rPr>
              <a:t>Labs/Tests directed toward suspected dx</a:t>
            </a:r>
          </a:p>
          <a:p>
            <a:pPr lvl="1"/>
            <a:r>
              <a:rPr lang="en-US" dirty="0"/>
              <a:t>Next slide</a:t>
            </a:r>
          </a:p>
          <a:p>
            <a:endParaRPr lang="en-US" dirty="0"/>
          </a:p>
        </p:txBody>
      </p:sp>
      <p:sp>
        <p:nvSpPr>
          <p:cNvPr id="4" name="TextBox 3">
            <a:extLst>
              <a:ext uri="{FF2B5EF4-FFF2-40B4-BE49-F238E27FC236}">
                <a16:creationId xmlns:a16="http://schemas.microsoft.com/office/drawing/2014/main" id="{6714FE5B-CFA9-5F3B-A2DC-A0C30347C741}"/>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2673611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C771-1902-3667-52EB-CFF068C627EA}"/>
              </a:ext>
            </a:extLst>
          </p:cNvPr>
          <p:cNvSpPr>
            <a:spLocks noGrp="1"/>
          </p:cNvSpPr>
          <p:nvPr>
            <p:ph type="title"/>
          </p:nvPr>
        </p:nvSpPr>
        <p:spPr>
          <a:xfrm>
            <a:off x="838200" y="365125"/>
            <a:ext cx="10515600" cy="762339"/>
          </a:xfrm>
        </p:spPr>
        <p:txBody>
          <a:bodyPr/>
          <a:lstStyle/>
          <a:p>
            <a:r>
              <a:rPr lang="en-US"/>
              <a:t>Diagnostics</a:t>
            </a:r>
            <a:endParaRPr lang="en-US" dirty="0"/>
          </a:p>
        </p:txBody>
      </p:sp>
      <p:sp>
        <p:nvSpPr>
          <p:cNvPr id="3" name="Content Placeholder 2">
            <a:extLst>
              <a:ext uri="{FF2B5EF4-FFF2-40B4-BE49-F238E27FC236}">
                <a16:creationId xmlns:a16="http://schemas.microsoft.com/office/drawing/2014/main" id="{198DF501-9A27-C11A-6AA7-3E3730BE1022}"/>
              </a:ext>
            </a:extLst>
          </p:cNvPr>
          <p:cNvSpPr>
            <a:spLocks noGrp="1"/>
          </p:cNvSpPr>
          <p:nvPr>
            <p:ph idx="1"/>
          </p:nvPr>
        </p:nvSpPr>
        <p:spPr>
          <a:xfrm>
            <a:off x="838200" y="1305026"/>
            <a:ext cx="10515600" cy="4871938"/>
          </a:xfrm>
        </p:spPr>
        <p:txBody>
          <a:bodyPr>
            <a:normAutofit/>
          </a:bodyPr>
          <a:lstStyle/>
          <a:p>
            <a:r>
              <a:rPr lang="en-US" dirty="0"/>
              <a:t>Routine investigations; Findings allow for evaluation of the following:</a:t>
            </a:r>
          </a:p>
          <a:p>
            <a:pPr lvl="1"/>
            <a:r>
              <a:rPr lang="en-US" dirty="0"/>
              <a:t>Global hypoperfusion: ABG and lactate levels</a:t>
            </a:r>
          </a:p>
          <a:p>
            <a:pPr lvl="1"/>
            <a:r>
              <a:rPr lang="en-US" dirty="0"/>
              <a:t>Underlying etiology: CBC, BMP, Septic workup, ECG, CXR</a:t>
            </a:r>
          </a:p>
          <a:p>
            <a:pPr lvl="1"/>
            <a:r>
              <a:rPr lang="en-US" dirty="0"/>
              <a:t>Complications or end-organ dysfunction</a:t>
            </a:r>
          </a:p>
          <a:p>
            <a:pPr lvl="2"/>
            <a:r>
              <a:rPr lang="en-US" dirty="0"/>
              <a:t>Hypoglycemia or hyperglycemia</a:t>
            </a:r>
          </a:p>
          <a:p>
            <a:pPr lvl="2"/>
            <a:r>
              <a:rPr lang="en-US" dirty="0"/>
              <a:t>Electrolyte abnormalities </a:t>
            </a:r>
          </a:p>
          <a:p>
            <a:pPr lvl="2"/>
            <a:r>
              <a:rPr lang="en-US" dirty="0"/>
              <a:t>Renal function tests: ↑ BUN, ↑ creatinine, other signs of AKI or ATN (e.g., on urinalysis)</a:t>
            </a:r>
          </a:p>
          <a:p>
            <a:pPr lvl="2"/>
            <a:r>
              <a:rPr lang="en-US" dirty="0"/>
              <a:t>Liver chemistries: elevated in shock liver</a:t>
            </a:r>
          </a:p>
          <a:p>
            <a:pPr lvl="2"/>
            <a:r>
              <a:rPr lang="en-US" dirty="0"/>
              <a:t>Coagulation panel: suggestive of DIC, acute traumatic coagulopathy, or acute liver failure</a:t>
            </a:r>
          </a:p>
          <a:p>
            <a:pPr lvl="1">
              <a:buFont typeface="Wingdings" panose="05000000000000000000" pitchFamily="2" charset="2"/>
              <a:buChar char="§"/>
            </a:pPr>
            <a:r>
              <a:rPr lang="en-US" b="1" dirty="0">
                <a:solidFill>
                  <a:srgbClr val="C00000"/>
                </a:solidFill>
              </a:rPr>
              <a:t>Note</a:t>
            </a:r>
            <a:r>
              <a:rPr lang="en-US" dirty="0">
                <a:solidFill>
                  <a:srgbClr val="C00000"/>
                </a:solidFill>
              </a:rPr>
              <a:t>: In all patients with shock, immediately measure ABGs, lactate levels, capillary glucose, perform an ECG, and order a chest x-ray and general laboratory studies</a:t>
            </a:r>
          </a:p>
        </p:txBody>
      </p:sp>
    </p:spTree>
    <p:extLst>
      <p:ext uri="{BB962C8B-B14F-4D97-AF65-F5344CB8AC3E}">
        <p14:creationId xmlns:p14="http://schemas.microsoft.com/office/powerpoint/2010/main" val="2991969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BC63-68F2-171A-CD68-14707A28540A}"/>
              </a:ext>
            </a:extLst>
          </p:cNvPr>
          <p:cNvSpPr>
            <a:spLocks noGrp="1"/>
          </p:cNvSpPr>
          <p:nvPr>
            <p:ph type="title"/>
          </p:nvPr>
        </p:nvSpPr>
        <p:spPr/>
        <p:txBody>
          <a:bodyPr>
            <a:normAutofit fontScale="90000"/>
          </a:bodyPr>
          <a:lstStyle/>
          <a:p>
            <a:r>
              <a:rPr lang="en-US" dirty="0"/>
              <a:t>Monitoring parameters for patients with shock</a:t>
            </a:r>
          </a:p>
        </p:txBody>
      </p:sp>
      <p:graphicFrame>
        <p:nvGraphicFramePr>
          <p:cNvPr id="4" name="Content Placeholder 3">
            <a:extLst>
              <a:ext uri="{FF2B5EF4-FFF2-40B4-BE49-F238E27FC236}">
                <a16:creationId xmlns:a16="http://schemas.microsoft.com/office/drawing/2014/main" id="{C656C177-E207-B8FD-1211-EE36643A7A8A}"/>
              </a:ext>
            </a:extLst>
          </p:cNvPr>
          <p:cNvGraphicFramePr>
            <a:graphicFrameLocks noGrp="1"/>
          </p:cNvGraphicFramePr>
          <p:nvPr>
            <p:ph idx="1"/>
            <p:extLst>
              <p:ext uri="{D42A27DB-BD31-4B8C-83A1-F6EECF244321}">
                <p14:modId xmlns:p14="http://schemas.microsoft.com/office/powerpoint/2010/main" val="934801956"/>
              </p:ext>
            </p:extLst>
          </p:nvPr>
        </p:nvGraphicFramePr>
        <p:xfrm>
          <a:off x="838200" y="1304925"/>
          <a:ext cx="10515600" cy="4602480"/>
        </p:xfrm>
        <a:graphic>
          <a:graphicData uri="http://schemas.openxmlformats.org/drawingml/2006/table">
            <a:tbl>
              <a:tblPr firstRow="1" bandRow="1">
                <a:tableStyleId>{5940675A-B579-460E-94D1-54222C63F5DA}</a:tableStyleId>
              </a:tblPr>
              <a:tblGrid>
                <a:gridCol w="1640840">
                  <a:extLst>
                    <a:ext uri="{9D8B030D-6E8A-4147-A177-3AD203B41FA5}">
                      <a16:colId xmlns:a16="http://schemas.microsoft.com/office/drawing/2014/main" val="119819299"/>
                    </a:ext>
                  </a:extLst>
                </a:gridCol>
                <a:gridCol w="8874760">
                  <a:extLst>
                    <a:ext uri="{9D8B030D-6E8A-4147-A177-3AD203B41FA5}">
                      <a16:colId xmlns:a16="http://schemas.microsoft.com/office/drawing/2014/main" val="3190377372"/>
                    </a:ext>
                  </a:extLst>
                </a:gridCol>
              </a:tblGrid>
              <a:tr h="370840">
                <a:tc>
                  <a:txBody>
                    <a:bodyPr/>
                    <a:lstStyle/>
                    <a:p>
                      <a:pPr algn="ctr"/>
                      <a:r>
                        <a:rPr lang="en-US" sz="2000" dirty="0"/>
                        <a:t>Variable</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t>Parameters</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92197567"/>
                  </a:ext>
                </a:extLst>
              </a:tr>
              <a:tr h="370840">
                <a:tc>
                  <a:txBody>
                    <a:bodyPr/>
                    <a:lstStyle/>
                    <a:p>
                      <a:pPr algn="ctr"/>
                      <a:r>
                        <a:rPr lang="en-US" sz="2000" dirty="0"/>
                        <a:t>Vital signs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2000" dirty="0"/>
                        <a:t>Heart rate: Aim for resolution of compensatory tachycardia and correction of arrhythmias.</a:t>
                      </a:r>
                    </a:p>
                    <a:p>
                      <a:pPr marL="285750" indent="-285750">
                        <a:buFont typeface="Arial" panose="020B0604020202020204" pitchFamily="34" charset="0"/>
                        <a:buChar char="•"/>
                      </a:pPr>
                      <a:r>
                        <a:rPr lang="en-US" sz="2000" dirty="0"/>
                        <a:t>Blood pressure: For most patients, target an MAP of ≥ 65 mm Hg.</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078436"/>
                  </a:ext>
                </a:extLst>
              </a:tr>
              <a:tr h="370840">
                <a:tc>
                  <a:txBody>
                    <a:bodyPr/>
                    <a:lstStyle/>
                    <a:p>
                      <a:pPr algn="ctr"/>
                      <a:r>
                        <a:rPr lang="en-US" sz="2000" dirty="0"/>
                        <a:t>Urine output</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dirty="0"/>
                        <a:t>Urine output (for most patients): target &gt; 0.5 mL/kg/hour</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1721914"/>
                  </a:ext>
                </a:extLst>
              </a:tr>
              <a:tr h="370840">
                <a:tc>
                  <a:txBody>
                    <a:bodyPr/>
                    <a:lstStyle/>
                    <a:p>
                      <a:pPr algn="ctr"/>
                      <a:r>
                        <a:rPr lang="en-US" sz="2000" dirty="0"/>
                        <a:t>Lactate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dirty="0"/>
                        <a:t>Aim for a lactate level ≤ 2 </a:t>
                      </a:r>
                      <a:r>
                        <a:rPr lang="en-US" sz="2000" dirty="0" err="1"/>
                        <a:t>mEq</a:t>
                      </a:r>
                      <a:r>
                        <a:rPr lang="en-US" sz="2000" dirty="0"/>
                        <a:t>/L</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8144076"/>
                  </a:ext>
                </a:extLst>
              </a:tr>
              <a:tr h="370840">
                <a:tc>
                  <a:txBody>
                    <a:bodyPr/>
                    <a:lstStyle/>
                    <a:p>
                      <a:pPr algn="ctr"/>
                      <a:r>
                        <a:rPr lang="en-US" sz="2000" dirty="0"/>
                        <a:t>CVP</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000" dirty="0"/>
                        <a:t>Commonly used target for patients in shock: 8–12 mm Hg (normal CVP: 4-10 mmHg)</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6518546"/>
                  </a:ext>
                </a:extLst>
              </a:tr>
              <a:tr h="370840">
                <a:tc>
                  <a:txBody>
                    <a:bodyPr/>
                    <a:lstStyle/>
                    <a:p>
                      <a:pPr algn="ctr"/>
                      <a:r>
                        <a:rPr lang="en-US" sz="2000" dirty="0"/>
                        <a:t>Cardiac function</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2000" dirty="0"/>
                        <a:t>Normal cardiac output: 4–8 L/minute </a:t>
                      </a:r>
                    </a:p>
                    <a:p>
                      <a:pPr marL="285750" indent="-285750">
                        <a:buFont typeface="Arial" panose="020B0604020202020204" pitchFamily="34" charset="0"/>
                        <a:buChar char="•"/>
                      </a:pPr>
                      <a:r>
                        <a:rPr lang="en-US" sz="2000" dirty="0"/>
                        <a:t>Cardiac index*: &gt; 2.2 L/min/m</a:t>
                      </a:r>
                      <a:r>
                        <a:rPr lang="en-US" sz="2000" baseline="30000" dirty="0"/>
                        <a:t>2</a:t>
                      </a:r>
                      <a:r>
                        <a:rPr lang="en-US" sz="2000" baseline="0" dirty="0"/>
                        <a:t>; </a:t>
                      </a:r>
                      <a:r>
                        <a:rPr lang="en-US" sz="2000" baseline="0" dirty="0">
                          <a:solidFill>
                            <a:srgbClr val="0070C0"/>
                          </a:solidFill>
                        </a:rPr>
                        <a:t>(</a:t>
                      </a:r>
                      <a:r>
                        <a:rPr lang="it-IT" sz="2000" baseline="0" dirty="0">
                          <a:solidFill>
                            <a:srgbClr val="0070C0"/>
                          </a:solidFill>
                        </a:rPr>
                        <a:t>CI = 4.5 L/min/m</a:t>
                      </a:r>
                      <a:r>
                        <a:rPr lang="en-US" sz="2000" baseline="30000" dirty="0">
                          <a:solidFill>
                            <a:srgbClr val="0070C0"/>
                          </a:solidFill>
                        </a:rPr>
                        <a:t>2</a:t>
                      </a:r>
                      <a:r>
                        <a:rPr lang="it-IT" sz="2000" baseline="0" dirty="0">
                          <a:solidFill>
                            <a:srgbClr val="0070C0"/>
                          </a:solidFill>
                        </a:rPr>
                        <a: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8583513"/>
                  </a:ext>
                </a:extLst>
              </a:tr>
              <a:tr h="370840">
                <a:tc>
                  <a:txBody>
                    <a:bodyPr/>
                    <a:lstStyle/>
                    <a:p>
                      <a:pPr algn="ctr"/>
                      <a:r>
                        <a:rPr lang="en-US" sz="2000" dirty="0">
                          <a:solidFill>
                            <a:srgbClr val="0070C0"/>
                          </a:solidFill>
                        </a:rPr>
                        <a:t>Oxygen</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70C0"/>
                          </a:solidFill>
                        </a:rPr>
                        <a:t>Keep O2 sats &gt;92%, intubate if necessary</a:t>
                      </a:r>
                    </a:p>
                    <a:p>
                      <a:pPr marL="285750" indent="-285750">
                        <a:buFont typeface="Arial" panose="020B0604020202020204" pitchFamily="34" charset="0"/>
                        <a:buChar char="•"/>
                      </a:pPr>
                      <a:r>
                        <a:rPr lang="it-IT" sz="2000" kern="1200" dirty="0">
                          <a:solidFill>
                            <a:srgbClr val="0070C0"/>
                          </a:solidFill>
                          <a:latin typeface="+mn-lt"/>
                          <a:ea typeface="+mn-ea"/>
                          <a:cs typeface="+mn-cs"/>
                        </a:rPr>
                        <a:t>Oxygen Delivery (DO2I) = 600 mL/min/m</a:t>
                      </a:r>
                      <a:r>
                        <a:rPr lang="en-US" sz="2000" baseline="30000" dirty="0">
                          <a:solidFill>
                            <a:srgbClr val="0070C0"/>
                          </a:solidFill>
                        </a:rPr>
                        <a:t>2</a:t>
                      </a:r>
                      <a:r>
                        <a:rPr lang="en-US" sz="2000" kern="1200" dirty="0">
                          <a:solidFill>
                            <a:srgbClr val="0070C0"/>
                          </a:solidFill>
                          <a:latin typeface="+mn-lt"/>
                          <a:ea typeface="+mn-ea"/>
                          <a:cs typeface="+mn-cs"/>
                        </a:rPr>
                        <a:t>;</a:t>
                      </a:r>
                      <a:r>
                        <a:rPr lang="it-IT" sz="2000" kern="1200" dirty="0">
                          <a:solidFill>
                            <a:srgbClr val="0070C0"/>
                          </a:solidFill>
                          <a:latin typeface="+mn-lt"/>
                          <a:ea typeface="+mn-ea"/>
                          <a:cs typeface="+mn-cs"/>
                        </a:rPr>
                        <a:t> (&lt; 400 is bad sign)</a:t>
                      </a:r>
                    </a:p>
                    <a:p>
                      <a:pPr marL="285750" indent="-285750">
                        <a:buFont typeface="Arial" panose="020B0604020202020204" pitchFamily="34" charset="0"/>
                        <a:buChar char="•"/>
                      </a:pPr>
                      <a:r>
                        <a:rPr lang="it-IT" sz="2000" kern="1200" dirty="0">
                          <a:solidFill>
                            <a:srgbClr val="0070C0"/>
                          </a:solidFill>
                          <a:latin typeface="+mn-lt"/>
                          <a:ea typeface="+mn-ea"/>
                          <a:cs typeface="+mn-cs"/>
                        </a:rPr>
                        <a:t>Oxygen Consumption (VO2I) = 170 mL/min/m</a:t>
                      </a:r>
                      <a:r>
                        <a:rPr lang="en-US" sz="2000" baseline="30000" dirty="0">
                          <a:solidFill>
                            <a:srgbClr val="0070C0"/>
                          </a:solidFill>
                        </a:rPr>
                        <a:t>2</a:t>
                      </a:r>
                      <a:r>
                        <a:rPr lang="it-IT" sz="2000" kern="1200" dirty="0">
                          <a:solidFill>
                            <a:srgbClr val="0070C0"/>
                          </a:solidFill>
                          <a:latin typeface="+mn-lt"/>
                          <a:ea typeface="+mn-ea"/>
                          <a:cs typeface="+mn-cs"/>
                        </a:rPr>
                        <a:t>; (</a:t>
                      </a:r>
                      <a:r>
                        <a:rPr lang="en-US" sz="2000" kern="1200" dirty="0">
                          <a:solidFill>
                            <a:srgbClr val="0070C0"/>
                          </a:solidFill>
                          <a:latin typeface="+mn-lt"/>
                          <a:ea typeface="+mn-ea"/>
                          <a:cs typeface="+mn-cs"/>
                        </a:rPr>
                        <a:t>If VO</a:t>
                      </a:r>
                      <a:r>
                        <a:rPr lang="en-US" sz="2000" kern="1200" baseline="-25000" dirty="0">
                          <a:solidFill>
                            <a:srgbClr val="0070C0"/>
                          </a:solidFill>
                          <a:latin typeface="+mn-lt"/>
                          <a:ea typeface="+mn-ea"/>
                          <a:cs typeface="+mn-cs"/>
                        </a:rPr>
                        <a:t>2</a:t>
                      </a:r>
                      <a:r>
                        <a:rPr lang="en-US" sz="2000" kern="1200" dirty="0">
                          <a:solidFill>
                            <a:srgbClr val="0070C0"/>
                          </a:solidFill>
                          <a:latin typeface="+mn-lt"/>
                          <a:ea typeface="+mn-ea"/>
                          <a:cs typeface="+mn-cs"/>
                        </a:rPr>
                        <a:t>I &lt; 100 suggest tissues are not getting enough oxygen)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5169917"/>
                  </a:ext>
                </a:extLst>
              </a:tr>
            </a:tbl>
          </a:graphicData>
        </a:graphic>
      </p:graphicFrame>
      <p:sp>
        <p:nvSpPr>
          <p:cNvPr id="5" name="TextBox 4">
            <a:extLst>
              <a:ext uri="{FF2B5EF4-FFF2-40B4-BE49-F238E27FC236}">
                <a16:creationId xmlns:a16="http://schemas.microsoft.com/office/drawing/2014/main" id="{B1CE7BA0-E25A-D94D-F6F8-4E2819ED0B16}"/>
              </a:ext>
            </a:extLst>
          </p:cNvPr>
          <p:cNvSpPr txBox="1"/>
          <p:nvPr/>
        </p:nvSpPr>
        <p:spPr>
          <a:xfrm>
            <a:off x="10040449" y="0"/>
            <a:ext cx="2151551" cy="369332"/>
          </a:xfrm>
          <a:prstGeom prst="rect">
            <a:avLst/>
          </a:prstGeom>
          <a:noFill/>
          <a:ln>
            <a:solidFill>
              <a:schemeClr val="accent1"/>
            </a:solidFill>
          </a:ln>
        </p:spPr>
        <p:txBody>
          <a:bodyPr wrap="none" rtlCol="0">
            <a:spAutoFit/>
          </a:bodyPr>
          <a:lstStyle/>
          <a:p>
            <a:pPr algn="r" rtl="1"/>
            <a:r>
              <a:rPr lang="ar-JO" dirty="0">
                <a:solidFill>
                  <a:srgbClr val="0070C0"/>
                </a:solidFill>
              </a:rPr>
              <a:t>الي بالأزرق من المحاضرة</a:t>
            </a:r>
            <a:endParaRPr lang="en-US" dirty="0">
              <a:solidFill>
                <a:srgbClr val="0070C0"/>
              </a:solidFill>
            </a:endParaRPr>
          </a:p>
        </p:txBody>
      </p:sp>
      <p:sp>
        <p:nvSpPr>
          <p:cNvPr id="7" name="TextBox 6">
            <a:extLst>
              <a:ext uri="{FF2B5EF4-FFF2-40B4-BE49-F238E27FC236}">
                <a16:creationId xmlns:a16="http://schemas.microsoft.com/office/drawing/2014/main" id="{5EA07691-0A98-A67F-7C30-777EC74A915D}"/>
              </a:ext>
            </a:extLst>
          </p:cNvPr>
          <p:cNvSpPr txBox="1"/>
          <p:nvPr/>
        </p:nvSpPr>
        <p:spPr>
          <a:xfrm>
            <a:off x="838200" y="5983266"/>
            <a:ext cx="10515600" cy="584775"/>
          </a:xfrm>
          <a:prstGeom prst="rect">
            <a:avLst/>
          </a:prstGeom>
          <a:noFill/>
        </p:spPr>
        <p:txBody>
          <a:bodyPr wrap="square">
            <a:spAutoFit/>
          </a:bodyPr>
          <a:lstStyle/>
          <a:p>
            <a:r>
              <a:rPr lang="en-US" sz="1600" dirty="0"/>
              <a:t>*Cardiac index: The measure of the volume of blood ejected from the heart (cardiac output, L/min) in relation to body surface area (m²). Normal range at rest is 2.8–4.2 L/min/m².</a:t>
            </a:r>
          </a:p>
        </p:txBody>
      </p:sp>
    </p:spTree>
    <p:extLst>
      <p:ext uri="{BB962C8B-B14F-4D97-AF65-F5344CB8AC3E}">
        <p14:creationId xmlns:p14="http://schemas.microsoft.com/office/powerpoint/2010/main" val="3789375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ED289-715C-462A-E9E0-87BB17B97887}"/>
              </a:ext>
            </a:extLst>
          </p:cNvPr>
          <p:cNvSpPr>
            <a:spLocks noGrp="1"/>
          </p:cNvSpPr>
          <p:nvPr>
            <p:ph type="title"/>
          </p:nvPr>
        </p:nvSpPr>
        <p:spPr/>
        <p:txBody>
          <a:bodyPr/>
          <a:lstStyle/>
          <a:p>
            <a:r>
              <a:rPr lang="en-US" dirty="0"/>
              <a:t>Extras</a:t>
            </a:r>
          </a:p>
        </p:txBody>
      </p:sp>
      <p:sp>
        <p:nvSpPr>
          <p:cNvPr id="5" name="Content Placeholder 4">
            <a:extLst>
              <a:ext uri="{FF2B5EF4-FFF2-40B4-BE49-F238E27FC236}">
                <a16:creationId xmlns:a16="http://schemas.microsoft.com/office/drawing/2014/main" id="{8A847DF7-902C-8782-E5B0-FD2C4B476FB8}"/>
              </a:ext>
            </a:extLst>
          </p:cNvPr>
          <p:cNvSpPr>
            <a:spLocks noGrp="1"/>
          </p:cNvSpPr>
          <p:nvPr>
            <p:ph sz="half" idx="1"/>
          </p:nvPr>
        </p:nvSpPr>
        <p:spPr/>
        <p:txBody>
          <a:bodyPr/>
          <a:lstStyle/>
          <a:p>
            <a:pPr marL="0" indent="0" algn="ctr">
              <a:buNone/>
            </a:pPr>
            <a:r>
              <a:rPr lang="en-US" dirty="0"/>
              <a:t>Waveform Analysis</a:t>
            </a:r>
          </a:p>
          <a:p>
            <a:pPr>
              <a:buFont typeface="Courier New" panose="02070309020205020404" pitchFamily="49" charset="0"/>
              <a:buChar char="o"/>
            </a:pPr>
            <a:r>
              <a:rPr lang="en-US" sz="2400" dirty="0"/>
              <a:t>A wave - atrial systole</a:t>
            </a:r>
          </a:p>
          <a:p>
            <a:pPr>
              <a:buFont typeface="Courier New" panose="02070309020205020404" pitchFamily="49" charset="0"/>
              <a:buChar char="o"/>
            </a:pPr>
            <a:r>
              <a:rPr lang="en-US" sz="2400" dirty="0"/>
              <a:t>C wave - tricuspid valve closure at ventricular systole</a:t>
            </a:r>
          </a:p>
          <a:p>
            <a:pPr>
              <a:buFont typeface="Courier New" panose="02070309020205020404" pitchFamily="49" charset="0"/>
              <a:buChar char="o"/>
            </a:pPr>
            <a:r>
              <a:rPr lang="en-US" sz="2400" dirty="0"/>
              <a:t>V wave - venous filling of right atrium</a:t>
            </a:r>
          </a:p>
          <a:p>
            <a:pPr>
              <a:buFont typeface="Courier New" panose="02070309020205020404" pitchFamily="49" charset="0"/>
              <a:buChar char="o"/>
            </a:pPr>
            <a:endParaRPr lang="en-US" sz="2400" dirty="0"/>
          </a:p>
        </p:txBody>
      </p:sp>
      <p:sp>
        <p:nvSpPr>
          <p:cNvPr id="6" name="Content Placeholder 5">
            <a:extLst>
              <a:ext uri="{FF2B5EF4-FFF2-40B4-BE49-F238E27FC236}">
                <a16:creationId xmlns:a16="http://schemas.microsoft.com/office/drawing/2014/main" id="{F5444477-8C14-973F-E457-520861A8CC57}"/>
              </a:ext>
            </a:extLst>
          </p:cNvPr>
          <p:cNvSpPr>
            <a:spLocks noGrp="1"/>
          </p:cNvSpPr>
          <p:nvPr>
            <p:ph sz="half" idx="2"/>
          </p:nvPr>
        </p:nvSpPr>
        <p:spPr/>
        <p:txBody>
          <a:bodyPr/>
          <a:lstStyle/>
          <a:p>
            <a:pPr marL="0" indent="0" algn="ctr">
              <a:buNone/>
            </a:pPr>
            <a:r>
              <a:rPr lang="en-US" dirty="0"/>
              <a:t>Hemodynamic Calculations</a:t>
            </a:r>
          </a:p>
        </p:txBody>
      </p:sp>
      <p:pic>
        <p:nvPicPr>
          <p:cNvPr id="7" name="Picture 3">
            <a:extLst>
              <a:ext uri="{FF2B5EF4-FFF2-40B4-BE49-F238E27FC236}">
                <a16:creationId xmlns:a16="http://schemas.microsoft.com/office/drawing/2014/main" id="{27CE21D7-6822-4CDF-0647-792CAEA94144}"/>
              </a:ext>
            </a:extLst>
          </p:cNvPr>
          <p:cNvPicPr>
            <a:picLocks noChangeAspect="1" noChangeArrowheads="1"/>
          </p:cNvPicPr>
          <p:nvPr/>
        </p:nvPicPr>
        <p:blipFill>
          <a:blip r:embed="rId2"/>
          <a:srcRect/>
          <a:stretch>
            <a:fillRect/>
          </a:stretch>
        </p:blipFill>
        <p:spPr>
          <a:xfrm>
            <a:off x="838200" y="3696053"/>
            <a:ext cx="5181600" cy="1828800"/>
          </a:xfrm>
          <a:prstGeom prst="rect">
            <a:avLst/>
          </a:prstGeom>
        </p:spPr>
      </p:pic>
      <p:pic>
        <p:nvPicPr>
          <p:cNvPr id="10" name="Picture 9">
            <a:extLst>
              <a:ext uri="{FF2B5EF4-FFF2-40B4-BE49-F238E27FC236}">
                <a16:creationId xmlns:a16="http://schemas.microsoft.com/office/drawing/2014/main" id="{EC31DB2C-3C8E-071E-3CD4-DCF327365362}"/>
              </a:ext>
            </a:extLst>
          </p:cNvPr>
          <p:cNvPicPr>
            <a:picLocks noChangeAspect="1"/>
          </p:cNvPicPr>
          <p:nvPr/>
        </p:nvPicPr>
        <p:blipFill>
          <a:blip r:embed="rId3"/>
          <a:stretch>
            <a:fillRect/>
          </a:stretch>
        </p:blipFill>
        <p:spPr>
          <a:xfrm>
            <a:off x="6172200" y="1853985"/>
            <a:ext cx="5181600" cy="2644708"/>
          </a:xfrm>
          <a:prstGeom prst="rect">
            <a:avLst/>
          </a:prstGeom>
        </p:spPr>
      </p:pic>
      <p:pic>
        <p:nvPicPr>
          <p:cNvPr id="12" name="Picture 11">
            <a:extLst>
              <a:ext uri="{FF2B5EF4-FFF2-40B4-BE49-F238E27FC236}">
                <a16:creationId xmlns:a16="http://schemas.microsoft.com/office/drawing/2014/main" id="{7446EBD4-D32F-F8CE-18E7-D00A1DE87B4B}"/>
              </a:ext>
            </a:extLst>
          </p:cNvPr>
          <p:cNvPicPr>
            <a:picLocks noChangeAspect="1"/>
          </p:cNvPicPr>
          <p:nvPr/>
        </p:nvPicPr>
        <p:blipFill>
          <a:blip r:embed="rId4"/>
          <a:stretch>
            <a:fillRect/>
          </a:stretch>
        </p:blipFill>
        <p:spPr>
          <a:xfrm>
            <a:off x="6779586" y="4454298"/>
            <a:ext cx="3966828" cy="2403702"/>
          </a:xfrm>
          <a:prstGeom prst="rect">
            <a:avLst/>
          </a:prstGeom>
        </p:spPr>
      </p:pic>
      <p:sp>
        <p:nvSpPr>
          <p:cNvPr id="2" name="TextBox 1">
            <a:extLst>
              <a:ext uri="{FF2B5EF4-FFF2-40B4-BE49-F238E27FC236}">
                <a16:creationId xmlns:a16="http://schemas.microsoft.com/office/drawing/2014/main" id="{779B9110-5253-CF1F-D322-13C011C2CC86}"/>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2586517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718616-48DB-B789-9E84-77BC87D37FF9}"/>
              </a:ext>
            </a:extLst>
          </p:cNvPr>
          <p:cNvSpPr>
            <a:spLocks noGrp="1"/>
          </p:cNvSpPr>
          <p:nvPr>
            <p:ph type="title"/>
          </p:nvPr>
        </p:nvSpPr>
        <p:spPr>
          <a:xfrm>
            <a:off x="838200" y="365125"/>
            <a:ext cx="10515600" cy="762339"/>
          </a:xfrm>
        </p:spPr>
        <p:txBody>
          <a:bodyPr/>
          <a:lstStyle/>
          <a:p>
            <a:r>
              <a:rPr lang="en-US" dirty="0"/>
              <a:t>Hypovolemic Shock</a:t>
            </a:r>
          </a:p>
        </p:txBody>
      </p:sp>
      <p:sp>
        <p:nvSpPr>
          <p:cNvPr id="6" name="Content Placeholder 5">
            <a:extLst>
              <a:ext uri="{FF2B5EF4-FFF2-40B4-BE49-F238E27FC236}">
                <a16:creationId xmlns:a16="http://schemas.microsoft.com/office/drawing/2014/main" id="{BC9584B9-FB71-8D01-04B9-002A82279DD5}"/>
              </a:ext>
            </a:extLst>
          </p:cNvPr>
          <p:cNvSpPr>
            <a:spLocks noGrp="1"/>
          </p:cNvSpPr>
          <p:nvPr>
            <p:ph idx="1"/>
          </p:nvPr>
        </p:nvSpPr>
        <p:spPr>
          <a:xfrm>
            <a:off x="838200" y="1305026"/>
            <a:ext cx="10515600" cy="4871938"/>
          </a:xfrm>
        </p:spPr>
        <p:txBody>
          <a:bodyPr>
            <a:normAutofit fontScale="92500" lnSpcReduction="10000"/>
          </a:bodyPr>
          <a:lstStyle/>
          <a:p>
            <a:r>
              <a:rPr lang="en-US" b="1" dirty="0"/>
              <a:t>Etiology</a:t>
            </a:r>
          </a:p>
          <a:p>
            <a:pPr lvl="1"/>
            <a:r>
              <a:rPr lang="en-US" dirty="0"/>
              <a:t>Hemorrhage</a:t>
            </a:r>
          </a:p>
          <a:p>
            <a:pPr lvl="1"/>
            <a:r>
              <a:rPr lang="en-US" dirty="0"/>
              <a:t>Non-hemorrhagic fluid loss: GI loss, Increased insensible fluid loss (e.g., burns), Third space fluid loss (e.g., bowel obstruction), Renal fluid loss</a:t>
            </a:r>
          </a:p>
          <a:p>
            <a:r>
              <a:rPr lang="en-US" b="1" dirty="0"/>
              <a:t>Pathophysiology</a:t>
            </a:r>
          </a:p>
          <a:p>
            <a:pPr lvl="1"/>
            <a:r>
              <a:rPr lang="en-US" dirty="0"/>
              <a:t>Loss of intravascular fluid volume → ↓ preload and SV → ↓ CO → compensatory ↑ SVR and HR</a:t>
            </a:r>
          </a:p>
          <a:p>
            <a:r>
              <a:rPr lang="en-US" b="1" dirty="0"/>
              <a:t>Clinical features</a:t>
            </a:r>
          </a:p>
          <a:p>
            <a:pPr lvl="1"/>
            <a:r>
              <a:rPr lang="en-US" dirty="0"/>
              <a:t>Hypotensive</a:t>
            </a:r>
          </a:p>
          <a:p>
            <a:pPr lvl="1"/>
            <a:r>
              <a:rPr lang="en-US" dirty="0"/>
              <a:t>Flat neck veins</a:t>
            </a:r>
          </a:p>
          <a:p>
            <a:pPr lvl="1"/>
            <a:r>
              <a:rPr lang="en-US" dirty="0"/>
              <a:t>Clear lungs</a:t>
            </a:r>
          </a:p>
          <a:p>
            <a:pPr lvl="1"/>
            <a:r>
              <a:rPr lang="en-US" dirty="0"/>
              <a:t>Cool, cyanotic extremities</a:t>
            </a:r>
          </a:p>
          <a:p>
            <a:pPr lvl="1"/>
            <a:r>
              <a:rPr lang="en-US" dirty="0"/>
              <a:t>Evidence of bleeding (e.g., anticoagulant use, trauma, bruising)</a:t>
            </a:r>
          </a:p>
          <a:p>
            <a:pPr lvl="1"/>
            <a:r>
              <a:rPr lang="en-US" dirty="0"/>
              <a:t>Oliguria</a:t>
            </a:r>
          </a:p>
        </p:txBody>
      </p:sp>
    </p:spTree>
    <p:extLst>
      <p:ext uri="{BB962C8B-B14F-4D97-AF65-F5344CB8AC3E}">
        <p14:creationId xmlns:p14="http://schemas.microsoft.com/office/powerpoint/2010/main" val="308901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2BF1B3-7147-3809-3870-3C86147E8D21}"/>
              </a:ext>
            </a:extLst>
          </p:cNvPr>
          <p:cNvSpPr>
            <a:spLocks noGrp="1"/>
          </p:cNvSpPr>
          <p:nvPr>
            <p:ph type="title"/>
          </p:nvPr>
        </p:nvSpPr>
        <p:spPr/>
        <p:txBody>
          <a:bodyPr/>
          <a:lstStyle/>
          <a:p>
            <a:r>
              <a:rPr lang="en-US" dirty="0"/>
              <a:t>Hypovolemic Shock</a:t>
            </a:r>
          </a:p>
        </p:txBody>
      </p:sp>
      <p:pic>
        <p:nvPicPr>
          <p:cNvPr id="8" name="Content Placeholder 4">
            <a:extLst>
              <a:ext uri="{FF2B5EF4-FFF2-40B4-BE49-F238E27FC236}">
                <a16:creationId xmlns:a16="http://schemas.microsoft.com/office/drawing/2014/main" id="{6C72701A-3556-CA6B-4FD4-F81E61406985}"/>
              </a:ext>
            </a:extLst>
          </p:cNvPr>
          <p:cNvPicPr>
            <a:picLocks noGrp="1" noChangeAspect="1"/>
          </p:cNvPicPr>
          <p:nvPr>
            <p:ph idx="1"/>
          </p:nvPr>
        </p:nvPicPr>
        <p:blipFill>
          <a:blip r:embed="rId2"/>
          <a:stretch>
            <a:fillRect/>
          </a:stretch>
        </p:blipFill>
        <p:spPr>
          <a:xfrm>
            <a:off x="838200" y="1307592"/>
            <a:ext cx="10515600" cy="4973878"/>
          </a:xfrm>
        </p:spPr>
      </p:pic>
    </p:spTree>
    <p:extLst>
      <p:ext uri="{BB962C8B-B14F-4D97-AF65-F5344CB8AC3E}">
        <p14:creationId xmlns:p14="http://schemas.microsoft.com/office/powerpoint/2010/main" val="57144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4C0F-7237-7D8B-A3EB-18DBC6DDCCAF}"/>
              </a:ext>
            </a:extLst>
          </p:cNvPr>
          <p:cNvSpPr>
            <a:spLocks noGrp="1"/>
          </p:cNvSpPr>
          <p:nvPr>
            <p:ph type="title"/>
          </p:nvPr>
        </p:nvSpPr>
        <p:spPr/>
        <p:txBody>
          <a:bodyPr>
            <a:normAutofit/>
          </a:bodyPr>
          <a:lstStyle/>
          <a:p>
            <a:r>
              <a:rPr lang="en-US" sz="5400" dirty="0"/>
              <a:t>Management of trauma patients</a:t>
            </a:r>
          </a:p>
        </p:txBody>
      </p:sp>
      <p:sp>
        <p:nvSpPr>
          <p:cNvPr id="4" name="Text Placeholder 3">
            <a:extLst>
              <a:ext uri="{FF2B5EF4-FFF2-40B4-BE49-F238E27FC236}">
                <a16:creationId xmlns:a16="http://schemas.microsoft.com/office/drawing/2014/main" id="{7AF2B1A6-274E-25B1-10AE-95505BD315F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9551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EF7374-8E2E-74C2-981B-FD2DB52981FA}"/>
              </a:ext>
            </a:extLst>
          </p:cNvPr>
          <p:cNvSpPr>
            <a:spLocks noGrp="1"/>
          </p:cNvSpPr>
          <p:nvPr>
            <p:ph type="title"/>
          </p:nvPr>
        </p:nvSpPr>
        <p:spPr/>
        <p:txBody>
          <a:bodyPr/>
          <a:lstStyle/>
          <a:p>
            <a:r>
              <a:rPr lang="en-US" dirty="0"/>
              <a:t>Hypovolemic Shock Management</a:t>
            </a:r>
          </a:p>
        </p:txBody>
      </p:sp>
      <p:sp>
        <p:nvSpPr>
          <p:cNvPr id="3" name="Content Placeholder 2">
            <a:extLst>
              <a:ext uri="{FF2B5EF4-FFF2-40B4-BE49-F238E27FC236}">
                <a16:creationId xmlns:a16="http://schemas.microsoft.com/office/drawing/2014/main" id="{4C934270-432B-4909-2AE1-453C83DF5321}"/>
              </a:ext>
            </a:extLst>
          </p:cNvPr>
          <p:cNvSpPr>
            <a:spLocks noGrp="1"/>
          </p:cNvSpPr>
          <p:nvPr>
            <p:ph idx="1"/>
          </p:nvPr>
        </p:nvSpPr>
        <p:spPr>
          <a:xfrm>
            <a:off x="838200" y="1264285"/>
            <a:ext cx="10515600" cy="5065395"/>
          </a:xfrm>
        </p:spPr>
        <p:txBody>
          <a:bodyPr>
            <a:normAutofit fontScale="92500" lnSpcReduction="10000"/>
          </a:bodyPr>
          <a:lstStyle/>
          <a:p>
            <a:r>
              <a:rPr lang="en-US" sz="2600" dirty="0">
                <a:solidFill>
                  <a:srgbClr val="C00000"/>
                </a:solidFill>
              </a:rPr>
              <a:t>The priority of immediate hemodynamic support is </a:t>
            </a:r>
            <a:r>
              <a:rPr lang="en-US" sz="2600" b="1" dirty="0">
                <a:solidFill>
                  <a:srgbClr val="C00000"/>
                </a:solidFill>
              </a:rPr>
              <a:t>aggressive fluid resuscitation</a:t>
            </a:r>
            <a:r>
              <a:rPr lang="en-US" sz="2600" dirty="0">
                <a:solidFill>
                  <a:srgbClr val="C00000"/>
                </a:solidFill>
              </a:rPr>
              <a:t> to achieve euvolemia. </a:t>
            </a:r>
          </a:p>
          <a:p>
            <a:r>
              <a:rPr lang="en-US" dirty="0"/>
              <a:t>Further treatment depends on the etiologic category of hypovolemia </a:t>
            </a:r>
          </a:p>
          <a:p>
            <a:pPr lvl="1"/>
            <a:r>
              <a:rPr lang="en-US" sz="2600" dirty="0"/>
              <a:t>Hemorrhagic shock</a:t>
            </a:r>
          </a:p>
          <a:p>
            <a:pPr lvl="2">
              <a:buFont typeface="Wingdings" panose="05000000000000000000" pitchFamily="2" charset="2"/>
              <a:buChar char="§"/>
            </a:pPr>
            <a:r>
              <a:rPr lang="en-US" sz="2400" dirty="0"/>
              <a:t>Transfuse blood products ASAP</a:t>
            </a:r>
          </a:p>
          <a:p>
            <a:pPr lvl="3"/>
            <a:r>
              <a:rPr lang="en-US" sz="2200" dirty="0"/>
              <a:t>Consider emergency transfusion of uncrossmatched blood type O rhesus negative units.</a:t>
            </a:r>
          </a:p>
          <a:p>
            <a:pPr lvl="3"/>
            <a:r>
              <a:rPr lang="en-US" sz="2200" dirty="0"/>
              <a:t>Switch to crossmatched blood transfusions as soon as available.</a:t>
            </a:r>
          </a:p>
          <a:p>
            <a:pPr lvl="3"/>
            <a:r>
              <a:rPr lang="en-US" sz="2200" dirty="0"/>
              <a:t>If massive transfusion is expected: Consider transfusing packed RBC, FFP, and platelet concentrate in a 1:1:1 ratio</a:t>
            </a:r>
          </a:p>
          <a:p>
            <a:pPr lvl="2">
              <a:buFont typeface="Wingdings" panose="05000000000000000000" pitchFamily="2" charset="2"/>
              <a:buChar char="§"/>
            </a:pPr>
            <a:r>
              <a:rPr lang="en-US" sz="2400" dirty="0"/>
              <a:t>Hemostatic control</a:t>
            </a:r>
          </a:p>
          <a:p>
            <a:pPr lvl="1"/>
            <a:r>
              <a:rPr lang="en-US" sz="2600" dirty="0"/>
              <a:t>Non-hemorrhagic hypovolemic shock</a:t>
            </a:r>
          </a:p>
          <a:p>
            <a:pPr lvl="2">
              <a:buFont typeface="Wingdings" panose="05000000000000000000" pitchFamily="2" charset="2"/>
              <a:buChar char="§"/>
            </a:pPr>
            <a:r>
              <a:rPr lang="en-US" sz="2400" dirty="0"/>
              <a:t>Treat the underlying cause</a:t>
            </a:r>
          </a:p>
          <a:p>
            <a:pPr lvl="2">
              <a:buFont typeface="Wingdings" panose="05000000000000000000" pitchFamily="2" charset="2"/>
              <a:buChar char="§"/>
            </a:pPr>
            <a:r>
              <a:rPr lang="en-US" sz="2400" dirty="0"/>
              <a:t>correct any concomitant electrolyte abnormalities</a:t>
            </a:r>
          </a:p>
          <a:p>
            <a:r>
              <a:rPr lang="en-US" sz="2600" dirty="0"/>
              <a:t>Correct shock induced acidosis, coagulopathy and/or hypothermia</a:t>
            </a:r>
          </a:p>
        </p:txBody>
      </p:sp>
    </p:spTree>
    <p:extLst>
      <p:ext uri="{BB962C8B-B14F-4D97-AF65-F5344CB8AC3E}">
        <p14:creationId xmlns:p14="http://schemas.microsoft.com/office/powerpoint/2010/main" val="77107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8051-6930-DA82-4511-ABA7B4EC4418}"/>
              </a:ext>
            </a:extLst>
          </p:cNvPr>
          <p:cNvSpPr>
            <a:spLocks noGrp="1"/>
          </p:cNvSpPr>
          <p:nvPr>
            <p:ph type="title"/>
          </p:nvPr>
        </p:nvSpPr>
        <p:spPr/>
        <p:txBody>
          <a:bodyPr/>
          <a:lstStyle/>
          <a:p>
            <a:r>
              <a:rPr lang="en-US" dirty="0"/>
              <a:t>Cardiogenic shock and obstructive shock</a:t>
            </a:r>
          </a:p>
        </p:txBody>
      </p:sp>
      <p:graphicFrame>
        <p:nvGraphicFramePr>
          <p:cNvPr id="7" name="Content Placeholder 6">
            <a:extLst>
              <a:ext uri="{FF2B5EF4-FFF2-40B4-BE49-F238E27FC236}">
                <a16:creationId xmlns:a16="http://schemas.microsoft.com/office/drawing/2014/main" id="{FC7F3FEC-6995-6F7C-F0AC-0B3E8D230BBB}"/>
              </a:ext>
            </a:extLst>
          </p:cNvPr>
          <p:cNvGraphicFramePr>
            <a:graphicFrameLocks noGrp="1"/>
          </p:cNvGraphicFramePr>
          <p:nvPr>
            <p:ph idx="1"/>
          </p:nvPr>
        </p:nvGraphicFramePr>
        <p:xfrm>
          <a:off x="838200" y="1304925"/>
          <a:ext cx="10515600" cy="4958080"/>
        </p:xfrm>
        <a:graphic>
          <a:graphicData uri="http://schemas.openxmlformats.org/drawingml/2006/table">
            <a:tbl>
              <a:tblPr firstRow="1" bandRow="1">
                <a:tableStyleId>{5940675A-B579-460E-94D1-54222C63F5DA}</a:tableStyleId>
              </a:tblPr>
              <a:tblGrid>
                <a:gridCol w="746760">
                  <a:extLst>
                    <a:ext uri="{9D8B030D-6E8A-4147-A177-3AD203B41FA5}">
                      <a16:colId xmlns:a16="http://schemas.microsoft.com/office/drawing/2014/main" val="4264166050"/>
                    </a:ext>
                  </a:extLst>
                </a:gridCol>
                <a:gridCol w="3037840">
                  <a:extLst>
                    <a:ext uri="{9D8B030D-6E8A-4147-A177-3AD203B41FA5}">
                      <a16:colId xmlns:a16="http://schemas.microsoft.com/office/drawing/2014/main" val="3324896423"/>
                    </a:ext>
                  </a:extLst>
                </a:gridCol>
                <a:gridCol w="1574800">
                  <a:extLst>
                    <a:ext uri="{9D8B030D-6E8A-4147-A177-3AD203B41FA5}">
                      <a16:colId xmlns:a16="http://schemas.microsoft.com/office/drawing/2014/main" val="2858768179"/>
                    </a:ext>
                  </a:extLst>
                </a:gridCol>
                <a:gridCol w="2451100">
                  <a:extLst>
                    <a:ext uri="{9D8B030D-6E8A-4147-A177-3AD203B41FA5}">
                      <a16:colId xmlns:a16="http://schemas.microsoft.com/office/drawing/2014/main" val="78148993"/>
                    </a:ext>
                  </a:extLst>
                </a:gridCol>
                <a:gridCol w="2705100">
                  <a:extLst>
                    <a:ext uri="{9D8B030D-6E8A-4147-A177-3AD203B41FA5}">
                      <a16:colId xmlns:a16="http://schemas.microsoft.com/office/drawing/2014/main" val="1188271537"/>
                    </a:ext>
                  </a:extLst>
                </a:gridCol>
              </a:tblGrid>
              <a:tr h="370840">
                <a:tc>
                  <a:txBody>
                    <a:bodyPr/>
                    <a:lstStyle/>
                    <a:p>
                      <a:pPr algn="ctr"/>
                      <a:endParaRPr lang="en-US" dirty="0"/>
                    </a:p>
                  </a:txBody>
                  <a:tcPr anchor="ctr"/>
                </a:tc>
                <a:tc>
                  <a:txBody>
                    <a:bodyPr/>
                    <a:lstStyle/>
                    <a:p>
                      <a:pPr algn="ctr"/>
                      <a:r>
                        <a:rPr lang="en-US" dirty="0"/>
                        <a:t>Etiology of shock</a:t>
                      </a:r>
                    </a:p>
                  </a:txBody>
                  <a:tcPr anchor="ctr"/>
                </a:tc>
                <a:tc>
                  <a:txBody>
                    <a:bodyPr/>
                    <a:lstStyle/>
                    <a:p>
                      <a:pPr algn="ctr"/>
                      <a:r>
                        <a:rPr lang="en-US" dirty="0"/>
                        <a:t>Parameters</a:t>
                      </a:r>
                    </a:p>
                  </a:txBody>
                  <a:tcPr anchor="ctr"/>
                </a:tc>
                <a:tc>
                  <a:txBody>
                    <a:bodyPr/>
                    <a:lstStyle/>
                    <a:p>
                      <a:pPr algn="ctr"/>
                      <a:r>
                        <a:rPr lang="en-US" dirty="0"/>
                        <a:t>Clinical features</a:t>
                      </a:r>
                    </a:p>
                  </a:txBody>
                  <a:tcPr anchor="ctr"/>
                </a:tc>
                <a:tc>
                  <a:txBody>
                    <a:bodyPr/>
                    <a:lstStyle/>
                    <a:p>
                      <a:pPr algn="ctr"/>
                      <a:r>
                        <a:rPr lang="en-US" dirty="0"/>
                        <a:t>Treatment options</a:t>
                      </a:r>
                    </a:p>
                  </a:txBody>
                  <a:tcPr anchor="ctr"/>
                </a:tc>
                <a:extLst>
                  <a:ext uri="{0D108BD9-81ED-4DB2-BD59-A6C34878D82A}">
                    <a16:rowId xmlns:a16="http://schemas.microsoft.com/office/drawing/2014/main" val="68661274"/>
                  </a:ext>
                </a:extLst>
              </a:tr>
              <a:tr h="370840">
                <a:tc>
                  <a:txBody>
                    <a:bodyPr/>
                    <a:lstStyle/>
                    <a:p>
                      <a:pPr algn="ctr"/>
                      <a:r>
                        <a:rPr lang="en-US" dirty="0"/>
                        <a:t>Cardiogenic shock</a:t>
                      </a:r>
                    </a:p>
                  </a:txBody>
                  <a:tcPr vert="vert270" anchor="ctr"/>
                </a:tc>
                <a:tc>
                  <a:txBody>
                    <a:bodyPr/>
                    <a:lstStyle/>
                    <a:p>
                      <a:pPr marL="173038" indent="-173038">
                        <a:buFont typeface="Arial" panose="020B0604020202020204" pitchFamily="34" charset="0"/>
                        <a:buChar char="•"/>
                      </a:pPr>
                      <a:r>
                        <a:rPr lang="en-US" sz="1700" dirty="0"/>
                        <a:t>Cardiac ischemia</a:t>
                      </a:r>
                    </a:p>
                    <a:p>
                      <a:pPr marL="173038" indent="-173038">
                        <a:buFont typeface="Arial" panose="020B0604020202020204" pitchFamily="34" charset="0"/>
                        <a:buChar char="•"/>
                      </a:pPr>
                      <a:r>
                        <a:rPr lang="en-US" sz="1700" dirty="0"/>
                        <a:t>Arrhythmias</a:t>
                      </a:r>
                    </a:p>
                    <a:p>
                      <a:pPr marL="173038" indent="-173038">
                        <a:buFont typeface="Arial" panose="020B0604020202020204" pitchFamily="34" charset="0"/>
                        <a:buChar char="•"/>
                      </a:pPr>
                      <a:r>
                        <a:rPr lang="en-US" sz="1700" dirty="0" err="1"/>
                        <a:t>Valvulopathy</a:t>
                      </a:r>
                      <a:endParaRPr lang="en-US" sz="1700" dirty="0"/>
                    </a:p>
                    <a:p>
                      <a:pPr marL="173038" indent="-173038">
                        <a:buFont typeface="Arial" panose="020B0604020202020204" pitchFamily="34" charset="0"/>
                        <a:buChar char="•"/>
                      </a:pPr>
                      <a:r>
                        <a:rPr lang="en-US" sz="1700" dirty="0"/>
                        <a:t>Cardiotoxic substance exposure</a:t>
                      </a:r>
                    </a:p>
                  </a:txBody>
                  <a:tcPr anchor="ctr"/>
                </a:tc>
                <a:tc>
                  <a:txBody>
                    <a:bodyPr/>
                    <a:lstStyle/>
                    <a:p>
                      <a:pPr marL="173038" indent="-173038">
                        <a:buFont typeface="Arial" panose="020B0604020202020204" pitchFamily="34" charset="0"/>
                        <a:buChar char="•"/>
                      </a:pPr>
                      <a:r>
                        <a:rPr lang="en-US" sz="1700" dirty="0"/>
                        <a:t>↑ CVP</a:t>
                      </a:r>
                    </a:p>
                    <a:p>
                      <a:pPr marL="173038" indent="-173038">
                        <a:buFont typeface="Arial" panose="020B0604020202020204" pitchFamily="34" charset="0"/>
                        <a:buChar char="•"/>
                      </a:pPr>
                      <a:r>
                        <a:rPr lang="en-US" sz="1700" dirty="0"/>
                        <a:t>↑ PCWP </a:t>
                      </a:r>
                    </a:p>
                    <a:p>
                      <a:pPr marL="173038" indent="-173038">
                        <a:buFont typeface="Arial" panose="020B0604020202020204" pitchFamily="34" charset="0"/>
                        <a:buChar char="•"/>
                      </a:pPr>
                      <a:r>
                        <a:rPr lang="en-US" sz="1700" dirty="0"/>
                        <a:t>↓↓ CO </a:t>
                      </a:r>
                    </a:p>
                    <a:p>
                      <a:pPr marL="173038" indent="-173038">
                        <a:buFont typeface="Arial" panose="020B0604020202020204" pitchFamily="34" charset="0"/>
                        <a:buChar char="•"/>
                      </a:pPr>
                      <a:r>
                        <a:rPr lang="en-US" sz="1700" dirty="0"/>
                        <a:t>↑ SVR </a:t>
                      </a:r>
                    </a:p>
                    <a:p>
                      <a:pPr marL="173038" indent="-173038">
                        <a:buFont typeface="Arial" panose="020B0604020202020204" pitchFamily="34" charset="0"/>
                        <a:buChar char="•"/>
                      </a:pPr>
                      <a:r>
                        <a:rPr lang="en-US" sz="1700" dirty="0"/>
                        <a:t>Variable HR </a:t>
                      </a:r>
                    </a:p>
                    <a:p>
                      <a:pPr marL="173038" indent="-173038">
                        <a:buFont typeface="Arial" panose="020B0604020202020204" pitchFamily="34" charset="0"/>
                        <a:buChar char="•"/>
                      </a:pPr>
                      <a:r>
                        <a:rPr lang="en-US" sz="1700" dirty="0"/>
                        <a:t>↓ SV02</a:t>
                      </a:r>
                    </a:p>
                  </a:txBody>
                  <a:tcPr anchor="ctr"/>
                </a:tc>
                <a:tc>
                  <a:txBody>
                    <a:bodyPr/>
                    <a:lstStyle/>
                    <a:p>
                      <a:pPr marL="173038" indent="-173038">
                        <a:buFont typeface="Arial" panose="020B0604020202020204" pitchFamily="34" charset="0"/>
                        <a:buChar char="•"/>
                      </a:pPr>
                      <a:r>
                        <a:rPr lang="en-US" sz="1700" dirty="0"/>
                        <a:t>Cold, clammy extremities, poor capillary refill</a:t>
                      </a:r>
                    </a:p>
                    <a:p>
                      <a:pPr marL="173038" indent="-173038">
                        <a:buFont typeface="Arial" panose="020B0604020202020204" pitchFamily="34" charset="0"/>
                        <a:buChar char="•"/>
                      </a:pPr>
                      <a:r>
                        <a:rPr lang="en-US" sz="1700" dirty="0"/>
                        <a:t>Elevated JVP and distended neck veins </a:t>
                      </a:r>
                    </a:p>
                    <a:p>
                      <a:pPr marL="173038" indent="-173038">
                        <a:buFont typeface="Arial" panose="020B0604020202020204" pitchFamily="34" charset="0"/>
                        <a:buChar char="•"/>
                      </a:pPr>
                      <a:r>
                        <a:rPr lang="en-US" sz="1700" dirty="0"/>
                        <a:t>Clinical features of heart failure</a:t>
                      </a:r>
                    </a:p>
                    <a:p>
                      <a:pPr marL="173038" indent="-173038">
                        <a:buFont typeface="Arial" panose="020B0604020202020204" pitchFamily="34" charset="0"/>
                        <a:buChar char="•"/>
                      </a:pPr>
                      <a:r>
                        <a:rPr lang="en-US" sz="1700" dirty="0"/>
                        <a:t>Features of underlying etiology</a:t>
                      </a:r>
                    </a:p>
                  </a:txBody>
                  <a:tcPr anchor="ctr"/>
                </a:tc>
                <a:tc>
                  <a:txBody>
                    <a:bodyPr/>
                    <a:lstStyle/>
                    <a:p>
                      <a:pPr marL="173038" indent="-173038">
                        <a:buFont typeface="Arial" panose="020B0604020202020204" pitchFamily="34" charset="0"/>
                        <a:buChar char="•"/>
                      </a:pPr>
                      <a:r>
                        <a:rPr lang="en-US" sz="1700" dirty="0"/>
                        <a:t>Administration of IV fluids according to fluid responsiveness</a:t>
                      </a:r>
                    </a:p>
                    <a:p>
                      <a:pPr marL="173038" indent="-173038">
                        <a:buFont typeface="Arial" panose="020B0604020202020204" pitchFamily="34" charset="0"/>
                        <a:buChar char="•"/>
                      </a:pPr>
                      <a:r>
                        <a:rPr lang="en-US" sz="1700" dirty="0"/>
                        <a:t>Inotropic support</a:t>
                      </a:r>
                    </a:p>
                    <a:p>
                      <a:pPr marL="173038" indent="-173038">
                        <a:buFont typeface="Arial" panose="020B0604020202020204" pitchFamily="34" charset="0"/>
                        <a:buChar char="•"/>
                      </a:pPr>
                      <a:r>
                        <a:rPr lang="en-US" sz="1700" dirty="0"/>
                        <a:t>Vasopressors</a:t>
                      </a:r>
                    </a:p>
                    <a:p>
                      <a:pPr marL="173038" indent="-173038">
                        <a:buFont typeface="Arial" panose="020B0604020202020204" pitchFamily="34" charset="0"/>
                        <a:buChar char="•"/>
                      </a:pPr>
                      <a:r>
                        <a:rPr lang="en-US" sz="1700" dirty="0"/>
                        <a:t>Diuretics (only once the systolic BP &gt; 90 mmHg)</a:t>
                      </a:r>
                    </a:p>
                    <a:p>
                      <a:pPr marL="173038" indent="-173038">
                        <a:buFont typeface="Arial" panose="020B0604020202020204" pitchFamily="34" charset="0"/>
                        <a:buChar char="•"/>
                      </a:pPr>
                      <a:r>
                        <a:rPr lang="en-US" sz="1700" dirty="0"/>
                        <a:t>Treatment of refractory acute heart failure</a:t>
                      </a:r>
                    </a:p>
                  </a:txBody>
                  <a:tcPr anchor="ctr"/>
                </a:tc>
                <a:extLst>
                  <a:ext uri="{0D108BD9-81ED-4DB2-BD59-A6C34878D82A}">
                    <a16:rowId xmlns:a16="http://schemas.microsoft.com/office/drawing/2014/main" val="2328846445"/>
                  </a:ext>
                </a:extLst>
              </a:tr>
              <a:tr h="370840">
                <a:tc>
                  <a:txBody>
                    <a:bodyPr/>
                    <a:lstStyle/>
                    <a:p>
                      <a:pPr algn="ctr"/>
                      <a:r>
                        <a:rPr lang="en-US" dirty="0"/>
                        <a:t>Obstructive shock</a:t>
                      </a:r>
                    </a:p>
                  </a:txBody>
                  <a:tcPr vert="vert270" anchor="ctr"/>
                </a:tc>
                <a:tc>
                  <a:txBody>
                    <a:bodyPr/>
                    <a:lstStyle/>
                    <a:p>
                      <a:pPr marL="173038" indent="-173038">
                        <a:buFont typeface="Arial" panose="020B0604020202020204" pitchFamily="34" charset="0"/>
                        <a:buChar char="•"/>
                      </a:pPr>
                      <a:r>
                        <a:rPr lang="en-US" sz="1700" dirty="0"/>
                        <a:t>Impairment of diastolic filling of the right ventricle (e.g., cardiac tamponade)</a:t>
                      </a:r>
                    </a:p>
                    <a:p>
                      <a:pPr marL="173038" indent="-173038">
                        <a:buFont typeface="Arial" panose="020B0604020202020204" pitchFamily="34" charset="0"/>
                        <a:buChar char="•"/>
                      </a:pPr>
                      <a:r>
                        <a:rPr lang="en-US" sz="1700" dirty="0"/>
                        <a:t>Obstruction of venous return (e.g., tension pneumothorax)</a:t>
                      </a:r>
                    </a:p>
                    <a:p>
                      <a:pPr marL="173038" indent="-173038">
                        <a:buFont typeface="Arial" panose="020B0604020202020204" pitchFamily="34" charset="0"/>
                        <a:buChar char="•"/>
                      </a:pPr>
                      <a:r>
                        <a:rPr lang="en-US" sz="1700" dirty="0"/>
                        <a:t>↑ Ventricular afterload (e.g., massive pulmonary embolism)</a:t>
                      </a:r>
                    </a:p>
                  </a:txBody>
                  <a:tcPr anchor="ctr"/>
                </a:tc>
                <a:tc>
                  <a:txBody>
                    <a:bodyPr/>
                    <a:lstStyle/>
                    <a:p>
                      <a:pPr marL="173038" indent="-173038">
                        <a:buFont typeface="Arial" panose="020B0604020202020204" pitchFamily="34" charset="0"/>
                        <a:buChar char="•"/>
                      </a:pPr>
                      <a:r>
                        <a:rPr lang="en-US" sz="1700" dirty="0"/>
                        <a:t>↑ CVP</a:t>
                      </a:r>
                    </a:p>
                    <a:p>
                      <a:pPr marL="173038" indent="-173038">
                        <a:buFont typeface="Arial" panose="020B0604020202020204" pitchFamily="34" charset="0"/>
                        <a:buChar char="•"/>
                      </a:pPr>
                      <a:r>
                        <a:rPr lang="en-US" sz="1700" dirty="0"/>
                        <a:t>↑or↓ PCWP</a:t>
                      </a:r>
                    </a:p>
                    <a:p>
                      <a:pPr marL="173038" indent="-173038">
                        <a:buFont typeface="Arial" panose="020B0604020202020204" pitchFamily="34" charset="0"/>
                        <a:buChar char="•"/>
                      </a:pPr>
                      <a:r>
                        <a:rPr lang="en-US" sz="1700" dirty="0"/>
                        <a:t>↓↓ CO </a:t>
                      </a:r>
                    </a:p>
                    <a:p>
                      <a:pPr marL="173038" indent="-173038">
                        <a:buFont typeface="Arial" panose="020B0604020202020204" pitchFamily="34" charset="0"/>
                        <a:buChar char="•"/>
                      </a:pPr>
                      <a:r>
                        <a:rPr lang="en-US" sz="1700" dirty="0"/>
                        <a:t>↑ SVR</a:t>
                      </a:r>
                    </a:p>
                    <a:p>
                      <a:pPr marL="173038" indent="-173038">
                        <a:buFont typeface="Arial" panose="020B0604020202020204" pitchFamily="34" charset="0"/>
                        <a:buChar char="•"/>
                      </a:pPr>
                      <a:r>
                        <a:rPr lang="en-US" sz="1700" dirty="0"/>
                        <a:t>↑ HR</a:t>
                      </a:r>
                    </a:p>
                    <a:p>
                      <a:pPr marL="173038" indent="-173038">
                        <a:buFont typeface="Arial" panose="020B0604020202020204" pitchFamily="34" charset="0"/>
                        <a:buChar char="•"/>
                      </a:pPr>
                      <a:r>
                        <a:rPr lang="en-US" sz="1700" dirty="0"/>
                        <a:t>↓ SV02</a:t>
                      </a:r>
                    </a:p>
                  </a:txBody>
                  <a:tcPr anchor="ctr"/>
                </a:tc>
                <a:tc>
                  <a:txBody>
                    <a:bodyPr/>
                    <a:lstStyle/>
                    <a:p>
                      <a:pPr marL="173038" indent="-173038">
                        <a:buFont typeface="Arial" panose="020B0604020202020204" pitchFamily="34" charset="0"/>
                        <a:buChar char="•"/>
                      </a:pPr>
                      <a:r>
                        <a:rPr lang="en-US" sz="1700" dirty="0"/>
                        <a:t>Cold, clammy extremities, poor capillary refill</a:t>
                      </a:r>
                    </a:p>
                    <a:p>
                      <a:pPr marL="173038" indent="-173038">
                        <a:buFont typeface="Arial" panose="020B0604020202020204" pitchFamily="34" charset="0"/>
                        <a:buChar char="•"/>
                      </a:pPr>
                      <a:r>
                        <a:rPr lang="en-US" sz="1700" dirty="0"/>
                        <a:t>Elevated JVP and distended neck veins</a:t>
                      </a:r>
                    </a:p>
                    <a:p>
                      <a:pPr marL="173038" indent="-173038">
                        <a:buFont typeface="Arial" panose="020B0604020202020204" pitchFamily="34" charset="0"/>
                        <a:buChar char="•"/>
                      </a:pPr>
                      <a:r>
                        <a:rPr lang="en-US" sz="1700" dirty="0"/>
                        <a:t>Features of underlying etiology</a:t>
                      </a:r>
                    </a:p>
                  </a:txBody>
                  <a:tcPr anchor="ctr"/>
                </a:tc>
                <a:tc>
                  <a:txBody>
                    <a:bodyPr/>
                    <a:lstStyle/>
                    <a:p>
                      <a:pPr marL="285750" indent="-285750">
                        <a:buFont typeface="Arial" panose="020B0604020202020204" pitchFamily="34" charset="0"/>
                        <a:buChar char="•"/>
                      </a:pPr>
                      <a:r>
                        <a:rPr lang="en-US" sz="1700" dirty="0"/>
                        <a:t>Fluid resuscitation for patients who are preload-dependent and/or fluid responsive</a:t>
                      </a:r>
                    </a:p>
                    <a:p>
                      <a:pPr marL="285750" indent="-285750">
                        <a:buFont typeface="Arial" panose="020B0604020202020204" pitchFamily="34" charset="0"/>
                        <a:buChar char="•"/>
                      </a:pPr>
                      <a:r>
                        <a:rPr lang="en-US" sz="1700" dirty="0"/>
                        <a:t>Consider vasopressors or inotropic support.</a:t>
                      </a:r>
                    </a:p>
                    <a:p>
                      <a:pPr marL="285750" indent="-285750">
                        <a:buFont typeface="Arial" panose="020B0604020202020204" pitchFamily="34" charset="0"/>
                        <a:buChar char="•"/>
                      </a:pPr>
                      <a:r>
                        <a:rPr lang="en-US" sz="1700" dirty="0"/>
                        <a:t>Interventions to relieve obstruction</a:t>
                      </a:r>
                    </a:p>
                  </a:txBody>
                  <a:tcPr anchor="ctr"/>
                </a:tc>
                <a:extLst>
                  <a:ext uri="{0D108BD9-81ED-4DB2-BD59-A6C34878D82A}">
                    <a16:rowId xmlns:a16="http://schemas.microsoft.com/office/drawing/2014/main" val="3131502471"/>
                  </a:ext>
                </a:extLst>
              </a:tr>
            </a:tbl>
          </a:graphicData>
        </a:graphic>
      </p:graphicFrame>
    </p:spTree>
    <p:extLst>
      <p:ext uri="{BB962C8B-B14F-4D97-AF65-F5344CB8AC3E}">
        <p14:creationId xmlns:p14="http://schemas.microsoft.com/office/powerpoint/2010/main" val="1330857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6F5F5-E60D-C1A1-B5EE-1C96191038FA}"/>
              </a:ext>
            </a:extLst>
          </p:cNvPr>
          <p:cNvSpPr>
            <a:spLocks noGrp="1"/>
          </p:cNvSpPr>
          <p:nvPr>
            <p:ph type="title"/>
          </p:nvPr>
        </p:nvSpPr>
        <p:spPr>
          <a:xfrm>
            <a:off x="838200" y="365125"/>
            <a:ext cx="10515600" cy="762339"/>
          </a:xfrm>
        </p:spPr>
        <p:txBody>
          <a:bodyPr/>
          <a:lstStyle/>
          <a:p>
            <a:r>
              <a:rPr lang="en-US" dirty="0"/>
              <a:t>Management of cardiogenic shock</a:t>
            </a:r>
          </a:p>
        </p:txBody>
      </p:sp>
      <p:pic>
        <p:nvPicPr>
          <p:cNvPr id="12" name="Content Placeholder 11">
            <a:extLst>
              <a:ext uri="{FF2B5EF4-FFF2-40B4-BE49-F238E27FC236}">
                <a16:creationId xmlns:a16="http://schemas.microsoft.com/office/drawing/2014/main" id="{AC24ED79-604C-EDF2-CF80-076CD98C5FD8}"/>
              </a:ext>
            </a:extLst>
          </p:cNvPr>
          <p:cNvPicPr>
            <a:picLocks noGrp="1" noChangeAspect="1"/>
          </p:cNvPicPr>
          <p:nvPr>
            <p:ph idx="1"/>
          </p:nvPr>
        </p:nvPicPr>
        <p:blipFill>
          <a:blip r:embed="rId2"/>
          <a:stretch>
            <a:fillRect/>
          </a:stretch>
        </p:blipFill>
        <p:spPr>
          <a:xfrm>
            <a:off x="838200" y="1307592"/>
            <a:ext cx="10515600" cy="4963364"/>
          </a:xfrm>
        </p:spPr>
      </p:pic>
      <p:sp>
        <p:nvSpPr>
          <p:cNvPr id="10" name="TextBox 9">
            <a:extLst>
              <a:ext uri="{FF2B5EF4-FFF2-40B4-BE49-F238E27FC236}">
                <a16:creationId xmlns:a16="http://schemas.microsoft.com/office/drawing/2014/main" id="{B515FFB7-C5BF-9323-05A8-621238DFB4C0}"/>
              </a:ext>
            </a:extLst>
          </p:cNvPr>
          <p:cNvSpPr txBox="1"/>
          <p:nvPr/>
        </p:nvSpPr>
        <p:spPr>
          <a:xfrm>
            <a:off x="838200" y="6318369"/>
            <a:ext cx="10515600" cy="369332"/>
          </a:xfrm>
          <a:prstGeom prst="rect">
            <a:avLst/>
          </a:prstGeom>
          <a:noFill/>
        </p:spPr>
        <p:txBody>
          <a:bodyPr wrap="square">
            <a:spAutoFit/>
          </a:bodyPr>
          <a:lstStyle/>
          <a:p>
            <a:pPr marL="0" indent="0">
              <a:buNone/>
            </a:pPr>
            <a:r>
              <a:rPr lang="en-US" b="1" dirty="0"/>
              <a:t>Dry and cold</a:t>
            </a:r>
            <a:r>
              <a:rPr lang="en-US" dirty="0"/>
              <a:t>: No evidence of congestion. </a:t>
            </a:r>
            <a:r>
              <a:rPr lang="en-US" b="1" dirty="0"/>
              <a:t>Wet and cold</a:t>
            </a:r>
            <a:r>
              <a:rPr lang="en-US" dirty="0"/>
              <a:t>: Evidence of congestion</a:t>
            </a:r>
          </a:p>
        </p:txBody>
      </p:sp>
    </p:spTree>
    <p:extLst>
      <p:ext uri="{BB962C8B-B14F-4D97-AF65-F5344CB8AC3E}">
        <p14:creationId xmlns:p14="http://schemas.microsoft.com/office/powerpoint/2010/main" val="3316685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A426-552E-D6DF-446E-A9EBCD2A10D8}"/>
              </a:ext>
            </a:extLst>
          </p:cNvPr>
          <p:cNvSpPr>
            <a:spLocks noGrp="1"/>
          </p:cNvSpPr>
          <p:nvPr>
            <p:ph type="title"/>
          </p:nvPr>
        </p:nvSpPr>
        <p:spPr/>
        <p:txBody>
          <a:bodyPr/>
          <a:lstStyle/>
          <a:p>
            <a:r>
              <a:rPr lang="en-US" dirty="0"/>
              <a:t>Distributive shock</a:t>
            </a:r>
          </a:p>
        </p:txBody>
      </p:sp>
      <p:graphicFrame>
        <p:nvGraphicFramePr>
          <p:cNvPr id="5" name="Content Placeholder 6">
            <a:extLst>
              <a:ext uri="{FF2B5EF4-FFF2-40B4-BE49-F238E27FC236}">
                <a16:creationId xmlns:a16="http://schemas.microsoft.com/office/drawing/2014/main" id="{1B60197B-26CE-33F7-CECD-CC30527E89A9}"/>
              </a:ext>
            </a:extLst>
          </p:cNvPr>
          <p:cNvGraphicFramePr>
            <a:graphicFrameLocks/>
          </p:cNvGraphicFramePr>
          <p:nvPr>
            <p:extLst>
              <p:ext uri="{D42A27DB-BD31-4B8C-83A1-F6EECF244321}">
                <p14:modId xmlns:p14="http://schemas.microsoft.com/office/powerpoint/2010/main" val="475752623"/>
              </p:ext>
            </p:extLst>
          </p:nvPr>
        </p:nvGraphicFramePr>
        <p:xfrm>
          <a:off x="838200" y="1304925"/>
          <a:ext cx="10515600" cy="5308600"/>
        </p:xfrm>
        <a:graphic>
          <a:graphicData uri="http://schemas.openxmlformats.org/drawingml/2006/table">
            <a:tbl>
              <a:tblPr firstRow="1" bandRow="1">
                <a:tableStyleId>{5940675A-B579-460E-94D1-54222C63F5DA}</a:tableStyleId>
              </a:tblPr>
              <a:tblGrid>
                <a:gridCol w="746760">
                  <a:extLst>
                    <a:ext uri="{9D8B030D-6E8A-4147-A177-3AD203B41FA5}">
                      <a16:colId xmlns:a16="http://schemas.microsoft.com/office/drawing/2014/main" val="4264166050"/>
                    </a:ext>
                  </a:extLst>
                </a:gridCol>
                <a:gridCol w="1859280">
                  <a:extLst>
                    <a:ext uri="{9D8B030D-6E8A-4147-A177-3AD203B41FA5}">
                      <a16:colId xmlns:a16="http://schemas.microsoft.com/office/drawing/2014/main" val="3324896423"/>
                    </a:ext>
                  </a:extLst>
                </a:gridCol>
                <a:gridCol w="1615440">
                  <a:extLst>
                    <a:ext uri="{9D8B030D-6E8A-4147-A177-3AD203B41FA5}">
                      <a16:colId xmlns:a16="http://schemas.microsoft.com/office/drawing/2014/main" val="2858768179"/>
                    </a:ext>
                  </a:extLst>
                </a:gridCol>
                <a:gridCol w="4653280">
                  <a:extLst>
                    <a:ext uri="{9D8B030D-6E8A-4147-A177-3AD203B41FA5}">
                      <a16:colId xmlns:a16="http://schemas.microsoft.com/office/drawing/2014/main" val="78148993"/>
                    </a:ext>
                  </a:extLst>
                </a:gridCol>
                <a:gridCol w="1640840">
                  <a:extLst>
                    <a:ext uri="{9D8B030D-6E8A-4147-A177-3AD203B41FA5}">
                      <a16:colId xmlns:a16="http://schemas.microsoft.com/office/drawing/2014/main" val="1188271537"/>
                    </a:ext>
                  </a:extLst>
                </a:gridCol>
              </a:tblGrid>
              <a:tr h="370840">
                <a:tc>
                  <a:txBody>
                    <a:bodyPr/>
                    <a:lstStyle/>
                    <a:p>
                      <a:pPr algn="ctr"/>
                      <a:endParaRPr lang="en-US" dirty="0"/>
                    </a:p>
                  </a:txBody>
                  <a:tcPr anchor="ctr">
                    <a:solidFill>
                      <a:schemeClr val="bg1"/>
                    </a:solidFill>
                  </a:tcPr>
                </a:tc>
                <a:tc>
                  <a:txBody>
                    <a:bodyPr/>
                    <a:lstStyle/>
                    <a:p>
                      <a:pPr algn="ctr"/>
                      <a:r>
                        <a:rPr lang="en-US" dirty="0"/>
                        <a:t>Etiology of shock</a:t>
                      </a:r>
                    </a:p>
                  </a:txBody>
                  <a:tcPr anchor="ctr">
                    <a:solidFill>
                      <a:schemeClr val="bg1"/>
                    </a:solidFill>
                  </a:tcPr>
                </a:tc>
                <a:tc>
                  <a:txBody>
                    <a:bodyPr/>
                    <a:lstStyle/>
                    <a:p>
                      <a:pPr algn="ctr"/>
                      <a:r>
                        <a:rPr lang="en-US" dirty="0"/>
                        <a:t>Parameters</a:t>
                      </a:r>
                    </a:p>
                  </a:txBody>
                  <a:tcPr anchor="ctr">
                    <a:solidFill>
                      <a:schemeClr val="bg1"/>
                    </a:solidFill>
                  </a:tcPr>
                </a:tc>
                <a:tc>
                  <a:txBody>
                    <a:bodyPr/>
                    <a:lstStyle/>
                    <a:p>
                      <a:pPr algn="ctr"/>
                      <a:r>
                        <a:rPr lang="en-US" dirty="0"/>
                        <a:t>Clinical features</a:t>
                      </a:r>
                    </a:p>
                  </a:txBody>
                  <a:tcPr anchor="ctr">
                    <a:solidFill>
                      <a:schemeClr val="bg1"/>
                    </a:solidFill>
                  </a:tcPr>
                </a:tc>
                <a:tc>
                  <a:txBody>
                    <a:bodyPr/>
                    <a:lstStyle/>
                    <a:p>
                      <a:pPr algn="ctr"/>
                      <a:r>
                        <a:rPr lang="en-US" dirty="0"/>
                        <a:t>Tx options</a:t>
                      </a:r>
                    </a:p>
                  </a:txBody>
                  <a:tcPr anchor="ctr">
                    <a:solidFill>
                      <a:schemeClr val="bg1"/>
                    </a:solidFill>
                  </a:tcPr>
                </a:tc>
                <a:extLst>
                  <a:ext uri="{0D108BD9-81ED-4DB2-BD59-A6C34878D82A}">
                    <a16:rowId xmlns:a16="http://schemas.microsoft.com/office/drawing/2014/main" val="68661274"/>
                  </a:ext>
                </a:extLst>
              </a:tr>
              <a:tr h="370840">
                <a:tc>
                  <a:txBody>
                    <a:bodyPr/>
                    <a:lstStyle/>
                    <a:p>
                      <a:pPr algn="ctr"/>
                      <a:r>
                        <a:rPr lang="en-US" dirty="0"/>
                        <a:t>Septic shock</a:t>
                      </a:r>
                    </a:p>
                  </a:txBody>
                  <a:tcPr vert="vert270" anchor="ctr">
                    <a:solidFill>
                      <a:schemeClr val="bg1"/>
                    </a:solidFill>
                  </a:tcPr>
                </a:tc>
                <a:tc>
                  <a:txBody>
                    <a:bodyPr/>
                    <a:lstStyle/>
                    <a:p>
                      <a:pPr marL="173038" indent="-173038">
                        <a:buFont typeface="Arial" panose="020B0604020202020204" pitchFamily="34" charset="0"/>
                        <a:buChar char="•"/>
                      </a:pPr>
                      <a:r>
                        <a:rPr lang="en-US" sz="1800" dirty="0"/>
                        <a:t>Infection</a:t>
                      </a:r>
                    </a:p>
                    <a:p>
                      <a:pPr marL="173038" indent="-173038">
                        <a:buFont typeface="Arial" panose="020B0604020202020204" pitchFamily="34" charset="0"/>
                        <a:buChar char="•"/>
                      </a:pPr>
                      <a:r>
                        <a:rPr lang="en-US" sz="1800" dirty="0"/>
                        <a:t>Bacteremia</a:t>
                      </a:r>
                    </a:p>
                  </a:txBody>
                  <a:tcPr anchor="ctr">
                    <a:solidFill>
                      <a:schemeClr val="bg1"/>
                    </a:solidFill>
                  </a:tcPr>
                </a:tc>
                <a:tc>
                  <a:txBody>
                    <a:bodyPr/>
                    <a:lstStyle/>
                    <a:p>
                      <a:pPr marL="173038" indent="-173038">
                        <a:buFont typeface="Arial" panose="020B0604020202020204" pitchFamily="34" charset="0"/>
                        <a:buChar char="•"/>
                      </a:pPr>
                      <a:r>
                        <a:rPr lang="en-US" sz="1700" dirty="0"/>
                        <a:t>↓ CVP</a:t>
                      </a:r>
                    </a:p>
                    <a:p>
                      <a:pPr marL="173038" indent="-173038">
                        <a:buFont typeface="Arial" panose="020B0604020202020204" pitchFamily="34" charset="0"/>
                        <a:buChar char="•"/>
                      </a:pPr>
                      <a:r>
                        <a:rPr lang="en-US" sz="1700" dirty="0"/>
                        <a:t>N or ↓ PCWP </a:t>
                      </a:r>
                    </a:p>
                    <a:p>
                      <a:pPr marL="173038" indent="-173038">
                        <a:buFont typeface="Arial" panose="020B0604020202020204" pitchFamily="34" charset="0"/>
                        <a:buChar char="•"/>
                      </a:pPr>
                      <a:r>
                        <a:rPr lang="en-US" sz="1700" dirty="0"/>
                        <a:t>↑ or ↓ CO</a:t>
                      </a:r>
                    </a:p>
                    <a:p>
                      <a:pPr marL="173038" indent="-173038">
                        <a:buFont typeface="Arial" panose="020B0604020202020204" pitchFamily="34" charset="0"/>
                        <a:buChar char="•"/>
                      </a:pPr>
                      <a:r>
                        <a:rPr lang="en-US" sz="1700" dirty="0"/>
                        <a:t>↓↓ SVR</a:t>
                      </a:r>
                    </a:p>
                    <a:p>
                      <a:pPr marL="173038" indent="-173038">
                        <a:buFont typeface="Arial" panose="020B0604020202020204" pitchFamily="34" charset="0"/>
                        <a:buChar char="•"/>
                      </a:pPr>
                      <a:r>
                        <a:rPr lang="en-US" sz="1700" dirty="0"/>
                        <a:t>↑ HR</a:t>
                      </a:r>
                    </a:p>
                    <a:p>
                      <a:pPr marL="173038" indent="-173038">
                        <a:buFont typeface="Arial" panose="020B0604020202020204" pitchFamily="34" charset="0"/>
                        <a:buChar char="•"/>
                      </a:pPr>
                      <a:r>
                        <a:rPr lang="en-US" sz="1700" dirty="0"/>
                        <a:t>↑ SV02</a:t>
                      </a:r>
                    </a:p>
                  </a:txBody>
                  <a:tcPr anchor="ctr">
                    <a:solidFill>
                      <a:schemeClr val="bg1"/>
                    </a:solidFill>
                  </a:tcPr>
                </a:tc>
                <a:tc>
                  <a:txBody>
                    <a:bodyPr/>
                    <a:lstStyle/>
                    <a:p>
                      <a:pPr marL="173038" indent="-173038">
                        <a:buFont typeface="Arial" panose="020B0604020202020204" pitchFamily="34" charset="0"/>
                        <a:buChar char="•"/>
                      </a:pPr>
                      <a:r>
                        <a:rPr lang="en-US" sz="1700" dirty="0"/>
                        <a:t>Early: flushed, warm skin, normal capillary refill</a:t>
                      </a:r>
                    </a:p>
                    <a:p>
                      <a:pPr marL="173038" indent="-173038">
                        <a:buFont typeface="Arial" panose="020B0604020202020204" pitchFamily="34" charset="0"/>
                        <a:buChar char="•"/>
                      </a:pPr>
                      <a:r>
                        <a:rPr lang="en-US" sz="1700" dirty="0"/>
                        <a:t>Late: cold, pale skin with delayed capillary refill</a:t>
                      </a:r>
                    </a:p>
                    <a:p>
                      <a:pPr marL="173038" indent="-173038">
                        <a:buFont typeface="Arial" panose="020B0604020202020204" pitchFamily="34" charset="0"/>
                        <a:buChar char="•"/>
                      </a:pPr>
                      <a:r>
                        <a:rPr lang="en-US" sz="1700" dirty="0"/>
                        <a:t>Features of sepsis: e.g., fever, SIRS criteria</a:t>
                      </a:r>
                    </a:p>
                    <a:p>
                      <a:pPr marL="173038" indent="-173038">
                        <a:buFont typeface="Arial" panose="020B0604020202020204" pitchFamily="34" charset="0"/>
                        <a:buChar char="•"/>
                      </a:pPr>
                      <a:r>
                        <a:rPr lang="en-US" sz="1700" dirty="0"/>
                        <a:t>Features of underlying infection: e.g., signs of typical pneumonia, </a:t>
                      </a:r>
                      <a:r>
                        <a:rPr lang="en-US" sz="1700" dirty="0" err="1"/>
                        <a:t>meningismus</a:t>
                      </a:r>
                      <a:endParaRPr lang="en-US" sz="1700" dirty="0"/>
                    </a:p>
                  </a:txBody>
                  <a:tcPr anchor="ctr">
                    <a:solidFill>
                      <a:schemeClr val="bg1"/>
                    </a:solidFill>
                  </a:tcPr>
                </a:tc>
                <a:tc>
                  <a:txBody>
                    <a:bodyPr/>
                    <a:lstStyle/>
                    <a:p>
                      <a:pPr marL="173038" indent="-173038">
                        <a:buFont typeface="Arial" panose="020B0604020202020204" pitchFamily="34" charset="0"/>
                        <a:buChar char="•"/>
                      </a:pPr>
                      <a:r>
                        <a:rPr lang="en-US" sz="1600" dirty="0"/>
                        <a:t>Fluid resuscitation</a:t>
                      </a:r>
                    </a:p>
                    <a:p>
                      <a:pPr marL="173038" indent="-173038">
                        <a:buFont typeface="Arial" panose="020B0604020202020204" pitchFamily="34" charset="0"/>
                        <a:buChar char="•"/>
                      </a:pPr>
                      <a:r>
                        <a:rPr lang="en-US" sz="1600" dirty="0"/>
                        <a:t>Vasopressors</a:t>
                      </a:r>
                    </a:p>
                    <a:p>
                      <a:pPr marL="173038" indent="-173038">
                        <a:buFont typeface="Arial" panose="020B0604020202020204" pitchFamily="34" charset="0"/>
                        <a:buChar char="•"/>
                      </a:pPr>
                      <a:r>
                        <a:rPr lang="en-US" sz="1600" dirty="0"/>
                        <a:t>Antibiotics</a:t>
                      </a:r>
                    </a:p>
                    <a:p>
                      <a:pPr marL="173038" indent="-173038">
                        <a:buFont typeface="Arial" panose="020B0604020202020204" pitchFamily="34" charset="0"/>
                        <a:buChar char="•"/>
                      </a:pPr>
                      <a:r>
                        <a:rPr lang="en-US" sz="1600" dirty="0"/>
                        <a:t>Infectious source control</a:t>
                      </a:r>
                    </a:p>
                  </a:txBody>
                  <a:tcPr anchor="ctr">
                    <a:solidFill>
                      <a:schemeClr val="bg1"/>
                    </a:solidFill>
                  </a:tcPr>
                </a:tc>
                <a:extLst>
                  <a:ext uri="{0D108BD9-81ED-4DB2-BD59-A6C34878D82A}">
                    <a16:rowId xmlns:a16="http://schemas.microsoft.com/office/drawing/2014/main" val="2328846445"/>
                  </a:ext>
                </a:extLst>
              </a:tr>
              <a:tr h="370840">
                <a:tc>
                  <a:txBody>
                    <a:bodyPr/>
                    <a:lstStyle/>
                    <a:p>
                      <a:pPr algn="ctr"/>
                      <a:r>
                        <a:rPr lang="en-US" dirty="0"/>
                        <a:t>Anaphylactic shock</a:t>
                      </a:r>
                    </a:p>
                  </a:txBody>
                  <a:tcPr vert="vert270" anchor="ctr">
                    <a:solidFill>
                      <a:schemeClr val="bg1"/>
                    </a:solidFill>
                  </a:tcPr>
                </a:tc>
                <a:tc>
                  <a:txBody>
                    <a:bodyPr/>
                    <a:lstStyle/>
                    <a:p>
                      <a:pPr marL="0" indent="0" algn="ctr">
                        <a:buFont typeface="Arial" panose="020B0604020202020204" pitchFamily="34" charset="0"/>
                        <a:buNone/>
                      </a:pPr>
                      <a:r>
                        <a:rPr lang="en-US" sz="1800" dirty="0"/>
                        <a:t>Exposure to allergens</a:t>
                      </a:r>
                    </a:p>
                  </a:txBody>
                  <a:tcPr anchor="ctr">
                    <a:solidFill>
                      <a:schemeClr val="bg1"/>
                    </a:solidFill>
                  </a:tcPr>
                </a:tc>
                <a:tc>
                  <a:txBody>
                    <a:bodyPr/>
                    <a:lstStyle/>
                    <a:p>
                      <a:pPr marL="173038" indent="-173038">
                        <a:buFont typeface="Arial" panose="020B0604020202020204" pitchFamily="34" charset="0"/>
                        <a:buChar char="•"/>
                      </a:pPr>
                      <a:r>
                        <a:rPr lang="en-US" sz="1700" dirty="0"/>
                        <a:t>↓ CVP</a:t>
                      </a:r>
                    </a:p>
                    <a:p>
                      <a:pPr marL="173038" indent="-173038">
                        <a:buFont typeface="Arial" panose="020B0604020202020204" pitchFamily="34" charset="0"/>
                        <a:buChar char="•"/>
                      </a:pPr>
                      <a:r>
                        <a:rPr lang="en-US" sz="1700" dirty="0"/>
                        <a:t>↓↓ PCWP</a:t>
                      </a:r>
                    </a:p>
                    <a:p>
                      <a:pPr marL="173038" indent="-173038">
                        <a:buFont typeface="Arial" panose="020B0604020202020204" pitchFamily="34" charset="0"/>
                        <a:buChar char="•"/>
                      </a:pPr>
                      <a:r>
                        <a:rPr lang="en-US" sz="1700" dirty="0"/>
                        <a:t>↑ or ↓ CO</a:t>
                      </a:r>
                    </a:p>
                    <a:p>
                      <a:pPr marL="173038" indent="-173038">
                        <a:buFont typeface="Arial" panose="020B0604020202020204" pitchFamily="34" charset="0"/>
                        <a:buChar char="•"/>
                      </a:pPr>
                      <a:r>
                        <a:rPr lang="en-US" sz="1700" dirty="0"/>
                        <a:t>↓↓ SVR</a:t>
                      </a:r>
                    </a:p>
                    <a:p>
                      <a:pPr marL="173038" indent="-173038">
                        <a:buFont typeface="Arial" panose="020B0604020202020204" pitchFamily="34" charset="0"/>
                        <a:buChar char="•"/>
                      </a:pPr>
                      <a:r>
                        <a:rPr lang="en-US" sz="1700" dirty="0"/>
                        <a:t>↑ HR</a:t>
                      </a:r>
                    </a:p>
                    <a:p>
                      <a:pPr marL="173038" indent="-173038">
                        <a:buFont typeface="Arial" panose="020B0604020202020204" pitchFamily="34" charset="0"/>
                        <a:buChar char="•"/>
                      </a:pPr>
                      <a:r>
                        <a:rPr lang="en-US" sz="1700" dirty="0"/>
                        <a:t>↑ SV02</a:t>
                      </a:r>
                    </a:p>
                  </a:txBody>
                  <a:tcPr anchor="ctr">
                    <a:solidFill>
                      <a:schemeClr val="bg1"/>
                    </a:solidFill>
                  </a:tcPr>
                </a:tc>
                <a:tc>
                  <a:txBody>
                    <a:bodyPr/>
                    <a:lstStyle/>
                    <a:p>
                      <a:pPr marL="173038" indent="-173038">
                        <a:buFont typeface="Arial" panose="020B0604020202020204" pitchFamily="34" charset="0"/>
                        <a:buChar char="•"/>
                      </a:pPr>
                      <a:r>
                        <a:rPr lang="en-US" sz="1700" dirty="0"/>
                        <a:t>Suspected or confirmed allergen exposure</a:t>
                      </a:r>
                    </a:p>
                    <a:p>
                      <a:pPr marL="173038" indent="-173038">
                        <a:buFont typeface="Arial" panose="020B0604020202020204" pitchFamily="34" charset="0"/>
                        <a:buChar char="•"/>
                      </a:pPr>
                      <a:r>
                        <a:rPr lang="en-US" sz="1700" dirty="0"/>
                        <a:t>Rapid onset (minutes to hours)</a:t>
                      </a:r>
                    </a:p>
                    <a:p>
                      <a:pPr marL="173038" indent="-173038">
                        <a:buFont typeface="Arial" panose="020B0604020202020204" pitchFamily="34" charset="0"/>
                        <a:buChar char="•"/>
                      </a:pPr>
                      <a:r>
                        <a:rPr lang="en-US" sz="1700" dirty="0"/>
                        <a:t>Clinical features of anaphylaxis</a:t>
                      </a:r>
                    </a:p>
                  </a:txBody>
                  <a:tcPr anchor="ctr">
                    <a:solidFill>
                      <a:schemeClr val="bg1"/>
                    </a:solidFill>
                  </a:tcPr>
                </a:tc>
                <a:tc>
                  <a:txBody>
                    <a:bodyPr/>
                    <a:lstStyle/>
                    <a:p>
                      <a:pPr marL="285750" indent="-285750">
                        <a:buFont typeface="Arial" panose="020B0604020202020204" pitchFamily="34" charset="0"/>
                        <a:buChar char="•"/>
                      </a:pPr>
                      <a:r>
                        <a:rPr lang="en-US" sz="1600" dirty="0"/>
                        <a:t>Epinephrine</a:t>
                      </a:r>
                    </a:p>
                    <a:p>
                      <a:pPr marL="285750" indent="-285750">
                        <a:buFont typeface="Arial" panose="020B0604020202020204" pitchFamily="34" charset="0"/>
                        <a:buChar char="•"/>
                      </a:pPr>
                      <a:r>
                        <a:rPr lang="en-US" sz="1600" dirty="0"/>
                        <a:t>Fluid resuscitation</a:t>
                      </a:r>
                    </a:p>
                  </a:txBody>
                  <a:tcPr anchor="ctr">
                    <a:solidFill>
                      <a:schemeClr val="bg1"/>
                    </a:solidFill>
                  </a:tcPr>
                </a:tc>
                <a:extLst>
                  <a:ext uri="{0D108BD9-81ED-4DB2-BD59-A6C34878D82A}">
                    <a16:rowId xmlns:a16="http://schemas.microsoft.com/office/drawing/2014/main" val="3131502471"/>
                  </a:ext>
                </a:extLst>
              </a:tr>
              <a:tr h="370840">
                <a:tc>
                  <a:txBody>
                    <a:bodyPr/>
                    <a:lstStyle/>
                    <a:p>
                      <a:pPr algn="ctr"/>
                      <a:r>
                        <a:rPr lang="en-US" dirty="0"/>
                        <a:t>Neurogenic shock</a:t>
                      </a:r>
                    </a:p>
                  </a:txBody>
                  <a:tcPr vert="vert270" anchor="ctr">
                    <a:solidFill>
                      <a:schemeClr val="bg1"/>
                    </a:solidFill>
                  </a:tcPr>
                </a:tc>
                <a:tc>
                  <a:txBody>
                    <a:bodyPr/>
                    <a:lstStyle/>
                    <a:p>
                      <a:pPr marL="0" indent="0" algn="ctr">
                        <a:buFont typeface="Arial" panose="020B0604020202020204" pitchFamily="34" charset="0"/>
                        <a:buNone/>
                      </a:pPr>
                      <a:r>
                        <a:rPr lang="en-US" sz="1800" dirty="0"/>
                        <a:t>CNS injury (e.g., spinal cord injury ICH, TBI)</a:t>
                      </a:r>
                    </a:p>
                  </a:txBody>
                  <a:tcPr anchor="ctr">
                    <a:solidFill>
                      <a:schemeClr val="bg1"/>
                    </a:solidFill>
                  </a:tcPr>
                </a:tc>
                <a:tc>
                  <a:txBody>
                    <a:bodyPr/>
                    <a:lstStyle/>
                    <a:p>
                      <a:pPr marL="173038" indent="-173038">
                        <a:buFont typeface="Arial" panose="020B0604020202020204" pitchFamily="34" charset="0"/>
                        <a:buChar char="•"/>
                      </a:pPr>
                      <a:r>
                        <a:rPr lang="en-US" sz="1700" dirty="0"/>
                        <a:t>↓ CVP</a:t>
                      </a:r>
                    </a:p>
                    <a:p>
                      <a:pPr marL="173038" indent="-173038">
                        <a:buFont typeface="Arial" panose="020B0604020202020204" pitchFamily="34" charset="0"/>
                        <a:buChar char="•"/>
                      </a:pPr>
                      <a:r>
                        <a:rPr lang="en-US" sz="1700" dirty="0"/>
                        <a:t>↓↓ PCWP</a:t>
                      </a:r>
                    </a:p>
                    <a:p>
                      <a:pPr marL="173038" indent="-173038">
                        <a:buFont typeface="Arial" panose="020B0604020202020204" pitchFamily="34" charset="0"/>
                        <a:buChar char="•"/>
                      </a:pPr>
                      <a:r>
                        <a:rPr lang="en-US" sz="1700" dirty="0"/>
                        <a:t>↓ CO</a:t>
                      </a:r>
                    </a:p>
                    <a:p>
                      <a:pPr marL="173038" indent="-173038">
                        <a:buFont typeface="Arial" panose="020B0604020202020204" pitchFamily="34" charset="0"/>
                        <a:buChar char="•"/>
                      </a:pPr>
                      <a:r>
                        <a:rPr lang="en-US" sz="1700" dirty="0"/>
                        <a:t>↓↓ SVR</a:t>
                      </a:r>
                    </a:p>
                    <a:p>
                      <a:pPr marL="173038" indent="-173038">
                        <a:buFont typeface="Arial" panose="020B0604020202020204" pitchFamily="34" charset="0"/>
                        <a:buChar char="•"/>
                      </a:pPr>
                      <a:r>
                        <a:rPr lang="en-US" sz="1700" dirty="0"/>
                        <a:t>↓ HR</a:t>
                      </a:r>
                    </a:p>
                    <a:p>
                      <a:pPr marL="173038" indent="-173038">
                        <a:buFont typeface="Arial" panose="020B0604020202020204" pitchFamily="34" charset="0"/>
                        <a:buChar char="•"/>
                      </a:pPr>
                      <a:r>
                        <a:rPr lang="en-US" sz="1700" dirty="0"/>
                        <a:t>N or ↑ SV02</a:t>
                      </a:r>
                    </a:p>
                  </a:txBody>
                  <a:tcPr anchor="ctr">
                    <a:solidFill>
                      <a:schemeClr val="bg1"/>
                    </a:solidFill>
                  </a:tcPr>
                </a:tc>
                <a:tc>
                  <a:txBody>
                    <a:bodyPr/>
                    <a:lstStyle/>
                    <a:p>
                      <a:pPr marL="173038" indent="-173038">
                        <a:buFont typeface="Arial" panose="020B0604020202020204" pitchFamily="34" charset="0"/>
                        <a:buChar char="•"/>
                      </a:pPr>
                      <a:r>
                        <a:rPr lang="en-US" sz="1700" dirty="0"/>
                        <a:t>Flushed, warm skin</a:t>
                      </a:r>
                    </a:p>
                    <a:p>
                      <a:pPr marL="173038" indent="-173038">
                        <a:buFont typeface="Arial" panose="020B0604020202020204" pitchFamily="34" charset="0"/>
                        <a:buChar char="•"/>
                      </a:pPr>
                      <a:r>
                        <a:rPr lang="en-US" sz="1700" dirty="0"/>
                        <a:t>Bradycardia</a:t>
                      </a:r>
                    </a:p>
                    <a:p>
                      <a:pPr marL="173038" indent="-173038">
                        <a:buFont typeface="Arial" panose="020B0604020202020204" pitchFamily="34" charset="0"/>
                        <a:buChar char="•"/>
                      </a:pPr>
                      <a:r>
                        <a:rPr lang="en-US" sz="1700" dirty="0"/>
                        <a:t>Features of underlying etiology: neurological deficits (e.g., flaccid paralysis in spinal trauma)</a:t>
                      </a:r>
                    </a:p>
                  </a:txBody>
                  <a:tcPr anchor="ctr">
                    <a:solidFill>
                      <a:schemeClr val="bg1"/>
                    </a:solidFill>
                  </a:tcPr>
                </a:tc>
                <a:tc>
                  <a:txBody>
                    <a:bodyPr/>
                    <a:lstStyle/>
                    <a:p>
                      <a:pPr marL="285750" indent="-285750">
                        <a:buFont typeface="Arial" panose="020B0604020202020204" pitchFamily="34" charset="0"/>
                        <a:buChar char="•"/>
                      </a:pPr>
                      <a:r>
                        <a:rPr lang="en-US" sz="1600" dirty="0"/>
                        <a:t>Fluid resuscitation</a:t>
                      </a:r>
                    </a:p>
                    <a:p>
                      <a:pPr marL="285750" indent="-285750">
                        <a:buFont typeface="Arial" panose="020B0604020202020204" pitchFamily="34" charset="0"/>
                        <a:buChar char="•"/>
                      </a:pPr>
                      <a:r>
                        <a:rPr lang="en-US" sz="1600" dirty="0"/>
                        <a:t>Vasopressors</a:t>
                      </a:r>
                    </a:p>
                    <a:p>
                      <a:pPr marL="285750" indent="-285750">
                        <a:buFont typeface="Arial" panose="020B0604020202020204" pitchFamily="34" charset="0"/>
                        <a:buChar char="•"/>
                      </a:pPr>
                      <a:r>
                        <a:rPr lang="en-US" sz="1600" dirty="0"/>
                        <a:t>Atropine for bradycardia</a:t>
                      </a:r>
                    </a:p>
                  </a:txBody>
                  <a:tcPr anchor="ctr">
                    <a:solidFill>
                      <a:schemeClr val="bg1"/>
                    </a:solidFill>
                  </a:tcPr>
                </a:tc>
                <a:extLst>
                  <a:ext uri="{0D108BD9-81ED-4DB2-BD59-A6C34878D82A}">
                    <a16:rowId xmlns:a16="http://schemas.microsoft.com/office/drawing/2014/main" val="384751915"/>
                  </a:ext>
                </a:extLst>
              </a:tr>
            </a:tbl>
          </a:graphicData>
        </a:graphic>
      </p:graphicFrame>
    </p:spTree>
    <p:extLst>
      <p:ext uri="{BB962C8B-B14F-4D97-AF65-F5344CB8AC3E}">
        <p14:creationId xmlns:p14="http://schemas.microsoft.com/office/powerpoint/2010/main" val="820577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D0DF-C9E1-07DA-F127-D9EB9D58AABF}"/>
              </a:ext>
            </a:extLst>
          </p:cNvPr>
          <p:cNvSpPr>
            <a:spLocks noGrp="1"/>
          </p:cNvSpPr>
          <p:nvPr>
            <p:ph type="title"/>
          </p:nvPr>
        </p:nvSpPr>
        <p:spPr/>
        <p:txBody>
          <a:bodyPr/>
          <a:lstStyle/>
          <a:p>
            <a:r>
              <a:rPr lang="en-US" dirty="0"/>
              <a:t>Septic Shock – Definitions</a:t>
            </a:r>
          </a:p>
        </p:txBody>
      </p:sp>
      <p:sp>
        <p:nvSpPr>
          <p:cNvPr id="3" name="Content Placeholder 2">
            <a:extLst>
              <a:ext uri="{FF2B5EF4-FFF2-40B4-BE49-F238E27FC236}">
                <a16:creationId xmlns:a16="http://schemas.microsoft.com/office/drawing/2014/main" id="{B9C3D9B2-A6FF-A92E-DAA5-B80761942021}"/>
              </a:ext>
            </a:extLst>
          </p:cNvPr>
          <p:cNvSpPr>
            <a:spLocks noGrp="1"/>
          </p:cNvSpPr>
          <p:nvPr>
            <p:ph idx="1"/>
          </p:nvPr>
        </p:nvSpPr>
        <p:spPr>
          <a:xfrm>
            <a:off x="838200" y="1305026"/>
            <a:ext cx="10515600" cy="5075454"/>
          </a:xfrm>
        </p:spPr>
        <p:txBody>
          <a:bodyPr>
            <a:normAutofit fontScale="92500" lnSpcReduction="10000"/>
          </a:bodyPr>
          <a:lstStyle/>
          <a:p>
            <a:r>
              <a:rPr lang="en-US" sz="2600" b="1" dirty="0"/>
              <a:t>Infection</a:t>
            </a:r>
            <a:r>
              <a:rPr lang="en-US" sz="2600" dirty="0"/>
              <a:t>: Inflammatory response to microorganisms, or invasion of normal sterile tissues</a:t>
            </a:r>
          </a:p>
          <a:p>
            <a:r>
              <a:rPr lang="en-US" sz="2600" b="1" dirty="0"/>
              <a:t>Systemic inflammatory response syndrome (SIRS)</a:t>
            </a:r>
          </a:p>
          <a:p>
            <a:pPr lvl="1"/>
            <a:r>
              <a:rPr lang="en-US" dirty="0"/>
              <a:t>Temperature: &gt; 38°C or &lt; 36°C</a:t>
            </a:r>
          </a:p>
          <a:p>
            <a:pPr lvl="1"/>
            <a:r>
              <a:rPr lang="en-US" dirty="0"/>
              <a:t>Heart rate: &gt; 90 bpm</a:t>
            </a:r>
          </a:p>
          <a:p>
            <a:pPr lvl="1"/>
            <a:r>
              <a:rPr lang="en-US" dirty="0"/>
              <a:t>Respiratory rate: &gt; 20 bpm or PaCO2 &lt; 32 mmHg</a:t>
            </a:r>
          </a:p>
          <a:p>
            <a:pPr lvl="1"/>
            <a:r>
              <a:rPr lang="en-US" dirty="0"/>
              <a:t>WBC count: &gt; 12,000/mm</a:t>
            </a:r>
            <a:r>
              <a:rPr lang="en-US" baseline="30000" dirty="0"/>
              <a:t>3</a:t>
            </a:r>
            <a:r>
              <a:rPr lang="en-US" dirty="0"/>
              <a:t>, &lt; 4,000/mm</a:t>
            </a:r>
            <a:r>
              <a:rPr lang="en-US" baseline="30000" dirty="0"/>
              <a:t>3 </a:t>
            </a:r>
            <a:r>
              <a:rPr lang="en-US" dirty="0"/>
              <a:t>or &gt; 10% immature bands</a:t>
            </a:r>
          </a:p>
          <a:p>
            <a:r>
              <a:rPr lang="en-US" sz="2600" b="1" dirty="0"/>
              <a:t>Sepsis</a:t>
            </a:r>
            <a:r>
              <a:rPr lang="en-US" sz="2600" dirty="0"/>
              <a:t>: Infection + 2 or more SIRS criteria (Note that SIRS criteria are not specific for sepsis)</a:t>
            </a:r>
          </a:p>
          <a:p>
            <a:r>
              <a:rPr lang="en-US" sz="2600" b="1" dirty="0"/>
              <a:t>Severe sepsis</a:t>
            </a:r>
            <a:r>
              <a:rPr lang="en-US" sz="2600" dirty="0"/>
              <a:t>: Sepsis + organ dysfunction (Lactic acidosis, oliguria, altered mental status)</a:t>
            </a:r>
          </a:p>
          <a:p>
            <a:r>
              <a:rPr lang="en-US" sz="2600" b="1" dirty="0"/>
              <a:t>Septic shock</a:t>
            </a:r>
            <a:r>
              <a:rPr lang="en-US" sz="2600" dirty="0"/>
              <a:t>:  Severe sepsis + Hypotension despite fluid resuscitation</a:t>
            </a:r>
          </a:p>
          <a:p>
            <a:r>
              <a:rPr lang="en-US" sz="2600" b="1" dirty="0"/>
              <a:t>Multiple organ dysfunction syndrome (MODS)</a:t>
            </a:r>
            <a:r>
              <a:rPr lang="en-US" sz="2600" dirty="0"/>
              <a:t>:  altered organ function in acutely ill patient + homeostasis cannot be maintained without intervention</a:t>
            </a:r>
          </a:p>
          <a:p>
            <a:pPr lvl="1"/>
            <a:endParaRPr lang="en-US" dirty="0"/>
          </a:p>
        </p:txBody>
      </p:sp>
    </p:spTree>
    <p:extLst>
      <p:ext uri="{BB962C8B-B14F-4D97-AF65-F5344CB8AC3E}">
        <p14:creationId xmlns:p14="http://schemas.microsoft.com/office/powerpoint/2010/main" val="3252625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603552-2DC5-7503-7FBA-07EABC4DA150}"/>
              </a:ext>
            </a:extLst>
          </p:cNvPr>
          <p:cNvSpPr>
            <a:spLocks noGrp="1"/>
          </p:cNvSpPr>
          <p:nvPr>
            <p:ph type="title"/>
          </p:nvPr>
        </p:nvSpPr>
        <p:spPr/>
        <p:txBody>
          <a:bodyPr>
            <a:noAutofit/>
          </a:bodyPr>
          <a:lstStyle/>
          <a:p>
            <a:r>
              <a:rPr lang="en-US" sz="3400" dirty="0"/>
              <a:t>Sequential [Sepsis-Related] Organ Failure Assessment Score</a:t>
            </a:r>
          </a:p>
        </p:txBody>
      </p:sp>
      <p:sp>
        <p:nvSpPr>
          <p:cNvPr id="16" name="Content Placeholder 15">
            <a:extLst>
              <a:ext uri="{FF2B5EF4-FFF2-40B4-BE49-F238E27FC236}">
                <a16:creationId xmlns:a16="http://schemas.microsoft.com/office/drawing/2014/main" id="{574C62C7-718C-5AD7-17AE-2C72345CEA38}"/>
              </a:ext>
            </a:extLst>
          </p:cNvPr>
          <p:cNvSpPr>
            <a:spLocks noGrp="1"/>
          </p:cNvSpPr>
          <p:nvPr>
            <p:ph idx="1"/>
          </p:nvPr>
        </p:nvSpPr>
        <p:spPr>
          <a:xfrm>
            <a:off x="7691120" y="1305026"/>
            <a:ext cx="3662680" cy="4871938"/>
          </a:xfrm>
        </p:spPr>
        <p:txBody>
          <a:bodyPr>
            <a:normAutofit/>
          </a:bodyPr>
          <a:lstStyle/>
          <a:p>
            <a:pPr marL="0" indent="0" algn="ctr">
              <a:buNone/>
            </a:pPr>
            <a:r>
              <a:rPr lang="en-US" sz="2400" dirty="0" err="1"/>
              <a:t>qSOFA</a:t>
            </a:r>
            <a:r>
              <a:rPr lang="en-US" sz="2400" dirty="0"/>
              <a:t> (Quick SOFA) Criteria</a:t>
            </a:r>
          </a:p>
          <a:p>
            <a:pPr>
              <a:buFont typeface="Courier New" panose="02070309020205020404" pitchFamily="49" charset="0"/>
              <a:buChar char="o"/>
            </a:pPr>
            <a:r>
              <a:rPr lang="en-US" sz="2200" dirty="0"/>
              <a:t>Respiratory rate ≥22/min</a:t>
            </a:r>
          </a:p>
          <a:p>
            <a:pPr>
              <a:buFont typeface="Courier New" panose="02070309020205020404" pitchFamily="49" charset="0"/>
              <a:buChar char="o"/>
            </a:pPr>
            <a:r>
              <a:rPr lang="en-US" sz="2200" dirty="0"/>
              <a:t>Altered mentation</a:t>
            </a:r>
          </a:p>
          <a:p>
            <a:pPr>
              <a:buFont typeface="Courier New" panose="02070309020205020404" pitchFamily="49" charset="0"/>
              <a:buChar char="o"/>
            </a:pPr>
            <a:r>
              <a:rPr lang="en-US" sz="2200" dirty="0"/>
              <a:t>Systolic BP ≤ 100 mmHg</a:t>
            </a:r>
          </a:p>
          <a:p>
            <a:pPr>
              <a:buFont typeface="Wingdings" panose="05000000000000000000" pitchFamily="2" charset="2"/>
              <a:buChar char="§"/>
            </a:pPr>
            <a:endParaRPr lang="en-US" sz="2200" dirty="0"/>
          </a:p>
          <a:p>
            <a:pPr>
              <a:buFont typeface="Wingdings" panose="05000000000000000000" pitchFamily="2" charset="2"/>
              <a:buChar char="§"/>
            </a:pPr>
            <a:r>
              <a:rPr lang="en-US" sz="2200" dirty="0"/>
              <a:t>Organ dysfunction can be identified as an acute change in total SOFA score ≥2 points consequent to the infection.</a:t>
            </a:r>
          </a:p>
          <a:p>
            <a:pPr>
              <a:buFont typeface="Wingdings" panose="05000000000000000000" pitchFamily="2" charset="2"/>
              <a:buChar char="§"/>
            </a:pPr>
            <a:endParaRPr lang="en-US" sz="2400" dirty="0"/>
          </a:p>
        </p:txBody>
      </p:sp>
      <p:pic>
        <p:nvPicPr>
          <p:cNvPr id="17" name="Content Placeholder 9">
            <a:extLst>
              <a:ext uri="{FF2B5EF4-FFF2-40B4-BE49-F238E27FC236}">
                <a16:creationId xmlns:a16="http://schemas.microsoft.com/office/drawing/2014/main" id="{844CA0E2-A7A6-C85B-9161-648AD9555DF4}"/>
              </a:ext>
            </a:extLst>
          </p:cNvPr>
          <p:cNvPicPr>
            <a:picLocks noChangeAspect="1"/>
          </p:cNvPicPr>
          <p:nvPr/>
        </p:nvPicPr>
        <p:blipFill rotWithShape="1">
          <a:blip r:embed="rId2"/>
          <a:srcRect t="6886"/>
          <a:stretch/>
        </p:blipFill>
        <p:spPr>
          <a:xfrm>
            <a:off x="838199" y="1305383"/>
            <a:ext cx="6720841" cy="4354836"/>
          </a:xfrm>
          <a:prstGeom prst="rect">
            <a:avLst/>
          </a:prstGeom>
        </p:spPr>
      </p:pic>
      <p:sp>
        <p:nvSpPr>
          <p:cNvPr id="18" name="TextBox 17">
            <a:extLst>
              <a:ext uri="{FF2B5EF4-FFF2-40B4-BE49-F238E27FC236}">
                <a16:creationId xmlns:a16="http://schemas.microsoft.com/office/drawing/2014/main" id="{0909A49A-2CC6-3677-BC38-9836EE1246EC}"/>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853134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D7C4D-2AA8-57BB-1E5A-682F18183E44}"/>
              </a:ext>
            </a:extLst>
          </p:cNvPr>
          <p:cNvSpPr>
            <a:spLocks noGrp="1"/>
          </p:cNvSpPr>
          <p:nvPr>
            <p:ph type="title"/>
          </p:nvPr>
        </p:nvSpPr>
        <p:spPr/>
        <p:txBody>
          <a:bodyPr/>
          <a:lstStyle/>
          <a:p>
            <a:r>
              <a:rPr lang="en-US"/>
              <a:t>Sepsis management</a:t>
            </a:r>
            <a:endParaRPr lang="en-US" dirty="0"/>
          </a:p>
        </p:txBody>
      </p:sp>
      <p:sp>
        <p:nvSpPr>
          <p:cNvPr id="3" name="Content Placeholder 2">
            <a:extLst>
              <a:ext uri="{FF2B5EF4-FFF2-40B4-BE49-F238E27FC236}">
                <a16:creationId xmlns:a16="http://schemas.microsoft.com/office/drawing/2014/main" id="{129AC0CF-83AA-DD71-E426-7061B3D0E2DD}"/>
              </a:ext>
            </a:extLst>
          </p:cNvPr>
          <p:cNvSpPr>
            <a:spLocks noGrp="1"/>
          </p:cNvSpPr>
          <p:nvPr>
            <p:ph idx="1"/>
          </p:nvPr>
        </p:nvSpPr>
        <p:spPr>
          <a:xfrm>
            <a:off x="838200" y="1305026"/>
            <a:ext cx="10515600" cy="5116094"/>
          </a:xfrm>
        </p:spPr>
        <p:txBody>
          <a:bodyPr>
            <a:normAutofit lnSpcReduction="10000"/>
          </a:bodyPr>
          <a:lstStyle/>
          <a:p>
            <a:r>
              <a:rPr lang="en-US" sz="2400" dirty="0"/>
              <a:t>Perform a clinical evaluation using the ABCDE approach and establish IV access.</a:t>
            </a:r>
          </a:p>
          <a:p>
            <a:r>
              <a:rPr lang="en-US" sz="2400" b="1" dirty="0"/>
              <a:t>Hour-1 bundle for sepsis</a:t>
            </a:r>
          </a:p>
          <a:p>
            <a:pPr lvl="1"/>
            <a:r>
              <a:rPr lang="en-US" sz="2200" b="1" dirty="0"/>
              <a:t>Definition</a:t>
            </a:r>
            <a:r>
              <a:rPr lang="en-US" sz="2200" dirty="0"/>
              <a:t>: a group of critical measures that should be performed within 60 minutes of recognizing patients with septic shock or a high pretest probability (PTP) of sepsis.</a:t>
            </a:r>
          </a:p>
          <a:p>
            <a:pPr lvl="1"/>
            <a:r>
              <a:rPr lang="en-US" sz="2200" b="1" dirty="0"/>
              <a:t>Five essential elements</a:t>
            </a:r>
          </a:p>
          <a:p>
            <a:pPr marL="1371600" lvl="2" indent="-457200">
              <a:buFont typeface="+mj-lt"/>
              <a:buAutoNum type="arabicPeriod"/>
            </a:pPr>
            <a:r>
              <a:rPr lang="en-US" sz="2200" dirty="0"/>
              <a:t>Obtain serum lactate. (Repeat if initial lactate is &gt; 2 mmol/L)</a:t>
            </a:r>
          </a:p>
          <a:p>
            <a:pPr lvl="3"/>
            <a:r>
              <a:rPr lang="en-US" sz="2200" dirty="0"/>
              <a:t>Elevated lactate predicts sepsis severity and helps guide resuscitation.</a:t>
            </a:r>
          </a:p>
          <a:p>
            <a:pPr marL="1371600" lvl="2" indent="-457200">
              <a:buFont typeface="+mj-lt"/>
              <a:buAutoNum type="arabicPeriod"/>
            </a:pPr>
            <a:r>
              <a:rPr lang="en-US" sz="2200" dirty="0"/>
              <a:t>Draw blood cultures prior to antibiotic administration.</a:t>
            </a:r>
          </a:p>
          <a:p>
            <a:pPr lvl="3"/>
            <a:r>
              <a:rPr lang="en-US" sz="2200" dirty="0"/>
              <a:t>Two sets of blood cultures (aerobic and anaerobic) if possible</a:t>
            </a:r>
          </a:p>
          <a:p>
            <a:pPr marL="1371600" lvl="2" indent="-457200">
              <a:buFont typeface="+mj-lt"/>
              <a:buAutoNum type="arabicPeriod"/>
            </a:pPr>
            <a:r>
              <a:rPr lang="en-US" sz="2200" dirty="0"/>
              <a:t>Begin rapid IV fluid bolus if MAP &lt; 65 mm Hg or lactate ≥ 4 mmol/L.</a:t>
            </a:r>
          </a:p>
          <a:p>
            <a:pPr marL="1371600" lvl="2" indent="-457200">
              <a:buFont typeface="+mj-lt"/>
              <a:buAutoNum type="arabicPeriod"/>
            </a:pPr>
            <a:r>
              <a:rPr lang="en-US" sz="2200" dirty="0"/>
              <a:t>Use vasopressors to keep MAP ≥ 65 mm Hg. Administer if hypotension persists (during or after fluid resuscitation)</a:t>
            </a:r>
          </a:p>
          <a:p>
            <a:pPr marL="1371600" lvl="2" indent="-457200">
              <a:buFont typeface="+mj-lt"/>
              <a:buAutoNum type="arabicPeriod"/>
            </a:pPr>
            <a:r>
              <a:rPr lang="en-US" sz="2200" dirty="0"/>
              <a:t>Administer broad-spectrum antibiotics within 1–3 hours.</a:t>
            </a:r>
          </a:p>
          <a:p>
            <a:r>
              <a:rPr lang="en-US" sz="2400" dirty="0"/>
              <a:t>For refractory septic shock consider 200-300 mg/day of hydrocortisone in divided doses for 7 days; 50</a:t>
            </a:r>
            <a:r>
              <a:rPr lang="en-US" sz="2400" dirty="0">
                <a:sym typeface="Symbol" pitchFamily="18" charset="2"/>
              </a:rPr>
              <a:t></a:t>
            </a:r>
            <a:r>
              <a:rPr lang="en-US" sz="2400" dirty="0"/>
              <a:t>g po q day of fludrocortisone can be also added</a:t>
            </a:r>
          </a:p>
          <a:p>
            <a:endParaRPr lang="en-US" sz="2400" dirty="0"/>
          </a:p>
        </p:txBody>
      </p:sp>
    </p:spTree>
    <p:extLst>
      <p:ext uri="{BB962C8B-B14F-4D97-AF65-F5344CB8AC3E}">
        <p14:creationId xmlns:p14="http://schemas.microsoft.com/office/powerpoint/2010/main" val="3426123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BB18-7421-6AF4-A192-A8EB34AFD3A6}"/>
              </a:ext>
            </a:extLst>
          </p:cNvPr>
          <p:cNvSpPr>
            <a:spLocks noGrp="1"/>
          </p:cNvSpPr>
          <p:nvPr>
            <p:ph type="title"/>
          </p:nvPr>
        </p:nvSpPr>
        <p:spPr/>
        <p:txBody>
          <a:bodyPr/>
          <a:lstStyle/>
          <a:p>
            <a:r>
              <a:rPr lang="en-US" dirty="0"/>
              <a:t>Adrenal Crisis </a:t>
            </a:r>
          </a:p>
        </p:txBody>
      </p:sp>
      <p:sp>
        <p:nvSpPr>
          <p:cNvPr id="3" name="Content Placeholder 2">
            <a:extLst>
              <a:ext uri="{FF2B5EF4-FFF2-40B4-BE49-F238E27FC236}">
                <a16:creationId xmlns:a16="http://schemas.microsoft.com/office/drawing/2014/main" id="{BC5B241E-AE8D-EB45-F839-E92FA0C7C7CE}"/>
              </a:ext>
            </a:extLst>
          </p:cNvPr>
          <p:cNvSpPr>
            <a:spLocks noGrp="1"/>
          </p:cNvSpPr>
          <p:nvPr>
            <p:ph idx="1"/>
          </p:nvPr>
        </p:nvSpPr>
        <p:spPr/>
        <p:txBody>
          <a:bodyPr>
            <a:normAutofit/>
          </a:bodyPr>
          <a:lstStyle/>
          <a:p>
            <a:r>
              <a:rPr lang="en-US" sz="2500" b="1" dirty="0"/>
              <a:t>Definition</a:t>
            </a:r>
            <a:r>
              <a:rPr lang="en-US" sz="2500" dirty="0"/>
              <a:t>: a life-threatening condition caused by a sudden deficiency of cortisol and sometimes aldosterone, hormones produced by the adrenal glands.</a:t>
            </a:r>
          </a:p>
          <a:p>
            <a:r>
              <a:rPr lang="en-US" sz="2500" b="1" dirty="0"/>
              <a:t>Causes</a:t>
            </a:r>
            <a:r>
              <a:rPr lang="en-US" sz="2500" dirty="0"/>
              <a:t>: Autoimmune adrenalitis, Adrenal apoplexy, heparin may predispose</a:t>
            </a:r>
          </a:p>
          <a:p>
            <a:r>
              <a:rPr lang="en-US" sz="2500" dirty="0"/>
              <a:t>In terms of shock classification, an adrenal crisis doesn't neatly fit into the categories of distributive, cardiogenic, or hypovolemic shock because it's primarily a result of hormonal imbalance rather than a circulatory issue. However, its clinical presentation can resemble distributive shock in some ways due to severe hypotension, vasodilation, and vascular collapse. </a:t>
            </a:r>
          </a:p>
          <a:p>
            <a:r>
              <a:rPr lang="en-US" sz="2500" b="1" dirty="0"/>
              <a:t>Management</a:t>
            </a:r>
            <a:r>
              <a:rPr lang="en-US" sz="2500" dirty="0"/>
              <a:t>: Steroids may be lifesaving in the patient who is unresponsive to fluids, inotropic, and vasopressor support. </a:t>
            </a:r>
          </a:p>
        </p:txBody>
      </p:sp>
    </p:spTree>
    <p:extLst>
      <p:ext uri="{BB962C8B-B14F-4D97-AF65-F5344CB8AC3E}">
        <p14:creationId xmlns:p14="http://schemas.microsoft.com/office/powerpoint/2010/main" val="3687161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E976-C2CF-7E1F-EDC4-CC29F0B7A14B}"/>
              </a:ext>
            </a:extLst>
          </p:cNvPr>
          <p:cNvSpPr>
            <a:spLocks noGrp="1"/>
          </p:cNvSpPr>
          <p:nvPr>
            <p:ph type="title"/>
          </p:nvPr>
        </p:nvSpPr>
        <p:spPr/>
        <p:txBody>
          <a:bodyPr/>
          <a:lstStyle/>
          <a:p>
            <a:r>
              <a:rPr lang="en-US" dirty="0"/>
              <a:t>Summary</a:t>
            </a:r>
          </a:p>
        </p:txBody>
      </p:sp>
      <p:sp>
        <p:nvSpPr>
          <p:cNvPr id="6" name="TextBox 5">
            <a:extLst>
              <a:ext uri="{FF2B5EF4-FFF2-40B4-BE49-F238E27FC236}">
                <a16:creationId xmlns:a16="http://schemas.microsoft.com/office/drawing/2014/main" id="{041C1DB2-6E78-0A9B-D06F-C394917179BE}"/>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pic>
        <p:nvPicPr>
          <p:cNvPr id="7" name="Picture 2050" descr="July 19, 1999 (6)1">
            <a:extLst>
              <a:ext uri="{FF2B5EF4-FFF2-40B4-BE49-F238E27FC236}">
                <a16:creationId xmlns:a16="http://schemas.microsoft.com/office/drawing/2014/main" id="{41B7CBB4-B2D4-342B-FA11-405C7DE50957}"/>
              </a:ext>
            </a:extLst>
          </p:cNvPr>
          <p:cNvPicPr>
            <a:picLocks noGrp="1" noChangeAspect="1" noChangeArrowheads="1"/>
          </p:cNvPicPr>
          <p:nvPr>
            <p:ph sz="half" idx="2"/>
          </p:nvPr>
        </p:nvPicPr>
        <p:blipFill>
          <a:blip r:embed="rId2"/>
          <a:srcRect/>
          <a:stretch>
            <a:fillRect/>
          </a:stretch>
        </p:blipFill>
        <p:spPr bwMode="auto">
          <a:xfrm>
            <a:off x="6187011" y="1306513"/>
            <a:ext cx="5151978" cy="4870450"/>
          </a:xfrm>
          <a:prstGeom prst="rect">
            <a:avLst/>
          </a:prstGeom>
          <a:noFill/>
          <a:ln w="9525">
            <a:noFill/>
            <a:miter lim="800000"/>
            <a:headEnd/>
            <a:tailEnd/>
          </a:ln>
        </p:spPr>
      </p:pic>
      <p:graphicFrame>
        <p:nvGraphicFramePr>
          <p:cNvPr id="13" name="Content Placeholder 12">
            <a:extLst>
              <a:ext uri="{FF2B5EF4-FFF2-40B4-BE49-F238E27FC236}">
                <a16:creationId xmlns:a16="http://schemas.microsoft.com/office/drawing/2014/main" id="{715FB347-5673-F0B2-7E2F-AC1019E0E8B0}"/>
              </a:ext>
            </a:extLst>
          </p:cNvPr>
          <p:cNvGraphicFramePr>
            <a:graphicFrameLocks noGrp="1"/>
          </p:cNvGraphicFramePr>
          <p:nvPr>
            <p:ph sz="half" idx="1"/>
          </p:nvPr>
        </p:nvGraphicFramePr>
        <p:xfrm>
          <a:off x="838200" y="1397000"/>
          <a:ext cx="5181600" cy="2199640"/>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val="935618407"/>
                    </a:ext>
                  </a:extLst>
                </a:gridCol>
                <a:gridCol w="1605280">
                  <a:extLst>
                    <a:ext uri="{9D8B030D-6E8A-4147-A177-3AD203B41FA5}">
                      <a16:colId xmlns:a16="http://schemas.microsoft.com/office/drawing/2014/main" val="1525975708"/>
                    </a:ext>
                  </a:extLst>
                </a:gridCol>
                <a:gridCol w="1381760">
                  <a:extLst>
                    <a:ext uri="{9D8B030D-6E8A-4147-A177-3AD203B41FA5}">
                      <a16:colId xmlns:a16="http://schemas.microsoft.com/office/drawing/2014/main" val="2654830157"/>
                    </a:ext>
                  </a:extLst>
                </a:gridCol>
                <a:gridCol w="899160">
                  <a:extLst>
                    <a:ext uri="{9D8B030D-6E8A-4147-A177-3AD203B41FA5}">
                      <a16:colId xmlns:a16="http://schemas.microsoft.com/office/drawing/2014/main" val="636873969"/>
                    </a:ext>
                  </a:extLst>
                </a:gridCol>
              </a:tblGrid>
              <a:tr h="370840">
                <a:tc>
                  <a:txBody>
                    <a:bodyPr/>
                    <a:lstStyle/>
                    <a:p>
                      <a:pPr algn="ctr"/>
                      <a:r>
                        <a:rPr lang="en-US" sz="1800" dirty="0"/>
                        <a:t>Type</a:t>
                      </a:r>
                    </a:p>
                  </a:txBody>
                  <a:tcPr anchor="ctr"/>
                </a:tc>
                <a:tc>
                  <a:txBody>
                    <a:bodyPr/>
                    <a:lstStyle/>
                    <a:p>
                      <a:pPr algn="ctr"/>
                      <a:r>
                        <a:rPr lang="en-US" sz="1800" dirty="0"/>
                        <a:t>Estimated CO</a:t>
                      </a:r>
                    </a:p>
                  </a:txBody>
                  <a:tcPr anchor="ctr"/>
                </a:tc>
                <a:tc>
                  <a:txBody>
                    <a:bodyPr/>
                    <a:lstStyle/>
                    <a:p>
                      <a:pPr algn="ctr"/>
                      <a:r>
                        <a:rPr lang="en-US" sz="1800" dirty="0"/>
                        <a:t>PCWP</a:t>
                      </a:r>
                    </a:p>
                  </a:txBody>
                  <a:tcPr anchor="ctr"/>
                </a:tc>
                <a:tc>
                  <a:txBody>
                    <a:bodyPr/>
                    <a:lstStyle/>
                    <a:p>
                      <a:pPr algn="ctr"/>
                      <a:r>
                        <a:rPr lang="en-US" sz="1800" dirty="0"/>
                        <a:t>SVR</a:t>
                      </a:r>
                    </a:p>
                  </a:txBody>
                  <a:tcPr anchor="ctr"/>
                </a:tc>
                <a:extLst>
                  <a:ext uri="{0D108BD9-81ED-4DB2-BD59-A6C34878D82A}">
                    <a16:rowId xmlns:a16="http://schemas.microsoft.com/office/drawing/2014/main" val="2989652437"/>
                  </a:ext>
                </a:extLst>
              </a:tr>
              <a:tr h="370840">
                <a:tc>
                  <a:txBody>
                    <a:bodyPr/>
                    <a:lstStyle/>
                    <a:p>
                      <a:pPr algn="ctr"/>
                      <a:r>
                        <a:rPr lang="en-US" sz="1600" dirty="0"/>
                        <a:t>Hypovolemic</a:t>
                      </a:r>
                    </a:p>
                  </a:txBody>
                  <a:tcPr anchor="ctr"/>
                </a:tc>
                <a:tc>
                  <a:txBody>
                    <a:bodyPr/>
                    <a:lstStyle/>
                    <a:p>
                      <a:pPr algn="ctr"/>
                      <a:r>
                        <a:rPr lang="en-US" sz="2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t>
                      </a:r>
                    </a:p>
                  </a:txBody>
                  <a:tcPr anchor="ctr"/>
                </a:tc>
                <a:tc>
                  <a:txBody>
                    <a:bodyPr/>
                    <a:lstStyle/>
                    <a:p>
                      <a:pPr algn="ctr"/>
                      <a:r>
                        <a:rPr lang="en-US" sz="2000" dirty="0"/>
                        <a:t>↑</a:t>
                      </a:r>
                    </a:p>
                  </a:txBody>
                  <a:tcPr anchor="ctr"/>
                </a:tc>
                <a:extLst>
                  <a:ext uri="{0D108BD9-81ED-4DB2-BD59-A6C34878D82A}">
                    <a16:rowId xmlns:a16="http://schemas.microsoft.com/office/drawing/2014/main" val="3940953685"/>
                  </a:ext>
                </a:extLst>
              </a:tr>
              <a:tr h="370840">
                <a:tc>
                  <a:txBody>
                    <a:bodyPr/>
                    <a:lstStyle/>
                    <a:p>
                      <a:pPr algn="ctr"/>
                      <a:r>
                        <a:rPr lang="en-US" sz="1600" dirty="0"/>
                        <a:t>Cardiogenic</a:t>
                      </a:r>
                    </a:p>
                  </a:txBody>
                  <a:tcPr anchor="ctr"/>
                </a:tc>
                <a:tc>
                  <a:txBody>
                    <a:bodyPr/>
                    <a:lstStyle/>
                    <a:p>
                      <a:pPr algn="ctr"/>
                      <a:r>
                        <a:rPr lang="en-US" sz="2000" dirty="0"/>
                        <a:t>↓↓</a:t>
                      </a:r>
                    </a:p>
                  </a:txBody>
                  <a:tcPr anchor="ctr"/>
                </a:tc>
                <a:tc>
                  <a:txBody>
                    <a:bodyPr/>
                    <a:lstStyle/>
                    <a:p>
                      <a:pPr algn="ctr"/>
                      <a:r>
                        <a:rPr lang="en-US" sz="2000" dirty="0"/>
                        <a:t>↑</a:t>
                      </a:r>
                    </a:p>
                  </a:txBody>
                  <a:tcPr anchor="ctr"/>
                </a:tc>
                <a:tc>
                  <a:txBody>
                    <a:bodyPr/>
                    <a:lstStyle/>
                    <a:p>
                      <a:pPr algn="ctr"/>
                      <a:r>
                        <a:rPr lang="en-US" sz="2000" dirty="0"/>
                        <a:t>↑</a:t>
                      </a:r>
                    </a:p>
                  </a:txBody>
                  <a:tcPr anchor="ctr"/>
                </a:tc>
                <a:extLst>
                  <a:ext uri="{0D108BD9-81ED-4DB2-BD59-A6C34878D82A}">
                    <a16:rowId xmlns:a16="http://schemas.microsoft.com/office/drawing/2014/main" val="2452196965"/>
                  </a:ext>
                </a:extLst>
              </a:tr>
              <a:tr h="370840">
                <a:tc>
                  <a:txBody>
                    <a:bodyPr/>
                    <a:lstStyle/>
                    <a:p>
                      <a:pPr algn="ctr"/>
                      <a:r>
                        <a:rPr lang="en-US" sz="1600" dirty="0"/>
                        <a:t>Obstructive</a:t>
                      </a:r>
                    </a:p>
                  </a:txBody>
                  <a:tcPr anchor="ctr"/>
                </a:tc>
                <a:tc>
                  <a:txBody>
                    <a:bodyPr/>
                    <a:lstStyle/>
                    <a:p>
                      <a:pPr algn="ctr"/>
                      <a:r>
                        <a:rPr lang="en-US" sz="2000" dirty="0"/>
                        <a:t>↓↓</a:t>
                      </a:r>
                    </a:p>
                  </a:txBody>
                  <a:tcPr anchor="ctr"/>
                </a:tc>
                <a:tc>
                  <a:txBody>
                    <a:bodyPr/>
                    <a:lstStyle/>
                    <a:p>
                      <a:pPr algn="ctr"/>
                      <a:r>
                        <a:rPr lang="en-US" sz="2000" dirty="0"/>
                        <a:t>↓ or ↑</a:t>
                      </a:r>
                    </a:p>
                  </a:txBody>
                  <a:tcPr anchor="ctr"/>
                </a:tc>
                <a:tc>
                  <a:txBody>
                    <a:bodyPr/>
                    <a:lstStyle/>
                    <a:p>
                      <a:pPr algn="ctr"/>
                      <a:r>
                        <a:rPr lang="en-US" sz="2000" dirty="0"/>
                        <a:t>↑</a:t>
                      </a:r>
                    </a:p>
                  </a:txBody>
                  <a:tcPr anchor="ctr"/>
                </a:tc>
                <a:extLst>
                  <a:ext uri="{0D108BD9-81ED-4DB2-BD59-A6C34878D82A}">
                    <a16:rowId xmlns:a16="http://schemas.microsoft.com/office/drawing/2014/main" val="3341507015"/>
                  </a:ext>
                </a:extLst>
              </a:tr>
              <a:tr h="279400">
                <a:tc>
                  <a:txBody>
                    <a:bodyPr/>
                    <a:lstStyle/>
                    <a:p>
                      <a:pPr algn="ctr"/>
                      <a:r>
                        <a:rPr lang="en-US" sz="1600" dirty="0"/>
                        <a:t>Distributive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Early septic: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Late septic: ↓</a:t>
                      </a:r>
                    </a:p>
                  </a:txBody>
                  <a:tcPr anchor="ctr"/>
                </a:tc>
                <a:tc>
                  <a:txBody>
                    <a:bodyPr/>
                    <a:lstStyle/>
                    <a:p>
                      <a:pPr algn="ctr"/>
                      <a:r>
                        <a:rPr lang="en-US" sz="2000" dirty="0"/>
                        <a:t>Usually, ↓</a:t>
                      </a:r>
                    </a:p>
                  </a:txBody>
                  <a:tcPr anchor="ctr"/>
                </a:tc>
                <a:tc>
                  <a:txBody>
                    <a:bodyPr/>
                    <a:lstStyle/>
                    <a:p>
                      <a:pPr algn="ctr"/>
                      <a:r>
                        <a:rPr lang="en-US" sz="2000" dirty="0"/>
                        <a:t>↓↓</a:t>
                      </a:r>
                    </a:p>
                  </a:txBody>
                  <a:tcPr anchor="ctr"/>
                </a:tc>
                <a:extLst>
                  <a:ext uri="{0D108BD9-81ED-4DB2-BD59-A6C34878D82A}">
                    <a16:rowId xmlns:a16="http://schemas.microsoft.com/office/drawing/2014/main" val="3629290650"/>
                  </a:ext>
                </a:extLst>
              </a:tr>
            </a:tbl>
          </a:graphicData>
        </a:graphic>
      </p:graphicFrame>
    </p:spTree>
    <p:extLst>
      <p:ext uri="{BB962C8B-B14F-4D97-AF65-F5344CB8AC3E}">
        <p14:creationId xmlns:p14="http://schemas.microsoft.com/office/powerpoint/2010/main" val="714279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1EBA-011F-6C22-0D14-CB99759724E0}"/>
              </a:ext>
            </a:extLst>
          </p:cNvPr>
          <p:cNvSpPr>
            <a:spLocks noGrp="1"/>
          </p:cNvSpPr>
          <p:nvPr>
            <p:ph type="title"/>
          </p:nvPr>
        </p:nvSpPr>
        <p:spPr/>
        <p:txBody>
          <a:bodyPr/>
          <a:lstStyle/>
          <a:p>
            <a:r>
              <a:rPr lang="en-US" dirty="0"/>
              <a:t>Vasopressors</a:t>
            </a:r>
          </a:p>
        </p:txBody>
      </p:sp>
      <p:sp>
        <p:nvSpPr>
          <p:cNvPr id="3" name="Content Placeholder 2">
            <a:extLst>
              <a:ext uri="{FF2B5EF4-FFF2-40B4-BE49-F238E27FC236}">
                <a16:creationId xmlns:a16="http://schemas.microsoft.com/office/drawing/2014/main" id="{02D930D2-E06D-B222-3310-726E9E07E635}"/>
              </a:ext>
            </a:extLst>
          </p:cNvPr>
          <p:cNvSpPr>
            <a:spLocks noGrp="1"/>
          </p:cNvSpPr>
          <p:nvPr>
            <p:ph idx="1"/>
          </p:nvPr>
        </p:nvSpPr>
        <p:spPr/>
        <p:txBody>
          <a:bodyPr>
            <a:normAutofit fontScale="92500" lnSpcReduction="10000"/>
          </a:bodyPr>
          <a:lstStyle/>
          <a:p>
            <a:r>
              <a:rPr lang="en-US" dirty="0"/>
              <a:t>Assure adequate fluid volume</a:t>
            </a:r>
          </a:p>
          <a:p>
            <a:r>
              <a:rPr lang="en-US" dirty="0"/>
              <a:t>Administer via CVL</a:t>
            </a:r>
          </a:p>
          <a:p>
            <a:r>
              <a:rPr lang="en-US" dirty="0"/>
              <a:t>Do not use dopamine for renal protection</a:t>
            </a:r>
          </a:p>
          <a:p>
            <a:r>
              <a:rPr lang="en-US" dirty="0"/>
              <a:t>Requires arterial line placement</a:t>
            </a:r>
          </a:p>
          <a:p>
            <a:r>
              <a:rPr lang="en-US" dirty="0"/>
              <a:t>Vasopressin:</a:t>
            </a:r>
          </a:p>
          <a:p>
            <a:pPr lvl="1"/>
            <a:r>
              <a:rPr lang="en-US" dirty="0"/>
              <a:t>Refractory shock</a:t>
            </a:r>
          </a:p>
          <a:p>
            <a:pPr lvl="1"/>
            <a:r>
              <a:rPr lang="en-US" dirty="0"/>
              <a:t>Infusion rate 0.01 – 0.04 Units/min</a:t>
            </a:r>
          </a:p>
          <a:p>
            <a:r>
              <a:rPr lang="en-US" dirty="0"/>
              <a:t>Augments contractility, after preload established, thus improving cardiac output.</a:t>
            </a:r>
          </a:p>
          <a:p>
            <a:r>
              <a:rPr lang="en-US" dirty="0"/>
              <a:t>Risk tachycardia and increased myocardial oxygen consumption if used too soon</a:t>
            </a:r>
          </a:p>
          <a:p>
            <a:r>
              <a:rPr lang="en-US" dirty="0"/>
              <a:t> increased C.I. improves global perfusion</a:t>
            </a:r>
          </a:p>
          <a:p>
            <a:endParaRPr lang="en-US" dirty="0"/>
          </a:p>
        </p:txBody>
      </p:sp>
      <p:sp>
        <p:nvSpPr>
          <p:cNvPr id="4" name="TextBox 3">
            <a:extLst>
              <a:ext uri="{FF2B5EF4-FFF2-40B4-BE49-F238E27FC236}">
                <a16:creationId xmlns:a16="http://schemas.microsoft.com/office/drawing/2014/main" id="{D92A7166-2F06-33BF-386B-436680847233}"/>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11342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BAB9-77C0-7566-4298-5D4A9F802C4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1EB5545F-A7F3-1D6A-1E94-88324BB77877}"/>
              </a:ext>
            </a:extLst>
          </p:cNvPr>
          <p:cNvSpPr>
            <a:spLocks noGrp="1"/>
          </p:cNvSpPr>
          <p:nvPr>
            <p:ph idx="1"/>
          </p:nvPr>
        </p:nvSpPr>
        <p:spPr/>
        <p:txBody>
          <a:bodyPr>
            <a:normAutofit fontScale="92500" lnSpcReduction="20000"/>
          </a:bodyPr>
          <a:lstStyle/>
          <a:p>
            <a:r>
              <a:rPr lang="en-US" b="1" dirty="0"/>
              <a:t>Epidemiology</a:t>
            </a:r>
          </a:p>
          <a:p>
            <a:pPr lvl="1"/>
            <a:r>
              <a:rPr lang="en-US" dirty="0"/>
              <a:t>5</a:t>
            </a:r>
            <a:r>
              <a:rPr lang="en-US" baseline="30000" dirty="0"/>
              <a:t>th</a:t>
            </a:r>
            <a:r>
              <a:rPr lang="en-US" dirty="0"/>
              <a:t> leading cause of death “Data are for the U.S. , 2010”</a:t>
            </a:r>
          </a:p>
          <a:p>
            <a:pPr lvl="1"/>
            <a:r>
              <a:rPr lang="en-US" dirty="0"/>
              <a:t>Accounts for approximately 30 percent of all ICU admissions</a:t>
            </a:r>
          </a:p>
          <a:p>
            <a:r>
              <a:rPr lang="en-US" b="1" dirty="0"/>
              <a:t>Deaths from trauma</a:t>
            </a:r>
          </a:p>
          <a:p>
            <a:pPr lvl="1"/>
            <a:r>
              <a:rPr lang="en-US" dirty="0"/>
              <a:t>Immediate deaths in the first minutes at the scene are either due to massive hemorrhage (laceration of great vessels) or due to massive CNS trauma.</a:t>
            </a:r>
          </a:p>
          <a:p>
            <a:pPr lvl="1"/>
            <a:r>
              <a:rPr lang="en-US" dirty="0"/>
              <a:t>Early deaths during the (Golden hour) are often because of hemorrhage or hypoxia. </a:t>
            </a:r>
            <a:r>
              <a:rPr lang="en-US" dirty="0">
                <a:solidFill>
                  <a:srgbClr val="0070C0"/>
                </a:solidFill>
              </a:rPr>
              <a:t>Need rapid intervention as they may be preventable</a:t>
            </a:r>
          </a:p>
          <a:p>
            <a:pPr lvl="1"/>
            <a:r>
              <a:rPr lang="en-US" dirty="0"/>
              <a:t>Late deaths are chiefly due to sepsis, septicemia, pulmonary embolism, multiple organ failure.</a:t>
            </a:r>
          </a:p>
          <a:p>
            <a:r>
              <a:rPr lang="en-US" b="1" dirty="0"/>
              <a:t>The risk factors in trauma injuries</a:t>
            </a:r>
          </a:p>
          <a:p>
            <a:pPr lvl="1"/>
            <a:r>
              <a:rPr lang="en-US" b="1" dirty="0"/>
              <a:t>RTA risk factors</a:t>
            </a:r>
            <a:r>
              <a:rPr lang="en-US" dirty="0"/>
              <a:t>: Car speed; Rolled over car; Thrown out person; Dead passenger; Car indentation &gt;30cm; Extraction time  &gt;20 minutes</a:t>
            </a:r>
          </a:p>
          <a:p>
            <a:pPr lvl="1"/>
            <a:r>
              <a:rPr lang="en-US" b="1" dirty="0"/>
              <a:t>Falling down risk factors</a:t>
            </a:r>
            <a:r>
              <a:rPr lang="en-US" dirty="0"/>
              <a:t>: Way of fall, The height, and the ground</a:t>
            </a:r>
          </a:p>
          <a:p>
            <a:pPr lvl="1"/>
            <a:r>
              <a:rPr lang="en-US" b="1" dirty="0"/>
              <a:t>Burn risk factors</a:t>
            </a:r>
            <a:r>
              <a:rPr lang="en-US" dirty="0"/>
              <a:t>: Flame with close space; Associated with other trauma</a:t>
            </a:r>
          </a:p>
        </p:txBody>
      </p:sp>
      <p:sp>
        <p:nvSpPr>
          <p:cNvPr id="6" name="TextBox 5">
            <a:extLst>
              <a:ext uri="{FF2B5EF4-FFF2-40B4-BE49-F238E27FC236}">
                <a16:creationId xmlns:a16="http://schemas.microsoft.com/office/drawing/2014/main" id="{F51C4991-76C9-B400-BE91-FB7FDA643310}"/>
              </a:ext>
            </a:extLst>
          </p:cNvPr>
          <p:cNvSpPr txBox="1"/>
          <p:nvPr/>
        </p:nvSpPr>
        <p:spPr>
          <a:xfrm>
            <a:off x="11367735" y="0"/>
            <a:ext cx="824265" cy="369332"/>
          </a:xfrm>
          <a:prstGeom prst="rect">
            <a:avLst/>
          </a:prstGeom>
          <a:noFill/>
          <a:ln>
            <a:solidFill>
              <a:schemeClr val="accent1"/>
            </a:solidFill>
          </a:ln>
        </p:spPr>
        <p:txBody>
          <a:bodyPr wrap="none" rtlCol="0">
            <a:spAutoFit/>
          </a:bodyPr>
          <a:lstStyle/>
          <a:p>
            <a:r>
              <a:rPr lang="ar-JO" dirty="0">
                <a:solidFill>
                  <a:srgbClr val="0070C0"/>
                </a:solidFill>
              </a:rPr>
              <a:t>محاضرة</a:t>
            </a:r>
            <a:endParaRPr lang="en-US" dirty="0">
              <a:solidFill>
                <a:srgbClr val="0070C0"/>
              </a:solidFill>
            </a:endParaRPr>
          </a:p>
        </p:txBody>
      </p:sp>
    </p:spTree>
    <p:extLst>
      <p:ext uri="{BB962C8B-B14F-4D97-AF65-F5344CB8AC3E}">
        <p14:creationId xmlns:p14="http://schemas.microsoft.com/office/powerpoint/2010/main" val="963165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1FDF0-116C-CFEC-8DC8-D763EA2D40EA}"/>
              </a:ext>
            </a:extLst>
          </p:cNvPr>
          <p:cNvSpPr>
            <a:spLocks noGrp="1"/>
          </p:cNvSpPr>
          <p:nvPr>
            <p:ph type="title"/>
          </p:nvPr>
        </p:nvSpPr>
        <p:spPr/>
        <p:txBody>
          <a:bodyPr/>
          <a:lstStyle/>
          <a:p>
            <a:r>
              <a:rPr lang="en-US" dirty="0"/>
              <a:t>Vasopressors &amp; Inotropic Agents</a:t>
            </a:r>
          </a:p>
        </p:txBody>
      </p:sp>
      <p:graphicFrame>
        <p:nvGraphicFramePr>
          <p:cNvPr id="4" name="Content Placeholder 3">
            <a:extLst>
              <a:ext uri="{FF2B5EF4-FFF2-40B4-BE49-F238E27FC236}">
                <a16:creationId xmlns:a16="http://schemas.microsoft.com/office/drawing/2014/main" id="{33FB546E-5FFB-2918-9A89-A5BBD68C3F55}"/>
              </a:ext>
            </a:extLst>
          </p:cNvPr>
          <p:cNvGraphicFramePr>
            <a:graphicFrameLocks noGrp="1"/>
          </p:cNvGraphicFramePr>
          <p:nvPr>
            <p:ph idx="1"/>
          </p:nvPr>
        </p:nvGraphicFramePr>
        <p:xfrm>
          <a:off x="838200" y="1304925"/>
          <a:ext cx="10515600" cy="4754880"/>
        </p:xfrm>
        <a:graphic>
          <a:graphicData uri="http://schemas.openxmlformats.org/drawingml/2006/table">
            <a:tbl>
              <a:tblPr firstRow="1" bandRow="1">
                <a:tableStyleId>{5940675A-B579-460E-94D1-54222C63F5DA}</a:tableStyleId>
              </a:tblPr>
              <a:tblGrid>
                <a:gridCol w="1854200">
                  <a:extLst>
                    <a:ext uri="{9D8B030D-6E8A-4147-A177-3AD203B41FA5}">
                      <a16:colId xmlns:a16="http://schemas.microsoft.com/office/drawing/2014/main" val="2663770463"/>
                    </a:ext>
                  </a:extLst>
                </a:gridCol>
                <a:gridCol w="1534160">
                  <a:extLst>
                    <a:ext uri="{9D8B030D-6E8A-4147-A177-3AD203B41FA5}">
                      <a16:colId xmlns:a16="http://schemas.microsoft.com/office/drawing/2014/main" val="2787869907"/>
                    </a:ext>
                  </a:extLst>
                </a:gridCol>
                <a:gridCol w="3312160">
                  <a:extLst>
                    <a:ext uri="{9D8B030D-6E8A-4147-A177-3AD203B41FA5}">
                      <a16:colId xmlns:a16="http://schemas.microsoft.com/office/drawing/2014/main" val="2700928842"/>
                    </a:ext>
                  </a:extLst>
                </a:gridCol>
                <a:gridCol w="3815080">
                  <a:extLst>
                    <a:ext uri="{9D8B030D-6E8A-4147-A177-3AD203B41FA5}">
                      <a16:colId xmlns:a16="http://schemas.microsoft.com/office/drawing/2014/main" val="1599172536"/>
                    </a:ext>
                  </a:extLst>
                </a:gridCol>
              </a:tblGrid>
              <a:tr h="370840">
                <a:tc>
                  <a:txBody>
                    <a:bodyPr/>
                    <a:lstStyle/>
                    <a:p>
                      <a:pPr algn="ctr"/>
                      <a:endParaRPr lang="en-US" sz="2000" dirty="0"/>
                    </a:p>
                  </a:txBody>
                  <a:tcPr anchor="ctr"/>
                </a:tc>
                <a:tc>
                  <a:txBody>
                    <a:bodyPr/>
                    <a:lstStyle/>
                    <a:p>
                      <a:pPr marL="0" indent="0" algn="ctr">
                        <a:buFont typeface="Arial" panose="020B0604020202020204" pitchFamily="34" charset="0"/>
                        <a:buNone/>
                      </a:pPr>
                      <a:r>
                        <a:rPr lang="en-US" sz="2000" dirty="0"/>
                        <a:t>Dose</a:t>
                      </a:r>
                    </a:p>
                  </a:txBody>
                  <a:tcPr anchor="ctr"/>
                </a:tc>
                <a:tc>
                  <a:txBody>
                    <a:bodyPr/>
                    <a:lstStyle/>
                    <a:p>
                      <a:pPr algn="ctr"/>
                      <a:r>
                        <a:rPr lang="en-US" sz="2000" dirty="0"/>
                        <a:t>MOA</a:t>
                      </a:r>
                    </a:p>
                  </a:txBody>
                  <a:tcPr anchor="ctr"/>
                </a:tc>
                <a:tc>
                  <a:txBody>
                    <a:bodyPr/>
                    <a:lstStyle/>
                    <a:p>
                      <a:pPr marL="0" indent="0" algn="ctr">
                        <a:buFont typeface="Arial" panose="020B0604020202020204" pitchFamily="34" charset="0"/>
                        <a:buNone/>
                      </a:pPr>
                      <a:r>
                        <a:rPr lang="en-US" sz="2000" dirty="0"/>
                        <a:t>Notes</a:t>
                      </a:r>
                    </a:p>
                  </a:txBody>
                  <a:tcPr anchor="ctr"/>
                </a:tc>
                <a:extLst>
                  <a:ext uri="{0D108BD9-81ED-4DB2-BD59-A6C34878D82A}">
                    <a16:rowId xmlns:a16="http://schemas.microsoft.com/office/drawing/2014/main" val="1423884825"/>
                  </a:ext>
                </a:extLst>
              </a:tr>
              <a:tr h="370840">
                <a:tc>
                  <a:txBody>
                    <a:bodyPr/>
                    <a:lstStyle/>
                    <a:p>
                      <a:pPr algn="ctr"/>
                      <a:r>
                        <a:rPr lang="en-US" sz="2000" dirty="0"/>
                        <a:t>Dopamine</a:t>
                      </a:r>
                    </a:p>
                  </a:txBody>
                  <a:tcPr anchor="ctr"/>
                </a:tc>
                <a:tc gridSpan="2">
                  <a:txBody>
                    <a:bodyPr/>
                    <a:lstStyle/>
                    <a:p>
                      <a:pPr marL="285750" indent="-285750">
                        <a:buFont typeface="Arial" panose="020B0604020202020204" pitchFamily="34" charset="0"/>
                        <a:buChar char="•"/>
                      </a:pPr>
                      <a:r>
                        <a:rPr lang="en-US" sz="1600" dirty="0"/>
                        <a:t>Low dose (0.5 - 2 </a:t>
                      </a:r>
                      <a:r>
                        <a:rPr lang="en-US" sz="1600" dirty="0">
                          <a:sym typeface="Symbol" pitchFamily="18" charset="2"/>
                        </a:rPr>
                        <a:t></a:t>
                      </a:r>
                      <a:r>
                        <a:rPr lang="en-US" sz="1600" dirty="0"/>
                        <a:t>g/kg/min) = dopaminergic</a:t>
                      </a:r>
                    </a:p>
                    <a:p>
                      <a:pPr marL="285750" indent="-285750">
                        <a:buFont typeface="Arial" panose="020B0604020202020204" pitchFamily="34" charset="0"/>
                        <a:buChar char="•"/>
                      </a:pPr>
                      <a:r>
                        <a:rPr lang="en-US" sz="1600" dirty="0"/>
                        <a:t>Moderate dose (3-10 </a:t>
                      </a:r>
                      <a:r>
                        <a:rPr lang="en-US" sz="1600" dirty="0">
                          <a:sym typeface="Symbol" pitchFamily="18" charset="2"/>
                        </a:rPr>
                        <a:t></a:t>
                      </a:r>
                      <a:r>
                        <a:rPr lang="en-US" sz="1600" dirty="0"/>
                        <a:t>g/kg/min) = </a:t>
                      </a:r>
                      <a:r>
                        <a:rPr lang="el-GR" sz="1600" dirty="0"/>
                        <a:t>β</a:t>
                      </a:r>
                      <a:r>
                        <a:rPr lang="en-US" sz="1600" dirty="0"/>
                        <a:t>-effects</a:t>
                      </a:r>
                    </a:p>
                    <a:p>
                      <a:pPr marL="285750" indent="-285750">
                        <a:buFont typeface="Arial" panose="020B0604020202020204" pitchFamily="34" charset="0"/>
                        <a:buChar char="•"/>
                      </a:pPr>
                      <a:r>
                        <a:rPr lang="en-US" sz="1600" dirty="0"/>
                        <a:t>High dose (&gt; 10 </a:t>
                      </a:r>
                      <a:r>
                        <a:rPr lang="en-US" sz="1600" dirty="0">
                          <a:sym typeface="Symbol" pitchFamily="18" charset="2"/>
                        </a:rPr>
                        <a:t></a:t>
                      </a:r>
                      <a:r>
                        <a:rPr lang="en-US" sz="1600" dirty="0"/>
                        <a:t>g/kg/min) = </a:t>
                      </a:r>
                      <a:r>
                        <a:rPr lang="el-GR" sz="1600" dirty="0"/>
                        <a:t>α</a:t>
                      </a:r>
                      <a:r>
                        <a:rPr lang="en-US" sz="1600" dirty="0"/>
                        <a:t>-effects</a:t>
                      </a:r>
                    </a:p>
                  </a:txBody>
                  <a:tcPr anchor="ctr"/>
                </a:tc>
                <a:tc hMerge="1">
                  <a:txBody>
                    <a:bodyPr/>
                    <a:lstStyle/>
                    <a:p>
                      <a:endParaRPr lang="en-US"/>
                    </a:p>
                  </a:txBody>
                  <a:tcPr/>
                </a:tc>
                <a:tc>
                  <a:txBody>
                    <a:bodyPr/>
                    <a:lstStyle/>
                    <a:p>
                      <a:r>
                        <a:rPr lang="en-US" sz="1600" dirty="0"/>
                        <a:t>Side effects</a:t>
                      </a:r>
                    </a:p>
                    <a:p>
                      <a:pPr marL="285750" indent="-285750">
                        <a:buFont typeface="Arial" panose="020B0604020202020204" pitchFamily="34" charset="0"/>
                        <a:buChar char="•"/>
                      </a:pPr>
                      <a:r>
                        <a:rPr lang="en-US" sz="1600" dirty="0"/>
                        <a:t>Tachycardia</a:t>
                      </a:r>
                    </a:p>
                    <a:p>
                      <a:pPr marL="285750" indent="-285750">
                        <a:buFont typeface="Arial" panose="020B0604020202020204" pitchFamily="34" charset="0"/>
                        <a:buChar char="•"/>
                      </a:pPr>
                      <a:r>
                        <a:rPr lang="en-US" sz="1600" dirty="0"/>
                        <a:t>&gt; 20 </a:t>
                      </a:r>
                      <a:r>
                        <a:rPr lang="en-US" sz="1600" dirty="0">
                          <a:sym typeface="Symbol" pitchFamily="18" charset="2"/>
                        </a:rPr>
                        <a:t></a:t>
                      </a:r>
                      <a:r>
                        <a:rPr lang="en-US" sz="1600" dirty="0"/>
                        <a:t>g/kg/min </a:t>
                      </a:r>
                      <a:r>
                        <a:rPr lang="en-US" sz="1600" kern="1200" dirty="0">
                          <a:solidFill>
                            <a:schemeClr val="tx1"/>
                          </a:solidFill>
                          <a:latin typeface="+mn-lt"/>
                          <a:ea typeface="+mn-ea"/>
                          <a:cs typeface="+mn-cs"/>
                          <a:sym typeface="Symbol" pitchFamily="18" charset="2"/>
                        </a:rPr>
                        <a:t></a:t>
                      </a:r>
                      <a:r>
                        <a:rPr lang="en-US" sz="1600" dirty="0"/>
                        <a:t> to norepinephrine</a:t>
                      </a:r>
                    </a:p>
                  </a:txBody>
                  <a:tcPr anchor="ctr"/>
                </a:tc>
                <a:extLst>
                  <a:ext uri="{0D108BD9-81ED-4DB2-BD59-A6C34878D82A}">
                    <a16:rowId xmlns:a16="http://schemas.microsoft.com/office/drawing/2014/main" val="1513270015"/>
                  </a:ext>
                </a:extLst>
              </a:tr>
              <a:tr h="370840">
                <a:tc>
                  <a:txBody>
                    <a:bodyPr/>
                    <a:lstStyle/>
                    <a:p>
                      <a:pPr algn="ctr"/>
                      <a:r>
                        <a:rPr lang="en-US" sz="2000" dirty="0"/>
                        <a:t>Dobutamine</a:t>
                      </a:r>
                    </a:p>
                  </a:txBody>
                  <a:tcPr anchor="ctr"/>
                </a:tc>
                <a:tc>
                  <a:txBody>
                    <a:bodyPr/>
                    <a:lstStyle/>
                    <a:p>
                      <a:pPr algn="ctr"/>
                      <a:r>
                        <a:rPr lang="en-US" sz="1600" dirty="0"/>
                        <a:t>5-20 </a:t>
                      </a:r>
                      <a:r>
                        <a:rPr lang="en-US" sz="1600" dirty="0">
                          <a:sym typeface="Symbol" pitchFamily="18" charset="2"/>
                        </a:rPr>
                        <a:t></a:t>
                      </a:r>
                      <a:r>
                        <a:rPr lang="en-US" sz="1600" dirty="0"/>
                        <a:t>g/kg/min</a:t>
                      </a:r>
                    </a:p>
                  </a:txBody>
                  <a:tcPr anchor="ctr"/>
                </a:tc>
                <a:tc>
                  <a:txBody>
                    <a:bodyPr/>
                    <a:lstStyle/>
                    <a:p>
                      <a:pPr marL="285750" indent="-285750" algn="l">
                        <a:buFont typeface="Arial" panose="020B0604020202020204" pitchFamily="34" charset="0"/>
                        <a:buChar char="•"/>
                      </a:pPr>
                      <a:r>
                        <a:rPr lang="el-GR" sz="1600" dirty="0"/>
                        <a:t>β</a:t>
                      </a:r>
                      <a:r>
                        <a:rPr lang="en-US" sz="1600" dirty="0"/>
                        <a:t>-agonist</a:t>
                      </a:r>
                    </a:p>
                    <a:p>
                      <a:pPr marL="285750" indent="-285750" algn="l">
                        <a:buFont typeface="Arial" panose="020B0604020202020204" pitchFamily="34" charset="0"/>
                        <a:buChar char="•"/>
                      </a:pPr>
                      <a:r>
                        <a:rPr lang="en-US" sz="1600" dirty="0"/>
                        <a:t>Potent inotrope, variable chronotrope</a:t>
                      </a:r>
                    </a:p>
                  </a:txBody>
                  <a:tcPr anchor="ctr"/>
                </a:tc>
                <a:tc>
                  <a:txBody>
                    <a:bodyPr/>
                    <a:lstStyle/>
                    <a:p>
                      <a:r>
                        <a:rPr lang="en-US" sz="1600" dirty="0"/>
                        <a:t>Caution in hypotension (inadequate volume) may precipitate tachycardia or worsen hypotension</a:t>
                      </a:r>
                    </a:p>
                  </a:txBody>
                  <a:tcPr anchor="ctr"/>
                </a:tc>
                <a:extLst>
                  <a:ext uri="{0D108BD9-81ED-4DB2-BD59-A6C34878D82A}">
                    <a16:rowId xmlns:a16="http://schemas.microsoft.com/office/drawing/2014/main" val="906446775"/>
                  </a:ext>
                </a:extLst>
              </a:tr>
              <a:tr h="370840">
                <a:tc>
                  <a:txBody>
                    <a:bodyPr/>
                    <a:lstStyle/>
                    <a:p>
                      <a:pPr algn="ctr"/>
                      <a:r>
                        <a:rPr lang="en-US" sz="2000" dirty="0"/>
                        <a:t>Norepinephrine</a:t>
                      </a:r>
                    </a:p>
                  </a:txBody>
                  <a:tcPr anchor="ctr"/>
                </a:tc>
                <a:tc>
                  <a:txBody>
                    <a:bodyPr/>
                    <a:lstStyle/>
                    <a:p>
                      <a:pPr algn="ctr"/>
                      <a:r>
                        <a:rPr lang="en-US" sz="1600" dirty="0"/>
                        <a:t>1-100 </a:t>
                      </a:r>
                      <a:r>
                        <a:rPr lang="en-US" sz="1600" dirty="0">
                          <a:sym typeface="Symbol" pitchFamily="18" charset="2"/>
                        </a:rPr>
                        <a:t></a:t>
                      </a:r>
                      <a:r>
                        <a:rPr lang="en-US" sz="1600" dirty="0"/>
                        <a:t>g/min</a:t>
                      </a:r>
                    </a:p>
                  </a:txBody>
                  <a:tcPr anchor="ctr"/>
                </a:tc>
                <a:tc>
                  <a:txBody>
                    <a:bodyPr/>
                    <a:lstStyle/>
                    <a:p>
                      <a:pPr marL="285750" indent="-285750">
                        <a:buFont typeface="Arial" panose="020B0604020202020204" pitchFamily="34" charset="0"/>
                        <a:buChar char="•"/>
                      </a:pPr>
                      <a:r>
                        <a:rPr lang="en-US" sz="1600" dirty="0"/>
                        <a:t>Potent </a:t>
                      </a:r>
                      <a:r>
                        <a:rPr lang="el-GR" sz="1600" dirty="0"/>
                        <a:t>α</a:t>
                      </a:r>
                      <a:r>
                        <a:rPr lang="en-US" sz="1600" dirty="0"/>
                        <a:t>-adrenergic vasopressor</a:t>
                      </a:r>
                    </a:p>
                    <a:p>
                      <a:pPr marL="285750" indent="-285750">
                        <a:buFont typeface="Arial" panose="020B0604020202020204" pitchFamily="34" charset="0"/>
                        <a:buChar char="•"/>
                      </a:pPr>
                      <a:r>
                        <a:rPr lang="en-US" sz="1600" dirty="0"/>
                        <a:t>Some </a:t>
                      </a:r>
                      <a:r>
                        <a:rPr lang="el-GR" sz="1600" dirty="0"/>
                        <a:t>β</a:t>
                      </a:r>
                      <a:r>
                        <a:rPr lang="en-US" sz="1600" dirty="0"/>
                        <a:t>-adrenergic, inotropic, chronotropic</a:t>
                      </a:r>
                    </a:p>
                  </a:txBody>
                  <a:tcPr anchor="ctr"/>
                </a:tc>
                <a:tc>
                  <a:txBody>
                    <a:bodyPr/>
                    <a:lstStyle/>
                    <a:p>
                      <a:r>
                        <a:rPr lang="en-US" sz="1600" dirty="0"/>
                        <a:t>Unproven effect with low-dose dopamine to protect renal and mesenteric flow</a:t>
                      </a:r>
                    </a:p>
                  </a:txBody>
                  <a:tcPr anchor="ctr"/>
                </a:tc>
                <a:extLst>
                  <a:ext uri="{0D108BD9-81ED-4DB2-BD59-A6C34878D82A}">
                    <a16:rowId xmlns:a16="http://schemas.microsoft.com/office/drawing/2014/main" val="1869432014"/>
                  </a:ext>
                </a:extLst>
              </a:tr>
              <a:tr h="370840">
                <a:tc>
                  <a:txBody>
                    <a:bodyPr/>
                    <a:lstStyle/>
                    <a:p>
                      <a:pPr algn="ctr"/>
                      <a:r>
                        <a:rPr lang="en-US" sz="2000" dirty="0"/>
                        <a:t>Epinephrine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1-10 </a:t>
                      </a:r>
                      <a:r>
                        <a:rPr lang="en-US" sz="1600" dirty="0">
                          <a:sym typeface="Symbol" pitchFamily="18" charset="2"/>
                        </a:rPr>
                        <a:t></a:t>
                      </a:r>
                      <a:r>
                        <a:rPr lang="en-US" sz="1600" dirty="0"/>
                        <a:t>g/min</a:t>
                      </a:r>
                    </a:p>
                  </a:txBody>
                  <a:tcPr anchor="ctr"/>
                </a:tc>
                <a:tc>
                  <a:txBody>
                    <a:bodyPr/>
                    <a:lstStyle/>
                    <a:p>
                      <a:pPr marL="285750" indent="-285750">
                        <a:buFont typeface="Arial" panose="020B0604020202020204" pitchFamily="34" charset="0"/>
                        <a:buChar char="•"/>
                      </a:pPr>
                      <a:r>
                        <a:rPr lang="el-GR" sz="1600" dirty="0"/>
                        <a:t>α</a:t>
                      </a:r>
                      <a:r>
                        <a:rPr lang="en-US" sz="1600" dirty="0"/>
                        <a:t>- and </a:t>
                      </a:r>
                      <a:r>
                        <a:rPr lang="el-GR" sz="1600" dirty="0"/>
                        <a:t>β</a:t>
                      </a:r>
                      <a:r>
                        <a:rPr lang="en-US" sz="1600" dirty="0"/>
                        <a:t>-adrenergic effects</a:t>
                      </a:r>
                    </a:p>
                    <a:p>
                      <a:pPr marL="285750" indent="-285750">
                        <a:buFont typeface="Arial" panose="020B0604020202020204" pitchFamily="34" charset="0"/>
                        <a:buChar char="•"/>
                      </a:pPr>
                      <a:r>
                        <a:rPr lang="en-US" sz="1600" dirty="0"/>
                        <a:t>Potent inotrope and chronotrope</a:t>
                      </a:r>
                    </a:p>
                  </a:txBody>
                  <a:tcPr anchor="ctr"/>
                </a:tc>
                <a:tc>
                  <a:txBody>
                    <a:bodyPr/>
                    <a:lstStyle/>
                    <a:p>
                      <a:r>
                        <a:rPr lang="en-US" sz="1600" dirty="0"/>
                        <a:t>Increases myocardial oxygen consumption particularly in coronary heart disease</a:t>
                      </a:r>
                    </a:p>
                  </a:txBody>
                  <a:tcPr anchor="ctr"/>
                </a:tc>
                <a:extLst>
                  <a:ext uri="{0D108BD9-81ED-4DB2-BD59-A6C34878D82A}">
                    <a16:rowId xmlns:a16="http://schemas.microsoft.com/office/drawing/2014/main" val="93425541"/>
                  </a:ext>
                </a:extLst>
              </a:tr>
              <a:tr h="370840">
                <a:tc>
                  <a:txBody>
                    <a:bodyPr/>
                    <a:lstStyle/>
                    <a:p>
                      <a:pPr algn="ctr"/>
                      <a:r>
                        <a:rPr lang="en-US" sz="2000" dirty="0"/>
                        <a:t>Amrinone</a:t>
                      </a:r>
                    </a:p>
                  </a:txBody>
                  <a:tcPr anchor="ctr"/>
                </a:tc>
                <a:tc>
                  <a:txBody>
                    <a:bodyPr/>
                    <a:lstStyle/>
                    <a:p>
                      <a:pPr algn="ctr"/>
                      <a:r>
                        <a:rPr lang="en-US" sz="1600" dirty="0"/>
                        <a:t>load dose = 0.75-.5 mg/kg </a:t>
                      </a:r>
                      <a:r>
                        <a:rPr lang="en-US" sz="1600" dirty="0">
                          <a:sym typeface="Wingdings" panose="05000000000000000000" pitchFamily="2" charset="2"/>
                        </a:rPr>
                        <a:t></a:t>
                      </a:r>
                      <a:r>
                        <a:rPr lang="en-US" sz="1600" dirty="0"/>
                        <a:t> 5-10 </a:t>
                      </a:r>
                      <a:r>
                        <a:rPr lang="en-US" sz="1600" dirty="0">
                          <a:sym typeface="Symbol" pitchFamily="18" charset="2"/>
                        </a:rPr>
                        <a:t></a:t>
                      </a:r>
                      <a:r>
                        <a:rPr lang="en-US" sz="1600" dirty="0"/>
                        <a:t>g/kg/min drip</a:t>
                      </a:r>
                    </a:p>
                  </a:txBody>
                  <a:tcPr anchor="ctr"/>
                </a:tc>
                <a:tc>
                  <a:txBody>
                    <a:bodyPr/>
                    <a:lstStyle/>
                    <a:p>
                      <a:r>
                        <a:rPr lang="en-US" sz="1600" dirty="0"/>
                        <a:t>Phosphodiesterase inhibitor, positive inotropic and vasodilatory effects</a:t>
                      </a:r>
                    </a:p>
                  </a:txBody>
                  <a:tcPr anchor="ctr"/>
                </a:tc>
                <a:tc>
                  <a:txBody>
                    <a:bodyPr/>
                    <a:lstStyle/>
                    <a:p>
                      <a:pPr marL="285750" indent="-285750">
                        <a:buFont typeface="Arial" panose="020B0604020202020204" pitchFamily="34" charset="0"/>
                        <a:buChar char="•"/>
                      </a:pPr>
                      <a:r>
                        <a:rPr lang="en-US" sz="1600" dirty="0"/>
                        <a:t>Increased cardiac stroke output without an increase in cardiac stroke work</a:t>
                      </a:r>
                    </a:p>
                    <a:p>
                      <a:pPr marL="285750" indent="-285750">
                        <a:buFont typeface="Arial" panose="020B0604020202020204" pitchFamily="34" charset="0"/>
                        <a:buChar char="•"/>
                      </a:pPr>
                      <a:r>
                        <a:rPr lang="en-US" sz="1600" dirty="0"/>
                        <a:t>Most often added with dobutamine as a second agent</a:t>
                      </a:r>
                    </a:p>
                    <a:p>
                      <a:pPr marL="285750" indent="-285750">
                        <a:buFont typeface="Arial" panose="020B0604020202020204" pitchFamily="34" charset="0"/>
                        <a:buChar char="•"/>
                      </a:pPr>
                      <a:r>
                        <a:rPr lang="en-US" sz="1600" dirty="0"/>
                        <a:t>Main side-effect:  thrombocytopenia</a:t>
                      </a:r>
                    </a:p>
                  </a:txBody>
                  <a:tcPr anchor="ctr"/>
                </a:tc>
                <a:extLst>
                  <a:ext uri="{0D108BD9-81ED-4DB2-BD59-A6C34878D82A}">
                    <a16:rowId xmlns:a16="http://schemas.microsoft.com/office/drawing/2014/main" val="1186839365"/>
                  </a:ext>
                </a:extLst>
              </a:tr>
            </a:tbl>
          </a:graphicData>
        </a:graphic>
      </p:graphicFrame>
      <p:sp>
        <p:nvSpPr>
          <p:cNvPr id="5" name="TextBox 4">
            <a:extLst>
              <a:ext uri="{FF2B5EF4-FFF2-40B4-BE49-F238E27FC236}">
                <a16:creationId xmlns:a16="http://schemas.microsoft.com/office/drawing/2014/main" id="{8FD193E5-C084-BE88-648F-41DAE6500B6C}"/>
              </a:ext>
            </a:extLst>
          </p:cNvPr>
          <p:cNvSpPr txBox="1"/>
          <p:nvPr/>
        </p:nvSpPr>
        <p:spPr>
          <a:xfrm>
            <a:off x="10994236" y="0"/>
            <a:ext cx="1197764" cy="369332"/>
          </a:xfrm>
          <a:prstGeom prst="rect">
            <a:avLst/>
          </a:prstGeom>
          <a:noFill/>
          <a:ln>
            <a:solidFill>
              <a:schemeClr val="accent1"/>
            </a:solidFill>
          </a:ln>
        </p:spPr>
        <p:txBody>
          <a:bodyPr wrap="none" rtlCol="0">
            <a:spAutoFit/>
          </a:bodyPr>
          <a:lstStyle/>
          <a:p>
            <a:pPr algn="r" rtl="1"/>
            <a:r>
              <a:rPr lang="ar-JO" dirty="0">
                <a:solidFill>
                  <a:srgbClr val="0070C0"/>
                </a:solidFill>
              </a:rPr>
              <a:t>من المحاضرة</a:t>
            </a:r>
            <a:endParaRPr lang="en-US" dirty="0">
              <a:solidFill>
                <a:srgbClr val="0070C0"/>
              </a:solidFill>
            </a:endParaRPr>
          </a:p>
        </p:txBody>
      </p:sp>
    </p:spTree>
    <p:extLst>
      <p:ext uri="{BB962C8B-B14F-4D97-AF65-F5344CB8AC3E}">
        <p14:creationId xmlns:p14="http://schemas.microsoft.com/office/powerpoint/2010/main" val="996833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A428-D10D-9522-0259-47C8C94397AF}"/>
              </a:ext>
            </a:extLst>
          </p:cNvPr>
          <p:cNvSpPr>
            <a:spLocks noGrp="1"/>
          </p:cNvSpPr>
          <p:nvPr>
            <p:ph type="title"/>
          </p:nvPr>
        </p:nvSpPr>
        <p:spPr/>
        <p:txBody>
          <a:bodyPr/>
          <a:lstStyle/>
          <a:p>
            <a:r>
              <a:rPr lang="en-US" dirty="0"/>
              <a:t>Head trauma</a:t>
            </a:r>
          </a:p>
        </p:txBody>
      </p:sp>
      <p:sp>
        <p:nvSpPr>
          <p:cNvPr id="4" name="Text Placeholder 3">
            <a:extLst>
              <a:ext uri="{FF2B5EF4-FFF2-40B4-BE49-F238E27FC236}">
                <a16:creationId xmlns:a16="http://schemas.microsoft.com/office/drawing/2014/main" id="{52B2F7B7-38F4-B1AC-2FB2-94AB537C5C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53158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E0E0C-BFCF-0356-56BF-88E0AFA1EDAA}"/>
              </a:ext>
            </a:extLst>
          </p:cNvPr>
          <p:cNvSpPr>
            <a:spLocks noGrp="1"/>
          </p:cNvSpPr>
          <p:nvPr>
            <p:ph type="title"/>
          </p:nvPr>
        </p:nvSpPr>
        <p:spPr/>
        <p:txBody>
          <a:bodyPr/>
          <a:lstStyle/>
          <a:p>
            <a:r>
              <a:rPr lang="en-US" dirty="0"/>
              <a:t>Surgical Anatomy </a:t>
            </a:r>
          </a:p>
        </p:txBody>
      </p:sp>
      <p:pic>
        <p:nvPicPr>
          <p:cNvPr id="4" name="Picture 2" descr="C:/Users/moham/AppData/Roaming/PolarisOffice/ETemp/31084_21737872/fImage1116662496334.jpeg">
            <a:extLst>
              <a:ext uri="{FF2B5EF4-FFF2-40B4-BE49-F238E27FC236}">
                <a16:creationId xmlns:a16="http://schemas.microsoft.com/office/drawing/2014/main" id="{4B21789D-3D61-9EC3-62CE-3470F57A3FF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a:fillRect/>
          </a:stretch>
        </p:blipFill>
        <p:spPr>
          <a:xfrm>
            <a:off x="1456615" y="1304925"/>
            <a:ext cx="9278769" cy="4872038"/>
          </a:xfrm>
          <a:prstGeom prst="rect">
            <a:avLst/>
          </a:prstGeom>
          <a:noFill/>
        </p:spPr>
      </p:pic>
    </p:spTree>
    <p:extLst>
      <p:ext uri="{BB962C8B-B14F-4D97-AF65-F5344CB8AC3E}">
        <p14:creationId xmlns:p14="http://schemas.microsoft.com/office/powerpoint/2010/main" val="2882120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28E8-0A00-F02C-1AD0-6F6B8D4ABB16}"/>
              </a:ext>
            </a:extLst>
          </p:cNvPr>
          <p:cNvSpPr>
            <a:spLocks noGrp="1"/>
          </p:cNvSpPr>
          <p:nvPr>
            <p:ph type="title"/>
          </p:nvPr>
        </p:nvSpPr>
        <p:spPr/>
        <p:txBody>
          <a:bodyPr/>
          <a:lstStyle/>
          <a:p>
            <a:r>
              <a:rPr lang="en-US" dirty="0"/>
              <a:t>Head trauma</a:t>
            </a:r>
          </a:p>
        </p:txBody>
      </p:sp>
      <p:sp>
        <p:nvSpPr>
          <p:cNvPr id="3" name="Content Placeholder 2">
            <a:extLst>
              <a:ext uri="{FF2B5EF4-FFF2-40B4-BE49-F238E27FC236}">
                <a16:creationId xmlns:a16="http://schemas.microsoft.com/office/drawing/2014/main" id="{C5A30229-AB5B-19F1-1B90-FCCDDA9F23C1}"/>
              </a:ext>
            </a:extLst>
          </p:cNvPr>
          <p:cNvSpPr>
            <a:spLocks noGrp="1"/>
          </p:cNvSpPr>
          <p:nvPr>
            <p:ph idx="1"/>
          </p:nvPr>
        </p:nvSpPr>
        <p:spPr/>
        <p:txBody>
          <a:bodyPr/>
          <a:lstStyle/>
          <a:p>
            <a:r>
              <a:rPr lang="en-US" b="1" dirty="0"/>
              <a:t>Definition</a:t>
            </a:r>
          </a:p>
          <a:p>
            <a:pPr lvl="1"/>
            <a:r>
              <a:rPr lang="en-US" dirty="0"/>
              <a:t>Traumatic brain injury (TBI): structural or physiological disruption of the brain resulting from a head injury</a:t>
            </a:r>
          </a:p>
          <a:p>
            <a:pPr lvl="1"/>
            <a:r>
              <a:rPr lang="en-US" dirty="0"/>
              <a:t>Head injury: trauma to the head that may or may not be associated with soft tissue injury, skull fractures, and TBI</a:t>
            </a:r>
          </a:p>
          <a:p>
            <a:pPr lvl="2"/>
            <a:r>
              <a:rPr lang="en-US" dirty="0"/>
              <a:t>Closed head injury (most common): head injury with intact dura mater</a:t>
            </a:r>
          </a:p>
          <a:p>
            <a:pPr lvl="2"/>
            <a:r>
              <a:rPr lang="en-US" dirty="0"/>
              <a:t>Open head injury: head injury with a breach in the dura mater exposing the cranial contents to the environment; associated with skull fractures</a:t>
            </a:r>
          </a:p>
          <a:p>
            <a:r>
              <a:rPr lang="en-US" b="1" dirty="0"/>
              <a:t>Epidemiology</a:t>
            </a:r>
          </a:p>
          <a:p>
            <a:pPr lvl="1"/>
            <a:r>
              <a:rPr lang="en-US" dirty="0"/>
              <a:t>Age: especially children 0–4 years, teenagers and young adults 15–24 years, and adults &gt; 65 years </a:t>
            </a:r>
          </a:p>
          <a:p>
            <a:pPr lvl="1"/>
            <a:r>
              <a:rPr lang="en-US" dirty="0"/>
              <a:t>Sex: ♂ &gt; ♀</a:t>
            </a:r>
          </a:p>
        </p:txBody>
      </p:sp>
    </p:spTree>
    <p:extLst>
      <p:ext uri="{BB962C8B-B14F-4D97-AF65-F5344CB8AC3E}">
        <p14:creationId xmlns:p14="http://schemas.microsoft.com/office/powerpoint/2010/main" val="2428108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F058-ECB5-A3A0-2476-6B304F8D3794}"/>
              </a:ext>
            </a:extLst>
          </p:cNvPr>
          <p:cNvSpPr>
            <a:spLocks noGrp="1"/>
          </p:cNvSpPr>
          <p:nvPr>
            <p:ph type="title"/>
          </p:nvPr>
        </p:nvSpPr>
        <p:spPr/>
        <p:txBody>
          <a:bodyPr/>
          <a:lstStyle/>
          <a:p>
            <a:r>
              <a:rPr lang="en-US" dirty="0"/>
              <a:t>Head trauma</a:t>
            </a:r>
          </a:p>
        </p:txBody>
      </p:sp>
      <p:sp>
        <p:nvSpPr>
          <p:cNvPr id="3" name="Content Placeholder 2">
            <a:extLst>
              <a:ext uri="{FF2B5EF4-FFF2-40B4-BE49-F238E27FC236}">
                <a16:creationId xmlns:a16="http://schemas.microsoft.com/office/drawing/2014/main" id="{1FBAB0E4-0B2B-EC01-1EF9-04D1D79254B3}"/>
              </a:ext>
            </a:extLst>
          </p:cNvPr>
          <p:cNvSpPr>
            <a:spLocks noGrp="1"/>
          </p:cNvSpPr>
          <p:nvPr>
            <p:ph idx="1"/>
          </p:nvPr>
        </p:nvSpPr>
        <p:spPr/>
        <p:txBody>
          <a:bodyPr>
            <a:normAutofit lnSpcReduction="10000"/>
          </a:bodyPr>
          <a:lstStyle/>
          <a:p>
            <a:r>
              <a:rPr lang="en-US" b="1" dirty="0"/>
              <a:t>Pathophysiology</a:t>
            </a:r>
          </a:p>
          <a:p>
            <a:pPr lvl="1"/>
            <a:r>
              <a:rPr lang="en-US" dirty="0"/>
              <a:t>Brain is contained within the skull, a rigid and inelastic container.</a:t>
            </a:r>
          </a:p>
          <a:p>
            <a:pPr lvl="1"/>
            <a:r>
              <a:rPr lang="en-US" dirty="0"/>
              <a:t>Hence only small increases in volume within the intracranial compartment can be tolerated before pressure within the compartment rises dramatically.</a:t>
            </a:r>
          </a:p>
          <a:p>
            <a:pPr lvl="1"/>
            <a:r>
              <a:rPr lang="en-US" dirty="0"/>
              <a:t>A second crucial concept in TBI pathophysiology is the concept of cerebral perfusion pressure (CPP),which is the difference between the mean arterial pressure (MAP) and intracranial pressure (ICP)</a:t>
            </a:r>
          </a:p>
          <a:p>
            <a:pPr lvl="1"/>
            <a:r>
              <a:rPr lang="en-US" dirty="0"/>
              <a:t>CPP = MAP - ICP</a:t>
            </a:r>
          </a:p>
          <a:p>
            <a:r>
              <a:rPr lang="en-US" b="1" dirty="0"/>
              <a:t>Classification</a:t>
            </a:r>
          </a:p>
          <a:p>
            <a:pPr lvl="1"/>
            <a:r>
              <a:rPr lang="en-US" dirty="0"/>
              <a:t>Type of injury: open/closed or blunt-penetrating</a:t>
            </a:r>
          </a:p>
          <a:p>
            <a:pPr lvl="1"/>
            <a:r>
              <a:rPr lang="en-US" dirty="0"/>
              <a:t>Site of injury</a:t>
            </a:r>
          </a:p>
          <a:p>
            <a:pPr lvl="1"/>
            <a:r>
              <a:rPr lang="en-US" dirty="0"/>
              <a:t>Pathology of injury</a:t>
            </a:r>
          </a:p>
          <a:p>
            <a:pPr lvl="1"/>
            <a:r>
              <a:rPr lang="en-US" sz="2400" dirty="0">
                <a:latin typeface="Calibri" charset="0"/>
                <a:ea typeface="Calibri" charset="0"/>
                <a:cs typeface="+mn-cs"/>
              </a:rPr>
              <a:t>Severity</a:t>
            </a:r>
            <a:r>
              <a:rPr lang="en-US" dirty="0"/>
              <a:t> of injury</a:t>
            </a:r>
          </a:p>
        </p:txBody>
      </p:sp>
    </p:spTree>
    <p:extLst>
      <p:ext uri="{BB962C8B-B14F-4D97-AF65-F5344CB8AC3E}">
        <p14:creationId xmlns:p14="http://schemas.microsoft.com/office/powerpoint/2010/main" val="290572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7B4-FE7B-99EB-4F2E-CCD801FA7B94}"/>
              </a:ext>
            </a:extLst>
          </p:cNvPr>
          <p:cNvSpPr>
            <a:spLocks noGrp="1"/>
          </p:cNvSpPr>
          <p:nvPr>
            <p:ph type="title"/>
          </p:nvPr>
        </p:nvSpPr>
        <p:spPr/>
        <p:txBody>
          <a:bodyPr/>
          <a:lstStyle/>
          <a:p>
            <a:r>
              <a:rPr lang="en-US" dirty="0"/>
              <a:t>Head trauma – Etiology</a:t>
            </a:r>
          </a:p>
        </p:txBody>
      </p:sp>
      <p:sp>
        <p:nvSpPr>
          <p:cNvPr id="3" name="Content Placeholder 2">
            <a:extLst>
              <a:ext uri="{FF2B5EF4-FFF2-40B4-BE49-F238E27FC236}">
                <a16:creationId xmlns:a16="http://schemas.microsoft.com/office/drawing/2014/main" id="{8394E56D-70A0-E11B-C89D-8F1A792FBA63}"/>
              </a:ext>
            </a:extLst>
          </p:cNvPr>
          <p:cNvSpPr>
            <a:spLocks noGrp="1"/>
          </p:cNvSpPr>
          <p:nvPr>
            <p:ph idx="1"/>
          </p:nvPr>
        </p:nvSpPr>
        <p:spPr/>
        <p:txBody>
          <a:bodyPr>
            <a:normAutofit lnSpcReduction="10000"/>
          </a:bodyPr>
          <a:lstStyle/>
          <a:p>
            <a:r>
              <a:rPr lang="en-US" b="1" dirty="0"/>
              <a:t>Blunt head injury (common)</a:t>
            </a:r>
          </a:p>
          <a:p>
            <a:pPr lvl="1"/>
            <a:r>
              <a:rPr lang="en-US" dirty="0"/>
              <a:t>Injuries resulting from rapid deceleration of the head causing the brain to move within the cranial cavity and to come into contact with the bony protuberances withing the skull</a:t>
            </a:r>
          </a:p>
          <a:p>
            <a:pPr lvl="1"/>
            <a:r>
              <a:rPr lang="en-US" dirty="0"/>
              <a:t>Falls: leading cause of TBI; more common in children, adolescents, and elderly</a:t>
            </a:r>
          </a:p>
          <a:p>
            <a:pPr lvl="1"/>
            <a:r>
              <a:rPr lang="en-US" dirty="0"/>
              <a:t>Motor vehicle accidents: second most common cause of TBI</a:t>
            </a:r>
          </a:p>
          <a:p>
            <a:pPr lvl="1"/>
            <a:r>
              <a:rPr lang="en-US" dirty="0"/>
              <a:t>Contact sports (e.g., football) </a:t>
            </a:r>
            <a:r>
              <a:rPr lang="en-US" dirty="0">
                <a:solidFill>
                  <a:srgbClr val="0070C0"/>
                </a:solidFill>
              </a:rPr>
              <a:t>(Important cause of mild TBI)</a:t>
            </a:r>
          </a:p>
          <a:p>
            <a:r>
              <a:rPr lang="en-US" b="1" dirty="0"/>
              <a:t>Penetrating head injury (less common)</a:t>
            </a:r>
          </a:p>
          <a:p>
            <a:pPr lvl="1"/>
            <a:r>
              <a:rPr lang="en-US" dirty="0"/>
              <a:t>High-velocity (missile) injury: gunshot wounds </a:t>
            </a:r>
          </a:p>
          <a:p>
            <a:pPr lvl="1"/>
            <a:r>
              <a:rPr lang="en-US" dirty="0"/>
              <a:t>Low-velocity (non-missile) injury: assault or accidental injury with a penetrating foreign body to the head or face (e.g., knife, screwdriver, nail gun)</a:t>
            </a:r>
          </a:p>
          <a:p>
            <a:r>
              <a:rPr lang="en-US" b="1" dirty="0"/>
              <a:t>Blast injuries</a:t>
            </a:r>
            <a:r>
              <a:rPr lang="en-US" sz="2600" dirty="0"/>
              <a:t>: injury caused by the high-pressure wave (blast wave) generated from an explosion; common in active military or war zones</a:t>
            </a:r>
          </a:p>
        </p:txBody>
      </p:sp>
    </p:spTree>
    <p:extLst>
      <p:ext uri="{BB962C8B-B14F-4D97-AF65-F5344CB8AC3E}">
        <p14:creationId xmlns:p14="http://schemas.microsoft.com/office/powerpoint/2010/main" val="3708590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92CB-803B-7D4E-F625-74200086F34B}"/>
              </a:ext>
            </a:extLst>
          </p:cNvPr>
          <p:cNvSpPr>
            <a:spLocks noGrp="1"/>
          </p:cNvSpPr>
          <p:nvPr>
            <p:ph type="title"/>
          </p:nvPr>
        </p:nvSpPr>
        <p:spPr/>
        <p:txBody>
          <a:bodyPr/>
          <a:lstStyle/>
          <a:p>
            <a:r>
              <a:rPr lang="en-US" dirty="0"/>
              <a:t>Traumatic head injury summery</a:t>
            </a:r>
          </a:p>
        </p:txBody>
      </p:sp>
      <p:graphicFrame>
        <p:nvGraphicFramePr>
          <p:cNvPr id="5" name="Table 5">
            <a:extLst>
              <a:ext uri="{FF2B5EF4-FFF2-40B4-BE49-F238E27FC236}">
                <a16:creationId xmlns:a16="http://schemas.microsoft.com/office/drawing/2014/main" id="{A1F3EFDE-D6E7-EB94-4A0E-5CC2909C8E0F}"/>
              </a:ext>
            </a:extLst>
          </p:cNvPr>
          <p:cNvGraphicFramePr>
            <a:graphicFrameLocks noGrp="1"/>
          </p:cNvGraphicFramePr>
          <p:nvPr>
            <p:ph idx="1"/>
          </p:nvPr>
        </p:nvGraphicFramePr>
        <p:xfrm>
          <a:off x="838200" y="1307592"/>
          <a:ext cx="5257800" cy="3688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137522073"/>
                    </a:ext>
                  </a:extLst>
                </a:gridCol>
                <a:gridCol w="2628900">
                  <a:extLst>
                    <a:ext uri="{9D8B030D-6E8A-4147-A177-3AD203B41FA5}">
                      <a16:colId xmlns:a16="http://schemas.microsoft.com/office/drawing/2014/main" val="3829975335"/>
                    </a:ext>
                  </a:extLst>
                </a:gridCol>
              </a:tblGrid>
              <a:tr h="240746">
                <a:tc>
                  <a:txBody>
                    <a:bodyPr/>
                    <a:lstStyle/>
                    <a:p>
                      <a:pPr algn="ctr"/>
                      <a:r>
                        <a:rPr lang="en-US" sz="1600" dirty="0"/>
                        <a:t>Injury</a:t>
                      </a:r>
                    </a:p>
                  </a:txBody>
                  <a:tcPr anchor="ctr">
                    <a:solidFill>
                      <a:schemeClr val="accent1">
                        <a:lumMod val="75000"/>
                      </a:schemeClr>
                    </a:solidFill>
                  </a:tcPr>
                </a:tc>
                <a:tc>
                  <a:txBody>
                    <a:bodyPr/>
                    <a:lstStyle/>
                    <a:p>
                      <a:pPr algn="ctr"/>
                      <a:r>
                        <a:rPr lang="en-US" sz="1600" dirty="0"/>
                        <a:t>Treatment</a:t>
                      </a:r>
                    </a:p>
                  </a:txBody>
                  <a:tcPr anchor="ctr">
                    <a:solidFill>
                      <a:schemeClr val="accent1">
                        <a:lumMod val="75000"/>
                      </a:schemeClr>
                    </a:solidFill>
                  </a:tcPr>
                </a:tc>
                <a:extLst>
                  <a:ext uri="{0D108BD9-81ED-4DB2-BD59-A6C34878D82A}">
                    <a16:rowId xmlns:a16="http://schemas.microsoft.com/office/drawing/2014/main" val="3369233694"/>
                  </a:ext>
                </a:extLst>
              </a:tr>
              <a:tr h="240746">
                <a:tc gridSpan="2">
                  <a:txBody>
                    <a:bodyPr/>
                    <a:lstStyle/>
                    <a:p>
                      <a:pPr algn="ctr"/>
                      <a:r>
                        <a:rPr lang="en-US" sz="1600" b="1" dirty="0">
                          <a:solidFill>
                            <a:schemeClr val="bg1"/>
                          </a:solidFill>
                        </a:rPr>
                        <a:t>Superficial injuries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1708752740"/>
                  </a:ext>
                </a:extLst>
              </a:tr>
              <a:tr h="240746">
                <a:tc>
                  <a:txBody>
                    <a:bodyPr/>
                    <a:lstStyle/>
                    <a:p>
                      <a:pPr algn="ctr"/>
                      <a:r>
                        <a:rPr lang="en-US" sz="1600" dirty="0"/>
                        <a:t>Abrasion</a:t>
                      </a:r>
                    </a:p>
                  </a:txBody>
                  <a:tcPr anchor="ctr"/>
                </a:tc>
                <a:tc>
                  <a:txBody>
                    <a:bodyPr/>
                    <a:lstStyle/>
                    <a:p>
                      <a:pPr algn="ctr"/>
                      <a:r>
                        <a:rPr lang="en-US" sz="1600" dirty="0"/>
                        <a:t>Dressing</a:t>
                      </a:r>
                    </a:p>
                  </a:txBody>
                  <a:tcPr anchor="ctr"/>
                </a:tc>
                <a:extLst>
                  <a:ext uri="{0D108BD9-81ED-4DB2-BD59-A6C34878D82A}">
                    <a16:rowId xmlns:a16="http://schemas.microsoft.com/office/drawing/2014/main" val="2413287364"/>
                  </a:ext>
                </a:extLst>
              </a:tr>
              <a:tr h="240746">
                <a:tc>
                  <a:txBody>
                    <a:bodyPr/>
                    <a:lstStyle/>
                    <a:p>
                      <a:pPr algn="ctr"/>
                      <a:r>
                        <a:rPr lang="en-US" sz="1600" dirty="0"/>
                        <a:t>Laceration</a:t>
                      </a:r>
                    </a:p>
                  </a:txBody>
                  <a:tcPr anchor="ctr"/>
                </a:tc>
                <a:tc>
                  <a:txBody>
                    <a:bodyPr/>
                    <a:lstStyle/>
                    <a:p>
                      <a:pPr algn="ctr"/>
                      <a:r>
                        <a:rPr lang="en-US" sz="1600" dirty="0"/>
                        <a:t>Dressing or suturing</a:t>
                      </a:r>
                    </a:p>
                  </a:txBody>
                  <a:tcPr anchor="ctr"/>
                </a:tc>
                <a:extLst>
                  <a:ext uri="{0D108BD9-81ED-4DB2-BD59-A6C34878D82A}">
                    <a16:rowId xmlns:a16="http://schemas.microsoft.com/office/drawing/2014/main" val="4242636363"/>
                  </a:ext>
                </a:extLst>
              </a:tr>
              <a:tr h="2407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Scalp Hematomas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813872655"/>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Caput succedaneum</a:t>
                      </a:r>
                    </a:p>
                  </a:txBody>
                  <a:tcPr anchor="ctr"/>
                </a:tc>
                <a:tc>
                  <a:txBody>
                    <a:bodyPr/>
                    <a:lstStyle/>
                    <a:p>
                      <a:pPr algn="ctr"/>
                      <a:r>
                        <a:rPr lang="en-US" sz="1600" dirty="0"/>
                        <a:t>Expectant</a:t>
                      </a:r>
                    </a:p>
                  </a:txBody>
                  <a:tcPr anchor="ctr"/>
                </a:tc>
                <a:extLst>
                  <a:ext uri="{0D108BD9-81ED-4DB2-BD59-A6C34878D82A}">
                    <a16:rowId xmlns:a16="http://schemas.microsoft.com/office/drawing/2014/main" val="418145029"/>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Subgaleal hematoma</a:t>
                      </a:r>
                    </a:p>
                  </a:txBody>
                  <a:tcPr anchor="ctr"/>
                </a:tc>
                <a:tc>
                  <a:txBody>
                    <a:bodyPr/>
                    <a:lstStyle/>
                    <a:p>
                      <a:pPr algn="ctr"/>
                      <a:r>
                        <a:rPr lang="en-US" sz="1600" dirty="0"/>
                        <a:t>Strict observation</a:t>
                      </a:r>
                    </a:p>
                  </a:txBody>
                  <a:tcPr anchor="ctr"/>
                </a:tc>
                <a:extLst>
                  <a:ext uri="{0D108BD9-81ED-4DB2-BD59-A6C34878D82A}">
                    <a16:rowId xmlns:a16="http://schemas.microsoft.com/office/drawing/2014/main" val="2032283597"/>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Cephalohematoma</a:t>
                      </a:r>
                    </a:p>
                  </a:txBody>
                  <a:tcPr anchor="ctr"/>
                </a:tc>
                <a:tc>
                  <a:txBody>
                    <a:bodyPr/>
                    <a:lstStyle/>
                    <a:p>
                      <a:pPr algn="ctr"/>
                      <a:r>
                        <a:rPr lang="en-US" sz="1600" dirty="0"/>
                        <a:t>Expectant</a:t>
                      </a:r>
                    </a:p>
                  </a:txBody>
                  <a:tcPr anchor="ctr"/>
                </a:tc>
                <a:extLst>
                  <a:ext uri="{0D108BD9-81ED-4DB2-BD59-A6C34878D82A}">
                    <a16:rowId xmlns:a16="http://schemas.microsoft.com/office/drawing/2014/main" val="701833560"/>
                  </a:ext>
                </a:extLst>
              </a:tr>
              <a:tr h="24074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Skull fractures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2978355982"/>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Liner fracture</a:t>
                      </a:r>
                    </a:p>
                  </a:txBody>
                  <a:tcPr anchor="ctr"/>
                </a:tc>
                <a:tc>
                  <a:txBody>
                    <a:bodyPr/>
                    <a:lstStyle/>
                    <a:p>
                      <a:pPr algn="ctr"/>
                      <a:r>
                        <a:rPr lang="en-US" sz="1600" dirty="0"/>
                        <a:t>Expectant</a:t>
                      </a:r>
                    </a:p>
                  </a:txBody>
                  <a:tcPr anchor="ctr"/>
                </a:tc>
                <a:extLst>
                  <a:ext uri="{0D108BD9-81ED-4DB2-BD59-A6C34878D82A}">
                    <a16:rowId xmlns:a16="http://schemas.microsoft.com/office/drawing/2014/main" val="3377428007"/>
                  </a:ext>
                </a:extLst>
              </a:tr>
              <a:tr h="24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Depressed </a:t>
                      </a:r>
                      <a:r>
                        <a:rPr lang="en-US" sz="1600" b="0" dirty="0">
                          <a:solidFill>
                            <a:schemeClr val="tx1"/>
                          </a:solidFill>
                        </a:rPr>
                        <a:t>fracture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Surgical elevation </a:t>
                      </a:r>
                    </a:p>
                  </a:txBody>
                  <a:tcPr anchor="ctr"/>
                </a:tc>
                <a:extLst>
                  <a:ext uri="{0D108BD9-81ED-4DB2-BD59-A6C34878D82A}">
                    <a16:rowId xmlns:a16="http://schemas.microsoft.com/office/drawing/2014/main" val="3119225836"/>
                  </a:ext>
                </a:extLst>
              </a:tr>
            </a:tbl>
          </a:graphicData>
        </a:graphic>
      </p:graphicFrame>
      <p:graphicFrame>
        <p:nvGraphicFramePr>
          <p:cNvPr id="6" name="Table 5">
            <a:extLst>
              <a:ext uri="{FF2B5EF4-FFF2-40B4-BE49-F238E27FC236}">
                <a16:creationId xmlns:a16="http://schemas.microsoft.com/office/drawing/2014/main" id="{537D35CE-5071-B36C-4047-BDCF700AD5A6}"/>
              </a:ext>
            </a:extLst>
          </p:cNvPr>
          <p:cNvGraphicFramePr>
            <a:graphicFrameLocks/>
          </p:cNvGraphicFramePr>
          <p:nvPr/>
        </p:nvGraphicFramePr>
        <p:xfrm>
          <a:off x="6096000" y="1307592"/>
          <a:ext cx="5257800" cy="3688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137522073"/>
                    </a:ext>
                  </a:extLst>
                </a:gridCol>
                <a:gridCol w="2628900">
                  <a:extLst>
                    <a:ext uri="{9D8B030D-6E8A-4147-A177-3AD203B41FA5}">
                      <a16:colId xmlns:a16="http://schemas.microsoft.com/office/drawing/2014/main" val="3829975335"/>
                    </a:ext>
                  </a:extLst>
                </a:gridCol>
              </a:tblGrid>
              <a:tr h="153686">
                <a:tc>
                  <a:txBody>
                    <a:bodyPr/>
                    <a:lstStyle/>
                    <a:p>
                      <a:pPr algn="ctr"/>
                      <a:r>
                        <a:rPr lang="en-US" sz="1600" dirty="0"/>
                        <a:t>Injury</a:t>
                      </a:r>
                    </a:p>
                  </a:txBody>
                  <a:tcPr anchor="ctr">
                    <a:solidFill>
                      <a:schemeClr val="accent1">
                        <a:lumMod val="75000"/>
                      </a:schemeClr>
                    </a:solidFill>
                  </a:tcPr>
                </a:tc>
                <a:tc>
                  <a:txBody>
                    <a:bodyPr/>
                    <a:lstStyle/>
                    <a:p>
                      <a:pPr algn="ctr"/>
                      <a:r>
                        <a:rPr lang="en-US" sz="1600" dirty="0"/>
                        <a:t>Treatment</a:t>
                      </a:r>
                    </a:p>
                  </a:txBody>
                  <a:tcPr anchor="ctr">
                    <a:solidFill>
                      <a:schemeClr val="accent1">
                        <a:lumMod val="75000"/>
                      </a:schemeClr>
                    </a:solidFill>
                  </a:tcPr>
                </a:tc>
                <a:extLst>
                  <a:ext uri="{0D108BD9-81ED-4DB2-BD59-A6C34878D82A}">
                    <a16:rowId xmlns:a16="http://schemas.microsoft.com/office/drawing/2014/main" val="3369233694"/>
                  </a:ext>
                </a:extLst>
              </a:tr>
              <a:tr h="1536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Extra axial intracranial hemorrhage</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2413287364"/>
                  </a:ext>
                </a:extLst>
              </a:tr>
              <a:tr h="1530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Epidural  hematoma</a:t>
                      </a:r>
                    </a:p>
                  </a:txBody>
                  <a:tcPr anchor="ctr"/>
                </a:tc>
                <a:tc>
                  <a:txBody>
                    <a:bodyPr/>
                    <a:lstStyle/>
                    <a:p>
                      <a:pPr algn="ctr"/>
                      <a:r>
                        <a:rPr lang="en-US" sz="1600" dirty="0"/>
                        <a:t>Craniotomy &amp; evacuation</a:t>
                      </a:r>
                    </a:p>
                  </a:txBody>
                  <a:tcPr anchor="ctr"/>
                </a:tc>
                <a:extLst>
                  <a:ext uri="{0D108BD9-81ED-4DB2-BD59-A6C34878D82A}">
                    <a16:rowId xmlns:a16="http://schemas.microsoft.com/office/drawing/2014/main" val="2164218805"/>
                  </a:ext>
                </a:extLst>
              </a:tr>
              <a:tr h="147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Acute s</a:t>
                      </a:r>
                      <a:r>
                        <a:rPr lang="en-US" sz="1600" b="0" dirty="0">
                          <a:solidFill>
                            <a:schemeClr val="tx1"/>
                          </a:solidFill>
                        </a:rPr>
                        <a:t>ubdural hematoma</a:t>
                      </a:r>
                    </a:p>
                  </a:txBody>
                  <a:tcPr anchor="ctr"/>
                </a:tc>
                <a:tc>
                  <a:txBody>
                    <a:bodyPr/>
                    <a:lstStyle/>
                    <a:p>
                      <a:pPr algn="l"/>
                      <a:r>
                        <a:rPr lang="en-US" sz="1600" dirty="0"/>
                        <a:t>Craniotomy &amp; dura slitting</a:t>
                      </a:r>
                    </a:p>
                  </a:txBody>
                  <a:tcPr anchor="ctr"/>
                </a:tc>
                <a:extLst>
                  <a:ext uri="{0D108BD9-81ED-4DB2-BD59-A6C34878D82A}">
                    <a16:rowId xmlns:a16="http://schemas.microsoft.com/office/drawing/2014/main" val="813872655"/>
                  </a:ext>
                </a:extLst>
              </a:tr>
              <a:tr h="153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Chronic subdural hematoma</a:t>
                      </a:r>
                    </a:p>
                  </a:txBody>
                  <a:tcPr anchor="ctr"/>
                </a:tc>
                <a:tc>
                  <a:txBody>
                    <a:bodyPr/>
                    <a:lstStyle/>
                    <a:p>
                      <a:pPr algn="ctr"/>
                      <a:r>
                        <a:rPr lang="en-US" sz="1600" dirty="0"/>
                        <a:t>Burr holes</a:t>
                      </a:r>
                    </a:p>
                  </a:txBody>
                  <a:tcPr anchor="ctr"/>
                </a:tc>
                <a:extLst>
                  <a:ext uri="{0D108BD9-81ED-4DB2-BD59-A6C34878D82A}">
                    <a16:rowId xmlns:a16="http://schemas.microsoft.com/office/drawing/2014/main" val="2982011781"/>
                  </a:ext>
                </a:extLst>
              </a:tr>
              <a:tr h="153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Subarachnoid hematoma</a:t>
                      </a:r>
                    </a:p>
                  </a:txBody>
                  <a:tcPr anchor="ctr"/>
                </a:tc>
                <a:tc>
                  <a:txBody>
                    <a:bodyPr/>
                    <a:lstStyle/>
                    <a:p>
                      <a:pPr algn="ctr"/>
                      <a:r>
                        <a:rPr lang="en-US" sz="1600" dirty="0"/>
                        <a:t>Expectant</a:t>
                      </a:r>
                    </a:p>
                  </a:txBody>
                  <a:tcPr anchor="ctr"/>
                </a:tc>
                <a:extLst>
                  <a:ext uri="{0D108BD9-81ED-4DB2-BD59-A6C34878D82A}">
                    <a16:rowId xmlns:a16="http://schemas.microsoft.com/office/drawing/2014/main" val="418145029"/>
                  </a:ext>
                </a:extLst>
              </a:tr>
              <a:tr h="1536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Intraventricular hematoma</a:t>
                      </a:r>
                    </a:p>
                  </a:txBody>
                  <a:tcPr anchor="ctr"/>
                </a:tc>
                <a:tc>
                  <a:txBody>
                    <a:bodyPr/>
                    <a:lstStyle/>
                    <a:p>
                      <a:pPr algn="ctr"/>
                      <a:r>
                        <a:rPr lang="en-US" sz="1600" dirty="0"/>
                        <a:t>Drainage</a:t>
                      </a:r>
                    </a:p>
                  </a:txBody>
                  <a:tcPr anchor="ctr"/>
                </a:tc>
                <a:extLst>
                  <a:ext uri="{0D108BD9-81ED-4DB2-BD59-A6C34878D82A}">
                    <a16:rowId xmlns:a16="http://schemas.microsoft.com/office/drawing/2014/main" val="2032283597"/>
                  </a:ext>
                </a:extLst>
              </a:tr>
              <a:tr h="153686">
                <a:tc gridSpan="2">
                  <a:txBody>
                    <a:bodyPr/>
                    <a:lstStyle/>
                    <a:p>
                      <a:pPr algn="ctr"/>
                      <a:r>
                        <a:rPr lang="en-US" sz="1600" b="1" dirty="0">
                          <a:solidFill>
                            <a:schemeClr val="bg1"/>
                          </a:solidFill>
                        </a:rPr>
                        <a:t>Intra axial intracranial injuries</a:t>
                      </a:r>
                    </a:p>
                  </a:txBody>
                  <a:tcPr anchor="ctr">
                    <a:solidFill>
                      <a:schemeClr val="accent1"/>
                    </a:solidFill>
                  </a:tcPr>
                </a:tc>
                <a:tc hMerge="1">
                  <a:txBody>
                    <a:bodyPr/>
                    <a:lstStyle/>
                    <a:p>
                      <a:pPr algn="ctr"/>
                      <a:endParaRPr lang="en-US" dirty="0"/>
                    </a:p>
                  </a:txBody>
                  <a:tcPr anchor="ctr"/>
                </a:tc>
                <a:extLst>
                  <a:ext uri="{0D108BD9-81ED-4DB2-BD59-A6C34878D82A}">
                    <a16:rowId xmlns:a16="http://schemas.microsoft.com/office/drawing/2014/main" val="701833560"/>
                  </a:ext>
                </a:extLst>
              </a:tr>
              <a:tr h="153686">
                <a:tc>
                  <a:txBody>
                    <a:bodyPr/>
                    <a:lstStyle/>
                    <a:p>
                      <a:pPr algn="ctr"/>
                      <a:r>
                        <a:rPr lang="en-US" sz="1600" dirty="0"/>
                        <a:t>Intracerebral hematoma</a:t>
                      </a:r>
                    </a:p>
                  </a:txBody>
                  <a:tcPr anchor="ctr"/>
                </a:tc>
                <a:tc>
                  <a:txBody>
                    <a:bodyPr/>
                    <a:lstStyle/>
                    <a:p>
                      <a:pPr algn="ctr"/>
                      <a:r>
                        <a:rPr lang="en-US" sz="1600" dirty="0"/>
                        <a:t>Expectant</a:t>
                      </a:r>
                    </a:p>
                  </a:txBody>
                  <a:tcPr anchor="ctr"/>
                </a:tc>
                <a:extLst>
                  <a:ext uri="{0D108BD9-81ED-4DB2-BD59-A6C34878D82A}">
                    <a16:rowId xmlns:a16="http://schemas.microsoft.com/office/drawing/2014/main" val="3917873493"/>
                  </a:ext>
                </a:extLst>
              </a:tr>
              <a:tr h="153686">
                <a:tc>
                  <a:txBody>
                    <a:bodyPr/>
                    <a:lstStyle/>
                    <a:p>
                      <a:pPr algn="ctr"/>
                      <a:r>
                        <a:rPr lang="en-US" sz="1600" dirty="0"/>
                        <a:t>Cerebral contusion</a:t>
                      </a:r>
                    </a:p>
                  </a:txBody>
                  <a:tcPr anchor="ctr"/>
                </a:tc>
                <a:tc>
                  <a:txBody>
                    <a:bodyPr/>
                    <a:lstStyle/>
                    <a:p>
                      <a:pPr algn="ctr"/>
                      <a:r>
                        <a:rPr lang="en-US" sz="1600" dirty="0"/>
                        <a:t>Expectant</a:t>
                      </a:r>
                    </a:p>
                  </a:txBody>
                  <a:tcPr anchor="ctr"/>
                </a:tc>
                <a:extLst>
                  <a:ext uri="{0D108BD9-81ED-4DB2-BD59-A6C34878D82A}">
                    <a16:rowId xmlns:a16="http://schemas.microsoft.com/office/drawing/2014/main" val="596410366"/>
                  </a:ext>
                </a:extLst>
              </a:tr>
              <a:tr h="153686">
                <a:tc>
                  <a:txBody>
                    <a:bodyPr/>
                    <a:lstStyle/>
                    <a:p>
                      <a:pPr algn="ctr"/>
                      <a:r>
                        <a:rPr lang="en-US" sz="1600" dirty="0"/>
                        <a:t>Diffuse axonal injury</a:t>
                      </a:r>
                    </a:p>
                  </a:txBody>
                  <a:tcPr anchor="ctr"/>
                </a:tc>
                <a:tc>
                  <a:txBody>
                    <a:bodyPr/>
                    <a:lstStyle/>
                    <a:p>
                      <a:pPr algn="ctr"/>
                      <a:endParaRPr lang="en-US" sz="1600" dirty="0"/>
                    </a:p>
                  </a:txBody>
                  <a:tcPr anchor="ctr"/>
                </a:tc>
                <a:extLst>
                  <a:ext uri="{0D108BD9-81ED-4DB2-BD59-A6C34878D82A}">
                    <a16:rowId xmlns:a16="http://schemas.microsoft.com/office/drawing/2014/main" val="2447368900"/>
                  </a:ext>
                </a:extLst>
              </a:tr>
            </a:tbl>
          </a:graphicData>
        </a:graphic>
      </p:graphicFrame>
      <p:pic>
        <p:nvPicPr>
          <p:cNvPr id="1026" name="Picture 2" descr="Les origines du phénomène « coffin dance » – La Nouvelle Tribune">
            <a:extLst>
              <a:ext uri="{FF2B5EF4-FFF2-40B4-BE49-F238E27FC236}">
                <a16:creationId xmlns:a16="http://schemas.microsoft.com/office/drawing/2014/main" id="{0F5B91FB-908A-562B-3356-7AEFA634F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47" b="56130"/>
          <a:stretch/>
        </p:blipFill>
        <p:spPr bwMode="auto">
          <a:xfrm>
            <a:off x="9044293" y="4664762"/>
            <a:ext cx="1974715" cy="355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2F4DF-FCDF-8656-6843-F6F702E749DD}"/>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2412201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906BF-634A-F47C-1F83-53DA8B000D12}"/>
              </a:ext>
            </a:extLst>
          </p:cNvPr>
          <p:cNvSpPr>
            <a:spLocks noGrp="1"/>
          </p:cNvSpPr>
          <p:nvPr>
            <p:ph type="title"/>
          </p:nvPr>
        </p:nvSpPr>
        <p:spPr/>
        <p:txBody>
          <a:bodyPr/>
          <a:lstStyle/>
          <a:p>
            <a:r>
              <a:rPr lang="en-US" dirty="0"/>
              <a:t>Scalp Hematomas</a:t>
            </a:r>
          </a:p>
        </p:txBody>
      </p:sp>
      <p:sp>
        <p:nvSpPr>
          <p:cNvPr id="3" name="Content Placeholder 2">
            <a:extLst>
              <a:ext uri="{FF2B5EF4-FFF2-40B4-BE49-F238E27FC236}">
                <a16:creationId xmlns:a16="http://schemas.microsoft.com/office/drawing/2014/main" id="{192A7E4F-EB54-52B4-7B3E-684A9D8DC244}"/>
              </a:ext>
            </a:extLst>
          </p:cNvPr>
          <p:cNvSpPr>
            <a:spLocks noGrp="1"/>
          </p:cNvSpPr>
          <p:nvPr>
            <p:ph idx="1"/>
          </p:nvPr>
        </p:nvSpPr>
        <p:spPr>
          <a:xfrm>
            <a:off x="838200" y="1305026"/>
            <a:ext cx="8821365" cy="4871938"/>
          </a:xfrm>
        </p:spPr>
        <p:txBody>
          <a:bodyPr>
            <a:normAutofit fontScale="92500"/>
          </a:bodyPr>
          <a:lstStyle/>
          <a:p>
            <a:r>
              <a:rPr lang="en-US" b="1" dirty="0"/>
              <a:t>Caput succedaneum</a:t>
            </a:r>
          </a:p>
          <a:p>
            <a:pPr lvl="1"/>
            <a:r>
              <a:rPr lang="en-US" sz="2300" dirty="0"/>
              <a:t>Benign edema of the scalp that extends across the cranial suture lines  </a:t>
            </a:r>
          </a:p>
          <a:p>
            <a:pPr lvl="1"/>
            <a:r>
              <a:rPr lang="en-US" sz="2300" dirty="0">
                <a:solidFill>
                  <a:srgbClr val="C00000"/>
                </a:solidFill>
              </a:rPr>
              <a:t>Firm swelling</a:t>
            </a:r>
            <a:r>
              <a:rPr lang="en-US" sz="2300" dirty="0"/>
              <a:t>; pits if gentle pressure is applied</a:t>
            </a:r>
          </a:p>
          <a:p>
            <a:pPr lvl="1"/>
            <a:r>
              <a:rPr lang="en-US" sz="2300" dirty="0"/>
              <a:t>No treatment required; resolves within hours or days</a:t>
            </a:r>
          </a:p>
          <a:p>
            <a:r>
              <a:rPr lang="en-US" b="1" dirty="0"/>
              <a:t>Subgaleal hemorrhage </a:t>
            </a:r>
          </a:p>
          <a:p>
            <a:pPr lvl="1"/>
            <a:r>
              <a:rPr lang="en-US" sz="2300" dirty="0"/>
              <a:t>Rupture of the emissary veins and bleeding between the periosteum of the skull and the aponeurosis that may extend across the suture lines</a:t>
            </a:r>
          </a:p>
          <a:p>
            <a:pPr lvl="1"/>
            <a:r>
              <a:rPr lang="en-US" sz="2300" dirty="0"/>
              <a:t>Associated with a high risk of significant hemorrhage and hemorrhagic shock</a:t>
            </a:r>
          </a:p>
          <a:p>
            <a:r>
              <a:rPr lang="en-US" b="1" dirty="0"/>
              <a:t>Cephalohematoma</a:t>
            </a:r>
          </a:p>
          <a:p>
            <a:pPr lvl="1"/>
            <a:r>
              <a:rPr lang="en-US" sz="2300" dirty="0"/>
              <a:t>Subperiosteal hematoma that is limited to cranial suture lines  </a:t>
            </a:r>
          </a:p>
          <a:p>
            <a:pPr lvl="1"/>
            <a:r>
              <a:rPr lang="en-US" sz="2300" dirty="0"/>
              <a:t>Complications: calcification of the hematoma, secondary infection</a:t>
            </a:r>
          </a:p>
          <a:p>
            <a:pPr lvl="1"/>
            <a:r>
              <a:rPr lang="en-US" sz="2300" dirty="0"/>
              <a:t>No treatment required; resolves within several weeks or months</a:t>
            </a:r>
          </a:p>
        </p:txBody>
      </p:sp>
      <p:grpSp>
        <p:nvGrpSpPr>
          <p:cNvPr id="7" name="Group 6">
            <a:extLst>
              <a:ext uri="{FF2B5EF4-FFF2-40B4-BE49-F238E27FC236}">
                <a16:creationId xmlns:a16="http://schemas.microsoft.com/office/drawing/2014/main" id="{47624772-2D2B-FE5B-F9E5-76580CE2132F}"/>
              </a:ext>
            </a:extLst>
          </p:cNvPr>
          <p:cNvGrpSpPr/>
          <p:nvPr/>
        </p:nvGrpSpPr>
        <p:grpSpPr>
          <a:xfrm>
            <a:off x="9729818" y="1305027"/>
            <a:ext cx="1623981" cy="4871938"/>
            <a:chOff x="9715294" y="1305026"/>
            <a:chExt cx="1638506" cy="4915513"/>
          </a:xfrm>
        </p:grpSpPr>
        <p:pic>
          <p:nvPicPr>
            <p:cNvPr id="4" name="Content Placeholder 5" descr="Diagram&#10;&#10;Description automatically generated">
              <a:extLst>
                <a:ext uri="{FF2B5EF4-FFF2-40B4-BE49-F238E27FC236}">
                  <a16:creationId xmlns:a16="http://schemas.microsoft.com/office/drawing/2014/main" id="{01B56E79-38FF-4962-BFF6-1EA7CB15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296" y="1305026"/>
              <a:ext cx="1638504" cy="1638504"/>
            </a:xfrm>
            <a:prstGeom prst="rect">
              <a:avLst/>
            </a:prstGeom>
          </p:spPr>
        </p:pic>
        <p:pic>
          <p:nvPicPr>
            <p:cNvPr id="5" name="Content Placeholder 5" descr="Diagram&#10;&#10;Description automatically generated">
              <a:extLst>
                <a:ext uri="{FF2B5EF4-FFF2-40B4-BE49-F238E27FC236}">
                  <a16:creationId xmlns:a16="http://schemas.microsoft.com/office/drawing/2014/main" id="{479C7215-0B6E-0096-9BC8-5D58641E8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296" y="2943530"/>
              <a:ext cx="1638504" cy="1638504"/>
            </a:xfrm>
            <a:prstGeom prst="rect">
              <a:avLst/>
            </a:prstGeom>
          </p:spPr>
        </p:pic>
        <p:pic>
          <p:nvPicPr>
            <p:cNvPr id="6" name="Content Placeholder 7" descr="Diagram&#10;&#10;Description automatically generated">
              <a:extLst>
                <a:ext uri="{FF2B5EF4-FFF2-40B4-BE49-F238E27FC236}">
                  <a16:creationId xmlns:a16="http://schemas.microsoft.com/office/drawing/2014/main" id="{8665DDAB-BD45-5E05-2765-612CA4B47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294" y="4582034"/>
              <a:ext cx="1638505" cy="1638505"/>
            </a:xfrm>
            <a:prstGeom prst="rect">
              <a:avLst/>
            </a:prstGeom>
          </p:spPr>
        </p:pic>
      </p:grpSp>
      <p:sp>
        <p:nvSpPr>
          <p:cNvPr id="8" name="TextBox 7">
            <a:extLst>
              <a:ext uri="{FF2B5EF4-FFF2-40B4-BE49-F238E27FC236}">
                <a16:creationId xmlns:a16="http://schemas.microsoft.com/office/drawing/2014/main" id="{49C65376-4EDD-6E51-8AAF-4A923D7963A6}"/>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1489766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4CB5-BD01-AE97-2BD9-AC1AD625712F}"/>
              </a:ext>
            </a:extLst>
          </p:cNvPr>
          <p:cNvSpPr>
            <a:spLocks noGrp="1"/>
          </p:cNvSpPr>
          <p:nvPr>
            <p:ph type="title"/>
          </p:nvPr>
        </p:nvSpPr>
        <p:spPr/>
        <p:txBody>
          <a:bodyPr/>
          <a:lstStyle/>
          <a:p>
            <a:r>
              <a:rPr lang="en-US" dirty="0"/>
              <a:t>Skull fractures</a:t>
            </a:r>
          </a:p>
        </p:txBody>
      </p:sp>
      <p:sp>
        <p:nvSpPr>
          <p:cNvPr id="3" name="Content Placeholder 2">
            <a:extLst>
              <a:ext uri="{FF2B5EF4-FFF2-40B4-BE49-F238E27FC236}">
                <a16:creationId xmlns:a16="http://schemas.microsoft.com/office/drawing/2014/main" id="{802272EF-EE5F-6339-D069-19F47B63FCCD}"/>
              </a:ext>
            </a:extLst>
          </p:cNvPr>
          <p:cNvSpPr>
            <a:spLocks noGrp="1"/>
          </p:cNvSpPr>
          <p:nvPr>
            <p:ph idx="1"/>
          </p:nvPr>
        </p:nvSpPr>
        <p:spPr/>
        <p:txBody>
          <a:bodyPr/>
          <a:lstStyle/>
          <a:p>
            <a:r>
              <a:rPr lang="en-US" b="1" dirty="0"/>
              <a:t>Closed fractures</a:t>
            </a:r>
            <a:r>
              <a:rPr lang="en-US" dirty="0"/>
              <a:t>: has a significant chance of associated intracranial hematoma.</a:t>
            </a:r>
          </a:p>
          <a:p>
            <a:r>
              <a:rPr lang="en-US" b="1" dirty="0"/>
              <a:t>Open fractures</a:t>
            </a:r>
            <a:r>
              <a:rPr lang="en-US" dirty="0"/>
              <a:t>: have  the potential for serious infection, </a:t>
            </a:r>
          </a:p>
          <a:p>
            <a:r>
              <a:rPr lang="en-US" dirty="0"/>
              <a:t>Any foreign material in the skull should be left in place to be removed by neurosurgeons. It should be covered with light sterile dressing that has been moistened with a sterile saline.</a:t>
            </a:r>
          </a:p>
          <a:p>
            <a:endParaRPr lang="en-US" dirty="0"/>
          </a:p>
        </p:txBody>
      </p:sp>
      <p:pic>
        <p:nvPicPr>
          <p:cNvPr id="4" name="Picture 3">
            <a:extLst>
              <a:ext uri="{FF2B5EF4-FFF2-40B4-BE49-F238E27FC236}">
                <a16:creationId xmlns:a16="http://schemas.microsoft.com/office/drawing/2014/main" id="{FB67E6E3-0A72-51CA-3309-F3F1CB14BE56}"/>
              </a:ext>
            </a:extLst>
          </p:cNvPr>
          <p:cNvPicPr>
            <a:picLocks noChangeAspect="1"/>
          </p:cNvPicPr>
          <p:nvPr/>
        </p:nvPicPr>
        <p:blipFill rotWithShape="1">
          <a:blip r:embed="rId2"/>
          <a:srcRect l="1463" r="2853" b="2931"/>
          <a:stretch/>
        </p:blipFill>
        <p:spPr>
          <a:xfrm>
            <a:off x="3237230" y="4238907"/>
            <a:ext cx="5717540" cy="2446057"/>
          </a:xfrm>
          <a:prstGeom prst="rect">
            <a:avLst/>
          </a:prstGeom>
        </p:spPr>
      </p:pic>
    </p:spTree>
    <p:extLst>
      <p:ext uri="{BB962C8B-B14F-4D97-AF65-F5344CB8AC3E}">
        <p14:creationId xmlns:p14="http://schemas.microsoft.com/office/powerpoint/2010/main" val="218571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16803-944A-5AD1-C9B5-D4017E606BD7}"/>
              </a:ext>
            </a:extLst>
          </p:cNvPr>
          <p:cNvSpPr>
            <a:spLocks noGrp="1"/>
          </p:cNvSpPr>
          <p:nvPr>
            <p:ph type="title"/>
          </p:nvPr>
        </p:nvSpPr>
        <p:spPr/>
        <p:txBody>
          <a:bodyPr/>
          <a:lstStyle/>
          <a:p>
            <a:r>
              <a:rPr lang="en-US" dirty="0"/>
              <a:t>Skull fractures</a:t>
            </a:r>
          </a:p>
        </p:txBody>
      </p:sp>
      <p:graphicFrame>
        <p:nvGraphicFramePr>
          <p:cNvPr id="4" name="Table 4">
            <a:extLst>
              <a:ext uri="{FF2B5EF4-FFF2-40B4-BE49-F238E27FC236}">
                <a16:creationId xmlns:a16="http://schemas.microsoft.com/office/drawing/2014/main" id="{79199453-6F78-2E7A-DD9C-292F51DAA97E}"/>
              </a:ext>
            </a:extLst>
          </p:cNvPr>
          <p:cNvGraphicFramePr>
            <a:graphicFrameLocks noGrp="1"/>
          </p:cNvGraphicFramePr>
          <p:nvPr>
            <p:ph idx="1"/>
            <p:extLst>
              <p:ext uri="{D42A27DB-BD31-4B8C-83A1-F6EECF244321}">
                <p14:modId xmlns:p14="http://schemas.microsoft.com/office/powerpoint/2010/main" val="477404465"/>
              </p:ext>
            </p:extLst>
          </p:nvPr>
        </p:nvGraphicFramePr>
        <p:xfrm>
          <a:off x="838200" y="1129827"/>
          <a:ext cx="10515597" cy="5308600"/>
        </p:xfrm>
        <a:graphic>
          <a:graphicData uri="http://schemas.openxmlformats.org/drawingml/2006/table">
            <a:tbl>
              <a:tblPr firstRow="1" bandRow="1">
                <a:tableStyleId>{5C22544A-7EE6-4342-B048-85BDC9FD1C3A}</a:tableStyleId>
              </a:tblPr>
              <a:tblGrid>
                <a:gridCol w="3159868">
                  <a:extLst>
                    <a:ext uri="{9D8B030D-6E8A-4147-A177-3AD203B41FA5}">
                      <a16:colId xmlns:a16="http://schemas.microsoft.com/office/drawing/2014/main" val="3449878429"/>
                    </a:ext>
                  </a:extLst>
                </a:gridCol>
                <a:gridCol w="2908570">
                  <a:extLst>
                    <a:ext uri="{9D8B030D-6E8A-4147-A177-3AD203B41FA5}">
                      <a16:colId xmlns:a16="http://schemas.microsoft.com/office/drawing/2014/main" val="1067973556"/>
                    </a:ext>
                  </a:extLst>
                </a:gridCol>
                <a:gridCol w="4447159">
                  <a:extLst>
                    <a:ext uri="{9D8B030D-6E8A-4147-A177-3AD203B41FA5}">
                      <a16:colId xmlns:a16="http://schemas.microsoft.com/office/drawing/2014/main" val="1235692765"/>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45515E"/>
                          </a:solidFill>
                        </a:rPr>
                        <a:t>Liner fracture</a:t>
                      </a:r>
                    </a:p>
                  </a:txBody>
                  <a:tcP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45515E"/>
                          </a:solidFill>
                        </a:rPr>
                        <a:t>Depressed fracture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45515E"/>
                          </a:solidFill>
                        </a:rPr>
                        <a:t>Basal skull fracture</a:t>
                      </a:r>
                    </a:p>
                  </a:txBody>
                  <a:tcP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842116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rgbClr val="45515E"/>
                          </a:solidFill>
                        </a:rPr>
                        <a:t>A single fracture that extends through the entire width of one or more bones of the skull; most common type of skull fracture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700" dirty="0">
                          <a:solidFill>
                            <a:srgbClr val="45515E"/>
                          </a:solidFill>
                        </a:rPr>
                        <a:t>A skull fracture in which the skull depresses inward toward the brain parenchyma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700" dirty="0">
                          <a:solidFill>
                            <a:srgbClr val="45515E"/>
                          </a:solidFill>
                        </a:rPr>
                        <a:t>A skull fracture involving ≥ 1 bone of the skull base (the ethmoid, sphenoid, occipital, paired frontal, and/or paired temporal bones)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25006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5515E"/>
                          </a:solidFill>
                        </a:rPr>
                        <a:t>Clinical features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45515E"/>
                          </a:solidFill>
                        </a:rPr>
                        <a:t>Number of fracture lines: simple or comminuted fracture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45515E"/>
                          </a:solidFill>
                        </a:rPr>
                        <a:t>Soft tissue involvement: closed fracture or open fracture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45515E"/>
                          </a:solidFill>
                        </a:rPr>
                        <a:t>Fractures crossing the middle meningeal groove or dural venous sinuses may result in epidural hemorrhage.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45515E"/>
                          </a:solidFill>
                        </a:rPr>
                        <a:t>Management</a:t>
                      </a:r>
                      <a:r>
                        <a:rPr lang="en-US" sz="1800" b="0" dirty="0">
                          <a:solidFill>
                            <a:srgbClr val="45515E"/>
                          </a:solidFill>
                        </a:rPr>
                        <a:t>: </a:t>
                      </a:r>
                      <a:r>
                        <a:rPr lang="en-US" sz="1800" dirty="0">
                          <a:solidFill>
                            <a:srgbClr val="45515E"/>
                          </a:solidFill>
                        </a:rPr>
                        <a:t>Expectant except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45515E"/>
                          </a:solidFill>
                        </a:rPr>
                        <a:t>Children &lt;3 years old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45515E"/>
                          </a:solidFill>
                        </a:rPr>
                        <a:t>Neurological abnormalities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45515E"/>
                          </a:solidFill>
                        </a:rPr>
                        <a:t>CSF leakage</a:t>
                      </a:r>
                    </a:p>
                  </a:txBody>
                  <a:tcP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b="1" dirty="0">
                          <a:solidFill>
                            <a:srgbClr val="45515E"/>
                          </a:solidFill>
                        </a:rPr>
                        <a:t>Clinical features</a:t>
                      </a:r>
                    </a:p>
                    <a:p>
                      <a:pPr marL="285750" indent="-285750">
                        <a:buFont typeface="Arial" panose="020B0604020202020204" pitchFamily="34" charset="0"/>
                        <a:buChar char="•"/>
                      </a:pPr>
                      <a:r>
                        <a:rPr lang="en-US" sz="1600" dirty="0">
                          <a:solidFill>
                            <a:srgbClr val="45515E"/>
                          </a:solidFill>
                        </a:rPr>
                        <a:t>Number of fracture lines: typically, a comminuted fracture</a:t>
                      </a:r>
                    </a:p>
                    <a:p>
                      <a:pPr marL="285750" indent="-285750">
                        <a:buFont typeface="Arial" panose="020B0604020202020204" pitchFamily="34" charset="0"/>
                        <a:buChar char="•"/>
                      </a:pPr>
                      <a:r>
                        <a:rPr lang="en-US" sz="1600" dirty="0">
                          <a:solidFill>
                            <a:srgbClr val="45515E"/>
                          </a:solidFill>
                        </a:rPr>
                        <a:t>Often an open skull fracture</a:t>
                      </a:r>
                    </a:p>
                    <a:p>
                      <a:pPr marL="285750" indent="-285750">
                        <a:buFont typeface="Arial" panose="020B0604020202020204" pitchFamily="34" charset="0"/>
                        <a:buChar char="•"/>
                      </a:pPr>
                      <a:r>
                        <a:rPr lang="en-US" sz="1600" dirty="0">
                          <a:solidFill>
                            <a:srgbClr val="45515E"/>
                          </a:solidFill>
                        </a:rPr>
                        <a:t>Often penetrates the dura (i.e., causing open head injury)</a:t>
                      </a:r>
                    </a:p>
                    <a:p>
                      <a:pPr marL="285750" indent="-285750">
                        <a:buFont typeface="Arial" panose="020B0604020202020204" pitchFamily="34" charset="0"/>
                        <a:buChar char="•"/>
                      </a:pPr>
                      <a:r>
                        <a:rPr lang="en-US" sz="1600" dirty="0">
                          <a:solidFill>
                            <a:srgbClr val="45515E"/>
                          </a:solidFill>
                        </a:rPr>
                        <a:t>Location: most commonly involves the parietal and frontoparietal regions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45515E"/>
                          </a:solidFill>
                        </a:rPr>
                        <a:t>Management</a:t>
                      </a:r>
                    </a:p>
                    <a:p>
                      <a:pPr marL="285750" indent="-285750">
                        <a:buFont typeface="Arial" panose="020B0604020202020204" pitchFamily="34" charset="0"/>
                        <a:buChar char="•"/>
                      </a:pPr>
                      <a:r>
                        <a:rPr lang="en-US" sz="1600" dirty="0">
                          <a:solidFill>
                            <a:srgbClr val="45515E"/>
                          </a:solidFill>
                        </a:rPr>
                        <a:t>Expectant unless surgery is indicated (surgical elevation)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45515E"/>
                          </a:solidFill>
                          <a:effectLst/>
                          <a:latin typeface="+mn-lt"/>
                          <a:ea typeface="+mn-ea"/>
                          <a:cs typeface="+mn-cs"/>
                        </a:rPr>
                        <a:t>Clinical features</a:t>
                      </a:r>
                    </a:p>
                    <a:p>
                      <a:pPr marL="285750" indent="-285750">
                        <a:buFont typeface="Arial" panose="020B0604020202020204" pitchFamily="34" charset="0"/>
                        <a:buChar char="•"/>
                      </a:pPr>
                      <a:r>
                        <a:rPr lang="en-US" sz="1600" b="1" dirty="0">
                          <a:solidFill>
                            <a:srgbClr val="45515E"/>
                          </a:solidFill>
                        </a:rPr>
                        <a:t>Liquorrhea</a:t>
                      </a:r>
                      <a:r>
                        <a:rPr lang="en-US" sz="1600" dirty="0">
                          <a:solidFill>
                            <a:srgbClr val="45515E"/>
                          </a:solidFill>
                        </a:rPr>
                        <a:t>: CSF rhinorrhea and/or CSF otorrhea</a:t>
                      </a:r>
                    </a:p>
                    <a:p>
                      <a:pPr marL="285750" indent="-285750">
                        <a:buFont typeface="Arial" panose="020B0604020202020204" pitchFamily="34" charset="0"/>
                        <a:buChar char="•"/>
                      </a:pPr>
                      <a:r>
                        <a:rPr lang="en-US" sz="1600" b="1" dirty="0">
                          <a:solidFill>
                            <a:srgbClr val="45515E"/>
                          </a:solidFill>
                        </a:rPr>
                        <a:t>Raccoon eyes</a:t>
                      </a:r>
                      <a:r>
                        <a:rPr lang="en-US" sz="1600" dirty="0">
                          <a:solidFill>
                            <a:srgbClr val="45515E"/>
                          </a:solidFill>
                        </a:rPr>
                        <a:t>: subcutaneous hematoma around the eyes </a:t>
                      </a:r>
                    </a:p>
                    <a:p>
                      <a:pPr marL="285750" indent="-285750">
                        <a:buFont typeface="Arial" panose="020B0604020202020204" pitchFamily="34" charset="0"/>
                        <a:buChar char="•"/>
                      </a:pPr>
                      <a:r>
                        <a:rPr lang="en-US" sz="1600" b="1" dirty="0">
                          <a:solidFill>
                            <a:srgbClr val="45515E"/>
                          </a:solidFill>
                        </a:rPr>
                        <a:t>Battle sign</a:t>
                      </a:r>
                      <a:r>
                        <a:rPr lang="en-US" sz="1600" dirty="0">
                          <a:solidFill>
                            <a:srgbClr val="45515E"/>
                          </a:solidFill>
                        </a:rPr>
                        <a:t>: subcutaneous hematoma overlying the mastoid process</a:t>
                      </a:r>
                    </a:p>
                    <a:p>
                      <a:pPr marL="285750" indent="-285750">
                        <a:buFont typeface="Arial" panose="020B0604020202020204" pitchFamily="34" charset="0"/>
                        <a:buChar char="•"/>
                      </a:pPr>
                      <a:r>
                        <a:rPr lang="en-US" sz="1600" b="1" dirty="0">
                          <a:solidFill>
                            <a:srgbClr val="45515E"/>
                          </a:solidFill>
                        </a:rPr>
                        <a:t>Hemotympanum</a:t>
                      </a:r>
                      <a:r>
                        <a:rPr lang="en-US" sz="1600" dirty="0">
                          <a:solidFill>
                            <a:srgbClr val="45515E"/>
                          </a:solidFill>
                        </a:rPr>
                        <a:t>: a collection of blood in the tympanic cavity behind the tympanic membrane</a:t>
                      </a:r>
                    </a:p>
                    <a:p>
                      <a:pPr marL="285750" indent="-285750">
                        <a:buFont typeface="Arial" panose="020B0604020202020204" pitchFamily="34" charset="0"/>
                        <a:buChar char="•"/>
                      </a:pPr>
                      <a:r>
                        <a:rPr lang="en-US" sz="1600" dirty="0">
                          <a:solidFill>
                            <a:srgbClr val="45515E"/>
                          </a:solidFill>
                        </a:rPr>
                        <a:t>Signs and symptoms of traumatic brain injury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kern="1200" dirty="0">
                          <a:solidFill>
                            <a:srgbClr val="45515E"/>
                          </a:solidFill>
                          <a:effectLst/>
                          <a:latin typeface="+mn-lt"/>
                          <a:ea typeface="+mn-ea"/>
                          <a:cs typeface="+mn-cs"/>
                        </a:rPr>
                        <a:t>Management </a:t>
                      </a:r>
                    </a:p>
                    <a:p>
                      <a:pPr marL="285750" indent="-285750">
                        <a:buFont typeface="Arial" panose="020B0604020202020204" pitchFamily="34" charset="0"/>
                        <a:buChar char="•"/>
                      </a:pPr>
                      <a:r>
                        <a:rPr lang="en-US" sz="1600" dirty="0">
                          <a:solidFill>
                            <a:srgbClr val="45515E"/>
                          </a:solidFill>
                        </a:rPr>
                        <a:t>Conservative management</a:t>
                      </a:r>
                    </a:p>
                    <a:p>
                      <a:pPr marL="285750" indent="-285750">
                        <a:buFont typeface="Arial" panose="020B0604020202020204" pitchFamily="34" charset="0"/>
                        <a:buChar char="•"/>
                      </a:pPr>
                      <a:r>
                        <a:rPr lang="en-US" sz="1600" dirty="0">
                          <a:solidFill>
                            <a:srgbClr val="45515E"/>
                          </a:solidFill>
                        </a:rPr>
                        <a:t>Emergency surgery may be indicated for comminuted or displaced fractures, large CSF leaks, or significant neurovascular complications</a:t>
                      </a:r>
                    </a:p>
                  </a:txBody>
                  <a:tcP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2998399"/>
                  </a:ext>
                </a:extLst>
              </a:tr>
            </a:tbl>
          </a:graphicData>
        </a:graphic>
      </p:graphicFrame>
      <p:sp>
        <p:nvSpPr>
          <p:cNvPr id="3" name="TextBox 2">
            <a:extLst>
              <a:ext uri="{FF2B5EF4-FFF2-40B4-BE49-F238E27FC236}">
                <a16:creationId xmlns:a16="http://schemas.microsoft.com/office/drawing/2014/main" id="{FE4CBDFF-070A-BF81-1EEC-2580028843C1}"/>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89048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3BFEAC6-65FF-B815-23B9-7646164666D3}"/>
              </a:ext>
            </a:extLst>
          </p:cNvPr>
          <p:cNvGraphicFramePr>
            <a:graphicFrameLocks noGrp="1"/>
          </p:cNvGraphicFramePr>
          <p:nvPr>
            <p:extLst>
              <p:ext uri="{D42A27DB-BD31-4B8C-83A1-F6EECF244321}">
                <p14:modId xmlns:p14="http://schemas.microsoft.com/office/powerpoint/2010/main" val="931910646"/>
              </p:ext>
            </p:extLst>
          </p:nvPr>
        </p:nvGraphicFramePr>
        <p:xfrm>
          <a:off x="0" y="0"/>
          <a:ext cx="12192000" cy="6858000"/>
        </p:xfrm>
        <a:graphic>
          <a:graphicData uri="http://schemas.openxmlformats.org/drawingml/2006/table">
            <a:tbl>
              <a:tblPr firstRow="1" bandRow="1">
                <a:tableStyleId>{5940675A-B579-460E-94D1-54222C63F5DA}</a:tableStyleId>
              </a:tblPr>
              <a:tblGrid>
                <a:gridCol w="1635760">
                  <a:extLst>
                    <a:ext uri="{9D8B030D-6E8A-4147-A177-3AD203B41FA5}">
                      <a16:colId xmlns:a16="http://schemas.microsoft.com/office/drawing/2014/main" val="2860985989"/>
                    </a:ext>
                  </a:extLst>
                </a:gridCol>
                <a:gridCol w="2661920">
                  <a:extLst>
                    <a:ext uri="{9D8B030D-6E8A-4147-A177-3AD203B41FA5}">
                      <a16:colId xmlns:a16="http://schemas.microsoft.com/office/drawing/2014/main" val="3342273345"/>
                    </a:ext>
                  </a:extLst>
                </a:gridCol>
                <a:gridCol w="7894320">
                  <a:extLst>
                    <a:ext uri="{9D8B030D-6E8A-4147-A177-3AD203B41FA5}">
                      <a16:colId xmlns:a16="http://schemas.microsoft.com/office/drawing/2014/main" val="3030403328"/>
                    </a:ext>
                  </a:extLst>
                </a:gridCol>
              </a:tblGrid>
              <a:tr h="380421">
                <a:tc gridSpan="3">
                  <a:txBody>
                    <a:bodyPr/>
                    <a:lstStyle/>
                    <a:p>
                      <a:pPr algn="ctr"/>
                      <a:r>
                        <a:rPr lang="en-US" dirty="0"/>
                        <a:t>Overview of injury mechanisms</a:t>
                      </a:r>
                    </a:p>
                  </a:txBody>
                  <a:tcPr anchor="ctr">
                    <a:solidFill>
                      <a:schemeClr val="bg1"/>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0429932"/>
                  </a:ext>
                </a:extLst>
              </a:tr>
              <a:tr h="380421">
                <a:tc>
                  <a:txBody>
                    <a:bodyPr/>
                    <a:lstStyle/>
                    <a:p>
                      <a:pPr algn="ctr"/>
                      <a:endParaRPr lang="en-US" sz="1800" dirty="0"/>
                    </a:p>
                  </a:txBody>
                  <a:tcPr anchor="ctr">
                    <a:solidFill>
                      <a:schemeClr val="bg1"/>
                    </a:solidFill>
                  </a:tcPr>
                </a:tc>
                <a:tc>
                  <a:txBody>
                    <a:bodyPr/>
                    <a:lstStyle/>
                    <a:p>
                      <a:pPr algn="ctr"/>
                      <a:r>
                        <a:rPr lang="en-US" dirty="0"/>
                        <a:t>Mechanisms of injury</a:t>
                      </a:r>
                    </a:p>
                  </a:txBody>
                  <a:tcPr anchor="ctr">
                    <a:solidFill>
                      <a:schemeClr val="bg1"/>
                    </a:solidFill>
                  </a:tcPr>
                </a:tc>
                <a:tc>
                  <a:txBody>
                    <a:bodyPr/>
                    <a:lstStyle/>
                    <a:p>
                      <a:pPr algn="ctr"/>
                      <a:r>
                        <a:rPr lang="en-US" dirty="0"/>
                        <a:t>Potential injuries</a:t>
                      </a:r>
                    </a:p>
                  </a:txBody>
                  <a:tcPr anchor="ctr">
                    <a:solidFill>
                      <a:schemeClr val="bg1"/>
                    </a:solidFill>
                  </a:tcPr>
                </a:tc>
                <a:extLst>
                  <a:ext uri="{0D108BD9-81ED-4DB2-BD59-A6C34878D82A}">
                    <a16:rowId xmlns:a16="http://schemas.microsoft.com/office/drawing/2014/main" val="1641967663"/>
                  </a:ext>
                </a:extLst>
              </a:tr>
              <a:tr h="1688444">
                <a:tc>
                  <a:txBody>
                    <a:bodyPr/>
                    <a:lstStyle/>
                    <a:p>
                      <a:pPr algn="ctr"/>
                      <a:r>
                        <a:rPr lang="en-US" sz="1800" dirty="0"/>
                        <a:t>Blunt trauma</a:t>
                      </a:r>
                    </a:p>
                  </a:txBody>
                  <a:tcPr anchor="ctr">
                    <a:solidFill>
                      <a:schemeClr val="bg1"/>
                    </a:solidFill>
                  </a:tcPr>
                </a:tc>
                <a:tc>
                  <a:txBody>
                    <a:bodyPr/>
                    <a:lstStyle/>
                    <a:p>
                      <a:pPr marL="285750" indent="-285750">
                        <a:buFont typeface="Arial" panose="020B0604020202020204" pitchFamily="34" charset="0"/>
                        <a:buChar char="•"/>
                      </a:pPr>
                      <a:r>
                        <a:rPr lang="en-US" sz="1700" dirty="0"/>
                        <a:t>Motor vehicle collision</a:t>
                      </a:r>
                    </a:p>
                    <a:p>
                      <a:pPr marL="285750" indent="-285750">
                        <a:buFont typeface="Arial" panose="020B0604020202020204" pitchFamily="34" charset="0"/>
                        <a:buChar char="•"/>
                      </a:pPr>
                      <a:r>
                        <a:rPr lang="en-US" sz="1700" dirty="0"/>
                        <a:t>Fall from a height</a:t>
                      </a:r>
                    </a:p>
                    <a:p>
                      <a:pPr marL="285750" indent="-285750">
                        <a:buFont typeface="Arial" panose="020B0604020202020204" pitchFamily="34" charset="0"/>
                        <a:buChar char="•"/>
                      </a:pPr>
                      <a:r>
                        <a:rPr lang="en-US" sz="1700" dirty="0"/>
                        <a:t>Pedestrian struck</a:t>
                      </a:r>
                    </a:p>
                    <a:p>
                      <a:pPr marL="285750" indent="-285750">
                        <a:buFont typeface="Arial" panose="020B0604020202020204" pitchFamily="34" charset="0"/>
                        <a:buChar char="•"/>
                      </a:pPr>
                      <a:r>
                        <a:rPr lang="en-US" sz="1700" dirty="0"/>
                        <a:t>Bicycle crash</a:t>
                      </a:r>
                    </a:p>
                    <a:p>
                      <a:pPr marL="285750" indent="-285750">
                        <a:buFont typeface="Arial" panose="020B0604020202020204" pitchFamily="34" charset="0"/>
                        <a:buChar char="•"/>
                      </a:pPr>
                      <a:r>
                        <a:rPr lang="en-US" sz="1700" dirty="0"/>
                        <a:t>Assault</a:t>
                      </a:r>
                    </a:p>
                  </a:txBody>
                  <a:tcPr anchor="ctr">
                    <a:solidFill>
                      <a:schemeClr val="bg1"/>
                    </a:solidFill>
                  </a:tcPr>
                </a:tc>
                <a:tc>
                  <a:txBody>
                    <a:bodyPr/>
                    <a:lstStyle/>
                    <a:p>
                      <a:pPr marL="285750" indent="-285750">
                        <a:buFont typeface="Arial" panose="020B0604020202020204" pitchFamily="34" charset="0"/>
                        <a:buChar char="•"/>
                      </a:pPr>
                      <a:r>
                        <a:rPr lang="en-US" sz="1700" b="1" dirty="0"/>
                        <a:t>Head</a:t>
                      </a:r>
                      <a:r>
                        <a:rPr lang="en-US" sz="1700" dirty="0"/>
                        <a:t>: traumatic brain injury, facial fractures</a:t>
                      </a:r>
                    </a:p>
                    <a:p>
                      <a:pPr marL="285750" indent="-285750">
                        <a:buFont typeface="Arial" panose="020B0604020202020204" pitchFamily="34" charset="0"/>
                        <a:buChar char="•"/>
                      </a:pPr>
                      <a:r>
                        <a:rPr lang="en-US" sz="1700" b="1" dirty="0"/>
                        <a:t>Thoracic</a:t>
                      </a:r>
                      <a:r>
                        <a:rPr lang="en-US" sz="1700" dirty="0"/>
                        <a:t>: pulmonary contusions, cardiac contusions, rib fractures, pneumothorax, hemothorax, blunt thoracic aortic injury, diaphragmatic rupture</a:t>
                      </a:r>
                    </a:p>
                    <a:p>
                      <a:pPr marL="285750" indent="-285750">
                        <a:buFont typeface="Arial" panose="020B0604020202020204" pitchFamily="34" charset="0"/>
                        <a:buChar char="•"/>
                      </a:pPr>
                      <a:r>
                        <a:rPr lang="en-US" sz="1700" b="1" dirty="0"/>
                        <a:t>Abdominopelvic</a:t>
                      </a:r>
                      <a:r>
                        <a:rPr lang="en-US" sz="1700" dirty="0"/>
                        <a:t>: splenic injuries, liver injuries, pelvic fracture, genitourinary trauma</a:t>
                      </a:r>
                    </a:p>
                    <a:p>
                      <a:pPr marL="285750" indent="-285750">
                        <a:buFont typeface="Arial" panose="020B0604020202020204" pitchFamily="34" charset="0"/>
                        <a:buChar char="•"/>
                      </a:pPr>
                      <a:r>
                        <a:rPr lang="en-US" sz="1700" b="1" dirty="0"/>
                        <a:t>Musculoskeletal</a:t>
                      </a:r>
                      <a:r>
                        <a:rPr lang="en-US" sz="1700" dirty="0"/>
                        <a:t>: spinal fractures, crush injury, lower extremity fractures </a:t>
                      </a:r>
                    </a:p>
                  </a:txBody>
                  <a:tcPr anchor="ctr">
                    <a:solidFill>
                      <a:schemeClr val="bg1"/>
                    </a:solidFill>
                  </a:tcPr>
                </a:tc>
                <a:extLst>
                  <a:ext uri="{0D108BD9-81ED-4DB2-BD59-A6C34878D82A}">
                    <a16:rowId xmlns:a16="http://schemas.microsoft.com/office/drawing/2014/main" val="3396229465"/>
                  </a:ext>
                </a:extLst>
              </a:tr>
              <a:tr h="1156897">
                <a:tc>
                  <a:txBody>
                    <a:bodyPr/>
                    <a:lstStyle/>
                    <a:p>
                      <a:pPr algn="ctr"/>
                      <a:r>
                        <a:rPr lang="en-US" sz="1800" dirty="0"/>
                        <a:t>Penetrating trauma</a:t>
                      </a:r>
                    </a:p>
                  </a:txBody>
                  <a:tcPr anchor="ctr">
                    <a:solidFill>
                      <a:schemeClr val="bg1"/>
                    </a:solidFill>
                  </a:tcPr>
                </a:tc>
                <a:tc>
                  <a:txBody>
                    <a:bodyPr/>
                    <a:lstStyle/>
                    <a:p>
                      <a:pPr marL="285750" indent="-285750">
                        <a:buFont typeface="Arial" panose="020B0604020202020204" pitchFamily="34" charset="0"/>
                        <a:buChar char="•"/>
                      </a:pPr>
                      <a:r>
                        <a:rPr lang="en-US" sz="1700" dirty="0"/>
                        <a:t>Stab injuries</a:t>
                      </a:r>
                    </a:p>
                    <a:p>
                      <a:pPr marL="285750" indent="-285750">
                        <a:buFont typeface="Arial" panose="020B0604020202020204" pitchFamily="34" charset="0"/>
                        <a:buChar char="•"/>
                      </a:pPr>
                      <a:r>
                        <a:rPr lang="en-US" sz="1700" dirty="0"/>
                        <a:t>Gunshot wounds</a:t>
                      </a:r>
                    </a:p>
                  </a:txBody>
                  <a:tcPr anchor="ctr">
                    <a:solidFill>
                      <a:schemeClr val="bg1"/>
                    </a:solidFill>
                  </a:tcPr>
                </a:tc>
                <a:tc>
                  <a:txBody>
                    <a:bodyPr/>
                    <a:lstStyle/>
                    <a:p>
                      <a:pPr marL="285750" indent="-285750">
                        <a:buFont typeface="Arial" panose="020B0604020202020204" pitchFamily="34" charset="0"/>
                        <a:buChar char="•"/>
                      </a:pPr>
                      <a:r>
                        <a:rPr lang="en-US" sz="1700" b="1" dirty="0"/>
                        <a:t>Neck</a:t>
                      </a:r>
                      <a:r>
                        <a:rPr lang="en-US" sz="1700" dirty="0"/>
                        <a:t>: vascular injury</a:t>
                      </a:r>
                    </a:p>
                    <a:p>
                      <a:pPr marL="285750" indent="-285750">
                        <a:buFont typeface="Arial" panose="020B0604020202020204" pitchFamily="34" charset="0"/>
                        <a:buChar char="•"/>
                      </a:pPr>
                      <a:r>
                        <a:rPr lang="en-US" sz="1700" b="1" dirty="0"/>
                        <a:t>Thoracic</a:t>
                      </a:r>
                      <a:r>
                        <a:rPr lang="en-US" sz="1700" dirty="0"/>
                        <a:t>: cardiac tamponade, hemothorax, pneumothorax, diaphragmatic injury</a:t>
                      </a:r>
                    </a:p>
                    <a:p>
                      <a:pPr marL="285750" indent="-285750">
                        <a:buFont typeface="Arial" panose="020B0604020202020204" pitchFamily="34" charset="0"/>
                        <a:buChar char="•"/>
                      </a:pPr>
                      <a:r>
                        <a:rPr lang="en-US" sz="1700" b="1" dirty="0"/>
                        <a:t>Abdominopelvic</a:t>
                      </a:r>
                      <a:r>
                        <a:rPr lang="en-US" sz="1700" dirty="0"/>
                        <a:t>: hollow viscus perforation, hemorrhage, genitourinary trauma</a:t>
                      </a:r>
                    </a:p>
                    <a:p>
                      <a:pPr marL="285750" indent="-285750">
                        <a:buFont typeface="Arial" panose="020B0604020202020204" pitchFamily="34" charset="0"/>
                        <a:buChar char="•"/>
                      </a:pPr>
                      <a:r>
                        <a:rPr lang="en-US" sz="1700" b="1" dirty="0"/>
                        <a:t>Musculoskeletal</a:t>
                      </a:r>
                      <a:r>
                        <a:rPr lang="en-US" sz="1700" dirty="0"/>
                        <a:t>: neurovascular injuries, fractures, compartment syndrome</a:t>
                      </a:r>
                    </a:p>
                  </a:txBody>
                  <a:tcPr anchor="ctr">
                    <a:solidFill>
                      <a:schemeClr val="bg1"/>
                    </a:solidFill>
                  </a:tcPr>
                </a:tc>
                <a:extLst>
                  <a:ext uri="{0D108BD9-81ED-4DB2-BD59-A6C34878D82A}">
                    <a16:rowId xmlns:a16="http://schemas.microsoft.com/office/drawing/2014/main" val="1986851375"/>
                  </a:ext>
                </a:extLst>
              </a:tr>
              <a:tr h="891123">
                <a:tc>
                  <a:txBody>
                    <a:bodyPr/>
                    <a:lstStyle/>
                    <a:p>
                      <a:pPr algn="ctr"/>
                      <a:r>
                        <a:rPr lang="en-US" sz="1800" dirty="0"/>
                        <a:t>Thermal injury</a:t>
                      </a:r>
                    </a:p>
                  </a:txBody>
                  <a:tcPr anchor="ctr">
                    <a:solidFill>
                      <a:schemeClr val="bg1"/>
                    </a:solidFill>
                  </a:tcPr>
                </a:tc>
                <a:tc>
                  <a:txBody>
                    <a:bodyPr/>
                    <a:lstStyle/>
                    <a:p>
                      <a:pPr marL="285750" indent="-285750">
                        <a:buFont typeface="Arial" panose="020B0604020202020204" pitchFamily="34" charset="0"/>
                        <a:buChar char="•"/>
                      </a:pPr>
                      <a:r>
                        <a:rPr lang="en-US" sz="1700" dirty="0"/>
                        <a:t>Thermal burns</a:t>
                      </a:r>
                    </a:p>
                    <a:p>
                      <a:pPr marL="285750" indent="-285750">
                        <a:buFont typeface="Arial" panose="020B0604020202020204" pitchFamily="34" charset="0"/>
                        <a:buChar char="•"/>
                      </a:pPr>
                      <a:r>
                        <a:rPr lang="en-US" sz="1700" dirty="0"/>
                        <a:t>Electrical injury</a:t>
                      </a:r>
                    </a:p>
                    <a:p>
                      <a:pPr marL="285750" indent="-285750">
                        <a:buFont typeface="Arial" panose="020B0604020202020204" pitchFamily="34" charset="0"/>
                        <a:buChar char="•"/>
                      </a:pPr>
                      <a:r>
                        <a:rPr lang="en-US" sz="1700" dirty="0"/>
                        <a:t>Inhalation injury</a:t>
                      </a:r>
                    </a:p>
                  </a:txBody>
                  <a:tcPr anchor="ctr">
                    <a:solidFill>
                      <a:schemeClr val="bg1"/>
                    </a:solidFill>
                  </a:tcPr>
                </a:tc>
                <a:tc>
                  <a:txBody>
                    <a:bodyPr/>
                    <a:lstStyle/>
                    <a:p>
                      <a:pPr marL="285750" indent="-285750">
                        <a:buFont typeface="Arial" panose="020B0604020202020204" pitchFamily="34" charset="0"/>
                        <a:buChar char="•"/>
                      </a:pPr>
                      <a:r>
                        <a:rPr lang="en-US" sz="1700" b="1" dirty="0"/>
                        <a:t>Thermal burns</a:t>
                      </a:r>
                      <a:r>
                        <a:rPr lang="en-US" sz="1700" dirty="0"/>
                        <a:t>: circumferential eschar, compartment syndrome</a:t>
                      </a:r>
                    </a:p>
                    <a:p>
                      <a:pPr marL="285750" indent="-285750">
                        <a:buFont typeface="Arial" panose="020B0604020202020204" pitchFamily="34" charset="0"/>
                        <a:buChar char="•"/>
                      </a:pPr>
                      <a:r>
                        <a:rPr lang="en-US" sz="1700" b="1" dirty="0"/>
                        <a:t>Electrical injury</a:t>
                      </a:r>
                      <a:r>
                        <a:rPr lang="en-US" sz="1700" dirty="0"/>
                        <a:t>: cardiac arrhythmias, myonecrosis, compartment syndrome</a:t>
                      </a:r>
                    </a:p>
                    <a:p>
                      <a:pPr marL="285750" indent="-285750">
                        <a:buFont typeface="Arial" panose="020B0604020202020204" pitchFamily="34" charset="0"/>
                        <a:buChar char="•"/>
                      </a:pPr>
                      <a:r>
                        <a:rPr lang="en-US" sz="1700" b="1" dirty="0"/>
                        <a:t>Inhalation injury</a:t>
                      </a:r>
                      <a:r>
                        <a:rPr lang="en-US" sz="1700" dirty="0"/>
                        <a:t>: airway swelling, pulmonary edema, carbon monoxide toxicity</a:t>
                      </a:r>
                    </a:p>
                  </a:txBody>
                  <a:tcPr anchor="ctr">
                    <a:solidFill>
                      <a:schemeClr val="bg1"/>
                    </a:solidFill>
                  </a:tcPr>
                </a:tc>
                <a:extLst>
                  <a:ext uri="{0D108BD9-81ED-4DB2-BD59-A6C34878D82A}">
                    <a16:rowId xmlns:a16="http://schemas.microsoft.com/office/drawing/2014/main" val="4268703603"/>
                  </a:ext>
                </a:extLst>
              </a:tr>
              <a:tr h="1422670">
                <a:tc>
                  <a:txBody>
                    <a:bodyPr/>
                    <a:lstStyle/>
                    <a:p>
                      <a:pPr algn="ctr"/>
                      <a:r>
                        <a:rPr lang="en-US" sz="1800" dirty="0"/>
                        <a:t>Blast injuries</a:t>
                      </a:r>
                    </a:p>
                  </a:txBody>
                  <a:tcPr anchor="ctr">
                    <a:solidFill>
                      <a:schemeClr val="bg1"/>
                    </a:solidFill>
                  </a:tcPr>
                </a:tc>
                <a:tc>
                  <a:txBody>
                    <a:bodyPr/>
                    <a:lstStyle/>
                    <a:p>
                      <a:pPr marL="285750" indent="-285750">
                        <a:buFont typeface="Arial" panose="020B0604020202020204" pitchFamily="34" charset="0"/>
                        <a:buChar char="•"/>
                      </a:pPr>
                      <a:r>
                        <a:rPr lang="en-US" sz="1700" dirty="0"/>
                        <a:t>Pressure-related injury</a:t>
                      </a:r>
                    </a:p>
                    <a:p>
                      <a:pPr marL="285750" indent="-285750">
                        <a:buFont typeface="Arial" panose="020B0604020202020204" pitchFamily="34" charset="0"/>
                        <a:buChar char="•"/>
                      </a:pPr>
                      <a:r>
                        <a:rPr lang="en-US" sz="1700" dirty="0"/>
                        <a:t>Blunt trauma</a:t>
                      </a:r>
                    </a:p>
                    <a:p>
                      <a:pPr marL="285750" indent="-285750">
                        <a:buFont typeface="Arial" panose="020B0604020202020204" pitchFamily="34" charset="0"/>
                        <a:buChar char="•"/>
                      </a:pPr>
                      <a:r>
                        <a:rPr lang="en-US" sz="1700" dirty="0"/>
                        <a:t>Penetrating trauma</a:t>
                      </a:r>
                    </a:p>
                    <a:p>
                      <a:pPr marL="285750" indent="-285750">
                        <a:buFont typeface="Arial" panose="020B0604020202020204" pitchFamily="34" charset="0"/>
                        <a:buChar char="•"/>
                      </a:pPr>
                      <a:r>
                        <a:rPr lang="en-US" sz="1700" dirty="0"/>
                        <a:t>Burns</a:t>
                      </a:r>
                    </a:p>
                    <a:p>
                      <a:pPr marL="285750" indent="-285750">
                        <a:buFont typeface="Arial" panose="020B0604020202020204" pitchFamily="34" charset="0"/>
                        <a:buChar char="•"/>
                      </a:pPr>
                      <a:r>
                        <a:rPr lang="en-US" sz="1700" dirty="0"/>
                        <a:t>Exposure to toxic fumes</a:t>
                      </a:r>
                    </a:p>
                  </a:txBody>
                  <a:tcPr anchor="ctr">
                    <a:solidFill>
                      <a:schemeClr val="bg1"/>
                    </a:solidFill>
                  </a:tcPr>
                </a:tc>
                <a:tc>
                  <a:txBody>
                    <a:bodyPr/>
                    <a:lstStyle/>
                    <a:p>
                      <a:pPr marL="285750" indent="-285750">
                        <a:buFont typeface="Arial" panose="020B0604020202020204" pitchFamily="34" charset="0"/>
                        <a:buChar char="•"/>
                      </a:pPr>
                      <a:r>
                        <a:rPr lang="en-US" sz="1700" b="1" dirty="0"/>
                        <a:t>Pressure-related injury</a:t>
                      </a:r>
                      <a:r>
                        <a:rPr lang="en-US" sz="1700" dirty="0"/>
                        <a:t>: barotrauma, blast lung, tympanic membrane rupture</a:t>
                      </a:r>
                    </a:p>
                    <a:p>
                      <a:pPr marL="285750" indent="-285750">
                        <a:buFont typeface="Arial" panose="020B0604020202020204" pitchFamily="34" charset="0"/>
                        <a:buChar char="•"/>
                      </a:pPr>
                      <a:r>
                        <a:rPr lang="en-US" sz="1700" b="1" dirty="0"/>
                        <a:t>Blunt and/or penetrating injury</a:t>
                      </a:r>
                      <a:r>
                        <a:rPr lang="en-US" sz="1700" dirty="0"/>
                        <a:t>: due to flying debris, shrapnel, falls</a:t>
                      </a:r>
                    </a:p>
                    <a:p>
                      <a:pPr marL="285750" indent="-285750">
                        <a:buFont typeface="Arial" panose="020B0604020202020204" pitchFamily="34" charset="0"/>
                        <a:buChar char="•"/>
                      </a:pPr>
                      <a:r>
                        <a:rPr lang="en-US" sz="1700" b="1" dirty="0"/>
                        <a:t>Burns</a:t>
                      </a:r>
                      <a:r>
                        <a:rPr lang="en-US" sz="1700" dirty="0"/>
                        <a:t>: thermal burns, inhalation injury</a:t>
                      </a:r>
                    </a:p>
                  </a:txBody>
                  <a:tcPr anchor="ctr">
                    <a:solidFill>
                      <a:schemeClr val="bg1"/>
                    </a:solidFill>
                  </a:tcPr>
                </a:tc>
                <a:extLst>
                  <a:ext uri="{0D108BD9-81ED-4DB2-BD59-A6C34878D82A}">
                    <a16:rowId xmlns:a16="http://schemas.microsoft.com/office/drawing/2014/main" val="771707159"/>
                  </a:ext>
                </a:extLst>
              </a:tr>
              <a:tr h="938024">
                <a:tc>
                  <a:txBody>
                    <a:bodyPr/>
                    <a:lstStyle/>
                    <a:p>
                      <a:pPr algn="ctr"/>
                      <a:r>
                        <a:rPr lang="en-US" sz="1800" dirty="0"/>
                        <a:t>Other environmental injuries</a:t>
                      </a:r>
                    </a:p>
                  </a:txBody>
                  <a:tcPr anchor="ctr">
                    <a:solidFill>
                      <a:schemeClr val="bg1"/>
                    </a:solidFill>
                  </a:tcPr>
                </a:tc>
                <a:tc>
                  <a:txBody>
                    <a:bodyPr/>
                    <a:lstStyle/>
                    <a:p>
                      <a:pPr marL="285750" indent="-285750">
                        <a:buFont typeface="Arial" panose="020B0604020202020204" pitchFamily="34" charset="0"/>
                        <a:buChar char="•"/>
                      </a:pPr>
                      <a:r>
                        <a:rPr lang="en-US" sz="1700" dirty="0"/>
                        <a:t>Drowning</a:t>
                      </a:r>
                    </a:p>
                    <a:p>
                      <a:pPr marL="285750" indent="-285750">
                        <a:buFont typeface="Arial" panose="020B0604020202020204" pitchFamily="34" charset="0"/>
                        <a:buChar char="•"/>
                      </a:pPr>
                      <a:r>
                        <a:rPr lang="en-US" sz="1700" dirty="0"/>
                        <a:t>Cold-related injury</a:t>
                      </a:r>
                    </a:p>
                    <a:p>
                      <a:pPr marL="285750" indent="-285750">
                        <a:buFont typeface="Arial" panose="020B0604020202020204" pitchFamily="34" charset="0"/>
                        <a:buChar char="•"/>
                      </a:pPr>
                      <a:r>
                        <a:rPr lang="en-US" sz="1700" dirty="0"/>
                        <a:t>Diving-related injury</a:t>
                      </a:r>
                    </a:p>
                  </a:txBody>
                  <a:tcPr anchor="ctr">
                    <a:solidFill>
                      <a:schemeClr val="bg1"/>
                    </a:solidFill>
                  </a:tcPr>
                </a:tc>
                <a:tc>
                  <a:txBody>
                    <a:bodyPr/>
                    <a:lstStyle/>
                    <a:p>
                      <a:pPr marL="285750" indent="-285750">
                        <a:buFont typeface="Arial" panose="020B0604020202020204" pitchFamily="34" charset="0"/>
                        <a:buChar char="•"/>
                      </a:pPr>
                      <a:r>
                        <a:rPr lang="en-US" sz="1700" b="1" dirty="0"/>
                        <a:t>Drowning</a:t>
                      </a:r>
                      <a:r>
                        <a:rPr lang="en-US" sz="1700" dirty="0"/>
                        <a:t>: respiratory failure, cardiac arrest</a:t>
                      </a:r>
                    </a:p>
                    <a:p>
                      <a:pPr marL="285750" indent="-285750">
                        <a:buFont typeface="Arial" panose="020B0604020202020204" pitchFamily="34" charset="0"/>
                        <a:buChar char="•"/>
                      </a:pPr>
                      <a:r>
                        <a:rPr lang="en-US" sz="1700" b="1" dirty="0"/>
                        <a:t>Cold-related injuries</a:t>
                      </a:r>
                      <a:r>
                        <a:rPr lang="en-US" sz="1700" dirty="0"/>
                        <a:t>: Hypothermia, frostbite, and nonfreezing cold injuries</a:t>
                      </a:r>
                    </a:p>
                    <a:p>
                      <a:pPr marL="285750" indent="-285750">
                        <a:buFont typeface="Arial" panose="020B0604020202020204" pitchFamily="34" charset="0"/>
                        <a:buChar char="•"/>
                      </a:pPr>
                      <a:r>
                        <a:rPr lang="en-US" sz="1700" b="1" dirty="0"/>
                        <a:t>Diving-related injuries</a:t>
                      </a:r>
                      <a:r>
                        <a:rPr lang="en-US" sz="1700" dirty="0"/>
                        <a:t>: decompression disease, arterial gas embolism, barotrauma</a:t>
                      </a:r>
                    </a:p>
                  </a:txBody>
                  <a:tcPr anchor="ctr">
                    <a:solidFill>
                      <a:schemeClr val="bg1"/>
                    </a:solidFill>
                  </a:tcPr>
                </a:tc>
                <a:extLst>
                  <a:ext uri="{0D108BD9-81ED-4DB2-BD59-A6C34878D82A}">
                    <a16:rowId xmlns:a16="http://schemas.microsoft.com/office/drawing/2014/main" val="2519563787"/>
                  </a:ext>
                </a:extLst>
              </a:tr>
            </a:tbl>
          </a:graphicData>
        </a:graphic>
      </p:graphicFrame>
    </p:spTree>
    <p:extLst>
      <p:ext uri="{BB962C8B-B14F-4D97-AF65-F5344CB8AC3E}">
        <p14:creationId xmlns:p14="http://schemas.microsoft.com/office/powerpoint/2010/main" val="525227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DBBCC-019E-7706-2108-DCE62ADE6FEA}"/>
              </a:ext>
            </a:extLst>
          </p:cNvPr>
          <p:cNvSpPr>
            <a:spLocks noGrp="1"/>
          </p:cNvSpPr>
          <p:nvPr>
            <p:ph type="title"/>
          </p:nvPr>
        </p:nvSpPr>
        <p:spPr/>
        <p:txBody>
          <a:bodyPr/>
          <a:lstStyle/>
          <a:p>
            <a:r>
              <a:rPr lang="en-US" dirty="0"/>
              <a:t>Depressed skull fracture</a:t>
            </a:r>
          </a:p>
        </p:txBody>
      </p:sp>
      <p:sp>
        <p:nvSpPr>
          <p:cNvPr id="3" name="Content Placeholder 2">
            <a:extLst>
              <a:ext uri="{FF2B5EF4-FFF2-40B4-BE49-F238E27FC236}">
                <a16:creationId xmlns:a16="http://schemas.microsoft.com/office/drawing/2014/main" id="{2A3A303D-EB70-727D-37CA-F43E874E20D1}"/>
              </a:ext>
            </a:extLst>
          </p:cNvPr>
          <p:cNvSpPr>
            <a:spLocks noGrp="1"/>
          </p:cNvSpPr>
          <p:nvPr>
            <p:ph idx="1"/>
          </p:nvPr>
        </p:nvSpPr>
        <p:spPr>
          <a:xfrm>
            <a:off x="838200" y="1305026"/>
            <a:ext cx="5454445" cy="4871938"/>
          </a:xfrm>
        </p:spPr>
        <p:txBody>
          <a:bodyPr/>
          <a:lstStyle/>
          <a:p>
            <a:r>
              <a:rPr lang="en-US" b="1" dirty="0"/>
              <a:t>What is your spot diagnosis ?</a:t>
            </a:r>
          </a:p>
          <a:p>
            <a:pPr lvl="1"/>
            <a:r>
              <a:rPr lang="en-US" dirty="0"/>
              <a:t>Depressed skull fracture</a:t>
            </a:r>
          </a:p>
          <a:p>
            <a:r>
              <a:rPr lang="en-US" b="1" dirty="0"/>
              <a:t>What is the management ?</a:t>
            </a:r>
          </a:p>
          <a:p>
            <a:pPr lvl="1"/>
            <a:r>
              <a:rPr lang="en-US" dirty="0"/>
              <a:t>Surgical elevation </a:t>
            </a:r>
          </a:p>
          <a:p>
            <a:r>
              <a:rPr lang="en-US" b="1" dirty="0"/>
              <a:t>Mention 2 indications for surgery</a:t>
            </a:r>
          </a:p>
          <a:p>
            <a:pPr lvl="1"/>
            <a:r>
              <a:rPr lang="en-US" dirty="0"/>
              <a:t>Cosmetic disfigurement</a:t>
            </a:r>
          </a:p>
          <a:p>
            <a:pPr lvl="1"/>
            <a:r>
              <a:rPr lang="en-US" dirty="0"/>
              <a:t>Depressed more than 1 cm</a:t>
            </a:r>
          </a:p>
          <a:p>
            <a:pPr lvl="1"/>
            <a:r>
              <a:rPr lang="en-US" dirty="0"/>
              <a:t>Presence of neurological deficits</a:t>
            </a:r>
          </a:p>
          <a:p>
            <a:pPr lvl="1"/>
            <a:r>
              <a:rPr lang="en-US" dirty="0"/>
              <a:t>CSF leakage</a:t>
            </a:r>
          </a:p>
          <a:p>
            <a:pPr lvl="1"/>
            <a:r>
              <a:rPr lang="en-US" dirty="0"/>
              <a:t>Seizures</a:t>
            </a:r>
          </a:p>
        </p:txBody>
      </p:sp>
      <p:pic>
        <p:nvPicPr>
          <p:cNvPr id="4" name="Picture 3">
            <a:extLst>
              <a:ext uri="{FF2B5EF4-FFF2-40B4-BE49-F238E27FC236}">
                <a16:creationId xmlns:a16="http://schemas.microsoft.com/office/drawing/2014/main" id="{600C740A-316A-B4E8-4E76-2EC034ACC604}"/>
              </a:ext>
            </a:extLst>
          </p:cNvPr>
          <p:cNvPicPr>
            <a:picLocks noChangeAspect="1"/>
          </p:cNvPicPr>
          <p:nvPr/>
        </p:nvPicPr>
        <p:blipFill>
          <a:blip r:embed="rId2"/>
          <a:stretch>
            <a:fillRect/>
          </a:stretch>
        </p:blipFill>
        <p:spPr>
          <a:xfrm>
            <a:off x="7983794" y="1305026"/>
            <a:ext cx="3370006" cy="2112541"/>
          </a:xfrm>
          <a:prstGeom prst="rect">
            <a:avLst/>
          </a:prstGeom>
        </p:spPr>
      </p:pic>
      <p:pic>
        <p:nvPicPr>
          <p:cNvPr id="6" name="Picture 5">
            <a:extLst>
              <a:ext uri="{FF2B5EF4-FFF2-40B4-BE49-F238E27FC236}">
                <a16:creationId xmlns:a16="http://schemas.microsoft.com/office/drawing/2014/main" id="{FC67C0E3-1BE9-233E-8818-F426B356CA07}"/>
              </a:ext>
            </a:extLst>
          </p:cNvPr>
          <p:cNvPicPr>
            <a:picLocks noChangeAspect="1"/>
          </p:cNvPicPr>
          <p:nvPr/>
        </p:nvPicPr>
        <p:blipFill rotWithShape="1">
          <a:blip r:embed="rId3">
            <a:extLst>
              <a:ext uri="{28A0092B-C50C-407E-A947-70E740481C1C}">
                <a14:useLocalDpi xmlns:a14="http://schemas.microsoft.com/office/drawing/2010/main" val="0"/>
              </a:ext>
            </a:extLst>
          </a:blip>
          <a:srcRect l="18381" t="20012" r="18308"/>
          <a:stretch/>
        </p:blipFill>
        <p:spPr>
          <a:xfrm>
            <a:off x="9220199" y="3481354"/>
            <a:ext cx="2133601" cy="2695611"/>
          </a:xfrm>
          <a:prstGeom prst="rect">
            <a:avLst/>
          </a:prstGeom>
        </p:spPr>
      </p:pic>
      <p:pic>
        <p:nvPicPr>
          <p:cNvPr id="9" name="Picture 8">
            <a:extLst>
              <a:ext uri="{FF2B5EF4-FFF2-40B4-BE49-F238E27FC236}">
                <a16:creationId xmlns:a16="http://schemas.microsoft.com/office/drawing/2014/main" id="{C1D7C3BF-8558-9632-7ABB-BEB1F12C8765}"/>
              </a:ext>
            </a:extLst>
          </p:cNvPr>
          <p:cNvPicPr>
            <a:picLocks noChangeAspect="1"/>
          </p:cNvPicPr>
          <p:nvPr/>
        </p:nvPicPr>
        <p:blipFill rotWithShape="1">
          <a:blip r:embed="rId4">
            <a:extLst>
              <a:ext uri="{28A0092B-C50C-407E-A947-70E740481C1C}">
                <a14:useLocalDpi xmlns:a14="http://schemas.microsoft.com/office/drawing/2010/main" val="0"/>
              </a:ext>
            </a:extLst>
          </a:blip>
          <a:srcRect l="10658" r="5456"/>
          <a:stretch/>
        </p:blipFill>
        <p:spPr>
          <a:xfrm>
            <a:off x="6944881" y="3481354"/>
            <a:ext cx="2235990" cy="2695610"/>
          </a:xfrm>
          <a:prstGeom prst="rect">
            <a:avLst/>
          </a:prstGeom>
        </p:spPr>
      </p:pic>
      <p:sp>
        <p:nvSpPr>
          <p:cNvPr id="12" name="TextBox 11">
            <a:extLst>
              <a:ext uri="{FF2B5EF4-FFF2-40B4-BE49-F238E27FC236}">
                <a16:creationId xmlns:a16="http://schemas.microsoft.com/office/drawing/2014/main" id="{141DC48D-5E53-4D09-C435-B82C840AD5DF}"/>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2424800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9DD8-91F4-40BF-BE1D-B2A2E60A72DE}"/>
              </a:ext>
            </a:extLst>
          </p:cNvPr>
          <p:cNvSpPr>
            <a:spLocks noGrp="1"/>
          </p:cNvSpPr>
          <p:nvPr>
            <p:ph type="title"/>
          </p:nvPr>
        </p:nvSpPr>
        <p:spPr/>
        <p:txBody>
          <a:bodyPr>
            <a:normAutofit/>
          </a:bodyPr>
          <a:lstStyle/>
          <a:p>
            <a:r>
              <a:rPr lang="en-US" dirty="0"/>
              <a:t>Basal skull fracture</a:t>
            </a:r>
          </a:p>
        </p:txBody>
      </p:sp>
      <p:sp>
        <p:nvSpPr>
          <p:cNvPr id="3" name="Content Placeholder 2">
            <a:extLst>
              <a:ext uri="{FF2B5EF4-FFF2-40B4-BE49-F238E27FC236}">
                <a16:creationId xmlns:a16="http://schemas.microsoft.com/office/drawing/2014/main" id="{80C36670-8DEC-3BF3-9CA6-67920483D913}"/>
              </a:ext>
            </a:extLst>
          </p:cNvPr>
          <p:cNvSpPr>
            <a:spLocks noGrp="1"/>
          </p:cNvSpPr>
          <p:nvPr>
            <p:ph idx="1"/>
          </p:nvPr>
        </p:nvSpPr>
        <p:spPr>
          <a:xfrm>
            <a:off x="838200" y="1305026"/>
            <a:ext cx="6889955" cy="4871938"/>
          </a:xfrm>
        </p:spPr>
        <p:txBody>
          <a:bodyPr/>
          <a:lstStyle/>
          <a:p>
            <a:r>
              <a:rPr lang="en-US" b="1" dirty="0"/>
              <a:t>What is the name of this sign ?</a:t>
            </a:r>
          </a:p>
          <a:p>
            <a:pPr marL="914400" lvl="1" indent="-457200">
              <a:buFont typeface="+mj-lt"/>
              <a:buAutoNum type="alphaLcPeriod"/>
            </a:pPr>
            <a:r>
              <a:rPr lang="en-US" dirty="0"/>
              <a:t>Battle’s sign</a:t>
            </a:r>
          </a:p>
          <a:p>
            <a:pPr marL="914400" lvl="1" indent="-457200">
              <a:buFont typeface="+mj-lt"/>
              <a:buAutoNum type="alphaLcPeriod"/>
            </a:pPr>
            <a:r>
              <a:rPr lang="en-US" dirty="0"/>
              <a:t>Raccoon eyes</a:t>
            </a:r>
          </a:p>
          <a:p>
            <a:r>
              <a:rPr lang="en-US" b="1" dirty="0"/>
              <a:t>What does this sign indicate ?</a:t>
            </a:r>
          </a:p>
          <a:p>
            <a:pPr lvl="1"/>
            <a:r>
              <a:rPr lang="en-US" dirty="0"/>
              <a:t>Basal skull fracture</a:t>
            </a:r>
          </a:p>
        </p:txBody>
      </p:sp>
      <p:grpSp>
        <p:nvGrpSpPr>
          <p:cNvPr id="9" name="Group 8">
            <a:extLst>
              <a:ext uri="{FF2B5EF4-FFF2-40B4-BE49-F238E27FC236}">
                <a16:creationId xmlns:a16="http://schemas.microsoft.com/office/drawing/2014/main" id="{8B0EA208-C2B1-50C9-CC08-941832E82B8C}"/>
              </a:ext>
            </a:extLst>
          </p:cNvPr>
          <p:cNvGrpSpPr/>
          <p:nvPr/>
        </p:nvGrpSpPr>
        <p:grpSpPr>
          <a:xfrm>
            <a:off x="7896296" y="1305025"/>
            <a:ext cx="3457504" cy="4871938"/>
            <a:chOff x="7896296" y="1305025"/>
            <a:chExt cx="3457504" cy="4871938"/>
          </a:xfrm>
        </p:grpSpPr>
        <p:pic>
          <p:nvPicPr>
            <p:cNvPr id="5" name="Content Placeholder 4">
              <a:extLst>
                <a:ext uri="{FF2B5EF4-FFF2-40B4-BE49-F238E27FC236}">
                  <a16:creationId xmlns:a16="http://schemas.microsoft.com/office/drawing/2014/main" id="{33469FF1-894C-259C-3418-BA9F0CB63A07}"/>
                </a:ext>
              </a:extLst>
            </p:cNvPr>
            <p:cNvPicPr>
              <a:picLocks noChangeAspect="1"/>
            </p:cNvPicPr>
            <p:nvPr/>
          </p:nvPicPr>
          <p:blipFill>
            <a:blip r:embed="rId2"/>
            <a:srcRect r="13618"/>
            <a:stretch>
              <a:fillRect/>
            </a:stretch>
          </p:blipFill>
          <p:spPr bwMode="auto">
            <a:xfrm>
              <a:off x="7896296" y="1305025"/>
              <a:ext cx="3457504" cy="487193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4F31672-A365-FCC2-6358-999A7F4E37CD}"/>
                </a:ext>
              </a:extLst>
            </p:cNvPr>
            <p:cNvSpPr txBox="1"/>
            <p:nvPr/>
          </p:nvSpPr>
          <p:spPr>
            <a:xfrm>
              <a:off x="7896296" y="1305025"/>
              <a:ext cx="332143" cy="461665"/>
            </a:xfrm>
            <a:prstGeom prst="rect">
              <a:avLst/>
            </a:prstGeom>
            <a:solidFill>
              <a:schemeClr val="bg1"/>
            </a:solidFill>
          </p:spPr>
          <p:txBody>
            <a:bodyPr wrap="none" rtlCol="0">
              <a:spAutoFit/>
            </a:bodyPr>
            <a:lstStyle/>
            <a:p>
              <a:pPr algn="ctr"/>
              <a:r>
                <a:rPr lang="en-US" sz="2400" dirty="0"/>
                <a:t>a</a:t>
              </a:r>
            </a:p>
          </p:txBody>
        </p:sp>
      </p:grpSp>
      <p:grpSp>
        <p:nvGrpSpPr>
          <p:cNvPr id="11" name="Group 10">
            <a:extLst>
              <a:ext uri="{FF2B5EF4-FFF2-40B4-BE49-F238E27FC236}">
                <a16:creationId xmlns:a16="http://schemas.microsoft.com/office/drawing/2014/main" id="{C7A763DD-04E3-3291-B144-0E1BAEAA73F5}"/>
              </a:ext>
            </a:extLst>
          </p:cNvPr>
          <p:cNvGrpSpPr/>
          <p:nvPr/>
        </p:nvGrpSpPr>
        <p:grpSpPr>
          <a:xfrm>
            <a:off x="3955187" y="3572315"/>
            <a:ext cx="3772968" cy="2604648"/>
            <a:chOff x="3955187" y="3572315"/>
            <a:chExt cx="3772968" cy="2604648"/>
          </a:xfrm>
        </p:grpSpPr>
        <p:pic>
          <p:nvPicPr>
            <p:cNvPr id="7" name="Picture 6">
              <a:extLst>
                <a:ext uri="{FF2B5EF4-FFF2-40B4-BE49-F238E27FC236}">
                  <a16:creationId xmlns:a16="http://schemas.microsoft.com/office/drawing/2014/main" id="{30CDC679-9921-9053-E643-5FBA6A974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572316"/>
              <a:ext cx="3765755" cy="260464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391DD81-4636-DF45-308E-64642CE121E3}"/>
                </a:ext>
              </a:extLst>
            </p:cNvPr>
            <p:cNvSpPr txBox="1"/>
            <p:nvPr/>
          </p:nvSpPr>
          <p:spPr>
            <a:xfrm>
              <a:off x="3955187" y="3572315"/>
              <a:ext cx="346570" cy="461665"/>
            </a:xfrm>
            <a:prstGeom prst="rect">
              <a:avLst/>
            </a:prstGeom>
            <a:solidFill>
              <a:schemeClr val="bg1"/>
            </a:solidFill>
          </p:spPr>
          <p:txBody>
            <a:bodyPr wrap="none" rtlCol="0">
              <a:spAutoFit/>
            </a:bodyPr>
            <a:lstStyle/>
            <a:p>
              <a:pPr algn="ctr"/>
              <a:r>
                <a:rPr lang="en-US" sz="2400" dirty="0"/>
                <a:t>b</a:t>
              </a:r>
            </a:p>
          </p:txBody>
        </p:sp>
      </p:grpSp>
      <p:sp>
        <p:nvSpPr>
          <p:cNvPr id="12" name="TextBox 11">
            <a:extLst>
              <a:ext uri="{FF2B5EF4-FFF2-40B4-BE49-F238E27FC236}">
                <a16:creationId xmlns:a16="http://schemas.microsoft.com/office/drawing/2014/main" id="{900DCDFE-9AFE-E735-0B97-424B3148FF93}"/>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2548868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AB31-B4F2-BC7E-02CA-69DB047C239D}"/>
              </a:ext>
            </a:extLst>
          </p:cNvPr>
          <p:cNvSpPr>
            <a:spLocks noGrp="1"/>
          </p:cNvSpPr>
          <p:nvPr>
            <p:ph type="title"/>
          </p:nvPr>
        </p:nvSpPr>
        <p:spPr/>
        <p:txBody>
          <a:bodyPr/>
          <a:lstStyle/>
          <a:p>
            <a:r>
              <a:rPr lang="en-US" sz="4400" dirty="0">
                <a:latin typeface="Calibri Light" charset="0"/>
                <a:ea typeface="Calibri Light" charset="0"/>
                <a:cs typeface="+mj-cs"/>
              </a:rPr>
              <a:t>Brain </a:t>
            </a:r>
            <a:r>
              <a:rPr lang="en-US" dirty="0"/>
              <a:t>injury</a:t>
            </a:r>
          </a:p>
        </p:txBody>
      </p:sp>
      <p:graphicFrame>
        <p:nvGraphicFramePr>
          <p:cNvPr id="4" name="Table 4">
            <a:extLst>
              <a:ext uri="{FF2B5EF4-FFF2-40B4-BE49-F238E27FC236}">
                <a16:creationId xmlns:a16="http://schemas.microsoft.com/office/drawing/2014/main" id="{53443E7F-F05D-87FD-5C65-0469D2117761}"/>
              </a:ext>
            </a:extLst>
          </p:cNvPr>
          <p:cNvGraphicFramePr>
            <a:graphicFrameLocks noGrp="1"/>
          </p:cNvGraphicFramePr>
          <p:nvPr>
            <p:ph idx="1"/>
          </p:nvPr>
        </p:nvGraphicFramePr>
        <p:xfrm>
          <a:off x="838200" y="1304925"/>
          <a:ext cx="10515600" cy="2895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40276560"/>
                    </a:ext>
                  </a:extLst>
                </a:gridCol>
                <a:gridCol w="5257800">
                  <a:extLst>
                    <a:ext uri="{9D8B030D-6E8A-4147-A177-3AD203B41FA5}">
                      <a16:colId xmlns:a16="http://schemas.microsoft.com/office/drawing/2014/main" val="1491229566"/>
                    </a:ext>
                  </a:extLst>
                </a:gridCol>
              </a:tblGrid>
              <a:tr h="0">
                <a:tc>
                  <a:txBody>
                    <a:bodyPr/>
                    <a:lstStyle/>
                    <a:p>
                      <a:pPr algn="ctr"/>
                      <a:r>
                        <a:rPr lang="en-US" sz="2800" dirty="0"/>
                        <a:t>Primary injury</a:t>
                      </a:r>
                    </a:p>
                  </a:txBody>
                  <a:tcPr anchor="ctr">
                    <a:solidFill>
                      <a:schemeClr val="accent1">
                        <a:lumMod val="50000"/>
                      </a:schemeClr>
                    </a:solidFill>
                  </a:tcPr>
                </a:tc>
                <a:tc>
                  <a:txBody>
                    <a:bodyPr/>
                    <a:lstStyle/>
                    <a:p>
                      <a:pPr algn="ctr"/>
                      <a:r>
                        <a:rPr lang="en-US" sz="2800" dirty="0"/>
                        <a:t>Secondary injury</a:t>
                      </a:r>
                    </a:p>
                  </a:txBody>
                  <a:tcPr anchor="ctr">
                    <a:solidFill>
                      <a:schemeClr val="accent1">
                        <a:lumMod val="50000"/>
                      </a:schemeClr>
                    </a:solidFill>
                  </a:tcPr>
                </a:tc>
                <a:extLst>
                  <a:ext uri="{0D108BD9-81ED-4DB2-BD59-A6C34878D82A}">
                    <a16:rowId xmlns:a16="http://schemas.microsoft.com/office/drawing/2014/main" val="182777265"/>
                  </a:ext>
                </a:extLst>
              </a:tr>
              <a:tr h="0">
                <a:tc>
                  <a:txBody>
                    <a:bodyPr/>
                    <a:lstStyle/>
                    <a:p>
                      <a:pPr algn="l"/>
                      <a:r>
                        <a:rPr lang="en-US" sz="2400" b="1" dirty="0"/>
                        <a:t>Definition</a:t>
                      </a:r>
                      <a:r>
                        <a:rPr lang="en-US" sz="2400" dirty="0"/>
                        <a:t>: brain injury that occurs at the time of the trauma as an immediate consequence of head injury</a:t>
                      </a:r>
                    </a:p>
                  </a:txBody>
                  <a:tcPr/>
                </a:tc>
                <a:tc>
                  <a:txBody>
                    <a:bodyPr/>
                    <a:lstStyle/>
                    <a:p>
                      <a:pPr algn="l"/>
                      <a:r>
                        <a:rPr lang="en-US" sz="2400" b="1" dirty="0"/>
                        <a:t>Definition</a:t>
                      </a:r>
                      <a:r>
                        <a:rPr lang="en-US" sz="2400" dirty="0"/>
                        <a:t>: indirect brain injury resulting from physiological changes following acute CNS insults and/or their treatment</a:t>
                      </a:r>
                    </a:p>
                  </a:txBody>
                  <a:tcPr/>
                </a:tc>
                <a:extLst>
                  <a:ext uri="{0D108BD9-81ED-4DB2-BD59-A6C34878D82A}">
                    <a16:rowId xmlns:a16="http://schemas.microsoft.com/office/drawing/2014/main" val="699657628"/>
                  </a:ext>
                </a:extLst>
              </a:tr>
              <a:tr h="0">
                <a:tc>
                  <a:txBody>
                    <a:bodyPr/>
                    <a:lstStyle/>
                    <a:p>
                      <a:pPr algn="l"/>
                      <a:r>
                        <a:rPr lang="en-US" sz="2400" dirty="0"/>
                        <a:t>Intracranial hemorrhage, Cerebral contusion, Coup-contrecoup injury, concussion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Examples</a:t>
                      </a:r>
                      <a:r>
                        <a:rPr lang="en-US" sz="2400" dirty="0"/>
                        <a:t>: disrupted blood-brain barrier, hypoxic-ischemic encephalopathy, Generalized cerebral edema</a:t>
                      </a:r>
                    </a:p>
                  </a:txBody>
                  <a:tcPr/>
                </a:tc>
                <a:extLst>
                  <a:ext uri="{0D108BD9-81ED-4DB2-BD59-A6C34878D82A}">
                    <a16:rowId xmlns:a16="http://schemas.microsoft.com/office/drawing/2014/main" val="452234010"/>
                  </a:ext>
                </a:extLst>
              </a:tr>
            </a:tbl>
          </a:graphicData>
        </a:graphic>
      </p:graphicFrame>
      <p:sp>
        <p:nvSpPr>
          <p:cNvPr id="3" name="TextBox 2">
            <a:extLst>
              <a:ext uri="{FF2B5EF4-FFF2-40B4-BE49-F238E27FC236}">
                <a16:creationId xmlns:a16="http://schemas.microsoft.com/office/drawing/2014/main" id="{86533D40-2EF6-D02C-085F-81F6C08CCA2E}"/>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2550294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4B266A-3B77-0398-94BC-EC7D7E85A01C}"/>
              </a:ext>
            </a:extLst>
          </p:cNvPr>
          <p:cNvSpPr>
            <a:spLocks noGrp="1"/>
          </p:cNvSpPr>
          <p:nvPr>
            <p:ph type="title"/>
          </p:nvPr>
        </p:nvSpPr>
        <p:spPr/>
        <p:txBody>
          <a:bodyPr/>
          <a:lstStyle/>
          <a:p>
            <a:r>
              <a:rPr lang="en-US" dirty="0"/>
              <a:t>Extra Axial Hematomas</a:t>
            </a:r>
          </a:p>
        </p:txBody>
      </p:sp>
      <p:graphicFrame>
        <p:nvGraphicFramePr>
          <p:cNvPr id="7" name="Table 7">
            <a:extLst>
              <a:ext uri="{FF2B5EF4-FFF2-40B4-BE49-F238E27FC236}">
                <a16:creationId xmlns:a16="http://schemas.microsoft.com/office/drawing/2014/main" id="{68E5C3BA-D272-0E5C-0C09-D238558B915E}"/>
              </a:ext>
            </a:extLst>
          </p:cNvPr>
          <p:cNvGraphicFramePr>
            <a:graphicFrameLocks noGrp="1"/>
          </p:cNvGraphicFramePr>
          <p:nvPr>
            <p:ph idx="1"/>
          </p:nvPr>
        </p:nvGraphicFramePr>
        <p:xfrm>
          <a:off x="838201" y="1207648"/>
          <a:ext cx="10515600" cy="33883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655242178"/>
                    </a:ext>
                  </a:extLst>
                </a:gridCol>
                <a:gridCol w="2437588">
                  <a:extLst>
                    <a:ext uri="{9D8B030D-6E8A-4147-A177-3AD203B41FA5}">
                      <a16:colId xmlns:a16="http://schemas.microsoft.com/office/drawing/2014/main" val="931009787"/>
                    </a:ext>
                  </a:extLst>
                </a:gridCol>
                <a:gridCol w="2820212">
                  <a:extLst>
                    <a:ext uri="{9D8B030D-6E8A-4147-A177-3AD203B41FA5}">
                      <a16:colId xmlns:a16="http://schemas.microsoft.com/office/drawing/2014/main" val="1742729070"/>
                    </a:ext>
                  </a:extLst>
                </a:gridCol>
                <a:gridCol w="2628900">
                  <a:extLst>
                    <a:ext uri="{9D8B030D-6E8A-4147-A177-3AD203B41FA5}">
                      <a16:colId xmlns:a16="http://schemas.microsoft.com/office/drawing/2014/main" val="1491373802"/>
                    </a:ext>
                  </a:extLst>
                </a:gridCol>
              </a:tblGrid>
              <a:tr h="370840">
                <a:tc>
                  <a:txBody>
                    <a:bodyPr/>
                    <a:lstStyle/>
                    <a:p>
                      <a:pPr algn="ctr"/>
                      <a:r>
                        <a:rPr lang="en-US" dirty="0"/>
                        <a:t>Epidural  hematoma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Subdural hematoma</a:t>
                      </a:r>
                      <a:endParaRPr lang="ar-JO"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Subarachnoid hematoma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t>Intraventricular hematoma</a:t>
                      </a:r>
                    </a:p>
                  </a:txBody>
                  <a:tcPr/>
                </a:tc>
                <a:extLst>
                  <a:ext uri="{0D108BD9-81ED-4DB2-BD59-A6C34878D82A}">
                    <a16:rowId xmlns:a16="http://schemas.microsoft.com/office/drawing/2014/main" val="2270661600"/>
                  </a:ext>
                </a:extLst>
              </a:tr>
              <a:tr h="370840">
                <a:tc>
                  <a:txBody>
                    <a:bodyPr/>
                    <a:lstStyle/>
                    <a:p>
                      <a:pPr marL="285750" indent="-285750">
                        <a:buFont typeface="Arial" panose="020B0604020202020204" pitchFamily="34" charset="0"/>
                        <a:buChar char="•"/>
                      </a:pPr>
                      <a:r>
                        <a:rPr lang="en-US" sz="1700" b="1" dirty="0"/>
                        <a:t>Shape</a:t>
                      </a:r>
                      <a:r>
                        <a:rPr lang="en-US" sz="1700" dirty="0"/>
                        <a:t>: Lens (biconvex)</a:t>
                      </a:r>
                    </a:p>
                    <a:p>
                      <a:pPr marL="285750" indent="-285750">
                        <a:buFont typeface="Arial" panose="020B0604020202020204" pitchFamily="34" charset="0"/>
                        <a:buChar char="•"/>
                      </a:pPr>
                      <a:r>
                        <a:rPr lang="en-US" sz="1700" dirty="0"/>
                        <a:t>Respect the sutures</a:t>
                      </a:r>
                    </a:p>
                    <a:p>
                      <a:pPr marL="285750" indent="-285750">
                        <a:buFont typeface="Arial" panose="020B0604020202020204" pitchFamily="34" charset="0"/>
                        <a:buChar char="•"/>
                      </a:pPr>
                      <a:r>
                        <a:rPr lang="en-US" sz="1700" dirty="0"/>
                        <a:t>Can cause mass effect </a:t>
                      </a:r>
                    </a:p>
                    <a:p>
                      <a:pPr marL="285750" indent="-285750">
                        <a:buFont typeface="Arial" panose="020B0604020202020204" pitchFamily="34" charset="0"/>
                        <a:buChar char="•"/>
                      </a:pPr>
                      <a:r>
                        <a:rPr lang="en-US" sz="1700" b="1" dirty="0"/>
                        <a:t>Most common from </a:t>
                      </a:r>
                      <a:r>
                        <a:rPr lang="en-US" sz="1700" dirty="0"/>
                        <a:t>the middle meningeal artery</a:t>
                      </a:r>
                    </a:p>
                    <a:p>
                      <a:pPr marL="285750" indent="-285750">
                        <a:buFont typeface="Arial" panose="020B0604020202020204" pitchFamily="34" charset="0"/>
                        <a:buChar char="•"/>
                      </a:pPr>
                      <a:r>
                        <a:rPr lang="en-US" sz="1700" b="1" i="0" kern="1200" dirty="0">
                          <a:solidFill>
                            <a:schemeClr val="dk1"/>
                          </a:solidFill>
                          <a:effectLst/>
                          <a:latin typeface="+mn-lt"/>
                          <a:ea typeface="+mn-ea"/>
                          <a:cs typeface="+mn-cs"/>
                        </a:rPr>
                        <a:t>Venous EDH</a:t>
                      </a:r>
                      <a:r>
                        <a:rPr lang="en-US" sz="1700" b="0" i="0" kern="1200" dirty="0">
                          <a:solidFill>
                            <a:schemeClr val="dk1"/>
                          </a:solidFill>
                          <a:effectLst/>
                          <a:latin typeface="+mn-lt"/>
                          <a:ea typeface="+mn-ea"/>
                          <a:cs typeface="+mn-cs"/>
                        </a:rPr>
                        <a:t> (rare) from the middle meningeal vein or dural venous sinus injury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dirty="0"/>
                        <a:t>Treatment</a:t>
                      </a:r>
                      <a:r>
                        <a:rPr lang="en-US" sz="1700" dirty="0"/>
                        <a:t>: Craniotomy &amp; evacuation</a:t>
                      </a:r>
                    </a:p>
                  </a:txBody>
                  <a:tcPr/>
                </a:tc>
                <a:tc>
                  <a:txBody>
                    <a:bodyPr/>
                    <a:lstStyle/>
                    <a:p>
                      <a:pPr marL="285750" indent="-285750">
                        <a:buFont typeface="Arial" panose="020B0604020202020204" pitchFamily="34" charset="0"/>
                        <a:buChar char="•"/>
                      </a:pPr>
                      <a:r>
                        <a:rPr lang="en-US" sz="1700" b="1" dirty="0"/>
                        <a:t>Shape</a:t>
                      </a:r>
                      <a:r>
                        <a:rPr lang="en-US" sz="1700" dirty="0"/>
                        <a:t>: Lacunar</a:t>
                      </a:r>
                    </a:p>
                    <a:p>
                      <a:pPr marL="285750" indent="-285750">
                        <a:buFont typeface="Arial" panose="020B0604020202020204" pitchFamily="34" charset="0"/>
                        <a:buChar char="•"/>
                      </a:pPr>
                      <a:r>
                        <a:rPr lang="en-US" sz="1700" dirty="0"/>
                        <a:t>Doesn’t respect suture</a:t>
                      </a:r>
                    </a:p>
                    <a:p>
                      <a:pPr marL="285750" indent="-285750">
                        <a:buFont typeface="Arial" panose="020B0604020202020204" pitchFamily="34" charset="0"/>
                        <a:buChar char="•"/>
                      </a:pPr>
                      <a:r>
                        <a:rPr lang="en-US" sz="1700" dirty="0"/>
                        <a:t>Less likely to cause mass effect</a:t>
                      </a:r>
                    </a:p>
                    <a:p>
                      <a:pPr marL="285750" indent="-285750">
                        <a:buFont typeface="Arial" panose="020B0604020202020204" pitchFamily="34" charset="0"/>
                        <a:buChar char="•"/>
                      </a:pPr>
                      <a:r>
                        <a:rPr lang="en-US" sz="1700" b="1" dirty="0"/>
                        <a:t>Most common from </a:t>
                      </a:r>
                      <a:r>
                        <a:rPr lang="en-US" sz="1700" dirty="0"/>
                        <a:t>the bridging veins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dirty="0"/>
                        <a:t>Treatment</a:t>
                      </a:r>
                      <a:r>
                        <a:rPr lang="en-US" sz="1700" dirty="0"/>
                        <a:t>: Craniotomy &amp; dura slitting</a:t>
                      </a:r>
                    </a:p>
                    <a:p>
                      <a:pPr marL="285750" indent="-285750">
                        <a:buFont typeface="Arial" panose="020B0604020202020204" pitchFamily="34" charset="0"/>
                        <a:buChar char="•"/>
                      </a:pPr>
                      <a:endParaRPr lang="en-US" sz="1700" dirty="0"/>
                    </a:p>
                  </a:txBody>
                  <a:tcPr/>
                </a:tc>
                <a:tc>
                  <a:txBody>
                    <a:bodyPr/>
                    <a:lstStyle/>
                    <a:p>
                      <a:pPr marL="285750" indent="-285750">
                        <a:buFont typeface="Arial" panose="020B0604020202020204" pitchFamily="34" charset="0"/>
                        <a:buChar char="•"/>
                      </a:pPr>
                      <a:r>
                        <a:rPr lang="en-US" sz="1600" dirty="0"/>
                        <a:t>Bleeding in sulci &amp; citterns</a:t>
                      </a:r>
                    </a:p>
                    <a:p>
                      <a:pPr marL="285750" indent="-285750">
                        <a:buFont typeface="Arial" panose="020B0604020202020204" pitchFamily="34" charset="0"/>
                        <a:buChar char="•"/>
                      </a:pPr>
                      <a:r>
                        <a:rPr lang="en-US" sz="1600" dirty="0"/>
                        <a:t>Usually found centrally (around the circle of Willis) but can occur in other parts of the brain</a:t>
                      </a:r>
                    </a:p>
                    <a:p>
                      <a:pPr marL="285750" indent="-285750">
                        <a:buFont typeface="Arial" panose="020B0604020202020204" pitchFamily="34" charset="0"/>
                        <a:buChar char="•"/>
                      </a:pPr>
                      <a:r>
                        <a:rPr lang="en-US" sz="1600" b="1" dirty="0"/>
                        <a:t>Most commonly due to </a:t>
                      </a:r>
                      <a:r>
                        <a:rPr lang="en-US" sz="1600" dirty="0"/>
                        <a:t>rupture of an intracranial aneurysm (berry aneurysm)</a:t>
                      </a:r>
                    </a:p>
                    <a:p>
                      <a:pPr marL="285750" indent="-285750">
                        <a:buFont typeface="Arial" panose="020B0604020202020204" pitchFamily="34" charset="0"/>
                        <a:buChar char="•"/>
                      </a:pPr>
                      <a:r>
                        <a:rPr lang="en-US" sz="1600" dirty="0"/>
                        <a:t>Commonly present with “The worst headache in my life” complain</a:t>
                      </a:r>
                    </a:p>
                    <a:p>
                      <a:pPr marL="285750" indent="-285750">
                        <a:buFont typeface="Arial" panose="020B0604020202020204" pitchFamily="34" charset="0"/>
                        <a:buChar char="•"/>
                      </a:pPr>
                      <a:r>
                        <a:rPr lang="en-US" sz="1600" b="1" dirty="0"/>
                        <a:t>Treatment</a:t>
                      </a:r>
                      <a:r>
                        <a:rPr lang="en-US" sz="1600" dirty="0"/>
                        <a:t>: Expectant</a:t>
                      </a:r>
                      <a:endParaRPr lang="en-US" sz="1550" dirty="0"/>
                    </a:p>
                  </a:txBody>
                  <a:tcPr/>
                </a:tc>
                <a:tc>
                  <a:txBody>
                    <a:bodyPr/>
                    <a:lstStyle/>
                    <a:p>
                      <a:pPr marL="285750" indent="-285750">
                        <a:buFont typeface="Arial" panose="020B0604020202020204" pitchFamily="34" charset="0"/>
                        <a:buChar char="•"/>
                      </a:pPr>
                      <a:r>
                        <a:rPr lang="en-US" sz="1700" dirty="0"/>
                        <a:t>Inside cerebral ventricles</a:t>
                      </a:r>
                    </a:p>
                    <a:p>
                      <a:pPr marL="285750" indent="-285750">
                        <a:buFont typeface="Arial" panose="020B0604020202020204" pitchFamily="34" charset="0"/>
                        <a:buChar char="•"/>
                      </a:pPr>
                      <a:r>
                        <a:rPr lang="en-US" sz="1700" dirty="0"/>
                        <a:t>Can be primary or secondary to a large extraventricular component with secondary extension into the ventricles</a:t>
                      </a:r>
                    </a:p>
                    <a:p>
                      <a:pPr marL="285750" indent="-285750">
                        <a:buFont typeface="Arial" panose="020B0604020202020204" pitchFamily="34" charset="0"/>
                        <a:buChar char="•"/>
                      </a:pPr>
                      <a:r>
                        <a:rPr lang="en-US" sz="1600" b="1" dirty="0"/>
                        <a:t>Treatment</a:t>
                      </a:r>
                      <a:r>
                        <a:rPr lang="en-US" sz="1600" dirty="0"/>
                        <a:t>: Drainage</a:t>
                      </a:r>
                      <a:endParaRPr lang="en-US" sz="1700" dirty="0"/>
                    </a:p>
                  </a:txBody>
                  <a:tcPr/>
                </a:tc>
                <a:extLst>
                  <a:ext uri="{0D108BD9-81ED-4DB2-BD59-A6C34878D82A}">
                    <a16:rowId xmlns:a16="http://schemas.microsoft.com/office/drawing/2014/main" val="598608547"/>
                  </a:ext>
                </a:extLst>
              </a:tr>
            </a:tbl>
          </a:graphicData>
        </a:graphic>
      </p:graphicFrame>
      <p:pic>
        <p:nvPicPr>
          <p:cNvPr id="9" name="Content Placeholder 5">
            <a:extLst>
              <a:ext uri="{FF2B5EF4-FFF2-40B4-BE49-F238E27FC236}">
                <a16:creationId xmlns:a16="http://schemas.microsoft.com/office/drawing/2014/main" id="{C603262F-E10D-723C-55F9-41E5052AFBD3}"/>
              </a:ext>
            </a:extLst>
          </p:cNvPr>
          <p:cNvPicPr>
            <a:picLocks noChangeAspect="1"/>
          </p:cNvPicPr>
          <p:nvPr/>
        </p:nvPicPr>
        <p:blipFill>
          <a:blip r:embed="rId2"/>
          <a:stretch>
            <a:fillRect/>
          </a:stretch>
        </p:blipFill>
        <p:spPr>
          <a:xfrm>
            <a:off x="3914479" y="4630707"/>
            <a:ext cx="1743570" cy="2064250"/>
          </a:xfrm>
          <a:prstGeom prst="rect">
            <a:avLst/>
          </a:prstGeom>
        </p:spPr>
      </p:pic>
      <p:pic>
        <p:nvPicPr>
          <p:cNvPr id="10" name="Content Placeholder 5">
            <a:extLst>
              <a:ext uri="{FF2B5EF4-FFF2-40B4-BE49-F238E27FC236}">
                <a16:creationId xmlns:a16="http://schemas.microsoft.com/office/drawing/2014/main" id="{24A8710F-0513-A09F-47C5-5E52AFF3AD86}"/>
              </a:ext>
            </a:extLst>
          </p:cNvPr>
          <p:cNvPicPr>
            <a:picLocks noChangeAspect="1"/>
          </p:cNvPicPr>
          <p:nvPr/>
        </p:nvPicPr>
        <p:blipFill>
          <a:blip r:embed="rId3"/>
          <a:stretch>
            <a:fillRect/>
          </a:stretch>
        </p:blipFill>
        <p:spPr>
          <a:xfrm>
            <a:off x="6534670" y="4621054"/>
            <a:ext cx="1743568" cy="2079926"/>
          </a:xfrm>
          <a:prstGeom prst="rect">
            <a:avLst/>
          </a:prstGeom>
        </p:spPr>
      </p:pic>
      <p:pic>
        <p:nvPicPr>
          <p:cNvPr id="11" name="Content Placeholder 6" descr="A close-up of a coin&#10;&#10;Description automatically generated with medium confidence">
            <a:extLst>
              <a:ext uri="{FF2B5EF4-FFF2-40B4-BE49-F238E27FC236}">
                <a16:creationId xmlns:a16="http://schemas.microsoft.com/office/drawing/2014/main" id="{5E31D1E5-E134-F03F-9AFE-B9DFF986C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306" y="4630219"/>
            <a:ext cx="1616488" cy="2069894"/>
          </a:xfrm>
          <a:prstGeom prst="rect">
            <a:avLst/>
          </a:prstGeom>
        </p:spPr>
      </p:pic>
      <p:pic>
        <p:nvPicPr>
          <p:cNvPr id="14" name="Content Placeholder 5">
            <a:extLst>
              <a:ext uri="{FF2B5EF4-FFF2-40B4-BE49-F238E27FC236}">
                <a16:creationId xmlns:a16="http://schemas.microsoft.com/office/drawing/2014/main" id="{B5FE39C4-E80D-810B-466D-69DD5127EF6C}"/>
              </a:ext>
            </a:extLst>
          </p:cNvPr>
          <p:cNvPicPr>
            <a:picLocks noChangeAspect="1"/>
          </p:cNvPicPr>
          <p:nvPr/>
        </p:nvPicPr>
        <p:blipFill rotWithShape="1">
          <a:blip r:embed="rId5"/>
          <a:srcRect r="794"/>
          <a:stretch/>
        </p:blipFill>
        <p:spPr>
          <a:xfrm>
            <a:off x="1387207" y="4630708"/>
            <a:ext cx="1651198" cy="2064250"/>
          </a:xfrm>
          <a:prstGeom prst="rect">
            <a:avLst/>
          </a:prstGeom>
        </p:spPr>
      </p:pic>
      <p:sp>
        <p:nvSpPr>
          <p:cNvPr id="2" name="TextBox 1">
            <a:extLst>
              <a:ext uri="{FF2B5EF4-FFF2-40B4-BE49-F238E27FC236}">
                <a16:creationId xmlns:a16="http://schemas.microsoft.com/office/drawing/2014/main" id="{C0AA1143-9CBE-2D7D-D5C9-20F881E24629}"/>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3661222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8C14-E888-4555-BA28-7E4D16C7F50A}"/>
              </a:ext>
            </a:extLst>
          </p:cNvPr>
          <p:cNvSpPr>
            <a:spLocks noGrp="1"/>
          </p:cNvSpPr>
          <p:nvPr>
            <p:ph type="title"/>
          </p:nvPr>
        </p:nvSpPr>
        <p:spPr/>
        <p:txBody>
          <a:bodyPr/>
          <a:lstStyle/>
          <a:p>
            <a:r>
              <a:rPr lang="en-US"/>
              <a:t>Epidural hematoma</a:t>
            </a:r>
            <a:endParaRPr lang="en-US" dirty="0"/>
          </a:p>
        </p:txBody>
      </p:sp>
      <p:sp>
        <p:nvSpPr>
          <p:cNvPr id="3" name="Content Placeholder 2">
            <a:extLst>
              <a:ext uri="{FF2B5EF4-FFF2-40B4-BE49-F238E27FC236}">
                <a16:creationId xmlns:a16="http://schemas.microsoft.com/office/drawing/2014/main" id="{78E31283-BFBC-4350-9363-820800F33C40}"/>
              </a:ext>
            </a:extLst>
          </p:cNvPr>
          <p:cNvSpPr>
            <a:spLocks noGrp="1"/>
          </p:cNvSpPr>
          <p:nvPr>
            <p:ph idx="1"/>
          </p:nvPr>
        </p:nvSpPr>
        <p:spPr>
          <a:xfrm>
            <a:off x="838200" y="1305026"/>
            <a:ext cx="8315632" cy="4871938"/>
          </a:xfrm>
        </p:spPr>
        <p:txBody>
          <a:bodyPr>
            <a:normAutofit/>
          </a:bodyPr>
          <a:lstStyle/>
          <a:p>
            <a:r>
              <a:rPr lang="en-US" b="1" dirty="0"/>
              <a:t>Definition</a:t>
            </a:r>
            <a:r>
              <a:rPr lang="en-US" dirty="0"/>
              <a:t>: </a:t>
            </a:r>
            <a:r>
              <a:rPr lang="en-US" sz="2800" dirty="0">
                <a:latin typeface="Calibri" charset="0"/>
                <a:ea typeface="Calibri" charset="0"/>
                <a:cs typeface="+mn-cs"/>
              </a:rPr>
              <a:t>Hematoma</a:t>
            </a:r>
            <a:r>
              <a:rPr lang="en-US" dirty="0"/>
              <a:t> in the extradural space </a:t>
            </a:r>
          </a:p>
          <a:p>
            <a:r>
              <a:rPr lang="en-US" b="1" dirty="0"/>
              <a:t>Commonest site</a:t>
            </a:r>
            <a:r>
              <a:rPr lang="en-US" dirty="0"/>
              <a:t>: Temporal region</a:t>
            </a:r>
          </a:p>
          <a:p>
            <a:r>
              <a:rPr lang="en-US" b="1" dirty="0"/>
              <a:t>Affected vessel</a:t>
            </a:r>
            <a:r>
              <a:rPr lang="en-US" dirty="0"/>
              <a:t>:</a:t>
            </a:r>
            <a:r>
              <a:rPr lang="en-US" b="1" dirty="0"/>
              <a:t> </a:t>
            </a:r>
            <a:r>
              <a:rPr lang="en-US" dirty="0"/>
              <a:t>Middle meningeal artery</a:t>
            </a:r>
          </a:p>
          <a:p>
            <a:r>
              <a:rPr lang="en-US" sz="2800" b="1" dirty="0">
                <a:latin typeface="Calibri" charset="0"/>
                <a:ea typeface="Calibri" charset="0"/>
                <a:cs typeface="+mn-cs"/>
              </a:rPr>
              <a:t>Clinical presentation</a:t>
            </a:r>
            <a:r>
              <a:rPr lang="en-US" sz="2800" dirty="0">
                <a:latin typeface="Calibri" charset="0"/>
                <a:ea typeface="Calibri" charset="0"/>
                <a:cs typeface="+mn-cs"/>
              </a:rPr>
              <a:t>: Commonly presents with lucid interval with featured of increased ICP</a:t>
            </a:r>
          </a:p>
          <a:p>
            <a:r>
              <a:rPr lang="en-US" sz="2800" b="1" dirty="0">
                <a:latin typeface="Calibri" charset="0"/>
                <a:ea typeface="Calibri" charset="0"/>
                <a:cs typeface="+mn-cs"/>
              </a:rPr>
              <a:t>CT</a:t>
            </a:r>
            <a:r>
              <a:rPr lang="en-US" b="1" dirty="0"/>
              <a:t> scan</a:t>
            </a:r>
            <a:r>
              <a:rPr lang="en-US" dirty="0"/>
              <a:t>: lentiform hyperdense lesion</a:t>
            </a:r>
          </a:p>
          <a:p>
            <a:r>
              <a:rPr lang="en-US" b="1" dirty="0"/>
              <a:t>Definitive management</a:t>
            </a:r>
            <a:r>
              <a:rPr lang="en-US" dirty="0"/>
              <a:t>:</a:t>
            </a:r>
            <a:r>
              <a:rPr lang="en-US" b="1" dirty="0"/>
              <a:t> </a:t>
            </a:r>
            <a:r>
              <a:rPr lang="en-US" dirty="0"/>
              <a:t>Craniotomy and evacuation </a:t>
            </a:r>
          </a:p>
        </p:txBody>
      </p:sp>
      <p:pic>
        <p:nvPicPr>
          <p:cNvPr id="5" name="Picture 4">
            <a:extLst>
              <a:ext uri="{FF2B5EF4-FFF2-40B4-BE49-F238E27FC236}">
                <a16:creationId xmlns:a16="http://schemas.microsoft.com/office/drawing/2014/main" id="{F37EAD6B-57E7-92E5-A522-D39EBB2C752C}"/>
              </a:ext>
            </a:extLst>
          </p:cNvPr>
          <p:cNvPicPr>
            <a:picLocks noChangeAspect="1"/>
          </p:cNvPicPr>
          <p:nvPr/>
        </p:nvPicPr>
        <p:blipFill>
          <a:blip r:embed="rId2"/>
          <a:stretch>
            <a:fillRect/>
          </a:stretch>
        </p:blipFill>
        <p:spPr>
          <a:xfrm>
            <a:off x="9252154" y="1305027"/>
            <a:ext cx="2101645" cy="2298429"/>
          </a:xfrm>
          <a:prstGeom prst="rect">
            <a:avLst/>
          </a:prstGeom>
        </p:spPr>
      </p:pic>
      <p:pic>
        <p:nvPicPr>
          <p:cNvPr id="7" name="Picture 6">
            <a:extLst>
              <a:ext uri="{FF2B5EF4-FFF2-40B4-BE49-F238E27FC236}">
                <a16:creationId xmlns:a16="http://schemas.microsoft.com/office/drawing/2014/main" id="{EA7BB555-6F78-5BB7-06CE-352C2607E10C}"/>
              </a:ext>
            </a:extLst>
          </p:cNvPr>
          <p:cNvPicPr>
            <a:picLocks noChangeAspect="1"/>
          </p:cNvPicPr>
          <p:nvPr/>
        </p:nvPicPr>
        <p:blipFill rotWithShape="1">
          <a:blip r:embed="rId3">
            <a:extLst>
              <a:ext uri="{28A0092B-C50C-407E-A947-70E740481C1C}">
                <a14:useLocalDpi xmlns:a14="http://schemas.microsoft.com/office/drawing/2010/main" val="0"/>
              </a:ext>
            </a:extLst>
          </a:blip>
          <a:srcRect l="11912" t="7225" r="15287"/>
          <a:stretch/>
        </p:blipFill>
        <p:spPr>
          <a:xfrm>
            <a:off x="9252154" y="3810542"/>
            <a:ext cx="2101646" cy="2366421"/>
          </a:xfrm>
          <a:prstGeom prst="rect">
            <a:avLst/>
          </a:prstGeom>
        </p:spPr>
      </p:pic>
    </p:spTree>
    <p:extLst>
      <p:ext uri="{BB962C8B-B14F-4D97-AF65-F5344CB8AC3E}">
        <p14:creationId xmlns:p14="http://schemas.microsoft.com/office/powerpoint/2010/main" val="2203049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DD58-9DD2-2903-FAB6-49AFF348065C}"/>
              </a:ext>
            </a:extLst>
          </p:cNvPr>
          <p:cNvSpPr>
            <a:spLocks noGrp="1"/>
          </p:cNvSpPr>
          <p:nvPr>
            <p:ph type="title"/>
          </p:nvPr>
        </p:nvSpPr>
        <p:spPr/>
        <p:txBody>
          <a:bodyPr/>
          <a:lstStyle/>
          <a:p>
            <a:r>
              <a:rPr lang="en-US" dirty="0"/>
              <a:t>Acute subdural hemorrhage</a:t>
            </a:r>
          </a:p>
        </p:txBody>
      </p:sp>
      <p:sp>
        <p:nvSpPr>
          <p:cNvPr id="3" name="Content Placeholder 2">
            <a:extLst>
              <a:ext uri="{FF2B5EF4-FFF2-40B4-BE49-F238E27FC236}">
                <a16:creationId xmlns:a16="http://schemas.microsoft.com/office/drawing/2014/main" id="{E0B7C683-56B6-32D7-AA1E-388F34535055}"/>
              </a:ext>
            </a:extLst>
          </p:cNvPr>
          <p:cNvSpPr>
            <a:spLocks noGrp="1"/>
          </p:cNvSpPr>
          <p:nvPr>
            <p:ph idx="1"/>
          </p:nvPr>
        </p:nvSpPr>
        <p:spPr>
          <a:xfrm>
            <a:off x="838200" y="1305026"/>
            <a:ext cx="8600440" cy="4871938"/>
          </a:xfrm>
        </p:spPr>
        <p:txBody>
          <a:bodyPr>
            <a:normAutofit/>
          </a:bodyPr>
          <a:lstStyle/>
          <a:p>
            <a:r>
              <a:rPr lang="en-US" b="1" dirty="0"/>
              <a:t>Definition</a:t>
            </a:r>
            <a:r>
              <a:rPr lang="en-US" dirty="0"/>
              <a:t>: </a:t>
            </a:r>
            <a:r>
              <a:rPr lang="en-US" sz="2800" dirty="0">
                <a:latin typeface="Calibri" charset="0"/>
                <a:ea typeface="Calibri" charset="0"/>
                <a:cs typeface="+mn-cs"/>
              </a:rPr>
              <a:t>Hematoma</a:t>
            </a:r>
            <a:r>
              <a:rPr lang="en-US" dirty="0"/>
              <a:t> between dura and brain </a:t>
            </a:r>
          </a:p>
          <a:p>
            <a:r>
              <a:rPr lang="en-US" b="1" dirty="0"/>
              <a:t>Affected vessel</a:t>
            </a:r>
            <a:r>
              <a:rPr lang="en-US" dirty="0"/>
              <a:t>:</a:t>
            </a:r>
            <a:r>
              <a:rPr lang="en-US" b="1" dirty="0"/>
              <a:t> </a:t>
            </a:r>
            <a:r>
              <a:rPr lang="en-US" sz="2800" dirty="0"/>
              <a:t>The bridging veins</a:t>
            </a:r>
            <a:endParaRPr lang="en-US" dirty="0"/>
          </a:p>
          <a:p>
            <a:r>
              <a:rPr lang="en-US" sz="2800" b="1" dirty="0">
                <a:latin typeface="Calibri" charset="0"/>
                <a:ea typeface="Calibri" charset="0"/>
                <a:cs typeface="+mn-cs"/>
              </a:rPr>
              <a:t>Clinical presentation</a:t>
            </a:r>
            <a:r>
              <a:rPr lang="en-US" sz="2800" dirty="0">
                <a:latin typeface="Calibri" charset="0"/>
                <a:ea typeface="Calibri" charset="0"/>
                <a:cs typeface="+mn-cs"/>
              </a:rPr>
              <a:t>: </a:t>
            </a:r>
            <a:r>
              <a:rPr lang="en-US" dirty="0"/>
              <a:t>headache, cognitive decline, focal </a:t>
            </a:r>
            <a:r>
              <a:rPr lang="en-US" sz="2800" dirty="0">
                <a:latin typeface="Calibri" charset="0"/>
                <a:ea typeface="Calibri" charset="0"/>
                <a:cs typeface="+mn-cs"/>
              </a:rPr>
              <a:t>neurological</a:t>
            </a:r>
            <a:r>
              <a:rPr lang="en-US" dirty="0"/>
              <a:t> </a:t>
            </a:r>
            <a:r>
              <a:rPr lang="en-US" sz="2800" dirty="0">
                <a:latin typeface="Calibri" charset="0"/>
                <a:ea typeface="Calibri" charset="0"/>
                <a:cs typeface="+mn-cs"/>
              </a:rPr>
              <a:t>deficits</a:t>
            </a:r>
            <a:r>
              <a:rPr lang="en-US" dirty="0"/>
              <a:t> </a:t>
            </a:r>
            <a:r>
              <a:rPr lang="en-US" sz="2800" dirty="0">
                <a:latin typeface="Calibri" charset="0"/>
                <a:ea typeface="Calibri" charset="0"/>
                <a:cs typeface="+mn-cs"/>
              </a:rPr>
              <a:t>and</a:t>
            </a:r>
            <a:r>
              <a:rPr lang="en-US" dirty="0"/>
              <a:t> </a:t>
            </a:r>
            <a:r>
              <a:rPr lang="en-US" sz="2800" dirty="0">
                <a:latin typeface="Calibri" charset="0"/>
                <a:ea typeface="Calibri" charset="0"/>
                <a:cs typeface="+mn-cs"/>
              </a:rPr>
              <a:t>seizures</a:t>
            </a:r>
          </a:p>
          <a:p>
            <a:r>
              <a:rPr lang="en-US" sz="2800" b="1" dirty="0">
                <a:latin typeface="Calibri" charset="0"/>
                <a:ea typeface="Calibri" charset="0"/>
                <a:cs typeface="+mn-cs"/>
              </a:rPr>
              <a:t>CT</a:t>
            </a:r>
            <a:r>
              <a:rPr lang="en-US" b="1" dirty="0"/>
              <a:t> scan</a:t>
            </a:r>
            <a:r>
              <a:rPr lang="en-US" dirty="0"/>
              <a:t>: convex lesion</a:t>
            </a:r>
          </a:p>
          <a:p>
            <a:r>
              <a:rPr lang="en-US" b="1" dirty="0"/>
              <a:t>Definitive management</a:t>
            </a:r>
            <a:r>
              <a:rPr lang="en-US" dirty="0"/>
              <a:t>:</a:t>
            </a:r>
            <a:r>
              <a:rPr lang="en-US" b="1" dirty="0"/>
              <a:t> </a:t>
            </a:r>
            <a:r>
              <a:rPr lang="en-US" sz="2800" dirty="0"/>
              <a:t>Craniotomy &amp; dura slitting</a:t>
            </a:r>
            <a:endParaRPr lang="en-US" dirty="0"/>
          </a:p>
        </p:txBody>
      </p:sp>
      <p:pic>
        <p:nvPicPr>
          <p:cNvPr id="4" name="Picture 12">
            <a:extLst>
              <a:ext uri="{FF2B5EF4-FFF2-40B4-BE49-F238E27FC236}">
                <a16:creationId xmlns:a16="http://schemas.microsoft.com/office/drawing/2014/main" id="{E1CE1DC2-03A4-810A-A20F-389048F87572}"/>
              </a:ext>
            </a:extLst>
          </p:cNvPr>
          <p:cNvPicPr>
            <a:picLocks noChangeAspect="1"/>
          </p:cNvPicPr>
          <p:nvPr/>
        </p:nvPicPr>
        <p:blipFill>
          <a:blip r:embed="rId2"/>
          <a:stretch>
            <a:fillRect/>
          </a:stretch>
        </p:blipFill>
        <p:spPr>
          <a:xfrm>
            <a:off x="9620655" y="1305027"/>
            <a:ext cx="1733144" cy="2161471"/>
          </a:xfrm>
          <a:prstGeom prst="rect">
            <a:avLst/>
          </a:prstGeom>
        </p:spPr>
      </p:pic>
      <p:pic>
        <p:nvPicPr>
          <p:cNvPr id="7" name="Picture 15" descr="C:/Users/moham/AppData/Roaming/PolarisOffice/ETemp/31084_21737872/fImage99732265491.png">
            <a:extLst>
              <a:ext uri="{FF2B5EF4-FFF2-40B4-BE49-F238E27FC236}">
                <a16:creationId xmlns:a16="http://schemas.microsoft.com/office/drawing/2014/main" id="{338847D2-F60C-3F2B-FAED-776DCE01D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9620655" y="3559743"/>
            <a:ext cx="1733144" cy="2518244"/>
          </a:xfrm>
          <a:prstGeom prst="rect">
            <a:avLst/>
          </a:prstGeom>
        </p:spPr>
      </p:pic>
    </p:spTree>
    <p:extLst>
      <p:ext uri="{BB962C8B-B14F-4D97-AF65-F5344CB8AC3E}">
        <p14:creationId xmlns:p14="http://schemas.microsoft.com/office/powerpoint/2010/main" val="23707749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3C7D-5130-E13F-0076-C2ABF30659A6}"/>
              </a:ext>
            </a:extLst>
          </p:cNvPr>
          <p:cNvSpPr>
            <a:spLocks noGrp="1"/>
          </p:cNvSpPr>
          <p:nvPr>
            <p:ph type="title"/>
          </p:nvPr>
        </p:nvSpPr>
        <p:spPr/>
        <p:txBody>
          <a:bodyPr/>
          <a:lstStyle/>
          <a:p>
            <a:r>
              <a:rPr lang="en-US" dirty="0"/>
              <a:t>Chronic subdural hemorrhage</a:t>
            </a:r>
          </a:p>
        </p:txBody>
      </p:sp>
      <p:sp>
        <p:nvSpPr>
          <p:cNvPr id="3" name="Content Placeholder 2">
            <a:extLst>
              <a:ext uri="{FF2B5EF4-FFF2-40B4-BE49-F238E27FC236}">
                <a16:creationId xmlns:a16="http://schemas.microsoft.com/office/drawing/2014/main" id="{DAE774B2-06B0-6021-FC98-4579333C6874}"/>
              </a:ext>
            </a:extLst>
          </p:cNvPr>
          <p:cNvSpPr>
            <a:spLocks noGrp="1"/>
          </p:cNvSpPr>
          <p:nvPr>
            <p:ph idx="1"/>
          </p:nvPr>
        </p:nvSpPr>
        <p:spPr>
          <a:xfrm>
            <a:off x="838200" y="1305026"/>
            <a:ext cx="8256639" cy="4871938"/>
          </a:xfrm>
        </p:spPr>
        <p:txBody>
          <a:bodyPr/>
          <a:lstStyle/>
          <a:p>
            <a:r>
              <a:rPr lang="en-US" b="1" dirty="0"/>
              <a:t>What is the diagnosis ?</a:t>
            </a:r>
          </a:p>
          <a:p>
            <a:pPr lvl="1"/>
            <a:r>
              <a:rPr lang="en-US" dirty="0"/>
              <a:t>Left side chronic subdural hemorrhage</a:t>
            </a:r>
          </a:p>
          <a:p>
            <a:r>
              <a:rPr lang="en-US" b="1" dirty="0"/>
              <a:t>What is the treatment ?</a:t>
            </a:r>
          </a:p>
          <a:p>
            <a:pPr lvl="1"/>
            <a:r>
              <a:rPr lang="en-US" dirty="0"/>
              <a:t>Burr holes</a:t>
            </a:r>
          </a:p>
          <a:p>
            <a:pPr lvl="2"/>
            <a:r>
              <a:rPr lang="en-US" sz="2400" dirty="0">
                <a:solidFill>
                  <a:srgbClr val="0070C0"/>
                </a:solidFill>
              </a:rPr>
              <a:t>Acute: Craniotomy and evacuation</a:t>
            </a:r>
          </a:p>
          <a:p>
            <a:pPr lvl="2"/>
            <a:r>
              <a:rPr lang="en-US" sz="2400" dirty="0">
                <a:solidFill>
                  <a:srgbClr val="0070C0"/>
                </a:solidFill>
              </a:rPr>
              <a:t>Chronic: Burr holes</a:t>
            </a:r>
          </a:p>
          <a:p>
            <a:r>
              <a:rPr lang="en-GB" sz="2800" b="1" dirty="0">
                <a:cs typeface="Arial" panose="020B0604020202020204"/>
              </a:rPr>
              <a:t>Is there a midline shift ?</a:t>
            </a:r>
          </a:p>
          <a:p>
            <a:pPr lvl="1"/>
            <a:r>
              <a:rPr lang="en-US" dirty="0"/>
              <a:t>Yes</a:t>
            </a:r>
          </a:p>
          <a:p>
            <a:r>
              <a:rPr lang="en-US" b="1" dirty="0"/>
              <a:t>What is the timing ?</a:t>
            </a:r>
          </a:p>
          <a:p>
            <a:pPr lvl="1"/>
            <a:r>
              <a:rPr lang="en-US" dirty="0"/>
              <a:t>symptom onset ≥ 21 days after the inciting event </a:t>
            </a:r>
          </a:p>
        </p:txBody>
      </p:sp>
      <p:pic>
        <p:nvPicPr>
          <p:cNvPr id="5" name="Picture 4">
            <a:extLst>
              <a:ext uri="{FF2B5EF4-FFF2-40B4-BE49-F238E27FC236}">
                <a16:creationId xmlns:a16="http://schemas.microsoft.com/office/drawing/2014/main" id="{E1C7CDAA-4F2A-E791-7F9D-B804F03373E5}"/>
              </a:ext>
            </a:extLst>
          </p:cNvPr>
          <p:cNvPicPr>
            <a:picLocks noChangeAspect="1"/>
          </p:cNvPicPr>
          <p:nvPr/>
        </p:nvPicPr>
        <p:blipFill>
          <a:blip r:embed="rId2"/>
          <a:stretch>
            <a:fillRect/>
          </a:stretch>
        </p:blipFill>
        <p:spPr>
          <a:xfrm>
            <a:off x="9215456" y="1305025"/>
            <a:ext cx="2138343" cy="2304853"/>
          </a:xfrm>
          <a:prstGeom prst="rect">
            <a:avLst/>
          </a:prstGeom>
        </p:spPr>
      </p:pic>
      <p:pic>
        <p:nvPicPr>
          <p:cNvPr id="7" name="Picture 6">
            <a:extLst>
              <a:ext uri="{FF2B5EF4-FFF2-40B4-BE49-F238E27FC236}">
                <a16:creationId xmlns:a16="http://schemas.microsoft.com/office/drawing/2014/main" id="{6FE8DEFF-2367-66A9-8FBA-7A7F23E8908E}"/>
              </a:ext>
            </a:extLst>
          </p:cNvPr>
          <p:cNvPicPr>
            <a:picLocks noChangeAspect="1"/>
          </p:cNvPicPr>
          <p:nvPr/>
        </p:nvPicPr>
        <p:blipFill>
          <a:blip r:embed="rId3"/>
          <a:stretch>
            <a:fillRect/>
          </a:stretch>
        </p:blipFill>
        <p:spPr>
          <a:xfrm>
            <a:off x="9215455" y="3551626"/>
            <a:ext cx="2138345" cy="2625338"/>
          </a:xfrm>
          <a:prstGeom prst="rect">
            <a:avLst/>
          </a:prstGeom>
        </p:spPr>
      </p:pic>
      <p:pic>
        <p:nvPicPr>
          <p:cNvPr id="4" name="Content Placeholder 5">
            <a:extLst>
              <a:ext uri="{FF2B5EF4-FFF2-40B4-BE49-F238E27FC236}">
                <a16:creationId xmlns:a16="http://schemas.microsoft.com/office/drawing/2014/main" id="{3832DA03-5F05-E683-DF22-9EF1C75CE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2374" y="2831779"/>
            <a:ext cx="2262466" cy="2262466"/>
          </a:xfrm>
          <a:prstGeom prst="rect">
            <a:avLst/>
          </a:prstGeom>
        </p:spPr>
      </p:pic>
      <p:sp>
        <p:nvSpPr>
          <p:cNvPr id="6" name="TextBox 5">
            <a:extLst>
              <a:ext uri="{FF2B5EF4-FFF2-40B4-BE49-F238E27FC236}">
                <a16:creationId xmlns:a16="http://schemas.microsoft.com/office/drawing/2014/main" id="{3A641E29-2D4D-D7A5-8A13-622AC87B2855}"/>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4102423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E9FF-A9A8-9A6F-1D0C-FC6C67140AB3}"/>
              </a:ext>
            </a:extLst>
          </p:cNvPr>
          <p:cNvSpPr>
            <a:spLocks noGrp="1"/>
          </p:cNvSpPr>
          <p:nvPr>
            <p:ph type="title"/>
          </p:nvPr>
        </p:nvSpPr>
        <p:spPr/>
        <p:txBody>
          <a:bodyPr/>
          <a:lstStyle/>
          <a:p>
            <a:r>
              <a:rPr lang="en-US" dirty="0"/>
              <a:t>Subarachnoid hemorrhage</a:t>
            </a:r>
          </a:p>
        </p:txBody>
      </p:sp>
      <p:sp>
        <p:nvSpPr>
          <p:cNvPr id="3" name="Content Placeholder 2">
            <a:extLst>
              <a:ext uri="{FF2B5EF4-FFF2-40B4-BE49-F238E27FC236}">
                <a16:creationId xmlns:a16="http://schemas.microsoft.com/office/drawing/2014/main" id="{F49FC04A-E9D4-1363-4A94-35D503BBE96C}"/>
              </a:ext>
            </a:extLst>
          </p:cNvPr>
          <p:cNvSpPr>
            <a:spLocks noGrp="1"/>
          </p:cNvSpPr>
          <p:nvPr>
            <p:ph idx="1"/>
          </p:nvPr>
        </p:nvSpPr>
        <p:spPr>
          <a:xfrm>
            <a:off x="838200" y="1305025"/>
            <a:ext cx="8000999" cy="4898771"/>
          </a:xfrm>
        </p:spPr>
        <p:txBody>
          <a:bodyPr>
            <a:normAutofit/>
          </a:bodyPr>
          <a:lstStyle/>
          <a:p>
            <a:r>
              <a:rPr lang="en-US" sz="2600" b="1" dirty="0"/>
              <a:t>Definition</a:t>
            </a:r>
            <a:r>
              <a:rPr lang="en-US" sz="2600" dirty="0"/>
              <a:t>: Hematoma in the space between the arachnoid space and the pia mater (subarachnoid space)</a:t>
            </a:r>
          </a:p>
          <a:p>
            <a:r>
              <a:rPr lang="en-US" sz="2600" b="1" dirty="0"/>
              <a:t>Etiology</a:t>
            </a:r>
            <a:r>
              <a:rPr lang="en-US" sz="2600" dirty="0"/>
              <a:t>: May be spontaneous (intracranial aneurysm) or due to trauma.</a:t>
            </a:r>
          </a:p>
          <a:p>
            <a:r>
              <a:rPr lang="en-US" sz="2400" b="1" dirty="0">
                <a:latin typeface="Calibri" charset="0"/>
                <a:ea typeface="Calibri" charset="0"/>
                <a:cs typeface="+mn-cs"/>
              </a:rPr>
              <a:t>Clinical presentation</a:t>
            </a:r>
            <a:r>
              <a:rPr lang="en-US" sz="2400" dirty="0">
                <a:latin typeface="Calibri" charset="0"/>
                <a:ea typeface="Calibri" charset="0"/>
                <a:cs typeface="+mn-cs"/>
              </a:rPr>
              <a:t>: </a:t>
            </a:r>
            <a:r>
              <a:rPr lang="en-US" sz="2600" dirty="0"/>
              <a:t>Features of increase ICP</a:t>
            </a:r>
          </a:p>
          <a:p>
            <a:r>
              <a:rPr lang="en-US" sz="2600" b="1" dirty="0"/>
              <a:t>Diagnosed</a:t>
            </a:r>
            <a:r>
              <a:rPr lang="en-US" sz="2600" dirty="0"/>
              <a:t> </a:t>
            </a:r>
            <a:r>
              <a:rPr lang="en-US" sz="2600" b="1" dirty="0"/>
              <a:t>with</a:t>
            </a:r>
            <a:r>
              <a:rPr lang="en-US" sz="2600" dirty="0"/>
              <a:t> LP, CT scan, or Angiogram.</a:t>
            </a:r>
          </a:p>
          <a:p>
            <a:r>
              <a:rPr lang="en-US" sz="2600" b="1" dirty="0"/>
              <a:t>Treatment</a:t>
            </a:r>
            <a:r>
              <a:rPr lang="en-US" sz="2600" dirty="0"/>
              <a:t> : Mainly expectant; but if indicated: clipping, embolization, or craniotomy</a:t>
            </a:r>
          </a:p>
        </p:txBody>
      </p:sp>
      <p:pic>
        <p:nvPicPr>
          <p:cNvPr id="4" name="Picture 3">
            <a:extLst>
              <a:ext uri="{FF2B5EF4-FFF2-40B4-BE49-F238E27FC236}">
                <a16:creationId xmlns:a16="http://schemas.microsoft.com/office/drawing/2014/main" id="{E935C3B0-D396-80D0-C6B2-7FA59EFEF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7858" y="1302358"/>
            <a:ext cx="2435942" cy="4901438"/>
          </a:xfrm>
          <a:prstGeom prst="rect">
            <a:avLst/>
          </a:prstGeom>
        </p:spPr>
      </p:pic>
    </p:spTree>
    <p:extLst>
      <p:ext uri="{BB962C8B-B14F-4D97-AF65-F5344CB8AC3E}">
        <p14:creationId xmlns:p14="http://schemas.microsoft.com/office/powerpoint/2010/main" val="1193636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14E7-AA93-E3BC-8E8C-D1E7C9B48C36}"/>
              </a:ext>
            </a:extLst>
          </p:cNvPr>
          <p:cNvSpPr>
            <a:spLocks noGrp="1"/>
          </p:cNvSpPr>
          <p:nvPr>
            <p:ph type="title"/>
          </p:nvPr>
        </p:nvSpPr>
        <p:spPr/>
        <p:txBody>
          <a:bodyPr>
            <a:normAutofit/>
          </a:bodyPr>
          <a:lstStyle/>
          <a:p>
            <a:r>
              <a:rPr lang="en-US" dirty="0"/>
              <a:t>Intraventricular haemorrhage</a:t>
            </a:r>
          </a:p>
        </p:txBody>
      </p:sp>
      <p:sp>
        <p:nvSpPr>
          <p:cNvPr id="3" name="Content Placeholder 2">
            <a:extLst>
              <a:ext uri="{FF2B5EF4-FFF2-40B4-BE49-F238E27FC236}">
                <a16:creationId xmlns:a16="http://schemas.microsoft.com/office/drawing/2014/main" id="{3A6B8FE1-9AE2-1DB0-94D2-152ED61E4A68}"/>
              </a:ext>
            </a:extLst>
          </p:cNvPr>
          <p:cNvSpPr>
            <a:spLocks noGrp="1"/>
          </p:cNvSpPr>
          <p:nvPr>
            <p:ph idx="1"/>
          </p:nvPr>
        </p:nvSpPr>
        <p:spPr>
          <a:xfrm>
            <a:off x="838200" y="1305026"/>
            <a:ext cx="7829145" cy="4871938"/>
          </a:xfrm>
        </p:spPr>
        <p:txBody>
          <a:bodyPr/>
          <a:lstStyle/>
          <a:p>
            <a:r>
              <a:rPr lang="en-US" b="1" dirty="0"/>
              <a:t>What is your diagnosis ? </a:t>
            </a:r>
          </a:p>
          <a:p>
            <a:pPr lvl="1"/>
            <a:r>
              <a:rPr lang="en-US" dirty="0"/>
              <a:t>Intraventricular haemorrhage</a:t>
            </a:r>
          </a:p>
          <a:p>
            <a:r>
              <a:rPr lang="en-US" b="1" dirty="0"/>
              <a:t>Mention one complication for it ?</a:t>
            </a:r>
          </a:p>
          <a:p>
            <a:pPr lvl="1"/>
            <a:r>
              <a:rPr lang="en-US" dirty="0"/>
              <a:t>Hydrocephalus</a:t>
            </a:r>
          </a:p>
          <a:p>
            <a:r>
              <a:rPr lang="en-US" b="1" dirty="0"/>
              <a:t>How to treat ?</a:t>
            </a:r>
          </a:p>
          <a:p>
            <a:pPr lvl="1"/>
            <a:r>
              <a:rPr lang="en-US" dirty="0"/>
              <a:t>Drainage by extraventricular device</a:t>
            </a:r>
          </a:p>
        </p:txBody>
      </p:sp>
      <p:pic>
        <p:nvPicPr>
          <p:cNvPr id="4" name="Content Placeholder 4" descr="A close up of the moon&#10;&#10;Description automatically generated with medium confidence">
            <a:extLst>
              <a:ext uri="{FF2B5EF4-FFF2-40B4-BE49-F238E27FC236}">
                <a16:creationId xmlns:a16="http://schemas.microsoft.com/office/drawing/2014/main" id="{360DD32A-B28F-8133-845E-3947733242B7}"/>
              </a:ext>
            </a:extLst>
          </p:cNvPr>
          <p:cNvPicPr>
            <a:picLocks noChangeAspect="1"/>
          </p:cNvPicPr>
          <p:nvPr/>
        </p:nvPicPr>
        <p:blipFill rotWithShape="1">
          <a:blip r:embed="rId2">
            <a:extLst>
              <a:ext uri="{28A0092B-C50C-407E-A947-70E740481C1C}">
                <a14:useLocalDpi xmlns:a14="http://schemas.microsoft.com/office/drawing/2010/main" val="0"/>
              </a:ext>
            </a:extLst>
          </a:blip>
          <a:srcRect l="12111" t="10502" r="4160"/>
          <a:stretch/>
        </p:blipFill>
        <p:spPr>
          <a:xfrm>
            <a:off x="8738976" y="1305026"/>
            <a:ext cx="2614823" cy="2795026"/>
          </a:xfrm>
          <a:prstGeom prst="rect">
            <a:avLst/>
          </a:prstGeom>
        </p:spPr>
      </p:pic>
      <p:sp>
        <p:nvSpPr>
          <p:cNvPr id="6" name="TextBox 5">
            <a:extLst>
              <a:ext uri="{FF2B5EF4-FFF2-40B4-BE49-F238E27FC236}">
                <a16:creationId xmlns:a16="http://schemas.microsoft.com/office/drawing/2014/main" id="{210136E0-FC2E-8444-B4F4-6CC55716057F}"/>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431848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A5AF8-D513-F12E-52A1-EF6999522668}"/>
              </a:ext>
            </a:extLst>
          </p:cNvPr>
          <p:cNvSpPr>
            <a:spLocks noGrp="1"/>
          </p:cNvSpPr>
          <p:nvPr>
            <p:ph type="title"/>
          </p:nvPr>
        </p:nvSpPr>
        <p:spPr/>
        <p:txBody>
          <a:bodyPr/>
          <a:lstStyle/>
          <a:p>
            <a:r>
              <a:rPr lang="en-US" dirty="0"/>
              <a:t>Intra Axial injuries</a:t>
            </a:r>
          </a:p>
        </p:txBody>
      </p:sp>
      <p:sp>
        <p:nvSpPr>
          <p:cNvPr id="3" name="Content Placeholder 2">
            <a:extLst>
              <a:ext uri="{FF2B5EF4-FFF2-40B4-BE49-F238E27FC236}">
                <a16:creationId xmlns:a16="http://schemas.microsoft.com/office/drawing/2014/main" id="{BF030FB0-B8B2-41AC-5926-AD6DF3F9B3C9}"/>
              </a:ext>
            </a:extLst>
          </p:cNvPr>
          <p:cNvSpPr>
            <a:spLocks noGrp="1"/>
          </p:cNvSpPr>
          <p:nvPr>
            <p:ph idx="1"/>
          </p:nvPr>
        </p:nvSpPr>
        <p:spPr>
          <a:xfrm>
            <a:off x="838200" y="1305026"/>
            <a:ext cx="10515600" cy="4969314"/>
          </a:xfrm>
        </p:spPr>
        <p:txBody>
          <a:bodyPr>
            <a:normAutofit/>
          </a:bodyPr>
          <a:lstStyle/>
          <a:p>
            <a:r>
              <a:rPr lang="en-US" b="1" dirty="0"/>
              <a:t>Intracerebral hemorrhage</a:t>
            </a:r>
          </a:p>
          <a:p>
            <a:pPr lvl="1"/>
            <a:r>
              <a:rPr lang="en-US" b="1" dirty="0"/>
              <a:t>Definition</a:t>
            </a:r>
            <a:r>
              <a:rPr lang="en-US" dirty="0"/>
              <a:t>: Refers to bleeding within the brain parenchyma</a:t>
            </a:r>
          </a:p>
          <a:p>
            <a:pPr lvl="1"/>
            <a:r>
              <a:rPr lang="en-US" b="1" dirty="0"/>
              <a:t>Characteristic clinical features</a:t>
            </a:r>
            <a:r>
              <a:rPr lang="en-US" dirty="0"/>
              <a:t>: headache, focal neurological deficits, LOC</a:t>
            </a:r>
          </a:p>
          <a:p>
            <a:pPr lvl="1"/>
            <a:r>
              <a:rPr lang="en-US" b="1" dirty="0"/>
              <a:t>Non-contrast CT</a:t>
            </a:r>
            <a:r>
              <a:rPr lang="en-US" dirty="0"/>
              <a:t>: Traumatic ICH usually present with multiple intraparenchymal hematomas or hemorrhagic contusions</a:t>
            </a:r>
          </a:p>
          <a:p>
            <a:pPr lvl="1"/>
            <a:r>
              <a:rPr lang="en-US" b="1" dirty="0"/>
              <a:t>Management</a:t>
            </a:r>
            <a:r>
              <a:rPr lang="en-US" dirty="0"/>
              <a:t>: Usually resolves alone but might require evacuation</a:t>
            </a:r>
          </a:p>
          <a:p>
            <a:r>
              <a:rPr lang="en-US" b="1" dirty="0"/>
              <a:t>Cerebral contusion</a:t>
            </a:r>
            <a:r>
              <a:rPr lang="en-US" dirty="0"/>
              <a:t>: focal area of heterogeneous brain injury, varying from a bruise to a focal area of necrosis</a:t>
            </a:r>
          </a:p>
          <a:p>
            <a:r>
              <a:rPr lang="en-US" b="1" dirty="0"/>
              <a:t>Coup-contrecoup injury </a:t>
            </a:r>
          </a:p>
          <a:p>
            <a:pPr lvl="1"/>
            <a:r>
              <a:rPr lang="en-US" b="1" dirty="0"/>
              <a:t>Coup injury</a:t>
            </a:r>
            <a:r>
              <a:rPr lang="en-US" dirty="0"/>
              <a:t>: injury on the side of an impact</a:t>
            </a:r>
          </a:p>
          <a:p>
            <a:pPr lvl="1"/>
            <a:r>
              <a:rPr lang="en-US" b="1" dirty="0"/>
              <a:t>Contrecoup injury</a:t>
            </a:r>
            <a:r>
              <a:rPr lang="en-US" dirty="0"/>
              <a:t>: additional injury (typically a contusion) on the opposite side of impact</a:t>
            </a:r>
          </a:p>
        </p:txBody>
      </p:sp>
      <p:sp>
        <p:nvSpPr>
          <p:cNvPr id="4" name="TextBox 3">
            <a:extLst>
              <a:ext uri="{FF2B5EF4-FFF2-40B4-BE49-F238E27FC236}">
                <a16:creationId xmlns:a16="http://schemas.microsoft.com/office/drawing/2014/main" id="{C515F4A6-08D6-F0BD-A1A3-6A9FCB65D677}"/>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1593601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BE11-E110-96A1-274A-12F3603F2947}"/>
              </a:ext>
            </a:extLst>
          </p:cNvPr>
          <p:cNvSpPr>
            <a:spLocks noGrp="1"/>
          </p:cNvSpPr>
          <p:nvPr>
            <p:ph type="title"/>
          </p:nvPr>
        </p:nvSpPr>
        <p:spPr/>
        <p:txBody>
          <a:bodyPr/>
          <a:lstStyle/>
          <a:p>
            <a:r>
              <a:rPr lang="en-US" dirty="0"/>
              <a:t>Advanced trauma life support (ATLS)</a:t>
            </a:r>
          </a:p>
        </p:txBody>
      </p:sp>
      <p:sp>
        <p:nvSpPr>
          <p:cNvPr id="3" name="Content Placeholder 2">
            <a:extLst>
              <a:ext uri="{FF2B5EF4-FFF2-40B4-BE49-F238E27FC236}">
                <a16:creationId xmlns:a16="http://schemas.microsoft.com/office/drawing/2014/main" id="{7477C3C0-C872-2723-CAE2-18D1841926ED}"/>
              </a:ext>
            </a:extLst>
          </p:cNvPr>
          <p:cNvSpPr>
            <a:spLocks noGrp="1"/>
          </p:cNvSpPr>
          <p:nvPr>
            <p:ph idx="1"/>
          </p:nvPr>
        </p:nvSpPr>
        <p:spPr/>
        <p:txBody>
          <a:bodyPr>
            <a:normAutofit lnSpcReduction="10000"/>
          </a:bodyPr>
          <a:lstStyle/>
          <a:p>
            <a:r>
              <a:rPr lang="en-US" sz="2600" dirty="0"/>
              <a:t>A framework for managing patients with serious injuries in prehospital and hospital settings.</a:t>
            </a:r>
          </a:p>
          <a:p>
            <a:r>
              <a:rPr lang="en-US" sz="2600" dirty="0"/>
              <a:t>Describes management sequences that prioritize the most immediately life-threatening injuries first.</a:t>
            </a:r>
          </a:p>
          <a:p>
            <a:r>
              <a:rPr lang="en-US" sz="2600" dirty="0"/>
              <a:t>Aims to standardize trauma care across centers with varying resources and experience with trauma management</a:t>
            </a:r>
          </a:p>
          <a:p>
            <a:r>
              <a:rPr lang="en-US" sz="2600" b="1" dirty="0"/>
              <a:t>Sequence of trauma care</a:t>
            </a:r>
          </a:p>
          <a:p>
            <a:pPr lvl="1"/>
            <a:r>
              <a:rPr lang="en-US" dirty="0"/>
              <a:t>Prehospital trauma care and transportation to hospital</a:t>
            </a:r>
          </a:p>
          <a:p>
            <a:pPr lvl="1"/>
            <a:r>
              <a:rPr lang="en-US" dirty="0"/>
              <a:t>Primary survey</a:t>
            </a:r>
          </a:p>
          <a:p>
            <a:pPr lvl="1"/>
            <a:r>
              <a:rPr lang="en-US" dirty="0"/>
              <a:t>Transfer to trauma center (if needed)</a:t>
            </a:r>
          </a:p>
          <a:p>
            <a:pPr lvl="1"/>
            <a:r>
              <a:rPr lang="en-US" dirty="0"/>
              <a:t>Secondary survey</a:t>
            </a:r>
          </a:p>
          <a:p>
            <a:pPr lvl="1"/>
            <a:r>
              <a:rPr lang="en-US" dirty="0"/>
              <a:t>Tertiary survey</a:t>
            </a:r>
          </a:p>
        </p:txBody>
      </p:sp>
    </p:spTree>
    <p:extLst>
      <p:ext uri="{BB962C8B-B14F-4D97-AF65-F5344CB8AC3E}">
        <p14:creationId xmlns:p14="http://schemas.microsoft.com/office/powerpoint/2010/main" val="40606452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A13D-F134-062F-1FC1-823154A1EC10}"/>
              </a:ext>
            </a:extLst>
          </p:cNvPr>
          <p:cNvSpPr>
            <a:spLocks noGrp="1"/>
          </p:cNvSpPr>
          <p:nvPr>
            <p:ph type="title"/>
          </p:nvPr>
        </p:nvSpPr>
        <p:spPr/>
        <p:txBody>
          <a:bodyPr/>
          <a:lstStyle/>
          <a:p>
            <a:r>
              <a:rPr lang="en-US" dirty="0"/>
              <a:t>Effects of brain injury</a:t>
            </a:r>
          </a:p>
        </p:txBody>
      </p:sp>
      <p:sp>
        <p:nvSpPr>
          <p:cNvPr id="3" name="Content Placeholder 2">
            <a:extLst>
              <a:ext uri="{FF2B5EF4-FFF2-40B4-BE49-F238E27FC236}">
                <a16:creationId xmlns:a16="http://schemas.microsoft.com/office/drawing/2014/main" id="{20E04382-0BC6-5EF9-0A83-21EC9E25184D}"/>
              </a:ext>
            </a:extLst>
          </p:cNvPr>
          <p:cNvSpPr>
            <a:spLocks noGrp="1"/>
          </p:cNvSpPr>
          <p:nvPr>
            <p:ph idx="1"/>
          </p:nvPr>
        </p:nvSpPr>
        <p:spPr/>
        <p:txBody>
          <a:bodyPr>
            <a:normAutofit/>
          </a:bodyPr>
          <a:lstStyle/>
          <a:p>
            <a:r>
              <a:rPr lang="en-US" b="1" dirty="0"/>
              <a:t>Brain edema</a:t>
            </a:r>
            <a:r>
              <a:rPr lang="en-US" dirty="0"/>
              <a:t>: is accumulation of fluid in both the intracellular and extracellular, its due to congestion and dilatation of blood vessels, it may be diffuse or localized.</a:t>
            </a:r>
          </a:p>
          <a:p>
            <a:r>
              <a:rPr lang="en-US" b="1" dirty="0"/>
              <a:t>Brain necrosis</a:t>
            </a:r>
            <a:r>
              <a:rPr lang="en-US" dirty="0"/>
              <a:t>: is due to hemorrhagic infarction and has a variety of destruction.</a:t>
            </a:r>
          </a:p>
          <a:p>
            <a:r>
              <a:rPr lang="en-US" b="1" dirty="0"/>
              <a:t>Brain ischemia</a:t>
            </a:r>
            <a:r>
              <a:rPr lang="en-US" dirty="0"/>
              <a:t>: is due to increased pressure, this in turn leads to alteration in  the perfusion of brain which itself aggravates the ischemia and this forms a vicious cycle, causing progressive diffuse ischemia of brain.</a:t>
            </a:r>
          </a:p>
          <a:p>
            <a:endParaRPr lang="en-US" dirty="0"/>
          </a:p>
        </p:txBody>
      </p:sp>
    </p:spTree>
    <p:extLst>
      <p:ext uri="{BB962C8B-B14F-4D97-AF65-F5344CB8AC3E}">
        <p14:creationId xmlns:p14="http://schemas.microsoft.com/office/powerpoint/2010/main" val="1193133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A94F-681B-47DE-1B98-1DE01A2F2CBE}"/>
              </a:ext>
            </a:extLst>
          </p:cNvPr>
          <p:cNvSpPr>
            <a:spLocks noGrp="1"/>
          </p:cNvSpPr>
          <p:nvPr>
            <p:ph type="title"/>
          </p:nvPr>
        </p:nvSpPr>
        <p:spPr/>
        <p:txBody>
          <a:bodyPr>
            <a:normAutofit/>
          </a:bodyPr>
          <a:lstStyle/>
          <a:p>
            <a:r>
              <a:rPr lang="en-US" dirty="0"/>
              <a:t>Acute hemorrhagic contusion</a:t>
            </a:r>
          </a:p>
        </p:txBody>
      </p:sp>
      <p:sp>
        <p:nvSpPr>
          <p:cNvPr id="3" name="Content Placeholder 2">
            <a:extLst>
              <a:ext uri="{FF2B5EF4-FFF2-40B4-BE49-F238E27FC236}">
                <a16:creationId xmlns:a16="http://schemas.microsoft.com/office/drawing/2014/main" id="{5B89C3CF-9432-C870-4624-3A7C09FCDCCA}"/>
              </a:ext>
            </a:extLst>
          </p:cNvPr>
          <p:cNvSpPr>
            <a:spLocks noGrp="1"/>
          </p:cNvSpPr>
          <p:nvPr>
            <p:ph idx="1"/>
          </p:nvPr>
        </p:nvSpPr>
        <p:spPr>
          <a:xfrm>
            <a:off x="838199" y="1305026"/>
            <a:ext cx="6108401" cy="2578715"/>
          </a:xfrm>
        </p:spPr>
        <p:txBody>
          <a:bodyPr/>
          <a:lstStyle/>
          <a:p>
            <a:r>
              <a:rPr lang="en-US" b="1" dirty="0"/>
              <a:t>What is your interpretation</a:t>
            </a:r>
          </a:p>
          <a:p>
            <a:pPr marL="914400" lvl="1" indent="-457200">
              <a:buFont typeface="+mj-lt"/>
              <a:buAutoNum type="alphaUcPeriod"/>
            </a:pPr>
            <a:r>
              <a:rPr lang="en-US" dirty="0"/>
              <a:t>hyperdense area in the Rt parietal lobe </a:t>
            </a:r>
          </a:p>
          <a:p>
            <a:pPr marL="914400" lvl="1" indent="-457200">
              <a:buFont typeface="+mj-lt"/>
              <a:buAutoNum type="alphaUcPeriod"/>
            </a:pPr>
            <a:r>
              <a:rPr lang="en-US" dirty="0"/>
              <a:t>hypodense area in the frontal lobes</a:t>
            </a:r>
          </a:p>
          <a:p>
            <a:r>
              <a:rPr lang="en-US" b="1" dirty="0"/>
              <a:t>What is your diagnosis ?</a:t>
            </a:r>
          </a:p>
          <a:p>
            <a:pPr marL="914400" lvl="1" indent="-457200">
              <a:buFont typeface="+mj-lt"/>
              <a:buAutoNum type="alphaUcPeriod"/>
            </a:pPr>
            <a:r>
              <a:rPr lang="en-US" dirty="0"/>
              <a:t>Acute hemorrhagic contusion</a:t>
            </a:r>
          </a:p>
          <a:p>
            <a:pPr marL="914400" lvl="1" indent="-457200">
              <a:buFont typeface="+mj-lt"/>
              <a:buAutoNum type="alphaUcPeriod"/>
            </a:pPr>
            <a:r>
              <a:rPr lang="en-US" dirty="0"/>
              <a:t>Non-hemorrhagic contusion</a:t>
            </a:r>
          </a:p>
        </p:txBody>
      </p:sp>
      <p:grpSp>
        <p:nvGrpSpPr>
          <p:cNvPr id="13" name="Group 12">
            <a:extLst>
              <a:ext uri="{FF2B5EF4-FFF2-40B4-BE49-F238E27FC236}">
                <a16:creationId xmlns:a16="http://schemas.microsoft.com/office/drawing/2014/main" id="{F88B0C99-D322-70E5-9D08-A8CC608B18CD}"/>
              </a:ext>
            </a:extLst>
          </p:cNvPr>
          <p:cNvGrpSpPr/>
          <p:nvPr/>
        </p:nvGrpSpPr>
        <p:grpSpPr>
          <a:xfrm>
            <a:off x="7343134" y="1305027"/>
            <a:ext cx="4010667" cy="2578716"/>
            <a:chOff x="6930247" y="1305026"/>
            <a:chExt cx="4423553" cy="2844187"/>
          </a:xfrm>
        </p:grpSpPr>
        <p:grpSp>
          <p:nvGrpSpPr>
            <p:cNvPr id="11" name="Group 10">
              <a:extLst>
                <a:ext uri="{FF2B5EF4-FFF2-40B4-BE49-F238E27FC236}">
                  <a16:creationId xmlns:a16="http://schemas.microsoft.com/office/drawing/2014/main" id="{95C4B3CB-1E7C-1DDD-7EA6-4A164EC58040}"/>
                </a:ext>
              </a:extLst>
            </p:cNvPr>
            <p:cNvGrpSpPr/>
            <p:nvPr/>
          </p:nvGrpSpPr>
          <p:grpSpPr>
            <a:xfrm>
              <a:off x="6930247" y="1305026"/>
              <a:ext cx="2246385" cy="2844186"/>
              <a:chOff x="6930247" y="1305026"/>
              <a:chExt cx="2246385" cy="2844186"/>
            </a:xfrm>
          </p:grpSpPr>
          <p:pic>
            <p:nvPicPr>
              <p:cNvPr id="4" name="Picture 3">
                <a:extLst>
                  <a:ext uri="{FF2B5EF4-FFF2-40B4-BE49-F238E27FC236}">
                    <a16:creationId xmlns:a16="http://schemas.microsoft.com/office/drawing/2014/main" id="{00D355F2-3A69-92E6-286C-61FF057E6B63}"/>
                  </a:ext>
                </a:extLst>
              </p:cNvPr>
              <p:cNvPicPr>
                <a:picLocks noChangeAspect="1"/>
              </p:cNvPicPr>
              <p:nvPr/>
            </p:nvPicPr>
            <p:blipFill rotWithShape="1">
              <a:blip r:embed="rId2">
                <a:extLst>
                  <a:ext uri="{28A0092B-C50C-407E-A947-70E740481C1C}">
                    <a14:useLocalDpi xmlns:a14="http://schemas.microsoft.com/office/drawing/2010/main" val="0"/>
                  </a:ext>
                </a:extLst>
              </a:blip>
              <a:srcRect l="8474" r="4407" b="2115"/>
              <a:stretch/>
            </p:blipFill>
            <p:spPr>
              <a:xfrm>
                <a:off x="6946601" y="1305026"/>
                <a:ext cx="2230031" cy="284418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78504B5-FA1F-3188-1847-B8DEF61B1219}"/>
                  </a:ext>
                </a:extLst>
              </p:cNvPr>
              <p:cNvSpPr txBox="1"/>
              <p:nvPr/>
            </p:nvSpPr>
            <p:spPr>
              <a:xfrm>
                <a:off x="6930247" y="1307923"/>
                <a:ext cx="350424" cy="407354"/>
              </a:xfrm>
              <a:prstGeom prst="rect">
                <a:avLst/>
              </a:prstGeom>
              <a:solidFill>
                <a:schemeClr val="bg1"/>
              </a:solidFill>
            </p:spPr>
            <p:txBody>
              <a:bodyPr wrap="none" rtlCol="0">
                <a:spAutoFit/>
              </a:bodyPr>
              <a:lstStyle/>
              <a:p>
                <a:pPr algn="ctr"/>
                <a:r>
                  <a:rPr lang="en-US" dirty="0"/>
                  <a:t>A</a:t>
                </a:r>
              </a:p>
            </p:txBody>
          </p:sp>
        </p:grpSp>
        <p:grpSp>
          <p:nvGrpSpPr>
            <p:cNvPr id="10" name="Group 9">
              <a:extLst>
                <a:ext uri="{FF2B5EF4-FFF2-40B4-BE49-F238E27FC236}">
                  <a16:creationId xmlns:a16="http://schemas.microsoft.com/office/drawing/2014/main" id="{4EEF754A-3196-0D26-2871-2B3140511AD0}"/>
                </a:ext>
              </a:extLst>
            </p:cNvPr>
            <p:cNvGrpSpPr/>
            <p:nvPr/>
          </p:nvGrpSpPr>
          <p:grpSpPr>
            <a:xfrm>
              <a:off x="9230933" y="1305027"/>
              <a:ext cx="2122867" cy="2844186"/>
              <a:chOff x="9230933" y="1305027"/>
              <a:chExt cx="2122867" cy="2844186"/>
            </a:xfrm>
          </p:grpSpPr>
          <p:pic>
            <p:nvPicPr>
              <p:cNvPr id="5" name="Picture 4">
                <a:extLst>
                  <a:ext uri="{FF2B5EF4-FFF2-40B4-BE49-F238E27FC236}">
                    <a16:creationId xmlns:a16="http://schemas.microsoft.com/office/drawing/2014/main" id="{87D6C855-B17E-F05B-F188-E272EB154506}"/>
                  </a:ext>
                </a:extLst>
              </p:cNvPr>
              <p:cNvPicPr>
                <a:picLocks noChangeAspect="1"/>
              </p:cNvPicPr>
              <p:nvPr/>
            </p:nvPicPr>
            <p:blipFill rotWithShape="1">
              <a:blip r:embed="rId3">
                <a:extLst>
                  <a:ext uri="{28A0092B-C50C-407E-A947-70E740481C1C}">
                    <a14:useLocalDpi xmlns:a14="http://schemas.microsoft.com/office/drawing/2010/main" val="0"/>
                  </a:ext>
                </a:extLst>
              </a:blip>
              <a:srcRect l="3745" b="5835"/>
              <a:stretch/>
            </p:blipFill>
            <p:spPr>
              <a:xfrm>
                <a:off x="9242866" y="1305027"/>
                <a:ext cx="2110934" cy="284418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61636A6-D064-BA5F-0E48-5A5470AE8E34}"/>
                  </a:ext>
                </a:extLst>
              </p:cNvPr>
              <p:cNvSpPr txBox="1"/>
              <p:nvPr/>
            </p:nvSpPr>
            <p:spPr>
              <a:xfrm>
                <a:off x="9230933" y="1307923"/>
                <a:ext cx="341583" cy="407354"/>
              </a:xfrm>
              <a:prstGeom prst="rect">
                <a:avLst/>
              </a:prstGeom>
              <a:solidFill>
                <a:schemeClr val="bg1"/>
              </a:solidFill>
            </p:spPr>
            <p:txBody>
              <a:bodyPr wrap="none" rtlCol="0">
                <a:spAutoFit/>
              </a:bodyPr>
              <a:lstStyle/>
              <a:p>
                <a:pPr algn="ctr"/>
                <a:r>
                  <a:rPr lang="en-US" dirty="0"/>
                  <a:t>B</a:t>
                </a:r>
              </a:p>
            </p:txBody>
          </p:sp>
        </p:grpSp>
      </p:grpSp>
      <p:pic>
        <p:nvPicPr>
          <p:cNvPr id="14" name="Picture 2" descr="C:\Users\DELL\Desktop\received_616705749111090.jpeg">
            <a:extLst>
              <a:ext uri="{FF2B5EF4-FFF2-40B4-BE49-F238E27FC236}">
                <a16:creationId xmlns:a16="http://schemas.microsoft.com/office/drawing/2014/main" id="{DAE0945E-3034-09CD-6D65-30B341A6FC73}"/>
              </a:ext>
            </a:extLst>
          </p:cNvPr>
          <p:cNvPicPr>
            <a:picLocks noChangeAspect="1" noChangeArrowheads="1"/>
          </p:cNvPicPr>
          <p:nvPr/>
        </p:nvPicPr>
        <p:blipFill rotWithShape="1">
          <a:blip r:embed="rId4" cstate="print"/>
          <a:srcRect t="5886" b="6626"/>
          <a:stretch/>
        </p:blipFill>
        <p:spPr bwMode="auto">
          <a:xfrm>
            <a:off x="9598661" y="4061307"/>
            <a:ext cx="1767348" cy="2128133"/>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id="{0A16BFC5-4696-4C84-5840-CC22F3C95F5F}"/>
              </a:ext>
            </a:extLst>
          </p:cNvPr>
          <p:cNvSpPr txBox="1">
            <a:spLocks/>
          </p:cNvSpPr>
          <p:nvPr/>
        </p:nvSpPr>
        <p:spPr>
          <a:xfrm>
            <a:off x="838200" y="4061302"/>
            <a:ext cx="10515600" cy="2115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is the diagnosis according to these CT scan ? </a:t>
            </a:r>
          </a:p>
          <a:p>
            <a:pPr lvl="1"/>
            <a:r>
              <a:rPr lang="en-US" dirty="0"/>
              <a:t>Coup counter-coup hemorrhagic contusion </a:t>
            </a:r>
          </a:p>
        </p:txBody>
      </p:sp>
      <p:cxnSp>
        <p:nvCxnSpPr>
          <p:cNvPr id="7" name="Straight Connector 6">
            <a:extLst>
              <a:ext uri="{FF2B5EF4-FFF2-40B4-BE49-F238E27FC236}">
                <a16:creationId xmlns:a16="http://schemas.microsoft.com/office/drawing/2014/main" id="{92A65310-684D-ED85-E2B4-D6B5FBF2FCFE}"/>
              </a:ext>
            </a:extLst>
          </p:cNvPr>
          <p:cNvCxnSpPr>
            <a:cxnSpLocks/>
          </p:cNvCxnSpPr>
          <p:nvPr/>
        </p:nvCxnSpPr>
        <p:spPr>
          <a:xfrm>
            <a:off x="838200" y="3972525"/>
            <a:ext cx="105156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788C30-7307-986C-E49B-459D49246E66}"/>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582986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7740-854B-EFC0-D305-B8C741A32929}"/>
              </a:ext>
            </a:extLst>
          </p:cNvPr>
          <p:cNvSpPr>
            <a:spLocks noGrp="1"/>
          </p:cNvSpPr>
          <p:nvPr>
            <p:ph type="title"/>
          </p:nvPr>
        </p:nvSpPr>
        <p:spPr/>
        <p:txBody>
          <a:bodyPr>
            <a:normAutofit/>
          </a:bodyPr>
          <a:lstStyle/>
          <a:p>
            <a:r>
              <a:rPr lang="en-US" dirty="0"/>
              <a:t>Diffuse primary brain injury</a:t>
            </a:r>
          </a:p>
        </p:txBody>
      </p:sp>
      <p:sp>
        <p:nvSpPr>
          <p:cNvPr id="3" name="Content Placeholder 2">
            <a:extLst>
              <a:ext uri="{FF2B5EF4-FFF2-40B4-BE49-F238E27FC236}">
                <a16:creationId xmlns:a16="http://schemas.microsoft.com/office/drawing/2014/main" id="{B4728103-F782-EC45-0C0B-6D6739039DAF}"/>
              </a:ext>
            </a:extLst>
          </p:cNvPr>
          <p:cNvSpPr>
            <a:spLocks noGrp="1"/>
          </p:cNvSpPr>
          <p:nvPr>
            <p:ph idx="1"/>
          </p:nvPr>
        </p:nvSpPr>
        <p:spPr/>
        <p:txBody>
          <a:bodyPr>
            <a:normAutofit lnSpcReduction="10000"/>
          </a:bodyPr>
          <a:lstStyle/>
          <a:p>
            <a:r>
              <a:rPr lang="en-US" b="1" dirty="0"/>
              <a:t>Mild traumatic brain injury (concussion)</a:t>
            </a:r>
          </a:p>
          <a:p>
            <a:pPr lvl="1"/>
            <a:r>
              <a:rPr lang="en-US" dirty="0"/>
              <a:t>A trauma-induced disruption of brain function associated with a GCS ≥ 13-15 at least 30 minutes post-injury and ≥ 1 of the following: altered mental state at the time of the injury, loss of consciousness &lt; 30 minutes, posttraumatic amnesia &lt; 24 hours, or minor neurological abnormalities not requiring surgical intervention. </a:t>
            </a:r>
          </a:p>
          <a:p>
            <a:r>
              <a:rPr lang="en-US" b="1" dirty="0"/>
              <a:t>Cerebral edema</a:t>
            </a:r>
            <a:r>
              <a:rPr lang="en-US" dirty="0"/>
              <a:t>: early vasogenic then lately cytogenic</a:t>
            </a:r>
            <a:endParaRPr lang="en-US" b="1" dirty="0"/>
          </a:p>
          <a:p>
            <a:r>
              <a:rPr lang="en-US" b="1" dirty="0"/>
              <a:t>Diffuse axonal injury (DAI)</a:t>
            </a:r>
          </a:p>
          <a:p>
            <a:pPr lvl="1"/>
            <a:r>
              <a:rPr lang="en-US" dirty="0"/>
              <a:t>Multifocal shearing tears and disruption of the axons of the brain due to </a:t>
            </a:r>
            <a:r>
              <a:rPr lang="en-US" dirty="0">
                <a:solidFill>
                  <a:srgbClr val="FF0000"/>
                </a:solidFill>
              </a:rPr>
              <a:t>rotational</a:t>
            </a:r>
            <a:r>
              <a:rPr lang="en-US" dirty="0"/>
              <a:t> acceleration-deceleration trauma of the head; typically seen in high-impact road traffic accidents. (</a:t>
            </a:r>
            <a:r>
              <a:rPr lang="ar-JO" dirty="0"/>
              <a:t>لما السيارة تقلب أكثر من مرة</a:t>
            </a:r>
            <a:r>
              <a:rPr lang="en-US" dirty="0"/>
              <a:t>)</a:t>
            </a:r>
          </a:p>
          <a:p>
            <a:pPr lvl="1"/>
            <a:r>
              <a:rPr lang="en-US" dirty="0"/>
              <a:t>Commonly results in severe neurological injury (e.g., coma, persistent vegetative state) </a:t>
            </a:r>
          </a:p>
          <a:p>
            <a:pPr lvl="1"/>
            <a:endParaRPr lang="en-US" dirty="0"/>
          </a:p>
          <a:p>
            <a:endParaRPr lang="en-US" dirty="0"/>
          </a:p>
        </p:txBody>
      </p:sp>
      <p:sp>
        <p:nvSpPr>
          <p:cNvPr id="4" name="TextBox 3">
            <a:extLst>
              <a:ext uri="{FF2B5EF4-FFF2-40B4-BE49-F238E27FC236}">
                <a16:creationId xmlns:a16="http://schemas.microsoft.com/office/drawing/2014/main" id="{7E625718-AD1D-9D02-33C4-88280135299C}"/>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4205145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A021-D038-C248-882A-02379E59739C}"/>
              </a:ext>
            </a:extLst>
          </p:cNvPr>
          <p:cNvSpPr>
            <a:spLocks noGrp="1"/>
          </p:cNvSpPr>
          <p:nvPr>
            <p:ph type="title"/>
          </p:nvPr>
        </p:nvSpPr>
        <p:spPr/>
        <p:txBody>
          <a:bodyPr/>
          <a:lstStyle/>
          <a:p>
            <a:r>
              <a:rPr lang="en-US" dirty="0"/>
              <a:t>Coning</a:t>
            </a:r>
          </a:p>
        </p:txBody>
      </p:sp>
      <p:sp>
        <p:nvSpPr>
          <p:cNvPr id="3" name="Content Placeholder 2">
            <a:extLst>
              <a:ext uri="{FF2B5EF4-FFF2-40B4-BE49-F238E27FC236}">
                <a16:creationId xmlns:a16="http://schemas.microsoft.com/office/drawing/2014/main" id="{ECBB31BB-ED4F-069D-19F9-2A02CF4BD429}"/>
              </a:ext>
            </a:extLst>
          </p:cNvPr>
          <p:cNvSpPr>
            <a:spLocks noGrp="1"/>
          </p:cNvSpPr>
          <p:nvPr>
            <p:ph idx="1"/>
          </p:nvPr>
        </p:nvSpPr>
        <p:spPr/>
        <p:txBody>
          <a:bodyPr>
            <a:normAutofit/>
          </a:bodyPr>
          <a:lstStyle/>
          <a:p>
            <a:r>
              <a:rPr lang="en-US" sz="2400" dirty="0"/>
              <a:t>Its due to increase ICP causing either herniation of content of supratentorial compartment through the tentorial hiatus, or herniation of the content of infratentorial compartment through the foramen magnum.</a:t>
            </a:r>
          </a:p>
          <a:p>
            <a:r>
              <a:rPr lang="en-US" sz="2400" dirty="0"/>
              <a:t>In supratentorial herniation there is compression of ipsilateral CN3 and midbrain </a:t>
            </a:r>
          </a:p>
          <a:p>
            <a:r>
              <a:rPr lang="en-US" sz="2400" dirty="0"/>
              <a:t>In infratentorial herniation there is obstruction of cerebral aqueduct with damage to brain function.</a:t>
            </a:r>
          </a:p>
          <a:p>
            <a:endParaRPr lang="en-US" sz="2400" dirty="0"/>
          </a:p>
        </p:txBody>
      </p:sp>
      <p:pic>
        <p:nvPicPr>
          <p:cNvPr id="5" name="Picture 4">
            <a:extLst>
              <a:ext uri="{FF2B5EF4-FFF2-40B4-BE49-F238E27FC236}">
                <a16:creationId xmlns:a16="http://schemas.microsoft.com/office/drawing/2014/main" id="{41A91A50-71DD-6CF3-8FD5-10849A3467B7}"/>
              </a:ext>
            </a:extLst>
          </p:cNvPr>
          <p:cNvPicPr>
            <a:picLocks noChangeAspect="1"/>
          </p:cNvPicPr>
          <p:nvPr/>
        </p:nvPicPr>
        <p:blipFill>
          <a:blip r:embed="rId2"/>
          <a:stretch>
            <a:fillRect/>
          </a:stretch>
        </p:blipFill>
        <p:spPr>
          <a:xfrm>
            <a:off x="3380740" y="3700355"/>
            <a:ext cx="5430520" cy="3061323"/>
          </a:xfrm>
          <a:prstGeom prst="rect">
            <a:avLst/>
          </a:prstGeom>
        </p:spPr>
      </p:pic>
    </p:spTree>
    <p:extLst>
      <p:ext uri="{BB962C8B-B14F-4D97-AF65-F5344CB8AC3E}">
        <p14:creationId xmlns:p14="http://schemas.microsoft.com/office/powerpoint/2010/main" val="1960085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64F8-F5F6-88FF-9A68-99F31977EBC5}"/>
              </a:ext>
            </a:extLst>
          </p:cNvPr>
          <p:cNvSpPr>
            <a:spLocks noGrp="1"/>
          </p:cNvSpPr>
          <p:nvPr>
            <p:ph type="title"/>
          </p:nvPr>
        </p:nvSpPr>
        <p:spPr/>
        <p:txBody>
          <a:bodyPr/>
          <a:lstStyle/>
          <a:p>
            <a:r>
              <a:rPr lang="en-US" dirty="0"/>
              <a:t>Clinical approach to head injuries</a:t>
            </a:r>
          </a:p>
        </p:txBody>
      </p:sp>
      <p:pic>
        <p:nvPicPr>
          <p:cNvPr id="6" name="Picture 2">
            <a:extLst>
              <a:ext uri="{FF2B5EF4-FFF2-40B4-BE49-F238E27FC236}">
                <a16:creationId xmlns:a16="http://schemas.microsoft.com/office/drawing/2014/main" id="{CED27E81-005F-B7C9-AB90-D4E0E81794B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447"/>
          <a:stretch/>
        </p:blipFill>
        <p:spPr>
          <a:xfrm>
            <a:off x="838200" y="1307592"/>
            <a:ext cx="10515600" cy="4927369"/>
          </a:xfrm>
          <a:prstGeom prst="rect">
            <a:avLst/>
          </a:prstGeom>
          <a:noFill/>
        </p:spPr>
      </p:pic>
    </p:spTree>
    <p:extLst>
      <p:ext uri="{BB962C8B-B14F-4D97-AF65-F5344CB8AC3E}">
        <p14:creationId xmlns:p14="http://schemas.microsoft.com/office/powerpoint/2010/main" val="8557832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9E882-CA9C-5D92-8EC4-277CE44D4308}"/>
              </a:ext>
            </a:extLst>
          </p:cNvPr>
          <p:cNvSpPr>
            <a:spLocks noGrp="1"/>
          </p:cNvSpPr>
          <p:nvPr>
            <p:ph type="title"/>
          </p:nvPr>
        </p:nvSpPr>
        <p:spPr/>
        <p:txBody>
          <a:bodyPr/>
          <a:lstStyle/>
          <a:p>
            <a:r>
              <a:rPr lang="en-US" dirty="0"/>
              <a:t>Clinical approach to head injuries</a:t>
            </a:r>
          </a:p>
        </p:txBody>
      </p:sp>
      <p:sp>
        <p:nvSpPr>
          <p:cNvPr id="3" name="Content Placeholder 2">
            <a:extLst>
              <a:ext uri="{FF2B5EF4-FFF2-40B4-BE49-F238E27FC236}">
                <a16:creationId xmlns:a16="http://schemas.microsoft.com/office/drawing/2014/main" id="{16BEB9F6-0217-7BAD-A0B8-9AABB212AD46}"/>
              </a:ext>
            </a:extLst>
          </p:cNvPr>
          <p:cNvSpPr>
            <a:spLocks noGrp="1"/>
          </p:cNvSpPr>
          <p:nvPr>
            <p:ph idx="1"/>
          </p:nvPr>
        </p:nvSpPr>
        <p:spPr/>
        <p:txBody>
          <a:bodyPr/>
          <a:lstStyle/>
          <a:p>
            <a:r>
              <a:rPr lang="en-US" b="1" dirty="0"/>
              <a:t>History</a:t>
            </a:r>
          </a:p>
          <a:p>
            <a:pPr lvl="1"/>
            <a:r>
              <a:rPr lang="en-US" dirty="0"/>
              <a:t>Mechanism of injury </a:t>
            </a:r>
          </a:p>
          <a:p>
            <a:pPr lvl="1"/>
            <a:r>
              <a:rPr lang="en-US" dirty="0"/>
              <a:t>LOC or amnesia </a:t>
            </a:r>
          </a:p>
          <a:p>
            <a:pPr lvl="1"/>
            <a:r>
              <a:rPr lang="en-US" dirty="0"/>
              <a:t>Level of consciousness at the scene and on transfer </a:t>
            </a:r>
          </a:p>
          <a:p>
            <a:pPr lvl="1"/>
            <a:r>
              <a:rPr lang="en-US" dirty="0"/>
              <a:t>Current symptoms - evidence of seizure </a:t>
            </a:r>
          </a:p>
          <a:p>
            <a:pPr lvl="1"/>
            <a:r>
              <a:rPr lang="en-US" dirty="0"/>
              <a:t>Hypotension or signs of hypoxia</a:t>
            </a:r>
          </a:p>
          <a:p>
            <a:pPr lvl="1"/>
            <a:r>
              <a:rPr lang="en-US" dirty="0"/>
              <a:t>Pre- existing medical conditions</a:t>
            </a:r>
          </a:p>
          <a:p>
            <a:pPr lvl="1"/>
            <a:r>
              <a:rPr lang="en-US" dirty="0"/>
              <a:t>Medication ( especially anticoagulants ) - allergies </a:t>
            </a:r>
          </a:p>
          <a:p>
            <a:r>
              <a:rPr lang="en-US" b="1" dirty="0"/>
              <a:t>Physical examination</a:t>
            </a:r>
          </a:p>
          <a:p>
            <a:pPr lvl="1"/>
            <a:r>
              <a:rPr lang="en-US" b="1" dirty="0"/>
              <a:t>Neurological Assessment</a:t>
            </a:r>
            <a:r>
              <a:rPr lang="en-US" dirty="0"/>
              <a:t>: </a:t>
            </a:r>
            <a:r>
              <a:rPr lang="en-US" sz="2400" dirty="0">
                <a:latin typeface="Calibri" charset="0"/>
                <a:ea typeface="Calibri" charset="0"/>
                <a:cs typeface="+mn-cs"/>
              </a:rPr>
              <a:t>Glasgow</a:t>
            </a:r>
            <a:r>
              <a:rPr lang="en-US" dirty="0"/>
              <a:t> coma scale, Pupillary reaction to light and size, </a:t>
            </a:r>
            <a:r>
              <a:rPr lang="en-US" sz="2400" dirty="0">
                <a:latin typeface="Calibri" charset="0"/>
                <a:ea typeface="Calibri" charset="0"/>
                <a:cs typeface="+mn-cs"/>
              </a:rPr>
              <a:t>Reflexes and Limb</a:t>
            </a:r>
            <a:r>
              <a:rPr lang="en-US" dirty="0"/>
              <a:t> movements</a:t>
            </a:r>
          </a:p>
          <a:p>
            <a:pPr lvl="1"/>
            <a:r>
              <a:rPr lang="en-US" b="1" dirty="0"/>
              <a:t>Secondary survey</a:t>
            </a:r>
            <a:r>
              <a:rPr lang="en-US" dirty="0"/>
              <a:t>: </a:t>
            </a:r>
            <a:r>
              <a:rPr lang="en-US" sz="2400" dirty="0">
                <a:latin typeface="Calibri" charset="0"/>
                <a:ea typeface="Calibri" charset="0"/>
                <a:cs typeface="+mn-cs"/>
              </a:rPr>
              <a:t>General</a:t>
            </a:r>
            <a:r>
              <a:rPr lang="en-US" dirty="0"/>
              <a:t> assessment and other </a:t>
            </a:r>
            <a:r>
              <a:rPr lang="en-US" sz="2400" dirty="0">
                <a:latin typeface="Calibri" charset="0"/>
                <a:ea typeface="Calibri" charset="0"/>
                <a:cs typeface="+mn-cs"/>
              </a:rPr>
              <a:t>injuries</a:t>
            </a:r>
            <a:endParaRPr lang="en-US" dirty="0"/>
          </a:p>
        </p:txBody>
      </p:sp>
    </p:spTree>
    <p:extLst>
      <p:ext uri="{BB962C8B-B14F-4D97-AF65-F5344CB8AC3E}">
        <p14:creationId xmlns:p14="http://schemas.microsoft.com/office/powerpoint/2010/main" val="636617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26595EF-AE22-F19D-B438-6856B7831110}"/>
              </a:ext>
            </a:extLst>
          </p:cNvPr>
          <p:cNvSpPr>
            <a:spLocks noGrp="1"/>
          </p:cNvSpPr>
          <p:nvPr>
            <p:ph type="title"/>
          </p:nvPr>
        </p:nvSpPr>
        <p:spPr>
          <a:xfrm>
            <a:off x="838200" y="365125"/>
            <a:ext cx="10515600" cy="762339"/>
          </a:xfrm>
        </p:spPr>
        <p:txBody>
          <a:bodyPr/>
          <a:lstStyle/>
          <a:p>
            <a:r>
              <a:rPr lang="en-US" dirty="0"/>
              <a:t>Glasgow coma scale</a:t>
            </a:r>
          </a:p>
        </p:txBody>
      </p:sp>
      <p:sp>
        <p:nvSpPr>
          <p:cNvPr id="11" name="Content Placeholder 2">
            <a:extLst>
              <a:ext uri="{FF2B5EF4-FFF2-40B4-BE49-F238E27FC236}">
                <a16:creationId xmlns:a16="http://schemas.microsoft.com/office/drawing/2014/main" id="{EDA8FCB2-40D0-1095-9EFA-C39F6CA2A433}"/>
              </a:ext>
            </a:extLst>
          </p:cNvPr>
          <p:cNvSpPr>
            <a:spLocks noGrp="1"/>
          </p:cNvSpPr>
          <p:nvPr>
            <p:ph sz="half" idx="1"/>
          </p:nvPr>
        </p:nvSpPr>
        <p:spPr>
          <a:xfrm>
            <a:off x="838200" y="1306851"/>
            <a:ext cx="5670756" cy="4336864"/>
          </a:xfrm>
        </p:spPr>
        <p:txBody>
          <a:bodyPr/>
          <a:lstStyle/>
          <a:p>
            <a:r>
              <a:rPr lang="en-US" sz="2600" dirty="0"/>
              <a:t>14-15 </a:t>
            </a:r>
            <a:r>
              <a:rPr lang="en-US" sz="2600" dirty="0">
                <a:sym typeface="Wingdings" panose="05000000000000000000" pitchFamily="2" charset="2"/>
              </a:rPr>
              <a:t></a:t>
            </a:r>
            <a:r>
              <a:rPr lang="en-US" sz="2600" dirty="0"/>
              <a:t> mild</a:t>
            </a:r>
          </a:p>
          <a:p>
            <a:r>
              <a:rPr lang="en-US" sz="2600" dirty="0"/>
              <a:t>9-13 </a:t>
            </a:r>
            <a:r>
              <a:rPr lang="en-US" sz="2600" dirty="0">
                <a:sym typeface="Wingdings" panose="05000000000000000000" pitchFamily="2" charset="2"/>
              </a:rPr>
              <a:t></a:t>
            </a:r>
            <a:r>
              <a:rPr lang="en-US" sz="2600" dirty="0"/>
              <a:t> moderate</a:t>
            </a:r>
          </a:p>
          <a:p>
            <a:pPr lvl="1"/>
            <a:r>
              <a:rPr lang="en-US" dirty="0"/>
              <a:t>Next step: urgent CT head</a:t>
            </a:r>
          </a:p>
          <a:p>
            <a:r>
              <a:rPr lang="en-US" sz="2600" dirty="0"/>
              <a:t>3-8 </a:t>
            </a:r>
            <a:r>
              <a:rPr lang="en-US" sz="2600" dirty="0">
                <a:sym typeface="Wingdings" panose="05000000000000000000" pitchFamily="2" charset="2"/>
              </a:rPr>
              <a:t></a:t>
            </a:r>
            <a:r>
              <a:rPr lang="en-US" sz="2600" dirty="0"/>
              <a:t> severe</a:t>
            </a:r>
          </a:p>
          <a:p>
            <a:pPr lvl="1"/>
            <a:r>
              <a:rPr lang="en-US" dirty="0"/>
              <a:t>Next step: intubate</a:t>
            </a:r>
          </a:p>
          <a:p>
            <a:r>
              <a:rPr lang="en-US" sz="2600" dirty="0"/>
              <a:t>In case of tracheostomy, we add +T</a:t>
            </a:r>
          </a:p>
        </p:txBody>
      </p:sp>
      <p:pic>
        <p:nvPicPr>
          <p:cNvPr id="4" name="Picture 3" descr="Diagram&#10;&#10;Description automatically generated with medium confidence">
            <a:extLst>
              <a:ext uri="{FF2B5EF4-FFF2-40B4-BE49-F238E27FC236}">
                <a16:creationId xmlns:a16="http://schemas.microsoft.com/office/drawing/2014/main" id="{BBCA71F6-AE9D-030A-1275-C36E61E2E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776" y="1306850"/>
            <a:ext cx="4529363" cy="4336865"/>
          </a:xfrm>
          <a:prstGeom prst="rect">
            <a:avLst/>
          </a:prstGeom>
          <a:noFill/>
        </p:spPr>
      </p:pic>
      <p:pic>
        <p:nvPicPr>
          <p:cNvPr id="3" name="Picture 1">
            <a:extLst>
              <a:ext uri="{FF2B5EF4-FFF2-40B4-BE49-F238E27FC236}">
                <a16:creationId xmlns:a16="http://schemas.microsoft.com/office/drawing/2014/main" id="{08A67A7B-9135-7B35-6F95-E9ECB7E15F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1069125" y="4104469"/>
            <a:ext cx="5208905" cy="2503976"/>
          </a:xfrm>
          <a:prstGeom prst="rect">
            <a:avLst/>
          </a:prstGeom>
          <a:noFill/>
        </p:spPr>
      </p:pic>
    </p:spTree>
    <p:extLst>
      <p:ext uri="{BB962C8B-B14F-4D97-AF65-F5344CB8AC3E}">
        <p14:creationId xmlns:p14="http://schemas.microsoft.com/office/powerpoint/2010/main" val="1239953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4F3E-BFA5-E259-6B14-D1808275EBB5}"/>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D23CD170-6CB8-984A-3A56-CFC17AF3C07B}"/>
              </a:ext>
            </a:extLst>
          </p:cNvPr>
          <p:cNvSpPr>
            <a:spLocks noGrp="1"/>
          </p:cNvSpPr>
          <p:nvPr>
            <p:ph idx="1"/>
          </p:nvPr>
        </p:nvSpPr>
        <p:spPr>
          <a:xfrm>
            <a:off x="748481" y="1305026"/>
            <a:ext cx="10695039" cy="4987619"/>
          </a:xfrm>
        </p:spPr>
        <p:txBody>
          <a:bodyPr>
            <a:normAutofit/>
          </a:bodyPr>
          <a:lstStyle/>
          <a:p>
            <a:pPr marL="514350" indent="-514350">
              <a:buFont typeface="+mj-lt"/>
              <a:buAutoNum type="arabicPeriod"/>
            </a:pPr>
            <a:r>
              <a:rPr lang="en-US" sz="2600" b="1" dirty="0"/>
              <a:t>Patient open eye to painful stimuli, inappropriate words, and decerebrate on both side </a:t>
            </a:r>
          </a:p>
          <a:p>
            <a:pPr lvl="1"/>
            <a:r>
              <a:rPr lang="en-US" dirty="0"/>
              <a:t>7/15, severe, management: intubation</a:t>
            </a:r>
          </a:p>
          <a:p>
            <a:pPr marL="514350" indent="-514350">
              <a:buFont typeface="+mj-lt"/>
              <a:buAutoNum type="arabicPeriod"/>
            </a:pPr>
            <a:r>
              <a:rPr lang="en-US" sz="2600" b="1" dirty="0"/>
              <a:t>Patient open only his left eye to painful stimuli, incomprehensible sounds, and localizes pain</a:t>
            </a:r>
          </a:p>
          <a:p>
            <a:pPr lvl="1"/>
            <a:r>
              <a:rPr lang="en-US" dirty="0"/>
              <a:t>9/15, moderate</a:t>
            </a:r>
          </a:p>
          <a:p>
            <a:pPr marL="514350" indent="-514350">
              <a:buFont typeface="+mj-lt"/>
              <a:buAutoNum type="arabicPeriod"/>
            </a:pPr>
            <a:r>
              <a:rPr lang="en-US" sz="2600" b="1" dirty="0"/>
              <a:t>Patient right eye is fixed dilated and don’t respond to light and the other eye response to pain, inappropriate words, and decerebrate on both side</a:t>
            </a:r>
          </a:p>
          <a:p>
            <a:pPr lvl="1"/>
            <a:r>
              <a:rPr lang="en-US" dirty="0"/>
              <a:t>7/15, severe, management: intubation</a:t>
            </a:r>
          </a:p>
          <a:p>
            <a:pPr marL="514350" indent="-514350">
              <a:buFont typeface="+mj-lt"/>
              <a:buAutoNum type="arabicPeriod"/>
            </a:pPr>
            <a:r>
              <a:rPr lang="en-US" sz="2600" b="1" dirty="0"/>
              <a:t>Patient open eyes to pain, incomprehensive sound, decerebrate right side, decorticate left side</a:t>
            </a:r>
          </a:p>
          <a:p>
            <a:pPr lvl="1"/>
            <a:r>
              <a:rPr lang="en-US" dirty="0"/>
              <a:t>7/15, severe, management: intubation</a:t>
            </a:r>
          </a:p>
        </p:txBody>
      </p:sp>
      <p:sp>
        <p:nvSpPr>
          <p:cNvPr id="4" name="TextBox 3">
            <a:extLst>
              <a:ext uri="{FF2B5EF4-FFF2-40B4-BE49-F238E27FC236}">
                <a16:creationId xmlns:a16="http://schemas.microsoft.com/office/drawing/2014/main" id="{54A71108-13F1-4E70-F6A0-57BC317B1599}"/>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34018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02F63-292B-B3BB-A036-9120DD7B975A}"/>
              </a:ext>
            </a:extLst>
          </p:cNvPr>
          <p:cNvSpPr>
            <a:spLocks noGrp="1"/>
          </p:cNvSpPr>
          <p:nvPr>
            <p:ph type="title"/>
          </p:nvPr>
        </p:nvSpPr>
        <p:spPr/>
        <p:txBody>
          <a:bodyPr/>
          <a:lstStyle/>
          <a:p>
            <a:r>
              <a:rPr lang="en-US" dirty="0"/>
              <a:t>Calculate the GCS and determine the severity</a:t>
            </a:r>
          </a:p>
        </p:txBody>
      </p:sp>
      <p:sp>
        <p:nvSpPr>
          <p:cNvPr id="3" name="Content Placeholder 2">
            <a:extLst>
              <a:ext uri="{FF2B5EF4-FFF2-40B4-BE49-F238E27FC236}">
                <a16:creationId xmlns:a16="http://schemas.microsoft.com/office/drawing/2014/main" id="{80FAC145-90B8-A132-AD96-3D28B6164006}"/>
              </a:ext>
            </a:extLst>
          </p:cNvPr>
          <p:cNvSpPr>
            <a:spLocks noGrp="1"/>
          </p:cNvSpPr>
          <p:nvPr>
            <p:ph idx="1"/>
          </p:nvPr>
        </p:nvSpPr>
        <p:spPr>
          <a:xfrm>
            <a:off x="746760" y="1305026"/>
            <a:ext cx="10698480" cy="4871938"/>
          </a:xfrm>
        </p:spPr>
        <p:txBody>
          <a:bodyPr>
            <a:normAutofit/>
          </a:bodyPr>
          <a:lstStyle/>
          <a:p>
            <a:pPr marL="514350" indent="-514350">
              <a:buFont typeface="+mj-lt"/>
              <a:buAutoNum type="arabicPeriod" startAt="5"/>
            </a:pPr>
            <a:r>
              <a:rPr lang="en-US" sz="2600" b="1" dirty="0"/>
              <a:t>Patient open eyes to speech, localize to pain, confused verbal response</a:t>
            </a:r>
          </a:p>
          <a:p>
            <a:pPr lvl="1"/>
            <a:r>
              <a:rPr lang="en-US" dirty="0"/>
              <a:t>12/15, moderate</a:t>
            </a:r>
          </a:p>
          <a:p>
            <a:pPr marL="514350" indent="-514350">
              <a:buFont typeface="+mj-lt"/>
              <a:buAutoNum type="arabicPeriod" startAt="5"/>
            </a:pPr>
            <a:r>
              <a:rPr lang="en-US" sz="2600" b="1" dirty="0"/>
              <a:t>Patient open his eyes to pain, localized to pain, confused and disoriented</a:t>
            </a:r>
          </a:p>
          <a:p>
            <a:pPr lvl="1"/>
            <a:r>
              <a:rPr lang="en-US" dirty="0"/>
              <a:t>11/15, moderate</a:t>
            </a:r>
            <a:endParaRPr lang="ar-JO" dirty="0"/>
          </a:p>
          <a:p>
            <a:pPr marL="514350" indent="-514350">
              <a:buFont typeface="+mj-lt"/>
              <a:buAutoNum type="arabicPeriod" startAt="5"/>
            </a:pPr>
            <a:r>
              <a:rPr lang="en-US" sz="2600" b="1" dirty="0"/>
              <a:t>Patient is permanent intubated, eyes open to pain, decerebrate, no verbal response</a:t>
            </a:r>
          </a:p>
          <a:p>
            <a:pPr lvl="1"/>
            <a:r>
              <a:rPr lang="en-US" dirty="0"/>
              <a:t>5/15+T, severe</a:t>
            </a:r>
          </a:p>
          <a:p>
            <a:pPr marL="514350" indent="-514350">
              <a:buFont typeface="+mj-lt"/>
              <a:buAutoNum type="arabicPeriod" startAt="5"/>
            </a:pPr>
            <a:r>
              <a:rPr lang="en-US" sz="2600" b="1" dirty="0"/>
              <a:t>Patient opens his eye to pain, inappropriate words, decorticate</a:t>
            </a:r>
          </a:p>
          <a:p>
            <a:pPr lvl="1"/>
            <a:r>
              <a:rPr lang="en-US" dirty="0"/>
              <a:t>8/15, severe, management: intubation</a:t>
            </a:r>
          </a:p>
          <a:p>
            <a:pPr marL="514350" indent="-514350">
              <a:buFont typeface="+mj-lt"/>
              <a:buAutoNum type="arabicPeriod" startAt="5"/>
            </a:pPr>
            <a:r>
              <a:rPr lang="en-US" sz="2600" b="1" dirty="0"/>
              <a:t>Patient opens his eye to pain, inappropriate words, decerebrate</a:t>
            </a:r>
          </a:p>
          <a:p>
            <a:pPr lvl="1"/>
            <a:r>
              <a:rPr lang="en-US" dirty="0"/>
              <a:t>7/15, severe, management: intubation</a:t>
            </a:r>
          </a:p>
        </p:txBody>
      </p:sp>
      <p:sp>
        <p:nvSpPr>
          <p:cNvPr id="4" name="TextBox 3">
            <a:extLst>
              <a:ext uri="{FF2B5EF4-FFF2-40B4-BE49-F238E27FC236}">
                <a16:creationId xmlns:a16="http://schemas.microsoft.com/office/drawing/2014/main" id="{6D1FDDD7-35E7-39D6-AB5E-C59C84998E8D}"/>
              </a:ext>
            </a:extLst>
          </p:cNvPr>
          <p:cNvSpPr txBox="1"/>
          <p:nvPr/>
        </p:nvSpPr>
        <p:spPr>
          <a:xfrm>
            <a:off x="9955489" y="0"/>
            <a:ext cx="2236511" cy="369332"/>
          </a:xfrm>
          <a:prstGeom prst="rect">
            <a:avLst/>
          </a:prstGeom>
          <a:noFill/>
          <a:ln>
            <a:solidFill>
              <a:schemeClr val="accent1"/>
            </a:solidFill>
          </a:ln>
        </p:spPr>
        <p:txBody>
          <a:bodyPr wrap="none" rtlCol="0">
            <a:spAutoFit/>
          </a:bodyPr>
          <a:lstStyle/>
          <a:p>
            <a:pPr algn="r" rtl="1"/>
            <a:r>
              <a:rPr lang="ar-JO" b="1" dirty="0">
                <a:solidFill>
                  <a:srgbClr val="0070C0"/>
                </a:solidFill>
              </a:rPr>
              <a:t>من </a:t>
            </a:r>
            <a:r>
              <a:rPr lang="ar-JO" b="1" dirty="0" err="1">
                <a:solidFill>
                  <a:srgbClr val="0070C0"/>
                </a:solidFill>
              </a:rPr>
              <a:t>دوسية</a:t>
            </a:r>
            <a:r>
              <a:rPr lang="ar-JO" b="1" dirty="0">
                <a:solidFill>
                  <a:srgbClr val="0070C0"/>
                </a:solidFill>
              </a:rPr>
              <a:t> جراحة الأعصاب</a:t>
            </a:r>
            <a:endParaRPr lang="en-US" b="1" dirty="0">
              <a:solidFill>
                <a:srgbClr val="0070C0"/>
              </a:solidFill>
            </a:endParaRPr>
          </a:p>
        </p:txBody>
      </p:sp>
    </p:spTree>
    <p:extLst>
      <p:ext uri="{BB962C8B-B14F-4D97-AF65-F5344CB8AC3E}">
        <p14:creationId xmlns:p14="http://schemas.microsoft.com/office/powerpoint/2010/main" val="389477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3061-F904-DF5E-6291-8B87D14B870E}"/>
              </a:ext>
            </a:extLst>
          </p:cNvPr>
          <p:cNvSpPr>
            <a:spLocks noGrp="1"/>
          </p:cNvSpPr>
          <p:nvPr>
            <p:ph type="title"/>
          </p:nvPr>
        </p:nvSpPr>
        <p:spPr/>
        <p:txBody>
          <a:bodyPr/>
          <a:lstStyle/>
          <a:p>
            <a:r>
              <a:rPr lang="en-US" dirty="0"/>
              <a:t>Investigations</a:t>
            </a:r>
          </a:p>
        </p:txBody>
      </p:sp>
      <p:sp>
        <p:nvSpPr>
          <p:cNvPr id="3" name="Content Placeholder 2">
            <a:extLst>
              <a:ext uri="{FF2B5EF4-FFF2-40B4-BE49-F238E27FC236}">
                <a16:creationId xmlns:a16="http://schemas.microsoft.com/office/drawing/2014/main" id="{50DC588D-9DE5-923B-4729-081DDB034010}"/>
              </a:ext>
            </a:extLst>
          </p:cNvPr>
          <p:cNvSpPr>
            <a:spLocks noGrp="1"/>
          </p:cNvSpPr>
          <p:nvPr>
            <p:ph idx="1"/>
          </p:nvPr>
        </p:nvSpPr>
        <p:spPr>
          <a:xfrm>
            <a:off x="838200" y="1305026"/>
            <a:ext cx="7472680" cy="4871938"/>
          </a:xfrm>
        </p:spPr>
        <p:txBody>
          <a:bodyPr/>
          <a:lstStyle/>
          <a:p>
            <a:r>
              <a:rPr lang="en-US" dirty="0"/>
              <a:t>Basic labs </a:t>
            </a:r>
          </a:p>
          <a:p>
            <a:r>
              <a:rPr lang="en-US" dirty="0"/>
              <a:t>X-rays skull : to look for fracture</a:t>
            </a:r>
          </a:p>
          <a:p>
            <a:r>
              <a:rPr lang="en-US" dirty="0"/>
              <a:t>CT scan : plain (no contrast) to look for cerebral oedema, hematoma, midline shifts, fractures, ventricles, brainstem injury.</a:t>
            </a:r>
          </a:p>
          <a:p>
            <a:r>
              <a:rPr lang="en-US" dirty="0"/>
              <a:t>Carotid arteriography - MRI scan </a:t>
            </a:r>
          </a:p>
          <a:p>
            <a:r>
              <a:rPr lang="en-US" dirty="0"/>
              <a:t>Investigations for other injuries like U/S abdomen </a:t>
            </a:r>
          </a:p>
          <a:p>
            <a:r>
              <a:rPr lang="en-US" dirty="0"/>
              <a:t>Monitoring of intracranial pressure.</a:t>
            </a:r>
          </a:p>
          <a:p>
            <a:pPr marL="0" indent="0">
              <a:buNone/>
            </a:pPr>
            <a:endParaRPr lang="en-US" dirty="0"/>
          </a:p>
        </p:txBody>
      </p:sp>
      <p:pic>
        <p:nvPicPr>
          <p:cNvPr id="17" name="Picture 16">
            <a:extLst>
              <a:ext uri="{FF2B5EF4-FFF2-40B4-BE49-F238E27FC236}">
                <a16:creationId xmlns:a16="http://schemas.microsoft.com/office/drawing/2014/main" id="{8DDA067E-7D1B-BA30-96E5-C2BD24DE1AAB}"/>
              </a:ext>
            </a:extLst>
          </p:cNvPr>
          <p:cNvPicPr>
            <a:picLocks noChangeAspect="1"/>
          </p:cNvPicPr>
          <p:nvPr/>
        </p:nvPicPr>
        <p:blipFill>
          <a:blip r:embed="rId2"/>
          <a:stretch>
            <a:fillRect/>
          </a:stretch>
        </p:blipFill>
        <p:spPr>
          <a:xfrm>
            <a:off x="8445756" y="1305838"/>
            <a:ext cx="2908044" cy="4871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000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F934-6F7B-E63C-79FC-27ED4F64E492}"/>
              </a:ext>
            </a:extLst>
          </p:cNvPr>
          <p:cNvSpPr>
            <a:spLocks noGrp="1"/>
          </p:cNvSpPr>
          <p:nvPr>
            <p:ph type="title"/>
          </p:nvPr>
        </p:nvSpPr>
        <p:spPr/>
        <p:txBody>
          <a:bodyPr/>
          <a:lstStyle/>
          <a:p>
            <a:r>
              <a:rPr lang="en-US" dirty="0"/>
              <a:t>Key components of ATLS</a:t>
            </a:r>
          </a:p>
        </p:txBody>
      </p:sp>
      <p:graphicFrame>
        <p:nvGraphicFramePr>
          <p:cNvPr id="4" name="Content Placeholder 3">
            <a:extLst>
              <a:ext uri="{FF2B5EF4-FFF2-40B4-BE49-F238E27FC236}">
                <a16:creationId xmlns:a16="http://schemas.microsoft.com/office/drawing/2014/main" id="{DA3369FA-9A2D-B05F-5FEE-BC78581309F6}"/>
              </a:ext>
            </a:extLst>
          </p:cNvPr>
          <p:cNvGraphicFramePr>
            <a:graphicFrameLocks noGrp="1"/>
          </p:cNvGraphicFramePr>
          <p:nvPr>
            <p:ph idx="1"/>
            <p:extLst>
              <p:ext uri="{D42A27DB-BD31-4B8C-83A1-F6EECF244321}">
                <p14:modId xmlns:p14="http://schemas.microsoft.com/office/powerpoint/2010/main" val="3302653850"/>
              </p:ext>
            </p:extLst>
          </p:nvPr>
        </p:nvGraphicFramePr>
        <p:xfrm>
          <a:off x="838200" y="1270000"/>
          <a:ext cx="10515600" cy="5196840"/>
        </p:xfrm>
        <a:graphic>
          <a:graphicData uri="http://schemas.openxmlformats.org/drawingml/2006/table">
            <a:tbl>
              <a:tblPr firstRow="1" bandRow="1">
                <a:tableStyleId>{5940675A-B579-460E-94D1-54222C63F5DA}</a:tableStyleId>
              </a:tblPr>
              <a:tblGrid>
                <a:gridCol w="1041400">
                  <a:extLst>
                    <a:ext uri="{9D8B030D-6E8A-4147-A177-3AD203B41FA5}">
                      <a16:colId xmlns:a16="http://schemas.microsoft.com/office/drawing/2014/main" val="1621830528"/>
                    </a:ext>
                  </a:extLst>
                </a:gridCol>
                <a:gridCol w="9474200">
                  <a:extLst>
                    <a:ext uri="{9D8B030D-6E8A-4147-A177-3AD203B41FA5}">
                      <a16:colId xmlns:a16="http://schemas.microsoft.com/office/drawing/2014/main" val="3036398663"/>
                    </a:ext>
                  </a:extLst>
                </a:gridCol>
              </a:tblGrid>
              <a:tr h="370840">
                <a:tc>
                  <a:txBody>
                    <a:bodyPr/>
                    <a:lstStyle/>
                    <a:p>
                      <a:pPr algn="ctr"/>
                      <a:r>
                        <a:rPr lang="en-US" sz="2400" dirty="0">
                          <a:solidFill>
                            <a:srgbClr val="45515E"/>
                          </a:solidFill>
                        </a:rPr>
                        <a:t>1ry survey</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900" b="1" dirty="0">
                          <a:solidFill>
                            <a:srgbClr val="FF0000"/>
                          </a:solidFill>
                        </a:rPr>
                        <a:t>A</a:t>
                      </a:r>
                      <a:r>
                        <a:rPr lang="en-US" sz="1900" b="1" dirty="0">
                          <a:solidFill>
                            <a:srgbClr val="45515E"/>
                          </a:solidFill>
                        </a:rPr>
                        <a:t>irway</a:t>
                      </a:r>
                      <a:r>
                        <a:rPr lang="en-US" sz="1900" dirty="0">
                          <a:solidFill>
                            <a:srgbClr val="45515E"/>
                          </a:solidFill>
                        </a:rPr>
                        <a:t> assessment with C-spine stabilization and airway management</a:t>
                      </a:r>
                    </a:p>
                    <a:p>
                      <a:pPr marL="285750" indent="-285750">
                        <a:buFont typeface="Arial" panose="020B0604020202020204" pitchFamily="34" charset="0"/>
                        <a:buChar char="•"/>
                      </a:pPr>
                      <a:r>
                        <a:rPr lang="en-US" sz="1900" b="1" dirty="0">
                          <a:solidFill>
                            <a:srgbClr val="FF0000"/>
                          </a:solidFill>
                        </a:rPr>
                        <a:t>B</a:t>
                      </a:r>
                      <a:r>
                        <a:rPr lang="en-US" sz="1900" b="1" dirty="0">
                          <a:solidFill>
                            <a:srgbClr val="45515E"/>
                          </a:solidFill>
                        </a:rPr>
                        <a:t>reathing</a:t>
                      </a:r>
                      <a:r>
                        <a:rPr lang="en-US" sz="1900" dirty="0">
                          <a:solidFill>
                            <a:srgbClr val="45515E"/>
                          </a:solidFill>
                        </a:rPr>
                        <a:t> assessment with respiratory support and related procedures</a:t>
                      </a:r>
                    </a:p>
                    <a:p>
                      <a:pPr marL="285750" indent="-285750">
                        <a:buFont typeface="Arial" panose="020B0604020202020204" pitchFamily="34" charset="0"/>
                        <a:buChar char="•"/>
                      </a:pPr>
                      <a:r>
                        <a:rPr lang="en-US" sz="1900" b="1" dirty="0">
                          <a:solidFill>
                            <a:srgbClr val="FF0000"/>
                          </a:solidFill>
                        </a:rPr>
                        <a:t>C</a:t>
                      </a:r>
                      <a:r>
                        <a:rPr lang="en-US" sz="1900" b="1" dirty="0">
                          <a:solidFill>
                            <a:srgbClr val="45515E"/>
                          </a:solidFill>
                        </a:rPr>
                        <a:t>irculation</a:t>
                      </a:r>
                      <a:r>
                        <a:rPr lang="en-US" sz="1900" dirty="0">
                          <a:solidFill>
                            <a:srgbClr val="45515E"/>
                          </a:solidFill>
                        </a:rPr>
                        <a:t> assessment with immediate hemodynamic support and hemorrhage control</a:t>
                      </a:r>
                    </a:p>
                    <a:p>
                      <a:pPr marL="285750" indent="-285750">
                        <a:buFont typeface="Arial" panose="020B0604020202020204" pitchFamily="34" charset="0"/>
                        <a:buChar char="•"/>
                      </a:pPr>
                      <a:r>
                        <a:rPr lang="en-US" sz="1900" b="1" dirty="0">
                          <a:solidFill>
                            <a:srgbClr val="FF0000"/>
                          </a:solidFill>
                        </a:rPr>
                        <a:t>D</a:t>
                      </a:r>
                      <a:r>
                        <a:rPr lang="en-US" sz="1900" b="1" dirty="0">
                          <a:solidFill>
                            <a:srgbClr val="45515E"/>
                          </a:solidFill>
                        </a:rPr>
                        <a:t>isability</a:t>
                      </a:r>
                      <a:r>
                        <a:rPr lang="en-US" sz="1900" dirty="0">
                          <a:solidFill>
                            <a:srgbClr val="45515E"/>
                          </a:solidFill>
                        </a:rPr>
                        <a:t> assessment with TBI management and neuroprotective measures</a:t>
                      </a:r>
                    </a:p>
                    <a:p>
                      <a:pPr marL="285750" indent="-285750">
                        <a:buFont typeface="Arial" panose="020B0604020202020204" pitchFamily="34" charset="0"/>
                        <a:buChar char="•"/>
                      </a:pPr>
                      <a:r>
                        <a:rPr lang="en-US" sz="1900" b="1" dirty="0">
                          <a:solidFill>
                            <a:srgbClr val="FF0000"/>
                          </a:solidFill>
                        </a:rPr>
                        <a:t>E</a:t>
                      </a:r>
                      <a:r>
                        <a:rPr lang="en-US" sz="1900" b="1" dirty="0">
                          <a:solidFill>
                            <a:srgbClr val="45515E"/>
                          </a:solidFill>
                        </a:rPr>
                        <a:t>xposure</a:t>
                      </a:r>
                      <a:r>
                        <a:rPr lang="en-US" sz="1900" dirty="0">
                          <a:solidFill>
                            <a:srgbClr val="45515E"/>
                          </a:solidFill>
                        </a:rPr>
                        <a:t> with environmental survey and hypothermia management</a:t>
                      </a:r>
                    </a:p>
                    <a:p>
                      <a:pPr marL="285750" indent="-285750">
                        <a:buFont typeface="Arial" panose="020B0604020202020204" pitchFamily="34" charset="0"/>
                        <a:buChar char="•"/>
                      </a:pPr>
                      <a:r>
                        <a:rPr lang="en-US" sz="1900" dirty="0">
                          <a:solidFill>
                            <a:srgbClr val="45515E"/>
                          </a:solidFill>
                        </a:rPr>
                        <a:t>Diagnostic adjuncts, e.g., FAST, portable CXR</a:t>
                      </a:r>
                    </a:p>
                    <a:p>
                      <a:pPr marL="285750" indent="-285750">
                        <a:buFont typeface="Arial" panose="020B0604020202020204" pitchFamily="34" charset="0"/>
                        <a:buChar char="•"/>
                      </a:pPr>
                      <a:r>
                        <a:rPr lang="en-US" sz="1900" dirty="0">
                          <a:solidFill>
                            <a:srgbClr val="45515E"/>
                          </a:solidFill>
                        </a:rPr>
                        <a:t>Transfer to trauma center (if needed)</a:t>
                      </a:r>
                    </a:p>
                    <a:p>
                      <a:pPr marL="285750" indent="-285750">
                        <a:buFont typeface="Arial" panose="020B0604020202020204" pitchFamily="34" charset="0"/>
                        <a:buChar char="•"/>
                      </a:pPr>
                      <a:r>
                        <a:rPr lang="en-US" sz="1900" dirty="0">
                          <a:solidFill>
                            <a:srgbClr val="45515E"/>
                          </a:solidFill>
                        </a:rPr>
                        <a:t>Treatment of traumatic cardiac arrest (if needed)</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5557996"/>
                  </a:ext>
                </a:extLst>
              </a:tr>
              <a:tr h="370840">
                <a:tc>
                  <a:txBody>
                    <a:bodyPr/>
                    <a:lstStyle/>
                    <a:p>
                      <a:pPr algn="ctr"/>
                      <a:r>
                        <a:rPr lang="en-US" sz="2400" dirty="0">
                          <a:solidFill>
                            <a:srgbClr val="45515E"/>
                          </a:solidFill>
                        </a:rPr>
                        <a:t>2ry survey</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900" dirty="0">
                          <a:solidFill>
                            <a:srgbClr val="45515E"/>
                          </a:solidFill>
                        </a:rPr>
                        <a:t>The secondary survey aims to detect and treat any other trauma injuries (the secondary survey should not be started until the primary survey is complete)</a:t>
                      </a:r>
                    </a:p>
                    <a:p>
                      <a:pPr marL="285750" indent="-285750">
                        <a:buFont typeface="Arial" panose="020B0604020202020204" pitchFamily="34" charset="0"/>
                        <a:buChar char="•"/>
                      </a:pPr>
                      <a:r>
                        <a:rPr lang="en-US" sz="1900" dirty="0">
                          <a:solidFill>
                            <a:srgbClr val="45515E"/>
                          </a:solidFill>
                        </a:rPr>
                        <a:t>AMPLE history</a:t>
                      </a:r>
                    </a:p>
                    <a:p>
                      <a:pPr marL="285750" indent="-285750">
                        <a:buFont typeface="Arial" panose="020B0604020202020204" pitchFamily="34" charset="0"/>
                        <a:buChar char="•"/>
                      </a:pPr>
                      <a:r>
                        <a:rPr lang="en-US" sz="1900" dirty="0">
                          <a:solidFill>
                            <a:srgbClr val="45515E"/>
                          </a:solidFill>
                        </a:rPr>
                        <a:t>Head-to-toe physical examination</a:t>
                      </a:r>
                    </a:p>
                    <a:p>
                      <a:pPr marL="285750" indent="-285750">
                        <a:buFont typeface="Arial" panose="020B0604020202020204" pitchFamily="34" charset="0"/>
                        <a:buChar char="•"/>
                      </a:pPr>
                      <a:r>
                        <a:rPr lang="en-US" sz="1900" dirty="0">
                          <a:solidFill>
                            <a:srgbClr val="45515E"/>
                          </a:solidFill>
                        </a:rPr>
                        <a:t>Comprehensive diagnostic studies and imaging</a:t>
                      </a:r>
                    </a:p>
                    <a:p>
                      <a:pPr marL="285750" indent="-285750">
                        <a:buFont typeface="Arial" panose="020B0604020202020204" pitchFamily="34" charset="0"/>
                        <a:buChar char="•"/>
                      </a:pPr>
                      <a:r>
                        <a:rPr lang="en-US" sz="1900" dirty="0">
                          <a:solidFill>
                            <a:srgbClr val="45515E"/>
                          </a:solidFill>
                        </a:rPr>
                        <a:t>Supportive care</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7869439"/>
                  </a:ext>
                </a:extLst>
              </a:tr>
              <a:tr h="0">
                <a:tc>
                  <a:txBody>
                    <a:bodyPr/>
                    <a:lstStyle/>
                    <a:p>
                      <a:pPr algn="ctr"/>
                      <a:r>
                        <a:rPr lang="en-US" sz="2400" dirty="0">
                          <a:solidFill>
                            <a:srgbClr val="45515E"/>
                          </a:solidFill>
                        </a:rPr>
                        <a:t>3ry survey</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900" dirty="0">
                          <a:solidFill>
                            <a:srgbClr val="45515E"/>
                          </a:solidFill>
                        </a:rPr>
                        <a:t>Detailed history and physical to identify missed injuries</a:t>
                      </a:r>
                    </a:p>
                    <a:p>
                      <a:pPr marL="285750" indent="-285750">
                        <a:buFont typeface="Arial" panose="020B0604020202020204" pitchFamily="34" charset="0"/>
                        <a:buChar char="•"/>
                      </a:pPr>
                      <a:r>
                        <a:rPr lang="en-US" sz="1900" dirty="0">
                          <a:solidFill>
                            <a:srgbClr val="45515E"/>
                          </a:solidFill>
                        </a:rPr>
                        <a:t>Additional diagnostics (if needed)</a:t>
                      </a:r>
                    </a:p>
                    <a:p>
                      <a:pPr marL="285750" indent="-285750">
                        <a:buFont typeface="Arial" panose="020B0604020202020204" pitchFamily="34" charset="0"/>
                        <a:buChar char="•"/>
                      </a:pPr>
                      <a:r>
                        <a:rPr lang="en-US" sz="1900" dirty="0">
                          <a:solidFill>
                            <a:srgbClr val="45515E"/>
                          </a:solidFill>
                        </a:rPr>
                        <a:t>Quality and safety measures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23690021"/>
                  </a:ext>
                </a:extLst>
              </a:tr>
            </a:tbl>
          </a:graphicData>
        </a:graphic>
      </p:graphicFrame>
    </p:spTree>
    <p:extLst>
      <p:ext uri="{BB962C8B-B14F-4D97-AF65-F5344CB8AC3E}">
        <p14:creationId xmlns:p14="http://schemas.microsoft.com/office/powerpoint/2010/main" val="1622845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150F-70D4-7790-16CB-5D546C637953}"/>
              </a:ext>
            </a:extLst>
          </p:cNvPr>
          <p:cNvSpPr>
            <a:spLocks noGrp="1"/>
          </p:cNvSpPr>
          <p:nvPr>
            <p:ph type="title"/>
          </p:nvPr>
        </p:nvSpPr>
        <p:spPr/>
        <p:txBody>
          <a:bodyPr>
            <a:normAutofit/>
          </a:bodyPr>
          <a:lstStyle/>
          <a:p>
            <a:r>
              <a:rPr lang="en-US" dirty="0"/>
              <a:t>Criteria</a:t>
            </a:r>
          </a:p>
        </p:txBody>
      </p:sp>
      <p:sp>
        <p:nvSpPr>
          <p:cNvPr id="3" name="Content Placeholder 2">
            <a:extLst>
              <a:ext uri="{FF2B5EF4-FFF2-40B4-BE49-F238E27FC236}">
                <a16:creationId xmlns:a16="http://schemas.microsoft.com/office/drawing/2014/main" id="{CAF74637-2025-75AF-BA6B-833169CA5A2B}"/>
              </a:ext>
            </a:extLst>
          </p:cNvPr>
          <p:cNvSpPr>
            <a:spLocks noGrp="1"/>
          </p:cNvSpPr>
          <p:nvPr>
            <p:ph sz="half" idx="1"/>
          </p:nvPr>
        </p:nvSpPr>
        <p:spPr/>
        <p:txBody>
          <a:bodyPr>
            <a:normAutofit/>
          </a:bodyPr>
          <a:lstStyle/>
          <a:p>
            <a:r>
              <a:rPr lang="en-US" sz="2600" b="1" dirty="0"/>
              <a:t>Hospitalization criteria</a:t>
            </a:r>
          </a:p>
          <a:p>
            <a:pPr lvl="1"/>
            <a:r>
              <a:rPr lang="en-US" dirty="0"/>
              <a:t>Any altered level of consciousness.</a:t>
            </a:r>
          </a:p>
          <a:p>
            <a:pPr lvl="1"/>
            <a:r>
              <a:rPr lang="en-US" dirty="0"/>
              <a:t>Skull fracture.</a:t>
            </a:r>
          </a:p>
          <a:p>
            <a:pPr lvl="1"/>
            <a:r>
              <a:rPr lang="en-US" dirty="0"/>
              <a:t>Focal neurological features.</a:t>
            </a:r>
          </a:p>
          <a:p>
            <a:pPr lvl="1"/>
            <a:r>
              <a:rPr lang="en-US" dirty="0"/>
              <a:t>Persistent headache, vomiting, systolic hypertension, bradycardia.</a:t>
            </a:r>
          </a:p>
          <a:p>
            <a:pPr lvl="1"/>
            <a:r>
              <a:rPr lang="en-US" dirty="0"/>
              <a:t>No CT scan available or abnormal CT head.</a:t>
            </a:r>
          </a:p>
          <a:p>
            <a:pPr lvl="1"/>
            <a:r>
              <a:rPr lang="en-US" dirty="0"/>
              <a:t>Alcohol intoxication.</a:t>
            </a:r>
          </a:p>
          <a:p>
            <a:pPr lvl="1"/>
            <a:r>
              <a:rPr lang="en-US" dirty="0"/>
              <a:t>Bleeding from ear or nose.</a:t>
            </a:r>
          </a:p>
          <a:p>
            <a:pPr lvl="1"/>
            <a:r>
              <a:rPr lang="en-US" dirty="0"/>
              <a:t>Associated injuries.</a:t>
            </a:r>
          </a:p>
        </p:txBody>
      </p:sp>
      <p:sp>
        <p:nvSpPr>
          <p:cNvPr id="4" name="Content Placeholder 3">
            <a:extLst>
              <a:ext uri="{FF2B5EF4-FFF2-40B4-BE49-F238E27FC236}">
                <a16:creationId xmlns:a16="http://schemas.microsoft.com/office/drawing/2014/main" id="{9BEAC692-5A20-84DC-33EE-786AC2BCFBA8}"/>
              </a:ext>
            </a:extLst>
          </p:cNvPr>
          <p:cNvSpPr>
            <a:spLocks noGrp="1"/>
          </p:cNvSpPr>
          <p:nvPr>
            <p:ph sz="half" idx="2"/>
          </p:nvPr>
        </p:nvSpPr>
        <p:spPr/>
        <p:txBody>
          <a:bodyPr>
            <a:normAutofit/>
          </a:bodyPr>
          <a:lstStyle/>
          <a:p>
            <a:r>
              <a:rPr lang="en-US" sz="2600" b="1" dirty="0"/>
              <a:t>NICE Guideline (CT scan criteria)</a:t>
            </a:r>
          </a:p>
          <a:p>
            <a:pPr lvl="1"/>
            <a:r>
              <a:rPr lang="en-US" dirty="0"/>
              <a:t>GCS &lt; 13 at any point.</a:t>
            </a:r>
          </a:p>
          <a:p>
            <a:pPr lvl="1"/>
            <a:r>
              <a:rPr lang="en-US" dirty="0"/>
              <a:t>GSC 13 or 14 at 2 hr.</a:t>
            </a:r>
          </a:p>
          <a:p>
            <a:pPr lvl="1"/>
            <a:r>
              <a:rPr lang="en-US" dirty="0"/>
              <a:t>Focal neurological deficit.</a:t>
            </a:r>
          </a:p>
          <a:p>
            <a:pPr lvl="1"/>
            <a:r>
              <a:rPr lang="en-US" dirty="0"/>
              <a:t>Suspected open, depressed or basal skull fracture.</a:t>
            </a:r>
          </a:p>
          <a:p>
            <a:pPr lvl="1"/>
            <a:r>
              <a:rPr lang="en-US" dirty="0"/>
              <a:t>Seizure.</a:t>
            </a:r>
          </a:p>
          <a:p>
            <a:pPr lvl="1"/>
            <a:r>
              <a:rPr lang="en-US" dirty="0"/>
              <a:t>Vomiting &gt; 1 episode.</a:t>
            </a:r>
          </a:p>
          <a:p>
            <a:r>
              <a:rPr lang="en-US" sz="2600" b="1" dirty="0"/>
              <a:t>Discharge Criteria</a:t>
            </a:r>
          </a:p>
          <a:p>
            <a:pPr lvl="1"/>
            <a:r>
              <a:rPr lang="en-US" dirty="0"/>
              <a:t>GCS 15\15.</a:t>
            </a:r>
          </a:p>
          <a:p>
            <a:pPr lvl="1"/>
            <a:r>
              <a:rPr lang="en-US" dirty="0"/>
              <a:t>No focal neurological deficit.</a:t>
            </a:r>
          </a:p>
          <a:p>
            <a:pPr lvl="1"/>
            <a:r>
              <a:rPr lang="en-US" dirty="0"/>
              <a:t>Follow up.</a:t>
            </a:r>
          </a:p>
        </p:txBody>
      </p:sp>
    </p:spTree>
    <p:extLst>
      <p:ext uri="{BB962C8B-B14F-4D97-AF65-F5344CB8AC3E}">
        <p14:creationId xmlns:p14="http://schemas.microsoft.com/office/powerpoint/2010/main" val="34786588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4CB0E6-F1D6-95B2-2EE2-C66208004BC1}"/>
              </a:ext>
            </a:extLst>
          </p:cNvPr>
          <p:cNvSpPr>
            <a:spLocks noGrp="1"/>
          </p:cNvSpPr>
          <p:nvPr>
            <p:ph type="title"/>
          </p:nvPr>
        </p:nvSpPr>
        <p:spPr/>
        <p:txBody>
          <a:bodyPr/>
          <a:lstStyle/>
          <a:p>
            <a:r>
              <a:rPr lang="en-US" dirty="0"/>
              <a:t>Treatment - Moderate to Severe Injury </a:t>
            </a:r>
          </a:p>
        </p:txBody>
      </p:sp>
      <p:pic>
        <p:nvPicPr>
          <p:cNvPr id="7" name="Content Placeholder 6">
            <a:extLst>
              <a:ext uri="{FF2B5EF4-FFF2-40B4-BE49-F238E27FC236}">
                <a16:creationId xmlns:a16="http://schemas.microsoft.com/office/drawing/2014/main" id="{F8215603-9B69-6113-E539-16E102FAE99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a:fillRect/>
          </a:stretch>
        </p:blipFill>
        <p:spPr>
          <a:xfrm>
            <a:off x="838200" y="1476348"/>
            <a:ext cx="10515600" cy="4244712"/>
          </a:xfrm>
          <a:prstGeom prst="rect">
            <a:avLst/>
          </a:prstGeom>
          <a:noFill/>
        </p:spPr>
      </p:pic>
    </p:spTree>
    <p:extLst>
      <p:ext uri="{BB962C8B-B14F-4D97-AF65-F5344CB8AC3E}">
        <p14:creationId xmlns:p14="http://schemas.microsoft.com/office/powerpoint/2010/main" val="3548578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7DD0F2-EEF8-F6BD-9592-2321A3C5AC38}"/>
              </a:ext>
            </a:extLst>
          </p:cNvPr>
          <p:cNvSpPr>
            <a:spLocks noGrp="1"/>
          </p:cNvSpPr>
          <p:nvPr>
            <p:ph type="title"/>
          </p:nvPr>
        </p:nvSpPr>
        <p:spPr/>
        <p:txBody>
          <a:bodyPr/>
          <a:lstStyle/>
          <a:p>
            <a:r>
              <a:rPr lang="en-US" dirty="0"/>
              <a:t>Control of ICP </a:t>
            </a:r>
          </a:p>
        </p:txBody>
      </p:sp>
      <p:sp>
        <p:nvSpPr>
          <p:cNvPr id="5" name="Content Placeholder 4">
            <a:extLst>
              <a:ext uri="{FF2B5EF4-FFF2-40B4-BE49-F238E27FC236}">
                <a16:creationId xmlns:a16="http://schemas.microsoft.com/office/drawing/2014/main" id="{7002063A-D151-0736-64B8-B9B982926168}"/>
              </a:ext>
            </a:extLst>
          </p:cNvPr>
          <p:cNvSpPr>
            <a:spLocks noGrp="1"/>
          </p:cNvSpPr>
          <p:nvPr>
            <p:ph sz="half" idx="1"/>
          </p:nvPr>
        </p:nvSpPr>
        <p:spPr>
          <a:xfrm>
            <a:off x="838200" y="1306851"/>
            <a:ext cx="5181600" cy="5032989"/>
          </a:xfrm>
        </p:spPr>
        <p:txBody>
          <a:bodyPr>
            <a:normAutofit fontScale="92500" lnSpcReduction="10000"/>
          </a:bodyPr>
          <a:lstStyle/>
          <a:p>
            <a:pPr marL="0" indent="0" algn="ctr">
              <a:buNone/>
            </a:pPr>
            <a:r>
              <a:rPr lang="en-US" sz="3000" b="1" dirty="0"/>
              <a:t>Medical</a:t>
            </a:r>
            <a:endParaRPr lang="en-US" b="1" dirty="0"/>
          </a:p>
          <a:p>
            <a:pPr>
              <a:buFont typeface="Courier New" panose="02070309020205020404" pitchFamily="49" charset="0"/>
              <a:buChar char="o"/>
            </a:pPr>
            <a:r>
              <a:rPr lang="en-US" sz="2600" dirty="0"/>
              <a:t>Normal ICP = 8-12 mm hg </a:t>
            </a:r>
          </a:p>
          <a:p>
            <a:pPr>
              <a:buFont typeface="Courier New" panose="02070309020205020404" pitchFamily="49" charset="0"/>
              <a:buChar char="o"/>
            </a:pPr>
            <a:r>
              <a:rPr lang="en-US" sz="2600" dirty="0"/>
              <a:t>Position head up 30 degree.</a:t>
            </a:r>
          </a:p>
          <a:p>
            <a:pPr>
              <a:buFont typeface="Courier New" panose="02070309020205020404" pitchFamily="49" charset="0"/>
              <a:buChar char="o"/>
            </a:pPr>
            <a:r>
              <a:rPr lang="en-US" sz="2600" dirty="0"/>
              <a:t>Avoid obstruction of venous drainage of the head.</a:t>
            </a:r>
          </a:p>
          <a:p>
            <a:pPr>
              <a:buFont typeface="Courier New" panose="02070309020205020404" pitchFamily="49" charset="0"/>
              <a:buChar char="o"/>
            </a:pPr>
            <a:r>
              <a:rPr lang="en-US" sz="2600" dirty="0"/>
              <a:t>Sedation, muscle relaxant.</a:t>
            </a:r>
          </a:p>
          <a:p>
            <a:pPr>
              <a:buFont typeface="Courier New" panose="02070309020205020404" pitchFamily="49" charset="0"/>
              <a:buChar char="o"/>
            </a:pPr>
            <a:r>
              <a:rPr lang="en-US" sz="2600" dirty="0"/>
              <a:t>Normocapnia 4.5-5 kPa.</a:t>
            </a:r>
          </a:p>
          <a:p>
            <a:pPr>
              <a:buFont typeface="Courier New" panose="02070309020205020404" pitchFamily="49" charset="0"/>
              <a:buChar char="o"/>
            </a:pPr>
            <a:r>
              <a:rPr lang="en-US" sz="2600" dirty="0"/>
              <a:t>Diuretics : furosemide, mannitol.</a:t>
            </a:r>
          </a:p>
          <a:p>
            <a:pPr>
              <a:buFont typeface="Courier New" panose="02070309020205020404" pitchFamily="49" charset="0"/>
              <a:buChar char="o"/>
            </a:pPr>
            <a:r>
              <a:rPr lang="en-US" sz="2600" dirty="0"/>
              <a:t>Seizure control.</a:t>
            </a:r>
          </a:p>
          <a:p>
            <a:pPr>
              <a:buFont typeface="Courier New" panose="02070309020205020404" pitchFamily="49" charset="0"/>
              <a:buChar char="o"/>
            </a:pPr>
            <a:r>
              <a:rPr lang="en-US" sz="2600" dirty="0"/>
              <a:t>Normothermia.</a:t>
            </a:r>
          </a:p>
          <a:p>
            <a:pPr>
              <a:buFont typeface="Courier New" panose="02070309020205020404" pitchFamily="49" charset="0"/>
              <a:buChar char="o"/>
            </a:pPr>
            <a:r>
              <a:rPr lang="en-US" sz="2600" dirty="0"/>
              <a:t>Sodium balance.</a:t>
            </a:r>
          </a:p>
          <a:p>
            <a:pPr>
              <a:buFont typeface="Courier New" panose="02070309020205020404" pitchFamily="49" charset="0"/>
              <a:buChar char="o"/>
            </a:pPr>
            <a:r>
              <a:rPr lang="en-US" sz="2600" dirty="0"/>
              <a:t>Barbiturates.</a:t>
            </a:r>
            <a:endParaRPr lang="en-US" dirty="0"/>
          </a:p>
        </p:txBody>
      </p:sp>
      <p:sp>
        <p:nvSpPr>
          <p:cNvPr id="6" name="Content Placeholder 5">
            <a:extLst>
              <a:ext uri="{FF2B5EF4-FFF2-40B4-BE49-F238E27FC236}">
                <a16:creationId xmlns:a16="http://schemas.microsoft.com/office/drawing/2014/main" id="{F77A725F-5A82-1CBB-3611-78FD2810A16F}"/>
              </a:ext>
            </a:extLst>
          </p:cNvPr>
          <p:cNvSpPr>
            <a:spLocks noGrp="1"/>
          </p:cNvSpPr>
          <p:nvPr>
            <p:ph sz="half" idx="2"/>
          </p:nvPr>
        </p:nvSpPr>
        <p:spPr/>
        <p:txBody>
          <a:bodyPr>
            <a:normAutofit fontScale="92500" lnSpcReduction="10000"/>
          </a:bodyPr>
          <a:lstStyle/>
          <a:p>
            <a:pPr marL="0" indent="0" algn="ctr">
              <a:buNone/>
            </a:pPr>
            <a:r>
              <a:rPr lang="en-US" sz="3000" b="1" dirty="0"/>
              <a:t>Surgical</a:t>
            </a:r>
          </a:p>
          <a:p>
            <a:pPr>
              <a:buFont typeface="Courier New" panose="02070309020205020404" pitchFamily="49" charset="0"/>
              <a:buChar char="o"/>
            </a:pPr>
            <a:r>
              <a:rPr lang="en-US" sz="2600" dirty="0"/>
              <a:t>Early evacuation of focal hematoma: EDH, ASDH ( burr-hole - craniotomy ).</a:t>
            </a:r>
          </a:p>
          <a:p>
            <a:pPr>
              <a:buFont typeface="Courier New" panose="02070309020205020404" pitchFamily="49" charset="0"/>
              <a:buChar char="o"/>
            </a:pPr>
            <a:r>
              <a:rPr lang="en-US" sz="2600" dirty="0"/>
              <a:t>Cerebrospinal fluid drainage via ventriculostomy.</a:t>
            </a:r>
          </a:p>
          <a:p>
            <a:pPr>
              <a:buFont typeface="Courier New" panose="02070309020205020404" pitchFamily="49" charset="0"/>
              <a:buChar char="o"/>
            </a:pPr>
            <a:r>
              <a:rPr lang="en-US" sz="2600" dirty="0"/>
              <a:t>Delayed evacuation of swelling contusions.</a:t>
            </a:r>
          </a:p>
          <a:p>
            <a:pPr>
              <a:buFont typeface="Courier New" panose="02070309020205020404" pitchFamily="49" charset="0"/>
              <a:buChar char="o"/>
            </a:pPr>
            <a:r>
              <a:rPr lang="en-US" sz="2600" dirty="0"/>
              <a:t>Decompressive craniectomy.</a:t>
            </a:r>
          </a:p>
          <a:p>
            <a:pPr>
              <a:buFont typeface="Courier New" panose="02070309020205020404" pitchFamily="49" charset="0"/>
              <a:buChar char="o"/>
            </a:pPr>
            <a:endParaRPr lang="en-US" sz="2600" dirty="0"/>
          </a:p>
        </p:txBody>
      </p:sp>
    </p:spTree>
    <p:extLst>
      <p:ext uri="{BB962C8B-B14F-4D97-AF65-F5344CB8AC3E}">
        <p14:creationId xmlns:p14="http://schemas.microsoft.com/office/powerpoint/2010/main" val="8322919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6971-CB43-C9CF-7296-9E7FCE5AD50E}"/>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730A8ADC-15FE-9426-114D-C0895CCC9DFB}"/>
              </a:ext>
            </a:extLst>
          </p:cNvPr>
          <p:cNvSpPr>
            <a:spLocks noGrp="1"/>
          </p:cNvSpPr>
          <p:nvPr>
            <p:ph sz="half" idx="1"/>
          </p:nvPr>
        </p:nvSpPr>
        <p:spPr/>
        <p:txBody>
          <a:bodyPr/>
          <a:lstStyle/>
          <a:p>
            <a:pPr marL="0" indent="0" algn="ctr">
              <a:buNone/>
            </a:pPr>
            <a:r>
              <a:rPr lang="en-US" sz="3200" b="1" dirty="0"/>
              <a:t>Early</a:t>
            </a:r>
          </a:p>
          <a:p>
            <a:pPr>
              <a:buFont typeface="Courier New" panose="02070309020205020404" pitchFamily="49" charset="0"/>
              <a:buChar char="o"/>
            </a:pPr>
            <a:r>
              <a:rPr lang="en-US" sz="2400" dirty="0"/>
              <a:t>Brainstem injury due to coning.</a:t>
            </a:r>
          </a:p>
          <a:p>
            <a:pPr>
              <a:buFont typeface="Courier New" panose="02070309020205020404" pitchFamily="49" charset="0"/>
              <a:buChar char="o"/>
            </a:pPr>
            <a:r>
              <a:rPr lang="en-US" sz="2400" dirty="0"/>
              <a:t>Compression over cerebellum and medulla.</a:t>
            </a:r>
          </a:p>
          <a:p>
            <a:pPr>
              <a:buFont typeface="Courier New" panose="02070309020205020404" pitchFamily="49" charset="0"/>
              <a:buChar char="o"/>
            </a:pPr>
            <a:r>
              <a:rPr lang="en-US" sz="2400" dirty="0"/>
              <a:t>CSF leak (e.g., CSF rhinorrhea).</a:t>
            </a:r>
          </a:p>
          <a:p>
            <a:pPr lvl="1"/>
            <a:endParaRPr lang="en-US" dirty="0"/>
          </a:p>
        </p:txBody>
      </p:sp>
      <p:sp>
        <p:nvSpPr>
          <p:cNvPr id="4" name="Content Placeholder 3">
            <a:extLst>
              <a:ext uri="{FF2B5EF4-FFF2-40B4-BE49-F238E27FC236}">
                <a16:creationId xmlns:a16="http://schemas.microsoft.com/office/drawing/2014/main" id="{EADEB2BD-B04B-0DA8-AA82-C40E8072C4A3}"/>
              </a:ext>
            </a:extLst>
          </p:cNvPr>
          <p:cNvSpPr>
            <a:spLocks noGrp="1"/>
          </p:cNvSpPr>
          <p:nvPr>
            <p:ph sz="half" idx="2"/>
          </p:nvPr>
        </p:nvSpPr>
        <p:spPr/>
        <p:txBody>
          <a:bodyPr/>
          <a:lstStyle/>
          <a:p>
            <a:pPr marL="0" indent="0" algn="ctr">
              <a:buNone/>
            </a:pPr>
            <a:r>
              <a:rPr lang="en-US" sz="3200" b="1" dirty="0"/>
              <a:t>Late</a:t>
            </a:r>
            <a:endParaRPr lang="en-US" b="1" dirty="0"/>
          </a:p>
          <a:p>
            <a:pPr>
              <a:buFont typeface="Courier New" panose="02070309020205020404" pitchFamily="49" charset="0"/>
              <a:buChar char="o"/>
            </a:pPr>
            <a:r>
              <a:rPr lang="en-US" sz="2400" dirty="0"/>
              <a:t>Chronic subdural hematoma.</a:t>
            </a:r>
          </a:p>
          <a:p>
            <a:pPr>
              <a:buFont typeface="Courier New" panose="02070309020205020404" pitchFamily="49" charset="0"/>
              <a:buChar char="o"/>
            </a:pPr>
            <a:r>
              <a:rPr lang="en-US" sz="2400" dirty="0"/>
              <a:t>Early post-traumatic epilepsy, they need anticonvulsants for 3 years.</a:t>
            </a:r>
          </a:p>
          <a:p>
            <a:pPr>
              <a:buFont typeface="Courier New" panose="02070309020205020404" pitchFamily="49" charset="0"/>
              <a:buChar char="o"/>
            </a:pPr>
            <a:r>
              <a:rPr lang="en-US" sz="2400" dirty="0"/>
              <a:t>Late post-traumatic epilepsy is due to scarring and gliosis of cerebrum.</a:t>
            </a:r>
          </a:p>
          <a:p>
            <a:pPr>
              <a:buFont typeface="Courier New" panose="02070309020205020404" pitchFamily="49" charset="0"/>
              <a:buChar char="o"/>
            </a:pPr>
            <a:r>
              <a:rPr lang="en-US" sz="2400" dirty="0"/>
              <a:t>Post-traumatic amnesia.</a:t>
            </a:r>
          </a:p>
          <a:p>
            <a:pPr>
              <a:buFont typeface="Courier New" panose="02070309020205020404" pitchFamily="49" charset="0"/>
              <a:buChar char="o"/>
            </a:pPr>
            <a:r>
              <a:rPr lang="en-US" sz="2400" dirty="0"/>
              <a:t>Post-traumatic hydrocephalus.</a:t>
            </a:r>
          </a:p>
          <a:p>
            <a:pPr>
              <a:buFont typeface="Courier New" panose="02070309020205020404" pitchFamily="49" charset="0"/>
              <a:buChar char="o"/>
            </a:pPr>
            <a:r>
              <a:rPr lang="en-US" sz="2400" dirty="0"/>
              <a:t>Post-traumatic headache.</a:t>
            </a:r>
          </a:p>
          <a:p>
            <a:pPr>
              <a:buFont typeface="Courier New" panose="02070309020205020404" pitchFamily="49" charset="0"/>
              <a:buChar char="o"/>
            </a:pPr>
            <a:endParaRPr lang="en-US" sz="2400" dirty="0"/>
          </a:p>
        </p:txBody>
      </p:sp>
    </p:spTree>
    <p:extLst>
      <p:ext uri="{BB962C8B-B14F-4D97-AF65-F5344CB8AC3E}">
        <p14:creationId xmlns:p14="http://schemas.microsoft.com/office/powerpoint/2010/main" val="12336993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C:/Users/moham/AppData/Roaming/PolarisOffice/ETemp/31084_21737872/fImage1004252445436.png">
            <a:extLst>
              <a:ext uri="{FF2B5EF4-FFF2-40B4-BE49-F238E27FC236}">
                <a16:creationId xmlns:a16="http://schemas.microsoft.com/office/drawing/2014/main" id="{56C860F9-9E9E-EB0A-3F0E-CF429758250A}"/>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500" r="1917"/>
          <a:stretch/>
        </p:blipFill>
        <p:spPr>
          <a:xfrm>
            <a:off x="0" y="289263"/>
            <a:ext cx="12192000" cy="6279474"/>
          </a:xfrm>
          <a:prstGeom prst="rect">
            <a:avLst/>
          </a:prstGeom>
          <a:noFill/>
        </p:spPr>
      </p:pic>
    </p:spTree>
    <p:extLst>
      <p:ext uri="{BB962C8B-B14F-4D97-AF65-F5344CB8AC3E}">
        <p14:creationId xmlns:p14="http://schemas.microsoft.com/office/powerpoint/2010/main" val="3809903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CF31-CD39-A9F7-73F8-7B8E2258659A}"/>
              </a:ext>
            </a:extLst>
          </p:cNvPr>
          <p:cNvSpPr>
            <a:spLocks noGrp="1"/>
          </p:cNvSpPr>
          <p:nvPr>
            <p:ph type="title"/>
          </p:nvPr>
        </p:nvSpPr>
        <p:spPr/>
        <p:txBody>
          <a:bodyPr/>
          <a:lstStyle/>
          <a:p>
            <a:r>
              <a:rPr lang="en-US" dirty="0"/>
              <a:t>Neck Injury</a:t>
            </a:r>
          </a:p>
        </p:txBody>
      </p:sp>
      <p:sp>
        <p:nvSpPr>
          <p:cNvPr id="3" name="Subtitle 2">
            <a:extLst>
              <a:ext uri="{FF2B5EF4-FFF2-40B4-BE49-F238E27FC236}">
                <a16:creationId xmlns:a16="http://schemas.microsoft.com/office/drawing/2014/main" id="{6A82028B-ABC1-D5A1-31B8-C930EBF9477A}"/>
              </a:ext>
            </a:extLst>
          </p:cNvPr>
          <p:cNvSpPr>
            <a:spLocks noGrp="1"/>
          </p:cNvSpPr>
          <p:nvPr>
            <p:ph type="body" idx="1"/>
          </p:nvPr>
        </p:nvSpPr>
        <p:spPr/>
        <p:txBody>
          <a:bodyPr/>
          <a:lstStyle/>
          <a:p>
            <a:pPr algn="ctr"/>
            <a:r>
              <a:rPr lang="en-US" dirty="0"/>
              <a:t>Source: </a:t>
            </a:r>
            <a:r>
              <a:rPr lang="en-US" dirty="0">
                <a:hlinkClick r:id="rId3"/>
              </a:rPr>
              <a:t>National Library of Medicine</a:t>
            </a:r>
            <a:endParaRPr lang="en-US" dirty="0"/>
          </a:p>
        </p:txBody>
      </p:sp>
    </p:spTree>
    <p:extLst>
      <p:ext uri="{BB962C8B-B14F-4D97-AF65-F5344CB8AC3E}">
        <p14:creationId xmlns:p14="http://schemas.microsoft.com/office/powerpoint/2010/main" val="3410865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FD85-B3DA-D23C-8D45-E9DF8D2E8AB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7C691D5-6439-BEF7-B984-D645536ED75B}"/>
              </a:ext>
            </a:extLst>
          </p:cNvPr>
          <p:cNvSpPr>
            <a:spLocks noGrp="1"/>
          </p:cNvSpPr>
          <p:nvPr>
            <p:ph idx="1"/>
          </p:nvPr>
        </p:nvSpPr>
        <p:spPr/>
        <p:txBody>
          <a:bodyPr>
            <a:normAutofit/>
          </a:bodyPr>
          <a:lstStyle/>
          <a:p>
            <a:r>
              <a:rPr lang="en-US" sz="2600" b="1" dirty="0"/>
              <a:t>Epidemiology</a:t>
            </a:r>
          </a:p>
          <a:p>
            <a:pPr lvl="1"/>
            <a:r>
              <a:rPr lang="en-US" sz="2200" dirty="0"/>
              <a:t>The mortality rate for penetrating neck injuries is as high as 10%. </a:t>
            </a:r>
          </a:p>
          <a:p>
            <a:pPr lvl="1"/>
            <a:r>
              <a:rPr lang="en-US" sz="2200" dirty="0"/>
              <a:t>The most common cause of death from penetrating neck trauma is a vascular injury. </a:t>
            </a:r>
          </a:p>
          <a:p>
            <a:pPr lvl="1"/>
            <a:r>
              <a:rPr lang="en-US" sz="2200" dirty="0">
                <a:solidFill>
                  <a:srgbClr val="C00000"/>
                </a:solidFill>
              </a:rPr>
              <a:t>The most injured area is zone 2, which can easily be accessed surgically.</a:t>
            </a:r>
          </a:p>
          <a:p>
            <a:pPr lvl="1"/>
            <a:r>
              <a:rPr lang="en-US" sz="2200" dirty="0">
                <a:solidFill>
                  <a:srgbClr val="C00000"/>
                </a:solidFill>
              </a:rPr>
              <a:t>The area of highest risk is injuries at the base of the neck, in zone 1. </a:t>
            </a:r>
          </a:p>
          <a:p>
            <a:pPr lvl="1"/>
            <a:r>
              <a:rPr lang="en-US" sz="2200" dirty="0"/>
              <a:t>The leading causes of delayed mortality are due to esophageal injuries, which may not be apparent on initial presentation.</a:t>
            </a:r>
          </a:p>
          <a:p>
            <a:r>
              <a:rPr lang="en-US" sz="2600" b="1" dirty="0"/>
              <a:t>Neck anatomy</a:t>
            </a:r>
          </a:p>
          <a:p>
            <a:pPr lvl="1"/>
            <a:r>
              <a:rPr lang="en-US" sz="2200" dirty="0"/>
              <a:t>Surgically, the neck is divided into three zones instead of the usual anatomical triangles system. Especially in penetrating trauma, zone designations have anatomical, diagnostic, and management implications.</a:t>
            </a:r>
            <a:endParaRPr lang="en-US" sz="2200" baseline="30000" dirty="0"/>
          </a:p>
          <a:p>
            <a:pPr lvl="1"/>
            <a:r>
              <a:rPr lang="en-US" sz="2200" dirty="0">
                <a:solidFill>
                  <a:srgbClr val="0070C0"/>
                </a:solidFill>
              </a:rPr>
              <a:t>Although, the next slide will talk briefly about the neck triangles </a:t>
            </a:r>
            <a:r>
              <a:rPr lang="en-US" sz="2200" dirty="0">
                <a:solidFill>
                  <a:srgbClr val="0070C0"/>
                </a:solidFill>
                <a:sym typeface="Wingdings" panose="05000000000000000000" pitchFamily="2" charset="2"/>
              </a:rPr>
              <a:t></a:t>
            </a:r>
            <a:endParaRPr lang="en-US" sz="2200" dirty="0">
              <a:solidFill>
                <a:srgbClr val="0070C0"/>
              </a:solidFill>
            </a:endParaRPr>
          </a:p>
        </p:txBody>
      </p:sp>
    </p:spTree>
    <p:extLst>
      <p:ext uri="{BB962C8B-B14F-4D97-AF65-F5344CB8AC3E}">
        <p14:creationId xmlns:p14="http://schemas.microsoft.com/office/powerpoint/2010/main" val="2756929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97C9-4820-6838-9E85-C37A8BBEF1B3}"/>
              </a:ext>
            </a:extLst>
          </p:cNvPr>
          <p:cNvSpPr>
            <a:spLocks noGrp="1"/>
          </p:cNvSpPr>
          <p:nvPr>
            <p:ph type="title"/>
          </p:nvPr>
        </p:nvSpPr>
        <p:spPr/>
        <p:txBody>
          <a:bodyPr>
            <a:normAutofit/>
          </a:bodyPr>
          <a:lstStyle/>
          <a:p>
            <a:r>
              <a:rPr lang="en-US" dirty="0"/>
              <a:t>Neck anatomy</a:t>
            </a:r>
          </a:p>
        </p:txBody>
      </p:sp>
      <p:graphicFrame>
        <p:nvGraphicFramePr>
          <p:cNvPr id="5" name="Content Placeholder 4">
            <a:extLst>
              <a:ext uri="{FF2B5EF4-FFF2-40B4-BE49-F238E27FC236}">
                <a16:creationId xmlns:a16="http://schemas.microsoft.com/office/drawing/2014/main" id="{9F0213A3-0D45-1976-4BAB-B0599BFBFDF6}"/>
              </a:ext>
            </a:extLst>
          </p:cNvPr>
          <p:cNvGraphicFramePr>
            <a:graphicFrameLocks noGrp="1"/>
          </p:cNvGraphicFramePr>
          <p:nvPr>
            <p:ph idx="1"/>
            <p:extLst>
              <p:ext uri="{D42A27DB-BD31-4B8C-83A1-F6EECF244321}">
                <p14:modId xmlns:p14="http://schemas.microsoft.com/office/powerpoint/2010/main" val="3989785076"/>
              </p:ext>
            </p:extLst>
          </p:nvPr>
        </p:nvGraphicFramePr>
        <p:xfrm>
          <a:off x="838200" y="1304924"/>
          <a:ext cx="8081746" cy="4867810"/>
        </p:xfrm>
        <a:graphic>
          <a:graphicData uri="http://schemas.openxmlformats.org/drawingml/2006/table">
            <a:tbl>
              <a:tblPr firstRow="1" bandRow="1">
                <a:tableStyleId>{5940675A-B579-460E-94D1-54222C63F5DA}</a:tableStyleId>
              </a:tblPr>
              <a:tblGrid>
                <a:gridCol w="2026920">
                  <a:extLst>
                    <a:ext uri="{9D8B030D-6E8A-4147-A177-3AD203B41FA5}">
                      <a16:colId xmlns:a16="http://schemas.microsoft.com/office/drawing/2014/main" val="1964954584"/>
                    </a:ext>
                  </a:extLst>
                </a:gridCol>
                <a:gridCol w="6054826">
                  <a:extLst>
                    <a:ext uri="{9D8B030D-6E8A-4147-A177-3AD203B41FA5}">
                      <a16:colId xmlns:a16="http://schemas.microsoft.com/office/drawing/2014/main" val="2476647927"/>
                    </a:ext>
                  </a:extLst>
                </a:gridCol>
              </a:tblGrid>
              <a:tr h="2433905">
                <a:tc>
                  <a:txBody>
                    <a:bodyPr/>
                    <a:lstStyle/>
                    <a:p>
                      <a:pPr algn="ctr"/>
                      <a:r>
                        <a:rPr lang="en-US" sz="2400" dirty="0">
                          <a:solidFill>
                            <a:srgbClr val="45515E"/>
                          </a:solidFill>
                        </a:rPr>
                        <a:t>Anterior triangle</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b="1" dirty="0">
                          <a:solidFill>
                            <a:srgbClr val="45515E"/>
                          </a:solidFill>
                        </a:rPr>
                        <a:t>Borders</a:t>
                      </a:r>
                      <a:r>
                        <a:rPr lang="en-US" sz="1700" dirty="0">
                          <a:solidFill>
                            <a:srgbClr val="45515E"/>
                          </a:solidFill>
                        </a:rPr>
                        <a:t>:</a:t>
                      </a:r>
                    </a:p>
                    <a:p>
                      <a:r>
                        <a:rPr lang="en-US" sz="1700" dirty="0">
                          <a:solidFill>
                            <a:srgbClr val="45515E"/>
                          </a:solidFill>
                        </a:rPr>
                        <a:t>- Superior - inferior border of mandible</a:t>
                      </a:r>
                    </a:p>
                    <a:p>
                      <a:r>
                        <a:rPr lang="en-US" sz="1700" dirty="0">
                          <a:solidFill>
                            <a:srgbClr val="45515E"/>
                          </a:solidFill>
                        </a:rPr>
                        <a:t>- Medial - midline of neck</a:t>
                      </a:r>
                    </a:p>
                    <a:p>
                      <a:r>
                        <a:rPr lang="en-US" sz="1700" dirty="0">
                          <a:solidFill>
                            <a:srgbClr val="45515E"/>
                          </a:solidFill>
                        </a:rPr>
                        <a:t>- Lateral - anterior border of sternocleidomastoid muscle</a:t>
                      </a:r>
                    </a:p>
                    <a:p>
                      <a:r>
                        <a:rPr lang="en-US" sz="1700" b="1" dirty="0">
                          <a:solidFill>
                            <a:srgbClr val="45515E"/>
                          </a:solidFill>
                        </a:rPr>
                        <a:t>Subdivisions</a:t>
                      </a:r>
                      <a:r>
                        <a:rPr lang="en-US" sz="1700" dirty="0">
                          <a:solidFill>
                            <a:srgbClr val="45515E"/>
                          </a:solidFill>
                        </a:rPr>
                        <a:t>:</a:t>
                      </a:r>
                    </a:p>
                    <a:p>
                      <a:r>
                        <a:rPr lang="en-US" sz="1700" dirty="0">
                          <a:solidFill>
                            <a:srgbClr val="45515E"/>
                          </a:solidFill>
                        </a:rPr>
                        <a:t>- Muscular (</a:t>
                      </a:r>
                      <a:r>
                        <a:rPr lang="en-US" sz="1700" dirty="0" err="1">
                          <a:solidFill>
                            <a:srgbClr val="45515E"/>
                          </a:solidFill>
                        </a:rPr>
                        <a:t>omotracheal</a:t>
                      </a:r>
                      <a:r>
                        <a:rPr lang="en-US" sz="1700" dirty="0">
                          <a:solidFill>
                            <a:srgbClr val="45515E"/>
                          </a:solidFill>
                        </a:rPr>
                        <a:t>) triangle</a:t>
                      </a:r>
                    </a:p>
                    <a:p>
                      <a:r>
                        <a:rPr lang="en-US" sz="1700" dirty="0">
                          <a:solidFill>
                            <a:srgbClr val="45515E"/>
                          </a:solidFill>
                        </a:rPr>
                        <a:t>- Carotid triangle</a:t>
                      </a:r>
                    </a:p>
                    <a:p>
                      <a:r>
                        <a:rPr lang="en-US" sz="1700" dirty="0">
                          <a:solidFill>
                            <a:srgbClr val="45515E"/>
                          </a:solidFill>
                        </a:rPr>
                        <a:t>- Submandibular triangle</a:t>
                      </a:r>
                    </a:p>
                    <a:p>
                      <a:r>
                        <a:rPr lang="en-US" sz="1700" dirty="0">
                          <a:solidFill>
                            <a:srgbClr val="45515E"/>
                          </a:solidFill>
                        </a:rPr>
                        <a:t>- Submental triangle</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033130"/>
                  </a:ext>
                </a:extLst>
              </a:tr>
              <a:tr h="2433905">
                <a:tc>
                  <a:txBody>
                    <a:bodyPr/>
                    <a:lstStyle/>
                    <a:p>
                      <a:pPr algn="ctr"/>
                      <a:r>
                        <a:rPr lang="en-US" sz="2400" dirty="0">
                          <a:solidFill>
                            <a:srgbClr val="45515E"/>
                          </a:solidFill>
                        </a:rPr>
                        <a:t>Posterior triangle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r>
                        <a:rPr lang="en-US" sz="1700" b="1" dirty="0">
                          <a:solidFill>
                            <a:srgbClr val="45515E"/>
                          </a:solidFill>
                        </a:rPr>
                        <a:t>Borders</a:t>
                      </a:r>
                      <a:r>
                        <a:rPr lang="en-US" sz="1700" dirty="0">
                          <a:solidFill>
                            <a:srgbClr val="45515E"/>
                          </a:solidFill>
                        </a:rPr>
                        <a:t>:</a:t>
                      </a:r>
                    </a:p>
                    <a:p>
                      <a:r>
                        <a:rPr lang="en-US" sz="1700" dirty="0">
                          <a:solidFill>
                            <a:srgbClr val="45515E"/>
                          </a:solidFill>
                        </a:rPr>
                        <a:t>- Anterior - posterior margin of sternocleidomastoid muscle</a:t>
                      </a:r>
                    </a:p>
                    <a:p>
                      <a:r>
                        <a:rPr lang="en-US" sz="1700" dirty="0">
                          <a:solidFill>
                            <a:srgbClr val="45515E"/>
                          </a:solidFill>
                        </a:rPr>
                        <a:t>- Posterior - anterior margin of trapezius muscle</a:t>
                      </a:r>
                    </a:p>
                    <a:p>
                      <a:r>
                        <a:rPr lang="en-US" sz="1700" dirty="0">
                          <a:solidFill>
                            <a:srgbClr val="45515E"/>
                          </a:solidFill>
                        </a:rPr>
                        <a:t>- Inferior - middle one-third of clavicle</a:t>
                      </a:r>
                    </a:p>
                    <a:p>
                      <a:r>
                        <a:rPr lang="en-US" sz="1700" b="1" dirty="0">
                          <a:solidFill>
                            <a:srgbClr val="45515E"/>
                          </a:solidFill>
                        </a:rPr>
                        <a:t>Subdivisions</a:t>
                      </a:r>
                      <a:r>
                        <a:rPr lang="en-US" sz="1700" dirty="0">
                          <a:solidFill>
                            <a:srgbClr val="45515E"/>
                          </a:solidFill>
                        </a:rPr>
                        <a:t>:</a:t>
                      </a:r>
                    </a:p>
                    <a:p>
                      <a:r>
                        <a:rPr lang="en-US" sz="1700" dirty="0">
                          <a:solidFill>
                            <a:srgbClr val="45515E"/>
                          </a:solidFill>
                        </a:rPr>
                        <a:t>- Occipital triangle</a:t>
                      </a:r>
                    </a:p>
                    <a:p>
                      <a:r>
                        <a:rPr lang="en-US" sz="1700" dirty="0">
                          <a:solidFill>
                            <a:srgbClr val="45515E"/>
                          </a:solidFill>
                        </a:rPr>
                        <a:t>- Supraclavicular (</a:t>
                      </a:r>
                      <a:r>
                        <a:rPr lang="en-US" sz="1700" dirty="0" err="1">
                          <a:solidFill>
                            <a:srgbClr val="45515E"/>
                          </a:solidFill>
                        </a:rPr>
                        <a:t>omoclavicular</a:t>
                      </a:r>
                      <a:r>
                        <a:rPr lang="en-US" sz="1700" dirty="0">
                          <a:solidFill>
                            <a:srgbClr val="45515E"/>
                          </a:solidFill>
                        </a:rPr>
                        <a:t>) triangle</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18570105"/>
                  </a:ext>
                </a:extLst>
              </a:tr>
            </a:tbl>
          </a:graphicData>
        </a:graphic>
      </p:graphicFrame>
      <p:pic>
        <p:nvPicPr>
          <p:cNvPr id="4" name="Picture 3">
            <a:extLst>
              <a:ext uri="{FF2B5EF4-FFF2-40B4-BE49-F238E27FC236}">
                <a16:creationId xmlns:a16="http://schemas.microsoft.com/office/drawing/2014/main" id="{DEC24ED4-D103-C6C3-B9D7-97134637379A}"/>
              </a:ext>
            </a:extLst>
          </p:cNvPr>
          <p:cNvPicPr>
            <a:picLocks noChangeAspect="1"/>
          </p:cNvPicPr>
          <p:nvPr/>
        </p:nvPicPr>
        <p:blipFill>
          <a:blip r:embed="rId2"/>
          <a:stretch>
            <a:fillRect/>
          </a:stretch>
        </p:blipFill>
        <p:spPr>
          <a:xfrm>
            <a:off x="8919946" y="1305026"/>
            <a:ext cx="2433854" cy="2433854"/>
          </a:xfrm>
          <a:prstGeom prst="rect">
            <a:avLst/>
          </a:prstGeom>
        </p:spPr>
      </p:pic>
      <p:pic>
        <p:nvPicPr>
          <p:cNvPr id="1026" name="Picture 2" descr="Posterior triangle of neck (Trigonum posterius colli); Image: Paul Kim">
            <a:extLst>
              <a:ext uri="{FF2B5EF4-FFF2-40B4-BE49-F238E27FC236}">
                <a16:creationId xmlns:a16="http://schemas.microsoft.com/office/drawing/2014/main" id="{0B71DACF-6EDC-C993-60BA-8E5BEF9F2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946" y="3738880"/>
            <a:ext cx="2433854" cy="243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68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DCAC-26E8-71AC-82A1-6552F50AADBE}"/>
              </a:ext>
            </a:extLst>
          </p:cNvPr>
          <p:cNvSpPr>
            <a:spLocks noGrp="1"/>
          </p:cNvSpPr>
          <p:nvPr>
            <p:ph type="title"/>
          </p:nvPr>
        </p:nvSpPr>
        <p:spPr/>
        <p:txBody>
          <a:bodyPr/>
          <a:lstStyle/>
          <a:p>
            <a:r>
              <a:rPr lang="en-US" dirty="0"/>
              <a:t>Neck zones</a:t>
            </a:r>
          </a:p>
        </p:txBody>
      </p:sp>
      <p:graphicFrame>
        <p:nvGraphicFramePr>
          <p:cNvPr id="6" name="Content Placeholder 5">
            <a:extLst>
              <a:ext uri="{FF2B5EF4-FFF2-40B4-BE49-F238E27FC236}">
                <a16:creationId xmlns:a16="http://schemas.microsoft.com/office/drawing/2014/main" id="{78EC47FF-8E1E-3D9E-EAB0-4405CC0965D4}"/>
              </a:ext>
            </a:extLst>
          </p:cNvPr>
          <p:cNvGraphicFramePr>
            <a:graphicFrameLocks noGrp="1"/>
          </p:cNvGraphicFramePr>
          <p:nvPr>
            <p:ph idx="1"/>
            <p:extLst>
              <p:ext uri="{D42A27DB-BD31-4B8C-83A1-F6EECF244321}">
                <p14:modId xmlns:p14="http://schemas.microsoft.com/office/powerpoint/2010/main" val="212220822"/>
              </p:ext>
            </p:extLst>
          </p:nvPr>
        </p:nvGraphicFramePr>
        <p:xfrm>
          <a:off x="838199" y="1304925"/>
          <a:ext cx="7813257" cy="4881022"/>
        </p:xfrm>
        <a:graphic>
          <a:graphicData uri="http://schemas.openxmlformats.org/drawingml/2006/table">
            <a:tbl>
              <a:tblPr firstRow="1" bandRow="1">
                <a:tableStyleId>{5940675A-B579-460E-94D1-54222C63F5DA}</a:tableStyleId>
              </a:tblPr>
              <a:tblGrid>
                <a:gridCol w="1137852">
                  <a:extLst>
                    <a:ext uri="{9D8B030D-6E8A-4147-A177-3AD203B41FA5}">
                      <a16:colId xmlns:a16="http://schemas.microsoft.com/office/drawing/2014/main" val="1949410832"/>
                    </a:ext>
                  </a:extLst>
                </a:gridCol>
                <a:gridCol w="1651069">
                  <a:extLst>
                    <a:ext uri="{9D8B030D-6E8A-4147-A177-3AD203B41FA5}">
                      <a16:colId xmlns:a16="http://schemas.microsoft.com/office/drawing/2014/main" val="4076798577"/>
                    </a:ext>
                  </a:extLst>
                </a:gridCol>
                <a:gridCol w="1503680">
                  <a:extLst>
                    <a:ext uri="{9D8B030D-6E8A-4147-A177-3AD203B41FA5}">
                      <a16:colId xmlns:a16="http://schemas.microsoft.com/office/drawing/2014/main" val="1111190984"/>
                    </a:ext>
                  </a:extLst>
                </a:gridCol>
                <a:gridCol w="3520656">
                  <a:extLst>
                    <a:ext uri="{9D8B030D-6E8A-4147-A177-3AD203B41FA5}">
                      <a16:colId xmlns:a16="http://schemas.microsoft.com/office/drawing/2014/main" val="2548337404"/>
                    </a:ext>
                  </a:extLst>
                </a:gridCol>
              </a:tblGrid>
              <a:tr h="424274">
                <a:tc>
                  <a:txBody>
                    <a:bodyPr/>
                    <a:lstStyle/>
                    <a:p>
                      <a:pPr algn="ctr"/>
                      <a:r>
                        <a:rPr lang="en-US" sz="2000" b="1" dirty="0">
                          <a:solidFill>
                            <a:srgbClr val="45515E"/>
                          </a:solidFill>
                        </a:rPr>
                        <a:t>Zones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rgbClr val="45515E"/>
                          </a:solidFill>
                        </a:rPr>
                        <a:t>Boarders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rgbClr val="45515E"/>
                          </a:solidFill>
                        </a:rPr>
                        <a:t>Protection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rgbClr val="45515E"/>
                          </a:solidFill>
                        </a:rPr>
                        <a:t>Access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2929582"/>
                  </a:ext>
                </a:extLst>
              </a:tr>
              <a:tr h="1742738">
                <a:tc>
                  <a:txBody>
                    <a:bodyPr/>
                    <a:lstStyle/>
                    <a:p>
                      <a:pPr algn="ctr"/>
                      <a:r>
                        <a:rPr lang="en-US" sz="2000" b="1" dirty="0">
                          <a:solidFill>
                            <a:srgbClr val="45515E"/>
                          </a:solidFill>
                        </a:rPr>
                        <a:t>Zone 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rgbClr val="45515E"/>
                          </a:solidFill>
                        </a:rPr>
                        <a:t>This is the area between the clavicles and the cricoid cartilage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1600" dirty="0">
                          <a:solidFill>
                            <a:srgbClr val="45515E"/>
                          </a:solidFill>
                        </a:rPr>
                        <a:t>Considered to be well protected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1600" dirty="0">
                          <a:solidFill>
                            <a:srgbClr val="45515E"/>
                          </a:solidFill>
                        </a:rPr>
                        <a:t>Surgical exposure and access can be difficult in this zone, because of the presence of the clavicle and bony structures of the thoracic inlet.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80354415"/>
                  </a:ext>
                </a:extLst>
              </a:tr>
              <a:tr h="1301557">
                <a:tc>
                  <a:txBody>
                    <a:bodyPr/>
                    <a:lstStyle/>
                    <a:p>
                      <a:pPr algn="ctr"/>
                      <a:r>
                        <a:rPr lang="en-US" sz="2000" b="1" dirty="0">
                          <a:solidFill>
                            <a:srgbClr val="45515E"/>
                          </a:solidFill>
                        </a:rPr>
                        <a:t>Zone II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rgbClr val="45515E"/>
                          </a:solidFill>
                        </a:rPr>
                        <a:t>This is the area between the cricoid cartilage and the angle of the mandible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1600" dirty="0">
                          <a:solidFill>
                            <a:srgbClr val="45515E"/>
                          </a:solidFill>
                        </a:rPr>
                        <a:t>Considered to be least protected, very superficial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rgbClr val="45515E"/>
                          </a:solidFill>
                        </a:rPr>
                        <a:t>This zone has comparatively easy access for clinical examination and surgical exploration. It is the largest and the most injured zone.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1437215"/>
                  </a:ext>
                </a:extLst>
              </a:tr>
              <a:tr h="1403370">
                <a:tc>
                  <a:txBody>
                    <a:bodyPr/>
                    <a:lstStyle/>
                    <a:p>
                      <a:pPr algn="ctr"/>
                      <a:r>
                        <a:rPr lang="en-US" sz="2000" b="1" dirty="0">
                          <a:solidFill>
                            <a:srgbClr val="45515E"/>
                          </a:solidFill>
                        </a:rPr>
                        <a:t>Zone III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solidFill>
                            <a:srgbClr val="45515E"/>
                          </a:solidFill>
                        </a:rPr>
                        <a:t>This is the area between the angle of the mandible and the base of the skull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1600" dirty="0">
                          <a:solidFill>
                            <a:srgbClr val="45515E"/>
                          </a:solidFill>
                        </a:rPr>
                        <a:t>Very confined, protected area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Font typeface="Arial" panose="020B0604020202020204" pitchFamily="34" charset="0"/>
                        <a:buNone/>
                      </a:pPr>
                      <a:r>
                        <a:rPr lang="en-US" sz="1600" dirty="0">
                          <a:solidFill>
                            <a:srgbClr val="45515E"/>
                          </a:solidFill>
                        </a:rPr>
                        <a:t>Since it is very close to the base of the skull, this area is less amenable to physical examination and difficult to explore during surgical evaluation.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2605934"/>
                  </a:ext>
                </a:extLst>
              </a:tr>
            </a:tbl>
          </a:graphicData>
        </a:graphic>
      </p:graphicFrame>
      <p:pic>
        <p:nvPicPr>
          <p:cNvPr id="5" name="Picture 4">
            <a:extLst>
              <a:ext uri="{FF2B5EF4-FFF2-40B4-BE49-F238E27FC236}">
                <a16:creationId xmlns:a16="http://schemas.microsoft.com/office/drawing/2014/main" id="{EDFE0685-13C1-9121-9DD3-962A0C238DFC}"/>
              </a:ext>
            </a:extLst>
          </p:cNvPr>
          <p:cNvPicPr>
            <a:picLocks noChangeAspect="1"/>
          </p:cNvPicPr>
          <p:nvPr/>
        </p:nvPicPr>
        <p:blipFill>
          <a:blip r:embed="rId2"/>
          <a:stretch>
            <a:fillRect/>
          </a:stretch>
        </p:blipFill>
        <p:spPr>
          <a:xfrm>
            <a:off x="8651457" y="1305026"/>
            <a:ext cx="2702343" cy="4871938"/>
          </a:xfrm>
          <a:prstGeom prst="rect">
            <a:avLst/>
          </a:prstGeom>
        </p:spPr>
      </p:pic>
    </p:spTree>
    <p:extLst>
      <p:ext uri="{BB962C8B-B14F-4D97-AF65-F5344CB8AC3E}">
        <p14:creationId xmlns:p14="http://schemas.microsoft.com/office/powerpoint/2010/main" val="1442851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DCAC-26E8-71AC-82A1-6552F50AADBE}"/>
              </a:ext>
            </a:extLst>
          </p:cNvPr>
          <p:cNvSpPr>
            <a:spLocks noGrp="1"/>
          </p:cNvSpPr>
          <p:nvPr>
            <p:ph type="title"/>
          </p:nvPr>
        </p:nvSpPr>
        <p:spPr/>
        <p:txBody>
          <a:bodyPr/>
          <a:lstStyle/>
          <a:p>
            <a:r>
              <a:rPr lang="en-US" dirty="0"/>
              <a:t>Neck zones</a:t>
            </a:r>
          </a:p>
        </p:txBody>
      </p:sp>
      <p:graphicFrame>
        <p:nvGraphicFramePr>
          <p:cNvPr id="6" name="Content Placeholder 5">
            <a:extLst>
              <a:ext uri="{FF2B5EF4-FFF2-40B4-BE49-F238E27FC236}">
                <a16:creationId xmlns:a16="http://schemas.microsoft.com/office/drawing/2014/main" id="{78EC47FF-8E1E-3D9E-EAB0-4405CC0965D4}"/>
              </a:ext>
            </a:extLst>
          </p:cNvPr>
          <p:cNvGraphicFramePr>
            <a:graphicFrameLocks noGrp="1"/>
          </p:cNvGraphicFramePr>
          <p:nvPr>
            <p:ph idx="1"/>
            <p:extLst>
              <p:ext uri="{D42A27DB-BD31-4B8C-83A1-F6EECF244321}">
                <p14:modId xmlns:p14="http://schemas.microsoft.com/office/powerpoint/2010/main" val="29400915"/>
              </p:ext>
            </p:extLst>
          </p:nvPr>
        </p:nvGraphicFramePr>
        <p:xfrm>
          <a:off x="838200" y="1304924"/>
          <a:ext cx="7813259" cy="4871937"/>
        </p:xfrm>
        <a:graphic>
          <a:graphicData uri="http://schemas.openxmlformats.org/drawingml/2006/table">
            <a:tbl>
              <a:tblPr firstRow="1" bandRow="1">
                <a:tableStyleId>{5940675A-B579-460E-94D1-54222C63F5DA}</a:tableStyleId>
              </a:tblPr>
              <a:tblGrid>
                <a:gridCol w="990599">
                  <a:extLst>
                    <a:ext uri="{9D8B030D-6E8A-4147-A177-3AD203B41FA5}">
                      <a16:colId xmlns:a16="http://schemas.microsoft.com/office/drawing/2014/main" val="1949410832"/>
                    </a:ext>
                  </a:extLst>
                </a:gridCol>
                <a:gridCol w="6822660">
                  <a:extLst>
                    <a:ext uri="{9D8B030D-6E8A-4147-A177-3AD203B41FA5}">
                      <a16:colId xmlns:a16="http://schemas.microsoft.com/office/drawing/2014/main" val="4076798577"/>
                    </a:ext>
                  </a:extLst>
                </a:gridCol>
              </a:tblGrid>
              <a:tr h="422235">
                <a:tc>
                  <a:txBody>
                    <a:bodyPr/>
                    <a:lstStyle/>
                    <a:p>
                      <a:pPr algn="ctr"/>
                      <a:r>
                        <a:rPr lang="en-US" sz="2000" b="1" dirty="0">
                          <a:solidFill>
                            <a:srgbClr val="45515E"/>
                          </a:solidFill>
                        </a:rPr>
                        <a:t>Zones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rgbClr val="45515E"/>
                          </a:solidFill>
                        </a:rPr>
                        <a:t>Content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2929582"/>
                  </a:ext>
                </a:extLst>
              </a:tr>
              <a:tr h="2176132">
                <a:tc>
                  <a:txBody>
                    <a:bodyPr/>
                    <a:lstStyle/>
                    <a:p>
                      <a:pPr algn="ctr"/>
                      <a:r>
                        <a:rPr lang="en-US" sz="2000" b="1" dirty="0">
                          <a:solidFill>
                            <a:srgbClr val="45515E"/>
                          </a:solidFill>
                        </a:rPr>
                        <a:t>Zone 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600" b="1" dirty="0">
                          <a:solidFill>
                            <a:srgbClr val="45515E"/>
                          </a:solidFill>
                        </a:rPr>
                        <a:t>Blood vessels</a:t>
                      </a:r>
                      <a:r>
                        <a:rPr lang="en-US" sz="1600" dirty="0">
                          <a:solidFill>
                            <a:srgbClr val="45515E"/>
                          </a:solidFill>
                        </a:rPr>
                        <a:t>: aortic arch, subclavian, and  innominate (brachiocephalic) vessels</a:t>
                      </a:r>
                    </a:p>
                    <a:p>
                      <a:pPr marL="285750" indent="-285750">
                        <a:buFont typeface="Arial" panose="020B0604020202020204" pitchFamily="34" charset="0"/>
                        <a:buChar char="•"/>
                      </a:pPr>
                      <a:r>
                        <a:rPr lang="en-US" sz="1600" b="1" dirty="0">
                          <a:solidFill>
                            <a:srgbClr val="45515E"/>
                          </a:solidFill>
                        </a:rPr>
                        <a:t>Nerves</a:t>
                      </a:r>
                      <a:r>
                        <a:rPr lang="en-US" sz="1600" dirty="0">
                          <a:solidFill>
                            <a:srgbClr val="45515E"/>
                          </a:solidFill>
                        </a:rPr>
                        <a:t>: brachial plexus, left recurrent  laryngeal nerve, spinal cord, sympathetic  trunks</a:t>
                      </a:r>
                    </a:p>
                    <a:p>
                      <a:pPr marL="285750" indent="-285750">
                        <a:buFont typeface="Arial" panose="020B0604020202020204" pitchFamily="34" charset="0"/>
                        <a:buChar char="•"/>
                      </a:pPr>
                      <a:r>
                        <a:rPr lang="en-US" sz="1600" b="1" dirty="0">
                          <a:solidFill>
                            <a:srgbClr val="45515E"/>
                          </a:solidFill>
                        </a:rPr>
                        <a:t>Respiratory</a:t>
                      </a:r>
                      <a:r>
                        <a:rPr lang="en-US" sz="1600" dirty="0">
                          <a:solidFill>
                            <a:srgbClr val="45515E"/>
                          </a:solidFill>
                        </a:rPr>
                        <a:t>: trachea, apex of the lung</a:t>
                      </a:r>
                    </a:p>
                    <a:p>
                      <a:pPr marL="285750" indent="-285750">
                        <a:buFont typeface="Arial" panose="020B0604020202020204" pitchFamily="34" charset="0"/>
                        <a:buChar char="•"/>
                      </a:pPr>
                      <a:r>
                        <a:rPr lang="en-US" sz="1600" b="1" dirty="0">
                          <a:solidFill>
                            <a:srgbClr val="45515E"/>
                          </a:solidFill>
                        </a:rPr>
                        <a:t>Digestive</a:t>
                      </a:r>
                      <a:r>
                        <a:rPr lang="en-US" sz="1600" dirty="0">
                          <a:solidFill>
                            <a:srgbClr val="45515E"/>
                          </a:solidFill>
                        </a:rPr>
                        <a:t>: esophagus</a:t>
                      </a:r>
                    </a:p>
                    <a:p>
                      <a:pPr marL="285750" indent="-285750">
                        <a:buFont typeface="Arial" panose="020B0604020202020204" pitchFamily="34" charset="0"/>
                        <a:buChar char="•"/>
                      </a:pPr>
                      <a:r>
                        <a:rPr lang="en-US" sz="1600" b="1" dirty="0">
                          <a:solidFill>
                            <a:srgbClr val="45515E"/>
                          </a:solidFill>
                        </a:rPr>
                        <a:t>Lymphatic</a:t>
                      </a:r>
                      <a:r>
                        <a:rPr lang="en-US" sz="1600" dirty="0">
                          <a:solidFill>
                            <a:srgbClr val="45515E"/>
                          </a:solidFill>
                        </a:rPr>
                        <a:t>: thoracic duct on the left</a:t>
                      </a:r>
                    </a:p>
                    <a:p>
                      <a:pPr marL="285750" indent="-285750">
                        <a:buFont typeface="Arial" panose="020B0604020202020204" pitchFamily="34" charset="0"/>
                        <a:buChar char="•"/>
                      </a:pPr>
                      <a:r>
                        <a:rPr lang="en-US" sz="1600" b="1" dirty="0">
                          <a:solidFill>
                            <a:srgbClr val="45515E"/>
                          </a:solidFill>
                        </a:rPr>
                        <a:t>Thyroid gland</a:t>
                      </a:r>
                      <a:r>
                        <a:rPr lang="en-US" sz="1600" dirty="0">
                          <a:solidFill>
                            <a:srgbClr val="45515E"/>
                          </a:solidFill>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80354415"/>
                  </a:ext>
                </a:extLst>
              </a:tr>
              <a:tr h="1136785">
                <a:tc>
                  <a:txBody>
                    <a:bodyPr/>
                    <a:lstStyle/>
                    <a:p>
                      <a:pPr algn="ctr"/>
                      <a:r>
                        <a:rPr lang="en-US" sz="2000" b="1" dirty="0">
                          <a:solidFill>
                            <a:srgbClr val="45515E"/>
                          </a:solidFill>
                        </a:rPr>
                        <a:t>Zone II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600" b="1" dirty="0">
                          <a:solidFill>
                            <a:srgbClr val="45515E"/>
                          </a:solidFill>
                        </a:rPr>
                        <a:t>Blood vessels</a:t>
                      </a:r>
                      <a:r>
                        <a:rPr lang="en-US" sz="1600" dirty="0">
                          <a:solidFill>
                            <a:srgbClr val="45515E"/>
                          </a:solidFill>
                        </a:rPr>
                        <a:t>: carotid vessels, internal  jugular vein</a:t>
                      </a:r>
                    </a:p>
                    <a:p>
                      <a:pPr marL="285750" indent="-285750">
                        <a:buFont typeface="Arial" panose="020B0604020202020204" pitchFamily="34" charset="0"/>
                        <a:buChar char="•"/>
                      </a:pPr>
                      <a:r>
                        <a:rPr lang="en-US" sz="1600" b="1" dirty="0">
                          <a:solidFill>
                            <a:srgbClr val="45515E"/>
                          </a:solidFill>
                        </a:rPr>
                        <a:t>Nerves</a:t>
                      </a:r>
                      <a:r>
                        <a:rPr lang="en-US" sz="1600" dirty="0">
                          <a:solidFill>
                            <a:srgbClr val="45515E"/>
                          </a:solidFill>
                        </a:rPr>
                        <a:t>: vagus, recurrent laryngeal,  phrenic nerve</a:t>
                      </a:r>
                    </a:p>
                    <a:p>
                      <a:pPr marL="285750" indent="-285750">
                        <a:buFont typeface="Arial" panose="020B0604020202020204" pitchFamily="34" charset="0"/>
                        <a:buChar char="•"/>
                      </a:pPr>
                      <a:r>
                        <a:rPr lang="en-US" sz="1600" b="1" dirty="0">
                          <a:solidFill>
                            <a:srgbClr val="45515E"/>
                          </a:solidFill>
                        </a:rPr>
                        <a:t>Respiratory</a:t>
                      </a:r>
                      <a:r>
                        <a:rPr lang="en-US" sz="1600" dirty="0">
                          <a:solidFill>
                            <a:srgbClr val="45515E"/>
                          </a:solidFill>
                        </a:rPr>
                        <a:t>: Trachea, larynx</a:t>
                      </a:r>
                    </a:p>
                    <a:p>
                      <a:pPr marL="285750" indent="-285750">
                        <a:buFont typeface="Arial" panose="020B0604020202020204" pitchFamily="34" charset="0"/>
                        <a:buChar char="•"/>
                      </a:pPr>
                      <a:r>
                        <a:rPr lang="en-US" sz="1600" b="1" dirty="0">
                          <a:solidFill>
                            <a:srgbClr val="45515E"/>
                          </a:solidFill>
                        </a:rPr>
                        <a:t>Digestive</a:t>
                      </a:r>
                      <a:r>
                        <a:rPr lang="en-US" sz="1600" dirty="0">
                          <a:solidFill>
                            <a:srgbClr val="45515E"/>
                          </a:solidFill>
                        </a:rPr>
                        <a:t>: esophagus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1437215"/>
                  </a:ext>
                </a:extLst>
              </a:tr>
              <a:tr h="1136785">
                <a:tc>
                  <a:txBody>
                    <a:bodyPr/>
                    <a:lstStyle/>
                    <a:p>
                      <a:pPr algn="ctr"/>
                      <a:r>
                        <a:rPr lang="en-US" sz="2000" b="1" dirty="0">
                          <a:solidFill>
                            <a:srgbClr val="45515E"/>
                          </a:solidFill>
                        </a:rPr>
                        <a:t>Zone III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85750" indent="-285750">
                        <a:buFont typeface="Arial" panose="020B0604020202020204" pitchFamily="34" charset="0"/>
                        <a:buChar char="•"/>
                      </a:pPr>
                      <a:r>
                        <a:rPr lang="en-US" sz="1600" b="1" dirty="0">
                          <a:solidFill>
                            <a:srgbClr val="45515E"/>
                          </a:solidFill>
                        </a:rPr>
                        <a:t>Blood vessels</a:t>
                      </a:r>
                      <a:r>
                        <a:rPr lang="en-US" sz="1600" dirty="0">
                          <a:solidFill>
                            <a:srgbClr val="45515E"/>
                          </a:solidFill>
                        </a:rPr>
                        <a:t>: carotid vessels, internal  jugular vein</a:t>
                      </a:r>
                    </a:p>
                    <a:p>
                      <a:pPr marL="285750" indent="-285750">
                        <a:buFont typeface="Arial" panose="020B0604020202020204" pitchFamily="34" charset="0"/>
                        <a:buChar char="•"/>
                      </a:pPr>
                      <a:r>
                        <a:rPr lang="en-US" sz="1600" b="1" dirty="0">
                          <a:solidFill>
                            <a:srgbClr val="45515E"/>
                          </a:solidFill>
                        </a:rPr>
                        <a:t>Nerves</a:t>
                      </a:r>
                      <a:r>
                        <a:rPr lang="en-US" sz="1600" dirty="0">
                          <a:solidFill>
                            <a:srgbClr val="45515E"/>
                          </a:solidFill>
                        </a:rPr>
                        <a:t>: cranial nerves VII-XII</a:t>
                      </a:r>
                    </a:p>
                    <a:p>
                      <a:pPr marL="285750" indent="-285750">
                        <a:buFont typeface="Arial" panose="020B0604020202020204" pitchFamily="34" charset="0"/>
                        <a:buChar char="•"/>
                      </a:pPr>
                      <a:r>
                        <a:rPr lang="en-US" sz="1600" b="1" dirty="0">
                          <a:solidFill>
                            <a:srgbClr val="45515E"/>
                          </a:solidFill>
                        </a:rPr>
                        <a:t>Respiratory/digestive</a:t>
                      </a:r>
                      <a:r>
                        <a:rPr lang="en-US" sz="1600" dirty="0">
                          <a:solidFill>
                            <a:srgbClr val="45515E"/>
                          </a:solidFill>
                        </a:rPr>
                        <a:t>: pharynx</a:t>
                      </a:r>
                    </a:p>
                    <a:p>
                      <a:pPr marL="285750" indent="-285750">
                        <a:buFont typeface="Arial" panose="020B0604020202020204" pitchFamily="34" charset="0"/>
                        <a:buChar char="•"/>
                      </a:pPr>
                      <a:r>
                        <a:rPr lang="en-US" sz="1600" b="1" dirty="0">
                          <a:solidFill>
                            <a:srgbClr val="45515E"/>
                          </a:solidFill>
                        </a:rPr>
                        <a:t>Glands</a:t>
                      </a:r>
                      <a:r>
                        <a:rPr lang="en-US" sz="1600" dirty="0">
                          <a:solidFill>
                            <a:srgbClr val="45515E"/>
                          </a:solidFill>
                        </a:rPr>
                        <a:t>: Parotid gland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2605934"/>
                  </a:ext>
                </a:extLst>
              </a:tr>
            </a:tbl>
          </a:graphicData>
        </a:graphic>
      </p:graphicFrame>
      <p:pic>
        <p:nvPicPr>
          <p:cNvPr id="5" name="Picture 4">
            <a:extLst>
              <a:ext uri="{FF2B5EF4-FFF2-40B4-BE49-F238E27FC236}">
                <a16:creationId xmlns:a16="http://schemas.microsoft.com/office/drawing/2014/main" id="{EDFE0685-13C1-9121-9DD3-962A0C238DFC}"/>
              </a:ext>
            </a:extLst>
          </p:cNvPr>
          <p:cNvPicPr>
            <a:picLocks noChangeAspect="1"/>
          </p:cNvPicPr>
          <p:nvPr/>
        </p:nvPicPr>
        <p:blipFill>
          <a:blip r:embed="rId2"/>
          <a:stretch>
            <a:fillRect/>
          </a:stretch>
        </p:blipFill>
        <p:spPr>
          <a:xfrm>
            <a:off x="8651457" y="1305026"/>
            <a:ext cx="2702343" cy="4871938"/>
          </a:xfrm>
          <a:prstGeom prst="rect">
            <a:avLst/>
          </a:prstGeom>
        </p:spPr>
      </p:pic>
    </p:spTree>
    <p:extLst>
      <p:ext uri="{BB962C8B-B14F-4D97-AF65-F5344CB8AC3E}">
        <p14:creationId xmlns:p14="http://schemas.microsoft.com/office/powerpoint/2010/main" val="357551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5B79-156C-D355-3752-AF7262E85E6A}"/>
              </a:ext>
            </a:extLst>
          </p:cNvPr>
          <p:cNvSpPr>
            <a:spLocks noGrp="1"/>
          </p:cNvSpPr>
          <p:nvPr>
            <p:ph type="title"/>
          </p:nvPr>
        </p:nvSpPr>
        <p:spPr/>
        <p:txBody>
          <a:bodyPr/>
          <a:lstStyle/>
          <a:p>
            <a:r>
              <a:rPr lang="en-US" dirty="0"/>
              <a:t>Primary survey (The </a:t>
            </a:r>
            <a:r>
              <a:rPr lang="en-US" b="1" dirty="0">
                <a:solidFill>
                  <a:srgbClr val="FF0000"/>
                </a:solidFill>
              </a:rPr>
              <a:t>A</a:t>
            </a:r>
            <a:r>
              <a:rPr lang="en-US" dirty="0"/>
              <a:t>BCDE algorithm)</a:t>
            </a:r>
          </a:p>
        </p:txBody>
      </p:sp>
      <p:sp>
        <p:nvSpPr>
          <p:cNvPr id="3" name="Content Placeholder 2">
            <a:extLst>
              <a:ext uri="{FF2B5EF4-FFF2-40B4-BE49-F238E27FC236}">
                <a16:creationId xmlns:a16="http://schemas.microsoft.com/office/drawing/2014/main" id="{CC40DB1E-A90F-D356-D8C3-1735CDAED8AF}"/>
              </a:ext>
            </a:extLst>
          </p:cNvPr>
          <p:cNvSpPr>
            <a:spLocks noGrp="1"/>
          </p:cNvSpPr>
          <p:nvPr>
            <p:ph sz="half" idx="1"/>
          </p:nvPr>
        </p:nvSpPr>
        <p:spPr>
          <a:xfrm>
            <a:off x="838200" y="1786981"/>
            <a:ext cx="5181600" cy="4389981"/>
          </a:xfrm>
        </p:spPr>
        <p:txBody>
          <a:bodyPr>
            <a:normAutofit fontScale="85000" lnSpcReduction="10000"/>
          </a:bodyPr>
          <a:lstStyle/>
          <a:p>
            <a:pPr marL="457200" indent="-457200">
              <a:buFont typeface="+mj-lt"/>
              <a:buAutoNum type="arabicPeriod"/>
            </a:pPr>
            <a:r>
              <a:rPr lang="en-US" b="1" dirty="0"/>
              <a:t>Assess the airway</a:t>
            </a:r>
          </a:p>
          <a:p>
            <a:pPr marL="914400" lvl="1" indent="-457200">
              <a:buFont typeface="+mj-lt"/>
              <a:buAutoNum type="arabicPeriod"/>
            </a:pPr>
            <a:r>
              <a:rPr lang="en-US" dirty="0"/>
              <a:t>Ask the patient to state their name; the ability to answer typically correlates with a patent airway.</a:t>
            </a:r>
          </a:p>
          <a:p>
            <a:pPr marL="914400" lvl="1" indent="-457200">
              <a:buFont typeface="+mj-lt"/>
              <a:buAutoNum type="arabicPeriod"/>
            </a:pPr>
            <a:r>
              <a:rPr lang="en-US" dirty="0"/>
              <a:t>Evaluate for signs of airway compromise and signs of respiratory distress.</a:t>
            </a:r>
          </a:p>
          <a:p>
            <a:pPr marL="914400" lvl="1" indent="-457200">
              <a:buFont typeface="+mj-lt"/>
              <a:buAutoNum type="arabicPeriod"/>
            </a:pPr>
            <a:r>
              <a:rPr lang="en-US" dirty="0"/>
              <a:t>Examine the airway for foreign bodies or injury (e.g., facial fractures, soot, burns).</a:t>
            </a:r>
          </a:p>
          <a:p>
            <a:pPr marL="457200" indent="-457200">
              <a:buFont typeface="+mj-lt"/>
              <a:buAutoNum type="arabicPeriod"/>
            </a:pPr>
            <a:r>
              <a:rPr lang="en-US" b="1" dirty="0"/>
              <a:t>Perform initial interventions</a:t>
            </a:r>
          </a:p>
          <a:p>
            <a:pPr marL="914400" lvl="1" indent="-457200">
              <a:buFont typeface="+mj-lt"/>
              <a:buAutoNum type="arabicPeriod"/>
            </a:pPr>
            <a:r>
              <a:rPr lang="en-US" dirty="0"/>
              <a:t>Suction oropharyngeal secretions and/or blood.</a:t>
            </a:r>
          </a:p>
          <a:p>
            <a:pPr marL="914400" lvl="1" indent="-457200">
              <a:buFont typeface="+mj-lt"/>
              <a:buAutoNum type="arabicPeriod"/>
            </a:pPr>
            <a:r>
              <a:rPr lang="en-US" dirty="0"/>
              <a:t>Perform airway opening maneuvers.</a:t>
            </a:r>
          </a:p>
          <a:p>
            <a:pPr marL="914400" lvl="1" indent="-457200">
              <a:buFont typeface="+mj-lt"/>
              <a:buAutoNum type="arabicPeriod"/>
            </a:pPr>
            <a:r>
              <a:rPr lang="en-US" dirty="0"/>
              <a:t>Insert basic airway adjuncts.</a:t>
            </a:r>
          </a:p>
        </p:txBody>
      </p:sp>
      <p:sp>
        <p:nvSpPr>
          <p:cNvPr id="4" name="Content Placeholder 3">
            <a:extLst>
              <a:ext uri="{FF2B5EF4-FFF2-40B4-BE49-F238E27FC236}">
                <a16:creationId xmlns:a16="http://schemas.microsoft.com/office/drawing/2014/main" id="{ED2991F1-FC73-42C0-D7D6-5CADBDB6AAED}"/>
              </a:ext>
            </a:extLst>
          </p:cNvPr>
          <p:cNvSpPr>
            <a:spLocks noGrp="1"/>
          </p:cNvSpPr>
          <p:nvPr>
            <p:ph sz="half" idx="2"/>
          </p:nvPr>
        </p:nvSpPr>
        <p:spPr>
          <a:xfrm>
            <a:off x="6172200" y="1786981"/>
            <a:ext cx="5181600" cy="4389982"/>
          </a:xfrm>
        </p:spPr>
        <p:txBody>
          <a:bodyPr>
            <a:normAutofit fontScale="85000" lnSpcReduction="10000"/>
          </a:bodyPr>
          <a:lstStyle/>
          <a:p>
            <a:pPr marL="514350" indent="-514350">
              <a:spcBef>
                <a:spcPts val="500"/>
              </a:spcBef>
              <a:buFont typeface="+mj-lt"/>
              <a:buAutoNum type="arabicPeriod" startAt="3"/>
              <a:defRPr/>
            </a:pPr>
            <a:r>
              <a:rPr kumimoji="0" lang="en-US" sz="3000" b="1" i="0" u="none" strike="noStrike" kern="1200" cap="none" spc="0" normalizeH="0" baseline="0" noProof="0" dirty="0">
                <a:ln>
                  <a:noFill/>
                </a:ln>
                <a:solidFill>
                  <a:srgbClr val="45515E"/>
                </a:solidFill>
                <a:effectLst/>
                <a:uLnTx/>
                <a:uFillTx/>
                <a:latin typeface="Calibri" panose="020F0502020204030204"/>
                <a:ea typeface="+mn-ea"/>
                <a:cs typeface="+mn-cs"/>
              </a:rPr>
              <a:t>Intubate patients with</a:t>
            </a:r>
            <a:r>
              <a:rPr kumimoji="0" lang="en-US" sz="3000" b="0" i="0" u="none" strike="noStrike" kern="1200" cap="none" spc="0" normalizeH="0" baseline="0" noProof="0" dirty="0">
                <a:ln>
                  <a:noFill/>
                </a:ln>
                <a:solidFill>
                  <a:srgbClr val="45515E"/>
                </a:solidFill>
                <a:effectLst/>
                <a:uLnTx/>
                <a:uFillTx/>
                <a:latin typeface="Calibri" panose="020F0502020204030204"/>
                <a:ea typeface="+mn-ea"/>
                <a:cs typeface="+mn-cs"/>
              </a:rPr>
              <a:t>:</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Airway obstruction and/or respiratory failure</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Depressed mental status (GCS ≤ 8)</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Severe shock and/or cardiac arrest</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At-risk inhalation injury</a:t>
            </a:r>
          </a:p>
          <a:p>
            <a:pPr marL="457200" indent="-457200">
              <a:spcBef>
                <a:spcPts val="500"/>
              </a:spcBef>
              <a:buFont typeface="+mj-lt"/>
              <a:buAutoNum type="arabicPeriod" startAt="3"/>
              <a:defRPr/>
            </a:pPr>
            <a:r>
              <a:rPr kumimoji="0" lang="en-US" sz="3000" b="1" i="0" u="none" strike="noStrike" kern="1200" cap="none" spc="0" normalizeH="0" baseline="0" noProof="0" dirty="0">
                <a:ln>
                  <a:noFill/>
                </a:ln>
                <a:solidFill>
                  <a:srgbClr val="45515E"/>
                </a:solidFill>
                <a:effectLst/>
                <a:uLnTx/>
                <a:uFillTx/>
                <a:latin typeface="Calibri" panose="020F0502020204030204"/>
                <a:ea typeface="+mn-ea"/>
                <a:cs typeface="+mn-cs"/>
              </a:rPr>
              <a:t>Stabilize the cervical spine</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Assume cervical spine injury in patients with significant blunt trauma.</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Immobilize the cervical spine with a cervical collar.</a:t>
            </a:r>
          </a:p>
          <a:p>
            <a:pPr lvl="1">
              <a:buFont typeface="Arial" panose="020B0604020202020204" pitchFamily="34" charset="0"/>
              <a:buChar char="•"/>
              <a:defRPr/>
            </a:pPr>
            <a:r>
              <a:rPr kumimoji="0" lang="en-US" sz="2600" b="0" i="0" u="none" strike="noStrike" kern="1200" cap="none" spc="0" normalizeH="0" baseline="0" noProof="0" dirty="0">
                <a:ln>
                  <a:noFill/>
                </a:ln>
                <a:solidFill>
                  <a:srgbClr val="45515E"/>
                </a:solidFill>
                <a:effectLst/>
                <a:uLnTx/>
                <a:uFillTx/>
                <a:latin typeface="Calibri" panose="020F0502020204030204"/>
                <a:ea typeface="+mn-ea"/>
                <a:cs typeface="+mn-cs"/>
              </a:rPr>
              <a:t>Manually stabilize the cervical spine during airway management.</a:t>
            </a:r>
            <a:endParaRPr lang="en-US" dirty="0"/>
          </a:p>
        </p:txBody>
      </p:sp>
      <p:sp>
        <p:nvSpPr>
          <p:cNvPr id="8" name="TextBox 7">
            <a:extLst>
              <a:ext uri="{FF2B5EF4-FFF2-40B4-BE49-F238E27FC236}">
                <a16:creationId xmlns:a16="http://schemas.microsoft.com/office/drawing/2014/main" id="{7012DB32-607D-EAFB-10D7-27D302BA31E0}"/>
              </a:ext>
            </a:extLst>
          </p:cNvPr>
          <p:cNvSpPr txBox="1"/>
          <p:nvPr/>
        </p:nvSpPr>
        <p:spPr>
          <a:xfrm>
            <a:off x="838200" y="1306851"/>
            <a:ext cx="10515600" cy="48013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Airway (and C-spine stabilization) management</a:t>
            </a:r>
          </a:p>
        </p:txBody>
      </p:sp>
      <p:sp>
        <p:nvSpPr>
          <p:cNvPr id="9" name="TextBox 8">
            <a:extLst>
              <a:ext uri="{FF2B5EF4-FFF2-40B4-BE49-F238E27FC236}">
                <a16:creationId xmlns:a16="http://schemas.microsoft.com/office/drawing/2014/main" id="{DD60023E-D154-A121-2FE8-977048702B40}"/>
              </a:ext>
            </a:extLst>
          </p:cNvPr>
          <p:cNvSpPr txBox="1"/>
          <p:nvPr/>
        </p:nvSpPr>
        <p:spPr>
          <a:xfrm>
            <a:off x="838200" y="6176962"/>
            <a:ext cx="10515600" cy="584775"/>
          </a:xfrm>
          <a:prstGeom prst="rect">
            <a:avLst/>
          </a:prstGeom>
          <a:solidFill>
            <a:srgbClr val="FDE8E8"/>
          </a:solidFill>
        </p:spPr>
        <p:txBody>
          <a:bodyPr wrap="square">
            <a:spAutoFit/>
          </a:bodyPr>
          <a:lstStyle/>
          <a:p>
            <a:r>
              <a:rPr lang="en-US" sz="1600" b="1" dirty="0">
                <a:solidFill>
                  <a:srgbClr val="C02725"/>
                </a:solidFill>
                <a:highlight>
                  <a:srgbClr val="FDE8E8"/>
                </a:highlight>
                <a:latin typeface="Lato" panose="020F0502020204030203" pitchFamily="34" charset="0"/>
              </a:rPr>
              <a:t>Note</a:t>
            </a:r>
            <a:r>
              <a:rPr lang="en-US" sz="1600" dirty="0">
                <a:solidFill>
                  <a:srgbClr val="C02725"/>
                </a:solidFill>
                <a:highlight>
                  <a:srgbClr val="FDE8E8"/>
                </a:highlight>
                <a:latin typeface="Lato" panose="020F0502020204030203" pitchFamily="34" charset="0"/>
              </a:rPr>
              <a:t>: Consider early intubation for impending airway obstruction in patients with signs of inhalation injury, moderate to severe facial and oropharyngeal burns, and extensive body burns.</a:t>
            </a:r>
          </a:p>
        </p:txBody>
      </p:sp>
    </p:spTree>
    <p:extLst>
      <p:ext uri="{BB962C8B-B14F-4D97-AF65-F5344CB8AC3E}">
        <p14:creationId xmlns:p14="http://schemas.microsoft.com/office/powerpoint/2010/main" val="1868098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4EBCC-E1E8-8CD5-CCD2-B03B5563E9BE}"/>
              </a:ext>
            </a:extLst>
          </p:cNvPr>
          <p:cNvSpPr>
            <a:spLocks noGrp="1"/>
          </p:cNvSpPr>
          <p:nvPr>
            <p:ph type="title"/>
          </p:nvPr>
        </p:nvSpPr>
        <p:spPr/>
        <p:txBody>
          <a:bodyPr/>
          <a:lstStyle/>
          <a:p>
            <a:r>
              <a:rPr lang="en-US" dirty="0"/>
              <a:t>Etiology</a:t>
            </a:r>
          </a:p>
        </p:txBody>
      </p:sp>
      <p:sp>
        <p:nvSpPr>
          <p:cNvPr id="3" name="Content Placeholder 2">
            <a:extLst>
              <a:ext uri="{FF2B5EF4-FFF2-40B4-BE49-F238E27FC236}">
                <a16:creationId xmlns:a16="http://schemas.microsoft.com/office/drawing/2014/main" id="{A3BC09A7-F64D-BFB5-1C4A-CC479950269D}"/>
              </a:ext>
            </a:extLst>
          </p:cNvPr>
          <p:cNvSpPr>
            <a:spLocks noGrp="1"/>
          </p:cNvSpPr>
          <p:nvPr>
            <p:ph idx="1"/>
          </p:nvPr>
        </p:nvSpPr>
        <p:spPr/>
        <p:txBody>
          <a:bodyPr>
            <a:normAutofit fontScale="92500" lnSpcReduction="10000"/>
          </a:bodyPr>
          <a:lstStyle/>
          <a:p>
            <a:pPr marL="0" indent="0">
              <a:buNone/>
            </a:pPr>
            <a:r>
              <a:rPr lang="en-US" dirty="0"/>
              <a:t>Three major mechanisms have been described in neck trauma:</a:t>
            </a:r>
          </a:p>
          <a:p>
            <a:pPr marL="514350" indent="-514350">
              <a:buFont typeface="+mj-lt"/>
              <a:buAutoNum type="arabicPeriod"/>
            </a:pPr>
            <a:r>
              <a:rPr lang="en-US" sz="2600" b="1" dirty="0"/>
              <a:t>Blunt trauma</a:t>
            </a:r>
            <a:r>
              <a:rPr lang="en-US" sz="2600" dirty="0"/>
              <a:t>: This includes motor vehicle accidents and sports injuries. There may be delayed presentation of laryngeal, vascular, and digestive tract injuries if blunt trauma occurs. Also, beware that occult cervical spine injury may be present in patients with blunt neck trauma. In addition, a shoulder harness (seatbelt) may also be responsible for shearing trauma to the anterior neck.</a:t>
            </a:r>
          </a:p>
          <a:p>
            <a:pPr marL="514350" indent="-514350">
              <a:buFont typeface="+mj-lt"/>
              <a:buAutoNum type="arabicPeriod"/>
            </a:pPr>
            <a:r>
              <a:rPr lang="en-US" sz="2600" b="1" dirty="0"/>
              <a:t>Penetrating trauma</a:t>
            </a:r>
            <a:r>
              <a:rPr lang="en-US" sz="2600" dirty="0"/>
              <a:t>: This comprises as much as 5% to 10% of all trauma injuries. Examples include gunshot wounds and stab wounds. It is the violation of the platysma that determines penetrating injury. Wounds that penetrate the platysma have the potential for severe injury. Consequently, it is wise to consider damage to the vital structures if the platysma is violated. Stab wounds involve low-energy penetration.</a:t>
            </a:r>
          </a:p>
          <a:p>
            <a:pPr marL="514350" indent="-514350">
              <a:buFont typeface="+mj-lt"/>
              <a:buAutoNum type="arabicPeriod"/>
            </a:pPr>
            <a:r>
              <a:rPr lang="en-US" sz="2600" b="1" dirty="0"/>
              <a:t>Near-hanging or strangulation</a:t>
            </a:r>
            <a:r>
              <a:rPr lang="en-US" sz="2600" dirty="0"/>
              <a:t>: External neck pressure causes cerebral hypoxia due to venous and arterial obstruction. </a:t>
            </a:r>
          </a:p>
        </p:txBody>
      </p:sp>
    </p:spTree>
    <p:extLst>
      <p:ext uri="{BB962C8B-B14F-4D97-AF65-F5344CB8AC3E}">
        <p14:creationId xmlns:p14="http://schemas.microsoft.com/office/powerpoint/2010/main" val="26773371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96813-39E2-31DB-440F-BA9140FDB571}"/>
              </a:ext>
            </a:extLst>
          </p:cNvPr>
          <p:cNvSpPr>
            <a:spLocks noGrp="1"/>
          </p:cNvSpPr>
          <p:nvPr>
            <p:ph type="title"/>
          </p:nvPr>
        </p:nvSpPr>
        <p:spPr/>
        <p:txBody>
          <a:bodyPr/>
          <a:lstStyle/>
          <a:p>
            <a:r>
              <a:rPr lang="en-US" dirty="0"/>
              <a:t>Approach to blunt neck trauma</a:t>
            </a:r>
          </a:p>
        </p:txBody>
      </p:sp>
      <p:sp>
        <p:nvSpPr>
          <p:cNvPr id="3" name="Content Placeholder 2">
            <a:extLst>
              <a:ext uri="{FF2B5EF4-FFF2-40B4-BE49-F238E27FC236}">
                <a16:creationId xmlns:a16="http://schemas.microsoft.com/office/drawing/2014/main" id="{B8B9BFB9-B184-8DF8-2348-26CED1ADD863}"/>
              </a:ext>
            </a:extLst>
          </p:cNvPr>
          <p:cNvSpPr>
            <a:spLocks noGrp="1"/>
          </p:cNvSpPr>
          <p:nvPr>
            <p:ph idx="1"/>
          </p:nvPr>
        </p:nvSpPr>
        <p:spPr>
          <a:xfrm>
            <a:off x="838200" y="1305026"/>
            <a:ext cx="10515600" cy="5116094"/>
          </a:xfrm>
        </p:spPr>
        <p:txBody>
          <a:bodyPr>
            <a:normAutofit/>
          </a:bodyPr>
          <a:lstStyle/>
          <a:p>
            <a:r>
              <a:rPr lang="en-US" dirty="0"/>
              <a:t>Primary survey</a:t>
            </a:r>
          </a:p>
          <a:p>
            <a:pPr lvl="1"/>
            <a:r>
              <a:rPr lang="en-US" dirty="0"/>
              <a:t>Prepare for difficult airway management and secure the airway early</a:t>
            </a:r>
          </a:p>
          <a:p>
            <a:pPr lvl="1"/>
            <a:r>
              <a:rPr lang="en-US" dirty="0"/>
              <a:t>Immobilize the cervical spine with a cervical collar.</a:t>
            </a:r>
          </a:p>
          <a:p>
            <a:pPr lvl="1"/>
            <a:r>
              <a:rPr lang="en-US" dirty="0"/>
              <a:t>Consider neurogenic shock in hypotensive patients with no evidence of hemorrhagic or obstructive shock.</a:t>
            </a:r>
          </a:p>
          <a:p>
            <a:r>
              <a:rPr lang="en-US" dirty="0"/>
              <a:t>Secondary survey</a:t>
            </a:r>
          </a:p>
          <a:p>
            <a:pPr lvl="1"/>
            <a:r>
              <a:rPr lang="en-US" dirty="0"/>
              <a:t>Perform neurovascular examination focusing on clinical and diagnostic features of BCVI.</a:t>
            </a:r>
          </a:p>
          <a:p>
            <a:pPr lvl="1"/>
            <a:r>
              <a:rPr lang="en-US" dirty="0"/>
              <a:t>Obtain urgent diagnostics for trauma patients. </a:t>
            </a:r>
          </a:p>
          <a:p>
            <a:pPr lvl="2"/>
            <a:r>
              <a:rPr lang="en-US" dirty="0"/>
              <a:t>Bedside assessment: CXR for all</a:t>
            </a:r>
          </a:p>
          <a:p>
            <a:pPr lvl="2"/>
            <a:r>
              <a:rPr lang="en-US" dirty="0"/>
              <a:t>Vascular injury: CTA head and neck</a:t>
            </a:r>
          </a:p>
          <a:p>
            <a:pPr lvl="2"/>
            <a:r>
              <a:rPr lang="en-US" dirty="0"/>
              <a:t>Laryngeal injury: CT neck with IV contrast</a:t>
            </a:r>
          </a:p>
          <a:p>
            <a:pPr lvl="1"/>
            <a:r>
              <a:rPr lang="en-US" dirty="0"/>
              <a:t>Consult specialists based on injured anatomical structures.</a:t>
            </a:r>
          </a:p>
        </p:txBody>
      </p:sp>
    </p:spTree>
    <p:extLst>
      <p:ext uri="{BB962C8B-B14F-4D97-AF65-F5344CB8AC3E}">
        <p14:creationId xmlns:p14="http://schemas.microsoft.com/office/powerpoint/2010/main" val="10446689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11AB-C2BF-68E8-4009-39EC3647D635}"/>
              </a:ext>
            </a:extLst>
          </p:cNvPr>
          <p:cNvSpPr>
            <a:spLocks noGrp="1"/>
          </p:cNvSpPr>
          <p:nvPr>
            <p:ph type="title"/>
          </p:nvPr>
        </p:nvSpPr>
        <p:spPr/>
        <p:txBody>
          <a:bodyPr>
            <a:normAutofit/>
          </a:bodyPr>
          <a:lstStyle/>
          <a:p>
            <a:r>
              <a:rPr lang="en-US"/>
              <a:t>Laryngeal injuries in blunt neck trauma</a:t>
            </a:r>
            <a:endParaRPr lang="en-US" dirty="0"/>
          </a:p>
        </p:txBody>
      </p:sp>
      <p:sp>
        <p:nvSpPr>
          <p:cNvPr id="3" name="Content Placeholder 2">
            <a:extLst>
              <a:ext uri="{FF2B5EF4-FFF2-40B4-BE49-F238E27FC236}">
                <a16:creationId xmlns:a16="http://schemas.microsoft.com/office/drawing/2014/main" id="{A34475C9-C426-60A9-E31D-312D67EA83B5}"/>
              </a:ext>
            </a:extLst>
          </p:cNvPr>
          <p:cNvSpPr>
            <a:spLocks noGrp="1"/>
          </p:cNvSpPr>
          <p:nvPr>
            <p:ph idx="1"/>
          </p:nvPr>
        </p:nvSpPr>
        <p:spPr/>
        <p:txBody>
          <a:bodyPr>
            <a:normAutofit fontScale="92500" lnSpcReduction="10000"/>
          </a:bodyPr>
          <a:lstStyle/>
          <a:p>
            <a:r>
              <a:rPr lang="en-US" sz="2600" dirty="0"/>
              <a:t>Common to all traumatic mechanisms is the direct transfer of severe forces to the larynx. These forces have the potential to produce many devastating injuries, including mucosal  tears, dislocations, and fractures.</a:t>
            </a:r>
          </a:p>
          <a:p>
            <a:r>
              <a:rPr lang="en-US" sz="2600" dirty="0"/>
              <a:t>Edema, hematoma, cartilage necrosis, voice alteration, cord paralysis, aspiration, and airway loss may accompany these injuries.</a:t>
            </a:r>
          </a:p>
          <a:p>
            <a:r>
              <a:rPr lang="en-US" sz="2600" dirty="0"/>
              <a:t>Common signs of laryngeal injury include stridor, subcutaneous emphysema, hemoptysis,  hematoma, ecchymosis, laryngeal tenderness, vocal cord immobility, loss of anatomical  landmarks, and bony crepitus</a:t>
            </a:r>
          </a:p>
          <a:p>
            <a:pPr marL="0" indent="0">
              <a:buNone/>
            </a:pPr>
            <a:r>
              <a:rPr lang="en-US" b="1" dirty="0"/>
              <a:t>Laryngeal injuries according to the anatomical location:</a:t>
            </a:r>
          </a:p>
          <a:p>
            <a:pPr marL="514350" indent="-514350">
              <a:buFont typeface="+mj-lt"/>
              <a:buAutoNum type="arabicPeriod"/>
            </a:pPr>
            <a:r>
              <a:rPr lang="en-US" sz="2600" b="1" dirty="0"/>
              <a:t>Supraglottis</a:t>
            </a:r>
            <a:r>
              <a:rPr lang="en-US" sz="2600" dirty="0"/>
              <a:t>: Traumatic forces commonly cause horizontal fractures of the thyroid alae and disrupt the hyoepiglottic ligament, leading to superior and posterior displacement of the epiglottis.</a:t>
            </a:r>
          </a:p>
          <a:p>
            <a:pPr marL="514350" indent="-514350">
              <a:buFont typeface="+mj-lt"/>
              <a:buAutoNum type="arabicPeriod"/>
            </a:pPr>
            <a:r>
              <a:rPr lang="en-US" sz="2600" b="1" dirty="0"/>
              <a:t>Glottis</a:t>
            </a:r>
            <a:r>
              <a:rPr lang="en-US" sz="2600" dirty="0"/>
              <a:t>: Traumatic force leads to cruciate fractures of the thyroid cartilage near the attachment of the true vocal cords.</a:t>
            </a:r>
          </a:p>
        </p:txBody>
      </p:sp>
    </p:spTree>
    <p:extLst>
      <p:ext uri="{BB962C8B-B14F-4D97-AF65-F5344CB8AC3E}">
        <p14:creationId xmlns:p14="http://schemas.microsoft.com/office/powerpoint/2010/main" val="1736050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6FD99-0B1D-F3EB-2257-1682726D516D}"/>
              </a:ext>
            </a:extLst>
          </p:cNvPr>
          <p:cNvSpPr>
            <a:spLocks noGrp="1"/>
          </p:cNvSpPr>
          <p:nvPr>
            <p:ph type="title"/>
          </p:nvPr>
        </p:nvSpPr>
        <p:spPr/>
        <p:txBody>
          <a:bodyPr>
            <a:noAutofit/>
          </a:bodyPr>
          <a:lstStyle/>
          <a:p>
            <a:r>
              <a:rPr lang="en-US" sz="3600" b="1" dirty="0"/>
              <a:t>Laryngeal injuries according to the anatomical location</a:t>
            </a:r>
          </a:p>
        </p:txBody>
      </p:sp>
      <p:sp>
        <p:nvSpPr>
          <p:cNvPr id="3" name="Content Placeholder 2">
            <a:extLst>
              <a:ext uri="{FF2B5EF4-FFF2-40B4-BE49-F238E27FC236}">
                <a16:creationId xmlns:a16="http://schemas.microsoft.com/office/drawing/2014/main" id="{D5EEBABB-284D-A565-E04B-CE4F5BECB9B8}"/>
              </a:ext>
            </a:extLst>
          </p:cNvPr>
          <p:cNvSpPr>
            <a:spLocks noGrp="1"/>
          </p:cNvSpPr>
          <p:nvPr>
            <p:ph idx="1"/>
          </p:nvPr>
        </p:nvSpPr>
        <p:spPr/>
        <p:txBody>
          <a:bodyPr>
            <a:normAutofit/>
          </a:bodyPr>
          <a:lstStyle/>
          <a:p>
            <a:pPr marL="514350" indent="-514350">
              <a:buFont typeface="+mj-lt"/>
              <a:buAutoNum type="arabicPeriod" startAt="3"/>
            </a:pPr>
            <a:r>
              <a:rPr lang="en-US" sz="2400" b="1" dirty="0"/>
              <a:t>Subglottis</a:t>
            </a:r>
            <a:r>
              <a:rPr lang="en-US" sz="2400" dirty="0"/>
              <a:t>: Crushing forces to the cricoid cartilage can injure the cricothyroid joint, possibly resulting in bilateral vocal cord paralysis from recurrent laryngeal nerve damage.</a:t>
            </a:r>
          </a:p>
          <a:p>
            <a:pPr marL="514350" indent="-514350">
              <a:buFont typeface="+mj-lt"/>
              <a:buAutoNum type="arabicPeriod" startAt="3"/>
            </a:pPr>
            <a:r>
              <a:rPr lang="en-US" sz="2400" b="1" dirty="0"/>
              <a:t>Hyoid bone</a:t>
            </a:r>
            <a:r>
              <a:rPr lang="en-US" sz="2400" dirty="0"/>
              <a:t>: More common in women, hyoid fractures tend to occur centrally because of the inherent strength of the </a:t>
            </a:r>
            <a:r>
              <a:rPr lang="en-US" sz="2400" dirty="0" err="1"/>
              <a:t>cornua</a:t>
            </a:r>
            <a:r>
              <a:rPr lang="en-US" sz="2400" dirty="0"/>
              <a:t>.</a:t>
            </a:r>
          </a:p>
          <a:p>
            <a:pPr marL="514350" indent="-514350">
              <a:buFont typeface="+mj-lt"/>
              <a:buAutoNum type="arabicPeriod" startAt="3"/>
            </a:pPr>
            <a:r>
              <a:rPr lang="en-US" sz="2400" b="1" dirty="0"/>
              <a:t>Cricoarytenoid</a:t>
            </a:r>
            <a:r>
              <a:rPr lang="en-US" sz="2400" dirty="0"/>
              <a:t> </a:t>
            </a:r>
            <a:r>
              <a:rPr lang="en-US" sz="2400" b="1" dirty="0"/>
              <a:t>joint</a:t>
            </a:r>
            <a:r>
              <a:rPr lang="en-US" sz="2400" dirty="0"/>
              <a:t>: Traumatic forces may displace the thyroid alae medially or compress the larynx against the cervical vertebrae, leading to cricoarytenoid dislocation, usually unilateral.</a:t>
            </a:r>
          </a:p>
          <a:p>
            <a:pPr marL="514350" indent="-514350">
              <a:buFont typeface="+mj-lt"/>
              <a:buAutoNum type="arabicPeriod" startAt="3"/>
            </a:pPr>
            <a:r>
              <a:rPr lang="en-US" sz="2400" b="1" dirty="0"/>
              <a:t>Cricothyroid joint</a:t>
            </a:r>
            <a:r>
              <a:rPr lang="en-US" sz="2400" dirty="0"/>
              <a:t>: Injury occurs when traumatic forces to the anterior neck displace the inferior </a:t>
            </a:r>
            <a:r>
              <a:rPr lang="en-US" sz="2400" dirty="0" err="1"/>
              <a:t>cornu</a:t>
            </a:r>
            <a:r>
              <a:rPr lang="en-US" sz="2400" dirty="0"/>
              <a:t> of the thyroid cartilage posterior to the cricoid cartilage, limiting cricothyroid muscle function and pitch control. Recurrent laryngeal nerve injury may also contribute to vocal cord paralysis.</a:t>
            </a:r>
          </a:p>
        </p:txBody>
      </p:sp>
    </p:spTree>
    <p:extLst>
      <p:ext uri="{BB962C8B-B14F-4D97-AF65-F5344CB8AC3E}">
        <p14:creationId xmlns:p14="http://schemas.microsoft.com/office/powerpoint/2010/main" val="24473085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2238-490B-7FB5-68B6-F9C398581F0F}"/>
              </a:ext>
            </a:extLst>
          </p:cNvPr>
          <p:cNvSpPr>
            <a:spLocks noGrp="1"/>
          </p:cNvSpPr>
          <p:nvPr>
            <p:ph type="title"/>
          </p:nvPr>
        </p:nvSpPr>
        <p:spPr/>
        <p:txBody>
          <a:bodyPr/>
          <a:lstStyle/>
          <a:p>
            <a:r>
              <a:rPr lang="en-US" dirty="0"/>
              <a:t>Laryngeal injuries in blunt neck trauma</a:t>
            </a:r>
          </a:p>
        </p:txBody>
      </p:sp>
      <p:graphicFrame>
        <p:nvGraphicFramePr>
          <p:cNvPr id="4" name="Content Placeholder 3">
            <a:extLst>
              <a:ext uri="{FF2B5EF4-FFF2-40B4-BE49-F238E27FC236}">
                <a16:creationId xmlns:a16="http://schemas.microsoft.com/office/drawing/2014/main" id="{57A5846E-8895-1655-432C-FEC5096344D9}"/>
              </a:ext>
            </a:extLst>
          </p:cNvPr>
          <p:cNvGraphicFramePr>
            <a:graphicFrameLocks noGrp="1"/>
          </p:cNvGraphicFramePr>
          <p:nvPr>
            <p:ph idx="1"/>
          </p:nvPr>
        </p:nvGraphicFramePr>
        <p:xfrm>
          <a:off x="838200" y="1304925"/>
          <a:ext cx="10515600" cy="4876800"/>
        </p:xfrm>
        <a:graphic>
          <a:graphicData uri="http://schemas.openxmlformats.org/drawingml/2006/table">
            <a:tbl>
              <a:tblPr firstRow="1" bandRow="1">
                <a:tableStyleId>{5940675A-B579-460E-94D1-54222C63F5DA}</a:tableStyleId>
              </a:tblPr>
              <a:tblGrid>
                <a:gridCol w="1305560">
                  <a:extLst>
                    <a:ext uri="{9D8B030D-6E8A-4147-A177-3AD203B41FA5}">
                      <a16:colId xmlns:a16="http://schemas.microsoft.com/office/drawing/2014/main" val="3706532616"/>
                    </a:ext>
                  </a:extLst>
                </a:gridCol>
                <a:gridCol w="2611120">
                  <a:extLst>
                    <a:ext uri="{9D8B030D-6E8A-4147-A177-3AD203B41FA5}">
                      <a16:colId xmlns:a16="http://schemas.microsoft.com/office/drawing/2014/main" val="2470761849"/>
                    </a:ext>
                  </a:extLst>
                </a:gridCol>
                <a:gridCol w="3299460">
                  <a:extLst>
                    <a:ext uri="{9D8B030D-6E8A-4147-A177-3AD203B41FA5}">
                      <a16:colId xmlns:a16="http://schemas.microsoft.com/office/drawing/2014/main" val="3735902321"/>
                    </a:ext>
                  </a:extLst>
                </a:gridCol>
                <a:gridCol w="3299460">
                  <a:extLst>
                    <a:ext uri="{9D8B030D-6E8A-4147-A177-3AD203B41FA5}">
                      <a16:colId xmlns:a16="http://schemas.microsoft.com/office/drawing/2014/main" val="3524390150"/>
                    </a:ext>
                  </a:extLst>
                </a:gridCol>
              </a:tblGrid>
              <a:tr h="346075">
                <a:tc>
                  <a:txBody>
                    <a:bodyPr/>
                    <a:lstStyle/>
                    <a:p>
                      <a:pPr algn="ctr"/>
                      <a:r>
                        <a:rPr lang="en-US" sz="2000" b="1" dirty="0"/>
                        <a:t>Group</a:t>
                      </a:r>
                    </a:p>
                  </a:txBody>
                  <a:tcPr anchor="ctr"/>
                </a:tc>
                <a:tc>
                  <a:txBody>
                    <a:bodyPr/>
                    <a:lstStyle/>
                    <a:p>
                      <a:pPr algn="ctr"/>
                      <a:r>
                        <a:rPr lang="en-US" sz="2000" b="1" dirty="0"/>
                        <a:t>Symptoms</a:t>
                      </a:r>
                    </a:p>
                  </a:txBody>
                  <a:tcPr anchor="ctr"/>
                </a:tc>
                <a:tc>
                  <a:txBody>
                    <a:bodyPr/>
                    <a:lstStyle/>
                    <a:p>
                      <a:pPr algn="ctr"/>
                      <a:r>
                        <a:rPr lang="en-US" sz="2000" b="1" dirty="0"/>
                        <a:t>Sign</a:t>
                      </a:r>
                    </a:p>
                  </a:txBody>
                  <a:tcPr anchor="ctr"/>
                </a:tc>
                <a:tc>
                  <a:txBody>
                    <a:bodyPr/>
                    <a:lstStyle/>
                    <a:p>
                      <a:pPr algn="ctr"/>
                      <a:r>
                        <a:rPr lang="en-US" sz="2000" b="1" dirty="0"/>
                        <a:t>Management</a:t>
                      </a:r>
                    </a:p>
                  </a:txBody>
                  <a:tcPr anchor="ctr"/>
                </a:tc>
                <a:extLst>
                  <a:ext uri="{0D108BD9-81ED-4DB2-BD59-A6C34878D82A}">
                    <a16:rowId xmlns:a16="http://schemas.microsoft.com/office/drawing/2014/main" val="4076060642"/>
                  </a:ext>
                </a:extLst>
              </a:tr>
              <a:tr h="370840">
                <a:tc>
                  <a:txBody>
                    <a:bodyPr/>
                    <a:lstStyle/>
                    <a:p>
                      <a:pPr algn="ctr"/>
                      <a:r>
                        <a:rPr lang="en-US" sz="1800" dirty="0"/>
                        <a:t>Group 1</a:t>
                      </a:r>
                    </a:p>
                  </a:txBody>
                  <a:tcPr anchor="ctr"/>
                </a:tc>
                <a:tc>
                  <a:txBody>
                    <a:bodyPr/>
                    <a:lstStyle/>
                    <a:p>
                      <a:pPr algn="ctr"/>
                      <a:r>
                        <a:rPr lang="en-US" sz="1800" dirty="0"/>
                        <a:t>Minor airway symptoms</a:t>
                      </a:r>
                    </a:p>
                  </a:txBody>
                  <a:tcPr anchor="ctr"/>
                </a:tc>
                <a:tc>
                  <a:txBody>
                    <a:bodyPr/>
                    <a:lstStyle/>
                    <a:p>
                      <a:pPr marL="285750" indent="-285750">
                        <a:buFont typeface="Arial" panose="020B0604020202020204" pitchFamily="34" charset="0"/>
                        <a:buChar char="•"/>
                      </a:pPr>
                      <a:r>
                        <a:rPr lang="en-US" sz="1800" dirty="0"/>
                        <a:t>Minor hematomas</a:t>
                      </a:r>
                    </a:p>
                    <a:p>
                      <a:pPr marL="285750" indent="-285750">
                        <a:buFont typeface="Arial" panose="020B0604020202020204" pitchFamily="34" charset="0"/>
                        <a:buChar char="•"/>
                      </a:pPr>
                      <a:r>
                        <a:rPr lang="en-US" sz="1800" dirty="0"/>
                        <a:t>Small Lacerations</a:t>
                      </a:r>
                    </a:p>
                    <a:p>
                      <a:pPr marL="285750" indent="-285750">
                        <a:buFont typeface="Arial" panose="020B0604020202020204" pitchFamily="34" charset="0"/>
                        <a:buChar char="•"/>
                      </a:pPr>
                      <a:r>
                        <a:rPr lang="en-US" sz="1800" dirty="0"/>
                        <a:t>No detectable fractures</a:t>
                      </a:r>
                    </a:p>
                  </a:txBody>
                  <a:tcPr anchor="ctr"/>
                </a:tc>
                <a:tc>
                  <a:txBody>
                    <a:bodyPr/>
                    <a:lstStyle/>
                    <a:p>
                      <a:pPr marL="342900" indent="-342900">
                        <a:buFont typeface="Arial" panose="020B0604020202020204" pitchFamily="34" charset="0"/>
                        <a:buChar char="•"/>
                      </a:pPr>
                      <a:r>
                        <a:rPr lang="en-US" sz="1800" dirty="0"/>
                        <a:t>Observation</a:t>
                      </a:r>
                    </a:p>
                    <a:p>
                      <a:pPr marL="342900" indent="-342900">
                        <a:buFont typeface="Arial" panose="020B0604020202020204" pitchFamily="34" charset="0"/>
                        <a:buChar char="•"/>
                      </a:pPr>
                      <a:r>
                        <a:rPr lang="en-US" sz="1800" dirty="0"/>
                        <a:t>Humidified air</a:t>
                      </a:r>
                    </a:p>
                    <a:p>
                      <a:pPr marL="342900" indent="-342900">
                        <a:buFont typeface="Arial" panose="020B0604020202020204" pitchFamily="34" charset="0"/>
                        <a:buChar char="•"/>
                      </a:pPr>
                      <a:r>
                        <a:rPr lang="en-US" sz="1800" dirty="0"/>
                        <a:t>Head of bed elevation</a:t>
                      </a:r>
                    </a:p>
                  </a:txBody>
                  <a:tcPr anchor="ctr"/>
                </a:tc>
                <a:extLst>
                  <a:ext uri="{0D108BD9-81ED-4DB2-BD59-A6C34878D82A}">
                    <a16:rowId xmlns:a16="http://schemas.microsoft.com/office/drawing/2014/main" val="1007395290"/>
                  </a:ext>
                </a:extLst>
              </a:tr>
              <a:tr h="370840">
                <a:tc>
                  <a:txBody>
                    <a:bodyPr/>
                    <a:lstStyle/>
                    <a:p>
                      <a:pPr algn="ctr"/>
                      <a:r>
                        <a:rPr lang="en-US" sz="1800" dirty="0"/>
                        <a:t>Group 2</a:t>
                      </a:r>
                    </a:p>
                  </a:txBody>
                  <a:tcPr anchor="ctr"/>
                </a:tc>
                <a:tc>
                  <a:txBody>
                    <a:bodyPr/>
                    <a:lstStyle/>
                    <a:p>
                      <a:pPr algn="ctr"/>
                      <a:r>
                        <a:rPr lang="en-US" sz="1800" dirty="0"/>
                        <a:t>Airway compromise</a:t>
                      </a:r>
                    </a:p>
                  </a:txBody>
                  <a:tcPr anchor="ctr"/>
                </a:tc>
                <a:tc>
                  <a:txBody>
                    <a:bodyPr/>
                    <a:lstStyle/>
                    <a:p>
                      <a:pPr marL="342900" indent="-342900">
                        <a:buFont typeface="Arial" panose="020B0604020202020204" pitchFamily="34" charset="0"/>
                        <a:buChar char="•"/>
                      </a:pPr>
                      <a:r>
                        <a:rPr lang="en-US" sz="1800" dirty="0"/>
                        <a:t>Edema/hematoma</a:t>
                      </a:r>
                    </a:p>
                    <a:p>
                      <a:pPr marL="342900" indent="-342900">
                        <a:buFont typeface="Arial" panose="020B0604020202020204" pitchFamily="34" charset="0"/>
                        <a:buChar char="•"/>
                      </a:pPr>
                      <a:r>
                        <a:rPr lang="en-US" sz="1800" dirty="0"/>
                        <a:t>Minor mucosal disruption</a:t>
                      </a:r>
                    </a:p>
                    <a:p>
                      <a:pPr marL="342900" indent="-342900">
                        <a:buFont typeface="Arial" panose="020B0604020202020204" pitchFamily="34" charset="0"/>
                        <a:buChar char="•"/>
                      </a:pPr>
                      <a:r>
                        <a:rPr lang="en-US" sz="1800" dirty="0"/>
                        <a:t>No cartilage exposure</a:t>
                      </a:r>
                    </a:p>
                  </a:txBody>
                  <a:tcPr anchor="ctr"/>
                </a:tc>
                <a:tc>
                  <a:txBody>
                    <a:bodyPr/>
                    <a:lstStyle/>
                    <a:p>
                      <a:pPr marL="342900" indent="-342900">
                        <a:buFont typeface="Arial" panose="020B0604020202020204" pitchFamily="34" charset="0"/>
                        <a:buChar char="•"/>
                      </a:pPr>
                      <a:r>
                        <a:rPr lang="en-US" sz="1800" dirty="0"/>
                        <a:t>Tracheostomy</a:t>
                      </a:r>
                    </a:p>
                    <a:p>
                      <a:pPr marL="342900" indent="-342900">
                        <a:buFont typeface="Arial" panose="020B0604020202020204" pitchFamily="34" charset="0"/>
                        <a:buChar char="•"/>
                      </a:pPr>
                      <a:r>
                        <a:rPr lang="en-US" sz="1800" dirty="0"/>
                        <a:t>Direct laryngoscopy</a:t>
                      </a:r>
                    </a:p>
                    <a:p>
                      <a:pPr marL="342900" indent="-342900">
                        <a:buFont typeface="Arial" panose="020B0604020202020204" pitchFamily="34" charset="0"/>
                        <a:buChar char="•"/>
                      </a:pPr>
                      <a:r>
                        <a:rPr lang="en-US" sz="1800" dirty="0"/>
                        <a:t>Esophagoscopy</a:t>
                      </a:r>
                    </a:p>
                  </a:txBody>
                  <a:tcPr anchor="ctr"/>
                </a:tc>
                <a:extLst>
                  <a:ext uri="{0D108BD9-81ED-4DB2-BD59-A6C34878D82A}">
                    <a16:rowId xmlns:a16="http://schemas.microsoft.com/office/drawing/2014/main" val="3770371331"/>
                  </a:ext>
                </a:extLst>
              </a:tr>
              <a:tr h="295275">
                <a:tc>
                  <a:txBody>
                    <a:bodyPr/>
                    <a:lstStyle/>
                    <a:p>
                      <a:pPr algn="ctr"/>
                      <a:r>
                        <a:rPr lang="en-US" sz="1800" dirty="0"/>
                        <a:t>Group 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Airway compromise</a:t>
                      </a:r>
                    </a:p>
                  </a:txBody>
                  <a:tcPr anchor="ctr"/>
                </a:tc>
                <a:tc>
                  <a:txBody>
                    <a:bodyPr/>
                    <a:lstStyle/>
                    <a:p>
                      <a:pPr marL="342900" indent="-342900">
                        <a:buFont typeface="Arial" panose="020B0604020202020204" pitchFamily="34" charset="0"/>
                        <a:buChar char="•"/>
                      </a:pPr>
                      <a:r>
                        <a:rPr lang="en-US" sz="1800" dirty="0"/>
                        <a:t>Massive edema</a:t>
                      </a:r>
                    </a:p>
                    <a:p>
                      <a:pPr marL="342900" indent="-342900">
                        <a:buFont typeface="Arial" panose="020B0604020202020204" pitchFamily="34" charset="0"/>
                        <a:buChar char="•"/>
                      </a:pPr>
                      <a:r>
                        <a:rPr lang="en-US" sz="1800" dirty="0"/>
                        <a:t>Mucosal tears</a:t>
                      </a:r>
                    </a:p>
                    <a:p>
                      <a:pPr marL="342900" indent="-342900">
                        <a:buFont typeface="Arial" panose="020B0604020202020204" pitchFamily="34" charset="0"/>
                        <a:buChar char="•"/>
                      </a:pPr>
                      <a:r>
                        <a:rPr lang="en-US" sz="1800" dirty="0"/>
                        <a:t>Exposed cartilage</a:t>
                      </a:r>
                    </a:p>
                    <a:p>
                      <a:pPr marL="342900" indent="-342900">
                        <a:buFont typeface="Arial" panose="020B0604020202020204" pitchFamily="34" charset="0"/>
                        <a:buChar char="•"/>
                      </a:pPr>
                      <a:r>
                        <a:rPr lang="en-US" sz="1800" dirty="0"/>
                        <a:t>Vocal cord immobility</a:t>
                      </a:r>
                    </a:p>
                  </a:txBody>
                  <a:tcPr anchor="ctr"/>
                </a:tc>
                <a:tc>
                  <a:txBody>
                    <a:bodyPr/>
                    <a:lstStyle/>
                    <a:p>
                      <a:pPr marL="342900" indent="-342900">
                        <a:buFont typeface="Arial" panose="020B0604020202020204" pitchFamily="34" charset="0"/>
                        <a:buChar char="•"/>
                      </a:pPr>
                      <a:r>
                        <a:rPr lang="en-US" sz="1800" dirty="0"/>
                        <a:t>Tracheostomy</a:t>
                      </a:r>
                    </a:p>
                    <a:p>
                      <a:pPr marL="342900" indent="-342900">
                        <a:buFont typeface="Arial" panose="020B0604020202020204" pitchFamily="34" charset="0"/>
                        <a:buChar char="•"/>
                      </a:pPr>
                      <a:r>
                        <a:rPr lang="en-US" sz="1800" dirty="0"/>
                        <a:t>Direct laryngoscopy</a:t>
                      </a:r>
                    </a:p>
                    <a:p>
                      <a:pPr marL="342900" indent="-342900">
                        <a:buFont typeface="Arial" panose="020B0604020202020204" pitchFamily="34" charset="0"/>
                        <a:buChar char="•"/>
                      </a:pPr>
                      <a:r>
                        <a:rPr lang="en-US" sz="1800" dirty="0"/>
                        <a:t>Esophagoscopy</a:t>
                      </a:r>
                    </a:p>
                    <a:p>
                      <a:pPr marL="342900" indent="-342900">
                        <a:buFont typeface="Arial" panose="020B0604020202020204" pitchFamily="34" charset="0"/>
                        <a:buChar char="•"/>
                      </a:pPr>
                      <a:r>
                        <a:rPr lang="en-US" sz="1800" dirty="0"/>
                        <a:t>Exploration/repair</a:t>
                      </a:r>
                    </a:p>
                    <a:p>
                      <a:pPr marL="342900" indent="-342900">
                        <a:buFont typeface="Arial" panose="020B0604020202020204" pitchFamily="34" charset="0"/>
                        <a:buChar char="•"/>
                      </a:pPr>
                      <a:r>
                        <a:rPr lang="en-US" sz="1800" dirty="0"/>
                        <a:t>No stent necessary</a:t>
                      </a:r>
                    </a:p>
                  </a:txBody>
                  <a:tcPr anchor="ctr"/>
                </a:tc>
                <a:extLst>
                  <a:ext uri="{0D108BD9-81ED-4DB2-BD59-A6C34878D82A}">
                    <a16:rowId xmlns:a16="http://schemas.microsoft.com/office/drawing/2014/main" val="3565762320"/>
                  </a:ext>
                </a:extLst>
              </a:tr>
              <a:tr h="370840">
                <a:tc>
                  <a:txBody>
                    <a:bodyPr/>
                    <a:lstStyle/>
                    <a:p>
                      <a:pPr algn="ctr"/>
                      <a:r>
                        <a:rPr lang="en-US" sz="1800" dirty="0"/>
                        <a:t>Group 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Airway compromise</a:t>
                      </a:r>
                    </a:p>
                  </a:txBody>
                  <a:tcPr anchor="ctr"/>
                </a:tc>
                <a:tc>
                  <a:txBody>
                    <a:bodyPr/>
                    <a:lstStyle/>
                    <a:p>
                      <a:pPr marL="342900" indent="-342900">
                        <a:buFont typeface="Arial" panose="020B0604020202020204" pitchFamily="34" charset="0"/>
                        <a:buChar char="•"/>
                      </a:pPr>
                      <a:r>
                        <a:rPr lang="en-US" sz="1800" dirty="0"/>
                        <a:t>Massive edema</a:t>
                      </a:r>
                    </a:p>
                    <a:p>
                      <a:pPr marL="342900" indent="-342900">
                        <a:buFont typeface="Arial" panose="020B0604020202020204" pitchFamily="34" charset="0"/>
                        <a:buChar char="•"/>
                      </a:pPr>
                      <a:r>
                        <a:rPr lang="en-US" sz="1800" dirty="0"/>
                        <a:t>Mucosal tears</a:t>
                      </a:r>
                    </a:p>
                    <a:p>
                      <a:pPr marL="342900" indent="-342900">
                        <a:buFont typeface="Arial" panose="020B0604020202020204" pitchFamily="34" charset="0"/>
                        <a:buChar char="•"/>
                      </a:pPr>
                      <a:r>
                        <a:rPr lang="en-US" sz="1800" dirty="0"/>
                        <a:t>Exposed cartilage</a:t>
                      </a:r>
                    </a:p>
                    <a:p>
                      <a:pPr marL="342900" indent="-342900">
                        <a:buFont typeface="Arial" panose="020B0604020202020204" pitchFamily="34" charset="0"/>
                        <a:buChar char="•"/>
                      </a:pPr>
                      <a:r>
                        <a:rPr lang="en-US" sz="1800" dirty="0"/>
                        <a:t>Vocal cord immobility</a:t>
                      </a:r>
                    </a:p>
                  </a:txBody>
                  <a:tcPr anchor="ctr"/>
                </a:tc>
                <a:tc>
                  <a:txBody>
                    <a:bodyPr/>
                    <a:lstStyle/>
                    <a:p>
                      <a:pPr marL="342900" indent="-342900">
                        <a:buFont typeface="Arial" panose="020B0604020202020204" pitchFamily="34" charset="0"/>
                        <a:buChar char="•"/>
                      </a:pPr>
                      <a:r>
                        <a:rPr lang="en-US" sz="1800" dirty="0"/>
                        <a:t>Tracheostomy</a:t>
                      </a:r>
                    </a:p>
                    <a:p>
                      <a:pPr marL="342900" indent="-342900">
                        <a:buFont typeface="Arial" panose="020B0604020202020204" pitchFamily="34" charset="0"/>
                        <a:buChar char="•"/>
                      </a:pPr>
                      <a:r>
                        <a:rPr lang="en-US" sz="1800" dirty="0"/>
                        <a:t>Direct laryngoscopy</a:t>
                      </a:r>
                    </a:p>
                    <a:p>
                      <a:pPr marL="342900" indent="-342900">
                        <a:buFont typeface="Arial" panose="020B0604020202020204" pitchFamily="34" charset="0"/>
                        <a:buChar char="•"/>
                      </a:pPr>
                      <a:r>
                        <a:rPr lang="en-US" sz="1800" dirty="0"/>
                        <a:t>Esophagoscopy</a:t>
                      </a:r>
                    </a:p>
                    <a:p>
                      <a:pPr marL="342900" indent="-342900">
                        <a:buFont typeface="Arial" panose="020B0604020202020204" pitchFamily="34" charset="0"/>
                        <a:buChar char="•"/>
                      </a:pPr>
                      <a:r>
                        <a:rPr lang="en-US" sz="1800" dirty="0"/>
                        <a:t>Stent required</a:t>
                      </a:r>
                    </a:p>
                  </a:txBody>
                  <a:tcPr anchor="ctr"/>
                </a:tc>
                <a:extLst>
                  <a:ext uri="{0D108BD9-81ED-4DB2-BD59-A6C34878D82A}">
                    <a16:rowId xmlns:a16="http://schemas.microsoft.com/office/drawing/2014/main" val="1842452330"/>
                  </a:ext>
                </a:extLst>
              </a:tr>
            </a:tbl>
          </a:graphicData>
        </a:graphic>
      </p:graphicFrame>
    </p:spTree>
    <p:extLst>
      <p:ext uri="{BB962C8B-B14F-4D97-AF65-F5344CB8AC3E}">
        <p14:creationId xmlns:p14="http://schemas.microsoft.com/office/powerpoint/2010/main" val="40254382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4794-87FA-3E47-3335-8EC6F8FFE716}"/>
              </a:ext>
            </a:extLst>
          </p:cNvPr>
          <p:cNvSpPr>
            <a:spLocks noGrp="1"/>
          </p:cNvSpPr>
          <p:nvPr>
            <p:ph type="title"/>
          </p:nvPr>
        </p:nvSpPr>
        <p:spPr/>
        <p:txBody>
          <a:bodyPr/>
          <a:lstStyle/>
          <a:p>
            <a:r>
              <a:rPr lang="en-US" dirty="0"/>
              <a:t>Approach to penetrating neck trauma</a:t>
            </a:r>
          </a:p>
        </p:txBody>
      </p:sp>
      <p:sp>
        <p:nvSpPr>
          <p:cNvPr id="3" name="Content Placeholder 2">
            <a:extLst>
              <a:ext uri="{FF2B5EF4-FFF2-40B4-BE49-F238E27FC236}">
                <a16:creationId xmlns:a16="http://schemas.microsoft.com/office/drawing/2014/main" id="{811CE143-200C-4B3A-8739-A1B7159B8A69}"/>
              </a:ext>
            </a:extLst>
          </p:cNvPr>
          <p:cNvSpPr>
            <a:spLocks noGrp="1"/>
          </p:cNvSpPr>
          <p:nvPr>
            <p:ph idx="1"/>
          </p:nvPr>
        </p:nvSpPr>
        <p:spPr/>
        <p:txBody>
          <a:bodyPr>
            <a:normAutofit fontScale="92500" lnSpcReduction="20000"/>
          </a:bodyPr>
          <a:lstStyle/>
          <a:p>
            <a:r>
              <a:rPr lang="en-US" dirty="0"/>
              <a:t>Primary survey</a:t>
            </a:r>
          </a:p>
          <a:p>
            <a:pPr lvl="1"/>
            <a:r>
              <a:rPr lang="en-US" dirty="0"/>
              <a:t>Prepare for difficult airway management and secure the airway.</a:t>
            </a:r>
          </a:p>
          <a:p>
            <a:pPr lvl="2"/>
            <a:r>
              <a:rPr lang="en-US" dirty="0"/>
              <a:t>If the airway is compromised, oral intubation  should be attempted whenever possible.</a:t>
            </a:r>
          </a:p>
          <a:p>
            <a:pPr lvl="2"/>
            <a:r>
              <a:rPr lang="en-US" dirty="0"/>
              <a:t>If there is an obvious open injury to the airway, it is better to consider tracheostomy as soon as possible.</a:t>
            </a:r>
          </a:p>
          <a:p>
            <a:pPr lvl="1"/>
            <a:r>
              <a:rPr lang="en-US" dirty="0"/>
              <a:t>Consider C-spine immobilization if a C-spine fracture is suspected, e.g., focal neurological deficit, low GCS or intoxication, GSW.</a:t>
            </a:r>
          </a:p>
          <a:p>
            <a:pPr lvl="1"/>
            <a:r>
              <a:rPr lang="en-US" dirty="0"/>
              <a:t>A high-flow intravenous line should be set up. Intravenous lines should be avoided in the arm on the side of the neck  wound.</a:t>
            </a:r>
          </a:p>
          <a:p>
            <a:pPr lvl="1"/>
            <a:r>
              <a:rPr lang="en-US" dirty="0"/>
              <a:t>Active external bleeding can be controlled by external digital pressure or by Foley catheter balloon tamponade that has been carefully inserted as deep as possible into the wound.</a:t>
            </a:r>
          </a:p>
          <a:p>
            <a:pPr lvl="1"/>
            <a:r>
              <a:rPr lang="en-US" dirty="0"/>
              <a:t>Assess for hard signs of penetrating neck injury requiring emergency surgery.</a:t>
            </a:r>
          </a:p>
          <a:p>
            <a:r>
              <a:rPr lang="en-US" dirty="0"/>
              <a:t>Secondary survey</a:t>
            </a:r>
          </a:p>
          <a:p>
            <a:pPr lvl="1"/>
            <a:r>
              <a:rPr lang="en-US" dirty="0"/>
              <a:t>Examine neck wound without probing for violation of the platysma. </a:t>
            </a:r>
          </a:p>
          <a:p>
            <a:pPr lvl="1"/>
            <a:r>
              <a:rPr lang="en-US" dirty="0"/>
              <a:t>Perform neurological examination.</a:t>
            </a:r>
          </a:p>
          <a:p>
            <a:pPr lvl="1"/>
            <a:r>
              <a:rPr lang="en-US" dirty="0"/>
              <a:t>Obtain urgent diagnostics for trauma patients, including CTA neck, once stable</a:t>
            </a:r>
          </a:p>
        </p:txBody>
      </p:sp>
    </p:spTree>
    <p:extLst>
      <p:ext uri="{BB962C8B-B14F-4D97-AF65-F5344CB8AC3E}">
        <p14:creationId xmlns:p14="http://schemas.microsoft.com/office/powerpoint/2010/main" val="1547346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DEB0-C875-097E-014D-300C0230F69B}"/>
              </a:ext>
            </a:extLst>
          </p:cNvPr>
          <p:cNvSpPr>
            <a:spLocks noGrp="1"/>
          </p:cNvSpPr>
          <p:nvPr>
            <p:ph type="title"/>
          </p:nvPr>
        </p:nvSpPr>
        <p:spPr/>
        <p:txBody>
          <a:bodyPr/>
          <a:lstStyle/>
          <a:p>
            <a:r>
              <a:rPr lang="en-US" dirty="0"/>
              <a:t>Clinical features of penetrating neck trauma</a:t>
            </a:r>
          </a:p>
        </p:txBody>
      </p:sp>
      <p:graphicFrame>
        <p:nvGraphicFramePr>
          <p:cNvPr id="4" name="Content Placeholder 3">
            <a:extLst>
              <a:ext uri="{FF2B5EF4-FFF2-40B4-BE49-F238E27FC236}">
                <a16:creationId xmlns:a16="http://schemas.microsoft.com/office/drawing/2014/main" id="{8D88DCDA-9FB0-1D28-28BA-3586F2FF14A4}"/>
              </a:ext>
            </a:extLst>
          </p:cNvPr>
          <p:cNvGraphicFramePr>
            <a:graphicFrameLocks noGrp="1"/>
          </p:cNvGraphicFramePr>
          <p:nvPr>
            <p:ph idx="1"/>
          </p:nvPr>
        </p:nvGraphicFramePr>
        <p:xfrm>
          <a:off x="838200" y="1304925"/>
          <a:ext cx="10515598" cy="4211320"/>
        </p:xfrm>
        <a:graphic>
          <a:graphicData uri="http://schemas.openxmlformats.org/drawingml/2006/table">
            <a:tbl>
              <a:tblPr firstRow="1" bandRow="1">
                <a:tableStyleId>{5940675A-B579-460E-94D1-54222C63F5DA}</a:tableStyleId>
              </a:tblPr>
              <a:tblGrid>
                <a:gridCol w="1244600">
                  <a:extLst>
                    <a:ext uri="{9D8B030D-6E8A-4147-A177-3AD203B41FA5}">
                      <a16:colId xmlns:a16="http://schemas.microsoft.com/office/drawing/2014/main" val="2983457260"/>
                    </a:ext>
                  </a:extLst>
                </a:gridCol>
                <a:gridCol w="4754880">
                  <a:extLst>
                    <a:ext uri="{9D8B030D-6E8A-4147-A177-3AD203B41FA5}">
                      <a16:colId xmlns:a16="http://schemas.microsoft.com/office/drawing/2014/main" val="1031864563"/>
                    </a:ext>
                  </a:extLst>
                </a:gridCol>
                <a:gridCol w="4516118">
                  <a:extLst>
                    <a:ext uri="{9D8B030D-6E8A-4147-A177-3AD203B41FA5}">
                      <a16:colId xmlns:a16="http://schemas.microsoft.com/office/drawing/2014/main" val="233708345"/>
                    </a:ext>
                  </a:extLst>
                </a:gridCol>
              </a:tblGrid>
              <a:tr h="370840">
                <a:tc>
                  <a:txBody>
                    <a:bodyPr/>
                    <a:lstStyle/>
                    <a:p>
                      <a:pPr algn="ctr"/>
                      <a:r>
                        <a:rPr lang="en-US" dirty="0"/>
                        <a:t>Signs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Hard signs of penetrating injury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Soft signs of penetrating injury</a:t>
                      </a:r>
                    </a:p>
                  </a:txBody>
                  <a:tcPr anchor="ctr"/>
                </a:tc>
                <a:extLst>
                  <a:ext uri="{0D108BD9-81ED-4DB2-BD59-A6C34878D82A}">
                    <a16:rowId xmlns:a16="http://schemas.microsoft.com/office/drawing/2014/main" val="259889506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Next step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presence of any of the following increases the likelihood of life-threatening injury requiring surgical intervention often bypassing CT: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presence of any of the following increases the likelihood of serious injury and often requires a CTA neck for further evaluation:</a:t>
                      </a:r>
                    </a:p>
                  </a:txBody>
                  <a:tcPr anchor="ctr"/>
                </a:tc>
                <a:extLst>
                  <a:ext uri="{0D108BD9-81ED-4DB2-BD59-A6C34878D82A}">
                    <a16:rowId xmlns:a16="http://schemas.microsoft.com/office/drawing/2014/main" val="32163953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Airway or esophageal injury</a:t>
                      </a:r>
                    </a:p>
                  </a:txBody>
                  <a:tcPr anchor="ctr"/>
                </a:tc>
                <a:tc>
                  <a:txBody>
                    <a:bodyPr/>
                    <a:lstStyle/>
                    <a:p>
                      <a:pPr marL="285750" indent="-285750">
                        <a:buFont typeface="Arial" panose="020B0604020202020204" pitchFamily="34" charset="0"/>
                        <a:buChar char="•"/>
                      </a:pPr>
                      <a:r>
                        <a:rPr lang="en-US" dirty="0"/>
                        <a:t>Airway compromise</a:t>
                      </a:r>
                    </a:p>
                    <a:p>
                      <a:pPr marL="285750" indent="-285750">
                        <a:buFont typeface="Arial" panose="020B0604020202020204" pitchFamily="34" charset="0"/>
                        <a:buChar char="•"/>
                      </a:pPr>
                      <a:r>
                        <a:rPr lang="en-US" dirty="0"/>
                        <a:t>Wound bubbling</a:t>
                      </a:r>
                    </a:p>
                    <a:p>
                      <a:pPr marL="285750" indent="-285750">
                        <a:buFont typeface="Arial" panose="020B0604020202020204" pitchFamily="34" charset="0"/>
                        <a:buChar char="•"/>
                      </a:pPr>
                      <a:r>
                        <a:rPr lang="en-US" dirty="0"/>
                        <a:t>Extensive subcutaneous emphysema</a:t>
                      </a:r>
                    </a:p>
                    <a:p>
                      <a:pPr marL="285750" indent="-285750">
                        <a:buFont typeface="Arial" panose="020B0604020202020204" pitchFamily="34" charset="0"/>
                        <a:buChar char="•"/>
                      </a:pPr>
                      <a:r>
                        <a:rPr lang="en-US" dirty="0"/>
                        <a:t>Hoarseness and/or stridor</a:t>
                      </a:r>
                    </a:p>
                  </a:txBody>
                  <a:tcPr anchor="ctr"/>
                </a:tc>
                <a:tc>
                  <a:txBody>
                    <a:bodyPr/>
                    <a:lstStyle/>
                    <a:p>
                      <a:pPr marL="285750" indent="-285750">
                        <a:buFont typeface="Arial" panose="020B0604020202020204" pitchFamily="34" charset="0"/>
                        <a:buChar char="•"/>
                      </a:pPr>
                      <a:r>
                        <a:rPr lang="en-US" dirty="0"/>
                        <a:t>Hemoptysis and/or hematemesis</a:t>
                      </a:r>
                    </a:p>
                    <a:p>
                      <a:pPr marL="285750" indent="-285750">
                        <a:buFont typeface="Arial" panose="020B0604020202020204" pitchFamily="34" charset="0"/>
                        <a:buChar char="•"/>
                      </a:pPr>
                      <a:r>
                        <a:rPr lang="en-US" dirty="0"/>
                        <a:t>Dysphonia</a:t>
                      </a:r>
                    </a:p>
                    <a:p>
                      <a:pPr marL="285750" indent="-285750">
                        <a:buFont typeface="Arial" panose="020B0604020202020204" pitchFamily="34" charset="0"/>
                        <a:buChar char="•"/>
                      </a:pPr>
                      <a:r>
                        <a:rPr lang="en-US" dirty="0"/>
                        <a:t>Dysphagia</a:t>
                      </a:r>
                    </a:p>
                    <a:p>
                      <a:pPr marL="285750" indent="-285750">
                        <a:buFont typeface="Arial" panose="020B0604020202020204" pitchFamily="34" charset="0"/>
                        <a:buChar char="•"/>
                      </a:pPr>
                      <a:r>
                        <a:rPr lang="en-US" dirty="0"/>
                        <a:t>Mild subcutaneous emphysema</a:t>
                      </a:r>
                    </a:p>
                  </a:txBody>
                  <a:tcPr anchor="ctr"/>
                </a:tc>
                <a:extLst>
                  <a:ext uri="{0D108BD9-81ED-4DB2-BD59-A6C34878D82A}">
                    <a16:rowId xmlns:a16="http://schemas.microsoft.com/office/drawing/2014/main" val="409531564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Vascular injury</a:t>
                      </a:r>
                    </a:p>
                  </a:txBody>
                  <a:tcPr anchor="ctr"/>
                </a:tc>
                <a:tc>
                  <a:txBody>
                    <a:bodyPr/>
                    <a:lstStyle/>
                    <a:p>
                      <a:pPr marL="285750" indent="-285750">
                        <a:buFont typeface="Arial" panose="020B0604020202020204" pitchFamily="34" charset="0"/>
                        <a:buChar char="•"/>
                      </a:pPr>
                      <a:r>
                        <a:rPr lang="en-US" dirty="0"/>
                        <a:t>Hemorrhagic shock</a:t>
                      </a:r>
                    </a:p>
                    <a:p>
                      <a:pPr marL="285750" indent="-285750">
                        <a:buFont typeface="Arial" panose="020B0604020202020204" pitchFamily="34" charset="0"/>
                        <a:buChar char="•"/>
                      </a:pPr>
                      <a:r>
                        <a:rPr lang="en-US" dirty="0"/>
                        <a:t>Pulsatile bleeding</a:t>
                      </a:r>
                    </a:p>
                    <a:p>
                      <a:pPr marL="285750" indent="-285750">
                        <a:buFont typeface="Arial" panose="020B0604020202020204" pitchFamily="34" charset="0"/>
                        <a:buChar char="•"/>
                      </a:pPr>
                      <a:r>
                        <a:rPr lang="en-US" dirty="0"/>
                        <a:t>Expanding hematoma</a:t>
                      </a:r>
                    </a:p>
                    <a:p>
                      <a:pPr marL="285750" indent="-285750">
                        <a:buFont typeface="Arial" panose="020B0604020202020204" pitchFamily="34" charset="0"/>
                        <a:buChar char="•"/>
                      </a:pPr>
                      <a:r>
                        <a:rPr lang="en-US" dirty="0"/>
                        <a:t>Carotid bruit</a:t>
                      </a:r>
                    </a:p>
                    <a:p>
                      <a:pPr marL="285750" indent="-285750">
                        <a:buFont typeface="Arial" panose="020B0604020202020204" pitchFamily="34" charset="0"/>
                        <a:buChar char="•"/>
                      </a:pPr>
                      <a:r>
                        <a:rPr lang="en-US" dirty="0"/>
                        <a:t>Unilateral pulse deficit</a:t>
                      </a:r>
                    </a:p>
                    <a:p>
                      <a:pPr marL="285750" indent="-285750">
                        <a:buFont typeface="Arial" panose="020B0604020202020204" pitchFamily="34" charset="0"/>
                        <a:buChar char="•"/>
                      </a:pPr>
                      <a:r>
                        <a:rPr lang="en-US" dirty="0"/>
                        <a:t>Signs of stroke</a:t>
                      </a:r>
                    </a:p>
                  </a:txBody>
                  <a:tcPr anchor="ctr"/>
                </a:tc>
                <a:tc>
                  <a:txBody>
                    <a:bodyPr/>
                    <a:lstStyle/>
                    <a:p>
                      <a:pPr marL="285750" indent="-285750">
                        <a:buFont typeface="Arial" panose="020B0604020202020204" pitchFamily="34" charset="0"/>
                        <a:buChar char="•"/>
                      </a:pPr>
                      <a:r>
                        <a:rPr lang="en-US" dirty="0"/>
                        <a:t>Minor bleeding</a:t>
                      </a:r>
                    </a:p>
                    <a:p>
                      <a:pPr marL="285750" indent="-285750">
                        <a:buFont typeface="Arial" panose="020B0604020202020204" pitchFamily="34" charset="0"/>
                        <a:buChar char="•"/>
                      </a:pPr>
                      <a:r>
                        <a:rPr lang="en-US" dirty="0"/>
                        <a:t>Nonexpanding hematoma</a:t>
                      </a:r>
                    </a:p>
                    <a:p>
                      <a:pPr marL="285750" indent="-285750">
                        <a:buFont typeface="Arial" panose="020B0604020202020204" pitchFamily="34" charset="0"/>
                        <a:buChar char="•"/>
                      </a:pPr>
                      <a:r>
                        <a:rPr lang="en-US" dirty="0"/>
                        <a:t>Proximity wound</a:t>
                      </a:r>
                    </a:p>
                  </a:txBody>
                  <a:tcPr anchor="ctr"/>
                </a:tc>
                <a:extLst>
                  <a:ext uri="{0D108BD9-81ED-4DB2-BD59-A6C34878D82A}">
                    <a16:rowId xmlns:a16="http://schemas.microsoft.com/office/drawing/2014/main" val="4249318312"/>
                  </a:ext>
                </a:extLst>
              </a:tr>
            </a:tbl>
          </a:graphicData>
        </a:graphic>
      </p:graphicFrame>
    </p:spTree>
    <p:extLst>
      <p:ext uri="{BB962C8B-B14F-4D97-AF65-F5344CB8AC3E}">
        <p14:creationId xmlns:p14="http://schemas.microsoft.com/office/powerpoint/2010/main" val="1917021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4E91-9570-15F0-0703-C297348D3864}"/>
              </a:ext>
            </a:extLst>
          </p:cNvPr>
          <p:cNvSpPr>
            <a:spLocks noGrp="1"/>
          </p:cNvSpPr>
          <p:nvPr>
            <p:ph type="title"/>
          </p:nvPr>
        </p:nvSpPr>
        <p:spPr/>
        <p:txBody>
          <a:bodyPr/>
          <a:lstStyle/>
          <a:p>
            <a:r>
              <a:rPr lang="en-US" dirty="0"/>
              <a:t>Penetrating neck trauma investigations</a:t>
            </a:r>
          </a:p>
        </p:txBody>
      </p:sp>
      <p:sp>
        <p:nvSpPr>
          <p:cNvPr id="3" name="Content Placeholder 2">
            <a:extLst>
              <a:ext uri="{FF2B5EF4-FFF2-40B4-BE49-F238E27FC236}">
                <a16:creationId xmlns:a16="http://schemas.microsoft.com/office/drawing/2014/main" id="{ED67792A-05E8-8045-CFBA-FC901CE5A682}"/>
              </a:ext>
            </a:extLst>
          </p:cNvPr>
          <p:cNvSpPr>
            <a:spLocks noGrp="1"/>
          </p:cNvSpPr>
          <p:nvPr>
            <p:ph idx="1"/>
          </p:nvPr>
        </p:nvSpPr>
        <p:spPr>
          <a:xfrm>
            <a:off x="838200" y="1294866"/>
            <a:ext cx="10515600" cy="5116094"/>
          </a:xfrm>
        </p:spPr>
        <p:txBody>
          <a:bodyPr>
            <a:normAutofit fontScale="92500" lnSpcReduction="10000"/>
          </a:bodyPr>
          <a:lstStyle/>
          <a:p>
            <a:r>
              <a:rPr lang="en-US" sz="2600" b="1" dirty="0"/>
              <a:t>Chest X-ray</a:t>
            </a:r>
          </a:p>
          <a:p>
            <a:pPr lvl="1"/>
            <a:r>
              <a:rPr lang="en-US" dirty="0"/>
              <a:t>Essential in all patients with neck injuries.</a:t>
            </a:r>
          </a:p>
          <a:p>
            <a:pPr lvl="1"/>
            <a:r>
              <a:rPr lang="en-US" dirty="0"/>
              <a:t>Do not sit patient up; if there is an open wound, it may cause a fatal air</a:t>
            </a:r>
          </a:p>
          <a:p>
            <a:pPr lvl="1"/>
            <a:r>
              <a:rPr lang="en-US" dirty="0"/>
              <a:t>embolism or complicate a cervical spine injury.</a:t>
            </a:r>
          </a:p>
          <a:p>
            <a:r>
              <a:rPr lang="en-US" sz="2600" b="1" dirty="0"/>
              <a:t>Cervical spine X-ray</a:t>
            </a:r>
          </a:p>
          <a:p>
            <a:pPr lvl="1"/>
            <a:r>
              <a:rPr lang="en-US" dirty="0"/>
              <a:t>Look for the presence of fractures, foreign bodies, or air in soft tissues.</a:t>
            </a:r>
          </a:p>
          <a:p>
            <a:r>
              <a:rPr lang="en-US" sz="2600" b="1" dirty="0"/>
              <a:t>CT scan or CT angiography</a:t>
            </a:r>
          </a:p>
          <a:p>
            <a:pPr lvl="1"/>
            <a:r>
              <a:rPr lang="en-US" dirty="0"/>
              <a:t>In the stable patient, a spiral CT scan (if available) with intravenous  contrast will provide information on soft tissue, bony structures, wound  trajectory, and vascular injuries.</a:t>
            </a:r>
          </a:p>
          <a:p>
            <a:pPr lvl="1"/>
            <a:r>
              <a:rPr lang="en-US" dirty="0"/>
              <a:t>Specifically look out for intimal injuries of the carotids.</a:t>
            </a:r>
          </a:p>
          <a:p>
            <a:pPr lvl="1"/>
            <a:r>
              <a:rPr lang="en-US" dirty="0"/>
              <a:t>Oral contrast can be given if required to identify leaks.</a:t>
            </a:r>
          </a:p>
          <a:p>
            <a:r>
              <a:rPr lang="en-US" sz="2600" b="1" dirty="0"/>
              <a:t>Color Flow Doppler (CFD)</a:t>
            </a:r>
          </a:p>
          <a:p>
            <a:pPr lvl="1"/>
            <a:r>
              <a:rPr lang="en-US" dirty="0"/>
              <a:t>Color flow Doppler has been suggested as a reliable alternative to  angiography in the evaluation of PNI.</a:t>
            </a:r>
          </a:p>
          <a:p>
            <a:endParaRPr lang="en-US" dirty="0"/>
          </a:p>
        </p:txBody>
      </p:sp>
    </p:spTree>
    <p:extLst>
      <p:ext uri="{BB962C8B-B14F-4D97-AF65-F5344CB8AC3E}">
        <p14:creationId xmlns:p14="http://schemas.microsoft.com/office/powerpoint/2010/main" val="29031469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F3B3-E491-BF38-E748-9CAFCD64B2EC}"/>
              </a:ext>
            </a:extLst>
          </p:cNvPr>
          <p:cNvSpPr>
            <a:spLocks noGrp="1"/>
          </p:cNvSpPr>
          <p:nvPr>
            <p:ph type="title"/>
          </p:nvPr>
        </p:nvSpPr>
        <p:spPr/>
        <p:txBody>
          <a:bodyPr/>
          <a:lstStyle/>
          <a:p>
            <a:r>
              <a:rPr lang="en-US" dirty="0"/>
              <a:t>Penetrating neck trauma management</a:t>
            </a:r>
          </a:p>
        </p:txBody>
      </p:sp>
      <p:sp>
        <p:nvSpPr>
          <p:cNvPr id="3" name="Content Placeholder 2">
            <a:extLst>
              <a:ext uri="{FF2B5EF4-FFF2-40B4-BE49-F238E27FC236}">
                <a16:creationId xmlns:a16="http://schemas.microsoft.com/office/drawing/2014/main" id="{D0549BB1-F88F-A98E-D06C-E811368CCE49}"/>
              </a:ext>
            </a:extLst>
          </p:cNvPr>
          <p:cNvSpPr>
            <a:spLocks noGrp="1"/>
          </p:cNvSpPr>
          <p:nvPr>
            <p:ph idx="1"/>
          </p:nvPr>
        </p:nvSpPr>
        <p:spPr/>
        <p:txBody>
          <a:bodyPr/>
          <a:lstStyle/>
          <a:p>
            <a:r>
              <a:rPr lang="en-US" dirty="0"/>
              <a:t>Consider early intubation or surgical airway</a:t>
            </a:r>
          </a:p>
          <a:p>
            <a:r>
              <a:rPr lang="en-US" dirty="0"/>
              <a:t>If all the investigations are normal, the patient may be observed over-night and discharged home if there is no deterioration.</a:t>
            </a:r>
          </a:p>
          <a:p>
            <a:r>
              <a:rPr lang="en-US" dirty="0"/>
              <a:t>A hemothorax should be managed accordingly.</a:t>
            </a:r>
          </a:p>
          <a:p>
            <a:r>
              <a:rPr lang="en-US" dirty="0"/>
              <a:t>If the patient is bleeding or airway compromised or investigations are abnormal, immediate surgical  intervention is required.</a:t>
            </a:r>
          </a:p>
          <a:p>
            <a:r>
              <a:rPr lang="en-US" dirty="0"/>
              <a:t>Small pharyngeal and tracheal injuries can be treated conservatively</a:t>
            </a:r>
          </a:p>
          <a:p>
            <a:endParaRPr lang="en-US" dirty="0"/>
          </a:p>
        </p:txBody>
      </p:sp>
    </p:spTree>
    <p:extLst>
      <p:ext uri="{BB962C8B-B14F-4D97-AF65-F5344CB8AC3E}">
        <p14:creationId xmlns:p14="http://schemas.microsoft.com/office/powerpoint/2010/main" val="3384453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17EC-B3FD-7678-ECC8-00E399FC1C18}"/>
              </a:ext>
            </a:extLst>
          </p:cNvPr>
          <p:cNvSpPr>
            <a:spLocks noGrp="1"/>
          </p:cNvSpPr>
          <p:nvPr>
            <p:ph type="title"/>
          </p:nvPr>
        </p:nvSpPr>
        <p:spPr/>
        <p:txBody>
          <a:bodyPr/>
          <a:lstStyle/>
          <a:p>
            <a:r>
              <a:rPr lang="en-US" dirty="0"/>
              <a:t>Thoracic trauma</a:t>
            </a:r>
          </a:p>
        </p:txBody>
      </p:sp>
      <p:sp>
        <p:nvSpPr>
          <p:cNvPr id="4" name="Text Placeholder 3">
            <a:extLst>
              <a:ext uri="{FF2B5EF4-FFF2-40B4-BE49-F238E27FC236}">
                <a16:creationId xmlns:a16="http://schemas.microsoft.com/office/drawing/2014/main" id="{1E19B741-ADE1-0F82-FE06-3ADF81A5505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0709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86C32B-ED0B-DAEF-3F85-E7DF23C62570}"/>
              </a:ext>
            </a:extLst>
          </p:cNvPr>
          <p:cNvSpPr>
            <a:spLocks noGrp="1"/>
          </p:cNvSpPr>
          <p:nvPr>
            <p:ph type="title"/>
          </p:nvPr>
        </p:nvSpPr>
        <p:spPr/>
        <p:txBody>
          <a:bodyPr>
            <a:normAutofit/>
          </a:bodyPr>
          <a:lstStyle/>
          <a:p>
            <a:r>
              <a:rPr lang="en-US" dirty="0"/>
              <a:t>Primary survey (The </a:t>
            </a:r>
            <a:r>
              <a:rPr lang="en-US" b="1" dirty="0">
                <a:solidFill>
                  <a:srgbClr val="FF0000"/>
                </a:solidFill>
              </a:rPr>
              <a:t>A</a:t>
            </a:r>
            <a:r>
              <a:rPr lang="en-US" dirty="0"/>
              <a:t>BCDE algorithm)</a:t>
            </a:r>
          </a:p>
        </p:txBody>
      </p:sp>
      <p:sp>
        <p:nvSpPr>
          <p:cNvPr id="6" name="Content Placeholder 5">
            <a:extLst>
              <a:ext uri="{FF2B5EF4-FFF2-40B4-BE49-F238E27FC236}">
                <a16:creationId xmlns:a16="http://schemas.microsoft.com/office/drawing/2014/main" id="{2FAC871B-D3B2-7AF5-F2B7-123577142EEC}"/>
              </a:ext>
            </a:extLst>
          </p:cNvPr>
          <p:cNvSpPr>
            <a:spLocks noGrp="1"/>
          </p:cNvSpPr>
          <p:nvPr>
            <p:ph idx="1"/>
          </p:nvPr>
        </p:nvSpPr>
        <p:spPr/>
        <p:txBody>
          <a:bodyPr>
            <a:normAutofit/>
          </a:bodyPr>
          <a:lstStyle/>
          <a:p>
            <a:r>
              <a:rPr kumimoji="0" lang="en-US" sz="2800" b="0" i="0" u="none" strike="noStrike" kern="1200" cap="none" spc="0" normalizeH="0" baseline="0" noProof="0" dirty="0">
                <a:ln>
                  <a:noFill/>
                </a:ln>
                <a:solidFill>
                  <a:srgbClr val="45515E"/>
                </a:solidFill>
                <a:effectLst/>
                <a:uLnTx/>
                <a:uFillTx/>
                <a:latin typeface="Calibri" panose="020F0502020204030204"/>
                <a:ea typeface="+mn-ea"/>
                <a:cs typeface="+mn-cs"/>
              </a:rPr>
              <a:t>Airway management </a:t>
            </a:r>
            <a:r>
              <a:rPr lang="en-US" dirty="0"/>
              <a:t>notes</a:t>
            </a:r>
          </a:p>
          <a:p>
            <a:pPr lvl="1"/>
            <a:r>
              <a:rPr lang="en-US" dirty="0"/>
              <a:t>Airway obstruction is a major cause of death immediately following trauma</a:t>
            </a:r>
          </a:p>
          <a:p>
            <a:pPr lvl="1"/>
            <a:r>
              <a:rPr lang="en-US" dirty="0"/>
              <a:t>The airway may be obstructed by the backward tongue displacement, a foreign body, aspirated material (e.g., vomitus, bleeding, loose or missing teeth, dentures), facial trauma, tissue edema, or expanding hematoma</a:t>
            </a:r>
          </a:p>
          <a:p>
            <a:pPr lvl="1"/>
            <a:r>
              <a:rPr lang="en-US" dirty="0"/>
              <a:t>Definitive guidelines for tracheal intubation in trauma do not exist, when in doubt, it is generally best to intubate early, particularly in patients with hemodynamic instability, or those with significant injuries to the face or neck, which may lead to swelling and distortion of the airway</a:t>
            </a:r>
          </a:p>
          <a:p>
            <a:pPr lvl="1"/>
            <a:r>
              <a:rPr lang="en-US" dirty="0"/>
              <a:t>Unconscious patients with small pneumothoraxes that are not visible or missed on the initial chest radiograph may develop tension physiology after tracheal intubation from positive pressure ventilation. It is important to re auscultate the lungs of trauma patients</a:t>
            </a:r>
          </a:p>
          <a:p>
            <a:pPr lvl="1"/>
            <a:endParaRPr lang="en-US" dirty="0"/>
          </a:p>
          <a:p>
            <a:pPr lvl="1"/>
            <a:endParaRPr lang="en-US" dirty="0"/>
          </a:p>
        </p:txBody>
      </p:sp>
      <p:sp>
        <p:nvSpPr>
          <p:cNvPr id="7" name="TextBox 6">
            <a:extLst>
              <a:ext uri="{FF2B5EF4-FFF2-40B4-BE49-F238E27FC236}">
                <a16:creationId xmlns:a16="http://schemas.microsoft.com/office/drawing/2014/main" id="{92740921-6A06-B3BF-8511-BDEA27ED08D7}"/>
              </a:ext>
            </a:extLst>
          </p:cNvPr>
          <p:cNvSpPr txBox="1"/>
          <p:nvPr/>
        </p:nvSpPr>
        <p:spPr>
          <a:xfrm>
            <a:off x="11367735" y="0"/>
            <a:ext cx="824265" cy="369332"/>
          </a:xfrm>
          <a:prstGeom prst="rect">
            <a:avLst/>
          </a:prstGeom>
          <a:noFill/>
          <a:ln>
            <a:solidFill>
              <a:schemeClr val="accent1"/>
            </a:solidFill>
          </a:ln>
        </p:spPr>
        <p:txBody>
          <a:bodyPr wrap="none" rtlCol="0">
            <a:spAutoFit/>
          </a:bodyPr>
          <a:lstStyle/>
          <a:p>
            <a:r>
              <a:rPr lang="ar-JO" dirty="0">
                <a:solidFill>
                  <a:srgbClr val="0070C0"/>
                </a:solidFill>
              </a:rPr>
              <a:t>محاضرة</a:t>
            </a:r>
            <a:endParaRPr lang="en-US" dirty="0">
              <a:solidFill>
                <a:srgbClr val="0070C0"/>
              </a:solidFill>
            </a:endParaRPr>
          </a:p>
        </p:txBody>
      </p:sp>
    </p:spTree>
    <p:extLst>
      <p:ext uri="{BB962C8B-B14F-4D97-AF65-F5344CB8AC3E}">
        <p14:creationId xmlns:p14="http://schemas.microsoft.com/office/powerpoint/2010/main" val="3888886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58DF90-1CF8-F350-FE4A-64C59254814E}"/>
              </a:ext>
            </a:extLst>
          </p:cNvPr>
          <p:cNvPicPr>
            <a:picLocks noChangeAspect="1"/>
          </p:cNvPicPr>
          <p:nvPr/>
        </p:nvPicPr>
        <p:blipFill>
          <a:blip r:embed="rId2"/>
          <a:stretch>
            <a:fillRect/>
          </a:stretch>
        </p:blipFill>
        <p:spPr>
          <a:xfrm>
            <a:off x="2954953" y="381342"/>
            <a:ext cx="9188917" cy="6095315"/>
          </a:xfrm>
          <a:prstGeom prst="rect">
            <a:avLst/>
          </a:prstGeom>
        </p:spPr>
      </p:pic>
      <p:sp>
        <p:nvSpPr>
          <p:cNvPr id="2" name="Rectangle 1">
            <a:extLst>
              <a:ext uri="{FF2B5EF4-FFF2-40B4-BE49-F238E27FC236}">
                <a16:creationId xmlns:a16="http://schemas.microsoft.com/office/drawing/2014/main" id="{16C4F287-0FF1-97A6-C92A-7FF0614855F0}"/>
              </a:ext>
            </a:extLst>
          </p:cNvPr>
          <p:cNvSpPr/>
          <p:nvPr/>
        </p:nvSpPr>
        <p:spPr>
          <a:xfrm>
            <a:off x="0" y="0"/>
            <a:ext cx="2541070" cy="6858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7200" dirty="0"/>
              <a:t>Thoracic wall Anatomy</a:t>
            </a:r>
          </a:p>
        </p:txBody>
      </p:sp>
    </p:spTree>
    <p:extLst>
      <p:ext uri="{BB962C8B-B14F-4D97-AF65-F5344CB8AC3E}">
        <p14:creationId xmlns:p14="http://schemas.microsoft.com/office/powerpoint/2010/main" val="1946231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62C0E-635F-2C49-5382-D9EF9103F06F}"/>
              </a:ext>
            </a:extLst>
          </p:cNvPr>
          <p:cNvPicPr>
            <a:picLocks noChangeAspect="1"/>
          </p:cNvPicPr>
          <p:nvPr/>
        </p:nvPicPr>
        <p:blipFill>
          <a:blip r:embed="rId2"/>
          <a:stretch>
            <a:fillRect/>
          </a:stretch>
        </p:blipFill>
        <p:spPr>
          <a:xfrm>
            <a:off x="2772076" y="0"/>
            <a:ext cx="9115306" cy="6858000"/>
          </a:xfrm>
          <a:prstGeom prst="rect">
            <a:avLst/>
          </a:prstGeom>
        </p:spPr>
      </p:pic>
      <p:sp>
        <p:nvSpPr>
          <p:cNvPr id="2" name="Rectangle 1">
            <a:extLst>
              <a:ext uri="{FF2B5EF4-FFF2-40B4-BE49-F238E27FC236}">
                <a16:creationId xmlns:a16="http://schemas.microsoft.com/office/drawing/2014/main" id="{BA7F74C9-E468-C307-FC7D-1119FBEDB05C}"/>
              </a:ext>
            </a:extLst>
          </p:cNvPr>
          <p:cNvSpPr/>
          <p:nvPr/>
        </p:nvSpPr>
        <p:spPr>
          <a:xfrm>
            <a:off x="-1" y="0"/>
            <a:ext cx="2542032" cy="685800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7200" dirty="0"/>
              <a:t>Lungs Anatomy</a:t>
            </a:r>
          </a:p>
        </p:txBody>
      </p:sp>
    </p:spTree>
    <p:extLst>
      <p:ext uri="{BB962C8B-B14F-4D97-AF65-F5344CB8AC3E}">
        <p14:creationId xmlns:p14="http://schemas.microsoft.com/office/powerpoint/2010/main" val="2982699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1761-112E-560D-FED5-0D96FC258477}"/>
              </a:ext>
            </a:extLst>
          </p:cNvPr>
          <p:cNvSpPr>
            <a:spLocks noGrp="1"/>
          </p:cNvSpPr>
          <p:nvPr>
            <p:ph type="title"/>
          </p:nvPr>
        </p:nvSpPr>
        <p:spPr/>
        <p:txBody>
          <a:bodyPr/>
          <a:lstStyle/>
          <a:p>
            <a:r>
              <a:rPr lang="en-US" dirty="0"/>
              <a:t>Thoracic  injury</a:t>
            </a:r>
          </a:p>
        </p:txBody>
      </p:sp>
      <p:graphicFrame>
        <p:nvGraphicFramePr>
          <p:cNvPr id="4" name="Content Placeholder 3">
            <a:extLst>
              <a:ext uri="{FF2B5EF4-FFF2-40B4-BE49-F238E27FC236}">
                <a16:creationId xmlns:a16="http://schemas.microsoft.com/office/drawing/2014/main" id="{40C8ED09-11AB-820E-949D-CA742E2FBC20}"/>
              </a:ext>
            </a:extLst>
          </p:cNvPr>
          <p:cNvGraphicFramePr>
            <a:graphicFrameLocks noGrp="1"/>
          </p:cNvGraphicFramePr>
          <p:nvPr>
            <p:ph idx="1"/>
          </p:nvPr>
        </p:nvGraphicFramePr>
        <p:xfrm>
          <a:off x="838200" y="1304925"/>
          <a:ext cx="10515600" cy="4754880"/>
        </p:xfrm>
        <a:graphic>
          <a:graphicData uri="http://schemas.openxmlformats.org/drawingml/2006/table">
            <a:tbl>
              <a:tblPr firstRow="1" bandRow="1">
                <a:tableStyleId>{5940675A-B579-460E-94D1-54222C63F5DA}</a:tableStyleId>
              </a:tblPr>
              <a:tblGrid>
                <a:gridCol w="2319670">
                  <a:extLst>
                    <a:ext uri="{9D8B030D-6E8A-4147-A177-3AD203B41FA5}">
                      <a16:colId xmlns:a16="http://schemas.microsoft.com/office/drawing/2014/main" val="1060944986"/>
                    </a:ext>
                  </a:extLst>
                </a:gridCol>
                <a:gridCol w="8195930">
                  <a:extLst>
                    <a:ext uri="{9D8B030D-6E8A-4147-A177-3AD203B41FA5}">
                      <a16:colId xmlns:a16="http://schemas.microsoft.com/office/drawing/2014/main" val="1886480284"/>
                    </a:ext>
                  </a:extLst>
                </a:gridCol>
              </a:tblGrid>
              <a:tr h="370840">
                <a:tc>
                  <a:txBody>
                    <a:bodyPr/>
                    <a:lstStyle/>
                    <a:p>
                      <a:pPr algn="ctr"/>
                      <a:r>
                        <a:rPr lang="en-US" sz="2800" b="1" dirty="0">
                          <a:solidFill>
                            <a:srgbClr val="45515E"/>
                          </a:solidFill>
                        </a:rPr>
                        <a:t>Epidemiology</a:t>
                      </a:r>
                      <a:endParaRPr lang="en-US" sz="2800" dirty="0">
                        <a:solidFill>
                          <a:srgbClr val="45515E"/>
                        </a:solidFill>
                      </a:endParaRP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2400" dirty="0">
                          <a:solidFill>
                            <a:srgbClr val="45515E"/>
                          </a:solidFill>
                        </a:rPr>
                        <a:t>Represents 20% of trauma associated mortality</a:t>
                      </a:r>
                    </a:p>
                    <a:p>
                      <a:pPr marL="169863" indent="-169863">
                        <a:buFont typeface="Arial" panose="020B0604020202020204" pitchFamily="34" charset="0"/>
                        <a:buChar char="•"/>
                      </a:pPr>
                      <a:r>
                        <a:rPr lang="en-US" sz="2400" dirty="0">
                          <a:solidFill>
                            <a:srgbClr val="45515E"/>
                          </a:solidFill>
                        </a:rPr>
                        <a:t>It is the commonest cause of death in cases of RTA</a:t>
                      </a:r>
                    </a:p>
                    <a:p>
                      <a:pPr marL="169863" indent="-169863">
                        <a:buFont typeface="Arial" panose="020B0604020202020204" pitchFamily="34" charset="0"/>
                        <a:buChar char="•"/>
                      </a:pPr>
                      <a:r>
                        <a:rPr lang="en-US" sz="2400" dirty="0">
                          <a:solidFill>
                            <a:srgbClr val="45515E"/>
                          </a:solidFill>
                        </a:rPr>
                        <a:t>Up to 75% of patients have also other associated injuries</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756400"/>
                  </a:ext>
                </a:extLst>
              </a:tr>
              <a:tr h="370840">
                <a:tc>
                  <a:txBody>
                    <a:bodyPr/>
                    <a:lstStyle/>
                    <a:p>
                      <a:pPr algn="ctr"/>
                      <a:r>
                        <a:rPr lang="en-US" sz="2800" b="1" dirty="0">
                          <a:solidFill>
                            <a:srgbClr val="45515E"/>
                          </a:solidFill>
                        </a:rPr>
                        <a:t>Classification</a:t>
                      </a:r>
                      <a:endParaRPr lang="en-US" sz="2800" dirty="0">
                        <a:solidFill>
                          <a:srgbClr val="45515E"/>
                        </a:solidFill>
                      </a:endParaRP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2400" dirty="0">
                          <a:solidFill>
                            <a:srgbClr val="45515E"/>
                          </a:solidFill>
                        </a:rPr>
                        <a:t>According to the chest wall status; thoracic injuries can be classified into open or closed</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4751441"/>
                  </a:ext>
                </a:extLst>
              </a:tr>
              <a:tr h="370840">
                <a:tc>
                  <a:txBody>
                    <a:bodyPr/>
                    <a:lstStyle/>
                    <a:p>
                      <a:pPr algn="ctr"/>
                      <a:r>
                        <a:rPr lang="en-US" sz="2800" b="1" dirty="0">
                          <a:solidFill>
                            <a:srgbClr val="45515E"/>
                          </a:solidFill>
                        </a:rPr>
                        <a:t>Complications and sequalae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2400" dirty="0">
                          <a:solidFill>
                            <a:srgbClr val="45515E"/>
                          </a:solidFill>
                        </a:rPr>
                        <a:t>Parietal injuries: Soft tissues and Bone</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5515E"/>
                          </a:solidFill>
                        </a:rPr>
                        <a:t>Thoracic visceral injuries: Pleura, Lung, Heart, Tracheobronchial tree, Major vessels, Esophagus and diaphragm</a:t>
                      </a: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45515E"/>
                          </a:solidFill>
                        </a:rPr>
                        <a:t>Associated abdominal injuries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41288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5515E"/>
                          </a:solidFill>
                        </a:rPr>
                        <a:t>Clinical picture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2400" dirty="0">
                          <a:solidFill>
                            <a:srgbClr val="45515E"/>
                          </a:solidFill>
                        </a:rPr>
                        <a:t>History of chest trauma followed by chest pain, dyspnea, cyanosis, cough or hemoptysis, +/- abdominal pain</a:t>
                      </a:r>
                    </a:p>
                    <a:p>
                      <a:pPr marL="169863" indent="-169863">
                        <a:buFont typeface="Arial" panose="020B0604020202020204" pitchFamily="34" charset="0"/>
                        <a:buChar char="•"/>
                      </a:pPr>
                      <a:r>
                        <a:rPr lang="en-US" sz="2400" dirty="0">
                          <a:solidFill>
                            <a:srgbClr val="45515E"/>
                          </a:solidFill>
                        </a:rPr>
                        <a:t>Internal hemorrhage and hypovolemic shock</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3456463"/>
                  </a:ext>
                </a:extLst>
              </a:tr>
            </a:tbl>
          </a:graphicData>
        </a:graphic>
      </p:graphicFrame>
    </p:spTree>
    <p:extLst>
      <p:ext uri="{BB962C8B-B14F-4D97-AF65-F5344CB8AC3E}">
        <p14:creationId xmlns:p14="http://schemas.microsoft.com/office/powerpoint/2010/main" val="9805083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DDFC-A488-D1AC-8BFA-E39D09DB17FE}"/>
              </a:ext>
            </a:extLst>
          </p:cNvPr>
          <p:cNvSpPr>
            <a:spLocks noGrp="1"/>
          </p:cNvSpPr>
          <p:nvPr>
            <p:ph type="title"/>
          </p:nvPr>
        </p:nvSpPr>
        <p:spPr/>
        <p:txBody>
          <a:bodyPr/>
          <a:lstStyle/>
          <a:p>
            <a:r>
              <a:rPr lang="en-US" dirty="0"/>
              <a:t>Rib fracture</a:t>
            </a:r>
          </a:p>
        </p:txBody>
      </p:sp>
      <p:graphicFrame>
        <p:nvGraphicFramePr>
          <p:cNvPr id="8" name="Content Placeholder 3">
            <a:extLst>
              <a:ext uri="{FF2B5EF4-FFF2-40B4-BE49-F238E27FC236}">
                <a16:creationId xmlns:a16="http://schemas.microsoft.com/office/drawing/2014/main" id="{67F84A63-506F-E509-579C-26184AC7D29F}"/>
              </a:ext>
            </a:extLst>
          </p:cNvPr>
          <p:cNvGraphicFramePr>
            <a:graphicFrameLocks noGrp="1"/>
          </p:cNvGraphicFramePr>
          <p:nvPr>
            <p:ph idx="1"/>
          </p:nvPr>
        </p:nvGraphicFramePr>
        <p:xfrm>
          <a:off x="838201" y="1304925"/>
          <a:ext cx="5594498" cy="4984014"/>
        </p:xfrm>
        <a:graphic>
          <a:graphicData uri="http://schemas.openxmlformats.org/drawingml/2006/table">
            <a:tbl>
              <a:tblPr firstRow="1" bandRow="1">
                <a:tableStyleId>{5940675A-B579-460E-94D1-54222C63F5DA}</a:tableStyleId>
              </a:tblPr>
              <a:tblGrid>
                <a:gridCol w="863008">
                  <a:extLst>
                    <a:ext uri="{9D8B030D-6E8A-4147-A177-3AD203B41FA5}">
                      <a16:colId xmlns:a16="http://schemas.microsoft.com/office/drawing/2014/main" val="1060944986"/>
                    </a:ext>
                  </a:extLst>
                </a:gridCol>
                <a:gridCol w="4731490">
                  <a:extLst>
                    <a:ext uri="{9D8B030D-6E8A-4147-A177-3AD203B41FA5}">
                      <a16:colId xmlns:a16="http://schemas.microsoft.com/office/drawing/2014/main" val="1886480284"/>
                    </a:ext>
                  </a:extLst>
                </a:gridCol>
              </a:tblGrid>
              <a:tr h="1476745">
                <a:tc>
                  <a:txBody>
                    <a:bodyPr/>
                    <a:lstStyle/>
                    <a:p>
                      <a:pPr algn="ctr"/>
                      <a:r>
                        <a:rPr lang="en-US" sz="1800" b="1" dirty="0">
                          <a:solidFill>
                            <a:srgbClr val="45515E"/>
                          </a:solidFill>
                        </a:rPr>
                        <a:t>Epidemiology</a:t>
                      </a:r>
                      <a:endParaRPr lang="en-US" sz="1800" dirty="0">
                        <a:solidFill>
                          <a:srgbClr val="45515E"/>
                        </a:solidFill>
                      </a:endParaRPr>
                    </a:p>
                  </a:txBody>
                  <a:tcPr vert="vert270"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1800" dirty="0">
                          <a:solidFill>
                            <a:srgbClr val="45515E"/>
                          </a:solidFill>
                        </a:rPr>
                        <a:t>Most common blunt thoracic injuries (35-40%)</a:t>
                      </a:r>
                    </a:p>
                    <a:p>
                      <a:pPr marL="169863" indent="-169863">
                        <a:buFont typeface="Arial" panose="020B0604020202020204" pitchFamily="34" charset="0"/>
                        <a:buChar char="•"/>
                      </a:pPr>
                      <a:r>
                        <a:rPr lang="en-US" sz="1800" dirty="0">
                          <a:solidFill>
                            <a:srgbClr val="45515E"/>
                          </a:solidFill>
                        </a:rPr>
                        <a:t>Ribs 4-10 are most frequently involved</a:t>
                      </a:r>
                    </a:p>
                    <a:p>
                      <a:pPr marL="169863" indent="-169863">
                        <a:buFont typeface="Arial" panose="020B0604020202020204" pitchFamily="34" charset="0"/>
                        <a:buChar char="•"/>
                      </a:pPr>
                      <a:r>
                        <a:rPr lang="en-US" sz="1800" dirty="0">
                          <a:solidFill>
                            <a:srgbClr val="45515E"/>
                          </a:solidFill>
                        </a:rPr>
                        <a:t>Ribs 8-12 should raise the suspicion of associated abdominal (splenic, hepatic) injuries</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756400"/>
                  </a:ext>
                </a:extLst>
              </a:tr>
              <a:tr h="1476745">
                <a:tc>
                  <a:txBody>
                    <a:bodyPr/>
                    <a:lstStyle/>
                    <a:p>
                      <a:pPr algn="ctr"/>
                      <a:r>
                        <a:rPr lang="en-US" sz="1800" b="1" dirty="0">
                          <a:solidFill>
                            <a:srgbClr val="45515E"/>
                          </a:solidFill>
                        </a:rPr>
                        <a:t>Etiology</a:t>
                      </a:r>
                      <a:endParaRPr lang="en-US" sz="1800" dirty="0">
                        <a:solidFill>
                          <a:srgbClr val="45515E"/>
                        </a:solidFill>
                      </a:endParaRPr>
                    </a:p>
                  </a:txBody>
                  <a:tcPr vert="vert27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1800" b="1" dirty="0">
                          <a:solidFill>
                            <a:srgbClr val="45515E"/>
                          </a:solidFill>
                        </a:rPr>
                        <a:t>Direct trauma</a:t>
                      </a:r>
                      <a:r>
                        <a:rPr lang="en-US" sz="1800" dirty="0">
                          <a:solidFill>
                            <a:srgbClr val="45515E"/>
                          </a:solidFill>
                        </a:rPr>
                        <a:t>: Fracture occurs at the site of trauma </a:t>
                      </a:r>
                    </a:p>
                    <a:p>
                      <a:pPr marL="169863" indent="-169863">
                        <a:buFont typeface="Arial" panose="020B0604020202020204" pitchFamily="34" charset="0"/>
                        <a:buChar char="•"/>
                      </a:pPr>
                      <a:r>
                        <a:rPr lang="en-US" sz="1800" b="1" dirty="0">
                          <a:solidFill>
                            <a:srgbClr val="45515E"/>
                          </a:solidFill>
                        </a:rPr>
                        <a:t>Indirect trauma</a:t>
                      </a:r>
                      <a:r>
                        <a:rPr lang="en-US" sz="1800" dirty="0">
                          <a:solidFill>
                            <a:srgbClr val="45515E"/>
                          </a:solidFill>
                        </a:rPr>
                        <a:t>: Fracture at the angle of the ribs </a:t>
                      </a:r>
                    </a:p>
                    <a:p>
                      <a:pPr marL="169863" indent="-169863">
                        <a:buFont typeface="Arial" panose="020B0604020202020204" pitchFamily="34" charset="0"/>
                        <a:buChar char="•"/>
                      </a:pPr>
                      <a:r>
                        <a:rPr lang="en-US" sz="1800" b="1" dirty="0">
                          <a:solidFill>
                            <a:srgbClr val="45515E"/>
                          </a:solidFill>
                        </a:rPr>
                        <a:t>Muscular violence</a:t>
                      </a:r>
                      <a:r>
                        <a:rPr lang="en-US" sz="1800" dirty="0">
                          <a:solidFill>
                            <a:srgbClr val="45515E"/>
                          </a:solidFill>
                        </a:rPr>
                        <a:t>: Pathological fracture</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4751441"/>
                  </a:ext>
                </a:extLst>
              </a:tr>
              <a:tr h="2030524">
                <a:tc>
                  <a:txBody>
                    <a:bodyPr/>
                    <a:lstStyle/>
                    <a:p>
                      <a:pPr algn="ctr"/>
                      <a:r>
                        <a:rPr lang="en-US" sz="1800" b="1" dirty="0">
                          <a:solidFill>
                            <a:srgbClr val="45515E"/>
                          </a:solidFill>
                        </a:rPr>
                        <a:t>Pathologically classification</a:t>
                      </a:r>
                    </a:p>
                  </a:txBody>
                  <a:tcPr vert="vert27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US" sz="1800" b="1" dirty="0">
                          <a:solidFill>
                            <a:srgbClr val="45515E"/>
                          </a:solidFill>
                        </a:rPr>
                        <a:t>Isolated simple rib fracture</a:t>
                      </a:r>
                    </a:p>
                    <a:p>
                      <a:pPr marL="169863" lvl="0" indent="-169863">
                        <a:buFont typeface="Arial" panose="020B0604020202020204" pitchFamily="34" charset="0"/>
                        <a:buChar char="•"/>
                      </a:pPr>
                      <a:r>
                        <a:rPr lang="en-US" sz="1800" dirty="0">
                          <a:solidFill>
                            <a:srgbClr val="45515E"/>
                          </a:solidFill>
                        </a:rPr>
                        <a:t>One or more ribs are fractured in a single site</a:t>
                      </a:r>
                    </a:p>
                    <a:p>
                      <a:pPr marL="0" indent="0">
                        <a:buFont typeface="Arial" panose="020B0604020202020204" pitchFamily="34" charset="0"/>
                        <a:buNone/>
                      </a:pPr>
                      <a:r>
                        <a:rPr lang="en-US" sz="1800" b="1" dirty="0">
                          <a:solidFill>
                            <a:srgbClr val="45515E"/>
                          </a:solidFill>
                        </a:rPr>
                        <a:t>Double rib fractures </a:t>
                      </a:r>
                    </a:p>
                    <a:p>
                      <a:pPr marL="169863" lvl="0" indent="-169863">
                        <a:buFont typeface="Arial" panose="020B0604020202020204" pitchFamily="34" charset="0"/>
                        <a:buChar char="•"/>
                      </a:pPr>
                      <a:r>
                        <a:rPr lang="en-US" sz="1800" b="1" dirty="0">
                          <a:solidFill>
                            <a:srgbClr val="45515E"/>
                          </a:solidFill>
                        </a:rPr>
                        <a:t>Flail chest</a:t>
                      </a:r>
                      <a:r>
                        <a:rPr lang="en-US" sz="1800" dirty="0">
                          <a:solidFill>
                            <a:srgbClr val="45515E"/>
                          </a:solidFill>
                        </a:rPr>
                        <a:t>: Three or more successive ribs are fractured at two points</a:t>
                      </a:r>
                    </a:p>
                    <a:p>
                      <a:pPr marL="169863" lvl="0" indent="-169863">
                        <a:buFont typeface="Arial" panose="020B0604020202020204" pitchFamily="34" charset="0"/>
                        <a:buChar char="•"/>
                      </a:pPr>
                      <a:r>
                        <a:rPr lang="en-US" sz="1800" b="1" dirty="0">
                          <a:solidFill>
                            <a:srgbClr val="45515E"/>
                          </a:solidFill>
                        </a:rPr>
                        <a:t>Stove-in chest</a:t>
                      </a:r>
                      <a:r>
                        <a:rPr lang="en-US" sz="1800" dirty="0">
                          <a:solidFill>
                            <a:srgbClr val="45515E"/>
                          </a:solidFill>
                        </a:rPr>
                        <a:t>: Rare type of flail chest where the flail part collapses into the chest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4128870"/>
                  </a:ext>
                </a:extLst>
              </a:tr>
            </a:tbl>
          </a:graphicData>
        </a:graphic>
      </p:graphicFrame>
      <p:pic>
        <p:nvPicPr>
          <p:cNvPr id="9" name="Picture 8">
            <a:extLst>
              <a:ext uri="{FF2B5EF4-FFF2-40B4-BE49-F238E27FC236}">
                <a16:creationId xmlns:a16="http://schemas.microsoft.com/office/drawing/2014/main" id="{BC29C77C-8A98-511C-B704-3D3A72A1A99E}"/>
              </a:ext>
            </a:extLst>
          </p:cNvPr>
          <p:cNvPicPr>
            <a:picLocks noChangeAspect="1"/>
          </p:cNvPicPr>
          <p:nvPr/>
        </p:nvPicPr>
        <p:blipFill>
          <a:blip r:embed="rId2"/>
          <a:stretch>
            <a:fillRect/>
          </a:stretch>
        </p:blipFill>
        <p:spPr>
          <a:xfrm>
            <a:off x="6554835" y="1305026"/>
            <a:ext cx="4798965" cy="4984014"/>
          </a:xfrm>
          <a:prstGeom prst="rect">
            <a:avLst/>
          </a:prstGeom>
        </p:spPr>
      </p:pic>
    </p:spTree>
    <p:extLst>
      <p:ext uri="{BB962C8B-B14F-4D97-AF65-F5344CB8AC3E}">
        <p14:creationId xmlns:p14="http://schemas.microsoft.com/office/powerpoint/2010/main" val="11472942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B684B55-26A6-C63B-30ED-3170B5660305}"/>
              </a:ext>
            </a:extLst>
          </p:cNvPr>
          <p:cNvGraphicFramePr>
            <a:graphicFrameLocks noGrp="1"/>
          </p:cNvGraphicFramePr>
          <p:nvPr>
            <p:ph idx="4294967295"/>
          </p:nvPr>
        </p:nvGraphicFramePr>
        <p:xfrm>
          <a:off x="0" y="0"/>
          <a:ext cx="12192000" cy="6858000"/>
        </p:xfrm>
        <a:graphic>
          <a:graphicData uri="http://schemas.openxmlformats.org/drawingml/2006/table">
            <a:tbl>
              <a:tblPr firstRow="1" bandRow="1">
                <a:tableStyleId>{5940675A-B579-460E-94D1-54222C63F5DA}</a:tableStyleId>
              </a:tblPr>
              <a:tblGrid>
                <a:gridCol w="1903228">
                  <a:extLst>
                    <a:ext uri="{9D8B030D-6E8A-4147-A177-3AD203B41FA5}">
                      <a16:colId xmlns:a16="http://schemas.microsoft.com/office/drawing/2014/main" val="1060944986"/>
                    </a:ext>
                  </a:extLst>
                </a:gridCol>
                <a:gridCol w="10288772">
                  <a:extLst>
                    <a:ext uri="{9D8B030D-6E8A-4147-A177-3AD203B41FA5}">
                      <a16:colId xmlns:a16="http://schemas.microsoft.com/office/drawing/2014/main" val="1886480284"/>
                    </a:ext>
                  </a:extLst>
                </a:gridCol>
              </a:tblGrid>
              <a:tr h="649901">
                <a:tc gridSpan="2">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4000" b="0" i="0" u="none" strike="noStrike" kern="1200" cap="none" spc="0" normalizeH="0" baseline="0" noProof="0" dirty="0">
                          <a:ln>
                            <a:noFill/>
                          </a:ln>
                          <a:solidFill>
                            <a:srgbClr val="45515E"/>
                          </a:solidFill>
                          <a:effectLst/>
                          <a:uLnTx/>
                          <a:uFillTx/>
                          <a:latin typeface="Calibri Light" panose="020F0302020204030204"/>
                          <a:ea typeface="+mj-ea"/>
                          <a:cs typeface="+mj-cs"/>
                        </a:rPr>
                        <a:t>Rib fracture</a:t>
                      </a:r>
                      <a:endParaRPr kumimoji="0" lang="en-US" sz="2000" b="1" i="0" u="none" strike="noStrike" kern="1200" cap="none" spc="0" normalizeH="0" baseline="0" noProof="0" dirty="0">
                        <a:ln>
                          <a:noFill/>
                        </a:ln>
                        <a:solidFill>
                          <a:srgbClr val="45515E"/>
                        </a:solidFill>
                        <a:effectLst/>
                        <a:uLnTx/>
                        <a:uFillTx/>
                        <a:latin typeface="+mn-lt"/>
                        <a:ea typeface="+mn-ea"/>
                        <a:cs typeface="+mn-cs"/>
                      </a:endParaRPr>
                    </a:p>
                  </a:txBody>
                  <a:tcPr anchor="ctr">
                    <a:lnL w="12700" cmpd="sng">
                      <a:noFill/>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69863" indent="-169863">
                        <a:buFont typeface="Arial" panose="020B0604020202020204" pitchFamily="34" charset="0"/>
                        <a:buChar char="•"/>
                      </a:pPr>
                      <a:endParaRPr lang="en-US" sz="2000" dirty="0">
                        <a:solidFill>
                          <a:srgbClr val="45515E"/>
                        </a:solidFill>
                      </a:endParaRP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6232486"/>
                  </a:ext>
                </a:extLst>
              </a:tr>
              <a:tr h="761312">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Clinical features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Arial" panose="020B0604020202020204" pitchFamily="34" charset="0"/>
                        <a:buChar char="•"/>
                      </a:pPr>
                      <a:r>
                        <a:rPr lang="en-US" sz="2000" b="1" dirty="0">
                          <a:solidFill>
                            <a:srgbClr val="45515E"/>
                          </a:solidFill>
                        </a:rPr>
                        <a:t>Symptoms</a:t>
                      </a:r>
                      <a:r>
                        <a:rPr lang="en-US" sz="2000" dirty="0">
                          <a:solidFill>
                            <a:srgbClr val="45515E"/>
                          </a:solidFill>
                        </a:rPr>
                        <a:t>: inspiratory chest pain and discomfort over the fractured rib or ribs</a:t>
                      </a:r>
                    </a:p>
                    <a:p>
                      <a:pPr marL="233363" indent="-233363">
                        <a:buFont typeface="Arial" panose="020B0604020202020204" pitchFamily="34" charset="0"/>
                        <a:buChar char="•"/>
                      </a:pPr>
                      <a:r>
                        <a:rPr lang="en-US" sz="2000" b="1" dirty="0">
                          <a:solidFill>
                            <a:srgbClr val="45515E"/>
                          </a:solidFill>
                        </a:rPr>
                        <a:t>Examination</a:t>
                      </a:r>
                      <a:r>
                        <a:rPr lang="en-US" sz="2000" dirty="0">
                          <a:solidFill>
                            <a:srgbClr val="45515E"/>
                          </a:solidFill>
                        </a:rPr>
                        <a:t>: local tenderness, crepitus over site of the fracture and bruises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756400"/>
                  </a:ext>
                </a:extLst>
              </a:tr>
              <a:tr h="835587">
                <a:tc>
                  <a:txBody>
                    <a:bodyPr/>
                    <a:lstStyle/>
                    <a:p>
                      <a:pPr algn="ctr"/>
                      <a:r>
                        <a:rPr kumimoji="0" lang="en-US" sz="2400" b="1" i="0" u="none" strike="noStrike" kern="1200" cap="none" spc="0" normalizeH="0" baseline="0" noProof="0" dirty="0">
                          <a:ln>
                            <a:noFill/>
                          </a:ln>
                          <a:solidFill>
                            <a:srgbClr val="45515E"/>
                          </a:solidFill>
                          <a:effectLst/>
                          <a:uLnTx/>
                          <a:uFillTx/>
                          <a:latin typeface="+mn-lt"/>
                          <a:ea typeface="+mn-ea"/>
                          <a:cs typeface="+mn-cs"/>
                        </a:rPr>
                        <a:t>Diagnostics (X-ray)</a:t>
                      </a:r>
                      <a:endParaRPr lang="en-US" sz="2400" dirty="0">
                        <a:solidFill>
                          <a:srgbClr val="45515E"/>
                        </a:solidFill>
                      </a:endParaRP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Arial" panose="020B0604020202020204" pitchFamily="34" charset="0"/>
                        <a:buChar char="•"/>
                      </a:pPr>
                      <a:r>
                        <a:rPr lang="en-US" sz="2000" dirty="0">
                          <a:solidFill>
                            <a:srgbClr val="45515E"/>
                          </a:solidFill>
                        </a:rPr>
                        <a:t>Confirm the diagnosis</a:t>
                      </a:r>
                    </a:p>
                    <a:p>
                      <a:pPr marL="233363" indent="-233363">
                        <a:buFont typeface="Arial" panose="020B0604020202020204" pitchFamily="34" charset="0"/>
                        <a:buChar char="•"/>
                      </a:pPr>
                      <a:r>
                        <a:rPr lang="en-US" sz="2000" dirty="0">
                          <a:solidFill>
                            <a:srgbClr val="45515E"/>
                          </a:solidFill>
                        </a:rPr>
                        <a:t>Detects associated conditions (e.g., pneumothorax , hemothorax)</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4751441"/>
                  </a:ext>
                </a:extLst>
              </a:tr>
              <a:tr h="1330749">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Prognostic factors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mj-lt"/>
                        <a:buAutoNum type="arabicPeriod"/>
                      </a:pPr>
                      <a:r>
                        <a:rPr lang="en-US" sz="2000" dirty="0">
                          <a:solidFill>
                            <a:srgbClr val="45515E"/>
                          </a:solidFill>
                        </a:rPr>
                        <a:t>Number of ribs injured</a:t>
                      </a:r>
                    </a:p>
                    <a:p>
                      <a:pPr marL="233363" indent="-233363">
                        <a:buFont typeface="+mj-lt"/>
                        <a:buAutoNum type="arabicPeriod"/>
                      </a:pPr>
                      <a:r>
                        <a:rPr lang="en-US" sz="2000" dirty="0">
                          <a:solidFill>
                            <a:srgbClr val="45515E"/>
                          </a:solidFill>
                        </a:rPr>
                        <a:t>Elderly with 3 or more rib fractures tend to have a 5-fold increased mortality rate and a 4-fold increased incidence of pneumonia</a:t>
                      </a:r>
                    </a:p>
                    <a:p>
                      <a:pPr marL="233363" indent="-233363">
                        <a:buFont typeface="+mj-lt"/>
                        <a:buAutoNum type="arabicPeriod"/>
                      </a:pPr>
                      <a:r>
                        <a:rPr lang="en-US" sz="2000" dirty="0">
                          <a:solidFill>
                            <a:srgbClr val="45515E"/>
                          </a:solidFill>
                        </a:rPr>
                        <a:t>Underlying pulmonary status</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4128870"/>
                  </a:ext>
                </a:extLst>
              </a:tr>
              <a:tr h="1949702">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Indications for admission</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mj-lt"/>
                        <a:buAutoNum type="arabicPeriod"/>
                      </a:pPr>
                      <a:r>
                        <a:rPr lang="en-US" sz="2000" dirty="0">
                          <a:solidFill>
                            <a:srgbClr val="45515E"/>
                          </a:solidFill>
                        </a:rPr>
                        <a:t>Unable to cough and clear secretions adequately.</a:t>
                      </a:r>
                    </a:p>
                    <a:p>
                      <a:pPr marL="233363" indent="-233363">
                        <a:buFont typeface="+mj-lt"/>
                        <a:buAutoNum type="arabicPeriod"/>
                      </a:pPr>
                      <a:r>
                        <a:rPr lang="en-US" sz="2000" dirty="0">
                          <a:solidFill>
                            <a:srgbClr val="45515E"/>
                          </a:solidFill>
                        </a:rPr>
                        <a:t>Underlying pulmonary disease (COPD)</a:t>
                      </a:r>
                    </a:p>
                    <a:p>
                      <a:pPr marL="233363" indent="-233363">
                        <a:buFont typeface="+mj-lt"/>
                        <a:buAutoNum type="arabicPeriod"/>
                      </a:pPr>
                      <a:r>
                        <a:rPr lang="en-US" sz="2000" dirty="0">
                          <a:solidFill>
                            <a:srgbClr val="45515E"/>
                          </a:solidFill>
                        </a:rPr>
                        <a:t>Age ≥ 65 years (high incidence of hypoventilation, hypercapnia, atelectasis, and pneumonia)</a:t>
                      </a:r>
                    </a:p>
                    <a:p>
                      <a:pPr marL="233363" indent="-233363">
                        <a:buFont typeface="+mj-lt"/>
                        <a:buAutoNum type="arabicPeriod"/>
                      </a:pPr>
                      <a:r>
                        <a:rPr lang="en-US" sz="2000" dirty="0">
                          <a:solidFill>
                            <a:srgbClr val="45515E"/>
                          </a:solidFill>
                        </a:rPr>
                        <a:t>First and second rib fracture</a:t>
                      </a:r>
                    </a:p>
                    <a:p>
                      <a:pPr marL="233363" indent="-233363">
                        <a:buFont typeface="+mj-lt"/>
                        <a:buAutoNum type="arabicPeriod"/>
                      </a:pPr>
                      <a:r>
                        <a:rPr lang="en-US" sz="2000" dirty="0">
                          <a:solidFill>
                            <a:srgbClr val="45515E"/>
                          </a:solidFill>
                        </a:rPr>
                        <a:t>3 or more unilateral rib fractures</a:t>
                      </a:r>
                    </a:p>
                    <a:p>
                      <a:pPr marL="233363" indent="-233363">
                        <a:buFont typeface="+mj-lt"/>
                        <a:buAutoNum type="arabicPeriod"/>
                      </a:pPr>
                      <a:r>
                        <a:rPr lang="en-US" sz="2000" dirty="0">
                          <a:solidFill>
                            <a:srgbClr val="45515E"/>
                          </a:solidFill>
                        </a:rPr>
                        <a:t>Associated with hemothorax, pneumothorax, or pulmonary contusion</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3456463"/>
                  </a:ext>
                </a:extLst>
              </a:tr>
              <a:tr h="1330749">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Treatment of rib fracture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Arial" panose="020B0604020202020204" pitchFamily="34" charset="0"/>
                        <a:buChar char="•"/>
                      </a:pPr>
                      <a:r>
                        <a:rPr lang="en-US" sz="2000" dirty="0">
                          <a:solidFill>
                            <a:srgbClr val="45515E"/>
                          </a:solidFill>
                        </a:rPr>
                        <a:t>Pain killer (oral or parenteral): cornerstone of medical therapy for patients with rib fractures</a:t>
                      </a:r>
                    </a:p>
                    <a:p>
                      <a:pPr marL="233363" indent="-233363">
                        <a:buFont typeface="Arial" panose="020B0604020202020204" pitchFamily="34" charset="0"/>
                        <a:buChar char="•"/>
                      </a:pPr>
                      <a:r>
                        <a:rPr lang="en-US" sz="2000" dirty="0">
                          <a:solidFill>
                            <a:srgbClr val="45515E"/>
                          </a:solidFill>
                        </a:rPr>
                        <a:t>Intercostal nerve blocks (for those with severe pain who do not have numerous rib fractures)</a:t>
                      </a:r>
                    </a:p>
                    <a:p>
                      <a:pPr marL="233363" indent="-233363">
                        <a:buFont typeface="Arial" panose="020B0604020202020204" pitchFamily="34" charset="0"/>
                        <a:buChar char="•"/>
                      </a:pPr>
                      <a:r>
                        <a:rPr lang="en-US" sz="2000" dirty="0">
                          <a:solidFill>
                            <a:srgbClr val="45515E"/>
                          </a:solidFill>
                        </a:rPr>
                        <a:t>Epidural analgesia (Patients with multiple rib fractures whose pain is difficult to control)</a:t>
                      </a:r>
                    </a:p>
                    <a:p>
                      <a:pPr marL="233363" indent="-233363">
                        <a:buFont typeface="Arial" panose="020B0604020202020204" pitchFamily="34" charset="0"/>
                        <a:buChar char="•"/>
                      </a:pPr>
                      <a:r>
                        <a:rPr lang="en-US" sz="2000" dirty="0">
                          <a:solidFill>
                            <a:srgbClr val="45515E"/>
                          </a:solidFill>
                        </a:rPr>
                        <a:t>Early mobilization, pulmonary toilet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0156682"/>
                  </a:ext>
                </a:extLst>
              </a:tr>
            </a:tbl>
          </a:graphicData>
        </a:graphic>
      </p:graphicFrame>
    </p:spTree>
    <p:extLst>
      <p:ext uri="{BB962C8B-B14F-4D97-AF65-F5344CB8AC3E}">
        <p14:creationId xmlns:p14="http://schemas.microsoft.com/office/powerpoint/2010/main" val="40363303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FF68-0657-D176-DD40-7C6A6A209791}"/>
              </a:ext>
            </a:extLst>
          </p:cNvPr>
          <p:cNvSpPr>
            <a:spLocks noGrp="1"/>
          </p:cNvSpPr>
          <p:nvPr>
            <p:ph type="title"/>
          </p:nvPr>
        </p:nvSpPr>
        <p:spPr/>
        <p:txBody>
          <a:bodyPr/>
          <a:lstStyle/>
          <a:p>
            <a:r>
              <a:rPr lang="en-US" dirty="0"/>
              <a:t>Pathomechanism of flail chest</a:t>
            </a:r>
          </a:p>
        </p:txBody>
      </p:sp>
      <p:sp>
        <p:nvSpPr>
          <p:cNvPr id="3" name="Content Placeholder 2">
            <a:extLst>
              <a:ext uri="{FF2B5EF4-FFF2-40B4-BE49-F238E27FC236}">
                <a16:creationId xmlns:a16="http://schemas.microsoft.com/office/drawing/2014/main" id="{5D2CBE88-7D57-EA22-E437-C0824E5DF487}"/>
              </a:ext>
            </a:extLst>
          </p:cNvPr>
          <p:cNvSpPr>
            <a:spLocks noGrp="1"/>
          </p:cNvSpPr>
          <p:nvPr>
            <p:ph sz="half" idx="1"/>
          </p:nvPr>
        </p:nvSpPr>
        <p:spPr>
          <a:xfrm>
            <a:off x="838199" y="1221451"/>
            <a:ext cx="5839048" cy="4690251"/>
          </a:xfrm>
        </p:spPr>
        <p:txBody>
          <a:bodyPr anchor="ctr">
            <a:normAutofit/>
          </a:bodyPr>
          <a:lstStyle/>
          <a:p>
            <a:pPr marL="0" indent="0">
              <a:buNone/>
            </a:pPr>
            <a:r>
              <a:rPr lang="en-US" sz="3200" dirty="0"/>
              <a:t>Instability of the chest wall from unilateral or bilateral multiple rib fractures or from disruptions of the costochondral junctions</a:t>
            </a:r>
          </a:p>
          <a:p>
            <a:pPr marL="0" indent="0">
              <a:buNone/>
            </a:pPr>
            <a:endParaRPr lang="en-US" dirty="0"/>
          </a:p>
          <a:p>
            <a:pPr marL="0" indent="0">
              <a:buNone/>
            </a:pPr>
            <a:r>
              <a:rPr lang="en-US" sz="3200" dirty="0"/>
              <a:t>Paradoxic chest wall motion </a:t>
            </a:r>
            <a:r>
              <a:rPr lang="en-US" sz="3200" dirty="0">
                <a:sym typeface="Wingdings" panose="05000000000000000000" pitchFamily="2" charset="2"/>
              </a:rPr>
              <a:t> </a:t>
            </a:r>
            <a:r>
              <a:rPr lang="en-US" sz="3200" dirty="0"/>
              <a:t>reduction in vital capacity </a:t>
            </a:r>
            <a:r>
              <a:rPr lang="en-US" sz="3200" dirty="0">
                <a:sym typeface="Wingdings" panose="05000000000000000000" pitchFamily="2" charset="2"/>
              </a:rPr>
              <a:t> </a:t>
            </a:r>
            <a:r>
              <a:rPr lang="en-US" sz="3200" dirty="0"/>
              <a:t>ineffective ventilation + associated pulmonary contusion </a:t>
            </a:r>
            <a:r>
              <a:rPr lang="en-US" sz="3200" dirty="0">
                <a:sym typeface="Wingdings" panose="05000000000000000000" pitchFamily="2" charset="2"/>
              </a:rPr>
              <a:t> </a:t>
            </a:r>
            <a:r>
              <a:rPr lang="en-US" sz="3200" dirty="0"/>
              <a:t>ARDS</a:t>
            </a:r>
          </a:p>
        </p:txBody>
      </p:sp>
      <p:pic>
        <p:nvPicPr>
          <p:cNvPr id="14" name="Content Placeholder 13">
            <a:extLst>
              <a:ext uri="{FF2B5EF4-FFF2-40B4-BE49-F238E27FC236}">
                <a16:creationId xmlns:a16="http://schemas.microsoft.com/office/drawing/2014/main" id="{FB5F534E-B98E-BABD-3063-A69BB45B201C}"/>
              </a:ext>
            </a:extLst>
          </p:cNvPr>
          <p:cNvPicPr>
            <a:picLocks noGrp="1" noChangeAspect="1"/>
          </p:cNvPicPr>
          <p:nvPr>
            <p:ph sz="half" idx="2"/>
          </p:nvPr>
        </p:nvPicPr>
        <p:blipFill>
          <a:blip r:embed="rId2"/>
          <a:stretch>
            <a:fillRect/>
          </a:stretch>
        </p:blipFill>
        <p:spPr>
          <a:xfrm>
            <a:off x="6825475" y="1221451"/>
            <a:ext cx="4528325" cy="4690251"/>
          </a:xfrm>
        </p:spPr>
      </p:pic>
    </p:spTree>
    <p:extLst>
      <p:ext uri="{BB962C8B-B14F-4D97-AF65-F5344CB8AC3E}">
        <p14:creationId xmlns:p14="http://schemas.microsoft.com/office/powerpoint/2010/main" val="2137784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63C5-9AF0-6356-71AD-1A2760B7323F}"/>
              </a:ext>
            </a:extLst>
          </p:cNvPr>
          <p:cNvSpPr>
            <a:spLocks noGrp="1"/>
          </p:cNvSpPr>
          <p:nvPr>
            <p:ph type="title"/>
          </p:nvPr>
        </p:nvSpPr>
        <p:spPr/>
        <p:txBody>
          <a:bodyPr>
            <a:normAutofit/>
          </a:bodyPr>
          <a:lstStyle/>
          <a:p>
            <a:r>
              <a:rPr lang="en-US" dirty="0"/>
              <a:t>Flail chest</a:t>
            </a:r>
          </a:p>
        </p:txBody>
      </p:sp>
      <p:graphicFrame>
        <p:nvGraphicFramePr>
          <p:cNvPr id="4" name="Content Placeholder 3">
            <a:extLst>
              <a:ext uri="{FF2B5EF4-FFF2-40B4-BE49-F238E27FC236}">
                <a16:creationId xmlns:a16="http://schemas.microsoft.com/office/drawing/2014/main" id="{0CF6C1C0-F063-8CB8-3975-5EF0A42B501B}"/>
              </a:ext>
            </a:extLst>
          </p:cNvPr>
          <p:cNvGraphicFramePr>
            <a:graphicFrameLocks noGrp="1"/>
          </p:cNvGraphicFramePr>
          <p:nvPr>
            <p:ph idx="1"/>
          </p:nvPr>
        </p:nvGraphicFramePr>
        <p:xfrm>
          <a:off x="838200" y="1304925"/>
          <a:ext cx="10515601" cy="4267200"/>
        </p:xfrm>
        <a:graphic>
          <a:graphicData uri="http://schemas.openxmlformats.org/drawingml/2006/table">
            <a:tbl>
              <a:tblPr firstRow="1" bandRow="1">
                <a:tableStyleId>{5940675A-B579-460E-94D1-54222C63F5DA}</a:tableStyleId>
              </a:tblPr>
              <a:tblGrid>
                <a:gridCol w="2742004">
                  <a:extLst>
                    <a:ext uri="{9D8B030D-6E8A-4147-A177-3AD203B41FA5}">
                      <a16:colId xmlns:a16="http://schemas.microsoft.com/office/drawing/2014/main" val="2543931532"/>
                    </a:ext>
                  </a:extLst>
                </a:gridCol>
                <a:gridCol w="2255963">
                  <a:extLst>
                    <a:ext uri="{9D8B030D-6E8A-4147-A177-3AD203B41FA5}">
                      <a16:colId xmlns:a16="http://schemas.microsoft.com/office/drawing/2014/main" val="2542674470"/>
                    </a:ext>
                  </a:extLst>
                </a:gridCol>
                <a:gridCol w="2255963">
                  <a:extLst>
                    <a:ext uri="{9D8B030D-6E8A-4147-A177-3AD203B41FA5}">
                      <a16:colId xmlns:a16="http://schemas.microsoft.com/office/drawing/2014/main" val="268186219"/>
                    </a:ext>
                  </a:extLst>
                </a:gridCol>
                <a:gridCol w="3261671">
                  <a:extLst>
                    <a:ext uri="{9D8B030D-6E8A-4147-A177-3AD203B41FA5}">
                      <a16:colId xmlns:a16="http://schemas.microsoft.com/office/drawing/2014/main" val="3039053397"/>
                    </a:ext>
                  </a:extLst>
                </a:gridCol>
              </a:tblGrid>
              <a:tr h="370840">
                <a:tc>
                  <a: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45515E"/>
                          </a:solidFill>
                          <a:effectLst/>
                          <a:uLnTx/>
                          <a:uFillTx/>
                          <a:latin typeface="+mn-lt"/>
                          <a:ea typeface="+mn-ea"/>
                          <a:cs typeface="+mn-cs"/>
                        </a:rPr>
                        <a:t>Effects of flail chest</a:t>
                      </a:r>
                      <a:endParaRPr kumimoji="0" lang="en-US" sz="2400" b="0" i="0" u="none" strike="noStrike" kern="1200" cap="none" spc="0" normalizeH="0" baseline="0" noProof="0" dirty="0">
                        <a:ln>
                          <a:noFill/>
                        </a:ln>
                        <a:solidFill>
                          <a:srgbClr val="45515E"/>
                        </a:solidFill>
                        <a:effectLst/>
                        <a:uLnTx/>
                        <a:uFillTx/>
                        <a:latin typeface="+mn-lt"/>
                        <a:ea typeface="+mn-ea"/>
                        <a:cs typeface="+mn-cs"/>
                      </a:endParaRPr>
                    </a:p>
                  </a:txBody>
                  <a:tcPr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2400" b="1" i="0" u="none" strike="noStrike" kern="1200" cap="none" spc="0" normalizeH="0" baseline="0" dirty="0">
                          <a:ln>
                            <a:noFill/>
                          </a:ln>
                          <a:solidFill>
                            <a:srgbClr val="45515E"/>
                          </a:solidFill>
                          <a:effectLst/>
                          <a:uLnTx/>
                          <a:uFillTx/>
                          <a:latin typeface="+mn-lt"/>
                          <a:ea typeface="+mn-ea"/>
                          <a:cs typeface="+mn-cs"/>
                        </a:rPr>
                        <a:t>Clinical picture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2400" b="1" i="0" u="none" strike="noStrike" kern="1200" cap="none" spc="0" normalizeH="0" baseline="0" dirty="0">
                          <a:ln>
                            <a:noFill/>
                          </a:ln>
                          <a:solidFill>
                            <a:srgbClr val="45515E"/>
                          </a:solidFill>
                          <a:effectLst/>
                          <a:uLnTx/>
                          <a:uFillTx/>
                          <a:latin typeface="+mn-lt"/>
                          <a:ea typeface="+mn-ea"/>
                          <a:cs typeface="+mn-cs"/>
                        </a:rPr>
                        <a:t>Treatment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US" sz="2400" b="1" i="0" u="none" strike="noStrike" kern="1200" cap="none" spc="0" normalizeH="0" baseline="0" dirty="0">
                          <a:ln>
                            <a:noFill/>
                          </a:ln>
                          <a:solidFill>
                            <a:srgbClr val="45515E"/>
                          </a:solidFill>
                          <a:effectLst/>
                          <a:uLnTx/>
                          <a:uFillTx/>
                          <a:latin typeface="+mn-lt"/>
                          <a:ea typeface="+mn-ea"/>
                          <a:cs typeface="+mn-cs"/>
                        </a:rPr>
                        <a:t>Indications for endotracheal intubation</a:t>
                      </a:r>
                    </a:p>
                  </a:txBody>
                  <a:tcPr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1023861"/>
                  </a:ext>
                </a:extLst>
              </a:tr>
              <a:tr h="370840">
                <a:tc>
                  <a:txBody>
                    <a:bodyPr/>
                    <a:lstStyle/>
                    <a:p>
                      <a:pPr marL="233363" indent="-233363">
                        <a:buFont typeface="+mj-lt"/>
                        <a:buAutoNum type="arabicPeriod"/>
                      </a:pPr>
                      <a:r>
                        <a:rPr lang="en-US" sz="2000" dirty="0">
                          <a:solidFill>
                            <a:srgbClr val="45515E"/>
                          </a:solidFill>
                        </a:rPr>
                        <a:t>Paradoxical chest wall movement with respiration</a:t>
                      </a:r>
                    </a:p>
                    <a:p>
                      <a:pPr marL="233363" indent="-233363">
                        <a:buFont typeface="+mj-lt"/>
                        <a:buAutoNum type="arabicPeriod"/>
                      </a:pPr>
                      <a:r>
                        <a:rPr lang="en-US" sz="2000" dirty="0">
                          <a:solidFill>
                            <a:srgbClr val="45515E"/>
                          </a:solidFill>
                        </a:rPr>
                        <a:t>Impaired respiratory movement of the affected lung</a:t>
                      </a:r>
                    </a:p>
                    <a:p>
                      <a:pPr marL="233363" indent="-233363">
                        <a:buFont typeface="+mj-lt"/>
                        <a:buAutoNum type="arabicPeriod"/>
                      </a:pPr>
                      <a:r>
                        <a:rPr lang="en-US" sz="2000" dirty="0">
                          <a:solidFill>
                            <a:srgbClr val="45515E"/>
                          </a:solidFill>
                        </a:rPr>
                        <a:t>Pendulum breathing</a:t>
                      </a:r>
                    </a:p>
                    <a:p>
                      <a:pPr marL="233363" indent="-233363">
                        <a:buFont typeface="+mj-lt"/>
                        <a:buAutoNum type="arabicPeriod"/>
                      </a:pPr>
                      <a:r>
                        <a:rPr lang="en-US" sz="2000" dirty="0">
                          <a:solidFill>
                            <a:srgbClr val="45515E"/>
                          </a:solidFill>
                        </a:rPr>
                        <a:t>Mediastinal flutter</a:t>
                      </a:r>
                    </a:p>
                    <a:p>
                      <a:pPr marL="233363" indent="-233363">
                        <a:buFont typeface="+mj-lt"/>
                        <a:buAutoNum type="arabicPeriod"/>
                      </a:pPr>
                      <a:r>
                        <a:rPr lang="en-US" sz="2000" dirty="0">
                          <a:solidFill>
                            <a:srgbClr val="45515E"/>
                          </a:solidFill>
                        </a:rPr>
                        <a:t>Circulatory failure</a:t>
                      </a:r>
                    </a:p>
                    <a:p>
                      <a:pPr marL="233363" indent="-233363">
                        <a:buFont typeface="+mj-lt"/>
                        <a:buAutoNum type="arabicPeriod"/>
                      </a:pPr>
                      <a:r>
                        <a:rPr lang="en-US" sz="2000" dirty="0">
                          <a:solidFill>
                            <a:srgbClr val="45515E"/>
                          </a:solidFill>
                        </a:rPr>
                        <a:t>Lung contusion and laceration</a:t>
                      </a:r>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mj-lt"/>
                        <a:buAutoNum type="arabicPeriod"/>
                      </a:pPr>
                      <a:r>
                        <a:rPr lang="en-US" sz="2000" dirty="0">
                          <a:solidFill>
                            <a:srgbClr val="45515E"/>
                          </a:solidFill>
                        </a:rPr>
                        <a:t>Sever pain and tenderness over the fracture site</a:t>
                      </a:r>
                    </a:p>
                    <a:p>
                      <a:pPr marL="233363" indent="-233363">
                        <a:buFont typeface="+mj-lt"/>
                        <a:buAutoNum type="arabicPeriod"/>
                      </a:pPr>
                      <a:r>
                        <a:rPr lang="en-US" sz="2000" dirty="0">
                          <a:solidFill>
                            <a:srgbClr val="45515E"/>
                          </a:solidFill>
                        </a:rPr>
                        <a:t>Shallow rapid breathing</a:t>
                      </a:r>
                    </a:p>
                    <a:p>
                      <a:pPr marL="233363" indent="-233363">
                        <a:buFont typeface="+mj-lt"/>
                        <a:buAutoNum type="arabicPeriod"/>
                      </a:pPr>
                      <a:r>
                        <a:rPr lang="en-US" sz="2000" dirty="0">
                          <a:solidFill>
                            <a:srgbClr val="45515E"/>
                          </a:solidFill>
                        </a:rPr>
                        <a:t>Crepitus</a:t>
                      </a:r>
                    </a:p>
                    <a:p>
                      <a:pPr marL="233363" indent="-233363">
                        <a:buFont typeface="+mj-lt"/>
                        <a:buAutoNum type="arabicPeriod"/>
                      </a:pPr>
                      <a:r>
                        <a:rPr lang="en-US" sz="2000" dirty="0">
                          <a:solidFill>
                            <a:srgbClr val="45515E"/>
                          </a:solidFill>
                        </a:rPr>
                        <a:t>Evidence of other associated chest or abdominal injuries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mj-lt"/>
                        <a:buAutoNum type="arabicPeriod"/>
                      </a:pPr>
                      <a:r>
                        <a:rPr lang="en-US" sz="2000" dirty="0">
                          <a:solidFill>
                            <a:srgbClr val="45515E"/>
                          </a:solidFill>
                        </a:rPr>
                        <a:t>Aggressive pulmonary physiotherapy</a:t>
                      </a:r>
                    </a:p>
                    <a:p>
                      <a:pPr marL="233363" indent="-233363">
                        <a:buFont typeface="+mj-lt"/>
                        <a:buAutoNum type="arabicPeriod"/>
                      </a:pPr>
                      <a:r>
                        <a:rPr lang="en-US" sz="2000" dirty="0">
                          <a:solidFill>
                            <a:srgbClr val="45515E"/>
                          </a:solidFill>
                        </a:rPr>
                        <a:t>Incentive spirometry</a:t>
                      </a:r>
                    </a:p>
                    <a:p>
                      <a:pPr marL="233363" indent="-233363">
                        <a:buFont typeface="+mj-lt"/>
                        <a:buAutoNum type="arabicPeriod"/>
                      </a:pPr>
                      <a:r>
                        <a:rPr lang="en-US" sz="2000" dirty="0">
                          <a:solidFill>
                            <a:srgbClr val="45515E"/>
                          </a:solidFill>
                        </a:rPr>
                        <a:t>Deep coughing</a:t>
                      </a:r>
                    </a:p>
                    <a:p>
                      <a:pPr marL="233363" indent="-233363">
                        <a:buFont typeface="+mj-lt"/>
                        <a:buAutoNum type="arabicPeriod"/>
                      </a:pPr>
                      <a:r>
                        <a:rPr lang="en-US" sz="2000" dirty="0">
                          <a:solidFill>
                            <a:srgbClr val="45515E"/>
                          </a:solidFill>
                        </a:rPr>
                        <a:t>Bronchoscopy</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233363" indent="-233363">
                        <a:buFont typeface="+mj-lt"/>
                        <a:buAutoNum type="arabicPeriod"/>
                      </a:pPr>
                      <a:r>
                        <a:rPr lang="en-US" sz="2000" dirty="0">
                          <a:solidFill>
                            <a:srgbClr val="45515E"/>
                          </a:solidFill>
                        </a:rPr>
                        <a:t>Respiratory rate &gt; 30/min </a:t>
                      </a:r>
                      <a:r>
                        <a:rPr lang="en-US" sz="2000" dirty="0">
                          <a:solidFill>
                            <a:srgbClr val="0070C0"/>
                          </a:solidFill>
                        </a:rPr>
                        <a:t>(Seminar &gt;35)</a:t>
                      </a:r>
                    </a:p>
                    <a:p>
                      <a:pPr marL="233363" indent="-233363">
                        <a:buFont typeface="+mj-lt"/>
                        <a:buAutoNum type="arabicPeriod"/>
                      </a:pPr>
                      <a:r>
                        <a:rPr lang="en-US" sz="2000" dirty="0">
                          <a:solidFill>
                            <a:srgbClr val="45515E"/>
                          </a:solidFill>
                        </a:rPr>
                        <a:t>PaO2 &lt; 60</a:t>
                      </a:r>
                    </a:p>
                    <a:p>
                      <a:pPr marL="233363" indent="-233363">
                        <a:buFont typeface="+mj-lt"/>
                        <a:buAutoNum type="arabicPeriod"/>
                      </a:pPr>
                      <a:r>
                        <a:rPr lang="en-US" sz="2000" dirty="0">
                          <a:solidFill>
                            <a:srgbClr val="45515E"/>
                          </a:solidFill>
                        </a:rPr>
                        <a:t>PaCO2 &gt; 45 (</a:t>
                      </a:r>
                      <a:r>
                        <a:rPr lang="en-US" sz="2000" dirty="0">
                          <a:solidFill>
                            <a:srgbClr val="0070C0"/>
                          </a:solidFill>
                        </a:rPr>
                        <a:t>Seminar &gt;50)</a:t>
                      </a:r>
                    </a:p>
                    <a:p>
                      <a:pPr marL="233363" indent="-233363">
                        <a:buFont typeface="+mj-lt"/>
                        <a:buAutoNum type="arabicPeriod"/>
                      </a:pPr>
                      <a:r>
                        <a:rPr lang="en-US" sz="2000" dirty="0">
                          <a:solidFill>
                            <a:srgbClr val="0070C0"/>
                          </a:solidFill>
                        </a:rPr>
                        <a:t>Age &gt; 50 year</a:t>
                      </a:r>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8844847"/>
                  </a:ext>
                </a:extLst>
              </a:tr>
            </a:tbl>
          </a:graphicData>
        </a:graphic>
      </p:graphicFrame>
    </p:spTree>
    <p:extLst>
      <p:ext uri="{BB962C8B-B14F-4D97-AF65-F5344CB8AC3E}">
        <p14:creationId xmlns:p14="http://schemas.microsoft.com/office/powerpoint/2010/main" val="3619343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08BA-4ECF-FF96-A41F-847466987176}"/>
              </a:ext>
            </a:extLst>
          </p:cNvPr>
          <p:cNvSpPr>
            <a:spLocks noGrp="1"/>
          </p:cNvSpPr>
          <p:nvPr>
            <p:ph type="title"/>
          </p:nvPr>
        </p:nvSpPr>
        <p:spPr/>
        <p:txBody>
          <a:bodyPr/>
          <a:lstStyle/>
          <a:p>
            <a:r>
              <a:rPr lang="en-US" dirty="0"/>
              <a:t>Flail chest</a:t>
            </a:r>
          </a:p>
        </p:txBody>
      </p:sp>
      <p:pic>
        <p:nvPicPr>
          <p:cNvPr id="7174" name="Picture 6" descr="Flail chest">
            <a:extLst>
              <a:ext uri="{FF2B5EF4-FFF2-40B4-BE49-F238E27FC236}">
                <a16:creationId xmlns:a16="http://schemas.microsoft.com/office/drawing/2014/main" id="{80654888-69F6-9900-2745-B51DBF67046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49742" y="3773320"/>
            <a:ext cx="3204057" cy="240364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27EE8BF1-C786-FD95-AF9E-7E40EA699E7A}"/>
              </a:ext>
            </a:extLst>
          </p:cNvPr>
          <p:cNvSpPr>
            <a:spLocks noGrp="1"/>
          </p:cNvSpPr>
          <p:nvPr>
            <p:ph sz="half" idx="1"/>
          </p:nvPr>
        </p:nvSpPr>
        <p:spPr>
          <a:xfrm>
            <a:off x="838200" y="1306851"/>
            <a:ext cx="6944360" cy="4870112"/>
          </a:xfrm>
        </p:spPr>
        <p:txBody>
          <a:bodyPr>
            <a:normAutofit/>
          </a:bodyPr>
          <a:lstStyle/>
          <a:p>
            <a:pPr>
              <a:buFont typeface="Courier New" panose="02070309020205020404" pitchFamily="49" charset="0"/>
              <a:buChar char="o"/>
            </a:pPr>
            <a:r>
              <a:rPr lang="en-US" sz="2600" dirty="0"/>
              <a:t>X-ray chest (AP view; supine) of patient with a history of trauma</a:t>
            </a:r>
          </a:p>
          <a:p>
            <a:pPr>
              <a:buFont typeface="Courier New" panose="02070309020205020404" pitchFamily="49" charset="0"/>
              <a:buChar char="o"/>
            </a:pPr>
            <a:r>
              <a:rPr lang="en-US" sz="2600" dirty="0"/>
              <a:t>Multiple right rib fractures (red lines) are present, some of which show marked displacement. There is extensive subcutaneous emphysema (examples indicated by arrowheads). The right lung is diffusely opaque (green overlay), likely reflective of pulmonary contusion in view of the trauma history.</a:t>
            </a:r>
          </a:p>
          <a:p>
            <a:pPr>
              <a:buFont typeface="Courier New" panose="02070309020205020404" pitchFamily="49" charset="0"/>
              <a:buChar char="o"/>
            </a:pPr>
            <a:r>
              <a:rPr lang="en-US" sz="2600" dirty="0"/>
              <a:t>White overlay: ribs</a:t>
            </a:r>
          </a:p>
        </p:txBody>
      </p:sp>
      <p:pic>
        <p:nvPicPr>
          <p:cNvPr id="7" name="Picture 4" descr="Flail chest">
            <a:extLst>
              <a:ext uri="{FF2B5EF4-FFF2-40B4-BE49-F238E27FC236}">
                <a16:creationId xmlns:a16="http://schemas.microsoft.com/office/drawing/2014/main" id="{2F702C00-0A27-4676-6503-AC8BDB9C4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741" y="1306851"/>
            <a:ext cx="3204058" cy="240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603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E604-C963-0E70-3C08-61CE011F570D}"/>
              </a:ext>
            </a:extLst>
          </p:cNvPr>
          <p:cNvSpPr>
            <a:spLocks noGrp="1"/>
          </p:cNvSpPr>
          <p:nvPr>
            <p:ph type="title"/>
          </p:nvPr>
        </p:nvSpPr>
        <p:spPr/>
        <p:txBody>
          <a:bodyPr/>
          <a:lstStyle/>
          <a:p>
            <a:r>
              <a:rPr lang="en-US" dirty="0"/>
              <a:t>Other fractures</a:t>
            </a:r>
          </a:p>
        </p:txBody>
      </p:sp>
      <p:graphicFrame>
        <p:nvGraphicFramePr>
          <p:cNvPr id="5" name="Content Placeholder 3">
            <a:extLst>
              <a:ext uri="{FF2B5EF4-FFF2-40B4-BE49-F238E27FC236}">
                <a16:creationId xmlns:a16="http://schemas.microsoft.com/office/drawing/2014/main" id="{E82BE99A-8426-156F-B2A0-F79EB3127767}"/>
              </a:ext>
            </a:extLst>
          </p:cNvPr>
          <p:cNvGraphicFramePr>
            <a:graphicFrameLocks noGrp="1"/>
          </p:cNvGraphicFramePr>
          <p:nvPr>
            <p:ph idx="1"/>
          </p:nvPr>
        </p:nvGraphicFramePr>
        <p:xfrm>
          <a:off x="838200" y="1304925"/>
          <a:ext cx="8503920" cy="4642173"/>
        </p:xfrm>
        <a:graphic>
          <a:graphicData uri="http://schemas.openxmlformats.org/drawingml/2006/table">
            <a:tbl>
              <a:tblPr firstRow="1" bandRow="1">
                <a:tableStyleId>{5940675A-B579-460E-94D1-54222C63F5DA}</a:tableStyleId>
              </a:tblPr>
              <a:tblGrid>
                <a:gridCol w="1311816">
                  <a:extLst>
                    <a:ext uri="{9D8B030D-6E8A-4147-A177-3AD203B41FA5}">
                      <a16:colId xmlns:a16="http://schemas.microsoft.com/office/drawing/2014/main" val="1060944986"/>
                    </a:ext>
                  </a:extLst>
                </a:gridCol>
                <a:gridCol w="7192104">
                  <a:extLst>
                    <a:ext uri="{9D8B030D-6E8A-4147-A177-3AD203B41FA5}">
                      <a16:colId xmlns:a16="http://schemas.microsoft.com/office/drawing/2014/main" val="1886480284"/>
                    </a:ext>
                  </a:extLst>
                </a:gridCol>
              </a:tblGrid>
              <a:tr h="2369781">
                <a:tc>
                  <a:txBody>
                    <a:bodyPr/>
                    <a:lstStyle/>
                    <a:p>
                      <a:pPr algn="ctr"/>
                      <a:r>
                        <a:rPr lang="en-US" sz="2400" b="1" dirty="0">
                          <a:solidFill>
                            <a:srgbClr val="45515E"/>
                          </a:solidFill>
                        </a:rPr>
                        <a:t>Sternal fracture</a:t>
                      </a:r>
                    </a:p>
                  </a:txBody>
                  <a:tcPr anchor="ctr">
                    <a:lnL w="12700" cmpd="sng">
                      <a:noFill/>
                    </a:lnL>
                    <a:lnR w="381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2000" dirty="0">
                          <a:solidFill>
                            <a:srgbClr val="45515E"/>
                          </a:solidFill>
                        </a:rPr>
                        <a:t>4% of motor vehicle accidents</a:t>
                      </a:r>
                    </a:p>
                    <a:p>
                      <a:pPr marL="169863" indent="-169863">
                        <a:buFont typeface="Arial" panose="020B0604020202020204" pitchFamily="34" charset="0"/>
                        <a:buChar char="•"/>
                      </a:pPr>
                      <a:r>
                        <a:rPr lang="en-US" sz="2000" dirty="0">
                          <a:solidFill>
                            <a:srgbClr val="45515E"/>
                          </a:solidFill>
                        </a:rPr>
                        <a:t>Typically, the fracture is transverse and located in the upper and middle portions of the body of the sternum. (M/C location)</a:t>
                      </a:r>
                    </a:p>
                    <a:p>
                      <a:pPr marL="169863" indent="-169863">
                        <a:buFont typeface="Arial" panose="020B0604020202020204" pitchFamily="34" charset="0"/>
                        <a:buChar char="•"/>
                      </a:pPr>
                      <a:r>
                        <a:rPr lang="en-US" sz="2000" dirty="0">
                          <a:solidFill>
                            <a:srgbClr val="45515E"/>
                          </a:solidFill>
                        </a:rPr>
                        <a:t>Associated injuries (thoracic &amp; head) occur in 55-70%</a:t>
                      </a:r>
                    </a:p>
                    <a:p>
                      <a:pPr marL="169863" indent="-169863">
                        <a:buFont typeface="Arial" panose="020B0604020202020204" pitchFamily="34" charset="0"/>
                        <a:buChar char="•"/>
                      </a:pPr>
                      <a:r>
                        <a:rPr lang="en-US" sz="2000" dirty="0">
                          <a:solidFill>
                            <a:srgbClr val="45515E"/>
                          </a:solidFill>
                        </a:rPr>
                        <a:t>The most common associated injuries are rib fractures, long bone fractures, and closed head injuries</a:t>
                      </a:r>
                    </a:p>
                    <a:p>
                      <a:pPr marL="169863" indent="-169863">
                        <a:buFont typeface="Arial" panose="020B0604020202020204" pitchFamily="34" charset="0"/>
                        <a:buChar char="•"/>
                      </a:pPr>
                      <a:r>
                        <a:rPr lang="en-US" sz="2000" dirty="0">
                          <a:solidFill>
                            <a:srgbClr val="45515E"/>
                          </a:solidFill>
                        </a:rPr>
                        <a:t>Blunt cardiac injuries are diagnosed in fewer than 20%</a:t>
                      </a:r>
                    </a:p>
                  </a:txBody>
                  <a:tcPr anchor="ctr">
                    <a:lnL w="38100" cap="flat" cmpd="sng" algn="ctr">
                      <a:solidFill>
                        <a:schemeClr val="bg1"/>
                      </a:solidFill>
                      <a:prstDash val="solid"/>
                      <a:round/>
                      <a:headEnd type="none" w="med" len="med"/>
                      <a:tailEnd type="none" w="med" len="med"/>
                    </a:lnL>
                    <a:lnR w="12700" cmpd="sng">
                      <a:noFill/>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756400"/>
                  </a:ext>
                </a:extLst>
              </a:tr>
              <a:tr h="876494">
                <a:tc>
                  <a:txBody>
                    <a:bodyPr/>
                    <a:lstStyle/>
                    <a:p>
                      <a:pPr algn="ctr"/>
                      <a:r>
                        <a:rPr lang="en-US" sz="2400" b="1" dirty="0">
                          <a:solidFill>
                            <a:srgbClr val="45515E"/>
                          </a:solidFill>
                        </a:rPr>
                        <a:t>Scapula fractures</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indent="-342900">
                        <a:buFont typeface="Arial" panose="020B0604020202020204" pitchFamily="34" charset="0"/>
                        <a:buChar char="•"/>
                      </a:pPr>
                      <a:r>
                        <a:rPr lang="en-US" sz="2000" b="0" dirty="0">
                          <a:solidFill>
                            <a:srgbClr val="45515E"/>
                          </a:solidFill>
                        </a:rPr>
                        <a:t>80-90% incidence of associated injuries </a:t>
                      </a:r>
                    </a:p>
                    <a:p>
                      <a:pPr marL="342900" indent="-342900">
                        <a:buFont typeface="Arial" panose="020B0604020202020204" pitchFamily="34" charset="0"/>
                        <a:buChar char="•"/>
                      </a:pPr>
                      <a:r>
                        <a:rPr lang="en-US" sz="2000" b="0" dirty="0">
                          <a:solidFill>
                            <a:srgbClr val="45515E"/>
                          </a:solidFill>
                        </a:rPr>
                        <a:t>Due to significant force of impact</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4751441"/>
                  </a:ext>
                </a:extLst>
              </a:tr>
              <a:tr h="1395898">
                <a:tc>
                  <a:txBody>
                    <a:bodyPr/>
                    <a:lstStyle/>
                    <a:p>
                      <a:pPr algn="ctr"/>
                      <a:r>
                        <a:rPr lang="en-US" sz="2400" b="1" dirty="0">
                          <a:solidFill>
                            <a:srgbClr val="45515E"/>
                          </a:solidFill>
                        </a:rPr>
                        <a:t>Clavicle fracture</a:t>
                      </a:r>
                    </a:p>
                  </a:txBody>
                  <a:tcPr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69863" indent="-169863">
                        <a:buFont typeface="Arial" panose="020B0604020202020204" pitchFamily="34" charset="0"/>
                        <a:buChar char="•"/>
                      </a:pPr>
                      <a:r>
                        <a:rPr lang="en-US" sz="2000" dirty="0">
                          <a:solidFill>
                            <a:srgbClr val="45515E"/>
                          </a:solidFill>
                        </a:rPr>
                        <a:t>Approximately 75-80% of occur in the middle third</a:t>
                      </a:r>
                    </a:p>
                    <a:p>
                      <a:pPr marL="169863" indent="-169863">
                        <a:buFont typeface="Arial" panose="020B0604020202020204" pitchFamily="34" charset="0"/>
                        <a:buChar char="•"/>
                      </a:pPr>
                      <a:r>
                        <a:rPr lang="en-US" sz="2000" dirty="0">
                          <a:solidFill>
                            <a:srgbClr val="45515E"/>
                          </a:solidFill>
                        </a:rPr>
                        <a:t>Nearly all clavicular fractures can be managed without surgery</a:t>
                      </a:r>
                    </a:p>
                    <a:p>
                      <a:pPr marL="169863" indent="-169863">
                        <a:buFont typeface="Arial" panose="020B0604020202020204" pitchFamily="34" charset="0"/>
                        <a:buChar char="•"/>
                      </a:pPr>
                      <a:r>
                        <a:rPr lang="en-US" sz="2000" dirty="0">
                          <a:solidFill>
                            <a:srgbClr val="45515E"/>
                          </a:solidFill>
                        </a:rPr>
                        <a:t>Primary treatment consists of immobilization with a figure-of-eight dressing, clavicle strap, or sling.</a:t>
                      </a:r>
                    </a:p>
                  </a:txBody>
                  <a:tcPr anchor="ctr">
                    <a:lnL w="38100" cap="flat" cmpd="sng" algn="ctr">
                      <a:solidFill>
                        <a:schemeClr val="bg1"/>
                      </a:solidFill>
                      <a:prstDash val="solid"/>
                      <a:round/>
                      <a:headEnd type="none" w="med" len="med"/>
                      <a:tailEnd type="none" w="med" len="med"/>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64128870"/>
                  </a:ext>
                </a:extLst>
              </a:tr>
            </a:tbl>
          </a:graphicData>
        </a:graphic>
      </p:graphicFrame>
      <p:grpSp>
        <p:nvGrpSpPr>
          <p:cNvPr id="7" name="Group 6">
            <a:extLst>
              <a:ext uri="{FF2B5EF4-FFF2-40B4-BE49-F238E27FC236}">
                <a16:creationId xmlns:a16="http://schemas.microsoft.com/office/drawing/2014/main" id="{718E8E26-BEF0-A180-3CC5-E0876FC472BB}"/>
              </a:ext>
            </a:extLst>
          </p:cNvPr>
          <p:cNvGrpSpPr/>
          <p:nvPr/>
        </p:nvGrpSpPr>
        <p:grpSpPr>
          <a:xfrm>
            <a:off x="9384049" y="1304925"/>
            <a:ext cx="1969751" cy="4642174"/>
            <a:chOff x="9614178" y="2077145"/>
            <a:chExt cx="1739621" cy="4099819"/>
          </a:xfrm>
        </p:grpSpPr>
        <p:pic>
          <p:nvPicPr>
            <p:cNvPr id="2050" name="Picture 2" descr="Figure-of-eight bandage. a Anterior and b posterior aspects. c An... |  Download Scientific Diagram">
              <a:extLst>
                <a:ext uri="{FF2B5EF4-FFF2-40B4-BE49-F238E27FC236}">
                  <a16:creationId xmlns:a16="http://schemas.microsoft.com/office/drawing/2014/main" id="{F23F7409-F16A-459A-DCA9-9640FDAF2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4178" y="2077145"/>
              <a:ext cx="1739621" cy="3515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399CF0-3171-A0B1-B4FD-1BBD71FED8B6}"/>
                </a:ext>
              </a:extLst>
            </p:cNvPr>
            <p:cNvSpPr txBox="1"/>
            <p:nvPr/>
          </p:nvSpPr>
          <p:spPr>
            <a:xfrm>
              <a:off x="9614178" y="5592189"/>
              <a:ext cx="1739621" cy="584775"/>
            </a:xfrm>
            <a:prstGeom prst="rect">
              <a:avLst/>
            </a:prstGeom>
            <a:solidFill>
              <a:srgbClr val="898756"/>
            </a:solidFill>
          </p:spPr>
          <p:txBody>
            <a:bodyPr wrap="square" rtlCol="0">
              <a:spAutoFit/>
            </a:bodyPr>
            <a:lstStyle/>
            <a:p>
              <a:pPr algn="ctr"/>
              <a:r>
                <a:rPr lang="en-US" sz="1600" b="1" dirty="0">
                  <a:solidFill>
                    <a:srgbClr val="FFFFFF"/>
                  </a:solidFill>
                </a:rPr>
                <a:t>Figure-of-eight dressing</a:t>
              </a:r>
            </a:p>
          </p:txBody>
        </p:sp>
      </p:grpSp>
    </p:spTree>
    <p:extLst>
      <p:ext uri="{BB962C8B-B14F-4D97-AF65-F5344CB8AC3E}">
        <p14:creationId xmlns:p14="http://schemas.microsoft.com/office/powerpoint/2010/main" val="26116515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F47B-ACB3-6507-67B9-009B5ADEA61B}"/>
              </a:ext>
            </a:extLst>
          </p:cNvPr>
          <p:cNvSpPr>
            <a:spLocks noGrp="1"/>
          </p:cNvSpPr>
          <p:nvPr>
            <p:ph type="title"/>
          </p:nvPr>
        </p:nvSpPr>
        <p:spPr/>
        <p:txBody>
          <a:bodyPr/>
          <a:lstStyle/>
          <a:p>
            <a:r>
              <a:rPr lang="en-US" dirty="0"/>
              <a:t>Clavicle and rib fractures</a:t>
            </a:r>
          </a:p>
        </p:txBody>
      </p:sp>
      <p:pic>
        <p:nvPicPr>
          <p:cNvPr id="4100" name="Picture 4" descr="Clavicle and rib fractures">
            <a:extLst>
              <a:ext uri="{FF2B5EF4-FFF2-40B4-BE49-F238E27FC236}">
                <a16:creationId xmlns:a16="http://schemas.microsoft.com/office/drawing/2014/main" id="{744305DB-4844-C742-C70B-AAACCDEBC31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306851"/>
            <a:ext cx="5181600" cy="426469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745CB6A2-BD4F-C57A-7A0C-8F0430A34F0A}"/>
              </a:ext>
            </a:extLst>
          </p:cNvPr>
          <p:cNvSpPr>
            <a:spLocks noGrp="1"/>
          </p:cNvSpPr>
          <p:nvPr>
            <p:ph sz="half" idx="1"/>
          </p:nvPr>
        </p:nvSpPr>
        <p:spPr/>
        <p:txBody>
          <a:bodyPr>
            <a:normAutofit/>
          </a:bodyPr>
          <a:lstStyle/>
          <a:p>
            <a:pPr>
              <a:buFont typeface="Courier New" panose="02070309020205020404" pitchFamily="49" charset="0"/>
              <a:buChar char="o"/>
            </a:pPr>
            <a:r>
              <a:rPr lang="en-US" sz="2400" dirty="0"/>
              <a:t>X-ray chest (PA view) of a patient with polytrauma from a motor vehicle crash</a:t>
            </a:r>
          </a:p>
          <a:p>
            <a:pPr>
              <a:buFont typeface="Courier New" panose="02070309020205020404" pitchFamily="49" charset="0"/>
              <a:buChar char="o"/>
            </a:pPr>
            <a:r>
              <a:rPr lang="en-US" sz="2400" dirty="0"/>
              <a:t>A displaced fracture (green overlay) of the mid-shaft of the right clavicle is accompanied by fractures of the third and fourth ribs (red overlay). Subtle buckling of the cortex of the first rib also suggests a fracture (arrowheads). A first rib fracture is a marker of severity in polytrauma, frequently associated with severe organ injury.</a:t>
            </a:r>
          </a:p>
        </p:txBody>
      </p:sp>
    </p:spTree>
    <p:extLst>
      <p:ext uri="{BB962C8B-B14F-4D97-AF65-F5344CB8AC3E}">
        <p14:creationId xmlns:p14="http://schemas.microsoft.com/office/powerpoint/2010/main" val="2465341150"/>
      </p:ext>
    </p:extLst>
  </p:cSld>
  <p:clrMapOvr>
    <a:masterClrMapping/>
  </p:clrMapOvr>
</p:sld>
</file>

<file path=ppt/theme/theme1.xml><?xml version="1.0" encoding="utf-8"?>
<a:theme xmlns:a="http://schemas.openxmlformats.org/drawingml/2006/main" name="MB - Lagneh">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B - Lagneh" id="{AC434D15-D1DA-42BC-85E4-2D915A6CAE6C}" vid="{66CA60BF-F0E7-4B13-9A68-1CFAB4E3CD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MB - Lagneh</Template>
  <TotalTime>33</TotalTime>
  <Words>17684</Words>
  <Application>Microsoft Office PowerPoint</Application>
  <PresentationFormat>Widescreen</PresentationFormat>
  <Paragraphs>2175</Paragraphs>
  <Slides>193</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193</vt:i4>
      </vt:variant>
    </vt:vector>
  </HeadingPairs>
  <TitlesOfParts>
    <vt:vector size="205" baseType="lpstr">
      <vt:lpstr>Aptos</vt:lpstr>
      <vt:lpstr>Arial</vt:lpstr>
      <vt:lpstr>Arial Black</vt:lpstr>
      <vt:lpstr>Arial Nova</vt:lpstr>
      <vt:lpstr>Calibri</vt:lpstr>
      <vt:lpstr>Calibri Light</vt:lpstr>
      <vt:lpstr>Courier New</vt:lpstr>
      <vt:lpstr>Lato</vt:lpstr>
      <vt:lpstr>Symbol</vt:lpstr>
      <vt:lpstr>Tahoma</vt:lpstr>
      <vt:lpstr>Wingdings</vt:lpstr>
      <vt:lpstr>MB - Lagneh</vt:lpstr>
      <vt:lpstr>Trauma Surgery and Burns</vt:lpstr>
      <vt:lpstr>الملاحظات</vt:lpstr>
      <vt:lpstr>Management of trauma patients</vt:lpstr>
      <vt:lpstr>Introduction</vt:lpstr>
      <vt:lpstr>PowerPoint Presentation</vt:lpstr>
      <vt:lpstr>Advanced trauma life support (ATLS)</vt:lpstr>
      <vt:lpstr>Key components of ATLS</vt:lpstr>
      <vt:lpstr>Primary survey (The ABCDE algorithm)</vt:lpstr>
      <vt:lpstr>Primary survey (The ABCDE algorithm)</vt:lpstr>
      <vt:lpstr>Primary survey (The ABCDE algorithm)</vt:lpstr>
      <vt:lpstr>Primary survey (The ABCDE algorithm)</vt:lpstr>
      <vt:lpstr>Primary survey (The ABCDE algorithm)</vt:lpstr>
      <vt:lpstr>Adjuncts to primary survey</vt:lpstr>
      <vt:lpstr>Secondary survey</vt:lpstr>
      <vt:lpstr>Secondary survey</vt:lpstr>
      <vt:lpstr>Head-to-toe physical examination</vt:lpstr>
      <vt:lpstr>Head-to-toe physical examination cont.</vt:lpstr>
      <vt:lpstr>Diagnostics</vt:lpstr>
      <vt:lpstr>Shock</vt:lpstr>
      <vt:lpstr>Shock definition and pathophysiology</vt:lpstr>
      <vt:lpstr>Blood Pressure in shock</vt:lpstr>
      <vt:lpstr>Shock hemodynamic parameters </vt:lpstr>
      <vt:lpstr>Common Features of Shock</vt:lpstr>
      <vt:lpstr>Shock Work-up</vt:lpstr>
      <vt:lpstr>Diagnostics</vt:lpstr>
      <vt:lpstr>Monitoring parameters for patients with shock</vt:lpstr>
      <vt:lpstr>Extras</vt:lpstr>
      <vt:lpstr>Hypovolemic Shock</vt:lpstr>
      <vt:lpstr>Hypovolemic Shock</vt:lpstr>
      <vt:lpstr>Hypovolemic Shock Management</vt:lpstr>
      <vt:lpstr>Cardiogenic shock and obstructive shock</vt:lpstr>
      <vt:lpstr>Management of cardiogenic shock</vt:lpstr>
      <vt:lpstr>Distributive shock</vt:lpstr>
      <vt:lpstr>Septic Shock – Definitions</vt:lpstr>
      <vt:lpstr>Sequential [Sepsis-Related] Organ Failure Assessment Score</vt:lpstr>
      <vt:lpstr>Sepsis management</vt:lpstr>
      <vt:lpstr>Adrenal Crisis </vt:lpstr>
      <vt:lpstr>Summary</vt:lpstr>
      <vt:lpstr>Vasopressors</vt:lpstr>
      <vt:lpstr>Vasopressors &amp; Inotropic Agents</vt:lpstr>
      <vt:lpstr>Head trauma</vt:lpstr>
      <vt:lpstr>Surgical Anatomy </vt:lpstr>
      <vt:lpstr>Head trauma</vt:lpstr>
      <vt:lpstr>Head trauma</vt:lpstr>
      <vt:lpstr>Head trauma – Etiology</vt:lpstr>
      <vt:lpstr>Traumatic head injury summery</vt:lpstr>
      <vt:lpstr>Scalp Hematomas</vt:lpstr>
      <vt:lpstr>Skull fractures</vt:lpstr>
      <vt:lpstr>Skull fractures</vt:lpstr>
      <vt:lpstr>Depressed skull fracture</vt:lpstr>
      <vt:lpstr>Basal skull fracture</vt:lpstr>
      <vt:lpstr>Brain injury</vt:lpstr>
      <vt:lpstr>Extra Axial Hematomas</vt:lpstr>
      <vt:lpstr>Epidural hematoma</vt:lpstr>
      <vt:lpstr>Acute subdural hemorrhage</vt:lpstr>
      <vt:lpstr>Chronic subdural hemorrhage</vt:lpstr>
      <vt:lpstr>Subarachnoid hemorrhage</vt:lpstr>
      <vt:lpstr>Intraventricular haemorrhage</vt:lpstr>
      <vt:lpstr>Intra Axial injuries</vt:lpstr>
      <vt:lpstr>Effects of brain injury</vt:lpstr>
      <vt:lpstr>Acute hemorrhagic contusion</vt:lpstr>
      <vt:lpstr>Diffuse primary brain injury</vt:lpstr>
      <vt:lpstr>Coning</vt:lpstr>
      <vt:lpstr>Clinical approach to head injuries</vt:lpstr>
      <vt:lpstr>Clinical approach to head injuries</vt:lpstr>
      <vt:lpstr>Glasgow coma scale</vt:lpstr>
      <vt:lpstr>Calculate the GCS and determine the severity</vt:lpstr>
      <vt:lpstr>Calculate the GCS and determine the severity</vt:lpstr>
      <vt:lpstr>Investigations</vt:lpstr>
      <vt:lpstr>Criteria</vt:lpstr>
      <vt:lpstr>Treatment - Moderate to Severe Injury </vt:lpstr>
      <vt:lpstr>Control of ICP </vt:lpstr>
      <vt:lpstr>Complications</vt:lpstr>
      <vt:lpstr>PowerPoint Presentation</vt:lpstr>
      <vt:lpstr>Neck Injury</vt:lpstr>
      <vt:lpstr>Introduction</vt:lpstr>
      <vt:lpstr>Neck anatomy</vt:lpstr>
      <vt:lpstr>Neck zones</vt:lpstr>
      <vt:lpstr>Neck zones</vt:lpstr>
      <vt:lpstr>Etiology</vt:lpstr>
      <vt:lpstr>Approach to blunt neck trauma</vt:lpstr>
      <vt:lpstr>Laryngeal injuries in blunt neck trauma</vt:lpstr>
      <vt:lpstr>Laryngeal injuries according to the anatomical location</vt:lpstr>
      <vt:lpstr>Laryngeal injuries in blunt neck trauma</vt:lpstr>
      <vt:lpstr>Approach to penetrating neck trauma</vt:lpstr>
      <vt:lpstr>Clinical features of penetrating neck trauma</vt:lpstr>
      <vt:lpstr>Penetrating neck trauma investigations</vt:lpstr>
      <vt:lpstr>Penetrating neck trauma management</vt:lpstr>
      <vt:lpstr>Thoracic trauma</vt:lpstr>
      <vt:lpstr>PowerPoint Presentation</vt:lpstr>
      <vt:lpstr>PowerPoint Presentation</vt:lpstr>
      <vt:lpstr>Thoracic  injury</vt:lpstr>
      <vt:lpstr>Rib fracture</vt:lpstr>
      <vt:lpstr>PowerPoint Presentation</vt:lpstr>
      <vt:lpstr>Pathomechanism of flail chest</vt:lpstr>
      <vt:lpstr>Flail chest</vt:lpstr>
      <vt:lpstr>Flail chest</vt:lpstr>
      <vt:lpstr>Other fractures</vt:lpstr>
      <vt:lpstr>Clavicle and rib fractures</vt:lpstr>
      <vt:lpstr>Pneumothorax</vt:lpstr>
      <vt:lpstr>Pneumothorax</vt:lpstr>
      <vt:lpstr>PowerPoint Presentation</vt:lpstr>
      <vt:lpstr>Types of traumatic pneumothorax</vt:lpstr>
      <vt:lpstr>Types of traumatic pneumothorax</vt:lpstr>
      <vt:lpstr>Chest tube placement procedure</vt:lpstr>
      <vt:lpstr>Hemothorax</vt:lpstr>
      <vt:lpstr>Hemothorax – Investigations (Chest X-ray)</vt:lpstr>
      <vt:lpstr>Hemothorax – Treatment</vt:lpstr>
      <vt:lpstr>Lung injuries</vt:lpstr>
      <vt:lpstr>Tracheobronchial injuries</vt:lpstr>
      <vt:lpstr>Tracheobronchial injuries – Fallen lung sign</vt:lpstr>
      <vt:lpstr>Cardiac injuries</vt:lpstr>
      <vt:lpstr>Cardiac tamponade</vt:lpstr>
      <vt:lpstr>Chest x-ray of cardiac tamponade</vt:lpstr>
      <vt:lpstr>Esophageal injuries</vt:lpstr>
      <vt:lpstr>Esophageal injuries – Treatment</vt:lpstr>
      <vt:lpstr>Diaphragmatic injury</vt:lpstr>
      <vt:lpstr>Diaphragmatic injury – Possible findings on imaging</vt:lpstr>
      <vt:lpstr>Approach to penetrating chest trauma</vt:lpstr>
      <vt:lpstr>Bedside interventions for penetrating chest trauma</vt:lpstr>
      <vt:lpstr>Urgent thoracotomy</vt:lpstr>
      <vt:lpstr>Abdominal trauma</vt:lpstr>
      <vt:lpstr>Abdominal trauma</vt:lpstr>
      <vt:lpstr>Abdominal trauma</vt:lpstr>
      <vt:lpstr>Approach to abdominal trauma patient </vt:lpstr>
      <vt:lpstr>Approach to blunt abdominal trauma</vt:lpstr>
      <vt:lpstr>Approach to penetrating abdominal trauma</vt:lpstr>
      <vt:lpstr>Assessment of blunt abdominal trauma</vt:lpstr>
      <vt:lpstr>Assessment of penetrating injuries</vt:lpstr>
      <vt:lpstr>Assessment of abdominal injuries</vt:lpstr>
      <vt:lpstr>Assessment of abdominal injuries</vt:lpstr>
      <vt:lpstr>Diagnostics</vt:lpstr>
      <vt:lpstr>Diagnostics</vt:lpstr>
      <vt:lpstr>Diagnostics – Comparison</vt:lpstr>
      <vt:lpstr>Splenic injury – Spleen anatomy</vt:lpstr>
      <vt:lpstr>Splenic injury</vt:lpstr>
      <vt:lpstr>Diagnostic evaluation</vt:lpstr>
      <vt:lpstr>Diagnostic evaluation</vt:lpstr>
      <vt:lpstr>CT scan with IV contrast showing splenic injury</vt:lpstr>
      <vt:lpstr>Management of splenic injury</vt:lpstr>
      <vt:lpstr>Atraumatic rupture</vt:lpstr>
      <vt:lpstr>Splenosis</vt:lpstr>
      <vt:lpstr>Liver injury</vt:lpstr>
      <vt:lpstr>Treatment of liver injury</vt:lpstr>
      <vt:lpstr>Retroperitoneal hematoma</vt:lpstr>
      <vt:lpstr>Retroperitoneal hematoma, CT scan</vt:lpstr>
      <vt:lpstr>Pancreatic trauma – Pancreas anatomy</vt:lpstr>
      <vt:lpstr>Pancreatic trauma – Pancreas anatomy</vt:lpstr>
      <vt:lpstr>Pancreatic trauma</vt:lpstr>
      <vt:lpstr>Pancreatic trauma grading</vt:lpstr>
      <vt:lpstr>Pancreatic trauma management</vt:lpstr>
      <vt:lpstr>Colon Anatomy</vt:lpstr>
      <vt:lpstr>Colon Anatomy – Blood supply &amp; Lymphatics</vt:lpstr>
      <vt:lpstr>Rectal Anatomy – Blood supply &amp; Lymphatics</vt:lpstr>
      <vt:lpstr>Colorectal Injury</vt:lpstr>
      <vt:lpstr>How to suspect large bowel injuries</vt:lpstr>
      <vt:lpstr>PowerPoint Presentation</vt:lpstr>
      <vt:lpstr>Colon Injury Treatment – Primary repair</vt:lpstr>
      <vt:lpstr>Colon Injury Treatment – Colostomy</vt:lpstr>
      <vt:lpstr>Colon Injury Treatment – Colostomy</vt:lpstr>
      <vt:lpstr>Colon Injury Treatment – Exteriorized repair</vt:lpstr>
      <vt:lpstr>Complications</vt:lpstr>
      <vt:lpstr>Rectal injury</vt:lpstr>
      <vt:lpstr>Principles of management of rectal injuries</vt:lpstr>
      <vt:lpstr>Principles of management of rectal injuries</vt:lpstr>
      <vt:lpstr>Perianal and anal canal injuries</vt:lpstr>
      <vt:lpstr>Multiple trauma patients </vt:lpstr>
      <vt:lpstr>Flowcharts</vt:lpstr>
      <vt:lpstr>Burn</vt:lpstr>
      <vt:lpstr>Burns</vt:lpstr>
      <vt:lpstr>Pathophysiology of thermal burns</vt:lpstr>
      <vt:lpstr>Pathophysiology of thermal burns</vt:lpstr>
      <vt:lpstr>Pathophysiology of thermal burns</vt:lpstr>
      <vt:lpstr>Pathophysiology of thermal burns</vt:lpstr>
      <vt:lpstr>PowerPoint Presentation</vt:lpstr>
      <vt:lpstr>Classification – Depth of burns</vt:lpstr>
      <vt:lpstr>Assessment of burn surface area involvement</vt:lpstr>
      <vt:lpstr>Rule of nines</vt:lpstr>
      <vt:lpstr>PowerPoint Presentation</vt:lpstr>
      <vt:lpstr>Inhalation injury</vt:lpstr>
      <vt:lpstr>Inhalation injury</vt:lpstr>
      <vt:lpstr>Special burn areas</vt:lpstr>
      <vt:lpstr>Special burn areas</vt:lpstr>
      <vt:lpstr>Management of minor burns</vt:lpstr>
      <vt:lpstr>Management of moderate and major burns</vt:lpstr>
      <vt:lpstr>Fluid resuscitation</vt:lpstr>
      <vt:lpstr>Management of moderate and major burns</vt:lpstr>
      <vt:lpstr>Management of moderate and major burns</vt:lpstr>
      <vt:lpstr>Grafting</vt:lpstr>
      <vt:lpstr>Grafting</vt:lpstr>
      <vt:lpstr>Differences between grafts and flaps</vt:lpstr>
      <vt:lpstr>Management of moderate and major burns</vt:lpstr>
      <vt:lpstr>Management of moderate and major burns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Surgery Mini-OSCE Overhaul Dossier</dc:title>
  <dc:creator>mahmoud barakat</dc:creator>
  <cp:lastModifiedBy>mahmoud barakat</cp:lastModifiedBy>
  <cp:revision>24</cp:revision>
  <dcterms:created xsi:type="dcterms:W3CDTF">2024-02-03T00:17:08Z</dcterms:created>
  <dcterms:modified xsi:type="dcterms:W3CDTF">2024-06-04T17:09:11Z</dcterms:modified>
</cp:coreProperties>
</file>