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99" r:id="rId5"/>
    <p:sldId id="300" r:id="rId6"/>
    <p:sldId id="301" r:id="rId7"/>
    <p:sldId id="293" r:id="rId8"/>
    <p:sldId id="297"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21AE-DFCC-1415-19F1-5E28A2390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F0741-7582-2386-406B-4FD92D025D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BEFEF1-23CA-89D9-AAB5-1CC5075E8B9E}"/>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5" name="Footer Placeholder 4">
            <a:extLst>
              <a:ext uri="{FF2B5EF4-FFF2-40B4-BE49-F238E27FC236}">
                <a16:creationId xmlns:a16="http://schemas.microsoft.com/office/drawing/2014/main" id="{2F31A168-24DD-ACF6-FB87-7AFD465C5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7B248-E28B-7333-54CA-DEA5AF228967}"/>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29313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63BE-3A5D-DC80-003D-72EC134748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AE0191-CC89-DBBB-6F1D-BCBF504A2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3A51-D8FF-9853-AD5F-68AD76C712DB}"/>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5" name="Footer Placeholder 4">
            <a:extLst>
              <a:ext uri="{FF2B5EF4-FFF2-40B4-BE49-F238E27FC236}">
                <a16:creationId xmlns:a16="http://schemas.microsoft.com/office/drawing/2014/main" id="{60F940D5-972F-1337-4C90-8993A614E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6A40B-5B0D-E597-A72C-264529001B65}"/>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196871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5AC642-132A-DF8C-6918-E968446FB7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07B83-3D41-B4CE-9FA6-E9E1E1934B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4A593-F5DA-5110-8E8C-3969E5198BDE}"/>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5" name="Footer Placeholder 4">
            <a:extLst>
              <a:ext uri="{FF2B5EF4-FFF2-40B4-BE49-F238E27FC236}">
                <a16:creationId xmlns:a16="http://schemas.microsoft.com/office/drawing/2014/main" id="{BA01A95C-3477-0EA4-9936-9250A4CAE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BC13C-0B16-761C-D727-B1267B35EB94}"/>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55884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FCCF-1E09-C8D2-E0A7-2B68D2F52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517C8-A998-F56E-DD28-6A358FEBC4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D47D0-408F-E8F7-D388-5F9A8DC40FFF}"/>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5" name="Footer Placeholder 4">
            <a:extLst>
              <a:ext uri="{FF2B5EF4-FFF2-40B4-BE49-F238E27FC236}">
                <a16:creationId xmlns:a16="http://schemas.microsoft.com/office/drawing/2014/main" id="{2F241E21-A191-6A42-19A8-7300BF93E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156C8-51F7-E53F-505C-E51FAA80A719}"/>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321272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37D6-3135-8856-DD18-93B2958E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F5202-FDCF-30E1-C298-EDFB4FEAF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846DF-89F8-6B45-A2A0-40B2E0FA6A41}"/>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5" name="Footer Placeholder 4">
            <a:extLst>
              <a:ext uri="{FF2B5EF4-FFF2-40B4-BE49-F238E27FC236}">
                <a16:creationId xmlns:a16="http://schemas.microsoft.com/office/drawing/2014/main" id="{BB5617E6-7671-977C-D383-5BB83C1D9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82C96-4FA3-A9C2-6221-FBDC7D2339B6}"/>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250702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152A-2018-9323-5EF4-9796249A9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D514D-089F-A5D5-31C6-435472B45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4D140-1078-5E40-616E-55FE17E6F9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B9338F-8948-675B-236B-DBBC30204126}"/>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6" name="Footer Placeholder 5">
            <a:extLst>
              <a:ext uri="{FF2B5EF4-FFF2-40B4-BE49-F238E27FC236}">
                <a16:creationId xmlns:a16="http://schemas.microsoft.com/office/drawing/2014/main" id="{71622C31-E3FD-B5DB-9B7E-DA3901C63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D0956-803F-D755-8629-086EA6DCBBC4}"/>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316204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7752-F530-E10B-44A1-D4BC5F6EBE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F141B-8B45-A7B5-9353-B7B25B40F5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7FB5D-53A5-30D7-0F6C-C5F830EC48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467E6-BA9D-A9BE-4F61-5919C9331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7514DE-0701-95A3-2B27-A6A3B5D729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9F9F2-8632-E3CC-621F-04BE75E1C1EA}"/>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8" name="Footer Placeholder 7">
            <a:extLst>
              <a:ext uri="{FF2B5EF4-FFF2-40B4-BE49-F238E27FC236}">
                <a16:creationId xmlns:a16="http://schemas.microsoft.com/office/drawing/2014/main" id="{D0799F73-4B6C-5D80-1DF9-4D1CA859D7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2BC020-50A1-B3B0-65DE-29F1894928AC}"/>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18749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CEA9-D541-3BFD-E8DE-E777AFD34C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A8ABE-D9F1-4F51-08CF-EC1CC826A496}"/>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4" name="Footer Placeholder 3">
            <a:extLst>
              <a:ext uri="{FF2B5EF4-FFF2-40B4-BE49-F238E27FC236}">
                <a16:creationId xmlns:a16="http://schemas.microsoft.com/office/drawing/2014/main" id="{7017BD1D-D488-08EA-CB9D-41628A5AA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30A11-97B9-3D97-927C-190CD64246F2}"/>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12307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2D8BA-00E7-3DD8-80B0-4F51733F6F51}"/>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3" name="Footer Placeholder 2">
            <a:extLst>
              <a:ext uri="{FF2B5EF4-FFF2-40B4-BE49-F238E27FC236}">
                <a16:creationId xmlns:a16="http://schemas.microsoft.com/office/drawing/2014/main" id="{5CD4FE58-572E-C1F9-2A71-A4977D0EB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6286A7-4D34-2D57-58BF-7595A661B72D}"/>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120570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A16F-7DBE-9DDF-9C8F-E0BFBA8C4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00A287-FF03-9E12-1F2A-8D1B3900A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F6959-1AF0-25EB-2252-EE1463CDD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55B94-187C-7E4F-3116-9F3141538C10}"/>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6" name="Footer Placeholder 5">
            <a:extLst>
              <a:ext uri="{FF2B5EF4-FFF2-40B4-BE49-F238E27FC236}">
                <a16:creationId xmlns:a16="http://schemas.microsoft.com/office/drawing/2014/main" id="{19539E80-1C6E-4858-1674-6DECD19DC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E6F5CC-D8B1-BB30-E682-DA9A4115AD4C}"/>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338597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60E5-8CE3-21C2-CB28-13666825E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A16D3-7C50-FC71-382E-3B7B100AD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F584D-F4E7-7AC9-A15A-DE55C8E35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C74C0-DFF8-CC74-EA5B-633B21D289C4}"/>
              </a:ext>
            </a:extLst>
          </p:cNvPr>
          <p:cNvSpPr>
            <a:spLocks noGrp="1"/>
          </p:cNvSpPr>
          <p:nvPr>
            <p:ph type="dt" sz="half" idx="10"/>
          </p:nvPr>
        </p:nvSpPr>
        <p:spPr/>
        <p:txBody>
          <a:bodyPr/>
          <a:lstStyle/>
          <a:p>
            <a:fld id="{C76735C1-7913-463F-8AE8-2B4E0169F356}" type="datetimeFigureOut">
              <a:rPr lang="en-US" smtClean="0"/>
              <a:t>5/15/2023</a:t>
            </a:fld>
            <a:endParaRPr lang="en-US"/>
          </a:p>
        </p:txBody>
      </p:sp>
      <p:sp>
        <p:nvSpPr>
          <p:cNvPr id="6" name="Footer Placeholder 5">
            <a:extLst>
              <a:ext uri="{FF2B5EF4-FFF2-40B4-BE49-F238E27FC236}">
                <a16:creationId xmlns:a16="http://schemas.microsoft.com/office/drawing/2014/main" id="{471F8AC3-EC71-4FCF-E141-3BFC939FD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712B9-0F47-A428-535C-789B37F16688}"/>
              </a:ext>
            </a:extLst>
          </p:cNvPr>
          <p:cNvSpPr>
            <a:spLocks noGrp="1"/>
          </p:cNvSpPr>
          <p:nvPr>
            <p:ph type="sldNum" sz="quarter" idx="12"/>
          </p:nvPr>
        </p:nvSpPr>
        <p:spPr/>
        <p:txBody>
          <a:bodyPr/>
          <a:lstStyle/>
          <a:p>
            <a:fld id="{A80CBD9E-9F28-44F5-91FB-476C34038EA2}" type="slidenum">
              <a:rPr lang="en-US" smtClean="0"/>
              <a:t>‹#›</a:t>
            </a:fld>
            <a:endParaRPr lang="en-US"/>
          </a:p>
        </p:txBody>
      </p:sp>
    </p:spTree>
    <p:extLst>
      <p:ext uri="{BB962C8B-B14F-4D97-AF65-F5344CB8AC3E}">
        <p14:creationId xmlns:p14="http://schemas.microsoft.com/office/powerpoint/2010/main" val="32960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FAA47-8261-E049-820C-603B4925DE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912CD5-88C0-D0AB-5E3A-F60142A8D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A6B3B-C4CD-8D57-1771-FE4004AA6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735C1-7913-463F-8AE8-2B4E0169F356}" type="datetimeFigureOut">
              <a:rPr lang="en-US" smtClean="0"/>
              <a:t>5/15/2023</a:t>
            </a:fld>
            <a:endParaRPr lang="en-US"/>
          </a:p>
        </p:txBody>
      </p:sp>
      <p:sp>
        <p:nvSpPr>
          <p:cNvPr id="5" name="Footer Placeholder 4">
            <a:extLst>
              <a:ext uri="{FF2B5EF4-FFF2-40B4-BE49-F238E27FC236}">
                <a16:creationId xmlns:a16="http://schemas.microsoft.com/office/drawing/2014/main" id="{73EBC586-BB52-4C73-D542-26FDA9B6D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F53C05-9A22-B31C-B1B1-150D2A8BE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CBD9E-9F28-44F5-91FB-476C34038EA2}" type="slidenum">
              <a:rPr lang="en-US" smtClean="0"/>
              <a:t>‹#›</a:t>
            </a:fld>
            <a:endParaRPr lang="en-US"/>
          </a:p>
        </p:txBody>
      </p:sp>
    </p:spTree>
    <p:extLst>
      <p:ext uri="{BB962C8B-B14F-4D97-AF65-F5344CB8AC3E}">
        <p14:creationId xmlns:p14="http://schemas.microsoft.com/office/powerpoint/2010/main" val="206890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4617-5B6C-69E7-B450-2170CDDDD2DA}"/>
              </a:ext>
            </a:extLst>
          </p:cNvPr>
          <p:cNvSpPr>
            <a:spLocks noGrp="1"/>
          </p:cNvSpPr>
          <p:nvPr>
            <p:ph type="ctrTitle"/>
          </p:nvPr>
        </p:nvSpPr>
        <p:spPr>
          <a:xfrm>
            <a:off x="1524000" y="1445342"/>
            <a:ext cx="9144000" cy="1238711"/>
          </a:xfrm>
        </p:spPr>
        <p:txBody>
          <a:bodyPr/>
          <a:lstStyle/>
          <a:p>
            <a:r>
              <a:rPr lang="en-US" dirty="0"/>
              <a:t>Microcirculation </a:t>
            </a:r>
          </a:p>
        </p:txBody>
      </p:sp>
      <p:sp>
        <p:nvSpPr>
          <p:cNvPr id="3" name="Subtitle 2">
            <a:extLst>
              <a:ext uri="{FF2B5EF4-FFF2-40B4-BE49-F238E27FC236}">
                <a16:creationId xmlns:a16="http://schemas.microsoft.com/office/drawing/2014/main" id="{4B09EF2E-A8A3-C3B7-AFA0-27BDDAA4B294}"/>
              </a:ext>
            </a:extLst>
          </p:cNvPr>
          <p:cNvSpPr>
            <a:spLocks noGrp="1"/>
          </p:cNvSpPr>
          <p:nvPr>
            <p:ph type="subTitle" idx="1"/>
          </p:nvPr>
        </p:nvSpPr>
        <p:spPr>
          <a:xfrm>
            <a:off x="1376516" y="2864619"/>
            <a:ext cx="9144000" cy="1655762"/>
          </a:xfrm>
        </p:spPr>
        <p:txBody>
          <a:bodyPr/>
          <a:lstStyle/>
          <a:p>
            <a:r>
              <a:rPr lang="en-US" dirty="0"/>
              <a:t>DR. Arwa Rawashdeh</a:t>
            </a:r>
          </a:p>
        </p:txBody>
      </p:sp>
    </p:spTree>
    <p:extLst>
      <p:ext uri="{BB962C8B-B14F-4D97-AF65-F5344CB8AC3E}">
        <p14:creationId xmlns:p14="http://schemas.microsoft.com/office/powerpoint/2010/main" val="342172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74F36-851C-1C98-0630-B390A443C7C6}"/>
              </a:ext>
            </a:extLst>
          </p:cNvPr>
          <p:cNvSpPr>
            <a:spLocks noGrp="1"/>
          </p:cNvSpPr>
          <p:nvPr>
            <p:ph idx="1"/>
          </p:nvPr>
        </p:nvSpPr>
        <p:spPr>
          <a:xfrm>
            <a:off x="469490" y="793238"/>
            <a:ext cx="10515600" cy="5445330"/>
          </a:xfrm>
        </p:spPr>
        <p:txBody>
          <a:bodyPr>
            <a:normAutofit/>
          </a:bodyPr>
          <a:lstStyle/>
          <a:p>
            <a:pPr marL="0" indent="0">
              <a:buNone/>
            </a:pPr>
            <a:r>
              <a:rPr lang="en-US" dirty="0"/>
              <a:t>Arteries</a:t>
            </a:r>
          </a:p>
          <a:p>
            <a:r>
              <a:rPr lang="en-US" dirty="0"/>
              <a:t>Elastic</a:t>
            </a:r>
          </a:p>
          <a:p>
            <a:r>
              <a:rPr lang="en-US" dirty="0"/>
              <a:t>Muscular</a:t>
            </a:r>
          </a:p>
          <a:p>
            <a:r>
              <a:rPr lang="en-US" dirty="0"/>
              <a:t>Arterioles </a:t>
            </a:r>
          </a:p>
          <a:p>
            <a:r>
              <a:rPr lang="en-US" dirty="0"/>
              <a:t>Metarterioles</a:t>
            </a:r>
          </a:p>
          <a:p>
            <a:pPr marL="0" indent="0">
              <a:buNone/>
            </a:pPr>
            <a:endParaRPr lang="en-US" dirty="0"/>
          </a:p>
          <a:p>
            <a:pPr marL="0" indent="0">
              <a:buNone/>
            </a:pPr>
            <a:r>
              <a:rPr lang="en-US" dirty="0"/>
              <a:t>Veins</a:t>
            </a:r>
          </a:p>
          <a:p>
            <a:pPr marL="0" indent="0">
              <a:buNone/>
            </a:pPr>
            <a:r>
              <a:rPr lang="en-US" dirty="0"/>
              <a:t>Large</a:t>
            </a:r>
          </a:p>
          <a:p>
            <a:pPr marL="0" indent="0">
              <a:buNone/>
            </a:pPr>
            <a:r>
              <a:rPr lang="en-US" dirty="0"/>
              <a:t>Medium</a:t>
            </a:r>
          </a:p>
          <a:p>
            <a:pPr marL="0" indent="0">
              <a:buNone/>
            </a:pPr>
            <a:r>
              <a:rPr lang="en-US" dirty="0"/>
              <a:t>Venules  </a:t>
            </a:r>
          </a:p>
        </p:txBody>
      </p:sp>
    </p:spTree>
    <p:extLst>
      <p:ext uri="{BB962C8B-B14F-4D97-AF65-F5344CB8AC3E}">
        <p14:creationId xmlns:p14="http://schemas.microsoft.com/office/powerpoint/2010/main" val="78997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775-2E22-41A3-9965-47E3F8C42D1C}"/>
              </a:ext>
            </a:extLst>
          </p:cNvPr>
          <p:cNvSpPr>
            <a:spLocks noGrp="1"/>
          </p:cNvSpPr>
          <p:nvPr>
            <p:ph type="title"/>
          </p:nvPr>
        </p:nvSpPr>
        <p:spPr>
          <a:xfrm>
            <a:off x="6506793" y="301389"/>
            <a:ext cx="4957553" cy="991834"/>
          </a:xfrm>
        </p:spPr>
        <p:txBody>
          <a:bodyPr>
            <a:normAutofit/>
          </a:bodyPr>
          <a:lstStyle/>
          <a:p>
            <a:r>
              <a:rPr lang="en-US" sz="2800" b="1" dirty="0"/>
              <a:t>Capillary unit </a:t>
            </a:r>
          </a:p>
        </p:txBody>
      </p:sp>
      <p:pic>
        <p:nvPicPr>
          <p:cNvPr id="7" name="Picture 6">
            <a:extLst>
              <a:ext uri="{FF2B5EF4-FFF2-40B4-BE49-F238E27FC236}">
                <a16:creationId xmlns:a16="http://schemas.microsoft.com/office/drawing/2014/main" id="{BACD0496-1E0D-4CDB-A2C1-900B77C46518}"/>
              </a:ext>
            </a:extLst>
          </p:cNvPr>
          <p:cNvPicPr>
            <a:picLocks noChangeAspect="1"/>
          </p:cNvPicPr>
          <p:nvPr/>
        </p:nvPicPr>
        <p:blipFill>
          <a:blip r:embed="rId2"/>
          <a:stretch>
            <a:fillRect/>
          </a:stretch>
        </p:blipFill>
        <p:spPr>
          <a:xfrm>
            <a:off x="883977" y="1293224"/>
            <a:ext cx="5054518" cy="4454434"/>
          </a:xfrm>
          <a:prstGeom prst="rect">
            <a:avLst/>
          </a:prstGeom>
        </p:spPr>
      </p:pic>
      <p:sp>
        <p:nvSpPr>
          <p:cNvPr id="3" name="Content Placeholder 2">
            <a:extLst>
              <a:ext uri="{FF2B5EF4-FFF2-40B4-BE49-F238E27FC236}">
                <a16:creationId xmlns:a16="http://schemas.microsoft.com/office/drawing/2014/main" id="{8C0C5CEA-A124-406D-9431-8CE7911659A6}"/>
              </a:ext>
            </a:extLst>
          </p:cNvPr>
          <p:cNvSpPr>
            <a:spLocks noGrp="1"/>
          </p:cNvSpPr>
          <p:nvPr>
            <p:ph idx="1"/>
          </p:nvPr>
        </p:nvSpPr>
        <p:spPr>
          <a:xfrm>
            <a:off x="6506792" y="1293223"/>
            <a:ext cx="4957554" cy="5415552"/>
          </a:xfrm>
        </p:spPr>
        <p:txBody>
          <a:bodyPr>
            <a:normAutofit fontScale="92500" lnSpcReduction="20000"/>
          </a:bodyPr>
          <a:lstStyle/>
          <a:p>
            <a:pPr>
              <a:lnSpc>
                <a:spcPct val="90000"/>
              </a:lnSpc>
            </a:pPr>
            <a:r>
              <a:rPr lang="en-US" sz="1900" dirty="0"/>
              <a:t>Here is the crux of all our information today so this is a capillary unit in a tissue, and this will be found anywhere in the body its ubiquitous and this is going to supply our tissues with all nutrient  and oxygen and all that other nutrient needs to function </a:t>
            </a:r>
          </a:p>
          <a:p>
            <a:pPr>
              <a:lnSpc>
                <a:spcPct val="90000"/>
              </a:lnSpc>
            </a:pPr>
            <a:endParaRPr lang="en-US" sz="1900" dirty="0"/>
          </a:p>
          <a:p>
            <a:pPr>
              <a:lnSpc>
                <a:spcPct val="90000"/>
              </a:lnSpc>
            </a:pPr>
            <a:r>
              <a:rPr lang="en-US" sz="1900" dirty="0"/>
              <a:t>What we are going to discus these arteriole, precapillary sphincters and the metarteriole and you can see these banded with smooth muscle and these precapillary sphincter are smooth muscle </a:t>
            </a:r>
          </a:p>
          <a:p>
            <a:pPr marL="0" indent="0">
              <a:lnSpc>
                <a:spcPct val="90000"/>
              </a:lnSpc>
              <a:buNone/>
            </a:pPr>
            <a:endParaRPr lang="en-US" sz="1900" dirty="0"/>
          </a:p>
          <a:p>
            <a:pPr>
              <a:lnSpc>
                <a:spcPct val="90000"/>
              </a:lnSpc>
            </a:pPr>
            <a:r>
              <a:rPr lang="en-US" sz="1900" dirty="0"/>
              <a:t>and the function of these are a little bit different; the metarteriole is basically a vascular shunt for when these capillary sphincters are open or closed , serve either as thoroughfare channels to the venules, which bypass the capillary bed, or as conduits to supply the capillary bed. There are often cross-connections between the arterioles and venules as well as in the capillary network.</a:t>
            </a:r>
          </a:p>
          <a:p>
            <a:pPr>
              <a:lnSpc>
                <a:spcPct val="90000"/>
              </a:lnSpc>
            </a:pPr>
            <a:r>
              <a:rPr lang="en-US" sz="1900" dirty="0"/>
              <a:t>arterioles are terminal endpoint of systemic circulation with regard tissue perfusion </a:t>
            </a:r>
          </a:p>
          <a:p>
            <a:pPr>
              <a:lnSpc>
                <a:spcPct val="90000"/>
              </a:lnSpc>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32075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5A9E-D021-EE59-1B5E-78FBF5A617C0}"/>
              </a:ext>
            </a:extLst>
          </p:cNvPr>
          <p:cNvSpPr>
            <a:spLocks noGrp="1"/>
          </p:cNvSpPr>
          <p:nvPr>
            <p:ph type="title"/>
          </p:nvPr>
        </p:nvSpPr>
        <p:spPr>
          <a:xfrm>
            <a:off x="838200" y="365125"/>
            <a:ext cx="3350342" cy="844243"/>
          </a:xfrm>
        </p:spPr>
        <p:txBody>
          <a:bodyPr/>
          <a:lstStyle/>
          <a:p>
            <a:r>
              <a:rPr lang="en-US" dirty="0"/>
              <a:t>Anastomosis </a:t>
            </a:r>
          </a:p>
        </p:txBody>
      </p:sp>
      <p:sp>
        <p:nvSpPr>
          <p:cNvPr id="3" name="Content Placeholder 2">
            <a:extLst>
              <a:ext uri="{FF2B5EF4-FFF2-40B4-BE49-F238E27FC236}">
                <a16:creationId xmlns:a16="http://schemas.microsoft.com/office/drawing/2014/main" id="{8706E09B-FA7B-43F5-600F-DB111E960222}"/>
              </a:ext>
            </a:extLst>
          </p:cNvPr>
          <p:cNvSpPr>
            <a:spLocks noGrp="1"/>
          </p:cNvSpPr>
          <p:nvPr>
            <p:ph idx="1"/>
          </p:nvPr>
        </p:nvSpPr>
        <p:spPr>
          <a:xfrm>
            <a:off x="309716" y="1209368"/>
            <a:ext cx="11282516" cy="5412657"/>
          </a:xfrm>
        </p:spPr>
        <p:txBody>
          <a:bodyPr>
            <a:normAutofit/>
          </a:bodyPr>
          <a:lstStyle/>
          <a:p>
            <a:r>
              <a:rPr lang="en-US" dirty="0"/>
              <a:t>Alternative for blood flow </a:t>
            </a:r>
          </a:p>
          <a:p>
            <a:pPr marL="0" indent="0">
              <a:buNone/>
            </a:pPr>
            <a:endParaRPr lang="en-US" dirty="0"/>
          </a:p>
          <a:p>
            <a:pPr marL="0" indent="0">
              <a:buNone/>
            </a:pPr>
            <a:r>
              <a:rPr lang="en-US" dirty="0"/>
              <a:t>Arterial anastomosis circle  of Willis </a:t>
            </a:r>
          </a:p>
          <a:p>
            <a:pPr marL="0" indent="0">
              <a:buNone/>
            </a:pPr>
            <a:r>
              <a:rPr lang="en-US" dirty="0"/>
              <a:t>Venous anastomosis  basilic cephalic and median cubital vein </a:t>
            </a:r>
          </a:p>
          <a:p>
            <a:pPr marL="0" indent="0">
              <a:buNone/>
            </a:pPr>
            <a:r>
              <a:rPr lang="en-US" dirty="0"/>
              <a:t>Arteriovenous anastomosis  metarteriole  thoroughfare channel </a:t>
            </a:r>
          </a:p>
          <a:p>
            <a:pPr marL="0" indent="0">
              <a:buNone/>
            </a:pPr>
            <a:r>
              <a:rPr lang="en-US" dirty="0"/>
              <a:t>    </a:t>
            </a:r>
          </a:p>
        </p:txBody>
      </p:sp>
    </p:spTree>
    <p:extLst>
      <p:ext uri="{BB962C8B-B14F-4D97-AF65-F5344CB8AC3E}">
        <p14:creationId xmlns:p14="http://schemas.microsoft.com/office/powerpoint/2010/main" val="106469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96FD-991A-5A50-711E-07081A08D10C}"/>
              </a:ext>
            </a:extLst>
          </p:cNvPr>
          <p:cNvSpPr>
            <a:spLocks noGrp="1"/>
          </p:cNvSpPr>
          <p:nvPr>
            <p:ph type="title"/>
          </p:nvPr>
        </p:nvSpPr>
        <p:spPr>
          <a:xfrm>
            <a:off x="838200" y="796412"/>
            <a:ext cx="4736690" cy="471949"/>
          </a:xfrm>
        </p:spPr>
        <p:txBody>
          <a:bodyPr>
            <a:normAutofit fontScale="90000"/>
          </a:bodyPr>
          <a:lstStyle/>
          <a:p>
            <a:r>
              <a:rPr lang="en-US" dirty="0"/>
              <a:t>BLOOD FLOW </a:t>
            </a:r>
            <a:br>
              <a:rPr lang="en-US" dirty="0"/>
            </a:br>
            <a:endParaRPr lang="en-US" dirty="0"/>
          </a:p>
        </p:txBody>
      </p:sp>
      <p:sp>
        <p:nvSpPr>
          <p:cNvPr id="3" name="Content Placeholder 2">
            <a:extLst>
              <a:ext uri="{FF2B5EF4-FFF2-40B4-BE49-F238E27FC236}">
                <a16:creationId xmlns:a16="http://schemas.microsoft.com/office/drawing/2014/main" id="{92D15765-4C16-BCC2-789F-015CCAE2D6EF}"/>
              </a:ext>
            </a:extLst>
          </p:cNvPr>
          <p:cNvSpPr>
            <a:spLocks noGrp="1"/>
          </p:cNvSpPr>
          <p:nvPr>
            <p:ph idx="1"/>
          </p:nvPr>
        </p:nvSpPr>
        <p:spPr>
          <a:xfrm>
            <a:off x="528484" y="1268361"/>
            <a:ext cx="10515600" cy="4657880"/>
          </a:xfrm>
        </p:spPr>
        <p:txBody>
          <a:bodyPr/>
          <a:lstStyle/>
          <a:p>
            <a:pPr marL="0" indent="0">
              <a:buNone/>
            </a:pPr>
            <a:r>
              <a:rPr lang="en-US" dirty="0"/>
              <a:t>Skeletal muscles: Active hyperemia  vasodilators exercising  </a:t>
            </a:r>
          </a:p>
          <a:p>
            <a:pPr marL="0" indent="0">
              <a:buNone/>
            </a:pPr>
            <a:r>
              <a:rPr lang="en-US" dirty="0"/>
              <a:t>Brain: High MAP  vasoconstriction myogenic mechanism</a:t>
            </a:r>
          </a:p>
          <a:p>
            <a:pPr marL="0" indent="0">
              <a:buNone/>
            </a:pPr>
            <a:r>
              <a:rPr lang="en-US" dirty="0"/>
              <a:t>            LOW MAP  vasodilation </a:t>
            </a:r>
          </a:p>
          <a:p>
            <a:pPr marL="0" indent="0">
              <a:buNone/>
            </a:pPr>
            <a:r>
              <a:rPr lang="en-US" dirty="0"/>
              <a:t>Lung: PO2 decrease blood shunt</a:t>
            </a:r>
          </a:p>
          <a:p>
            <a:pPr marL="0" indent="0">
              <a:buNone/>
            </a:pPr>
            <a:r>
              <a:rPr lang="en-US" dirty="0"/>
              <a:t>GIT and skin : Vasoconstriction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723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C9F2C18-34C4-3AED-3259-95E27426DC33}"/>
              </a:ext>
            </a:extLst>
          </p:cNvPr>
          <p:cNvPicPr>
            <a:picLocks noGrp="1" noChangeAspect="1"/>
          </p:cNvPicPr>
          <p:nvPr>
            <p:ph idx="1"/>
          </p:nvPr>
        </p:nvPicPr>
        <p:blipFill>
          <a:blip r:embed="rId2"/>
          <a:stretch>
            <a:fillRect/>
          </a:stretch>
        </p:blipFill>
        <p:spPr>
          <a:xfrm>
            <a:off x="3052916" y="825910"/>
            <a:ext cx="5279923" cy="5191432"/>
          </a:xfrm>
        </p:spPr>
      </p:pic>
    </p:spTree>
    <p:extLst>
      <p:ext uri="{BB962C8B-B14F-4D97-AF65-F5344CB8AC3E}">
        <p14:creationId xmlns:p14="http://schemas.microsoft.com/office/powerpoint/2010/main" val="100346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13971AC0-17EA-5817-325E-9191B12B65D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84099E9-3D42-D621-CB0E-50804A711C1B}"/>
              </a:ext>
            </a:extLst>
          </p:cNvPr>
          <p:cNvSpPr>
            <a:spLocks noGrp="1" noChangeArrowheads="1"/>
          </p:cNvSpPr>
          <p:nvPr>
            <p:ph type="title"/>
          </p:nvPr>
        </p:nvSpPr>
        <p:spPr/>
        <p:txBody>
          <a:bodyPr/>
          <a:lstStyle/>
          <a:p>
            <a:pPr eaLnBrk="1" hangingPunct="1"/>
            <a:r>
              <a:rPr lang="en-US" altLang="en-US" sz="5400"/>
              <a:t>Main Channels of Lymphatics</a:t>
            </a:r>
            <a:r>
              <a:rPr lang="en-US" altLang="en-US" sz="5400" i="1"/>
              <a:t> </a:t>
            </a:r>
            <a:endParaRPr lang="en-US" altLang="en-US" sz="5400"/>
          </a:p>
        </p:txBody>
      </p:sp>
      <p:sp>
        <p:nvSpPr>
          <p:cNvPr id="41987" name="Rectangle 3">
            <a:extLst>
              <a:ext uri="{FF2B5EF4-FFF2-40B4-BE49-F238E27FC236}">
                <a16:creationId xmlns:a16="http://schemas.microsoft.com/office/drawing/2014/main" id="{0C359C12-FB43-33A2-AE5A-024A2404AB9E}"/>
              </a:ext>
            </a:extLst>
          </p:cNvPr>
          <p:cNvSpPr>
            <a:spLocks noGrp="1" noChangeArrowheads="1"/>
          </p:cNvSpPr>
          <p:nvPr>
            <p:ph sz="quarter" idx="1"/>
          </p:nvPr>
        </p:nvSpPr>
        <p:spPr>
          <a:xfrm>
            <a:off x="1524000" y="1524000"/>
            <a:ext cx="9144000" cy="5334000"/>
          </a:xfrm>
        </p:spPr>
        <p:txBody>
          <a:bodyPr>
            <a:normAutofit lnSpcReduction="10000"/>
          </a:bodyPr>
          <a:lstStyle/>
          <a:p>
            <a:pPr lvl="1" algn="l" rtl="0" eaLnBrk="1" hangingPunct="1">
              <a:lnSpc>
                <a:spcPct val="90000"/>
              </a:lnSpc>
            </a:pPr>
            <a:r>
              <a:rPr lang="en-US" altLang="en-US" sz="2800"/>
              <a:t>Originate as lymph capillaries</a:t>
            </a:r>
          </a:p>
          <a:p>
            <a:pPr lvl="1" algn="l" rtl="0" eaLnBrk="1" hangingPunct="1">
              <a:lnSpc>
                <a:spcPct val="90000"/>
              </a:lnSpc>
            </a:pPr>
            <a:r>
              <a:rPr lang="en-US" altLang="en-US" sz="2800"/>
              <a:t>Capillaries unite to form larger vessels</a:t>
            </a:r>
          </a:p>
          <a:p>
            <a:pPr lvl="2" algn="l" rtl="0" eaLnBrk="1" hangingPunct="1">
              <a:lnSpc>
                <a:spcPct val="90000"/>
              </a:lnSpc>
            </a:pPr>
            <a:r>
              <a:rPr lang="en-US" altLang="en-US" sz="2800"/>
              <a:t>Resemble veins in structure</a:t>
            </a:r>
          </a:p>
          <a:p>
            <a:pPr lvl="2" algn="l" rtl="0" eaLnBrk="1" hangingPunct="1">
              <a:lnSpc>
                <a:spcPct val="90000"/>
              </a:lnSpc>
            </a:pPr>
            <a:r>
              <a:rPr lang="en-US" altLang="en-US" sz="2800"/>
              <a:t>Connect to lymph nodes at various intervals</a:t>
            </a:r>
          </a:p>
          <a:p>
            <a:pPr lvl="1" algn="l" rtl="0" eaLnBrk="1" hangingPunct="1">
              <a:lnSpc>
                <a:spcPct val="90000"/>
              </a:lnSpc>
            </a:pPr>
            <a:r>
              <a:rPr lang="en-US" altLang="en-US" sz="2800"/>
              <a:t>Lymphatics ultimately deliver lymph into 2 main channels</a:t>
            </a:r>
          </a:p>
          <a:p>
            <a:pPr lvl="2" algn="l" rtl="0" eaLnBrk="1" hangingPunct="1">
              <a:lnSpc>
                <a:spcPct val="90000"/>
              </a:lnSpc>
            </a:pPr>
            <a:r>
              <a:rPr lang="en-US" altLang="en-US" sz="2800"/>
              <a:t>Right lymphatic duct</a:t>
            </a:r>
          </a:p>
          <a:p>
            <a:pPr lvl="3" algn="l" rtl="0" eaLnBrk="1" hangingPunct="1">
              <a:lnSpc>
                <a:spcPct val="90000"/>
              </a:lnSpc>
            </a:pPr>
            <a:r>
              <a:rPr lang="en-US" altLang="en-US" sz="2800"/>
              <a:t>Drains right side of head &amp; neck, right arm, right thorax</a:t>
            </a:r>
          </a:p>
          <a:p>
            <a:pPr lvl="3" algn="l" rtl="0" eaLnBrk="1" hangingPunct="1">
              <a:lnSpc>
                <a:spcPct val="90000"/>
              </a:lnSpc>
            </a:pPr>
            <a:r>
              <a:rPr lang="en-US" altLang="en-US" sz="2800"/>
              <a:t>Empties into the right subclavian vein</a:t>
            </a:r>
          </a:p>
          <a:p>
            <a:pPr lvl="2" algn="l" rtl="0" eaLnBrk="1" hangingPunct="1">
              <a:lnSpc>
                <a:spcPct val="90000"/>
              </a:lnSpc>
            </a:pPr>
            <a:r>
              <a:rPr lang="en-US" altLang="en-US" sz="2800"/>
              <a:t>Thoracic duct</a:t>
            </a:r>
          </a:p>
          <a:p>
            <a:pPr lvl="3" algn="l" rtl="0" eaLnBrk="1" hangingPunct="1">
              <a:lnSpc>
                <a:spcPct val="90000"/>
              </a:lnSpc>
            </a:pPr>
            <a:r>
              <a:rPr lang="en-US" altLang="en-US" sz="2800"/>
              <a:t>Drains the rest of the body</a:t>
            </a:r>
          </a:p>
          <a:p>
            <a:pPr lvl="3" algn="l" rtl="0" eaLnBrk="1" hangingPunct="1">
              <a:lnSpc>
                <a:spcPct val="90000"/>
              </a:lnSpc>
            </a:pPr>
            <a:r>
              <a:rPr lang="en-US" altLang="en-US" sz="2800"/>
              <a:t>Empties into the left subclavian vein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69C8B-DFBE-AA42-E75A-C16FF6BBB8FA}"/>
              </a:ext>
            </a:extLst>
          </p:cNvPr>
          <p:cNvSpPr>
            <a:spLocks noGrp="1"/>
          </p:cNvSpPr>
          <p:nvPr>
            <p:ph idx="1"/>
          </p:nvPr>
        </p:nvSpPr>
        <p:spPr>
          <a:xfrm>
            <a:off x="425245" y="486698"/>
            <a:ext cx="10515600" cy="6002592"/>
          </a:xfrm>
        </p:spPr>
        <p:txBody>
          <a:bodyPr>
            <a:normAutofit fontScale="92500" lnSpcReduction="10000"/>
          </a:bodyPr>
          <a:lstStyle/>
          <a:p>
            <a:r>
              <a:rPr lang="en-US" dirty="0"/>
              <a:t>Open system ; interstitial to open</a:t>
            </a:r>
          </a:p>
          <a:p>
            <a:r>
              <a:rPr lang="en-US" dirty="0"/>
              <a:t>Node swelling; bacterial or viral infection and carcinoma  </a:t>
            </a:r>
          </a:p>
          <a:p>
            <a:endParaRPr lang="en-US" dirty="0"/>
          </a:p>
          <a:p>
            <a:r>
              <a:rPr lang="en-US" dirty="0"/>
              <a:t>Except: CNS, Bone, Teeth, cartilage, epithelium, bone marrow </a:t>
            </a:r>
          </a:p>
          <a:p>
            <a:r>
              <a:rPr lang="en-US" dirty="0"/>
              <a:t>Lymph movement: skeletal muscle contraction, arterial pulses</a:t>
            </a:r>
          </a:p>
          <a:p>
            <a:r>
              <a:rPr lang="en-US" dirty="0"/>
              <a:t>Superficial with veins and Deeper arteries</a:t>
            </a:r>
          </a:p>
          <a:p>
            <a:r>
              <a:rPr lang="en-US" dirty="0"/>
              <a:t>Right angel right lymphatic duct, left angel thoracic duct</a:t>
            </a:r>
          </a:p>
          <a:p>
            <a:pPr marL="0" indent="0">
              <a:buNone/>
            </a:pPr>
            <a:r>
              <a:rPr lang="en-US" dirty="0"/>
              <a:t>Lymph node</a:t>
            </a:r>
          </a:p>
          <a:p>
            <a:r>
              <a:rPr lang="en-US" dirty="0"/>
              <a:t>Lymph node: Afferent metastasize carcinoma lymph node and grow lymphoma not tender . </a:t>
            </a:r>
          </a:p>
          <a:p>
            <a:r>
              <a:rPr lang="en-US" dirty="0"/>
              <a:t>Infection Lymphadenitis tender</a:t>
            </a:r>
          </a:p>
          <a:p>
            <a:r>
              <a:rPr lang="en-US" dirty="0"/>
              <a:t>450 lymph node  highest in the mesenteries</a:t>
            </a:r>
          </a:p>
          <a:p>
            <a:r>
              <a:rPr lang="en-US" dirty="0"/>
              <a:t>Immune system ; cortex B cells, Paracortex T cells, medulla plasma cells, medullary sinus macrophages</a:t>
            </a:r>
          </a:p>
          <a:p>
            <a:endParaRPr lang="en-US" dirty="0"/>
          </a:p>
          <a:p>
            <a:endParaRPr lang="en-US" dirty="0"/>
          </a:p>
          <a:p>
            <a:endParaRPr lang="en-US" dirty="0"/>
          </a:p>
        </p:txBody>
      </p:sp>
    </p:spTree>
    <p:extLst>
      <p:ext uri="{BB962C8B-B14F-4D97-AF65-F5344CB8AC3E}">
        <p14:creationId xmlns:p14="http://schemas.microsoft.com/office/powerpoint/2010/main" val="991681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400</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Microcirculation </vt:lpstr>
      <vt:lpstr>PowerPoint Presentation</vt:lpstr>
      <vt:lpstr>Capillary unit </vt:lpstr>
      <vt:lpstr>Anastomosis </vt:lpstr>
      <vt:lpstr>BLOOD FLOW  </vt:lpstr>
      <vt:lpstr>PowerPoint Presentation</vt:lpstr>
      <vt:lpstr>PowerPoint Presentation</vt:lpstr>
      <vt:lpstr>Main Channels of Lymphatics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Ibrahi. Rawashdeh</dc:creator>
  <cp:lastModifiedBy>Arwa Ibrahi. Rawashdeh</cp:lastModifiedBy>
  <cp:revision>8</cp:revision>
  <dcterms:created xsi:type="dcterms:W3CDTF">2023-05-15T12:26:13Z</dcterms:created>
  <dcterms:modified xsi:type="dcterms:W3CDTF">2023-05-15T18:40:42Z</dcterms:modified>
</cp:coreProperties>
</file>