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5"/>
  </p:notesMasterIdLst>
  <p:sldIdLst>
    <p:sldId id="397" r:id="rId2"/>
    <p:sldId id="256" r:id="rId3"/>
    <p:sldId id="257" r:id="rId4"/>
    <p:sldId id="286" r:id="rId5"/>
    <p:sldId id="261" r:id="rId6"/>
    <p:sldId id="260" r:id="rId7"/>
    <p:sldId id="263" r:id="rId8"/>
    <p:sldId id="266" r:id="rId9"/>
    <p:sldId id="271" r:id="rId10"/>
    <p:sldId id="274" r:id="rId11"/>
    <p:sldId id="276" r:id="rId12"/>
    <p:sldId id="277" r:id="rId13"/>
    <p:sldId id="278" r:id="rId14"/>
    <p:sldId id="281" r:id="rId15"/>
    <p:sldId id="310" r:id="rId16"/>
    <p:sldId id="282" r:id="rId17"/>
    <p:sldId id="283" r:id="rId18"/>
    <p:sldId id="284" r:id="rId19"/>
    <p:sldId id="285" r:id="rId20"/>
    <p:sldId id="296" r:id="rId21"/>
    <p:sldId id="311" r:id="rId22"/>
    <p:sldId id="322" r:id="rId23"/>
    <p:sldId id="297" r:id="rId24"/>
    <p:sldId id="298" r:id="rId25"/>
    <p:sldId id="300" r:id="rId26"/>
    <p:sldId id="302" r:id="rId27"/>
    <p:sldId id="309" r:id="rId28"/>
    <p:sldId id="316" r:id="rId29"/>
    <p:sldId id="317" r:id="rId30"/>
    <p:sldId id="318" r:id="rId31"/>
    <p:sldId id="319" r:id="rId32"/>
    <p:sldId id="320" r:id="rId33"/>
    <p:sldId id="312" r:id="rId34"/>
    <p:sldId id="313" r:id="rId35"/>
    <p:sldId id="314" r:id="rId36"/>
    <p:sldId id="323" r:id="rId37"/>
    <p:sldId id="324" r:id="rId38"/>
    <p:sldId id="325" r:id="rId39"/>
    <p:sldId id="326" r:id="rId40"/>
    <p:sldId id="327" r:id="rId41"/>
    <p:sldId id="337" r:id="rId42"/>
    <p:sldId id="336" r:id="rId43"/>
    <p:sldId id="342" r:id="rId44"/>
    <p:sldId id="343" r:id="rId45"/>
    <p:sldId id="344" r:id="rId46"/>
    <p:sldId id="339" r:id="rId47"/>
    <p:sldId id="345" r:id="rId48"/>
    <p:sldId id="346" r:id="rId49"/>
    <p:sldId id="347" r:id="rId50"/>
    <p:sldId id="348" r:id="rId51"/>
    <p:sldId id="349" r:id="rId52"/>
    <p:sldId id="384" r:id="rId53"/>
    <p:sldId id="372" r:id="rId54"/>
    <p:sldId id="363" r:id="rId55"/>
    <p:sldId id="364" r:id="rId56"/>
    <p:sldId id="365" r:id="rId57"/>
    <p:sldId id="367" r:id="rId58"/>
    <p:sldId id="369" r:id="rId59"/>
    <p:sldId id="370" r:id="rId60"/>
    <p:sldId id="37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76" r:id="rId72"/>
    <p:sldId id="377" r:id="rId73"/>
    <p:sldId id="378" r:id="rId74"/>
    <p:sldId id="379" r:id="rId75"/>
    <p:sldId id="387" r:id="rId76"/>
    <p:sldId id="382" r:id="rId77"/>
    <p:sldId id="383" r:id="rId78"/>
    <p:sldId id="388" r:id="rId79"/>
    <p:sldId id="390" r:id="rId80"/>
    <p:sldId id="394" r:id="rId81"/>
    <p:sldId id="395" r:id="rId82"/>
    <p:sldId id="396" r:id="rId83"/>
    <p:sldId id="398" r:id="rId8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519A17-D36E-42E0-B0CD-CE11AAD16F4E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6A9F8-2828-48E2-B52A-0F0753D9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A0F5-40DE-4CB3-A762-C004C6D7B1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2D579-B3BE-4684-B98E-535681AD13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B9ECA-3B76-4AC4-A614-13CE42C68D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AB7C6-E8BC-4DAC-8093-19D148A16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041FF-D7C8-4C17-AB55-9558791BFE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A13A8-A981-4FC4-AACE-60C87D5DFC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A4D93-27E0-46C5-BA64-272A23C13E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C82F3-A112-4A5E-ADAC-0475FEAF2D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3418F-A21F-4662-910C-2C1C6DAA28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5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D6386-91C4-43F9-AB5A-936164BD03D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6A14B-5CC8-4FD6-8528-07D352DA78C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altLang="zh-CN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520AE-301F-463D-8703-F3A9B47737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19FA1-B4F0-483A-BFCF-E823725B243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altLang="zh-CN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B01D-0E4C-412F-B06F-3091E78045C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altLang="zh-CN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6A9F8-2828-48E2-B52A-0F0753D9903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225EB-97C1-4D00-9C7B-13EB8695B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76431-FEBC-4973-A1D7-7D07425FAA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2B6E3-A219-4585-B6FA-937E35C2CF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7D71C-52AD-4942-A0D1-9F99E466B1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48E5E-2ABC-4DCD-A503-07441F26FB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8A3DE-CE39-4792-8FFC-CB8FE14E4C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7BA45-EE7E-43DD-A987-38DCE84634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86C3-15EF-4EA3-AADA-3443B15C4423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6632-FC7D-4A26-9CA6-96D161148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C946-7BE6-4FA7-B68A-FCF89238B1B1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8153-2046-409C-AD72-424E127E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3838-10E6-4F45-BAC7-A9EBF7EDB186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1B36-4F97-4DDA-8AAE-06B259683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C1FF-7009-452D-910A-A0EAE559F9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ar-JO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9FE1-D752-4C6A-8202-568826E7FC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3810-953A-47F8-A9FD-5D93FE18C88F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7F0-F7D9-4595-8A97-937BE5A78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ACAD-21A2-4C1E-B1C9-535B093C3744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EBD1-5E76-4AB2-A8DF-5C935FCF8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258C-29D5-415E-A3A7-2C3ED61D75C5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9623-E8F1-47E7-B84E-D77C392D7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0942-B0FE-46A7-B600-F9133ECC5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B83F-568B-40F7-B769-4977303FB463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2A66-9953-4AAB-BCE3-10CCE2F88378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7702-E7A3-4110-9D0B-394F0594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B3AD-29ED-4598-9823-1CCB3DD0FEE8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9633-798A-49AC-9FFE-16C72BB5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C351-4983-49C6-937C-E82E177EC1BC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E1A2-5EC0-426E-B1C9-C0172716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403F-1582-4FCE-92AB-B9ECDD1EA78A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846D-B3D5-45F6-A0B8-C19E6027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3EE5A-67CE-4232-A06A-06A976F1A323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34218-F3CD-4786-B1CA-60D9F4857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55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6" r:id="rId12"/>
    <p:sldLayoutId id="2147483868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r" rtl="1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icrobewiki.kenyon.edu/index.php/File:H.pylori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aborajooh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emad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aref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md,general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surgery</a:t>
            </a:r>
            <a:b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GI and 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Minimally Invasive Surgery</a:t>
            </a:r>
            <a:b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Imrcs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jb</a:t>
            </a:r>
            <a:r>
              <a:rPr lang="en-US" sz="28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  and ab1</a:t>
            </a:r>
            <a:endParaRPr lang="ar-JO" sz="2800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305800" cy="1509932"/>
          </a:xfrm>
        </p:spPr>
        <p:txBody>
          <a:bodyPr/>
          <a:lstStyle/>
          <a:p>
            <a:pPr eaLnBrk="1" hangingPunct="1">
              <a:defRPr/>
            </a:pPr>
            <a:r>
              <a:rPr sz="6000" smtClean="0">
                <a:solidFill>
                  <a:srgbClr val="FF0000"/>
                </a:solidFill>
              </a:rPr>
              <a:t>Stomach and duodenum</a:t>
            </a:r>
            <a:endParaRPr lang="ar-JO" sz="60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ammanjo.net/assets/images/23454_3_13459039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600"/>
            <a:ext cx="2133600" cy="228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mtClean="0"/>
              <a:t>Arterial blood supply: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smtClean="0"/>
              <a:t>3 Branches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 b="1" smtClean="0"/>
              <a:t>Left Gastric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mtClean="0"/>
              <a:t>Supplies the cardia of the stomach and distal esophagus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 b="1" smtClean="0"/>
              <a:t>Splenic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mtClean="0"/>
              <a:t>Gives rise to 2 branches which help supply the greater curvature of the stomach 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 smtClean="0"/>
              <a:t>Left Gastroepiploic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 smtClean="0"/>
              <a:t>Short Gastric Arteries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 smtClean="0"/>
              <a:t>Common </a:t>
            </a:r>
            <a:r>
              <a:rPr lang="en-US" sz="2000" b="1" smtClean="0"/>
              <a:t>Hepatic</a:t>
            </a:r>
            <a:r>
              <a:rPr lang="en-US" sz="2000" smtClean="0"/>
              <a:t> or </a:t>
            </a:r>
            <a:r>
              <a:rPr lang="en-US" sz="2000" b="1" smtClean="0"/>
              <a:t>Proper Hepatic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mtClean="0"/>
              <a:t>2 major branches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 smtClean="0"/>
              <a:t>Right Gastric- supples a portion of the lesser curvature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 smtClean="0"/>
              <a:t>Gastroduodenal artery</a:t>
            </a:r>
          </a:p>
          <a:p>
            <a:pPr lvl="4" algn="l" rtl="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-Gives rise to Right Gastroepiploic artery</a:t>
            </a:r>
          </a:p>
          <a:p>
            <a:pPr lvl="4" algn="l" rtl="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         -helps supply greater curvature in conjunction 	          with Left Gastroepiploic Artery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mtClean="0">
                <a:latin typeface="+mn-lt"/>
              </a:rPr>
              <a:t>Stomach Blood Supply </a:t>
            </a:r>
            <a:endParaRPr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7963" y="1809750"/>
            <a:ext cx="6188075" cy="40005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mtClean="0">
                <a:latin typeface="+mn-lt"/>
              </a:rPr>
              <a:t>Stomach Blood Supply </a:t>
            </a:r>
            <a:endParaRPr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mtClean="0">
                <a:latin typeface="+mn-lt"/>
              </a:rPr>
              <a:t>Stomach </a:t>
            </a:r>
            <a:r>
              <a:rPr smtClean="0"/>
              <a:t>Venous Drainage</a:t>
            </a:r>
            <a:endParaRPr>
              <a:latin typeface="+mn-lt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smtClean="0"/>
              <a:t>Venous Drainage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2800" smtClean="0"/>
              <a:t>Parallels arterial supply</a:t>
            </a:r>
          </a:p>
          <a:p>
            <a:pPr algn="l" rtl="0" eaLnBrk="1" hangingPunct="1"/>
            <a:r>
              <a:rPr lang="en-US" smtClean="0"/>
              <a:t>Rt &amp;Lt gastric veins drain to the portal</a:t>
            </a:r>
          </a:p>
          <a:p>
            <a:pPr algn="l" rtl="0" eaLnBrk="1" hangingPunct="1"/>
            <a:r>
              <a:rPr lang="en-US" smtClean="0"/>
              <a:t>Rt  gastroepiploic drains to the SMV </a:t>
            </a:r>
          </a:p>
          <a:p>
            <a:pPr algn="l" rtl="0" eaLnBrk="1" hangingPunct="1"/>
            <a:r>
              <a:rPr lang="en-US" smtClean="0"/>
              <a:t>Lt gastroepiploic drains to the splenic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9460" name="Picture 3" descr="C:\Users\User\Desktop\188616-188617-197643-1317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7725" y="1524000"/>
            <a:ext cx="40401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8229600" cy="4648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mtClean="0"/>
              <a:t>Stomach </a:t>
            </a:r>
            <a:r>
              <a:rPr smtClean="0"/>
              <a:t>Venous Drainage</a:t>
            </a:r>
            <a:endParaRPr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Picture1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4188" y="1524000"/>
            <a:ext cx="563562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Stomach Lymphatic Drainage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"/>
            <a:ext cx="8229600" cy="3906838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5791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Stomach Innervations</a:t>
            </a:r>
            <a:endParaRPr/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mtClean="0"/>
              <a:t>The main innervations are Left and Right Vagus Nerves.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3556" name="Picture 2" descr="C:\Users\User\Desktop\188616-188617-197643-1317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Stomach Innervations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Parasympathetic </a:t>
            </a:r>
            <a:r>
              <a:rPr lang="en-US" dirty="0" err="1" smtClean="0"/>
              <a:t>innervation</a:t>
            </a:r>
            <a:r>
              <a:rPr lang="en-US" dirty="0" smtClean="0"/>
              <a:t> of Stomach- </a:t>
            </a:r>
            <a:r>
              <a:rPr lang="en-US" dirty="0" err="1" smtClean="0"/>
              <a:t>Vagus</a:t>
            </a:r>
            <a:r>
              <a:rPr lang="en-US" dirty="0" smtClean="0"/>
              <a:t> Nerve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90% of fiber in </a:t>
            </a:r>
            <a:r>
              <a:rPr lang="en-US" dirty="0" err="1" smtClean="0"/>
              <a:t>vagal</a:t>
            </a:r>
            <a:r>
              <a:rPr lang="en-US" dirty="0" smtClean="0"/>
              <a:t> trunk is afferent (info transmitting from stomach to CNS)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Sympathetic </a:t>
            </a:r>
            <a:r>
              <a:rPr lang="en-US" dirty="0" err="1" smtClean="0"/>
              <a:t>innervation</a:t>
            </a:r>
            <a:r>
              <a:rPr lang="en-US" dirty="0" smtClean="0"/>
              <a:t> of Stomach- </a:t>
            </a:r>
            <a:r>
              <a:rPr lang="en-US" dirty="0" err="1" smtClean="0"/>
              <a:t>Splanchnic</a:t>
            </a:r>
            <a:r>
              <a:rPr lang="en-US" dirty="0" smtClean="0"/>
              <a:t> Nerve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Derived from spinal </a:t>
            </a:r>
            <a:r>
              <a:rPr lang="en-US" dirty="0" err="1" smtClean="0"/>
              <a:t>segement</a:t>
            </a:r>
            <a:r>
              <a:rPr lang="en-US" dirty="0" smtClean="0"/>
              <a:t> T5-T10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4580" name="Picture 2" descr="C:\Users\User\Desktop\188616-188617-197643-1317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User\Desktop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9513" y="1447800"/>
            <a:ext cx="5424487" cy="45100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Stomach Innervations</a:t>
            </a:r>
            <a:endParaRPr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3733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Picture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5713" y="1524000"/>
            <a:ext cx="6632575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Stomach Innervations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STOMACH ANATOMY</a:t>
            </a:r>
            <a:endParaRPr b="1"/>
          </a:p>
        </p:txBody>
      </p:sp>
      <p:pic>
        <p:nvPicPr>
          <p:cNvPr id="9219" name="Picture 2" descr="C:\Users\User\Desktop\stomach_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32771" name="Picture 4" descr="400px-H">
            <a:hlinkClick r:id="rId2" tooltip="&quot;Helicobacter pylori. From Professor D. J. Kelly.&quot;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76800" cy="3024188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19400" y="3124200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Helicobacter pylori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" y="228600"/>
            <a:ext cx="8086725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Mechanisms by Which </a:t>
            </a:r>
            <a:r>
              <a:rPr i="1" smtClean="0"/>
              <a:t>H. pylori</a:t>
            </a:r>
            <a:r>
              <a:rPr smtClean="0"/>
              <a:t> can Damage the Gastric Mucosa</a:t>
            </a:r>
            <a:endParaRPr lang="ar-JO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6777038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mtClean="0"/>
              <a:t>   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</a:t>
            </a:r>
            <a:r>
              <a:rPr lang="en-US" sz="4800" u="sng" smtClean="0">
                <a:solidFill>
                  <a:schemeClr val="tx2"/>
                </a:solidFill>
                <a:latin typeface="Times New Roman" pitchFamily="18" charset="0"/>
              </a:rPr>
              <a:t>Pathogenesis</a:t>
            </a:r>
            <a:endParaRPr lang="en-US" sz="3600" u="sng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1-Increases fasting &amp; postprandial gastrin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2-Increases pepsinogen secretion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3-Decreases gastric mucosal resistance 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4-Suppresses somatostatin release 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5-Releases tissue damaging cytotoxins  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    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u="sng" smtClean="0">
                <a:solidFill>
                  <a:schemeClr val="tx2"/>
                </a:solidFill>
                <a:latin typeface="Times New Roman" pitchFamily="18" charset="0"/>
              </a:rPr>
              <a:t>Clinicopath. features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1-Though 2/3 of  population are infected with H. pylori, only 10 </a:t>
            </a:r>
            <a:r>
              <a:rPr lang="ar-EG" sz="2800" smtClean="0">
                <a:latin typeface="Times New Roman" pitchFamily="18" charset="0"/>
              </a:rPr>
              <a:t>ـــ</a:t>
            </a:r>
            <a:r>
              <a:rPr lang="en-US" sz="2800" smtClean="0">
                <a:latin typeface="Times New Roman" pitchFamily="18" charset="0"/>
              </a:rPr>
              <a:t> 15% develop PU &amp; the majority are asymptomatic 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2-Lead to acute gastritis </a:t>
            </a:r>
            <a:r>
              <a:rPr lang="ar-EG" sz="2800" smtClean="0">
                <a:latin typeface="Times New Roman" pitchFamily="18" charset="0"/>
              </a:rPr>
              <a:t> ـــــــ</a:t>
            </a:r>
            <a:r>
              <a:rPr lang="en-US" sz="2800" smtClean="0">
                <a:latin typeface="Times New Roman" pitchFamily="18" charset="0"/>
              </a:rPr>
              <a:t> chronic gastritis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 +_PU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3-Long standing chronic gastritis </a:t>
            </a:r>
            <a:r>
              <a:rPr lang="ar-EG" sz="2800" smtClean="0">
                <a:latin typeface="Times New Roman" pitchFamily="18" charset="0"/>
              </a:rPr>
              <a:t>ـــــــ</a:t>
            </a:r>
            <a:r>
              <a:rPr lang="en-US" sz="2800" smtClean="0">
                <a:latin typeface="Times New Roman" pitchFamily="18" charset="0"/>
              </a:rPr>
              <a:t> gastric atrophy &amp; increased risk of  metaplasia &amp; the earlier H. pylori acquired , the greater is risk of Ca 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4-More than 90% of  MALT lymphomas have H. pylori &amp; low grade tumours regress with H. pylori eradication </a:t>
            </a:r>
          </a:p>
          <a:p>
            <a:pPr algn="l" rtl="0" eaLnBrk="1" hangingPunct="1">
              <a:buFontTx/>
              <a:buNone/>
            </a:pP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u="sng" dirty="0">
                <a:solidFill>
                  <a:schemeClr val="tx2"/>
                </a:solidFill>
                <a:latin typeface="Times New Roman" pitchFamily="18" charset="0"/>
              </a:rPr>
              <a:t>Diagnosis</a:t>
            </a:r>
            <a:r>
              <a:rPr lang="en-US" sz="4800" dirty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</a:rPr>
              <a:t>1-Rapid </a:t>
            </a:r>
            <a:r>
              <a:rPr lang="en-US" sz="3600" b="1" dirty="0" err="1">
                <a:latin typeface="Times New Roman" pitchFamily="18" charset="0"/>
              </a:rPr>
              <a:t>Urease</a:t>
            </a:r>
            <a:r>
              <a:rPr lang="en-US" sz="3600" b="1" dirty="0">
                <a:latin typeface="Times New Roman" pitchFamily="18" charset="0"/>
              </a:rPr>
              <a:t> breath test:-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        </a:t>
            </a:r>
            <a:r>
              <a:rPr lang="en-US" sz="3600" dirty="0">
                <a:latin typeface="Times New Roman" pitchFamily="18" charset="0"/>
              </a:rPr>
              <a:t>Used for screaming &amp; to test for H. pylori eradication following treatment, expensive</a:t>
            </a:r>
            <a:endParaRPr lang="en-US" sz="3600" b="1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2-Serology:-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     </a:t>
            </a:r>
            <a:r>
              <a:rPr lang="en-US" sz="3600" dirty="0">
                <a:latin typeface="Times New Roman" pitchFamily="18" charset="0"/>
              </a:rPr>
              <a:t>Sensitive, specific &amp; used for epidemiological surveys </a:t>
            </a:r>
            <a:endParaRPr lang="en-US" sz="3600" dirty="0" smtClean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     </a:t>
            </a:r>
            <a:r>
              <a:rPr lang="en-US" sz="3600" b="1" dirty="0" smtClean="0">
                <a:latin typeface="Times New Roman" pitchFamily="18" charset="0"/>
              </a:rPr>
              <a:t>3- </a:t>
            </a:r>
            <a:r>
              <a:rPr lang="en-US" sz="3600" b="1" dirty="0" err="1" smtClean="0">
                <a:latin typeface="Times New Roman" pitchFamily="18" charset="0"/>
              </a:rPr>
              <a:t>Endoscpic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antral</a:t>
            </a:r>
            <a:r>
              <a:rPr lang="en-US" sz="3600" b="1" dirty="0" smtClean="0">
                <a:latin typeface="Times New Roman" pitchFamily="18" charset="0"/>
              </a:rPr>
              <a:t> biopsy for</a:t>
            </a:r>
            <a:r>
              <a:rPr lang="en-US" sz="3600" dirty="0" smtClean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                -</a:t>
            </a:r>
            <a:r>
              <a:rPr lang="en-US" sz="3600" dirty="0" smtClean="0">
                <a:latin typeface="Times New Roman" pitchFamily="18" charset="0"/>
              </a:rPr>
              <a:t>Rapid </a:t>
            </a:r>
            <a:r>
              <a:rPr lang="en-US" sz="3600" dirty="0" err="1" smtClean="0">
                <a:latin typeface="Times New Roman" pitchFamily="18" charset="0"/>
              </a:rPr>
              <a:t>Urease</a:t>
            </a:r>
            <a:r>
              <a:rPr lang="en-US" sz="3600" dirty="0" smtClean="0">
                <a:latin typeface="Times New Roman" pitchFamily="18" charset="0"/>
              </a:rPr>
              <a:t> test (CLO)</a:t>
            </a:r>
            <a:r>
              <a:rPr lang="en-US" sz="3600" dirty="0" smtClean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               -</a:t>
            </a:r>
            <a:r>
              <a:rPr lang="en-US" sz="3600" dirty="0" smtClean="0">
                <a:latin typeface="Times New Roman" pitchFamily="18" charset="0"/>
              </a:rPr>
              <a:t>Culture &amp; sensitivity (Gold standard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                 investigations)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                 -Histological examination</a:t>
            </a:r>
            <a:endParaRPr lang="en-US" sz="3600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 </a:t>
            </a:r>
            <a:endParaRPr lang="en-US" sz="4800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</a:t>
            </a:r>
            <a:r>
              <a:rPr lang="en-US" sz="4800" b="1" u="sng" smtClean="0">
                <a:solidFill>
                  <a:schemeClr val="tx2"/>
                </a:solidFill>
                <a:latin typeface="Times New Roman" pitchFamily="18" charset="0"/>
              </a:rPr>
              <a:t>H. pylori eradication therapy</a:t>
            </a:r>
            <a:endParaRPr lang="en-US" sz="3600" b="1" u="sng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      </a:t>
            </a:r>
            <a:r>
              <a:rPr lang="en-US" sz="3600" u="sng" smtClean="0">
                <a:latin typeface="Times New Roman" pitchFamily="18" charset="0"/>
              </a:rPr>
              <a:t>A) P.P.I based triple therapy with two antibiotic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    B) </a:t>
            </a:r>
            <a:r>
              <a:rPr lang="en-US" sz="3600" u="sng" smtClean="0">
                <a:latin typeface="Times New Roman" pitchFamily="18" charset="0"/>
              </a:rPr>
              <a:t>H2 blockers based triple therapy</a:t>
            </a:r>
          </a:p>
          <a:p>
            <a:pPr algn="l" rtl="0" eaLnBrk="1" hangingPunct="1"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    *Bisthmus is included in some regimens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latin typeface="Times New Roman" pitchFamily="18" charset="0"/>
              </a:rPr>
              <a:t>  </a:t>
            </a:r>
            <a:endParaRPr lang="en-US" sz="4800" smtClean="0"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4800" smtClean="0"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8"/>
          <p:cNvGraphicFramePr>
            <a:graphicFrameLocks/>
          </p:cNvGraphicFramePr>
          <p:nvPr/>
        </p:nvGraphicFramePr>
        <p:xfrm>
          <a:off x="4482" y="381000"/>
          <a:ext cx="9139518" cy="6840290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3239548"/>
                <a:gridCol w="3799074"/>
                <a:gridCol w="2100896"/>
              </a:tblGrid>
              <a:tr h="75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ulcer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Duodenal Ulcer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Lying down or vomiting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Eating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Relived by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Few weeks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months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92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Common(to relieve the pain)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Uncommon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Pt. afraid to eat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Appetite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Avoid fried food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 , eat to relieve the pain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wt. Loss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wt. loss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لمحتوى 2"/>
          <p:cNvSpPr>
            <a:spLocks noGrp="1"/>
          </p:cNvSpPr>
          <p:nvPr>
            <p:ph idx="1"/>
          </p:nvPr>
        </p:nvSpPr>
        <p:spPr>
          <a:xfrm>
            <a:off x="2555875" y="2781300"/>
            <a:ext cx="5903913" cy="2951163"/>
          </a:xfrm>
        </p:spPr>
        <p:txBody>
          <a:bodyPr/>
          <a:lstStyle/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In all patients with “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Alarming symptoms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” endoscopy is required. 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Dysphagia.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Weight loss.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Vomiting.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Anorexia.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Hematemesis or Melena.</a:t>
            </a:r>
          </a:p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Investigations</a:t>
            </a:r>
            <a:endParaRPr lang="ar-SA" sz="6600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4438" y="1568450"/>
            <a:ext cx="56165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+mn-lt"/>
                <a:cs typeface="+mn-cs"/>
              </a:rPr>
              <a:t>Any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patient &gt;50 y/o </a:t>
            </a:r>
            <a:r>
              <a:rPr lang="en-US" sz="2800" dirty="0">
                <a:latin typeface="+mn-lt"/>
                <a:cs typeface="+mn-cs"/>
              </a:rPr>
              <a:t>with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new onset of symptoms</a:t>
            </a:r>
            <a:endParaRPr lang="ar-SA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239838"/>
            <a:ext cx="20891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لمحتوى 2"/>
          <p:cNvSpPr>
            <a:spLocks noGrp="1"/>
          </p:cNvSpPr>
          <p:nvPr>
            <p:ph idx="1"/>
          </p:nvPr>
        </p:nvSpPr>
        <p:spPr>
          <a:xfrm>
            <a:off x="1476375" y="1125538"/>
            <a:ext cx="6911975" cy="3024187"/>
          </a:xfrm>
        </p:spPr>
        <p:txBody>
          <a:bodyPr/>
          <a:lstStyle/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lvl="2"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Failure of medical treatment.</a:t>
            </a:r>
          </a:p>
          <a:p>
            <a:pPr lvl="2"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Development of complications</a:t>
            </a:r>
          </a:p>
          <a:p>
            <a:pPr lvl="2" algn="l" rtl="0" eaLnBrk="1" hangingPunct="1">
              <a:buFont typeface="Wingdings" pitchFamily="2" charset="2"/>
              <a:buChar char="ü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33400" y="0"/>
            <a:ext cx="792088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JO" sz="54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sz="54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sz="60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surgical</a:t>
            </a:r>
            <a:endParaRPr lang="ar-SA" sz="6000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108" name="عنصر نائب للمحتوى 2"/>
          <p:cNvSpPr txBox="1">
            <a:spLocks/>
          </p:cNvSpPr>
          <p:nvPr/>
        </p:nvSpPr>
        <p:spPr bwMode="auto">
          <a:xfrm>
            <a:off x="1981200" y="4191000"/>
            <a:ext cx="4895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l" rtl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Principle: </a:t>
            </a:r>
          </a:p>
          <a:p>
            <a:pPr algn="l" rtl="0">
              <a:spcBef>
                <a:spcPct val="20000"/>
              </a:spcBef>
            </a:pPr>
            <a:r>
              <a:rPr lang="en-US" sz="3200" b="1">
                <a:latin typeface="Constantia" pitchFamily="18" charset="0"/>
              </a:rPr>
              <a:t>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Reduce acid and pepsin secretion</a:t>
            </a:r>
            <a:r>
              <a:rPr lang="en-US" sz="3200" b="1">
                <a:latin typeface="Constantia" pitchFamily="18" charset="0"/>
              </a:rPr>
              <a:t>.</a:t>
            </a:r>
            <a:endParaRPr lang="ar-SA" sz="3200" b="1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stomach</a:t>
            </a:r>
            <a:endParaRPr/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l" rtl="0" eaLnBrk="1" hangingPunct="1"/>
            <a:r>
              <a:rPr lang="en-US" smtClean="0"/>
              <a:t>The stomach is a dilated part of the alimentary canal between the esophagus and the small intestine.</a:t>
            </a:r>
          </a:p>
          <a:p>
            <a:pPr algn="l" rtl="0" eaLnBrk="1" hangingPunct="1"/>
            <a:r>
              <a:rPr lang="en-US" smtClean="0"/>
              <a:t>It is a muscular sac. </a:t>
            </a:r>
          </a:p>
          <a:p>
            <a:pPr algn="l" rtl="0" eaLnBrk="1" hangingPunct="1"/>
            <a:r>
              <a:rPr lang="en-US" smtClean="0"/>
              <a:t>It is a J-shaped.</a:t>
            </a:r>
          </a:p>
        </p:txBody>
      </p:sp>
      <p:pic>
        <p:nvPicPr>
          <p:cNvPr id="10244" name="Picture 2" descr="C:\Users\User\Desktop\19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1524000"/>
            <a:ext cx="40005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Truncal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Vagotomy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--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Antrectomy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&amp; </a:t>
            </a:r>
            <a:b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Billroth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I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Anastomosis</a:t>
            </a:r>
            <a:endParaRPr sz="320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8131" name="Picture 6" descr="Billroth 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28800"/>
            <a:ext cx="67706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Truncal</a:t>
            </a:r>
            <a:r>
              <a:rPr sz="2800">
                <a:latin typeface="Aharoni" pitchFamily="2" charset="-79"/>
                <a:cs typeface="Aharoni" pitchFamily="2" charset="-79"/>
              </a:rPr>
              <a:t> </a:t>
            </a:r>
            <a:r>
              <a:rPr sz="2800" err="1">
                <a:latin typeface="Aharoni" pitchFamily="2" charset="-79"/>
                <a:cs typeface="Aharoni" pitchFamily="2" charset="-79"/>
              </a:rPr>
              <a:t>Vagotomy</a:t>
            </a:r>
            <a:r>
              <a:rPr sz="2800">
                <a:latin typeface="Aharoni" pitchFamily="2" charset="-79"/>
                <a:cs typeface="Aharoni" pitchFamily="2" charset="-79"/>
              </a:rPr>
              <a:t> -- </a:t>
            </a:r>
            <a:r>
              <a:rPr sz="2800" err="1">
                <a:latin typeface="Aharoni" pitchFamily="2" charset="-79"/>
                <a:cs typeface="Aharoni" pitchFamily="2" charset="-79"/>
              </a:rPr>
              <a:t>Antrectomy</a:t>
            </a:r>
            <a:r>
              <a:rPr sz="2800">
                <a:latin typeface="Aharoni" pitchFamily="2" charset="-79"/>
                <a:cs typeface="Aharoni" pitchFamily="2" charset="-79"/>
              </a:rPr>
              <a:t> &amp; 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Billroth</a:t>
            </a:r>
            <a:r>
              <a:rPr sz="2800">
                <a:latin typeface="Aharoni" pitchFamily="2" charset="-79"/>
                <a:cs typeface="Aharoni" pitchFamily="2" charset="-79"/>
              </a:rPr>
              <a:t> II </a:t>
            </a:r>
            <a:r>
              <a:rPr sz="2800" err="1">
                <a:latin typeface="Aharoni" pitchFamily="2" charset="-79"/>
                <a:cs typeface="Aharoni" pitchFamily="2" charset="-79"/>
              </a:rPr>
              <a:t>Anastomosis</a:t>
            </a:r>
            <a:endParaRPr sz="280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9155" name="Picture 6" descr="billroth I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5863" y="2286000"/>
            <a:ext cx="6770687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Truncal</a:t>
            </a:r>
            <a:r>
              <a:rPr sz="2800">
                <a:latin typeface="Aharoni" pitchFamily="2" charset="-79"/>
                <a:cs typeface="Aharoni" pitchFamily="2" charset="-79"/>
              </a:rPr>
              <a:t> </a:t>
            </a:r>
            <a:r>
              <a:rPr sz="2800" err="1">
                <a:latin typeface="Aharoni" pitchFamily="2" charset="-79"/>
                <a:cs typeface="Aharoni" pitchFamily="2" charset="-79"/>
              </a:rPr>
              <a:t>Vagotomy</a:t>
            </a:r>
            <a:r>
              <a:rPr sz="2800">
                <a:latin typeface="Aharoni" pitchFamily="2" charset="-79"/>
                <a:cs typeface="Aharoni" pitchFamily="2" charset="-79"/>
              </a:rPr>
              <a:t> -- </a:t>
            </a:r>
            <a:r>
              <a:rPr sz="2800" err="1">
                <a:latin typeface="Aharoni" pitchFamily="2" charset="-79"/>
                <a:cs typeface="Aharoni" pitchFamily="2" charset="-79"/>
              </a:rPr>
              <a:t>Antrectomy</a:t>
            </a:r>
            <a:r>
              <a:rPr sz="2800">
                <a:latin typeface="Aharoni" pitchFamily="2" charset="-79"/>
                <a:cs typeface="Aharoni" pitchFamily="2" charset="-79"/>
              </a:rPr>
              <a:t> &amp; 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>
                <a:latin typeface="Aharoni" pitchFamily="2" charset="-79"/>
                <a:cs typeface="Aharoni" pitchFamily="2" charset="-79"/>
              </a:rPr>
              <a:t>Roux-en-Y </a:t>
            </a:r>
            <a:r>
              <a:rPr sz="2800" err="1">
                <a:latin typeface="Aharoni" pitchFamily="2" charset="-79"/>
                <a:cs typeface="Aharoni" pitchFamily="2" charset="-79"/>
              </a:rPr>
              <a:t>Anastomosis</a:t>
            </a:r>
            <a:endParaRPr sz="280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0179" name="Picture 6" descr="roux en 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5863" y="1981200"/>
            <a:ext cx="6770687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5"/>
            <a:ext cx="89916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990600"/>
            <a:ext cx="82010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93713"/>
            <a:ext cx="86106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 </a:t>
            </a:r>
            <a:br>
              <a:rPr sz="3200"/>
            </a:br>
            <a:r>
              <a:rPr sz="3200"/>
              <a:t>Postgastrectomy Syndromes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Due to denervation of stomach the pyloric mechanism becomes incompetent and the control of stomach emptying is abolish. If we add the re-anastomotic  of duodenum, posgastrectomy syndromes are the consequence.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Early Dumping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Late dumping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Post-vagotomy Diarrhea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Afferent loop obstruction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Blind loop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Alkaline Reflux gastritis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Recurrent ulcer Ds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Gastric atony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Metabolic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Early Dumping Syndrome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Symptoms occurs 15 minutes after meal.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S/S: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Anxiety, extreme weakness, tachycardia, diaphoresis, palpitations, and desire to lie down. Also </a:t>
            </a:r>
            <a:r>
              <a:rPr lang="en-US" sz="2000" dirty="0" err="1"/>
              <a:t>borborygmi</a:t>
            </a:r>
            <a:r>
              <a:rPr lang="en-US" sz="2000" dirty="0"/>
              <a:t> are heard and diarrhea is common. Symptoms disappear gradually.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err="1"/>
              <a:t>Pathophysiology</a:t>
            </a:r>
            <a:r>
              <a:rPr lang="en-US" sz="2000" dirty="0"/>
              <a:t>: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it is an uncontrolled emptying of hypertonic fluid into small intestine.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Fluid moves rapidly from intravascular space into </a:t>
            </a:r>
            <a:r>
              <a:rPr lang="en-US" sz="2000" dirty="0" err="1"/>
              <a:t>intraluminal</a:t>
            </a:r>
            <a:r>
              <a:rPr lang="en-US" sz="2000" dirty="0"/>
              <a:t> space producing acute intravascular volume depletion.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As simple sugars are absorbed and dilution of hypertonic solution occurs the symptoms decreased.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Substances like serotonin, </a:t>
            </a:r>
            <a:r>
              <a:rPr lang="en-US" sz="2000" dirty="0" err="1"/>
              <a:t>neurotensin</a:t>
            </a:r>
            <a:r>
              <a:rPr lang="en-US" sz="2000" dirty="0"/>
              <a:t>, histamine, glucagon, </a:t>
            </a:r>
            <a:r>
              <a:rPr lang="en-US" sz="2000" dirty="0" err="1"/>
              <a:t>vasoactive</a:t>
            </a:r>
            <a:r>
              <a:rPr lang="en-US" sz="2000" dirty="0"/>
              <a:t> intestinal peptide, </a:t>
            </a:r>
            <a:r>
              <a:rPr lang="en-US" sz="2000" dirty="0" err="1"/>
              <a:t>kinins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Early dumping syndrome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000" smtClean="0"/>
              <a:t>MCC are Billroth I and II.</a:t>
            </a:r>
          </a:p>
          <a:p>
            <a:pPr algn="l" rtl="0" eaLnBrk="1" hangingPunct="1"/>
            <a:r>
              <a:rPr lang="en-US" sz="2000" smtClean="0"/>
              <a:t>Tx:</a:t>
            </a:r>
          </a:p>
          <a:p>
            <a:pPr algn="l" rtl="0" eaLnBrk="1" hangingPunct="1"/>
            <a:r>
              <a:rPr lang="en-US" sz="2000" smtClean="0"/>
              <a:t>Somatostatin analogue, may be of benefit, and Beta blockers.</a:t>
            </a:r>
          </a:p>
          <a:p>
            <a:pPr algn="l" rtl="0" eaLnBrk="1" hangingPunct="1"/>
            <a:r>
              <a:rPr lang="en-US" sz="2000" smtClean="0"/>
              <a:t>Avoid hypertonic liquid meals.</a:t>
            </a:r>
          </a:p>
          <a:p>
            <a:pPr algn="l" rtl="0" eaLnBrk="1" hangingPunct="1"/>
            <a:r>
              <a:rPr lang="en-US" sz="2000" smtClean="0"/>
              <a:t>Altering the volume of meals.</a:t>
            </a:r>
          </a:p>
          <a:p>
            <a:pPr algn="l" rtl="0" eaLnBrk="1" hangingPunct="1"/>
            <a:r>
              <a:rPr lang="en-US" sz="2000" smtClean="0"/>
              <a:t>Ingest some fat to slow gastric emptying</a:t>
            </a:r>
          </a:p>
          <a:p>
            <a:pPr algn="l" rtl="0" eaLnBrk="1" hangingPunct="1"/>
            <a:r>
              <a:rPr lang="en-US" sz="2000" smtClean="0"/>
              <a:t>Liquids should be ingested  before meals or 30’ after meals.</a:t>
            </a:r>
          </a:p>
          <a:p>
            <a:pPr algn="l" rtl="0" eaLnBrk="1" hangingPunct="1"/>
            <a:r>
              <a:rPr lang="en-US" sz="2000" smtClean="0"/>
              <a:t>Billroth I and II are MCC.</a:t>
            </a:r>
          </a:p>
          <a:p>
            <a:pPr algn="l" rtl="0" eaLnBrk="1" hangingPunct="1"/>
            <a:r>
              <a:rPr lang="en-US" sz="2000" smtClean="0"/>
              <a:t>Roux en Y is sometimes indicated b/c delays emptying.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Late dumping syndrome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Symptoms begin 3 hours after meals.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S/S: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Sudden anxiety, diaphoresis, tachycardia, palpitations, weakness, fatigue, and desire to lie down.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It is not associated with borborygm or diarrhea.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Pathophysiology: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Rapid changes in serum glucose and insulin levels.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Large glucose-bolus containing chyme presented to small intestine has a lot of glucose in it,  glucose is absorbed  faster than when the intact pylorus controls emptying of stomach. This causes high levels of serum glucose shortly after meal and causes a big released of insulin. Insulin response exceeds what is necessary to clear glucose from blood and hypoglycemia symptoms happens. Symptoms are due to rapid fluctuations in serum glucose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stomach</a:t>
            </a:r>
            <a:endParaRPr/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l" rtl="0" eaLnBrk="1" hangingPunct="1"/>
            <a:r>
              <a:rPr lang="en-US" smtClean="0"/>
              <a:t>Stomach located at level of  T10 and L3 vertebral.</a:t>
            </a:r>
          </a:p>
          <a:p>
            <a:pPr algn="l" rtl="0" eaLnBrk="1" hangingPunct="1"/>
            <a:r>
              <a:rPr lang="en-US" smtClean="0"/>
              <a:t>Position of the stomach varies with body habitués. </a:t>
            </a:r>
          </a:p>
        </p:txBody>
      </p:sp>
      <p:pic>
        <p:nvPicPr>
          <p:cNvPr id="11268" name="Picture 2" descr="C:\Users\User\Desktop\19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1524000"/>
            <a:ext cx="40005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Late Dumping syndrome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endParaRPr lang="en-US" sz="2000" smtClean="0"/>
          </a:p>
          <a:p>
            <a:pPr algn="l" rtl="0" eaLnBrk="1" hangingPunct="1"/>
            <a:r>
              <a:rPr lang="en-US" sz="2000" smtClean="0"/>
              <a:t>Tx:</a:t>
            </a:r>
          </a:p>
          <a:p>
            <a:pPr algn="l" rtl="0" eaLnBrk="1" hangingPunct="1"/>
            <a:r>
              <a:rPr lang="en-US" sz="2000" smtClean="0"/>
              <a:t>Conservative</a:t>
            </a:r>
          </a:p>
          <a:p>
            <a:pPr algn="l" rtl="0" eaLnBrk="1" hangingPunct="1"/>
            <a:r>
              <a:rPr lang="en-US" sz="2000" smtClean="0"/>
              <a:t>Small snacks 2 hours after meals</a:t>
            </a:r>
          </a:p>
          <a:p>
            <a:pPr algn="l" rtl="0" eaLnBrk="1" hangingPunct="1"/>
            <a:r>
              <a:rPr lang="en-US" sz="2000" smtClean="0"/>
              <a:t>If symptoms can not be controlled then the previous procedure has to be converted to Billroth I or Roux en Y gastrojejunostomy.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285875"/>
            <a:ext cx="7639050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400" smtClean="0">
                <a:solidFill>
                  <a:schemeClr val="tx1"/>
                </a:solidFill>
                <a:latin typeface="Verdana" pitchFamily="34" charset="0"/>
              </a:rPr>
              <a:t>Gastric Cancer(GC)</a:t>
            </a:r>
            <a:r>
              <a:rPr lang="zh-CN" altLang="en-US" sz="440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zh-CN" altLang="en-US" sz="4400" smtClean="0">
                <a:solidFill>
                  <a:schemeClr val="tx1"/>
                </a:solidFill>
                <a:latin typeface="Verdana" pitchFamily="34" charset="0"/>
              </a:rPr>
            </a:br>
            <a:endParaRPr altLang="zh-CN">
              <a:ea typeface="SimSun" pitchFamily="2" charset="-122"/>
            </a:endParaRPr>
          </a:p>
        </p:txBody>
      </p:sp>
      <p:pic>
        <p:nvPicPr>
          <p:cNvPr id="70659" name="Picture 5" descr="ms448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8465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7" descr="ms448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217613"/>
            <a:ext cx="414972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 smtClean="0">
                <a:solidFill>
                  <a:schemeClr val="tx1"/>
                </a:solidFill>
                <a:latin typeface="Verdana" pitchFamily="34" charset="0"/>
              </a:rPr>
              <a:t>Gastric Cancer(GC)</a:t>
            </a:r>
            <a:br>
              <a:rPr altLang="zh-CN" sz="4000" smtClean="0">
                <a:solidFill>
                  <a:schemeClr val="tx1"/>
                </a:solidFill>
                <a:latin typeface="Verdana" pitchFamily="34" charset="0"/>
              </a:rPr>
            </a:br>
            <a:endParaRPr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Common Primary 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b="1" dirty="0" err="1" smtClean="0"/>
              <a:t>Adenocarcinoma</a:t>
            </a:r>
            <a:r>
              <a:rPr lang="en-US" b="1" dirty="0" smtClean="0"/>
              <a:t> (95%),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/>
              <a:t> Lymphoma (4%), 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/>
              <a:t>Malignant GIST (1%)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Rare Primary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Carcinoid</a:t>
            </a:r>
            <a:r>
              <a:rPr lang="en-US" b="1" dirty="0" smtClean="0"/>
              <a:t>, </a:t>
            </a:r>
            <a:r>
              <a:rPr lang="en-US" b="1" dirty="0" err="1" smtClean="0"/>
              <a:t>Angiosarcoma</a:t>
            </a:r>
            <a:r>
              <a:rPr lang="en-US" b="1" dirty="0" smtClean="0"/>
              <a:t>, </a:t>
            </a:r>
            <a:r>
              <a:rPr lang="en-US" b="1" dirty="0" err="1" smtClean="0"/>
              <a:t>Carcinosarcoma</a:t>
            </a:r>
            <a:r>
              <a:rPr lang="en-US" b="1" dirty="0" smtClean="0"/>
              <a:t>, and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carcinoma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r>
              <a:rPr lang="en-US" b="1" u="sng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  </a:t>
            </a:r>
            <a:r>
              <a:rPr lang="en-US" b="1" u="sng" dirty="0" smtClean="0">
                <a:solidFill>
                  <a:srgbClr val="FF0000"/>
                </a:solidFill>
              </a:rPr>
              <a:t>From :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Melanoma , Breast(Blood born)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Colon or Pancreas (Direct ext.)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Ovary (By peritoneal seeding 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52400" y="363538"/>
            <a:ext cx="72532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zh-CN" sz="3600">
                <a:latin typeface="Verdana" pitchFamily="34" charset="0"/>
                <a:cs typeface="华文新魏"/>
              </a:rPr>
              <a:t>GC Worldwide incidence</a:t>
            </a:r>
            <a:endParaRPr lang="en-US" altLang="ko-KR" sz="3600">
              <a:latin typeface="Verdana" pitchFamily="34" charset="0"/>
            </a:endParaRPr>
          </a:p>
        </p:txBody>
      </p:sp>
      <p:grpSp>
        <p:nvGrpSpPr>
          <p:cNvPr id="72707" name="Group 11"/>
          <p:cNvGrpSpPr>
            <a:grpSpLocks/>
          </p:cNvGrpSpPr>
          <p:nvPr/>
        </p:nvGrpSpPr>
        <p:grpSpPr bwMode="auto">
          <a:xfrm>
            <a:off x="0" y="1219200"/>
            <a:ext cx="8701088" cy="4837113"/>
            <a:chOff x="224" y="759"/>
            <a:chExt cx="5481" cy="3047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blackWhite">
            <a:xfrm>
              <a:off x="4688" y="759"/>
              <a:ext cx="1017" cy="30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16.4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8.2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36.3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16.9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lang="en-US" altLang="zh-CN" sz="13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Male	77.9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lang="en-US" altLang="zh-CN" sz="13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Female	33.3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lang="en-US" altLang="zh-CN" sz="1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10.8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4.9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</a:t>
              </a:r>
              <a:r>
                <a:rPr lang="en-US" altLang="zh-CN" sz="1300" dirty="0">
                  <a:solidFill>
                    <a:srgbClr val="FF0066"/>
                  </a:solidFill>
                  <a:cs typeface="+mn-cs"/>
                </a:rPr>
                <a:t>43.6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</a:t>
              </a:r>
              <a:r>
                <a:rPr lang="en-US" altLang="zh-CN" sz="1300" dirty="0">
                  <a:solidFill>
                    <a:srgbClr val="FF0066"/>
                  </a:solidFill>
                  <a:cs typeface="+mn-cs"/>
                </a:rPr>
                <a:t>	19.0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5.9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2.6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11.5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  4.3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18.6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13.3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8.4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4.0</a:t>
              </a:r>
            </a:p>
          </p:txBody>
        </p:sp>
        <p:grpSp>
          <p:nvGrpSpPr>
            <p:cNvPr id="72710" name="Group 13"/>
            <p:cNvGrpSpPr>
              <a:grpSpLocks/>
            </p:cNvGrpSpPr>
            <p:nvPr/>
          </p:nvGrpSpPr>
          <p:grpSpPr bwMode="auto">
            <a:xfrm>
              <a:off x="224" y="1120"/>
              <a:ext cx="3825" cy="1837"/>
              <a:chOff x="96" y="912"/>
              <a:chExt cx="3825" cy="1837"/>
            </a:xfrm>
          </p:grpSpPr>
          <p:sp>
            <p:nvSpPr>
              <p:cNvPr id="72731" name="Freeform 14"/>
              <p:cNvSpPr>
                <a:spLocks/>
              </p:cNvSpPr>
              <p:nvPr/>
            </p:nvSpPr>
            <p:spPr bwMode="blackWhite">
              <a:xfrm>
                <a:off x="2022" y="1425"/>
                <a:ext cx="21" cy="25"/>
              </a:xfrm>
              <a:custGeom>
                <a:avLst/>
                <a:gdLst>
                  <a:gd name="T0" fmla="*/ 20 w 21"/>
                  <a:gd name="T1" fmla="*/ 2 h 25"/>
                  <a:gd name="T2" fmla="*/ 20 w 21"/>
                  <a:gd name="T3" fmla="*/ 22 h 25"/>
                  <a:gd name="T4" fmla="*/ 13 w 21"/>
                  <a:gd name="T5" fmla="*/ 24 h 25"/>
                  <a:gd name="T6" fmla="*/ 0 w 21"/>
                  <a:gd name="T7" fmla="*/ 4 h 25"/>
                  <a:gd name="T8" fmla="*/ 8 w 21"/>
                  <a:gd name="T9" fmla="*/ 0 h 25"/>
                  <a:gd name="T10" fmla="*/ 20 w 21"/>
                  <a:gd name="T11" fmla="*/ 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5"/>
                  <a:gd name="T20" fmla="*/ 21 w 2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5">
                    <a:moveTo>
                      <a:pt x="20" y="2"/>
                    </a:moveTo>
                    <a:lnTo>
                      <a:pt x="20" y="22"/>
                    </a:lnTo>
                    <a:lnTo>
                      <a:pt x="13" y="2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20" y="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32" name="Freeform 15"/>
              <p:cNvSpPr>
                <a:spLocks/>
              </p:cNvSpPr>
              <p:nvPr/>
            </p:nvSpPr>
            <p:spPr bwMode="blackWhite">
              <a:xfrm>
                <a:off x="1983" y="1388"/>
                <a:ext cx="19" cy="35"/>
              </a:xfrm>
              <a:custGeom>
                <a:avLst/>
                <a:gdLst>
                  <a:gd name="T0" fmla="*/ 18 w 19"/>
                  <a:gd name="T1" fmla="*/ 0 h 35"/>
                  <a:gd name="T2" fmla="*/ 0 w 19"/>
                  <a:gd name="T3" fmla="*/ 6 h 35"/>
                  <a:gd name="T4" fmla="*/ 3 w 19"/>
                  <a:gd name="T5" fmla="*/ 34 h 35"/>
                  <a:gd name="T6" fmla="*/ 16 w 19"/>
                  <a:gd name="T7" fmla="*/ 32 h 35"/>
                  <a:gd name="T8" fmla="*/ 18 w 1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5"/>
                  <a:gd name="T17" fmla="*/ 19 w 1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5">
                    <a:moveTo>
                      <a:pt x="18" y="0"/>
                    </a:moveTo>
                    <a:lnTo>
                      <a:pt x="0" y="6"/>
                    </a:lnTo>
                    <a:lnTo>
                      <a:pt x="3" y="34"/>
                    </a:lnTo>
                    <a:lnTo>
                      <a:pt x="16" y="3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3" name="Group 16"/>
              <p:cNvGrpSpPr>
                <a:grpSpLocks/>
              </p:cNvGrpSpPr>
              <p:nvPr/>
            </p:nvGrpSpPr>
            <p:grpSpPr bwMode="auto">
              <a:xfrm>
                <a:off x="3581" y="2438"/>
                <a:ext cx="340" cy="186"/>
                <a:chOff x="3597" y="2847"/>
                <a:chExt cx="340" cy="186"/>
              </a:xfrm>
            </p:grpSpPr>
            <p:sp>
              <p:nvSpPr>
                <p:cNvPr id="72763" name="Freeform 17"/>
                <p:cNvSpPr>
                  <a:spLocks/>
                </p:cNvSpPr>
                <p:nvPr/>
              </p:nvSpPr>
              <p:spPr bwMode="blackWhite">
                <a:xfrm>
                  <a:off x="3883" y="2847"/>
                  <a:ext cx="54" cy="114"/>
                </a:xfrm>
                <a:custGeom>
                  <a:avLst/>
                  <a:gdLst>
                    <a:gd name="T0" fmla="*/ 18 w 54"/>
                    <a:gd name="T1" fmla="*/ 2 h 114"/>
                    <a:gd name="T2" fmla="*/ 22 w 54"/>
                    <a:gd name="T3" fmla="*/ 0 h 114"/>
                    <a:gd name="T4" fmla="*/ 32 w 54"/>
                    <a:gd name="T5" fmla="*/ 11 h 114"/>
                    <a:gd name="T6" fmla="*/ 31 w 54"/>
                    <a:gd name="T7" fmla="*/ 48 h 114"/>
                    <a:gd name="T8" fmla="*/ 37 w 54"/>
                    <a:gd name="T9" fmla="*/ 48 h 114"/>
                    <a:gd name="T10" fmla="*/ 39 w 54"/>
                    <a:gd name="T11" fmla="*/ 52 h 114"/>
                    <a:gd name="T12" fmla="*/ 42 w 54"/>
                    <a:gd name="T13" fmla="*/ 59 h 114"/>
                    <a:gd name="T14" fmla="*/ 43 w 54"/>
                    <a:gd name="T15" fmla="*/ 65 h 114"/>
                    <a:gd name="T16" fmla="*/ 48 w 54"/>
                    <a:gd name="T17" fmla="*/ 63 h 114"/>
                    <a:gd name="T18" fmla="*/ 53 w 54"/>
                    <a:gd name="T19" fmla="*/ 56 h 114"/>
                    <a:gd name="T20" fmla="*/ 53 w 54"/>
                    <a:gd name="T21" fmla="*/ 59 h 114"/>
                    <a:gd name="T22" fmla="*/ 51 w 54"/>
                    <a:gd name="T23" fmla="*/ 67 h 114"/>
                    <a:gd name="T24" fmla="*/ 48 w 54"/>
                    <a:gd name="T25" fmla="*/ 70 h 114"/>
                    <a:gd name="T26" fmla="*/ 47 w 54"/>
                    <a:gd name="T27" fmla="*/ 80 h 114"/>
                    <a:gd name="T28" fmla="*/ 40 w 54"/>
                    <a:gd name="T29" fmla="*/ 85 h 114"/>
                    <a:gd name="T30" fmla="*/ 37 w 54"/>
                    <a:gd name="T31" fmla="*/ 85 h 114"/>
                    <a:gd name="T32" fmla="*/ 31 w 54"/>
                    <a:gd name="T33" fmla="*/ 91 h 114"/>
                    <a:gd name="T34" fmla="*/ 29 w 54"/>
                    <a:gd name="T35" fmla="*/ 94 h 114"/>
                    <a:gd name="T36" fmla="*/ 31 w 54"/>
                    <a:gd name="T37" fmla="*/ 100 h 114"/>
                    <a:gd name="T38" fmla="*/ 32 w 54"/>
                    <a:gd name="T39" fmla="*/ 107 h 114"/>
                    <a:gd name="T40" fmla="*/ 26 w 54"/>
                    <a:gd name="T41" fmla="*/ 111 h 114"/>
                    <a:gd name="T42" fmla="*/ 21 w 54"/>
                    <a:gd name="T43" fmla="*/ 113 h 114"/>
                    <a:gd name="T44" fmla="*/ 18 w 54"/>
                    <a:gd name="T45" fmla="*/ 113 h 114"/>
                    <a:gd name="T46" fmla="*/ 14 w 54"/>
                    <a:gd name="T47" fmla="*/ 113 h 114"/>
                    <a:gd name="T48" fmla="*/ 8 w 54"/>
                    <a:gd name="T49" fmla="*/ 111 h 114"/>
                    <a:gd name="T50" fmla="*/ 5 w 54"/>
                    <a:gd name="T51" fmla="*/ 107 h 114"/>
                    <a:gd name="T52" fmla="*/ 8 w 54"/>
                    <a:gd name="T53" fmla="*/ 102 h 114"/>
                    <a:gd name="T54" fmla="*/ 13 w 54"/>
                    <a:gd name="T55" fmla="*/ 100 h 114"/>
                    <a:gd name="T56" fmla="*/ 18 w 54"/>
                    <a:gd name="T57" fmla="*/ 93 h 114"/>
                    <a:gd name="T58" fmla="*/ 18 w 54"/>
                    <a:gd name="T59" fmla="*/ 89 h 114"/>
                    <a:gd name="T60" fmla="*/ 13 w 54"/>
                    <a:gd name="T61" fmla="*/ 85 h 114"/>
                    <a:gd name="T62" fmla="*/ 8 w 54"/>
                    <a:gd name="T63" fmla="*/ 82 h 114"/>
                    <a:gd name="T64" fmla="*/ 5 w 54"/>
                    <a:gd name="T65" fmla="*/ 82 h 114"/>
                    <a:gd name="T66" fmla="*/ 2 w 54"/>
                    <a:gd name="T67" fmla="*/ 80 h 114"/>
                    <a:gd name="T68" fmla="*/ 0 w 54"/>
                    <a:gd name="T69" fmla="*/ 76 h 114"/>
                    <a:gd name="T70" fmla="*/ 2 w 54"/>
                    <a:gd name="T71" fmla="*/ 72 h 114"/>
                    <a:gd name="T72" fmla="*/ 5 w 54"/>
                    <a:gd name="T73" fmla="*/ 72 h 114"/>
                    <a:gd name="T74" fmla="*/ 8 w 54"/>
                    <a:gd name="T75" fmla="*/ 70 h 114"/>
                    <a:gd name="T76" fmla="*/ 13 w 54"/>
                    <a:gd name="T77" fmla="*/ 67 h 114"/>
                    <a:gd name="T78" fmla="*/ 16 w 54"/>
                    <a:gd name="T79" fmla="*/ 65 h 114"/>
                    <a:gd name="T80" fmla="*/ 19 w 54"/>
                    <a:gd name="T81" fmla="*/ 48 h 114"/>
                    <a:gd name="T82" fmla="*/ 16 w 54"/>
                    <a:gd name="T83" fmla="*/ 43 h 114"/>
                    <a:gd name="T84" fmla="*/ 13 w 54"/>
                    <a:gd name="T85" fmla="*/ 39 h 114"/>
                    <a:gd name="T86" fmla="*/ 11 w 54"/>
                    <a:gd name="T87" fmla="*/ 30 h 114"/>
                    <a:gd name="T88" fmla="*/ 13 w 54"/>
                    <a:gd name="T89" fmla="*/ 20 h 114"/>
                    <a:gd name="T90" fmla="*/ 13 w 54"/>
                    <a:gd name="T91" fmla="*/ 15 h 114"/>
                    <a:gd name="T92" fmla="*/ 18 w 54"/>
                    <a:gd name="T93" fmla="*/ 2 h 1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4"/>
                    <a:gd name="T142" fmla="*/ 0 h 114"/>
                    <a:gd name="T143" fmla="*/ 54 w 54"/>
                    <a:gd name="T144" fmla="*/ 114 h 1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4" h="114">
                      <a:moveTo>
                        <a:pt x="18" y="2"/>
                      </a:moveTo>
                      <a:lnTo>
                        <a:pt x="22" y="0"/>
                      </a:lnTo>
                      <a:lnTo>
                        <a:pt x="32" y="11"/>
                      </a:lnTo>
                      <a:lnTo>
                        <a:pt x="31" y="48"/>
                      </a:lnTo>
                      <a:lnTo>
                        <a:pt x="37" y="48"/>
                      </a:lnTo>
                      <a:lnTo>
                        <a:pt x="39" y="52"/>
                      </a:lnTo>
                      <a:lnTo>
                        <a:pt x="42" y="59"/>
                      </a:lnTo>
                      <a:lnTo>
                        <a:pt x="43" y="65"/>
                      </a:lnTo>
                      <a:lnTo>
                        <a:pt x="48" y="63"/>
                      </a:lnTo>
                      <a:lnTo>
                        <a:pt x="53" y="56"/>
                      </a:lnTo>
                      <a:lnTo>
                        <a:pt x="53" y="59"/>
                      </a:lnTo>
                      <a:lnTo>
                        <a:pt x="51" y="67"/>
                      </a:lnTo>
                      <a:lnTo>
                        <a:pt x="48" y="70"/>
                      </a:lnTo>
                      <a:lnTo>
                        <a:pt x="47" y="80"/>
                      </a:lnTo>
                      <a:lnTo>
                        <a:pt x="40" y="85"/>
                      </a:lnTo>
                      <a:lnTo>
                        <a:pt x="37" y="85"/>
                      </a:lnTo>
                      <a:lnTo>
                        <a:pt x="31" y="91"/>
                      </a:lnTo>
                      <a:lnTo>
                        <a:pt x="29" y="94"/>
                      </a:lnTo>
                      <a:lnTo>
                        <a:pt x="31" y="100"/>
                      </a:lnTo>
                      <a:lnTo>
                        <a:pt x="32" y="107"/>
                      </a:lnTo>
                      <a:lnTo>
                        <a:pt x="26" y="111"/>
                      </a:lnTo>
                      <a:lnTo>
                        <a:pt x="21" y="113"/>
                      </a:lnTo>
                      <a:lnTo>
                        <a:pt x="18" y="113"/>
                      </a:lnTo>
                      <a:lnTo>
                        <a:pt x="14" y="113"/>
                      </a:lnTo>
                      <a:lnTo>
                        <a:pt x="8" y="111"/>
                      </a:lnTo>
                      <a:lnTo>
                        <a:pt x="5" y="107"/>
                      </a:lnTo>
                      <a:lnTo>
                        <a:pt x="8" y="102"/>
                      </a:lnTo>
                      <a:lnTo>
                        <a:pt x="13" y="100"/>
                      </a:lnTo>
                      <a:lnTo>
                        <a:pt x="18" y="93"/>
                      </a:lnTo>
                      <a:lnTo>
                        <a:pt x="18" y="89"/>
                      </a:lnTo>
                      <a:lnTo>
                        <a:pt x="13" y="85"/>
                      </a:lnTo>
                      <a:lnTo>
                        <a:pt x="8" y="82"/>
                      </a:lnTo>
                      <a:lnTo>
                        <a:pt x="5" y="82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2" y="72"/>
                      </a:lnTo>
                      <a:lnTo>
                        <a:pt x="5" y="72"/>
                      </a:lnTo>
                      <a:lnTo>
                        <a:pt x="8" y="70"/>
                      </a:lnTo>
                      <a:lnTo>
                        <a:pt x="13" y="67"/>
                      </a:lnTo>
                      <a:lnTo>
                        <a:pt x="16" y="65"/>
                      </a:lnTo>
                      <a:lnTo>
                        <a:pt x="19" y="48"/>
                      </a:lnTo>
                      <a:lnTo>
                        <a:pt x="16" y="43"/>
                      </a:lnTo>
                      <a:lnTo>
                        <a:pt x="13" y="39"/>
                      </a:lnTo>
                      <a:lnTo>
                        <a:pt x="11" y="30"/>
                      </a:lnTo>
                      <a:lnTo>
                        <a:pt x="13" y="20"/>
                      </a:lnTo>
                      <a:lnTo>
                        <a:pt x="13" y="15"/>
                      </a:lnTo>
                      <a:lnTo>
                        <a:pt x="18" y="2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64" name="Freeform 18"/>
                <p:cNvSpPr>
                  <a:spLocks/>
                </p:cNvSpPr>
                <p:nvPr/>
              </p:nvSpPr>
              <p:spPr bwMode="blackWhite">
                <a:xfrm>
                  <a:off x="3782" y="2934"/>
                  <a:ext cx="100" cy="99"/>
                </a:xfrm>
                <a:custGeom>
                  <a:avLst/>
                  <a:gdLst>
                    <a:gd name="T0" fmla="*/ 69 w 100"/>
                    <a:gd name="T1" fmla="*/ 0 h 99"/>
                    <a:gd name="T2" fmla="*/ 81 w 100"/>
                    <a:gd name="T3" fmla="*/ 0 h 99"/>
                    <a:gd name="T4" fmla="*/ 99 w 100"/>
                    <a:gd name="T5" fmla="*/ 28 h 99"/>
                    <a:gd name="T6" fmla="*/ 80 w 100"/>
                    <a:gd name="T7" fmla="*/ 50 h 99"/>
                    <a:gd name="T8" fmla="*/ 80 w 100"/>
                    <a:gd name="T9" fmla="*/ 59 h 99"/>
                    <a:gd name="T10" fmla="*/ 75 w 100"/>
                    <a:gd name="T11" fmla="*/ 61 h 99"/>
                    <a:gd name="T12" fmla="*/ 65 w 100"/>
                    <a:gd name="T13" fmla="*/ 61 h 99"/>
                    <a:gd name="T14" fmla="*/ 51 w 100"/>
                    <a:gd name="T15" fmla="*/ 74 h 99"/>
                    <a:gd name="T16" fmla="*/ 40 w 100"/>
                    <a:gd name="T17" fmla="*/ 87 h 99"/>
                    <a:gd name="T18" fmla="*/ 32 w 100"/>
                    <a:gd name="T19" fmla="*/ 98 h 99"/>
                    <a:gd name="T20" fmla="*/ 32 w 100"/>
                    <a:gd name="T21" fmla="*/ 89 h 99"/>
                    <a:gd name="T22" fmla="*/ 18 w 100"/>
                    <a:gd name="T23" fmla="*/ 89 h 99"/>
                    <a:gd name="T24" fmla="*/ 10 w 100"/>
                    <a:gd name="T25" fmla="*/ 89 h 99"/>
                    <a:gd name="T26" fmla="*/ 0 w 100"/>
                    <a:gd name="T27" fmla="*/ 89 h 99"/>
                    <a:gd name="T28" fmla="*/ 14 w 100"/>
                    <a:gd name="T29" fmla="*/ 74 h 99"/>
                    <a:gd name="T30" fmla="*/ 19 w 100"/>
                    <a:gd name="T31" fmla="*/ 67 h 99"/>
                    <a:gd name="T32" fmla="*/ 26 w 100"/>
                    <a:gd name="T33" fmla="*/ 67 h 99"/>
                    <a:gd name="T34" fmla="*/ 35 w 100"/>
                    <a:gd name="T35" fmla="*/ 54 h 99"/>
                    <a:gd name="T36" fmla="*/ 40 w 100"/>
                    <a:gd name="T37" fmla="*/ 54 h 99"/>
                    <a:gd name="T38" fmla="*/ 40 w 100"/>
                    <a:gd name="T39" fmla="*/ 52 h 99"/>
                    <a:gd name="T40" fmla="*/ 45 w 100"/>
                    <a:gd name="T41" fmla="*/ 48 h 99"/>
                    <a:gd name="T42" fmla="*/ 51 w 100"/>
                    <a:gd name="T43" fmla="*/ 48 h 99"/>
                    <a:gd name="T44" fmla="*/ 50 w 100"/>
                    <a:gd name="T45" fmla="*/ 33 h 99"/>
                    <a:gd name="T46" fmla="*/ 51 w 100"/>
                    <a:gd name="T47" fmla="*/ 33 h 99"/>
                    <a:gd name="T48" fmla="*/ 57 w 100"/>
                    <a:gd name="T49" fmla="*/ 26 h 99"/>
                    <a:gd name="T50" fmla="*/ 59 w 100"/>
                    <a:gd name="T51" fmla="*/ 33 h 99"/>
                    <a:gd name="T52" fmla="*/ 70 w 100"/>
                    <a:gd name="T53" fmla="*/ 22 h 99"/>
                    <a:gd name="T54" fmla="*/ 69 w 100"/>
                    <a:gd name="T55" fmla="*/ 0 h 9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0"/>
                    <a:gd name="T85" fmla="*/ 0 h 99"/>
                    <a:gd name="T86" fmla="*/ 100 w 100"/>
                    <a:gd name="T87" fmla="*/ 99 h 9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0" h="99">
                      <a:moveTo>
                        <a:pt x="69" y="0"/>
                      </a:moveTo>
                      <a:lnTo>
                        <a:pt x="81" y="0"/>
                      </a:lnTo>
                      <a:lnTo>
                        <a:pt x="99" y="28"/>
                      </a:lnTo>
                      <a:lnTo>
                        <a:pt x="80" y="50"/>
                      </a:lnTo>
                      <a:lnTo>
                        <a:pt x="80" y="59"/>
                      </a:lnTo>
                      <a:lnTo>
                        <a:pt x="75" y="61"/>
                      </a:lnTo>
                      <a:lnTo>
                        <a:pt x="65" y="61"/>
                      </a:lnTo>
                      <a:lnTo>
                        <a:pt x="51" y="74"/>
                      </a:lnTo>
                      <a:lnTo>
                        <a:pt x="40" y="87"/>
                      </a:lnTo>
                      <a:lnTo>
                        <a:pt x="32" y="98"/>
                      </a:lnTo>
                      <a:lnTo>
                        <a:pt x="32" y="89"/>
                      </a:lnTo>
                      <a:lnTo>
                        <a:pt x="18" y="89"/>
                      </a:lnTo>
                      <a:lnTo>
                        <a:pt x="10" y="89"/>
                      </a:lnTo>
                      <a:lnTo>
                        <a:pt x="0" y="89"/>
                      </a:lnTo>
                      <a:lnTo>
                        <a:pt x="14" y="74"/>
                      </a:lnTo>
                      <a:lnTo>
                        <a:pt x="19" y="67"/>
                      </a:lnTo>
                      <a:lnTo>
                        <a:pt x="26" y="67"/>
                      </a:lnTo>
                      <a:lnTo>
                        <a:pt x="35" y="54"/>
                      </a:lnTo>
                      <a:lnTo>
                        <a:pt x="40" y="54"/>
                      </a:lnTo>
                      <a:lnTo>
                        <a:pt x="40" y="52"/>
                      </a:lnTo>
                      <a:lnTo>
                        <a:pt x="45" y="48"/>
                      </a:lnTo>
                      <a:lnTo>
                        <a:pt x="51" y="48"/>
                      </a:lnTo>
                      <a:lnTo>
                        <a:pt x="50" y="33"/>
                      </a:lnTo>
                      <a:lnTo>
                        <a:pt x="51" y="33"/>
                      </a:lnTo>
                      <a:lnTo>
                        <a:pt x="57" y="26"/>
                      </a:lnTo>
                      <a:lnTo>
                        <a:pt x="59" y="33"/>
                      </a:lnTo>
                      <a:lnTo>
                        <a:pt x="70" y="22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65" name="Freeform 19"/>
                <p:cNvSpPr>
                  <a:spLocks/>
                </p:cNvSpPr>
                <p:nvPr/>
              </p:nvSpPr>
              <p:spPr bwMode="blackWhite">
                <a:xfrm>
                  <a:off x="3597" y="2941"/>
                  <a:ext cx="40" cy="54"/>
                </a:xfrm>
                <a:custGeom>
                  <a:avLst/>
                  <a:gdLst>
                    <a:gd name="T0" fmla="*/ 0 w 40"/>
                    <a:gd name="T1" fmla="*/ 0 h 54"/>
                    <a:gd name="T2" fmla="*/ 8 w 40"/>
                    <a:gd name="T3" fmla="*/ 0 h 54"/>
                    <a:gd name="T4" fmla="*/ 18 w 40"/>
                    <a:gd name="T5" fmla="*/ 7 h 54"/>
                    <a:gd name="T6" fmla="*/ 39 w 40"/>
                    <a:gd name="T7" fmla="*/ 7 h 54"/>
                    <a:gd name="T8" fmla="*/ 36 w 40"/>
                    <a:gd name="T9" fmla="*/ 18 h 54"/>
                    <a:gd name="T10" fmla="*/ 39 w 40"/>
                    <a:gd name="T11" fmla="*/ 27 h 54"/>
                    <a:gd name="T12" fmla="*/ 33 w 40"/>
                    <a:gd name="T13" fmla="*/ 27 h 54"/>
                    <a:gd name="T14" fmla="*/ 31 w 40"/>
                    <a:gd name="T15" fmla="*/ 27 h 54"/>
                    <a:gd name="T16" fmla="*/ 26 w 40"/>
                    <a:gd name="T17" fmla="*/ 29 h 54"/>
                    <a:gd name="T18" fmla="*/ 31 w 40"/>
                    <a:gd name="T19" fmla="*/ 53 h 54"/>
                    <a:gd name="T20" fmla="*/ 18 w 40"/>
                    <a:gd name="T21" fmla="*/ 51 h 54"/>
                    <a:gd name="T22" fmla="*/ 8 w 40"/>
                    <a:gd name="T23" fmla="*/ 44 h 54"/>
                    <a:gd name="T24" fmla="*/ 8 w 40"/>
                    <a:gd name="T25" fmla="*/ 27 h 54"/>
                    <a:gd name="T26" fmla="*/ 8 w 40"/>
                    <a:gd name="T27" fmla="*/ 22 h 54"/>
                    <a:gd name="T28" fmla="*/ 0 w 40"/>
                    <a:gd name="T29" fmla="*/ 18 h 54"/>
                    <a:gd name="T30" fmla="*/ 0 w 40"/>
                    <a:gd name="T31" fmla="*/ 0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54"/>
                    <a:gd name="T50" fmla="*/ 40 w 40"/>
                    <a:gd name="T51" fmla="*/ 54 h 5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54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8" y="7"/>
                      </a:lnTo>
                      <a:lnTo>
                        <a:pt x="39" y="7"/>
                      </a:lnTo>
                      <a:lnTo>
                        <a:pt x="36" y="18"/>
                      </a:lnTo>
                      <a:lnTo>
                        <a:pt x="39" y="27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26" y="29"/>
                      </a:lnTo>
                      <a:lnTo>
                        <a:pt x="31" y="53"/>
                      </a:lnTo>
                      <a:lnTo>
                        <a:pt x="18" y="51"/>
                      </a:lnTo>
                      <a:lnTo>
                        <a:pt x="8" y="44"/>
                      </a:lnTo>
                      <a:lnTo>
                        <a:pt x="8" y="27"/>
                      </a:lnTo>
                      <a:lnTo>
                        <a:pt x="8" y="22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4" name="Freeform 20"/>
              <p:cNvSpPr>
                <a:spLocks/>
              </p:cNvSpPr>
              <p:nvPr/>
            </p:nvSpPr>
            <p:spPr bwMode="blackWhite">
              <a:xfrm>
                <a:off x="3652" y="2000"/>
                <a:ext cx="62" cy="54"/>
              </a:xfrm>
              <a:custGeom>
                <a:avLst/>
                <a:gdLst>
                  <a:gd name="T0" fmla="*/ 11 w 62"/>
                  <a:gd name="T1" fmla="*/ 20 h 54"/>
                  <a:gd name="T2" fmla="*/ 0 w 62"/>
                  <a:gd name="T3" fmla="*/ 42 h 54"/>
                  <a:gd name="T4" fmla="*/ 3 w 62"/>
                  <a:gd name="T5" fmla="*/ 51 h 54"/>
                  <a:gd name="T6" fmla="*/ 21 w 62"/>
                  <a:gd name="T7" fmla="*/ 53 h 54"/>
                  <a:gd name="T8" fmla="*/ 35 w 62"/>
                  <a:gd name="T9" fmla="*/ 53 h 54"/>
                  <a:gd name="T10" fmla="*/ 42 w 62"/>
                  <a:gd name="T11" fmla="*/ 44 h 54"/>
                  <a:gd name="T12" fmla="*/ 45 w 62"/>
                  <a:gd name="T13" fmla="*/ 35 h 54"/>
                  <a:gd name="T14" fmla="*/ 61 w 62"/>
                  <a:gd name="T15" fmla="*/ 35 h 54"/>
                  <a:gd name="T16" fmla="*/ 59 w 62"/>
                  <a:gd name="T17" fmla="*/ 22 h 54"/>
                  <a:gd name="T18" fmla="*/ 59 w 62"/>
                  <a:gd name="T19" fmla="*/ 7 h 54"/>
                  <a:gd name="T20" fmla="*/ 43 w 62"/>
                  <a:gd name="T21" fmla="*/ 0 h 54"/>
                  <a:gd name="T22" fmla="*/ 40 w 62"/>
                  <a:gd name="T23" fmla="*/ 15 h 54"/>
                  <a:gd name="T24" fmla="*/ 51 w 62"/>
                  <a:gd name="T25" fmla="*/ 24 h 54"/>
                  <a:gd name="T26" fmla="*/ 35 w 62"/>
                  <a:gd name="T27" fmla="*/ 24 h 54"/>
                  <a:gd name="T28" fmla="*/ 29 w 62"/>
                  <a:gd name="T29" fmla="*/ 31 h 54"/>
                  <a:gd name="T30" fmla="*/ 11 w 62"/>
                  <a:gd name="T31" fmla="*/ 2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54"/>
                  <a:gd name="T50" fmla="*/ 62 w 62"/>
                  <a:gd name="T51" fmla="*/ 54 h 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54">
                    <a:moveTo>
                      <a:pt x="11" y="2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21" y="53"/>
                    </a:lnTo>
                    <a:lnTo>
                      <a:pt x="35" y="53"/>
                    </a:lnTo>
                    <a:lnTo>
                      <a:pt x="42" y="44"/>
                    </a:lnTo>
                    <a:lnTo>
                      <a:pt x="45" y="35"/>
                    </a:lnTo>
                    <a:lnTo>
                      <a:pt x="61" y="35"/>
                    </a:lnTo>
                    <a:lnTo>
                      <a:pt x="59" y="22"/>
                    </a:lnTo>
                    <a:lnTo>
                      <a:pt x="59" y="7"/>
                    </a:lnTo>
                    <a:lnTo>
                      <a:pt x="43" y="0"/>
                    </a:lnTo>
                    <a:lnTo>
                      <a:pt x="40" y="15"/>
                    </a:lnTo>
                    <a:lnTo>
                      <a:pt x="51" y="24"/>
                    </a:lnTo>
                    <a:lnTo>
                      <a:pt x="35" y="24"/>
                    </a:lnTo>
                    <a:lnTo>
                      <a:pt x="29" y="31"/>
                    </a:lnTo>
                    <a:lnTo>
                      <a:pt x="11" y="2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5" name="Group 21"/>
              <p:cNvGrpSpPr>
                <a:grpSpLocks/>
              </p:cNvGrpSpPr>
              <p:nvPr/>
            </p:nvGrpSpPr>
            <p:grpSpPr bwMode="auto">
              <a:xfrm>
                <a:off x="2985" y="1183"/>
                <a:ext cx="715" cy="1327"/>
                <a:chOff x="3001" y="1592"/>
                <a:chExt cx="715" cy="1327"/>
              </a:xfrm>
            </p:grpSpPr>
            <p:grpSp>
              <p:nvGrpSpPr>
                <p:cNvPr id="72750" name="Group 22"/>
                <p:cNvGrpSpPr>
                  <a:grpSpLocks/>
                </p:cNvGrpSpPr>
                <p:nvPr/>
              </p:nvGrpSpPr>
              <p:grpSpPr bwMode="auto">
                <a:xfrm>
                  <a:off x="3114" y="1726"/>
                  <a:ext cx="160" cy="400"/>
                  <a:chOff x="3114" y="1726"/>
                  <a:chExt cx="160" cy="400"/>
                </a:xfrm>
              </p:grpSpPr>
              <p:sp>
                <p:nvSpPr>
                  <p:cNvPr id="72760" name="Freeform 23"/>
                  <p:cNvSpPr>
                    <a:spLocks/>
                  </p:cNvSpPr>
                  <p:nvPr/>
                </p:nvSpPr>
                <p:spPr bwMode="blackWhite">
                  <a:xfrm>
                    <a:off x="3114" y="2087"/>
                    <a:ext cx="38" cy="39"/>
                  </a:xfrm>
                  <a:custGeom>
                    <a:avLst/>
                    <a:gdLst>
                      <a:gd name="T0" fmla="*/ 0 w 38"/>
                      <a:gd name="T1" fmla="*/ 29 h 39"/>
                      <a:gd name="T2" fmla="*/ 6 w 38"/>
                      <a:gd name="T3" fmla="*/ 38 h 39"/>
                      <a:gd name="T4" fmla="*/ 14 w 38"/>
                      <a:gd name="T5" fmla="*/ 36 h 39"/>
                      <a:gd name="T6" fmla="*/ 26 w 38"/>
                      <a:gd name="T7" fmla="*/ 38 h 39"/>
                      <a:gd name="T8" fmla="*/ 35 w 38"/>
                      <a:gd name="T9" fmla="*/ 38 h 39"/>
                      <a:gd name="T10" fmla="*/ 37 w 38"/>
                      <a:gd name="T11" fmla="*/ 25 h 39"/>
                      <a:gd name="T12" fmla="*/ 34 w 38"/>
                      <a:gd name="T13" fmla="*/ 16 h 39"/>
                      <a:gd name="T14" fmla="*/ 27 w 38"/>
                      <a:gd name="T15" fmla="*/ 5 h 39"/>
                      <a:gd name="T16" fmla="*/ 21 w 38"/>
                      <a:gd name="T17" fmla="*/ 5 h 39"/>
                      <a:gd name="T18" fmla="*/ 18 w 38"/>
                      <a:gd name="T19" fmla="*/ 0 h 39"/>
                      <a:gd name="T20" fmla="*/ 10 w 38"/>
                      <a:gd name="T21" fmla="*/ 0 h 39"/>
                      <a:gd name="T22" fmla="*/ 10 w 38"/>
                      <a:gd name="T23" fmla="*/ 11 h 39"/>
                      <a:gd name="T24" fmla="*/ 0 w 38"/>
                      <a:gd name="T25" fmla="*/ 29 h 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8"/>
                      <a:gd name="T40" fmla="*/ 0 h 39"/>
                      <a:gd name="T41" fmla="*/ 38 w 38"/>
                      <a:gd name="T42" fmla="*/ 39 h 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8" h="39">
                        <a:moveTo>
                          <a:pt x="0" y="29"/>
                        </a:moveTo>
                        <a:lnTo>
                          <a:pt x="6" y="38"/>
                        </a:lnTo>
                        <a:lnTo>
                          <a:pt x="14" y="36"/>
                        </a:lnTo>
                        <a:lnTo>
                          <a:pt x="26" y="38"/>
                        </a:lnTo>
                        <a:lnTo>
                          <a:pt x="35" y="38"/>
                        </a:lnTo>
                        <a:lnTo>
                          <a:pt x="37" y="25"/>
                        </a:lnTo>
                        <a:lnTo>
                          <a:pt x="34" y="16"/>
                        </a:lnTo>
                        <a:lnTo>
                          <a:pt x="27" y="5"/>
                        </a:lnTo>
                        <a:lnTo>
                          <a:pt x="21" y="5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61" name="Freeform 24"/>
                  <p:cNvSpPr>
                    <a:spLocks/>
                  </p:cNvSpPr>
                  <p:nvPr/>
                </p:nvSpPr>
                <p:spPr bwMode="blackWhite">
                  <a:xfrm>
                    <a:off x="3213" y="2016"/>
                    <a:ext cx="40" cy="50"/>
                  </a:xfrm>
                  <a:custGeom>
                    <a:avLst/>
                    <a:gdLst>
                      <a:gd name="T0" fmla="*/ 8 w 40"/>
                      <a:gd name="T1" fmla="*/ 0 h 50"/>
                      <a:gd name="T2" fmla="*/ 25 w 40"/>
                      <a:gd name="T3" fmla="*/ 2 h 50"/>
                      <a:gd name="T4" fmla="*/ 32 w 40"/>
                      <a:gd name="T5" fmla="*/ 16 h 50"/>
                      <a:gd name="T6" fmla="*/ 39 w 40"/>
                      <a:gd name="T7" fmla="*/ 23 h 50"/>
                      <a:gd name="T8" fmla="*/ 32 w 40"/>
                      <a:gd name="T9" fmla="*/ 28 h 50"/>
                      <a:gd name="T10" fmla="*/ 39 w 40"/>
                      <a:gd name="T11" fmla="*/ 35 h 50"/>
                      <a:gd name="T12" fmla="*/ 36 w 40"/>
                      <a:gd name="T13" fmla="*/ 44 h 50"/>
                      <a:gd name="T14" fmla="*/ 31 w 40"/>
                      <a:gd name="T15" fmla="*/ 49 h 50"/>
                      <a:gd name="T16" fmla="*/ 19 w 40"/>
                      <a:gd name="T17" fmla="*/ 47 h 50"/>
                      <a:gd name="T18" fmla="*/ 12 w 40"/>
                      <a:gd name="T19" fmla="*/ 47 h 50"/>
                      <a:gd name="T20" fmla="*/ 7 w 40"/>
                      <a:gd name="T21" fmla="*/ 42 h 50"/>
                      <a:gd name="T22" fmla="*/ 3 w 40"/>
                      <a:gd name="T23" fmla="*/ 35 h 50"/>
                      <a:gd name="T24" fmla="*/ 3 w 40"/>
                      <a:gd name="T25" fmla="*/ 26 h 50"/>
                      <a:gd name="T26" fmla="*/ 0 w 40"/>
                      <a:gd name="T27" fmla="*/ 18 h 50"/>
                      <a:gd name="T28" fmla="*/ 8 w 40"/>
                      <a:gd name="T29" fmla="*/ 0 h 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50"/>
                      <a:gd name="T47" fmla="*/ 40 w 40"/>
                      <a:gd name="T48" fmla="*/ 50 h 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50">
                        <a:moveTo>
                          <a:pt x="8" y="0"/>
                        </a:moveTo>
                        <a:lnTo>
                          <a:pt x="25" y="2"/>
                        </a:lnTo>
                        <a:lnTo>
                          <a:pt x="32" y="16"/>
                        </a:lnTo>
                        <a:lnTo>
                          <a:pt x="39" y="23"/>
                        </a:lnTo>
                        <a:lnTo>
                          <a:pt x="32" y="28"/>
                        </a:lnTo>
                        <a:lnTo>
                          <a:pt x="39" y="35"/>
                        </a:lnTo>
                        <a:lnTo>
                          <a:pt x="36" y="44"/>
                        </a:lnTo>
                        <a:lnTo>
                          <a:pt x="31" y="49"/>
                        </a:lnTo>
                        <a:lnTo>
                          <a:pt x="19" y="47"/>
                        </a:lnTo>
                        <a:lnTo>
                          <a:pt x="12" y="47"/>
                        </a:lnTo>
                        <a:lnTo>
                          <a:pt x="7" y="42"/>
                        </a:lnTo>
                        <a:lnTo>
                          <a:pt x="3" y="35"/>
                        </a:lnTo>
                        <a:lnTo>
                          <a:pt x="3" y="26"/>
                        </a:lnTo>
                        <a:lnTo>
                          <a:pt x="0" y="18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62" name="Freeform 25"/>
                  <p:cNvSpPr>
                    <a:spLocks/>
                  </p:cNvSpPr>
                  <p:nvPr/>
                </p:nvSpPr>
                <p:spPr bwMode="blackWhite">
                  <a:xfrm>
                    <a:off x="3207" y="1726"/>
                    <a:ext cx="67" cy="49"/>
                  </a:xfrm>
                  <a:custGeom>
                    <a:avLst/>
                    <a:gdLst>
                      <a:gd name="T0" fmla="*/ 10 w 67"/>
                      <a:gd name="T1" fmla="*/ 0 h 49"/>
                      <a:gd name="T2" fmla="*/ 18 w 67"/>
                      <a:gd name="T3" fmla="*/ 8 h 49"/>
                      <a:gd name="T4" fmla="*/ 26 w 67"/>
                      <a:gd name="T5" fmla="*/ 6 h 49"/>
                      <a:gd name="T6" fmla="*/ 38 w 67"/>
                      <a:gd name="T7" fmla="*/ 8 h 49"/>
                      <a:gd name="T8" fmla="*/ 50 w 67"/>
                      <a:gd name="T9" fmla="*/ 8 h 49"/>
                      <a:gd name="T10" fmla="*/ 54 w 67"/>
                      <a:gd name="T11" fmla="*/ 12 h 49"/>
                      <a:gd name="T12" fmla="*/ 63 w 67"/>
                      <a:gd name="T13" fmla="*/ 23 h 49"/>
                      <a:gd name="T14" fmla="*/ 66 w 67"/>
                      <a:gd name="T15" fmla="*/ 29 h 49"/>
                      <a:gd name="T16" fmla="*/ 51 w 67"/>
                      <a:gd name="T17" fmla="*/ 31 h 49"/>
                      <a:gd name="T18" fmla="*/ 46 w 67"/>
                      <a:gd name="T19" fmla="*/ 35 h 49"/>
                      <a:gd name="T20" fmla="*/ 51 w 67"/>
                      <a:gd name="T21" fmla="*/ 40 h 49"/>
                      <a:gd name="T22" fmla="*/ 51 w 67"/>
                      <a:gd name="T23" fmla="*/ 48 h 49"/>
                      <a:gd name="T24" fmla="*/ 36 w 67"/>
                      <a:gd name="T25" fmla="*/ 40 h 49"/>
                      <a:gd name="T26" fmla="*/ 23 w 67"/>
                      <a:gd name="T27" fmla="*/ 36 h 49"/>
                      <a:gd name="T28" fmla="*/ 18 w 67"/>
                      <a:gd name="T29" fmla="*/ 38 h 49"/>
                      <a:gd name="T30" fmla="*/ 18 w 67"/>
                      <a:gd name="T31" fmla="*/ 48 h 49"/>
                      <a:gd name="T32" fmla="*/ 10 w 67"/>
                      <a:gd name="T33" fmla="*/ 48 h 49"/>
                      <a:gd name="T34" fmla="*/ 5 w 67"/>
                      <a:gd name="T35" fmla="*/ 40 h 49"/>
                      <a:gd name="T36" fmla="*/ 3 w 67"/>
                      <a:gd name="T37" fmla="*/ 31 h 49"/>
                      <a:gd name="T38" fmla="*/ 0 w 67"/>
                      <a:gd name="T39" fmla="*/ 29 h 49"/>
                      <a:gd name="T40" fmla="*/ 3 w 67"/>
                      <a:gd name="T41" fmla="*/ 19 h 49"/>
                      <a:gd name="T42" fmla="*/ 12 w 67"/>
                      <a:gd name="T43" fmla="*/ 17 h 49"/>
                      <a:gd name="T44" fmla="*/ 10 w 67"/>
                      <a:gd name="T45" fmla="*/ 0 h 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7"/>
                      <a:gd name="T70" fmla="*/ 0 h 49"/>
                      <a:gd name="T71" fmla="*/ 67 w 67"/>
                      <a:gd name="T72" fmla="*/ 49 h 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7" h="49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6" y="6"/>
                        </a:lnTo>
                        <a:lnTo>
                          <a:pt x="38" y="8"/>
                        </a:lnTo>
                        <a:lnTo>
                          <a:pt x="50" y="8"/>
                        </a:lnTo>
                        <a:lnTo>
                          <a:pt x="54" y="12"/>
                        </a:lnTo>
                        <a:lnTo>
                          <a:pt x="63" y="23"/>
                        </a:lnTo>
                        <a:lnTo>
                          <a:pt x="66" y="29"/>
                        </a:lnTo>
                        <a:lnTo>
                          <a:pt x="51" y="31"/>
                        </a:lnTo>
                        <a:lnTo>
                          <a:pt x="46" y="35"/>
                        </a:lnTo>
                        <a:lnTo>
                          <a:pt x="51" y="40"/>
                        </a:lnTo>
                        <a:lnTo>
                          <a:pt x="51" y="48"/>
                        </a:lnTo>
                        <a:lnTo>
                          <a:pt x="36" y="40"/>
                        </a:lnTo>
                        <a:lnTo>
                          <a:pt x="23" y="36"/>
                        </a:lnTo>
                        <a:lnTo>
                          <a:pt x="18" y="38"/>
                        </a:lnTo>
                        <a:lnTo>
                          <a:pt x="18" y="48"/>
                        </a:lnTo>
                        <a:lnTo>
                          <a:pt x="10" y="48"/>
                        </a:lnTo>
                        <a:lnTo>
                          <a:pt x="5" y="40"/>
                        </a:lnTo>
                        <a:lnTo>
                          <a:pt x="3" y="31"/>
                        </a:lnTo>
                        <a:lnTo>
                          <a:pt x="0" y="29"/>
                        </a:lnTo>
                        <a:lnTo>
                          <a:pt x="3" y="19"/>
                        </a:lnTo>
                        <a:lnTo>
                          <a:pt x="12" y="17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751" name="Freeform 26"/>
                <p:cNvSpPr>
                  <a:spLocks/>
                </p:cNvSpPr>
                <p:nvPr/>
              </p:nvSpPr>
              <p:spPr bwMode="blackWhite">
                <a:xfrm>
                  <a:off x="3265" y="2533"/>
                  <a:ext cx="451" cy="386"/>
                </a:xfrm>
                <a:custGeom>
                  <a:avLst/>
                  <a:gdLst>
                    <a:gd name="T0" fmla="*/ 348 w 451"/>
                    <a:gd name="T1" fmla="*/ 31 h 386"/>
                    <a:gd name="T2" fmla="*/ 365 w 451"/>
                    <a:gd name="T3" fmla="*/ 46 h 386"/>
                    <a:gd name="T4" fmla="*/ 384 w 451"/>
                    <a:gd name="T5" fmla="*/ 103 h 386"/>
                    <a:gd name="T6" fmla="*/ 424 w 451"/>
                    <a:gd name="T7" fmla="*/ 160 h 386"/>
                    <a:gd name="T8" fmla="*/ 450 w 451"/>
                    <a:gd name="T9" fmla="*/ 221 h 386"/>
                    <a:gd name="T10" fmla="*/ 432 w 451"/>
                    <a:gd name="T11" fmla="*/ 276 h 386"/>
                    <a:gd name="T12" fmla="*/ 415 w 451"/>
                    <a:gd name="T13" fmla="*/ 311 h 386"/>
                    <a:gd name="T14" fmla="*/ 404 w 451"/>
                    <a:gd name="T15" fmla="*/ 344 h 386"/>
                    <a:gd name="T16" fmla="*/ 392 w 451"/>
                    <a:gd name="T17" fmla="*/ 365 h 386"/>
                    <a:gd name="T18" fmla="*/ 372 w 451"/>
                    <a:gd name="T19" fmla="*/ 379 h 386"/>
                    <a:gd name="T20" fmla="*/ 336 w 451"/>
                    <a:gd name="T21" fmla="*/ 374 h 386"/>
                    <a:gd name="T22" fmla="*/ 303 w 451"/>
                    <a:gd name="T23" fmla="*/ 365 h 386"/>
                    <a:gd name="T24" fmla="*/ 283 w 451"/>
                    <a:gd name="T25" fmla="*/ 343 h 386"/>
                    <a:gd name="T26" fmla="*/ 279 w 451"/>
                    <a:gd name="T27" fmla="*/ 315 h 386"/>
                    <a:gd name="T28" fmla="*/ 266 w 451"/>
                    <a:gd name="T29" fmla="*/ 304 h 386"/>
                    <a:gd name="T30" fmla="*/ 247 w 451"/>
                    <a:gd name="T31" fmla="*/ 306 h 386"/>
                    <a:gd name="T32" fmla="*/ 231 w 451"/>
                    <a:gd name="T33" fmla="*/ 284 h 386"/>
                    <a:gd name="T34" fmla="*/ 215 w 451"/>
                    <a:gd name="T35" fmla="*/ 280 h 386"/>
                    <a:gd name="T36" fmla="*/ 191 w 451"/>
                    <a:gd name="T37" fmla="*/ 284 h 386"/>
                    <a:gd name="T38" fmla="*/ 171 w 451"/>
                    <a:gd name="T39" fmla="*/ 287 h 386"/>
                    <a:gd name="T40" fmla="*/ 154 w 451"/>
                    <a:gd name="T41" fmla="*/ 298 h 386"/>
                    <a:gd name="T42" fmla="*/ 128 w 451"/>
                    <a:gd name="T43" fmla="*/ 308 h 386"/>
                    <a:gd name="T44" fmla="*/ 102 w 451"/>
                    <a:gd name="T45" fmla="*/ 322 h 386"/>
                    <a:gd name="T46" fmla="*/ 90 w 451"/>
                    <a:gd name="T47" fmla="*/ 328 h 386"/>
                    <a:gd name="T48" fmla="*/ 53 w 451"/>
                    <a:gd name="T49" fmla="*/ 324 h 386"/>
                    <a:gd name="T50" fmla="*/ 45 w 451"/>
                    <a:gd name="T51" fmla="*/ 317 h 386"/>
                    <a:gd name="T52" fmla="*/ 45 w 451"/>
                    <a:gd name="T53" fmla="*/ 276 h 386"/>
                    <a:gd name="T54" fmla="*/ 32 w 451"/>
                    <a:gd name="T55" fmla="*/ 251 h 386"/>
                    <a:gd name="T56" fmla="*/ 21 w 451"/>
                    <a:gd name="T57" fmla="*/ 232 h 386"/>
                    <a:gd name="T58" fmla="*/ 5 w 451"/>
                    <a:gd name="T59" fmla="*/ 160 h 386"/>
                    <a:gd name="T60" fmla="*/ 6 w 451"/>
                    <a:gd name="T61" fmla="*/ 138 h 386"/>
                    <a:gd name="T62" fmla="*/ 38 w 451"/>
                    <a:gd name="T63" fmla="*/ 125 h 386"/>
                    <a:gd name="T64" fmla="*/ 62 w 451"/>
                    <a:gd name="T65" fmla="*/ 122 h 386"/>
                    <a:gd name="T66" fmla="*/ 75 w 451"/>
                    <a:gd name="T67" fmla="*/ 116 h 386"/>
                    <a:gd name="T68" fmla="*/ 83 w 451"/>
                    <a:gd name="T69" fmla="*/ 96 h 386"/>
                    <a:gd name="T70" fmla="*/ 80 w 451"/>
                    <a:gd name="T71" fmla="*/ 85 h 386"/>
                    <a:gd name="T72" fmla="*/ 112 w 451"/>
                    <a:gd name="T73" fmla="*/ 57 h 386"/>
                    <a:gd name="T74" fmla="*/ 138 w 451"/>
                    <a:gd name="T75" fmla="*/ 37 h 386"/>
                    <a:gd name="T76" fmla="*/ 160 w 451"/>
                    <a:gd name="T77" fmla="*/ 52 h 386"/>
                    <a:gd name="T78" fmla="*/ 178 w 451"/>
                    <a:gd name="T79" fmla="*/ 35 h 386"/>
                    <a:gd name="T80" fmla="*/ 195 w 451"/>
                    <a:gd name="T81" fmla="*/ 17 h 386"/>
                    <a:gd name="T82" fmla="*/ 215 w 451"/>
                    <a:gd name="T83" fmla="*/ 6 h 386"/>
                    <a:gd name="T84" fmla="*/ 243 w 451"/>
                    <a:gd name="T85" fmla="*/ 9 h 386"/>
                    <a:gd name="T86" fmla="*/ 255 w 451"/>
                    <a:gd name="T87" fmla="*/ 22 h 386"/>
                    <a:gd name="T88" fmla="*/ 255 w 451"/>
                    <a:gd name="T89" fmla="*/ 41 h 386"/>
                    <a:gd name="T90" fmla="*/ 280 w 451"/>
                    <a:gd name="T91" fmla="*/ 72 h 386"/>
                    <a:gd name="T92" fmla="*/ 301 w 451"/>
                    <a:gd name="T93" fmla="*/ 81 h 386"/>
                    <a:gd name="T94" fmla="*/ 319 w 451"/>
                    <a:gd name="T95" fmla="*/ 52 h 386"/>
                    <a:gd name="T96" fmla="*/ 323 w 451"/>
                    <a:gd name="T97" fmla="*/ 0 h 3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1"/>
                    <a:gd name="T148" fmla="*/ 0 h 386"/>
                    <a:gd name="T149" fmla="*/ 451 w 451"/>
                    <a:gd name="T150" fmla="*/ 386 h 3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1" h="386">
                      <a:moveTo>
                        <a:pt x="323" y="0"/>
                      </a:moveTo>
                      <a:lnTo>
                        <a:pt x="348" y="0"/>
                      </a:lnTo>
                      <a:lnTo>
                        <a:pt x="348" y="31"/>
                      </a:lnTo>
                      <a:lnTo>
                        <a:pt x="357" y="41"/>
                      </a:lnTo>
                      <a:lnTo>
                        <a:pt x="360" y="46"/>
                      </a:lnTo>
                      <a:lnTo>
                        <a:pt x="365" y="46"/>
                      </a:lnTo>
                      <a:lnTo>
                        <a:pt x="368" y="52"/>
                      </a:lnTo>
                      <a:lnTo>
                        <a:pt x="370" y="83"/>
                      </a:lnTo>
                      <a:lnTo>
                        <a:pt x="384" y="103"/>
                      </a:lnTo>
                      <a:lnTo>
                        <a:pt x="404" y="131"/>
                      </a:lnTo>
                      <a:lnTo>
                        <a:pt x="404" y="136"/>
                      </a:lnTo>
                      <a:lnTo>
                        <a:pt x="424" y="160"/>
                      </a:lnTo>
                      <a:lnTo>
                        <a:pt x="424" y="166"/>
                      </a:lnTo>
                      <a:lnTo>
                        <a:pt x="447" y="186"/>
                      </a:lnTo>
                      <a:lnTo>
                        <a:pt x="450" y="221"/>
                      </a:lnTo>
                      <a:lnTo>
                        <a:pt x="447" y="252"/>
                      </a:lnTo>
                      <a:lnTo>
                        <a:pt x="440" y="269"/>
                      </a:lnTo>
                      <a:lnTo>
                        <a:pt x="432" y="276"/>
                      </a:lnTo>
                      <a:lnTo>
                        <a:pt x="429" y="291"/>
                      </a:lnTo>
                      <a:lnTo>
                        <a:pt x="421" y="306"/>
                      </a:lnTo>
                      <a:lnTo>
                        <a:pt x="415" y="311"/>
                      </a:lnTo>
                      <a:lnTo>
                        <a:pt x="416" y="315"/>
                      </a:lnTo>
                      <a:lnTo>
                        <a:pt x="408" y="324"/>
                      </a:lnTo>
                      <a:lnTo>
                        <a:pt x="404" y="344"/>
                      </a:lnTo>
                      <a:lnTo>
                        <a:pt x="402" y="356"/>
                      </a:lnTo>
                      <a:lnTo>
                        <a:pt x="394" y="361"/>
                      </a:lnTo>
                      <a:lnTo>
                        <a:pt x="392" y="365"/>
                      </a:lnTo>
                      <a:lnTo>
                        <a:pt x="388" y="374"/>
                      </a:lnTo>
                      <a:lnTo>
                        <a:pt x="378" y="376"/>
                      </a:lnTo>
                      <a:lnTo>
                        <a:pt x="372" y="379"/>
                      </a:lnTo>
                      <a:lnTo>
                        <a:pt x="362" y="385"/>
                      </a:lnTo>
                      <a:lnTo>
                        <a:pt x="351" y="372"/>
                      </a:lnTo>
                      <a:lnTo>
                        <a:pt x="336" y="374"/>
                      </a:lnTo>
                      <a:lnTo>
                        <a:pt x="333" y="374"/>
                      </a:lnTo>
                      <a:lnTo>
                        <a:pt x="314" y="378"/>
                      </a:lnTo>
                      <a:lnTo>
                        <a:pt x="303" y="365"/>
                      </a:lnTo>
                      <a:lnTo>
                        <a:pt x="295" y="352"/>
                      </a:lnTo>
                      <a:lnTo>
                        <a:pt x="288" y="354"/>
                      </a:lnTo>
                      <a:lnTo>
                        <a:pt x="283" y="343"/>
                      </a:lnTo>
                      <a:lnTo>
                        <a:pt x="280" y="333"/>
                      </a:lnTo>
                      <a:lnTo>
                        <a:pt x="279" y="332"/>
                      </a:lnTo>
                      <a:lnTo>
                        <a:pt x="279" y="315"/>
                      </a:lnTo>
                      <a:lnTo>
                        <a:pt x="280" y="306"/>
                      </a:lnTo>
                      <a:lnTo>
                        <a:pt x="277" y="300"/>
                      </a:lnTo>
                      <a:lnTo>
                        <a:pt x="266" y="304"/>
                      </a:lnTo>
                      <a:lnTo>
                        <a:pt x="261" y="306"/>
                      </a:lnTo>
                      <a:lnTo>
                        <a:pt x="251" y="306"/>
                      </a:lnTo>
                      <a:lnTo>
                        <a:pt x="247" y="306"/>
                      </a:lnTo>
                      <a:lnTo>
                        <a:pt x="243" y="306"/>
                      </a:lnTo>
                      <a:lnTo>
                        <a:pt x="237" y="297"/>
                      </a:lnTo>
                      <a:lnTo>
                        <a:pt x="231" y="284"/>
                      </a:lnTo>
                      <a:lnTo>
                        <a:pt x="229" y="286"/>
                      </a:lnTo>
                      <a:lnTo>
                        <a:pt x="216" y="286"/>
                      </a:lnTo>
                      <a:lnTo>
                        <a:pt x="215" y="280"/>
                      </a:lnTo>
                      <a:lnTo>
                        <a:pt x="208" y="286"/>
                      </a:lnTo>
                      <a:lnTo>
                        <a:pt x="202" y="284"/>
                      </a:lnTo>
                      <a:lnTo>
                        <a:pt x="191" y="284"/>
                      </a:lnTo>
                      <a:lnTo>
                        <a:pt x="184" y="280"/>
                      </a:lnTo>
                      <a:lnTo>
                        <a:pt x="183" y="286"/>
                      </a:lnTo>
                      <a:lnTo>
                        <a:pt x="171" y="287"/>
                      </a:lnTo>
                      <a:lnTo>
                        <a:pt x="168" y="284"/>
                      </a:lnTo>
                      <a:lnTo>
                        <a:pt x="162" y="291"/>
                      </a:lnTo>
                      <a:lnTo>
                        <a:pt x="154" y="298"/>
                      </a:lnTo>
                      <a:lnTo>
                        <a:pt x="149" y="298"/>
                      </a:lnTo>
                      <a:lnTo>
                        <a:pt x="141" y="308"/>
                      </a:lnTo>
                      <a:lnTo>
                        <a:pt x="128" y="308"/>
                      </a:lnTo>
                      <a:lnTo>
                        <a:pt x="119" y="311"/>
                      </a:lnTo>
                      <a:lnTo>
                        <a:pt x="109" y="315"/>
                      </a:lnTo>
                      <a:lnTo>
                        <a:pt x="102" y="322"/>
                      </a:lnTo>
                      <a:lnTo>
                        <a:pt x="99" y="321"/>
                      </a:lnTo>
                      <a:lnTo>
                        <a:pt x="94" y="326"/>
                      </a:lnTo>
                      <a:lnTo>
                        <a:pt x="90" y="328"/>
                      </a:lnTo>
                      <a:lnTo>
                        <a:pt x="83" y="335"/>
                      </a:lnTo>
                      <a:lnTo>
                        <a:pt x="62" y="335"/>
                      </a:lnTo>
                      <a:lnTo>
                        <a:pt x="53" y="324"/>
                      </a:lnTo>
                      <a:lnTo>
                        <a:pt x="51" y="321"/>
                      </a:lnTo>
                      <a:lnTo>
                        <a:pt x="48" y="324"/>
                      </a:lnTo>
                      <a:lnTo>
                        <a:pt x="45" y="317"/>
                      </a:lnTo>
                      <a:lnTo>
                        <a:pt x="46" y="297"/>
                      </a:lnTo>
                      <a:lnTo>
                        <a:pt x="48" y="286"/>
                      </a:lnTo>
                      <a:lnTo>
                        <a:pt x="45" y="276"/>
                      </a:lnTo>
                      <a:lnTo>
                        <a:pt x="40" y="267"/>
                      </a:lnTo>
                      <a:lnTo>
                        <a:pt x="38" y="256"/>
                      </a:lnTo>
                      <a:lnTo>
                        <a:pt x="32" y="251"/>
                      </a:lnTo>
                      <a:lnTo>
                        <a:pt x="30" y="251"/>
                      </a:lnTo>
                      <a:lnTo>
                        <a:pt x="30" y="245"/>
                      </a:lnTo>
                      <a:lnTo>
                        <a:pt x="21" y="232"/>
                      </a:lnTo>
                      <a:lnTo>
                        <a:pt x="8" y="197"/>
                      </a:lnTo>
                      <a:lnTo>
                        <a:pt x="5" y="175"/>
                      </a:lnTo>
                      <a:lnTo>
                        <a:pt x="5" y="160"/>
                      </a:lnTo>
                      <a:lnTo>
                        <a:pt x="0" y="157"/>
                      </a:lnTo>
                      <a:lnTo>
                        <a:pt x="2" y="144"/>
                      </a:lnTo>
                      <a:lnTo>
                        <a:pt x="6" y="138"/>
                      </a:lnTo>
                      <a:lnTo>
                        <a:pt x="21" y="122"/>
                      </a:lnTo>
                      <a:lnTo>
                        <a:pt x="35" y="122"/>
                      </a:lnTo>
                      <a:lnTo>
                        <a:pt x="38" y="125"/>
                      </a:lnTo>
                      <a:lnTo>
                        <a:pt x="56" y="125"/>
                      </a:lnTo>
                      <a:lnTo>
                        <a:pt x="58" y="122"/>
                      </a:lnTo>
                      <a:lnTo>
                        <a:pt x="62" y="122"/>
                      </a:lnTo>
                      <a:lnTo>
                        <a:pt x="67" y="118"/>
                      </a:lnTo>
                      <a:lnTo>
                        <a:pt x="70" y="120"/>
                      </a:lnTo>
                      <a:lnTo>
                        <a:pt x="75" y="116"/>
                      </a:lnTo>
                      <a:lnTo>
                        <a:pt x="74" y="112"/>
                      </a:lnTo>
                      <a:lnTo>
                        <a:pt x="78" y="101"/>
                      </a:lnTo>
                      <a:lnTo>
                        <a:pt x="83" y="96"/>
                      </a:lnTo>
                      <a:lnTo>
                        <a:pt x="80" y="94"/>
                      </a:lnTo>
                      <a:lnTo>
                        <a:pt x="83" y="90"/>
                      </a:lnTo>
                      <a:lnTo>
                        <a:pt x="80" y="85"/>
                      </a:lnTo>
                      <a:lnTo>
                        <a:pt x="88" y="77"/>
                      </a:lnTo>
                      <a:lnTo>
                        <a:pt x="101" y="76"/>
                      </a:lnTo>
                      <a:lnTo>
                        <a:pt x="112" y="57"/>
                      </a:lnTo>
                      <a:lnTo>
                        <a:pt x="127" y="42"/>
                      </a:lnTo>
                      <a:lnTo>
                        <a:pt x="135" y="41"/>
                      </a:lnTo>
                      <a:lnTo>
                        <a:pt x="138" y="37"/>
                      </a:lnTo>
                      <a:lnTo>
                        <a:pt x="144" y="3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5" y="46"/>
                      </a:lnTo>
                      <a:lnTo>
                        <a:pt x="173" y="37"/>
                      </a:lnTo>
                      <a:lnTo>
                        <a:pt x="178" y="35"/>
                      </a:lnTo>
                      <a:lnTo>
                        <a:pt x="183" y="22"/>
                      </a:lnTo>
                      <a:lnTo>
                        <a:pt x="189" y="20"/>
                      </a:lnTo>
                      <a:lnTo>
                        <a:pt x="195" y="17"/>
                      </a:lnTo>
                      <a:lnTo>
                        <a:pt x="202" y="11"/>
                      </a:lnTo>
                      <a:lnTo>
                        <a:pt x="208" y="11"/>
                      </a:lnTo>
                      <a:lnTo>
                        <a:pt x="215" y="6"/>
                      </a:lnTo>
                      <a:lnTo>
                        <a:pt x="223" y="6"/>
                      </a:lnTo>
                      <a:lnTo>
                        <a:pt x="231" y="6"/>
                      </a:lnTo>
                      <a:lnTo>
                        <a:pt x="243" y="9"/>
                      </a:lnTo>
                      <a:lnTo>
                        <a:pt x="251" y="15"/>
                      </a:lnTo>
                      <a:lnTo>
                        <a:pt x="253" y="18"/>
                      </a:lnTo>
                      <a:lnTo>
                        <a:pt x="255" y="22"/>
                      </a:lnTo>
                      <a:lnTo>
                        <a:pt x="255" y="29"/>
                      </a:lnTo>
                      <a:lnTo>
                        <a:pt x="255" y="33"/>
                      </a:lnTo>
                      <a:lnTo>
                        <a:pt x="255" y="41"/>
                      </a:lnTo>
                      <a:lnTo>
                        <a:pt x="253" y="46"/>
                      </a:lnTo>
                      <a:lnTo>
                        <a:pt x="272" y="63"/>
                      </a:lnTo>
                      <a:lnTo>
                        <a:pt x="280" y="72"/>
                      </a:lnTo>
                      <a:lnTo>
                        <a:pt x="288" y="74"/>
                      </a:lnTo>
                      <a:lnTo>
                        <a:pt x="296" y="79"/>
                      </a:lnTo>
                      <a:lnTo>
                        <a:pt x="301" y="81"/>
                      </a:lnTo>
                      <a:lnTo>
                        <a:pt x="309" y="76"/>
                      </a:lnTo>
                      <a:lnTo>
                        <a:pt x="315" y="63"/>
                      </a:lnTo>
                      <a:lnTo>
                        <a:pt x="319" y="52"/>
                      </a:lnTo>
                      <a:lnTo>
                        <a:pt x="320" y="29"/>
                      </a:lnTo>
                      <a:lnTo>
                        <a:pt x="323" y="20"/>
                      </a:lnTo>
                      <a:lnTo>
                        <a:pt x="323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2" name="Freeform 27"/>
                <p:cNvSpPr>
                  <a:spLocks/>
                </p:cNvSpPr>
                <p:nvPr/>
              </p:nvSpPr>
              <p:spPr bwMode="blackWhite">
                <a:xfrm>
                  <a:off x="3157" y="2452"/>
                  <a:ext cx="251" cy="53"/>
                </a:xfrm>
                <a:custGeom>
                  <a:avLst/>
                  <a:gdLst>
                    <a:gd name="T0" fmla="*/ 19 w 251"/>
                    <a:gd name="T1" fmla="*/ 7 h 53"/>
                    <a:gd name="T2" fmla="*/ 50 w 251"/>
                    <a:gd name="T3" fmla="*/ 7 h 53"/>
                    <a:gd name="T4" fmla="*/ 69 w 251"/>
                    <a:gd name="T5" fmla="*/ 9 h 53"/>
                    <a:gd name="T6" fmla="*/ 85 w 251"/>
                    <a:gd name="T7" fmla="*/ 25 h 53"/>
                    <a:gd name="T8" fmla="*/ 100 w 251"/>
                    <a:gd name="T9" fmla="*/ 27 h 53"/>
                    <a:gd name="T10" fmla="*/ 123 w 251"/>
                    <a:gd name="T11" fmla="*/ 34 h 53"/>
                    <a:gd name="T12" fmla="*/ 137 w 251"/>
                    <a:gd name="T13" fmla="*/ 36 h 53"/>
                    <a:gd name="T14" fmla="*/ 142 w 251"/>
                    <a:gd name="T15" fmla="*/ 25 h 53"/>
                    <a:gd name="T16" fmla="*/ 171 w 251"/>
                    <a:gd name="T17" fmla="*/ 27 h 53"/>
                    <a:gd name="T18" fmla="*/ 194 w 251"/>
                    <a:gd name="T19" fmla="*/ 32 h 53"/>
                    <a:gd name="T20" fmla="*/ 208 w 251"/>
                    <a:gd name="T21" fmla="*/ 34 h 53"/>
                    <a:gd name="T22" fmla="*/ 218 w 251"/>
                    <a:gd name="T23" fmla="*/ 27 h 53"/>
                    <a:gd name="T24" fmla="*/ 235 w 251"/>
                    <a:gd name="T25" fmla="*/ 25 h 53"/>
                    <a:gd name="T26" fmla="*/ 250 w 251"/>
                    <a:gd name="T27" fmla="*/ 22 h 53"/>
                    <a:gd name="T28" fmla="*/ 247 w 251"/>
                    <a:gd name="T29" fmla="*/ 36 h 53"/>
                    <a:gd name="T30" fmla="*/ 235 w 251"/>
                    <a:gd name="T31" fmla="*/ 41 h 53"/>
                    <a:gd name="T32" fmla="*/ 227 w 251"/>
                    <a:gd name="T33" fmla="*/ 43 h 53"/>
                    <a:gd name="T34" fmla="*/ 218 w 251"/>
                    <a:gd name="T35" fmla="*/ 47 h 53"/>
                    <a:gd name="T36" fmla="*/ 206 w 251"/>
                    <a:gd name="T37" fmla="*/ 47 h 53"/>
                    <a:gd name="T38" fmla="*/ 197 w 251"/>
                    <a:gd name="T39" fmla="*/ 48 h 53"/>
                    <a:gd name="T40" fmla="*/ 182 w 251"/>
                    <a:gd name="T41" fmla="*/ 52 h 53"/>
                    <a:gd name="T42" fmla="*/ 173 w 251"/>
                    <a:gd name="T43" fmla="*/ 41 h 53"/>
                    <a:gd name="T44" fmla="*/ 161 w 251"/>
                    <a:gd name="T45" fmla="*/ 52 h 53"/>
                    <a:gd name="T46" fmla="*/ 147 w 251"/>
                    <a:gd name="T47" fmla="*/ 41 h 53"/>
                    <a:gd name="T48" fmla="*/ 139 w 251"/>
                    <a:gd name="T49" fmla="*/ 43 h 53"/>
                    <a:gd name="T50" fmla="*/ 127 w 251"/>
                    <a:gd name="T51" fmla="*/ 47 h 53"/>
                    <a:gd name="T52" fmla="*/ 115 w 251"/>
                    <a:gd name="T53" fmla="*/ 43 h 53"/>
                    <a:gd name="T54" fmla="*/ 102 w 251"/>
                    <a:gd name="T55" fmla="*/ 43 h 53"/>
                    <a:gd name="T56" fmla="*/ 89 w 251"/>
                    <a:gd name="T57" fmla="*/ 47 h 53"/>
                    <a:gd name="T58" fmla="*/ 71 w 251"/>
                    <a:gd name="T59" fmla="*/ 39 h 53"/>
                    <a:gd name="T60" fmla="*/ 47 w 251"/>
                    <a:gd name="T61" fmla="*/ 34 h 53"/>
                    <a:gd name="T62" fmla="*/ 29 w 251"/>
                    <a:gd name="T63" fmla="*/ 30 h 53"/>
                    <a:gd name="T64" fmla="*/ 11 w 251"/>
                    <a:gd name="T65" fmla="*/ 23 h 53"/>
                    <a:gd name="T66" fmla="*/ 2 w 251"/>
                    <a:gd name="T67" fmla="*/ 20 h 53"/>
                    <a:gd name="T68" fmla="*/ 0 w 251"/>
                    <a:gd name="T69" fmla="*/ 0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53"/>
                    <a:gd name="T107" fmla="*/ 251 w 25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53">
                      <a:moveTo>
                        <a:pt x="0" y="0"/>
                      </a:moveTo>
                      <a:lnTo>
                        <a:pt x="19" y="7"/>
                      </a:lnTo>
                      <a:lnTo>
                        <a:pt x="35" y="7"/>
                      </a:lnTo>
                      <a:lnTo>
                        <a:pt x="50" y="7"/>
                      </a:lnTo>
                      <a:lnTo>
                        <a:pt x="61" y="7"/>
                      </a:lnTo>
                      <a:lnTo>
                        <a:pt x="69" y="9"/>
                      </a:lnTo>
                      <a:lnTo>
                        <a:pt x="79" y="14"/>
                      </a:lnTo>
                      <a:lnTo>
                        <a:pt x="85" y="25"/>
                      </a:lnTo>
                      <a:lnTo>
                        <a:pt x="90" y="29"/>
                      </a:lnTo>
                      <a:lnTo>
                        <a:pt x="100" y="27"/>
                      </a:lnTo>
                      <a:lnTo>
                        <a:pt x="111" y="27"/>
                      </a:lnTo>
                      <a:lnTo>
                        <a:pt x="123" y="34"/>
                      </a:lnTo>
                      <a:lnTo>
                        <a:pt x="131" y="36"/>
                      </a:lnTo>
                      <a:lnTo>
                        <a:pt x="137" y="36"/>
                      </a:lnTo>
                      <a:lnTo>
                        <a:pt x="137" y="29"/>
                      </a:lnTo>
                      <a:lnTo>
                        <a:pt x="142" y="25"/>
                      </a:lnTo>
                      <a:lnTo>
                        <a:pt x="158" y="27"/>
                      </a:lnTo>
                      <a:lnTo>
                        <a:pt x="171" y="27"/>
                      </a:lnTo>
                      <a:lnTo>
                        <a:pt x="184" y="27"/>
                      </a:lnTo>
                      <a:lnTo>
                        <a:pt x="194" y="32"/>
                      </a:lnTo>
                      <a:lnTo>
                        <a:pt x="198" y="34"/>
                      </a:lnTo>
                      <a:lnTo>
                        <a:pt x="208" y="34"/>
                      </a:lnTo>
                      <a:lnTo>
                        <a:pt x="215" y="30"/>
                      </a:lnTo>
                      <a:lnTo>
                        <a:pt x="218" y="27"/>
                      </a:lnTo>
                      <a:lnTo>
                        <a:pt x="229" y="27"/>
                      </a:lnTo>
                      <a:lnTo>
                        <a:pt x="235" y="25"/>
                      </a:lnTo>
                      <a:lnTo>
                        <a:pt x="245" y="22"/>
                      </a:lnTo>
                      <a:lnTo>
                        <a:pt x="250" y="22"/>
                      </a:lnTo>
                      <a:lnTo>
                        <a:pt x="250" y="32"/>
                      </a:lnTo>
                      <a:lnTo>
                        <a:pt x="247" y="36"/>
                      </a:lnTo>
                      <a:lnTo>
                        <a:pt x="242" y="41"/>
                      </a:lnTo>
                      <a:lnTo>
                        <a:pt x="235" y="41"/>
                      </a:lnTo>
                      <a:lnTo>
                        <a:pt x="234" y="41"/>
                      </a:lnTo>
                      <a:lnTo>
                        <a:pt x="227" y="43"/>
                      </a:lnTo>
                      <a:lnTo>
                        <a:pt x="223" y="48"/>
                      </a:lnTo>
                      <a:lnTo>
                        <a:pt x="218" y="47"/>
                      </a:lnTo>
                      <a:lnTo>
                        <a:pt x="211" y="43"/>
                      </a:lnTo>
                      <a:lnTo>
                        <a:pt x="206" y="47"/>
                      </a:lnTo>
                      <a:lnTo>
                        <a:pt x="202" y="48"/>
                      </a:lnTo>
                      <a:lnTo>
                        <a:pt x="197" y="48"/>
                      </a:lnTo>
                      <a:lnTo>
                        <a:pt x="194" y="52"/>
                      </a:lnTo>
                      <a:lnTo>
                        <a:pt x="182" y="52"/>
                      </a:lnTo>
                      <a:lnTo>
                        <a:pt x="177" y="47"/>
                      </a:lnTo>
                      <a:lnTo>
                        <a:pt x="173" y="41"/>
                      </a:lnTo>
                      <a:lnTo>
                        <a:pt x="166" y="47"/>
                      </a:lnTo>
                      <a:lnTo>
                        <a:pt x="161" y="52"/>
                      </a:lnTo>
                      <a:lnTo>
                        <a:pt x="156" y="52"/>
                      </a:lnTo>
                      <a:lnTo>
                        <a:pt x="147" y="41"/>
                      </a:lnTo>
                      <a:lnTo>
                        <a:pt x="145" y="43"/>
                      </a:lnTo>
                      <a:lnTo>
                        <a:pt x="139" y="43"/>
                      </a:lnTo>
                      <a:lnTo>
                        <a:pt x="135" y="48"/>
                      </a:lnTo>
                      <a:lnTo>
                        <a:pt x="127" y="47"/>
                      </a:lnTo>
                      <a:lnTo>
                        <a:pt x="119" y="47"/>
                      </a:lnTo>
                      <a:lnTo>
                        <a:pt x="115" y="43"/>
                      </a:lnTo>
                      <a:lnTo>
                        <a:pt x="110" y="41"/>
                      </a:lnTo>
                      <a:lnTo>
                        <a:pt x="102" y="43"/>
                      </a:lnTo>
                      <a:lnTo>
                        <a:pt x="94" y="48"/>
                      </a:lnTo>
                      <a:lnTo>
                        <a:pt x="89" y="47"/>
                      </a:lnTo>
                      <a:lnTo>
                        <a:pt x="79" y="43"/>
                      </a:lnTo>
                      <a:lnTo>
                        <a:pt x="71" y="39"/>
                      </a:lnTo>
                      <a:lnTo>
                        <a:pt x="63" y="39"/>
                      </a:lnTo>
                      <a:lnTo>
                        <a:pt x="47" y="34"/>
                      </a:lnTo>
                      <a:lnTo>
                        <a:pt x="35" y="32"/>
                      </a:lnTo>
                      <a:lnTo>
                        <a:pt x="29" y="30"/>
                      </a:lnTo>
                      <a:lnTo>
                        <a:pt x="18" y="29"/>
                      </a:lnTo>
                      <a:lnTo>
                        <a:pt x="11" y="23"/>
                      </a:lnTo>
                      <a:lnTo>
                        <a:pt x="5" y="22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3" name="Freeform 28"/>
                <p:cNvSpPr>
                  <a:spLocks/>
                </p:cNvSpPr>
                <p:nvPr/>
              </p:nvSpPr>
              <p:spPr bwMode="blackWhite">
                <a:xfrm>
                  <a:off x="3294" y="2347"/>
                  <a:ext cx="114" cy="103"/>
                </a:xfrm>
                <a:custGeom>
                  <a:avLst/>
                  <a:gdLst>
                    <a:gd name="T0" fmla="*/ 57 w 114"/>
                    <a:gd name="T1" fmla="*/ 2 h 103"/>
                    <a:gd name="T2" fmla="*/ 95 w 114"/>
                    <a:gd name="T3" fmla="*/ 0 h 103"/>
                    <a:gd name="T4" fmla="*/ 102 w 114"/>
                    <a:gd name="T5" fmla="*/ 13 h 103"/>
                    <a:gd name="T6" fmla="*/ 90 w 114"/>
                    <a:gd name="T7" fmla="*/ 20 h 103"/>
                    <a:gd name="T8" fmla="*/ 89 w 114"/>
                    <a:gd name="T9" fmla="*/ 28 h 103"/>
                    <a:gd name="T10" fmla="*/ 81 w 114"/>
                    <a:gd name="T11" fmla="*/ 35 h 103"/>
                    <a:gd name="T12" fmla="*/ 71 w 114"/>
                    <a:gd name="T13" fmla="*/ 37 h 103"/>
                    <a:gd name="T14" fmla="*/ 61 w 114"/>
                    <a:gd name="T15" fmla="*/ 32 h 103"/>
                    <a:gd name="T16" fmla="*/ 50 w 114"/>
                    <a:gd name="T17" fmla="*/ 20 h 103"/>
                    <a:gd name="T18" fmla="*/ 37 w 114"/>
                    <a:gd name="T19" fmla="*/ 20 h 103"/>
                    <a:gd name="T20" fmla="*/ 36 w 114"/>
                    <a:gd name="T21" fmla="*/ 37 h 103"/>
                    <a:gd name="T22" fmla="*/ 37 w 114"/>
                    <a:gd name="T23" fmla="*/ 46 h 103"/>
                    <a:gd name="T24" fmla="*/ 50 w 114"/>
                    <a:gd name="T25" fmla="*/ 39 h 103"/>
                    <a:gd name="T26" fmla="*/ 60 w 114"/>
                    <a:gd name="T27" fmla="*/ 43 h 103"/>
                    <a:gd name="T28" fmla="*/ 57 w 114"/>
                    <a:gd name="T29" fmla="*/ 52 h 103"/>
                    <a:gd name="T30" fmla="*/ 57 w 114"/>
                    <a:gd name="T31" fmla="*/ 57 h 103"/>
                    <a:gd name="T32" fmla="*/ 57 w 114"/>
                    <a:gd name="T33" fmla="*/ 67 h 103"/>
                    <a:gd name="T34" fmla="*/ 65 w 114"/>
                    <a:gd name="T35" fmla="*/ 72 h 103"/>
                    <a:gd name="T36" fmla="*/ 61 w 114"/>
                    <a:gd name="T37" fmla="*/ 83 h 103"/>
                    <a:gd name="T38" fmla="*/ 57 w 114"/>
                    <a:gd name="T39" fmla="*/ 95 h 103"/>
                    <a:gd name="T40" fmla="*/ 48 w 114"/>
                    <a:gd name="T41" fmla="*/ 98 h 103"/>
                    <a:gd name="T42" fmla="*/ 44 w 114"/>
                    <a:gd name="T43" fmla="*/ 93 h 103"/>
                    <a:gd name="T44" fmla="*/ 39 w 114"/>
                    <a:gd name="T45" fmla="*/ 78 h 103"/>
                    <a:gd name="T46" fmla="*/ 39 w 114"/>
                    <a:gd name="T47" fmla="*/ 65 h 103"/>
                    <a:gd name="T48" fmla="*/ 24 w 114"/>
                    <a:gd name="T49" fmla="*/ 65 h 103"/>
                    <a:gd name="T50" fmla="*/ 16 w 114"/>
                    <a:gd name="T51" fmla="*/ 65 h 103"/>
                    <a:gd name="T52" fmla="*/ 27 w 114"/>
                    <a:gd name="T53" fmla="*/ 72 h 103"/>
                    <a:gd name="T54" fmla="*/ 32 w 114"/>
                    <a:gd name="T55" fmla="*/ 82 h 103"/>
                    <a:gd name="T56" fmla="*/ 29 w 114"/>
                    <a:gd name="T57" fmla="*/ 93 h 103"/>
                    <a:gd name="T58" fmla="*/ 21 w 114"/>
                    <a:gd name="T59" fmla="*/ 102 h 103"/>
                    <a:gd name="T60" fmla="*/ 21 w 114"/>
                    <a:gd name="T61" fmla="*/ 93 h 103"/>
                    <a:gd name="T62" fmla="*/ 16 w 114"/>
                    <a:gd name="T63" fmla="*/ 82 h 103"/>
                    <a:gd name="T64" fmla="*/ 8 w 114"/>
                    <a:gd name="T65" fmla="*/ 72 h 103"/>
                    <a:gd name="T66" fmla="*/ 2 w 114"/>
                    <a:gd name="T67" fmla="*/ 61 h 103"/>
                    <a:gd name="T68" fmla="*/ 11 w 114"/>
                    <a:gd name="T69" fmla="*/ 48 h 103"/>
                    <a:gd name="T70" fmla="*/ 16 w 114"/>
                    <a:gd name="T71" fmla="*/ 33 h 103"/>
                    <a:gd name="T72" fmla="*/ 18 w 114"/>
                    <a:gd name="T73" fmla="*/ 22 h 103"/>
                    <a:gd name="T74" fmla="*/ 16 w 114"/>
                    <a:gd name="T75" fmla="*/ 13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4"/>
                    <a:gd name="T115" fmla="*/ 0 h 103"/>
                    <a:gd name="T116" fmla="*/ 114 w 114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4" h="103">
                      <a:moveTo>
                        <a:pt x="29" y="0"/>
                      </a:moveTo>
                      <a:lnTo>
                        <a:pt x="57" y="2"/>
                      </a:lnTo>
                      <a:lnTo>
                        <a:pt x="81" y="2"/>
                      </a:lnTo>
                      <a:lnTo>
                        <a:pt x="95" y="0"/>
                      </a:lnTo>
                      <a:lnTo>
                        <a:pt x="113" y="9"/>
                      </a:lnTo>
                      <a:lnTo>
                        <a:pt x="102" y="13"/>
                      </a:lnTo>
                      <a:lnTo>
                        <a:pt x="95" y="19"/>
                      </a:lnTo>
                      <a:lnTo>
                        <a:pt x="90" y="20"/>
                      </a:lnTo>
                      <a:lnTo>
                        <a:pt x="89" y="24"/>
                      </a:lnTo>
                      <a:lnTo>
                        <a:pt x="89" y="28"/>
                      </a:lnTo>
                      <a:lnTo>
                        <a:pt x="89" y="32"/>
                      </a:lnTo>
                      <a:lnTo>
                        <a:pt x="81" y="35"/>
                      </a:lnTo>
                      <a:lnTo>
                        <a:pt x="73" y="35"/>
                      </a:lnTo>
                      <a:lnTo>
                        <a:pt x="71" y="37"/>
                      </a:lnTo>
                      <a:lnTo>
                        <a:pt x="65" y="37"/>
                      </a:lnTo>
                      <a:lnTo>
                        <a:pt x="61" y="32"/>
                      </a:lnTo>
                      <a:lnTo>
                        <a:pt x="57" y="26"/>
                      </a:lnTo>
                      <a:lnTo>
                        <a:pt x="50" y="20"/>
                      </a:lnTo>
                      <a:lnTo>
                        <a:pt x="40" y="20"/>
                      </a:lnTo>
                      <a:lnTo>
                        <a:pt x="37" y="20"/>
                      </a:lnTo>
                      <a:lnTo>
                        <a:pt x="34" y="28"/>
                      </a:lnTo>
                      <a:lnTo>
                        <a:pt x="36" y="37"/>
                      </a:lnTo>
                      <a:lnTo>
                        <a:pt x="36" y="41"/>
                      </a:lnTo>
                      <a:lnTo>
                        <a:pt x="37" y="46"/>
                      </a:lnTo>
                      <a:lnTo>
                        <a:pt x="42" y="45"/>
                      </a:lnTo>
                      <a:lnTo>
                        <a:pt x="50" y="39"/>
                      </a:lnTo>
                      <a:lnTo>
                        <a:pt x="57" y="39"/>
                      </a:lnTo>
                      <a:lnTo>
                        <a:pt x="60" y="43"/>
                      </a:lnTo>
                      <a:lnTo>
                        <a:pt x="60" y="46"/>
                      </a:lnTo>
                      <a:lnTo>
                        <a:pt x="57" y="52"/>
                      </a:lnTo>
                      <a:lnTo>
                        <a:pt x="57" y="56"/>
                      </a:lnTo>
                      <a:lnTo>
                        <a:pt x="57" y="57"/>
                      </a:lnTo>
                      <a:lnTo>
                        <a:pt x="55" y="63"/>
                      </a:lnTo>
                      <a:lnTo>
                        <a:pt x="57" y="67"/>
                      </a:lnTo>
                      <a:lnTo>
                        <a:pt x="63" y="74"/>
                      </a:lnTo>
                      <a:lnTo>
                        <a:pt x="65" y="72"/>
                      </a:lnTo>
                      <a:lnTo>
                        <a:pt x="65" y="78"/>
                      </a:lnTo>
                      <a:lnTo>
                        <a:pt x="61" y="83"/>
                      </a:lnTo>
                      <a:lnTo>
                        <a:pt x="58" y="87"/>
                      </a:lnTo>
                      <a:lnTo>
                        <a:pt x="57" y="95"/>
                      </a:lnTo>
                      <a:lnTo>
                        <a:pt x="52" y="98"/>
                      </a:lnTo>
                      <a:lnTo>
                        <a:pt x="48" y="98"/>
                      </a:lnTo>
                      <a:lnTo>
                        <a:pt x="44" y="98"/>
                      </a:lnTo>
                      <a:lnTo>
                        <a:pt x="44" y="93"/>
                      </a:lnTo>
                      <a:lnTo>
                        <a:pt x="42" y="82"/>
                      </a:lnTo>
                      <a:lnTo>
                        <a:pt x="39" y="78"/>
                      </a:lnTo>
                      <a:lnTo>
                        <a:pt x="37" y="74"/>
                      </a:lnTo>
                      <a:lnTo>
                        <a:pt x="39" y="65"/>
                      </a:lnTo>
                      <a:lnTo>
                        <a:pt x="34" y="61"/>
                      </a:lnTo>
                      <a:lnTo>
                        <a:pt x="24" y="65"/>
                      </a:lnTo>
                      <a:lnTo>
                        <a:pt x="21" y="61"/>
                      </a:lnTo>
                      <a:lnTo>
                        <a:pt x="16" y="65"/>
                      </a:lnTo>
                      <a:lnTo>
                        <a:pt x="21" y="69"/>
                      </a:lnTo>
                      <a:lnTo>
                        <a:pt x="27" y="72"/>
                      </a:lnTo>
                      <a:lnTo>
                        <a:pt x="29" y="74"/>
                      </a:lnTo>
                      <a:lnTo>
                        <a:pt x="32" y="82"/>
                      </a:lnTo>
                      <a:lnTo>
                        <a:pt x="32" y="85"/>
                      </a:lnTo>
                      <a:lnTo>
                        <a:pt x="29" y="93"/>
                      </a:lnTo>
                      <a:lnTo>
                        <a:pt x="24" y="100"/>
                      </a:lnTo>
                      <a:lnTo>
                        <a:pt x="21" y="102"/>
                      </a:lnTo>
                      <a:lnTo>
                        <a:pt x="21" y="96"/>
                      </a:lnTo>
                      <a:lnTo>
                        <a:pt x="21" y="93"/>
                      </a:lnTo>
                      <a:lnTo>
                        <a:pt x="23" y="85"/>
                      </a:lnTo>
                      <a:lnTo>
                        <a:pt x="16" y="82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0" y="69"/>
                      </a:lnTo>
                      <a:lnTo>
                        <a:pt x="2" y="61"/>
                      </a:lnTo>
                      <a:lnTo>
                        <a:pt x="8" y="56"/>
                      </a:lnTo>
                      <a:lnTo>
                        <a:pt x="11" y="48"/>
                      </a:lnTo>
                      <a:lnTo>
                        <a:pt x="16" y="41"/>
                      </a:lnTo>
                      <a:lnTo>
                        <a:pt x="16" y="33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21" y="19"/>
                      </a:lnTo>
                      <a:lnTo>
                        <a:pt x="16" y="1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4" name="Freeform 29"/>
                <p:cNvSpPr>
                  <a:spLocks/>
                </p:cNvSpPr>
                <p:nvPr/>
              </p:nvSpPr>
              <p:spPr bwMode="blackWhite">
                <a:xfrm>
                  <a:off x="3174" y="2306"/>
                  <a:ext cx="130" cy="138"/>
                </a:xfrm>
                <a:custGeom>
                  <a:avLst/>
                  <a:gdLst>
                    <a:gd name="T0" fmla="*/ 0 w 130"/>
                    <a:gd name="T1" fmla="*/ 46 h 138"/>
                    <a:gd name="T2" fmla="*/ 26 w 130"/>
                    <a:gd name="T3" fmla="*/ 26 h 138"/>
                    <a:gd name="T4" fmla="*/ 40 w 130"/>
                    <a:gd name="T5" fmla="*/ 16 h 138"/>
                    <a:gd name="T6" fmla="*/ 46 w 130"/>
                    <a:gd name="T7" fmla="*/ 7 h 138"/>
                    <a:gd name="T8" fmla="*/ 68 w 130"/>
                    <a:gd name="T9" fmla="*/ 0 h 138"/>
                    <a:gd name="T10" fmla="*/ 79 w 130"/>
                    <a:gd name="T11" fmla="*/ 16 h 138"/>
                    <a:gd name="T12" fmla="*/ 89 w 130"/>
                    <a:gd name="T13" fmla="*/ 9 h 138"/>
                    <a:gd name="T14" fmla="*/ 94 w 130"/>
                    <a:gd name="T15" fmla="*/ 5 h 138"/>
                    <a:gd name="T16" fmla="*/ 104 w 130"/>
                    <a:gd name="T17" fmla="*/ 0 h 138"/>
                    <a:gd name="T18" fmla="*/ 109 w 130"/>
                    <a:gd name="T19" fmla="*/ 0 h 138"/>
                    <a:gd name="T20" fmla="*/ 111 w 130"/>
                    <a:gd name="T21" fmla="*/ 7 h 138"/>
                    <a:gd name="T22" fmla="*/ 111 w 130"/>
                    <a:gd name="T23" fmla="*/ 11 h 138"/>
                    <a:gd name="T24" fmla="*/ 106 w 130"/>
                    <a:gd name="T25" fmla="*/ 18 h 138"/>
                    <a:gd name="T26" fmla="*/ 106 w 130"/>
                    <a:gd name="T27" fmla="*/ 24 h 138"/>
                    <a:gd name="T28" fmla="*/ 121 w 130"/>
                    <a:gd name="T29" fmla="*/ 44 h 138"/>
                    <a:gd name="T30" fmla="*/ 122 w 130"/>
                    <a:gd name="T31" fmla="*/ 55 h 138"/>
                    <a:gd name="T32" fmla="*/ 127 w 130"/>
                    <a:gd name="T33" fmla="*/ 55 h 138"/>
                    <a:gd name="T34" fmla="*/ 129 w 130"/>
                    <a:gd name="T35" fmla="*/ 62 h 138"/>
                    <a:gd name="T36" fmla="*/ 122 w 130"/>
                    <a:gd name="T37" fmla="*/ 68 h 138"/>
                    <a:gd name="T38" fmla="*/ 119 w 130"/>
                    <a:gd name="T39" fmla="*/ 64 h 138"/>
                    <a:gd name="T40" fmla="*/ 109 w 130"/>
                    <a:gd name="T41" fmla="*/ 69 h 138"/>
                    <a:gd name="T42" fmla="*/ 111 w 130"/>
                    <a:gd name="T43" fmla="*/ 80 h 138"/>
                    <a:gd name="T44" fmla="*/ 99 w 130"/>
                    <a:gd name="T45" fmla="*/ 90 h 138"/>
                    <a:gd name="T46" fmla="*/ 99 w 130"/>
                    <a:gd name="T47" fmla="*/ 108 h 138"/>
                    <a:gd name="T48" fmla="*/ 99 w 130"/>
                    <a:gd name="T49" fmla="*/ 122 h 138"/>
                    <a:gd name="T50" fmla="*/ 94 w 130"/>
                    <a:gd name="T51" fmla="*/ 128 h 138"/>
                    <a:gd name="T52" fmla="*/ 89 w 130"/>
                    <a:gd name="T53" fmla="*/ 137 h 138"/>
                    <a:gd name="T54" fmla="*/ 84 w 130"/>
                    <a:gd name="T55" fmla="*/ 135 h 138"/>
                    <a:gd name="T56" fmla="*/ 76 w 130"/>
                    <a:gd name="T57" fmla="*/ 132 h 138"/>
                    <a:gd name="T58" fmla="*/ 69 w 130"/>
                    <a:gd name="T59" fmla="*/ 126 h 138"/>
                    <a:gd name="T60" fmla="*/ 63 w 130"/>
                    <a:gd name="T61" fmla="*/ 119 h 138"/>
                    <a:gd name="T62" fmla="*/ 45 w 130"/>
                    <a:gd name="T63" fmla="*/ 121 h 138"/>
                    <a:gd name="T64" fmla="*/ 28 w 130"/>
                    <a:gd name="T65" fmla="*/ 117 h 138"/>
                    <a:gd name="T66" fmla="*/ 17 w 130"/>
                    <a:gd name="T67" fmla="*/ 104 h 138"/>
                    <a:gd name="T68" fmla="*/ 10 w 130"/>
                    <a:gd name="T69" fmla="*/ 95 h 138"/>
                    <a:gd name="T70" fmla="*/ 5 w 130"/>
                    <a:gd name="T71" fmla="*/ 88 h 138"/>
                    <a:gd name="T72" fmla="*/ 5 w 130"/>
                    <a:gd name="T73" fmla="*/ 71 h 138"/>
                    <a:gd name="T74" fmla="*/ 0 w 130"/>
                    <a:gd name="T75" fmla="*/ 46 h 1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0"/>
                    <a:gd name="T115" fmla="*/ 0 h 138"/>
                    <a:gd name="T116" fmla="*/ 130 w 130"/>
                    <a:gd name="T117" fmla="*/ 138 h 13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0" h="138">
                      <a:moveTo>
                        <a:pt x="0" y="46"/>
                      </a:moveTo>
                      <a:lnTo>
                        <a:pt x="26" y="26"/>
                      </a:lnTo>
                      <a:lnTo>
                        <a:pt x="40" y="16"/>
                      </a:lnTo>
                      <a:lnTo>
                        <a:pt x="46" y="7"/>
                      </a:lnTo>
                      <a:lnTo>
                        <a:pt x="68" y="0"/>
                      </a:lnTo>
                      <a:lnTo>
                        <a:pt x="79" y="16"/>
                      </a:lnTo>
                      <a:lnTo>
                        <a:pt x="89" y="9"/>
                      </a:lnTo>
                      <a:lnTo>
                        <a:pt x="94" y="5"/>
                      </a:lnTo>
                      <a:lnTo>
                        <a:pt x="104" y="0"/>
                      </a:lnTo>
                      <a:lnTo>
                        <a:pt x="109" y="0"/>
                      </a:lnTo>
                      <a:lnTo>
                        <a:pt x="111" y="7"/>
                      </a:lnTo>
                      <a:lnTo>
                        <a:pt x="111" y="11"/>
                      </a:lnTo>
                      <a:lnTo>
                        <a:pt x="106" y="18"/>
                      </a:lnTo>
                      <a:lnTo>
                        <a:pt x="106" y="24"/>
                      </a:lnTo>
                      <a:lnTo>
                        <a:pt x="121" y="44"/>
                      </a:lnTo>
                      <a:lnTo>
                        <a:pt x="122" y="55"/>
                      </a:lnTo>
                      <a:lnTo>
                        <a:pt x="127" y="55"/>
                      </a:lnTo>
                      <a:lnTo>
                        <a:pt x="129" y="62"/>
                      </a:lnTo>
                      <a:lnTo>
                        <a:pt x="122" y="68"/>
                      </a:lnTo>
                      <a:lnTo>
                        <a:pt x="119" y="64"/>
                      </a:lnTo>
                      <a:lnTo>
                        <a:pt x="109" y="69"/>
                      </a:lnTo>
                      <a:lnTo>
                        <a:pt x="111" y="80"/>
                      </a:lnTo>
                      <a:lnTo>
                        <a:pt x="99" y="90"/>
                      </a:lnTo>
                      <a:lnTo>
                        <a:pt x="99" y="108"/>
                      </a:lnTo>
                      <a:lnTo>
                        <a:pt x="99" y="122"/>
                      </a:lnTo>
                      <a:lnTo>
                        <a:pt x="94" y="128"/>
                      </a:lnTo>
                      <a:lnTo>
                        <a:pt x="89" y="137"/>
                      </a:lnTo>
                      <a:lnTo>
                        <a:pt x="84" y="135"/>
                      </a:lnTo>
                      <a:lnTo>
                        <a:pt x="76" y="132"/>
                      </a:lnTo>
                      <a:lnTo>
                        <a:pt x="69" y="126"/>
                      </a:lnTo>
                      <a:lnTo>
                        <a:pt x="63" y="119"/>
                      </a:lnTo>
                      <a:lnTo>
                        <a:pt x="45" y="121"/>
                      </a:lnTo>
                      <a:lnTo>
                        <a:pt x="28" y="117"/>
                      </a:lnTo>
                      <a:lnTo>
                        <a:pt x="17" y="104"/>
                      </a:lnTo>
                      <a:lnTo>
                        <a:pt x="10" y="95"/>
                      </a:lnTo>
                      <a:lnTo>
                        <a:pt x="5" y="88"/>
                      </a:lnTo>
                      <a:lnTo>
                        <a:pt x="5" y="71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5" name="Freeform 30"/>
                <p:cNvSpPr>
                  <a:spLocks/>
                </p:cNvSpPr>
                <p:nvPr/>
              </p:nvSpPr>
              <p:spPr bwMode="blackWhite">
                <a:xfrm>
                  <a:off x="3439" y="2384"/>
                  <a:ext cx="240" cy="130"/>
                </a:xfrm>
                <a:custGeom>
                  <a:avLst/>
                  <a:gdLst>
                    <a:gd name="T0" fmla="*/ 22 w 240"/>
                    <a:gd name="T1" fmla="*/ 2 h 130"/>
                    <a:gd name="T2" fmla="*/ 47 w 240"/>
                    <a:gd name="T3" fmla="*/ 20 h 130"/>
                    <a:gd name="T4" fmla="*/ 51 w 240"/>
                    <a:gd name="T5" fmla="*/ 29 h 130"/>
                    <a:gd name="T6" fmla="*/ 66 w 240"/>
                    <a:gd name="T7" fmla="*/ 26 h 130"/>
                    <a:gd name="T8" fmla="*/ 74 w 240"/>
                    <a:gd name="T9" fmla="*/ 29 h 130"/>
                    <a:gd name="T10" fmla="*/ 83 w 240"/>
                    <a:gd name="T11" fmla="*/ 20 h 130"/>
                    <a:gd name="T12" fmla="*/ 96 w 240"/>
                    <a:gd name="T13" fmla="*/ 17 h 130"/>
                    <a:gd name="T14" fmla="*/ 128 w 240"/>
                    <a:gd name="T15" fmla="*/ 26 h 130"/>
                    <a:gd name="T16" fmla="*/ 146 w 240"/>
                    <a:gd name="T17" fmla="*/ 37 h 130"/>
                    <a:gd name="T18" fmla="*/ 160 w 240"/>
                    <a:gd name="T19" fmla="*/ 44 h 130"/>
                    <a:gd name="T20" fmla="*/ 186 w 240"/>
                    <a:gd name="T21" fmla="*/ 61 h 130"/>
                    <a:gd name="T22" fmla="*/ 189 w 240"/>
                    <a:gd name="T23" fmla="*/ 70 h 130"/>
                    <a:gd name="T24" fmla="*/ 201 w 240"/>
                    <a:gd name="T25" fmla="*/ 77 h 130"/>
                    <a:gd name="T26" fmla="*/ 210 w 240"/>
                    <a:gd name="T27" fmla="*/ 81 h 130"/>
                    <a:gd name="T28" fmla="*/ 221 w 240"/>
                    <a:gd name="T29" fmla="*/ 96 h 130"/>
                    <a:gd name="T30" fmla="*/ 229 w 240"/>
                    <a:gd name="T31" fmla="*/ 105 h 130"/>
                    <a:gd name="T32" fmla="*/ 231 w 240"/>
                    <a:gd name="T33" fmla="*/ 129 h 130"/>
                    <a:gd name="T34" fmla="*/ 220 w 240"/>
                    <a:gd name="T35" fmla="*/ 129 h 130"/>
                    <a:gd name="T36" fmla="*/ 213 w 240"/>
                    <a:gd name="T37" fmla="*/ 123 h 130"/>
                    <a:gd name="T38" fmla="*/ 189 w 240"/>
                    <a:gd name="T39" fmla="*/ 101 h 130"/>
                    <a:gd name="T40" fmla="*/ 165 w 240"/>
                    <a:gd name="T41" fmla="*/ 101 h 130"/>
                    <a:gd name="T42" fmla="*/ 157 w 240"/>
                    <a:gd name="T43" fmla="*/ 109 h 130"/>
                    <a:gd name="T44" fmla="*/ 151 w 240"/>
                    <a:gd name="T45" fmla="*/ 112 h 130"/>
                    <a:gd name="T46" fmla="*/ 136 w 240"/>
                    <a:gd name="T47" fmla="*/ 120 h 130"/>
                    <a:gd name="T48" fmla="*/ 122 w 240"/>
                    <a:gd name="T49" fmla="*/ 116 h 130"/>
                    <a:gd name="T50" fmla="*/ 111 w 240"/>
                    <a:gd name="T51" fmla="*/ 116 h 130"/>
                    <a:gd name="T52" fmla="*/ 96 w 240"/>
                    <a:gd name="T53" fmla="*/ 87 h 130"/>
                    <a:gd name="T54" fmla="*/ 79 w 240"/>
                    <a:gd name="T55" fmla="*/ 61 h 130"/>
                    <a:gd name="T56" fmla="*/ 56 w 240"/>
                    <a:gd name="T57" fmla="*/ 52 h 130"/>
                    <a:gd name="T58" fmla="*/ 37 w 240"/>
                    <a:gd name="T59" fmla="*/ 50 h 130"/>
                    <a:gd name="T60" fmla="*/ 16 w 240"/>
                    <a:gd name="T61" fmla="*/ 41 h 130"/>
                    <a:gd name="T62" fmla="*/ 18 w 240"/>
                    <a:gd name="T63" fmla="*/ 13 h 1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0"/>
                    <a:gd name="T97" fmla="*/ 0 h 130"/>
                    <a:gd name="T98" fmla="*/ 240 w 240"/>
                    <a:gd name="T99" fmla="*/ 130 h 1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0" h="130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38" y="2"/>
                      </a:lnTo>
                      <a:lnTo>
                        <a:pt x="47" y="20"/>
                      </a:lnTo>
                      <a:lnTo>
                        <a:pt x="48" y="28"/>
                      </a:lnTo>
                      <a:lnTo>
                        <a:pt x="51" y="29"/>
                      </a:lnTo>
                      <a:lnTo>
                        <a:pt x="56" y="26"/>
                      </a:lnTo>
                      <a:lnTo>
                        <a:pt x="66" y="26"/>
                      </a:lnTo>
                      <a:lnTo>
                        <a:pt x="71" y="29"/>
                      </a:lnTo>
                      <a:lnTo>
                        <a:pt x="74" y="29"/>
                      </a:lnTo>
                      <a:lnTo>
                        <a:pt x="82" y="20"/>
                      </a:lnTo>
                      <a:lnTo>
                        <a:pt x="83" y="20"/>
                      </a:lnTo>
                      <a:lnTo>
                        <a:pt x="90" y="17"/>
                      </a:lnTo>
                      <a:lnTo>
                        <a:pt x="96" y="17"/>
                      </a:lnTo>
                      <a:lnTo>
                        <a:pt x="119" y="26"/>
                      </a:lnTo>
                      <a:lnTo>
                        <a:pt x="128" y="26"/>
                      </a:lnTo>
                      <a:lnTo>
                        <a:pt x="136" y="33"/>
                      </a:lnTo>
                      <a:lnTo>
                        <a:pt x="146" y="37"/>
                      </a:lnTo>
                      <a:lnTo>
                        <a:pt x="154" y="42"/>
                      </a:lnTo>
                      <a:lnTo>
                        <a:pt x="160" y="44"/>
                      </a:lnTo>
                      <a:lnTo>
                        <a:pt x="178" y="50"/>
                      </a:lnTo>
                      <a:lnTo>
                        <a:pt x="186" y="61"/>
                      </a:lnTo>
                      <a:lnTo>
                        <a:pt x="191" y="66"/>
                      </a:lnTo>
                      <a:lnTo>
                        <a:pt x="189" y="70"/>
                      </a:lnTo>
                      <a:lnTo>
                        <a:pt x="196" y="76"/>
                      </a:lnTo>
                      <a:lnTo>
                        <a:pt x="201" y="77"/>
                      </a:lnTo>
                      <a:lnTo>
                        <a:pt x="204" y="79"/>
                      </a:lnTo>
                      <a:lnTo>
                        <a:pt x="210" y="81"/>
                      </a:lnTo>
                      <a:lnTo>
                        <a:pt x="221" y="90"/>
                      </a:lnTo>
                      <a:lnTo>
                        <a:pt x="221" y="96"/>
                      </a:lnTo>
                      <a:lnTo>
                        <a:pt x="228" y="103"/>
                      </a:lnTo>
                      <a:lnTo>
                        <a:pt x="229" y="105"/>
                      </a:lnTo>
                      <a:lnTo>
                        <a:pt x="239" y="118"/>
                      </a:lnTo>
                      <a:lnTo>
                        <a:pt x="231" y="129"/>
                      </a:lnTo>
                      <a:lnTo>
                        <a:pt x="228" y="129"/>
                      </a:lnTo>
                      <a:lnTo>
                        <a:pt x="220" y="129"/>
                      </a:lnTo>
                      <a:lnTo>
                        <a:pt x="217" y="123"/>
                      </a:lnTo>
                      <a:lnTo>
                        <a:pt x="213" y="123"/>
                      </a:lnTo>
                      <a:lnTo>
                        <a:pt x="209" y="125"/>
                      </a:lnTo>
                      <a:lnTo>
                        <a:pt x="189" y="101"/>
                      </a:lnTo>
                      <a:lnTo>
                        <a:pt x="176" y="103"/>
                      </a:lnTo>
                      <a:lnTo>
                        <a:pt x="165" y="101"/>
                      </a:lnTo>
                      <a:lnTo>
                        <a:pt x="160" y="103"/>
                      </a:lnTo>
                      <a:lnTo>
                        <a:pt x="157" y="109"/>
                      </a:lnTo>
                      <a:lnTo>
                        <a:pt x="156" y="105"/>
                      </a:lnTo>
                      <a:lnTo>
                        <a:pt x="151" y="112"/>
                      </a:lnTo>
                      <a:lnTo>
                        <a:pt x="143" y="123"/>
                      </a:lnTo>
                      <a:lnTo>
                        <a:pt x="136" y="120"/>
                      </a:lnTo>
                      <a:lnTo>
                        <a:pt x="128" y="116"/>
                      </a:lnTo>
                      <a:lnTo>
                        <a:pt x="122" y="116"/>
                      </a:lnTo>
                      <a:lnTo>
                        <a:pt x="114" y="112"/>
                      </a:lnTo>
                      <a:lnTo>
                        <a:pt x="111" y="116"/>
                      </a:lnTo>
                      <a:lnTo>
                        <a:pt x="104" y="101"/>
                      </a:lnTo>
                      <a:lnTo>
                        <a:pt x="96" y="87"/>
                      </a:lnTo>
                      <a:lnTo>
                        <a:pt x="87" y="70"/>
                      </a:lnTo>
                      <a:lnTo>
                        <a:pt x="79" y="61"/>
                      </a:lnTo>
                      <a:lnTo>
                        <a:pt x="71" y="52"/>
                      </a:lnTo>
                      <a:lnTo>
                        <a:pt x="56" y="52"/>
                      </a:lnTo>
                      <a:lnTo>
                        <a:pt x="43" y="57"/>
                      </a:lnTo>
                      <a:lnTo>
                        <a:pt x="37" y="50"/>
                      </a:lnTo>
                      <a:lnTo>
                        <a:pt x="22" y="46"/>
                      </a:lnTo>
                      <a:lnTo>
                        <a:pt x="16" y="41"/>
                      </a:lnTo>
                      <a:lnTo>
                        <a:pt x="16" y="22"/>
                      </a:lnTo>
                      <a:lnTo>
                        <a:pt x="18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6" name="Freeform 31"/>
                <p:cNvSpPr>
                  <a:spLocks/>
                </p:cNvSpPr>
                <p:nvPr/>
              </p:nvSpPr>
              <p:spPr bwMode="blackWhite">
                <a:xfrm>
                  <a:off x="3001" y="2290"/>
                  <a:ext cx="144" cy="171"/>
                </a:xfrm>
                <a:custGeom>
                  <a:avLst/>
                  <a:gdLst>
                    <a:gd name="T0" fmla="*/ 0 w 144"/>
                    <a:gd name="T1" fmla="*/ 4 h 171"/>
                    <a:gd name="T2" fmla="*/ 14 w 144"/>
                    <a:gd name="T3" fmla="*/ 0 h 171"/>
                    <a:gd name="T4" fmla="*/ 32 w 144"/>
                    <a:gd name="T5" fmla="*/ 7 h 171"/>
                    <a:gd name="T6" fmla="*/ 35 w 144"/>
                    <a:gd name="T7" fmla="*/ 15 h 171"/>
                    <a:gd name="T8" fmla="*/ 35 w 144"/>
                    <a:gd name="T9" fmla="*/ 18 h 171"/>
                    <a:gd name="T10" fmla="*/ 38 w 144"/>
                    <a:gd name="T11" fmla="*/ 20 h 171"/>
                    <a:gd name="T12" fmla="*/ 38 w 144"/>
                    <a:gd name="T13" fmla="*/ 22 h 171"/>
                    <a:gd name="T14" fmla="*/ 44 w 144"/>
                    <a:gd name="T15" fmla="*/ 24 h 171"/>
                    <a:gd name="T16" fmla="*/ 44 w 144"/>
                    <a:gd name="T17" fmla="*/ 30 h 171"/>
                    <a:gd name="T18" fmla="*/ 60 w 144"/>
                    <a:gd name="T19" fmla="*/ 48 h 171"/>
                    <a:gd name="T20" fmla="*/ 64 w 144"/>
                    <a:gd name="T21" fmla="*/ 48 h 171"/>
                    <a:gd name="T22" fmla="*/ 67 w 144"/>
                    <a:gd name="T23" fmla="*/ 54 h 171"/>
                    <a:gd name="T24" fmla="*/ 68 w 144"/>
                    <a:gd name="T25" fmla="*/ 57 h 171"/>
                    <a:gd name="T26" fmla="*/ 72 w 144"/>
                    <a:gd name="T27" fmla="*/ 57 h 171"/>
                    <a:gd name="T28" fmla="*/ 84 w 144"/>
                    <a:gd name="T29" fmla="*/ 65 h 171"/>
                    <a:gd name="T30" fmla="*/ 106 w 144"/>
                    <a:gd name="T31" fmla="*/ 67 h 171"/>
                    <a:gd name="T32" fmla="*/ 108 w 144"/>
                    <a:gd name="T33" fmla="*/ 89 h 171"/>
                    <a:gd name="T34" fmla="*/ 113 w 144"/>
                    <a:gd name="T35" fmla="*/ 92 h 171"/>
                    <a:gd name="T36" fmla="*/ 111 w 144"/>
                    <a:gd name="T37" fmla="*/ 100 h 171"/>
                    <a:gd name="T38" fmla="*/ 124 w 144"/>
                    <a:gd name="T39" fmla="*/ 111 h 171"/>
                    <a:gd name="T40" fmla="*/ 137 w 144"/>
                    <a:gd name="T41" fmla="*/ 115 h 171"/>
                    <a:gd name="T42" fmla="*/ 137 w 144"/>
                    <a:gd name="T43" fmla="*/ 150 h 171"/>
                    <a:gd name="T44" fmla="*/ 143 w 144"/>
                    <a:gd name="T45" fmla="*/ 164 h 171"/>
                    <a:gd name="T46" fmla="*/ 140 w 144"/>
                    <a:gd name="T47" fmla="*/ 168 h 171"/>
                    <a:gd name="T48" fmla="*/ 132 w 144"/>
                    <a:gd name="T49" fmla="*/ 170 h 171"/>
                    <a:gd name="T50" fmla="*/ 130 w 144"/>
                    <a:gd name="T51" fmla="*/ 159 h 171"/>
                    <a:gd name="T52" fmla="*/ 116 w 144"/>
                    <a:gd name="T53" fmla="*/ 170 h 171"/>
                    <a:gd name="T54" fmla="*/ 108 w 144"/>
                    <a:gd name="T55" fmla="*/ 152 h 171"/>
                    <a:gd name="T56" fmla="*/ 102 w 144"/>
                    <a:gd name="T57" fmla="*/ 140 h 171"/>
                    <a:gd name="T58" fmla="*/ 86 w 144"/>
                    <a:gd name="T59" fmla="*/ 122 h 171"/>
                    <a:gd name="T60" fmla="*/ 83 w 144"/>
                    <a:gd name="T61" fmla="*/ 122 h 171"/>
                    <a:gd name="T62" fmla="*/ 68 w 144"/>
                    <a:gd name="T63" fmla="*/ 113 h 171"/>
                    <a:gd name="T64" fmla="*/ 65 w 144"/>
                    <a:gd name="T65" fmla="*/ 103 h 171"/>
                    <a:gd name="T66" fmla="*/ 65 w 144"/>
                    <a:gd name="T67" fmla="*/ 98 h 171"/>
                    <a:gd name="T68" fmla="*/ 52 w 144"/>
                    <a:gd name="T69" fmla="*/ 74 h 171"/>
                    <a:gd name="T70" fmla="*/ 48 w 144"/>
                    <a:gd name="T71" fmla="*/ 57 h 171"/>
                    <a:gd name="T72" fmla="*/ 33 w 144"/>
                    <a:gd name="T73" fmla="*/ 44 h 171"/>
                    <a:gd name="T74" fmla="*/ 13 w 144"/>
                    <a:gd name="T75" fmla="*/ 22 h 171"/>
                    <a:gd name="T76" fmla="*/ 0 w 144"/>
                    <a:gd name="T77" fmla="*/ 4 h 17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4"/>
                    <a:gd name="T118" fmla="*/ 0 h 171"/>
                    <a:gd name="T119" fmla="*/ 144 w 144"/>
                    <a:gd name="T120" fmla="*/ 171 h 17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4" h="171">
                      <a:moveTo>
                        <a:pt x="0" y="4"/>
                      </a:moveTo>
                      <a:lnTo>
                        <a:pt x="14" y="0"/>
                      </a:lnTo>
                      <a:lnTo>
                        <a:pt x="32" y="7"/>
                      </a:lnTo>
                      <a:lnTo>
                        <a:pt x="35" y="15"/>
                      </a:lnTo>
                      <a:lnTo>
                        <a:pt x="35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44" y="24"/>
                      </a:lnTo>
                      <a:lnTo>
                        <a:pt x="44" y="30"/>
                      </a:lnTo>
                      <a:lnTo>
                        <a:pt x="60" y="48"/>
                      </a:lnTo>
                      <a:lnTo>
                        <a:pt x="64" y="48"/>
                      </a:lnTo>
                      <a:lnTo>
                        <a:pt x="67" y="54"/>
                      </a:lnTo>
                      <a:lnTo>
                        <a:pt x="68" y="57"/>
                      </a:lnTo>
                      <a:lnTo>
                        <a:pt x="72" y="57"/>
                      </a:lnTo>
                      <a:lnTo>
                        <a:pt x="84" y="65"/>
                      </a:lnTo>
                      <a:lnTo>
                        <a:pt x="106" y="67"/>
                      </a:lnTo>
                      <a:lnTo>
                        <a:pt x="108" y="89"/>
                      </a:lnTo>
                      <a:lnTo>
                        <a:pt x="113" y="92"/>
                      </a:lnTo>
                      <a:lnTo>
                        <a:pt x="111" y="100"/>
                      </a:lnTo>
                      <a:lnTo>
                        <a:pt x="124" y="111"/>
                      </a:lnTo>
                      <a:lnTo>
                        <a:pt x="137" y="115"/>
                      </a:lnTo>
                      <a:lnTo>
                        <a:pt x="137" y="150"/>
                      </a:lnTo>
                      <a:lnTo>
                        <a:pt x="143" y="164"/>
                      </a:lnTo>
                      <a:lnTo>
                        <a:pt x="140" y="168"/>
                      </a:lnTo>
                      <a:lnTo>
                        <a:pt x="132" y="170"/>
                      </a:lnTo>
                      <a:lnTo>
                        <a:pt x="130" y="159"/>
                      </a:lnTo>
                      <a:lnTo>
                        <a:pt x="116" y="170"/>
                      </a:lnTo>
                      <a:lnTo>
                        <a:pt x="108" y="152"/>
                      </a:lnTo>
                      <a:lnTo>
                        <a:pt x="102" y="140"/>
                      </a:lnTo>
                      <a:lnTo>
                        <a:pt x="86" y="122"/>
                      </a:lnTo>
                      <a:lnTo>
                        <a:pt x="83" y="122"/>
                      </a:lnTo>
                      <a:lnTo>
                        <a:pt x="68" y="113"/>
                      </a:lnTo>
                      <a:lnTo>
                        <a:pt x="65" y="103"/>
                      </a:lnTo>
                      <a:lnTo>
                        <a:pt x="65" y="98"/>
                      </a:lnTo>
                      <a:lnTo>
                        <a:pt x="52" y="74"/>
                      </a:lnTo>
                      <a:lnTo>
                        <a:pt x="48" y="57"/>
                      </a:lnTo>
                      <a:lnTo>
                        <a:pt x="33" y="44"/>
                      </a:lnTo>
                      <a:lnTo>
                        <a:pt x="13" y="2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7" name="Freeform 32"/>
                <p:cNvSpPr>
                  <a:spLocks/>
                </p:cNvSpPr>
                <p:nvPr/>
              </p:nvSpPr>
              <p:spPr bwMode="blackWhite">
                <a:xfrm>
                  <a:off x="3256" y="2106"/>
                  <a:ext cx="139" cy="189"/>
                </a:xfrm>
                <a:custGeom>
                  <a:avLst/>
                  <a:gdLst>
                    <a:gd name="T0" fmla="*/ 10 w 139"/>
                    <a:gd name="T1" fmla="*/ 0 h 189"/>
                    <a:gd name="T2" fmla="*/ 22 w 139"/>
                    <a:gd name="T3" fmla="*/ 0 h 189"/>
                    <a:gd name="T4" fmla="*/ 35 w 139"/>
                    <a:gd name="T5" fmla="*/ 18 h 189"/>
                    <a:gd name="T6" fmla="*/ 32 w 139"/>
                    <a:gd name="T7" fmla="*/ 37 h 189"/>
                    <a:gd name="T8" fmla="*/ 40 w 139"/>
                    <a:gd name="T9" fmla="*/ 44 h 189"/>
                    <a:gd name="T10" fmla="*/ 44 w 139"/>
                    <a:gd name="T11" fmla="*/ 57 h 189"/>
                    <a:gd name="T12" fmla="*/ 54 w 139"/>
                    <a:gd name="T13" fmla="*/ 63 h 189"/>
                    <a:gd name="T14" fmla="*/ 63 w 139"/>
                    <a:gd name="T15" fmla="*/ 65 h 189"/>
                    <a:gd name="T16" fmla="*/ 79 w 139"/>
                    <a:gd name="T17" fmla="*/ 74 h 189"/>
                    <a:gd name="T18" fmla="*/ 90 w 139"/>
                    <a:gd name="T19" fmla="*/ 85 h 189"/>
                    <a:gd name="T20" fmla="*/ 94 w 139"/>
                    <a:gd name="T21" fmla="*/ 85 h 189"/>
                    <a:gd name="T22" fmla="*/ 106 w 139"/>
                    <a:gd name="T23" fmla="*/ 94 h 189"/>
                    <a:gd name="T24" fmla="*/ 106 w 139"/>
                    <a:gd name="T25" fmla="*/ 118 h 189"/>
                    <a:gd name="T26" fmla="*/ 109 w 139"/>
                    <a:gd name="T27" fmla="*/ 129 h 189"/>
                    <a:gd name="T28" fmla="*/ 114 w 139"/>
                    <a:gd name="T29" fmla="*/ 135 h 189"/>
                    <a:gd name="T30" fmla="*/ 119 w 139"/>
                    <a:gd name="T31" fmla="*/ 140 h 189"/>
                    <a:gd name="T32" fmla="*/ 125 w 139"/>
                    <a:gd name="T33" fmla="*/ 149 h 189"/>
                    <a:gd name="T34" fmla="*/ 127 w 139"/>
                    <a:gd name="T35" fmla="*/ 159 h 189"/>
                    <a:gd name="T36" fmla="*/ 138 w 139"/>
                    <a:gd name="T37" fmla="*/ 166 h 189"/>
                    <a:gd name="T38" fmla="*/ 136 w 139"/>
                    <a:gd name="T39" fmla="*/ 175 h 189"/>
                    <a:gd name="T40" fmla="*/ 125 w 139"/>
                    <a:gd name="T41" fmla="*/ 177 h 189"/>
                    <a:gd name="T42" fmla="*/ 122 w 139"/>
                    <a:gd name="T43" fmla="*/ 168 h 189"/>
                    <a:gd name="T44" fmla="*/ 114 w 139"/>
                    <a:gd name="T45" fmla="*/ 168 h 189"/>
                    <a:gd name="T46" fmla="*/ 114 w 139"/>
                    <a:gd name="T47" fmla="*/ 188 h 189"/>
                    <a:gd name="T48" fmla="*/ 108 w 139"/>
                    <a:gd name="T49" fmla="*/ 188 h 189"/>
                    <a:gd name="T50" fmla="*/ 100 w 139"/>
                    <a:gd name="T51" fmla="*/ 179 h 189"/>
                    <a:gd name="T52" fmla="*/ 94 w 139"/>
                    <a:gd name="T53" fmla="*/ 175 h 189"/>
                    <a:gd name="T54" fmla="*/ 94 w 139"/>
                    <a:gd name="T55" fmla="*/ 164 h 189"/>
                    <a:gd name="T56" fmla="*/ 82 w 139"/>
                    <a:gd name="T57" fmla="*/ 164 h 189"/>
                    <a:gd name="T58" fmla="*/ 78 w 139"/>
                    <a:gd name="T59" fmla="*/ 175 h 189"/>
                    <a:gd name="T60" fmla="*/ 75 w 139"/>
                    <a:gd name="T61" fmla="*/ 164 h 189"/>
                    <a:gd name="T62" fmla="*/ 73 w 139"/>
                    <a:gd name="T63" fmla="*/ 153 h 189"/>
                    <a:gd name="T64" fmla="*/ 87 w 139"/>
                    <a:gd name="T65" fmla="*/ 149 h 189"/>
                    <a:gd name="T66" fmla="*/ 95 w 139"/>
                    <a:gd name="T67" fmla="*/ 151 h 189"/>
                    <a:gd name="T68" fmla="*/ 97 w 139"/>
                    <a:gd name="T69" fmla="*/ 133 h 189"/>
                    <a:gd name="T70" fmla="*/ 89 w 139"/>
                    <a:gd name="T71" fmla="*/ 127 h 189"/>
                    <a:gd name="T72" fmla="*/ 84 w 139"/>
                    <a:gd name="T73" fmla="*/ 112 h 189"/>
                    <a:gd name="T74" fmla="*/ 79 w 139"/>
                    <a:gd name="T75" fmla="*/ 94 h 189"/>
                    <a:gd name="T76" fmla="*/ 65 w 139"/>
                    <a:gd name="T77" fmla="*/ 87 h 189"/>
                    <a:gd name="T78" fmla="*/ 59 w 139"/>
                    <a:gd name="T79" fmla="*/ 77 h 189"/>
                    <a:gd name="T80" fmla="*/ 46 w 139"/>
                    <a:gd name="T81" fmla="*/ 74 h 189"/>
                    <a:gd name="T82" fmla="*/ 54 w 139"/>
                    <a:gd name="T83" fmla="*/ 92 h 189"/>
                    <a:gd name="T84" fmla="*/ 40 w 139"/>
                    <a:gd name="T85" fmla="*/ 100 h 189"/>
                    <a:gd name="T86" fmla="*/ 32 w 139"/>
                    <a:gd name="T87" fmla="*/ 79 h 189"/>
                    <a:gd name="T88" fmla="*/ 25 w 139"/>
                    <a:gd name="T89" fmla="*/ 76 h 189"/>
                    <a:gd name="T90" fmla="*/ 25 w 139"/>
                    <a:gd name="T91" fmla="*/ 65 h 189"/>
                    <a:gd name="T92" fmla="*/ 16 w 139"/>
                    <a:gd name="T93" fmla="*/ 52 h 189"/>
                    <a:gd name="T94" fmla="*/ 6 w 139"/>
                    <a:gd name="T95" fmla="*/ 44 h 189"/>
                    <a:gd name="T96" fmla="*/ 0 w 139"/>
                    <a:gd name="T97" fmla="*/ 37 h 189"/>
                    <a:gd name="T98" fmla="*/ 3 w 139"/>
                    <a:gd name="T99" fmla="*/ 29 h 189"/>
                    <a:gd name="T100" fmla="*/ 11 w 139"/>
                    <a:gd name="T101" fmla="*/ 33 h 189"/>
                    <a:gd name="T102" fmla="*/ 14 w 139"/>
                    <a:gd name="T103" fmla="*/ 26 h 189"/>
                    <a:gd name="T104" fmla="*/ 11 w 139"/>
                    <a:gd name="T105" fmla="*/ 15 h 189"/>
                    <a:gd name="T106" fmla="*/ 10 w 139"/>
                    <a:gd name="T107" fmla="*/ 0 h 18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9"/>
                    <a:gd name="T163" fmla="*/ 0 h 189"/>
                    <a:gd name="T164" fmla="*/ 139 w 139"/>
                    <a:gd name="T165" fmla="*/ 189 h 18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9" h="189">
                      <a:moveTo>
                        <a:pt x="10" y="0"/>
                      </a:moveTo>
                      <a:lnTo>
                        <a:pt x="22" y="0"/>
                      </a:lnTo>
                      <a:lnTo>
                        <a:pt x="35" y="18"/>
                      </a:lnTo>
                      <a:lnTo>
                        <a:pt x="32" y="37"/>
                      </a:lnTo>
                      <a:lnTo>
                        <a:pt x="40" y="44"/>
                      </a:lnTo>
                      <a:lnTo>
                        <a:pt x="44" y="57"/>
                      </a:lnTo>
                      <a:lnTo>
                        <a:pt x="54" y="63"/>
                      </a:lnTo>
                      <a:lnTo>
                        <a:pt x="63" y="65"/>
                      </a:lnTo>
                      <a:lnTo>
                        <a:pt x="79" y="74"/>
                      </a:lnTo>
                      <a:lnTo>
                        <a:pt x="90" y="85"/>
                      </a:lnTo>
                      <a:lnTo>
                        <a:pt x="94" y="85"/>
                      </a:lnTo>
                      <a:lnTo>
                        <a:pt x="106" y="94"/>
                      </a:lnTo>
                      <a:lnTo>
                        <a:pt x="106" y="118"/>
                      </a:lnTo>
                      <a:lnTo>
                        <a:pt x="109" y="129"/>
                      </a:lnTo>
                      <a:lnTo>
                        <a:pt x="114" y="135"/>
                      </a:lnTo>
                      <a:lnTo>
                        <a:pt x="119" y="140"/>
                      </a:lnTo>
                      <a:lnTo>
                        <a:pt x="125" y="149"/>
                      </a:lnTo>
                      <a:lnTo>
                        <a:pt x="127" y="159"/>
                      </a:lnTo>
                      <a:lnTo>
                        <a:pt x="138" y="166"/>
                      </a:lnTo>
                      <a:lnTo>
                        <a:pt x="136" y="175"/>
                      </a:lnTo>
                      <a:lnTo>
                        <a:pt x="125" y="177"/>
                      </a:lnTo>
                      <a:lnTo>
                        <a:pt x="122" y="168"/>
                      </a:lnTo>
                      <a:lnTo>
                        <a:pt x="114" y="168"/>
                      </a:lnTo>
                      <a:lnTo>
                        <a:pt x="114" y="188"/>
                      </a:lnTo>
                      <a:lnTo>
                        <a:pt x="108" y="188"/>
                      </a:lnTo>
                      <a:lnTo>
                        <a:pt x="100" y="179"/>
                      </a:lnTo>
                      <a:lnTo>
                        <a:pt x="94" y="175"/>
                      </a:lnTo>
                      <a:lnTo>
                        <a:pt x="94" y="164"/>
                      </a:lnTo>
                      <a:lnTo>
                        <a:pt x="82" y="164"/>
                      </a:lnTo>
                      <a:lnTo>
                        <a:pt x="78" y="175"/>
                      </a:lnTo>
                      <a:lnTo>
                        <a:pt x="75" y="164"/>
                      </a:lnTo>
                      <a:lnTo>
                        <a:pt x="73" y="153"/>
                      </a:lnTo>
                      <a:lnTo>
                        <a:pt x="87" y="149"/>
                      </a:lnTo>
                      <a:lnTo>
                        <a:pt x="95" y="151"/>
                      </a:lnTo>
                      <a:lnTo>
                        <a:pt x="97" y="133"/>
                      </a:lnTo>
                      <a:lnTo>
                        <a:pt x="89" y="127"/>
                      </a:lnTo>
                      <a:lnTo>
                        <a:pt x="84" y="112"/>
                      </a:lnTo>
                      <a:lnTo>
                        <a:pt x="79" y="94"/>
                      </a:lnTo>
                      <a:lnTo>
                        <a:pt x="65" y="87"/>
                      </a:lnTo>
                      <a:lnTo>
                        <a:pt x="59" y="77"/>
                      </a:lnTo>
                      <a:lnTo>
                        <a:pt x="46" y="74"/>
                      </a:lnTo>
                      <a:lnTo>
                        <a:pt x="54" y="92"/>
                      </a:lnTo>
                      <a:lnTo>
                        <a:pt x="40" y="100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25" y="65"/>
                      </a:lnTo>
                      <a:lnTo>
                        <a:pt x="16" y="52"/>
                      </a:lnTo>
                      <a:lnTo>
                        <a:pt x="6" y="44"/>
                      </a:lnTo>
                      <a:lnTo>
                        <a:pt x="0" y="37"/>
                      </a:lnTo>
                      <a:lnTo>
                        <a:pt x="3" y="29"/>
                      </a:lnTo>
                      <a:lnTo>
                        <a:pt x="11" y="33"/>
                      </a:lnTo>
                      <a:lnTo>
                        <a:pt x="14" y="26"/>
                      </a:lnTo>
                      <a:lnTo>
                        <a:pt x="11" y="1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8" name="Freeform 33"/>
                <p:cNvSpPr>
                  <a:spLocks/>
                </p:cNvSpPr>
                <p:nvPr/>
              </p:nvSpPr>
              <p:spPr bwMode="blackWhite">
                <a:xfrm>
                  <a:off x="3225" y="1782"/>
                  <a:ext cx="102" cy="164"/>
                </a:xfrm>
                <a:custGeom>
                  <a:avLst/>
                  <a:gdLst>
                    <a:gd name="T0" fmla="*/ 22 w 102"/>
                    <a:gd name="T1" fmla="*/ 0 h 164"/>
                    <a:gd name="T2" fmla="*/ 41 w 102"/>
                    <a:gd name="T3" fmla="*/ 11 h 164"/>
                    <a:gd name="T4" fmla="*/ 54 w 102"/>
                    <a:gd name="T5" fmla="*/ 24 h 164"/>
                    <a:gd name="T6" fmla="*/ 62 w 102"/>
                    <a:gd name="T7" fmla="*/ 37 h 164"/>
                    <a:gd name="T8" fmla="*/ 68 w 102"/>
                    <a:gd name="T9" fmla="*/ 37 h 164"/>
                    <a:gd name="T10" fmla="*/ 66 w 102"/>
                    <a:gd name="T11" fmla="*/ 46 h 164"/>
                    <a:gd name="T12" fmla="*/ 74 w 102"/>
                    <a:gd name="T13" fmla="*/ 54 h 164"/>
                    <a:gd name="T14" fmla="*/ 79 w 102"/>
                    <a:gd name="T15" fmla="*/ 63 h 164"/>
                    <a:gd name="T16" fmla="*/ 93 w 102"/>
                    <a:gd name="T17" fmla="*/ 82 h 164"/>
                    <a:gd name="T18" fmla="*/ 101 w 102"/>
                    <a:gd name="T19" fmla="*/ 102 h 164"/>
                    <a:gd name="T20" fmla="*/ 85 w 102"/>
                    <a:gd name="T21" fmla="*/ 102 h 164"/>
                    <a:gd name="T22" fmla="*/ 71 w 102"/>
                    <a:gd name="T23" fmla="*/ 98 h 164"/>
                    <a:gd name="T24" fmla="*/ 80 w 102"/>
                    <a:gd name="T25" fmla="*/ 113 h 164"/>
                    <a:gd name="T26" fmla="*/ 80 w 102"/>
                    <a:gd name="T27" fmla="*/ 122 h 164"/>
                    <a:gd name="T28" fmla="*/ 80 w 102"/>
                    <a:gd name="T29" fmla="*/ 132 h 164"/>
                    <a:gd name="T30" fmla="*/ 76 w 102"/>
                    <a:gd name="T31" fmla="*/ 128 h 164"/>
                    <a:gd name="T32" fmla="*/ 69 w 102"/>
                    <a:gd name="T33" fmla="*/ 120 h 164"/>
                    <a:gd name="T34" fmla="*/ 57 w 102"/>
                    <a:gd name="T35" fmla="*/ 111 h 164"/>
                    <a:gd name="T36" fmla="*/ 51 w 102"/>
                    <a:gd name="T37" fmla="*/ 106 h 164"/>
                    <a:gd name="T38" fmla="*/ 39 w 102"/>
                    <a:gd name="T39" fmla="*/ 111 h 164"/>
                    <a:gd name="T40" fmla="*/ 33 w 102"/>
                    <a:gd name="T41" fmla="*/ 113 h 164"/>
                    <a:gd name="T42" fmla="*/ 38 w 102"/>
                    <a:gd name="T43" fmla="*/ 120 h 164"/>
                    <a:gd name="T44" fmla="*/ 47 w 102"/>
                    <a:gd name="T45" fmla="*/ 128 h 164"/>
                    <a:gd name="T46" fmla="*/ 58 w 102"/>
                    <a:gd name="T47" fmla="*/ 133 h 164"/>
                    <a:gd name="T48" fmla="*/ 62 w 102"/>
                    <a:gd name="T49" fmla="*/ 144 h 164"/>
                    <a:gd name="T50" fmla="*/ 62 w 102"/>
                    <a:gd name="T51" fmla="*/ 157 h 164"/>
                    <a:gd name="T52" fmla="*/ 62 w 102"/>
                    <a:gd name="T53" fmla="*/ 163 h 164"/>
                    <a:gd name="T54" fmla="*/ 57 w 102"/>
                    <a:gd name="T55" fmla="*/ 163 h 164"/>
                    <a:gd name="T56" fmla="*/ 51 w 102"/>
                    <a:gd name="T57" fmla="*/ 157 h 164"/>
                    <a:gd name="T58" fmla="*/ 47 w 102"/>
                    <a:gd name="T59" fmla="*/ 157 h 164"/>
                    <a:gd name="T60" fmla="*/ 44 w 102"/>
                    <a:gd name="T61" fmla="*/ 154 h 164"/>
                    <a:gd name="T62" fmla="*/ 39 w 102"/>
                    <a:gd name="T63" fmla="*/ 161 h 164"/>
                    <a:gd name="T64" fmla="*/ 33 w 102"/>
                    <a:gd name="T65" fmla="*/ 163 h 164"/>
                    <a:gd name="T66" fmla="*/ 28 w 102"/>
                    <a:gd name="T67" fmla="*/ 157 h 164"/>
                    <a:gd name="T68" fmla="*/ 28 w 102"/>
                    <a:gd name="T69" fmla="*/ 143 h 164"/>
                    <a:gd name="T70" fmla="*/ 27 w 102"/>
                    <a:gd name="T71" fmla="*/ 135 h 164"/>
                    <a:gd name="T72" fmla="*/ 21 w 102"/>
                    <a:gd name="T73" fmla="*/ 130 h 164"/>
                    <a:gd name="T74" fmla="*/ 13 w 102"/>
                    <a:gd name="T75" fmla="*/ 139 h 164"/>
                    <a:gd name="T76" fmla="*/ 3 w 102"/>
                    <a:gd name="T77" fmla="*/ 139 h 164"/>
                    <a:gd name="T78" fmla="*/ 0 w 102"/>
                    <a:gd name="T79" fmla="*/ 132 h 164"/>
                    <a:gd name="T80" fmla="*/ 3 w 102"/>
                    <a:gd name="T81" fmla="*/ 117 h 164"/>
                    <a:gd name="T82" fmla="*/ 11 w 102"/>
                    <a:gd name="T83" fmla="*/ 107 h 164"/>
                    <a:gd name="T84" fmla="*/ 9 w 102"/>
                    <a:gd name="T85" fmla="*/ 83 h 164"/>
                    <a:gd name="T86" fmla="*/ 9 w 102"/>
                    <a:gd name="T87" fmla="*/ 76 h 164"/>
                    <a:gd name="T88" fmla="*/ 17 w 102"/>
                    <a:gd name="T89" fmla="*/ 74 h 164"/>
                    <a:gd name="T90" fmla="*/ 24 w 102"/>
                    <a:gd name="T91" fmla="*/ 82 h 164"/>
                    <a:gd name="T92" fmla="*/ 36 w 102"/>
                    <a:gd name="T93" fmla="*/ 83 h 164"/>
                    <a:gd name="T94" fmla="*/ 36 w 102"/>
                    <a:gd name="T95" fmla="*/ 74 h 164"/>
                    <a:gd name="T96" fmla="*/ 30 w 102"/>
                    <a:gd name="T97" fmla="*/ 67 h 164"/>
                    <a:gd name="T98" fmla="*/ 28 w 102"/>
                    <a:gd name="T99" fmla="*/ 63 h 164"/>
                    <a:gd name="T100" fmla="*/ 32 w 102"/>
                    <a:gd name="T101" fmla="*/ 63 h 164"/>
                    <a:gd name="T102" fmla="*/ 35 w 102"/>
                    <a:gd name="T103" fmla="*/ 63 h 164"/>
                    <a:gd name="T104" fmla="*/ 38 w 102"/>
                    <a:gd name="T105" fmla="*/ 63 h 164"/>
                    <a:gd name="T106" fmla="*/ 39 w 102"/>
                    <a:gd name="T107" fmla="*/ 63 h 164"/>
                    <a:gd name="T108" fmla="*/ 44 w 102"/>
                    <a:gd name="T109" fmla="*/ 57 h 164"/>
                    <a:gd name="T110" fmla="*/ 43 w 102"/>
                    <a:gd name="T111" fmla="*/ 54 h 164"/>
                    <a:gd name="T112" fmla="*/ 38 w 102"/>
                    <a:gd name="T113" fmla="*/ 43 h 164"/>
                    <a:gd name="T114" fmla="*/ 30 w 102"/>
                    <a:gd name="T115" fmla="*/ 31 h 164"/>
                    <a:gd name="T116" fmla="*/ 21 w 102"/>
                    <a:gd name="T117" fmla="*/ 26 h 164"/>
                    <a:gd name="T118" fmla="*/ 16 w 102"/>
                    <a:gd name="T119" fmla="*/ 17 h 164"/>
                    <a:gd name="T120" fmla="*/ 22 w 102"/>
                    <a:gd name="T121" fmla="*/ 0 h 16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2"/>
                    <a:gd name="T184" fmla="*/ 0 h 164"/>
                    <a:gd name="T185" fmla="*/ 102 w 102"/>
                    <a:gd name="T186" fmla="*/ 164 h 1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2" h="164">
                      <a:moveTo>
                        <a:pt x="22" y="0"/>
                      </a:moveTo>
                      <a:lnTo>
                        <a:pt x="41" y="11"/>
                      </a:lnTo>
                      <a:lnTo>
                        <a:pt x="54" y="24"/>
                      </a:lnTo>
                      <a:lnTo>
                        <a:pt x="62" y="37"/>
                      </a:lnTo>
                      <a:lnTo>
                        <a:pt x="68" y="37"/>
                      </a:lnTo>
                      <a:lnTo>
                        <a:pt x="66" y="46"/>
                      </a:lnTo>
                      <a:lnTo>
                        <a:pt x="74" y="54"/>
                      </a:lnTo>
                      <a:lnTo>
                        <a:pt x="79" y="63"/>
                      </a:lnTo>
                      <a:lnTo>
                        <a:pt x="93" y="82"/>
                      </a:lnTo>
                      <a:lnTo>
                        <a:pt x="101" y="102"/>
                      </a:lnTo>
                      <a:lnTo>
                        <a:pt x="85" y="102"/>
                      </a:lnTo>
                      <a:lnTo>
                        <a:pt x="71" y="98"/>
                      </a:lnTo>
                      <a:lnTo>
                        <a:pt x="80" y="113"/>
                      </a:lnTo>
                      <a:lnTo>
                        <a:pt x="80" y="122"/>
                      </a:lnTo>
                      <a:lnTo>
                        <a:pt x="80" y="132"/>
                      </a:lnTo>
                      <a:lnTo>
                        <a:pt x="76" y="128"/>
                      </a:lnTo>
                      <a:lnTo>
                        <a:pt x="69" y="120"/>
                      </a:lnTo>
                      <a:lnTo>
                        <a:pt x="57" y="111"/>
                      </a:lnTo>
                      <a:lnTo>
                        <a:pt x="51" y="106"/>
                      </a:lnTo>
                      <a:lnTo>
                        <a:pt x="39" y="111"/>
                      </a:lnTo>
                      <a:lnTo>
                        <a:pt x="33" y="113"/>
                      </a:lnTo>
                      <a:lnTo>
                        <a:pt x="38" y="120"/>
                      </a:lnTo>
                      <a:lnTo>
                        <a:pt x="47" y="128"/>
                      </a:lnTo>
                      <a:lnTo>
                        <a:pt x="58" y="133"/>
                      </a:lnTo>
                      <a:lnTo>
                        <a:pt x="62" y="144"/>
                      </a:lnTo>
                      <a:lnTo>
                        <a:pt x="62" y="157"/>
                      </a:lnTo>
                      <a:lnTo>
                        <a:pt x="62" y="163"/>
                      </a:lnTo>
                      <a:lnTo>
                        <a:pt x="57" y="163"/>
                      </a:lnTo>
                      <a:lnTo>
                        <a:pt x="51" y="157"/>
                      </a:lnTo>
                      <a:lnTo>
                        <a:pt x="47" y="157"/>
                      </a:lnTo>
                      <a:lnTo>
                        <a:pt x="44" y="154"/>
                      </a:lnTo>
                      <a:lnTo>
                        <a:pt x="39" y="161"/>
                      </a:lnTo>
                      <a:lnTo>
                        <a:pt x="33" y="163"/>
                      </a:lnTo>
                      <a:lnTo>
                        <a:pt x="28" y="157"/>
                      </a:lnTo>
                      <a:lnTo>
                        <a:pt x="28" y="143"/>
                      </a:lnTo>
                      <a:lnTo>
                        <a:pt x="27" y="135"/>
                      </a:lnTo>
                      <a:lnTo>
                        <a:pt x="21" y="130"/>
                      </a:lnTo>
                      <a:lnTo>
                        <a:pt x="13" y="139"/>
                      </a:lnTo>
                      <a:lnTo>
                        <a:pt x="3" y="139"/>
                      </a:lnTo>
                      <a:lnTo>
                        <a:pt x="0" y="132"/>
                      </a:lnTo>
                      <a:lnTo>
                        <a:pt x="3" y="117"/>
                      </a:lnTo>
                      <a:lnTo>
                        <a:pt x="11" y="107"/>
                      </a:lnTo>
                      <a:lnTo>
                        <a:pt x="9" y="83"/>
                      </a:lnTo>
                      <a:lnTo>
                        <a:pt x="9" y="76"/>
                      </a:lnTo>
                      <a:lnTo>
                        <a:pt x="17" y="74"/>
                      </a:lnTo>
                      <a:lnTo>
                        <a:pt x="24" y="82"/>
                      </a:lnTo>
                      <a:lnTo>
                        <a:pt x="36" y="83"/>
                      </a:lnTo>
                      <a:lnTo>
                        <a:pt x="36" y="74"/>
                      </a:lnTo>
                      <a:lnTo>
                        <a:pt x="30" y="67"/>
                      </a:lnTo>
                      <a:lnTo>
                        <a:pt x="28" y="63"/>
                      </a:lnTo>
                      <a:lnTo>
                        <a:pt x="32" y="63"/>
                      </a:lnTo>
                      <a:lnTo>
                        <a:pt x="35" y="63"/>
                      </a:lnTo>
                      <a:lnTo>
                        <a:pt x="38" y="63"/>
                      </a:lnTo>
                      <a:lnTo>
                        <a:pt x="39" y="63"/>
                      </a:lnTo>
                      <a:lnTo>
                        <a:pt x="44" y="57"/>
                      </a:lnTo>
                      <a:lnTo>
                        <a:pt x="43" y="54"/>
                      </a:lnTo>
                      <a:lnTo>
                        <a:pt x="38" y="43"/>
                      </a:lnTo>
                      <a:lnTo>
                        <a:pt x="30" y="31"/>
                      </a:lnTo>
                      <a:lnTo>
                        <a:pt x="21" y="26"/>
                      </a:lnTo>
                      <a:lnTo>
                        <a:pt x="16" y="17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9" name="Freeform 34"/>
                <p:cNvSpPr>
                  <a:spLocks/>
                </p:cNvSpPr>
                <p:nvPr/>
              </p:nvSpPr>
              <p:spPr bwMode="blackWhite">
                <a:xfrm>
                  <a:off x="3105" y="1592"/>
                  <a:ext cx="114" cy="132"/>
                </a:xfrm>
                <a:custGeom>
                  <a:avLst/>
                  <a:gdLst>
                    <a:gd name="T0" fmla="*/ 0 w 114"/>
                    <a:gd name="T1" fmla="*/ 0 h 132"/>
                    <a:gd name="T2" fmla="*/ 10 w 114"/>
                    <a:gd name="T3" fmla="*/ 0 h 132"/>
                    <a:gd name="T4" fmla="*/ 15 w 114"/>
                    <a:gd name="T5" fmla="*/ 9 h 132"/>
                    <a:gd name="T6" fmla="*/ 29 w 114"/>
                    <a:gd name="T7" fmla="*/ 24 h 132"/>
                    <a:gd name="T8" fmla="*/ 36 w 114"/>
                    <a:gd name="T9" fmla="*/ 39 h 132"/>
                    <a:gd name="T10" fmla="*/ 47 w 114"/>
                    <a:gd name="T11" fmla="*/ 41 h 132"/>
                    <a:gd name="T12" fmla="*/ 55 w 114"/>
                    <a:gd name="T13" fmla="*/ 42 h 132"/>
                    <a:gd name="T14" fmla="*/ 61 w 114"/>
                    <a:gd name="T15" fmla="*/ 50 h 132"/>
                    <a:gd name="T16" fmla="*/ 69 w 114"/>
                    <a:gd name="T17" fmla="*/ 50 h 132"/>
                    <a:gd name="T18" fmla="*/ 79 w 114"/>
                    <a:gd name="T19" fmla="*/ 59 h 132"/>
                    <a:gd name="T20" fmla="*/ 87 w 114"/>
                    <a:gd name="T21" fmla="*/ 66 h 132"/>
                    <a:gd name="T22" fmla="*/ 97 w 114"/>
                    <a:gd name="T23" fmla="*/ 70 h 132"/>
                    <a:gd name="T24" fmla="*/ 95 w 114"/>
                    <a:gd name="T25" fmla="*/ 76 h 132"/>
                    <a:gd name="T26" fmla="*/ 90 w 114"/>
                    <a:gd name="T27" fmla="*/ 79 h 132"/>
                    <a:gd name="T28" fmla="*/ 84 w 114"/>
                    <a:gd name="T29" fmla="*/ 79 h 132"/>
                    <a:gd name="T30" fmla="*/ 82 w 114"/>
                    <a:gd name="T31" fmla="*/ 83 h 132"/>
                    <a:gd name="T32" fmla="*/ 92 w 114"/>
                    <a:gd name="T33" fmla="*/ 92 h 132"/>
                    <a:gd name="T34" fmla="*/ 100 w 114"/>
                    <a:gd name="T35" fmla="*/ 101 h 132"/>
                    <a:gd name="T36" fmla="*/ 113 w 114"/>
                    <a:gd name="T37" fmla="*/ 111 h 132"/>
                    <a:gd name="T38" fmla="*/ 105 w 114"/>
                    <a:gd name="T39" fmla="*/ 122 h 132"/>
                    <a:gd name="T40" fmla="*/ 98 w 114"/>
                    <a:gd name="T41" fmla="*/ 125 h 132"/>
                    <a:gd name="T42" fmla="*/ 98 w 114"/>
                    <a:gd name="T43" fmla="*/ 131 h 132"/>
                    <a:gd name="T44" fmla="*/ 87 w 114"/>
                    <a:gd name="T45" fmla="*/ 131 h 132"/>
                    <a:gd name="T46" fmla="*/ 82 w 114"/>
                    <a:gd name="T47" fmla="*/ 127 h 132"/>
                    <a:gd name="T48" fmla="*/ 74 w 114"/>
                    <a:gd name="T49" fmla="*/ 114 h 132"/>
                    <a:gd name="T50" fmla="*/ 66 w 114"/>
                    <a:gd name="T51" fmla="*/ 103 h 132"/>
                    <a:gd name="T52" fmla="*/ 57 w 114"/>
                    <a:gd name="T53" fmla="*/ 85 h 132"/>
                    <a:gd name="T54" fmla="*/ 44 w 114"/>
                    <a:gd name="T55" fmla="*/ 70 h 132"/>
                    <a:gd name="T56" fmla="*/ 31 w 114"/>
                    <a:gd name="T57" fmla="*/ 52 h 132"/>
                    <a:gd name="T58" fmla="*/ 23 w 114"/>
                    <a:gd name="T59" fmla="*/ 44 h 132"/>
                    <a:gd name="T60" fmla="*/ 16 w 114"/>
                    <a:gd name="T61" fmla="*/ 41 h 132"/>
                    <a:gd name="T62" fmla="*/ 13 w 114"/>
                    <a:gd name="T63" fmla="*/ 30 h 132"/>
                    <a:gd name="T64" fmla="*/ 2 w 114"/>
                    <a:gd name="T65" fmla="*/ 20 h 132"/>
                    <a:gd name="T66" fmla="*/ 2 w 114"/>
                    <a:gd name="T67" fmla="*/ 15 h 132"/>
                    <a:gd name="T68" fmla="*/ 0 w 114"/>
                    <a:gd name="T69" fmla="*/ 0 h 1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4"/>
                    <a:gd name="T106" fmla="*/ 0 h 132"/>
                    <a:gd name="T107" fmla="*/ 114 w 114"/>
                    <a:gd name="T108" fmla="*/ 132 h 1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4" h="132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5" y="9"/>
                      </a:lnTo>
                      <a:lnTo>
                        <a:pt x="29" y="24"/>
                      </a:lnTo>
                      <a:lnTo>
                        <a:pt x="36" y="39"/>
                      </a:lnTo>
                      <a:lnTo>
                        <a:pt x="47" y="41"/>
                      </a:lnTo>
                      <a:lnTo>
                        <a:pt x="55" y="42"/>
                      </a:lnTo>
                      <a:lnTo>
                        <a:pt x="61" y="50"/>
                      </a:lnTo>
                      <a:lnTo>
                        <a:pt x="69" y="50"/>
                      </a:lnTo>
                      <a:lnTo>
                        <a:pt x="79" y="59"/>
                      </a:lnTo>
                      <a:lnTo>
                        <a:pt x="87" y="66"/>
                      </a:lnTo>
                      <a:lnTo>
                        <a:pt x="97" y="70"/>
                      </a:lnTo>
                      <a:lnTo>
                        <a:pt x="95" y="76"/>
                      </a:lnTo>
                      <a:lnTo>
                        <a:pt x="90" y="79"/>
                      </a:lnTo>
                      <a:lnTo>
                        <a:pt x="84" y="79"/>
                      </a:lnTo>
                      <a:lnTo>
                        <a:pt x="82" y="83"/>
                      </a:lnTo>
                      <a:lnTo>
                        <a:pt x="92" y="92"/>
                      </a:lnTo>
                      <a:lnTo>
                        <a:pt x="100" y="101"/>
                      </a:lnTo>
                      <a:lnTo>
                        <a:pt x="113" y="111"/>
                      </a:lnTo>
                      <a:lnTo>
                        <a:pt x="105" y="122"/>
                      </a:lnTo>
                      <a:lnTo>
                        <a:pt x="98" y="125"/>
                      </a:lnTo>
                      <a:lnTo>
                        <a:pt x="98" y="131"/>
                      </a:lnTo>
                      <a:lnTo>
                        <a:pt x="87" y="131"/>
                      </a:lnTo>
                      <a:lnTo>
                        <a:pt x="82" y="127"/>
                      </a:lnTo>
                      <a:lnTo>
                        <a:pt x="74" y="114"/>
                      </a:lnTo>
                      <a:lnTo>
                        <a:pt x="66" y="103"/>
                      </a:lnTo>
                      <a:lnTo>
                        <a:pt x="57" y="85"/>
                      </a:lnTo>
                      <a:lnTo>
                        <a:pt x="44" y="70"/>
                      </a:lnTo>
                      <a:lnTo>
                        <a:pt x="31" y="52"/>
                      </a:lnTo>
                      <a:lnTo>
                        <a:pt x="23" y="44"/>
                      </a:lnTo>
                      <a:lnTo>
                        <a:pt x="16" y="41"/>
                      </a:lnTo>
                      <a:lnTo>
                        <a:pt x="13" y="30"/>
                      </a:lnTo>
                      <a:lnTo>
                        <a:pt x="2" y="20"/>
                      </a:lnTo>
                      <a:lnTo>
                        <a:pt x="2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6" name="Freeform 35"/>
              <p:cNvSpPr>
                <a:spLocks/>
              </p:cNvSpPr>
              <p:nvPr/>
            </p:nvSpPr>
            <p:spPr bwMode="blackWhite">
              <a:xfrm>
                <a:off x="1624" y="1452"/>
                <a:ext cx="813" cy="996"/>
              </a:xfrm>
              <a:custGeom>
                <a:avLst/>
                <a:gdLst>
                  <a:gd name="T0" fmla="*/ 621 w 813"/>
                  <a:gd name="T1" fmla="*/ 161 h 996"/>
                  <a:gd name="T2" fmla="*/ 696 w 813"/>
                  <a:gd name="T3" fmla="*/ 325 h 996"/>
                  <a:gd name="T4" fmla="*/ 728 w 813"/>
                  <a:gd name="T5" fmla="*/ 367 h 996"/>
                  <a:gd name="T6" fmla="*/ 793 w 813"/>
                  <a:gd name="T7" fmla="*/ 358 h 996"/>
                  <a:gd name="T8" fmla="*/ 810 w 813"/>
                  <a:gd name="T9" fmla="*/ 397 h 996"/>
                  <a:gd name="T10" fmla="*/ 731 w 813"/>
                  <a:gd name="T11" fmla="*/ 508 h 996"/>
                  <a:gd name="T12" fmla="*/ 666 w 813"/>
                  <a:gd name="T13" fmla="*/ 635 h 996"/>
                  <a:gd name="T14" fmla="*/ 675 w 813"/>
                  <a:gd name="T15" fmla="*/ 681 h 996"/>
                  <a:gd name="T16" fmla="*/ 675 w 813"/>
                  <a:gd name="T17" fmla="*/ 729 h 996"/>
                  <a:gd name="T18" fmla="*/ 646 w 813"/>
                  <a:gd name="T19" fmla="*/ 746 h 996"/>
                  <a:gd name="T20" fmla="*/ 603 w 813"/>
                  <a:gd name="T21" fmla="*/ 810 h 996"/>
                  <a:gd name="T22" fmla="*/ 588 w 813"/>
                  <a:gd name="T23" fmla="*/ 864 h 996"/>
                  <a:gd name="T24" fmla="*/ 546 w 813"/>
                  <a:gd name="T25" fmla="*/ 938 h 996"/>
                  <a:gd name="T26" fmla="*/ 524 w 813"/>
                  <a:gd name="T27" fmla="*/ 954 h 996"/>
                  <a:gd name="T28" fmla="*/ 474 w 813"/>
                  <a:gd name="T29" fmla="*/ 991 h 996"/>
                  <a:gd name="T30" fmla="*/ 416 w 813"/>
                  <a:gd name="T31" fmla="*/ 978 h 996"/>
                  <a:gd name="T32" fmla="*/ 408 w 813"/>
                  <a:gd name="T33" fmla="*/ 943 h 996"/>
                  <a:gd name="T34" fmla="*/ 382 w 813"/>
                  <a:gd name="T35" fmla="*/ 895 h 996"/>
                  <a:gd name="T36" fmla="*/ 376 w 813"/>
                  <a:gd name="T37" fmla="*/ 853 h 996"/>
                  <a:gd name="T38" fmla="*/ 368 w 813"/>
                  <a:gd name="T39" fmla="*/ 825 h 996"/>
                  <a:gd name="T40" fmla="*/ 344 w 813"/>
                  <a:gd name="T41" fmla="*/ 794 h 996"/>
                  <a:gd name="T42" fmla="*/ 328 w 813"/>
                  <a:gd name="T43" fmla="*/ 755 h 996"/>
                  <a:gd name="T44" fmla="*/ 350 w 813"/>
                  <a:gd name="T45" fmla="*/ 685 h 996"/>
                  <a:gd name="T46" fmla="*/ 339 w 813"/>
                  <a:gd name="T47" fmla="*/ 589 h 996"/>
                  <a:gd name="T48" fmla="*/ 304 w 813"/>
                  <a:gd name="T49" fmla="*/ 543 h 996"/>
                  <a:gd name="T50" fmla="*/ 298 w 813"/>
                  <a:gd name="T51" fmla="*/ 467 h 996"/>
                  <a:gd name="T52" fmla="*/ 247 w 813"/>
                  <a:gd name="T53" fmla="*/ 439 h 996"/>
                  <a:gd name="T54" fmla="*/ 178 w 813"/>
                  <a:gd name="T55" fmla="*/ 447 h 996"/>
                  <a:gd name="T56" fmla="*/ 40 w 813"/>
                  <a:gd name="T57" fmla="*/ 386 h 996"/>
                  <a:gd name="T58" fmla="*/ 8 w 813"/>
                  <a:gd name="T59" fmla="*/ 288 h 996"/>
                  <a:gd name="T60" fmla="*/ 32 w 813"/>
                  <a:gd name="T61" fmla="*/ 218 h 996"/>
                  <a:gd name="T62" fmla="*/ 80 w 813"/>
                  <a:gd name="T63" fmla="*/ 144 h 996"/>
                  <a:gd name="T64" fmla="*/ 148 w 813"/>
                  <a:gd name="T65" fmla="*/ 87 h 996"/>
                  <a:gd name="T66" fmla="*/ 201 w 813"/>
                  <a:gd name="T67" fmla="*/ 26 h 996"/>
                  <a:gd name="T68" fmla="*/ 248 w 813"/>
                  <a:gd name="T69" fmla="*/ 42 h 996"/>
                  <a:gd name="T70" fmla="*/ 299 w 813"/>
                  <a:gd name="T71" fmla="*/ 15 h 996"/>
                  <a:gd name="T72" fmla="*/ 336 w 813"/>
                  <a:gd name="T73" fmla="*/ 4 h 996"/>
                  <a:gd name="T74" fmla="*/ 363 w 813"/>
                  <a:gd name="T75" fmla="*/ 33 h 996"/>
                  <a:gd name="T76" fmla="*/ 419 w 813"/>
                  <a:gd name="T77" fmla="*/ 83 h 996"/>
                  <a:gd name="T78" fmla="*/ 457 w 813"/>
                  <a:gd name="T79" fmla="*/ 61 h 996"/>
                  <a:gd name="T80" fmla="*/ 516 w 813"/>
                  <a:gd name="T81" fmla="*/ 78 h 996"/>
                  <a:gd name="T82" fmla="*/ 581 w 813"/>
                  <a:gd name="T83" fmla="*/ 76 h 9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13"/>
                  <a:gd name="T127" fmla="*/ 0 h 996"/>
                  <a:gd name="T128" fmla="*/ 813 w 813"/>
                  <a:gd name="T129" fmla="*/ 996 h 9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13" h="996">
                    <a:moveTo>
                      <a:pt x="608" y="118"/>
                    </a:moveTo>
                    <a:lnTo>
                      <a:pt x="621" y="161"/>
                    </a:lnTo>
                    <a:lnTo>
                      <a:pt x="646" y="223"/>
                    </a:lnTo>
                    <a:lnTo>
                      <a:pt x="696" y="325"/>
                    </a:lnTo>
                    <a:lnTo>
                      <a:pt x="715" y="340"/>
                    </a:lnTo>
                    <a:lnTo>
                      <a:pt x="728" y="367"/>
                    </a:lnTo>
                    <a:lnTo>
                      <a:pt x="767" y="367"/>
                    </a:lnTo>
                    <a:lnTo>
                      <a:pt x="793" y="358"/>
                    </a:lnTo>
                    <a:lnTo>
                      <a:pt x="812" y="358"/>
                    </a:lnTo>
                    <a:lnTo>
                      <a:pt x="810" y="397"/>
                    </a:lnTo>
                    <a:lnTo>
                      <a:pt x="804" y="419"/>
                    </a:lnTo>
                    <a:lnTo>
                      <a:pt x="731" y="508"/>
                    </a:lnTo>
                    <a:lnTo>
                      <a:pt x="664" y="600"/>
                    </a:lnTo>
                    <a:lnTo>
                      <a:pt x="666" y="635"/>
                    </a:lnTo>
                    <a:lnTo>
                      <a:pt x="685" y="663"/>
                    </a:lnTo>
                    <a:lnTo>
                      <a:pt x="675" y="681"/>
                    </a:lnTo>
                    <a:lnTo>
                      <a:pt x="680" y="709"/>
                    </a:lnTo>
                    <a:lnTo>
                      <a:pt x="675" y="729"/>
                    </a:lnTo>
                    <a:lnTo>
                      <a:pt x="659" y="746"/>
                    </a:lnTo>
                    <a:lnTo>
                      <a:pt x="646" y="746"/>
                    </a:lnTo>
                    <a:lnTo>
                      <a:pt x="624" y="775"/>
                    </a:lnTo>
                    <a:lnTo>
                      <a:pt x="603" y="810"/>
                    </a:lnTo>
                    <a:lnTo>
                      <a:pt x="608" y="847"/>
                    </a:lnTo>
                    <a:lnTo>
                      <a:pt x="588" y="864"/>
                    </a:lnTo>
                    <a:lnTo>
                      <a:pt x="568" y="903"/>
                    </a:lnTo>
                    <a:lnTo>
                      <a:pt x="546" y="938"/>
                    </a:lnTo>
                    <a:lnTo>
                      <a:pt x="535" y="951"/>
                    </a:lnTo>
                    <a:lnTo>
                      <a:pt x="524" y="954"/>
                    </a:lnTo>
                    <a:lnTo>
                      <a:pt x="505" y="978"/>
                    </a:lnTo>
                    <a:lnTo>
                      <a:pt x="474" y="991"/>
                    </a:lnTo>
                    <a:lnTo>
                      <a:pt x="436" y="995"/>
                    </a:lnTo>
                    <a:lnTo>
                      <a:pt x="416" y="978"/>
                    </a:lnTo>
                    <a:lnTo>
                      <a:pt x="412" y="964"/>
                    </a:lnTo>
                    <a:lnTo>
                      <a:pt x="408" y="943"/>
                    </a:lnTo>
                    <a:lnTo>
                      <a:pt x="393" y="932"/>
                    </a:lnTo>
                    <a:lnTo>
                      <a:pt x="382" y="895"/>
                    </a:lnTo>
                    <a:lnTo>
                      <a:pt x="377" y="877"/>
                    </a:lnTo>
                    <a:lnTo>
                      <a:pt x="376" y="853"/>
                    </a:lnTo>
                    <a:lnTo>
                      <a:pt x="369" y="836"/>
                    </a:lnTo>
                    <a:lnTo>
                      <a:pt x="368" y="825"/>
                    </a:lnTo>
                    <a:lnTo>
                      <a:pt x="357" y="809"/>
                    </a:lnTo>
                    <a:lnTo>
                      <a:pt x="344" y="794"/>
                    </a:lnTo>
                    <a:lnTo>
                      <a:pt x="334" y="772"/>
                    </a:lnTo>
                    <a:lnTo>
                      <a:pt x="328" y="755"/>
                    </a:lnTo>
                    <a:lnTo>
                      <a:pt x="330" y="727"/>
                    </a:lnTo>
                    <a:lnTo>
                      <a:pt x="350" y="685"/>
                    </a:lnTo>
                    <a:lnTo>
                      <a:pt x="353" y="641"/>
                    </a:lnTo>
                    <a:lnTo>
                      <a:pt x="339" y="589"/>
                    </a:lnTo>
                    <a:lnTo>
                      <a:pt x="318" y="570"/>
                    </a:lnTo>
                    <a:lnTo>
                      <a:pt x="304" y="543"/>
                    </a:lnTo>
                    <a:lnTo>
                      <a:pt x="309" y="498"/>
                    </a:lnTo>
                    <a:lnTo>
                      <a:pt x="298" y="467"/>
                    </a:lnTo>
                    <a:lnTo>
                      <a:pt x="272" y="463"/>
                    </a:lnTo>
                    <a:lnTo>
                      <a:pt x="247" y="439"/>
                    </a:lnTo>
                    <a:lnTo>
                      <a:pt x="213" y="425"/>
                    </a:lnTo>
                    <a:lnTo>
                      <a:pt x="178" y="447"/>
                    </a:lnTo>
                    <a:lnTo>
                      <a:pt x="88" y="441"/>
                    </a:lnTo>
                    <a:lnTo>
                      <a:pt x="40" y="386"/>
                    </a:lnTo>
                    <a:lnTo>
                      <a:pt x="0" y="312"/>
                    </a:lnTo>
                    <a:lnTo>
                      <a:pt x="8" y="288"/>
                    </a:lnTo>
                    <a:lnTo>
                      <a:pt x="24" y="270"/>
                    </a:lnTo>
                    <a:lnTo>
                      <a:pt x="32" y="218"/>
                    </a:lnTo>
                    <a:lnTo>
                      <a:pt x="45" y="181"/>
                    </a:lnTo>
                    <a:lnTo>
                      <a:pt x="80" y="144"/>
                    </a:lnTo>
                    <a:lnTo>
                      <a:pt x="115" y="126"/>
                    </a:lnTo>
                    <a:lnTo>
                      <a:pt x="148" y="87"/>
                    </a:lnTo>
                    <a:lnTo>
                      <a:pt x="156" y="70"/>
                    </a:lnTo>
                    <a:lnTo>
                      <a:pt x="201" y="26"/>
                    </a:lnTo>
                    <a:lnTo>
                      <a:pt x="228" y="42"/>
                    </a:lnTo>
                    <a:lnTo>
                      <a:pt x="248" y="42"/>
                    </a:lnTo>
                    <a:lnTo>
                      <a:pt x="272" y="18"/>
                    </a:lnTo>
                    <a:lnTo>
                      <a:pt x="299" y="15"/>
                    </a:lnTo>
                    <a:lnTo>
                      <a:pt x="318" y="22"/>
                    </a:lnTo>
                    <a:lnTo>
                      <a:pt x="336" y="4"/>
                    </a:lnTo>
                    <a:lnTo>
                      <a:pt x="358" y="0"/>
                    </a:lnTo>
                    <a:lnTo>
                      <a:pt x="363" y="33"/>
                    </a:lnTo>
                    <a:lnTo>
                      <a:pt x="377" y="59"/>
                    </a:lnTo>
                    <a:lnTo>
                      <a:pt x="419" y="83"/>
                    </a:lnTo>
                    <a:lnTo>
                      <a:pt x="454" y="89"/>
                    </a:lnTo>
                    <a:lnTo>
                      <a:pt x="457" y="61"/>
                    </a:lnTo>
                    <a:lnTo>
                      <a:pt x="484" y="61"/>
                    </a:lnTo>
                    <a:lnTo>
                      <a:pt x="516" y="78"/>
                    </a:lnTo>
                    <a:lnTo>
                      <a:pt x="551" y="87"/>
                    </a:lnTo>
                    <a:lnTo>
                      <a:pt x="581" y="76"/>
                    </a:lnTo>
                    <a:lnTo>
                      <a:pt x="608" y="118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7" name="Group 36"/>
              <p:cNvGrpSpPr>
                <a:grpSpLocks/>
              </p:cNvGrpSpPr>
              <p:nvPr/>
            </p:nvGrpSpPr>
            <p:grpSpPr bwMode="auto">
              <a:xfrm>
                <a:off x="1679" y="913"/>
                <a:ext cx="358" cy="342"/>
                <a:chOff x="1695" y="1322"/>
                <a:chExt cx="358" cy="342"/>
              </a:xfrm>
            </p:grpSpPr>
            <p:grpSp>
              <p:nvGrpSpPr>
                <p:cNvPr id="72746" name="Group 37"/>
                <p:cNvGrpSpPr>
                  <a:grpSpLocks/>
                </p:cNvGrpSpPr>
                <p:nvPr/>
              </p:nvGrpSpPr>
              <p:grpSpPr bwMode="auto">
                <a:xfrm>
                  <a:off x="1840" y="1537"/>
                  <a:ext cx="109" cy="127"/>
                  <a:chOff x="1840" y="1537"/>
                  <a:chExt cx="109" cy="127"/>
                </a:xfrm>
              </p:grpSpPr>
              <p:sp>
                <p:nvSpPr>
                  <p:cNvPr id="72748" name="Freeform 38"/>
                  <p:cNvSpPr>
                    <a:spLocks/>
                  </p:cNvSpPr>
                  <p:nvPr/>
                </p:nvSpPr>
                <p:spPr bwMode="blackWhite">
                  <a:xfrm>
                    <a:off x="1840" y="1584"/>
                    <a:ext cx="50" cy="71"/>
                  </a:xfrm>
                  <a:custGeom>
                    <a:avLst/>
                    <a:gdLst>
                      <a:gd name="T0" fmla="*/ 11 w 50"/>
                      <a:gd name="T1" fmla="*/ 22 h 71"/>
                      <a:gd name="T2" fmla="*/ 15 w 50"/>
                      <a:gd name="T3" fmla="*/ 13 h 71"/>
                      <a:gd name="T4" fmla="*/ 25 w 50"/>
                      <a:gd name="T5" fmla="*/ 13 h 71"/>
                      <a:gd name="T6" fmla="*/ 37 w 50"/>
                      <a:gd name="T7" fmla="*/ 0 h 71"/>
                      <a:gd name="T8" fmla="*/ 40 w 50"/>
                      <a:gd name="T9" fmla="*/ 9 h 71"/>
                      <a:gd name="T10" fmla="*/ 47 w 50"/>
                      <a:gd name="T11" fmla="*/ 9 h 71"/>
                      <a:gd name="T12" fmla="*/ 49 w 50"/>
                      <a:gd name="T13" fmla="*/ 13 h 71"/>
                      <a:gd name="T14" fmla="*/ 46 w 50"/>
                      <a:gd name="T15" fmla="*/ 22 h 71"/>
                      <a:gd name="T16" fmla="*/ 40 w 50"/>
                      <a:gd name="T17" fmla="*/ 24 h 71"/>
                      <a:gd name="T18" fmla="*/ 40 w 50"/>
                      <a:gd name="T19" fmla="*/ 31 h 71"/>
                      <a:gd name="T20" fmla="*/ 40 w 50"/>
                      <a:gd name="T21" fmla="*/ 33 h 71"/>
                      <a:gd name="T22" fmla="*/ 38 w 50"/>
                      <a:gd name="T23" fmla="*/ 39 h 71"/>
                      <a:gd name="T24" fmla="*/ 40 w 50"/>
                      <a:gd name="T25" fmla="*/ 44 h 71"/>
                      <a:gd name="T26" fmla="*/ 37 w 50"/>
                      <a:gd name="T27" fmla="*/ 50 h 71"/>
                      <a:gd name="T28" fmla="*/ 32 w 50"/>
                      <a:gd name="T29" fmla="*/ 53 h 71"/>
                      <a:gd name="T30" fmla="*/ 29 w 50"/>
                      <a:gd name="T31" fmla="*/ 53 h 71"/>
                      <a:gd name="T32" fmla="*/ 28 w 50"/>
                      <a:gd name="T33" fmla="*/ 55 h 71"/>
                      <a:gd name="T34" fmla="*/ 26 w 50"/>
                      <a:gd name="T35" fmla="*/ 59 h 71"/>
                      <a:gd name="T36" fmla="*/ 20 w 50"/>
                      <a:gd name="T37" fmla="*/ 61 h 71"/>
                      <a:gd name="T38" fmla="*/ 18 w 50"/>
                      <a:gd name="T39" fmla="*/ 59 h 71"/>
                      <a:gd name="T40" fmla="*/ 14 w 50"/>
                      <a:gd name="T41" fmla="*/ 64 h 71"/>
                      <a:gd name="T42" fmla="*/ 12 w 50"/>
                      <a:gd name="T43" fmla="*/ 66 h 71"/>
                      <a:gd name="T44" fmla="*/ 6 w 50"/>
                      <a:gd name="T45" fmla="*/ 70 h 71"/>
                      <a:gd name="T46" fmla="*/ 3 w 50"/>
                      <a:gd name="T47" fmla="*/ 70 h 71"/>
                      <a:gd name="T48" fmla="*/ 2 w 50"/>
                      <a:gd name="T49" fmla="*/ 68 h 71"/>
                      <a:gd name="T50" fmla="*/ 2 w 50"/>
                      <a:gd name="T51" fmla="*/ 59 h 71"/>
                      <a:gd name="T52" fmla="*/ 0 w 50"/>
                      <a:gd name="T53" fmla="*/ 59 h 71"/>
                      <a:gd name="T54" fmla="*/ 0 w 50"/>
                      <a:gd name="T55" fmla="*/ 52 h 71"/>
                      <a:gd name="T56" fmla="*/ 3 w 50"/>
                      <a:gd name="T57" fmla="*/ 50 h 71"/>
                      <a:gd name="T58" fmla="*/ 8 w 50"/>
                      <a:gd name="T59" fmla="*/ 46 h 71"/>
                      <a:gd name="T60" fmla="*/ 9 w 50"/>
                      <a:gd name="T61" fmla="*/ 41 h 71"/>
                      <a:gd name="T62" fmla="*/ 14 w 50"/>
                      <a:gd name="T63" fmla="*/ 41 h 71"/>
                      <a:gd name="T64" fmla="*/ 17 w 50"/>
                      <a:gd name="T65" fmla="*/ 41 h 71"/>
                      <a:gd name="T66" fmla="*/ 20 w 50"/>
                      <a:gd name="T67" fmla="*/ 41 h 71"/>
                      <a:gd name="T68" fmla="*/ 17 w 50"/>
                      <a:gd name="T69" fmla="*/ 39 h 71"/>
                      <a:gd name="T70" fmla="*/ 11 w 50"/>
                      <a:gd name="T71" fmla="*/ 22 h 7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0"/>
                      <a:gd name="T109" fmla="*/ 0 h 71"/>
                      <a:gd name="T110" fmla="*/ 50 w 50"/>
                      <a:gd name="T111" fmla="*/ 71 h 7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0" h="71">
                        <a:moveTo>
                          <a:pt x="11" y="22"/>
                        </a:moveTo>
                        <a:lnTo>
                          <a:pt x="15" y="13"/>
                        </a:lnTo>
                        <a:lnTo>
                          <a:pt x="25" y="13"/>
                        </a:lnTo>
                        <a:lnTo>
                          <a:pt x="37" y="0"/>
                        </a:lnTo>
                        <a:lnTo>
                          <a:pt x="40" y="9"/>
                        </a:lnTo>
                        <a:lnTo>
                          <a:pt x="47" y="9"/>
                        </a:lnTo>
                        <a:lnTo>
                          <a:pt x="49" y="13"/>
                        </a:lnTo>
                        <a:lnTo>
                          <a:pt x="46" y="22"/>
                        </a:lnTo>
                        <a:lnTo>
                          <a:pt x="40" y="24"/>
                        </a:lnTo>
                        <a:lnTo>
                          <a:pt x="40" y="31"/>
                        </a:lnTo>
                        <a:lnTo>
                          <a:pt x="40" y="33"/>
                        </a:lnTo>
                        <a:lnTo>
                          <a:pt x="38" y="39"/>
                        </a:lnTo>
                        <a:lnTo>
                          <a:pt x="40" y="44"/>
                        </a:lnTo>
                        <a:lnTo>
                          <a:pt x="37" y="50"/>
                        </a:lnTo>
                        <a:lnTo>
                          <a:pt x="32" y="53"/>
                        </a:lnTo>
                        <a:lnTo>
                          <a:pt x="29" y="53"/>
                        </a:lnTo>
                        <a:lnTo>
                          <a:pt x="28" y="55"/>
                        </a:lnTo>
                        <a:lnTo>
                          <a:pt x="26" y="59"/>
                        </a:lnTo>
                        <a:lnTo>
                          <a:pt x="20" y="61"/>
                        </a:lnTo>
                        <a:lnTo>
                          <a:pt x="18" y="59"/>
                        </a:lnTo>
                        <a:lnTo>
                          <a:pt x="14" y="64"/>
                        </a:lnTo>
                        <a:lnTo>
                          <a:pt x="12" y="66"/>
                        </a:lnTo>
                        <a:lnTo>
                          <a:pt x="6" y="70"/>
                        </a:lnTo>
                        <a:lnTo>
                          <a:pt x="3" y="70"/>
                        </a:lnTo>
                        <a:lnTo>
                          <a:pt x="2" y="68"/>
                        </a:lnTo>
                        <a:lnTo>
                          <a:pt x="2" y="59"/>
                        </a:lnTo>
                        <a:lnTo>
                          <a:pt x="0" y="59"/>
                        </a:lnTo>
                        <a:lnTo>
                          <a:pt x="0" y="52"/>
                        </a:lnTo>
                        <a:lnTo>
                          <a:pt x="3" y="50"/>
                        </a:lnTo>
                        <a:lnTo>
                          <a:pt x="8" y="46"/>
                        </a:lnTo>
                        <a:lnTo>
                          <a:pt x="9" y="41"/>
                        </a:lnTo>
                        <a:lnTo>
                          <a:pt x="14" y="41"/>
                        </a:lnTo>
                        <a:lnTo>
                          <a:pt x="17" y="41"/>
                        </a:lnTo>
                        <a:lnTo>
                          <a:pt x="20" y="41"/>
                        </a:lnTo>
                        <a:lnTo>
                          <a:pt x="17" y="39"/>
                        </a:lnTo>
                        <a:lnTo>
                          <a:pt x="11" y="22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49" name="Freeform 39"/>
                  <p:cNvSpPr>
                    <a:spLocks/>
                  </p:cNvSpPr>
                  <p:nvPr/>
                </p:nvSpPr>
                <p:spPr bwMode="blackWhite">
                  <a:xfrm>
                    <a:off x="1888" y="1537"/>
                    <a:ext cx="61" cy="127"/>
                  </a:xfrm>
                  <a:custGeom>
                    <a:avLst/>
                    <a:gdLst>
                      <a:gd name="T0" fmla="*/ 23 w 61"/>
                      <a:gd name="T1" fmla="*/ 15 h 127"/>
                      <a:gd name="T2" fmla="*/ 37 w 61"/>
                      <a:gd name="T3" fmla="*/ 13 h 127"/>
                      <a:gd name="T4" fmla="*/ 42 w 61"/>
                      <a:gd name="T5" fmla="*/ 7 h 127"/>
                      <a:gd name="T6" fmla="*/ 48 w 61"/>
                      <a:gd name="T7" fmla="*/ 4 h 127"/>
                      <a:gd name="T8" fmla="*/ 60 w 61"/>
                      <a:gd name="T9" fmla="*/ 2 h 127"/>
                      <a:gd name="T10" fmla="*/ 55 w 61"/>
                      <a:gd name="T11" fmla="*/ 13 h 127"/>
                      <a:gd name="T12" fmla="*/ 51 w 61"/>
                      <a:gd name="T13" fmla="*/ 15 h 127"/>
                      <a:gd name="T14" fmla="*/ 43 w 61"/>
                      <a:gd name="T15" fmla="*/ 24 h 127"/>
                      <a:gd name="T16" fmla="*/ 52 w 61"/>
                      <a:gd name="T17" fmla="*/ 24 h 127"/>
                      <a:gd name="T18" fmla="*/ 60 w 61"/>
                      <a:gd name="T19" fmla="*/ 24 h 127"/>
                      <a:gd name="T20" fmla="*/ 55 w 61"/>
                      <a:gd name="T21" fmla="*/ 35 h 127"/>
                      <a:gd name="T22" fmla="*/ 46 w 61"/>
                      <a:gd name="T23" fmla="*/ 40 h 127"/>
                      <a:gd name="T24" fmla="*/ 45 w 61"/>
                      <a:gd name="T25" fmla="*/ 47 h 127"/>
                      <a:gd name="T26" fmla="*/ 52 w 61"/>
                      <a:gd name="T27" fmla="*/ 58 h 127"/>
                      <a:gd name="T28" fmla="*/ 55 w 61"/>
                      <a:gd name="T29" fmla="*/ 69 h 127"/>
                      <a:gd name="T30" fmla="*/ 60 w 61"/>
                      <a:gd name="T31" fmla="*/ 82 h 127"/>
                      <a:gd name="T32" fmla="*/ 57 w 61"/>
                      <a:gd name="T33" fmla="*/ 99 h 127"/>
                      <a:gd name="T34" fmla="*/ 51 w 61"/>
                      <a:gd name="T35" fmla="*/ 106 h 127"/>
                      <a:gd name="T36" fmla="*/ 55 w 61"/>
                      <a:gd name="T37" fmla="*/ 119 h 127"/>
                      <a:gd name="T38" fmla="*/ 42 w 61"/>
                      <a:gd name="T39" fmla="*/ 119 h 127"/>
                      <a:gd name="T40" fmla="*/ 34 w 61"/>
                      <a:gd name="T41" fmla="*/ 117 h 127"/>
                      <a:gd name="T42" fmla="*/ 23 w 61"/>
                      <a:gd name="T43" fmla="*/ 122 h 127"/>
                      <a:gd name="T44" fmla="*/ 17 w 61"/>
                      <a:gd name="T45" fmla="*/ 124 h 127"/>
                      <a:gd name="T46" fmla="*/ 9 w 61"/>
                      <a:gd name="T47" fmla="*/ 124 h 127"/>
                      <a:gd name="T48" fmla="*/ 2 w 61"/>
                      <a:gd name="T49" fmla="*/ 121 h 127"/>
                      <a:gd name="T50" fmla="*/ 0 w 61"/>
                      <a:gd name="T51" fmla="*/ 113 h 127"/>
                      <a:gd name="T52" fmla="*/ 6 w 61"/>
                      <a:gd name="T53" fmla="*/ 106 h 127"/>
                      <a:gd name="T54" fmla="*/ 15 w 61"/>
                      <a:gd name="T55" fmla="*/ 104 h 127"/>
                      <a:gd name="T56" fmla="*/ 9 w 61"/>
                      <a:gd name="T57" fmla="*/ 99 h 127"/>
                      <a:gd name="T58" fmla="*/ 9 w 61"/>
                      <a:gd name="T59" fmla="*/ 91 h 127"/>
                      <a:gd name="T60" fmla="*/ 17 w 61"/>
                      <a:gd name="T61" fmla="*/ 88 h 127"/>
                      <a:gd name="T62" fmla="*/ 25 w 61"/>
                      <a:gd name="T63" fmla="*/ 86 h 127"/>
                      <a:gd name="T64" fmla="*/ 28 w 61"/>
                      <a:gd name="T65" fmla="*/ 71 h 127"/>
                      <a:gd name="T66" fmla="*/ 32 w 61"/>
                      <a:gd name="T67" fmla="*/ 58 h 127"/>
                      <a:gd name="T68" fmla="*/ 25 w 61"/>
                      <a:gd name="T69" fmla="*/ 49 h 127"/>
                      <a:gd name="T70" fmla="*/ 12 w 61"/>
                      <a:gd name="T71" fmla="*/ 46 h 127"/>
                      <a:gd name="T72" fmla="*/ 18 w 61"/>
                      <a:gd name="T73" fmla="*/ 18 h 12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1"/>
                      <a:gd name="T112" fmla="*/ 0 h 127"/>
                      <a:gd name="T113" fmla="*/ 61 w 61"/>
                      <a:gd name="T114" fmla="*/ 127 h 12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1" h="127">
                        <a:moveTo>
                          <a:pt x="18" y="18"/>
                        </a:moveTo>
                        <a:lnTo>
                          <a:pt x="23" y="15"/>
                        </a:lnTo>
                        <a:lnTo>
                          <a:pt x="34" y="15"/>
                        </a:lnTo>
                        <a:lnTo>
                          <a:pt x="37" y="13"/>
                        </a:lnTo>
                        <a:lnTo>
                          <a:pt x="40" y="7"/>
                        </a:lnTo>
                        <a:lnTo>
                          <a:pt x="42" y="7"/>
                        </a:lnTo>
                        <a:lnTo>
                          <a:pt x="45" y="5"/>
                        </a:lnTo>
                        <a:lnTo>
                          <a:pt x="48" y="4"/>
                        </a:lnTo>
                        <a:lnTo>
                          <a:pt x="54" y="0"/>
                        </a:lnTo>
                        <a:lnTo>
                          <a:pt x="60" y="2"/>
                        </a:lnTo>
                        <a:lnTo>
                          <a:pt x="58" y="7"/>
                        </a:lnTo>
                        <a:lnTo>
                          <a:pt x="55" y="13"/>
                        </a:lnTo>
                        <a:lnTo>
                          <a:pt x="54" y="15"/>
                        </a:lnTo>
                        <a:lnTo>
                          <a:pt x="51" y="15"/>
                        </a:lnTo>
                        <a:lnTo>
                          <a:pt x="43" y="18"/>
                        </a:lnTo>
                        <a:lnTo>
                          <a:pt x="43" y="24"/>
                        </a:lnTo>
                        <a:lnTo>
                          <a:pt x="45" y="27"/>
                        </a:lnTo>
                        <a:lnTo>
                          <a:pt x="52" y="24"/>
                        </a:lnTo>
                        <a:lnTo>
                          <a:pt x="58" y="22"/>
                        </a:lnTo>
                        <a:lnTo>
                          <a:pt x="60" y="24"/>
                        </a:lnTo>
                        <a:lnTo>
                          <a:pt x="60" y="33"/>
                        </a:lnTo>
                        <a:lnTo>
                          <a:pt x="55" y="35"/>
                        </a:lnTo>
                        <a:lnTo>
                          <a:pt x="49" y="35"/>
                        </a:lnTo>
                        <a:lnTo>
                          <a:pt x="46" y="40"/>
                        </a:lnTo>
                        <a:lnTo>
                          <a:pt x="45" y="42"/>
                        </a:lnTo>
                        <a:lnTo>
                          <a:pt x="45" y="47"/>
                        </a:lnTo>
                        <a:lnTo>
                          <a:pt x="48" y="53"/>
                        </a:lnTo>
                        <a:lnTo>
                          <a:pt x="52" y="58"/>
                        </a:lnTo>
                        <a:lnTo>
                          <a:pt x="55" y="62"/>
                        </a:lnTo>
                        <a:lnTo>
                          <a:pt x="55" y="69"/>
                        </a:lnTo>
                        <a:lnTo>
                          <a:pt x="57" y="75"/>
                        </a:lnTo>
                        <a:lnTo>
                          <a:pt x="60" y="82"/>
                        </a:lnTo>
                        <a:lnTo>
                          <a:pt x="60" y="93"/>
                        </a:lnTo>
                        <a:lnTo>
                          <a:pt x="57" y="99"/>
                        </a:lnTo>
                        <a:lnTo>
                          <a:pt x="52" y="104"/>
                        </a:lnTo>
                        <a:lnTo>
                          <a:pt x="51" y="106"/>
                        </a:lnTo>
                        <a:lnTo>
                          <a:pt x="54" y="113"/>
                        </a:lnTo>
                        <a:lnTo>
                          <a:pt x="55" y="119"/>
                        </a:lnTo>
                        <a:lnTo>
                          <a:pt x="48" y="119"/>
                        </a:lnTo>
                        <a:lnTo>
                          <a:pt x="42" y="119"/>
                        </a:lnTo>
                        <a:lnTo>
                          <a:pt x="40" y="117"/>
                        </a:lnTo>
                        <a:lnTo>
                          <a:pt x="34" y="117"/>
                        </a:lnTo>
                        <a:lnTo>
                          <a:pt x="28" y="119"/>
                        </a:lnTo>
                        <a:lnTo>
                          <a:pt x="23" y="122"/>
                        </a:lnTo>
                        <a:lnTo>
                          <a:pt x="18" y="122"/>
                        </a:lnTo>
                        <a:lnTo>
                          <a:pt x="17" y="124"/>
                        </a:lnTo>
                        <a:lnTo>
                          <a:pt x="9" y="126"/>
                        </a:lnTo>
                        <a:lnTo>
                          <a:pt x="9" y="124"/>
                        </a:lnTo>
                        <a:lnTo>
                          <a:pt x="6" y="122"/>
                        </a:lnTo>
                        <a:lnTo>
                          <a:pt x="2" y="121"/>
                        </a:lnTo>
                        <a:lnTo>
                          <a:pt x="0" y="119"/>
                        </a:lnTo>
                        <a:lnTo>
                          <a:pt x="0" y="113"/>
                        </a:lnTo>
                        <a:lnTo>
                          <a:pt x="2" y="106"/>
                        </a:lnTo>
                        <a:lnTo>
                          <a:pt x="6" y="106"/>
                        </a:lnTo>
                        <a:lnTo>
                          <a:pt x="9" y="104"/>
                        </a:lnTo>
                        <a:lnTo>
                          <a:pt x="15" y="104"/>
                        </a:lnTo>
                        <a:lnTo>
                          <a:pt x="15" y="102"/>
                        </a:lnTo>
                        <a:lnTo>
                          <a:pt x="9" y="99"/>
                        </a:lnTo>
                        <a:lnTo>
                          <a:pt x="9" y="95"/>
                        </a:lnTo>
                        <a:lnTo>
                          <a:pt x="9" y="91"/>
                        </a:lnTo>
                        <a:lnTo>
                          <a:pt x="15" y="88"/>
                        </a:lnTo>
                        <a:lnTo>
                          <a:pt x="17" y="88"/>
                        </a:lnTo>
                        <a:lnTo>
                          <a:pt x="20" y="86"/>
                        </a:lnTo>
                        <a:lnTo>
                          <a:pt x="25" y="86"/>
                        </a:lnTo>
                        <a:lnTo>
                          <a:pt x="26" y="84"/>
                        </a:lnTo>
                        <a:lnTo>
                          <a:pt x="28" y="71"/>
                        </a:lnTo>
                        <a:lnTo>
                          <a:pt x="32" y="62"/>
                        </a:lnTo>
                        <a:lnTo>
                          <a:pt x="32" y="58"/>
                        </a:lnTo>
                        <a:lnTo>
                          <a:pt x="23" y="57"/>
                        </a:lnTo>
                        <a:lnTo>
                          <a:pt x="25" y="49"/>
                        </a:lnTo>
                        <a:lnTo>
                          <a:pt x="18" y="44"/>
                        </a:lnTo>
                        <a:lnTo>
                          <a:pt x="12" y="46"/>
                        </a:lnTo>
                        <a:lnTo>
                          <a:pt x="20" y="35"/>
                        </a:lnTo>
                        <a:lnTo>
                          <a:pt x="18" y="18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747" name="Freeform 40"/>
                <p:cNvSpPr>
                  <a:spLocks/>
                </p:cNvSpPr>
                <p:nvPr/>
              </p:nvSpPr>
              <p:spPr bwMode="blackWhite">
                <a:xfrm>
                  <a:off x="1695" y="1322"/>
                  <a:ext cx="358" cy="219"/>
                </a:xfrm>
                <a:custGeom>
                  <a:avLst/>
                  <a:gdLst>
                    <a:gd name="T0" fmla="*/ 22 w 358"/>
                    <a:gd name="T1" fmla="*/ 212 h 219"/>
                    <a:gd name="T2" fmla="*/ 35 w 358"/>
                    <a:gd name="T3" fmla="*/ 198 h 219"/>
                    <a:gd name="T4" fmla="*/ 43 w 358"/>
                    <a:gd name="T5" fmla="*/ 194 h 219"/>
                    <a:gd name="T6" fmla="*/ 56 w 358"/>
                    <a:gd name="T7" fmla="*/ 188 h 219"/>
                    <a:gd name="T8" fmla="*/ 63 w 358"/>
                    <a:gd name="T9" fmla="*/ 188 h 219"/>
                    <a:gd name="T10" fmla="*/ 71 w 358"/>
                    <a:gd name="T11" fmla="*/ 183 h 219"/>
                    <a:gd name="T12" fmla="*/ 81 w 358"/>
                    <a:gd name="T13" fmla="*/ 173 h 219"/>
                    <a:gd name="T14" fmla="*/ 90 w 358"/>
                    <a:gd name="T15" fmla="*/ 168 h 219"/>
                    <a:gd name="T16" fmla="*/ 100 w 358"/>
                    <a:gd name="T17" fmla="*/ 164 h 219"/>
                    <a:gd name="T18" fmla="*/ 111 w 358"/>
                    <a:gd name="T19" fmla="*/ 157 h 219"/>
                    <a:gd name="T20" fmla="*/ 124 w 358"/>
                    <a:gd name="T21" fmla="*/ 155 h 219"/>
                    <a:gd name="T22" fmla="*/ 144 w 358"/>
                    <a:gd name="T23" fmla="*/ 157 h 219"/>
                    <a:gd name="T24" fmla="*/ 162 w 358"/>
                    <a:gd name="T25" fmla="*/ 151 h 219"/>
                    <a:gd name="T26" fmla="*/ 171 w 358"/>
                    <a:gd name="T27" fmla="*/ 136 h 219"/>
                    <a:gd name="T28" fmla="*/ 184 w 358"/>
                    <a:gd name="T29" fmla="*/ 123 h 219"/>
                    <a:gd name="T30" fmla="*/ 192 w 358"/>
                    <a:gd name="T31" fmla="*/ 112 h 219"/>
                    <a:gd name="T32" fmla="*/ 198 w 358"/>
                    <a:gd name="T33" fmla="*/ 102 h 219"/>
                    <a:gd name="T34" fmla="*/ 214 w 358"/>
                    <a:gd name="T35" fmla="*/ 91 h 219"/>
                    <a:gd name="T36" fmla="*/ 211 w 358"/>
                    <a:gd name="T37" fmla="*/ 106 h 219"/>
                    <a:gd name="T38" fmla="*/ 224 w 358"/>
                    <a:gd name="T39" fmla="*/ 112 h 219"/>
                    <a:gd name="T40" fmla="*/ 233 w 358"/>
                    <a:gd name="T41" fmla="*/ 108 h 219"/>
                    <a:gd name="T42" fmla="*/ 238 w 358"/>
                    <a:gd name="T43" fmla="*/ 97 h 219"/>
                    <a:gd name="T44" fmla="*/ 241 w 358"/>
                    <a:gd name="T45" fmla="*/ 88 h 219"/>
                    <a:gd name="T46" fmla="*/ 248 w 358"/>
                    <a:gd name="T47" fmla="*/ 78 h 219"/>
                    <a:gd name="T48" fmla="*/ 268 w 358"/>
                    <a:gd name="T49" fmla="*/ 78 h 219"/>
                    <a:gd name="T50" fmla="*/ 287 w 358"/>
                    <a:gd name="T51" fmla="*/ 63 h 219"/>
                    <a:gd name="T52" fmla="*/ 308 w 358"/>
                    <a:gd name="T53" fmla="*/ 52 h 219"/>
                    <a:gd name="T54" fmla="*/ 328 w 358"/>
                    <a:gd name="T55" fmla="*/ 26 h 219"/>
                    <a:gd name="T56" fmla="*/ 347 w 358"/>
                    <a:gd name="T57" fmla="*/ 13 h 219"/>
                    <a:gd name="T58" fmla="*/ 341 w 358"/>
                    <a:gd name="T59" fmla="*/ 0 h 219"/>
                    <a:gd name="T60" fmla="*/ 309 w 358"/>
                    <a:gd name="T61" fmla="*/ 7 h 219"/>
                    <a:gd name="T62" fmla="*/ 287 w 358"/>
                    <a:gd name="T63" fmla="*/ 17 h 219"/>
                    <a:gd name="T64" fmla="*/ 265 w 358"/>
                    <a:gd name="T65" fmla="*/ 20 h 219"/>
                    <a:gd name="T66" fmla="*/ 238 w 358"/>
                    <a:gd name="T67" fmla="*/ 34 h 219"/>
                    <a:gd name="T68" fmla="*/ 214 w 358"/>
                    <a:gd name="T69" fmla="*/ 41 h 219"/>
                    <a:gd name="T70" fmla="*/ 189 w 358"/>
                    <a:gd name="T71" fmla="*/ 52 h 219"/>
                    <a:gd name="T72" fmla="*/ 171 w 358"/>
                    <a:gd name="T73" fmla="*/ 67 h 219"/>
                    <a:gd name="T74" fmla="*/ 157 w 358"/>
                    <a:gd name="T75" fmla="*/ 78 h 219"/>
                    <a:gd name="T76" fmla="*/ 127 w 358"/>
                    <a:gd name="T77" fmla="*/ 97 h 219"/>
                    <a:gd name="T78" fmla="*/ 98 w 358"/>
                    <a:gd name="T79" fmla="*/ 121 h 219"/>
                    <a:gd name="T80" fmla="*/ 73 w 358"/>
                    <a:gd name="T81" fmla="*/ 138 h 219"/>
                    <a:gd name="T82" fmla="*/ 54 w 358"/>
                    <a:gd name="T83" fmla="*/ 162 h 219"/>
                    <a:gd name="T84" fmla="*/ 32 w 358"/>
                    <a:gd name="T85" fmla="*/ 177 h 219"/>
                    <a:gd name="T86" fmla="*/ 0 w 358"/>
                    <a:gd name="T87" fmla="*/ 218 h 2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8"/>
                    <a:gd name="T133" fmla="*/ 0 h 219"/>
                    <a:gd name="T134" fmla="*/ 358 w 358"/>
                    <a:gd name="T135" fmla="*/ 219 h 2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8" h="219">
                      <a:moveTo>
                        <a:pt x="0" y="218"/>
                      </a:moveTo>
                      <a:lnTo>
                        <a:pt x="22" y="212"/>
                      </a:lnTo>
                      <a:lnTo>
                        <a:pt x="30" y="203"/>
                      </a:lnTo>
                      <a:lnTo>
                        <a:pt x="35" y="198"/>
                      </a:lnTo>
                      <a:lnTo>
                        <a:pt x="38" y="194"/>
                      </a:lnTo>
                      <a:lnTo>
                        <a:pt x="43" y="194"/>
                      </a:lnTo>
                      <a:lnTo>
                        <a:pt x="48" y="188"/>
                      </a:lnTo>
                      <a:lnTo>
                        <a:pt x="56" y="188"/>
                      </a:lnTo>
                      <a:lnTo>
                        <a:pt x="59" y="188"/>
                      </a:lnTo>
                      <a:lnTo>
                        <a:pt x="63" y="188"/>
                      </a:lnTo>
                      <a:lnTo>
                        <a:pt x="67" y="188"/>
                      </a:lnTo>
                      <a:lnTo>
                        <a:pt x="71" y="183"/>
                      </a:lnTo>
                      <a:lnTo>
                        <a:pt x="75" y="177"/>
                      </a:lnTo>
                      <a:lnTo>
                        <a:pt x="81" y="173"/>
                      </a:lnTo>
                      <a:lnTo>
                        <a:pt x="87" y="171"/>
                      </a:lnTo>
                      <a:lnTo>
                        <a:pt x="90" y="168"/>
                      </a:lnTo>
                      <a:lnTo>
                        <a:pt x="95" y="166"/>
                      </a:lnTo>
                      <a:lnTo>
                        <a:pt x="100" y="164"/>
                      </a:lnTo>
                      <a:lnTo>
                        <a:pt x="105" y="160"/>
                      </a:lnTo>
                      <a:lnTo>
                        <a:pt x="111" y="157"/>
                      </a:lnTo>
                      <a:lnTo>
                        <a:pt x="117" y="153"/>
                      </a:lnTo>
                      <a:lnTo>
                        <a:pt x="124" y="155"/>
                      </a:lnTo>
                      <a:lnTo>
                        <a:pt x="135" y="157"/>
                      </a:lnTo>
                      <a:lnTo>
                        <a:pt x="144" y="157"/>
                      </a:lnTo>
                      <a:lnTo>
                        <a:pt x="157" y="153"/>
                      </a:lnTo>
                      <a:lnTo>
                        <a:pt x="162" y="151"/>
                      </a:lnTo>
                      <a:lnTo>
                        <a:pt x="167" y="142"/>
                      </a:lnTo>
                      <a:lnTo>
                        <a:pt x="171" y="136"/>
                      </a:lnTo>
                      <a:lnTo>
                        <a:pt x="181" y="129"/>
                      </a:lnTo>
                      <a:lnTo>
                        <a:pt x="184" y="123"/>
                      </a:lnTo>
                      <a:lnTo>
                        <a:pt x="184" y="117"/>
                      </a:lnTo>
                      <a:lnTo>
                        <a:pt x="192" y="112"/>
                      </a:lnTo>
                      <a:lnTo>
                        <a:pt x="195" y="108"/>
                      </a:lnTo>
                      <a:lnTo>
                        <a:pt x="198" y="102"/>
                      </a:lnTo>
                      <a:lnTo>
                        <a:pt x="200" y="101"/>
                      </a:lnTo>
                      <a:lnTo>
                        <a:pt x="214" y="91"/>
                      </a:lnTo>
                      <a:lnTo>
                        <a:pt x="214" y="101"/>
                      </a:lnTo>
                      <a:lnTo>
                        <a:pt x="211" y="106"/>
                      </a:lnTo>
                      <a:lnTo>
                        <a:pt x="214" y="110"/>
                      </a:lnTo>
                      <a:lnTo>
                        <a:pt x="224" y="112"/>
                      </a:lnTo>
                      <a:lnTo>
                        <a:pt x="228" y="112"/>
                      </a:lnTo>
                      <a:lnTo>
                        <a:pt x="233" y="108"/>
                      </a:lnTo>
                      <a:lnTo>
                        <a:pt x="238" y="101"/>
                      </a:lnTo>
                      <a:lnTo>
                        <a:pt x="238" y="97"/>
                      </a:lnTo>
                      <a:lnTo>
                        <a:pt x="241" y="91"/>
                      </a:lnTo>
                      <a:lnTo>
                        <a:pt x="241" y="88"/>
                      </a:lnTo>
                      <a:lnTo>
                        <a:pt x="246" y="82"/>
                      </a:lnTo>
                      <a:lnTo>
                        <a:pt x="248" y="78"/>
                      </a:lnTo>
                      <a:lnTo>
                        <a:pt x="255" y="78"/>
                      </a:lnTo>
                      <a:lnTo>
                        <a:pt x="268" y="78"/>
                      </a:lnTo>
                      <a:lnTo>
                        <a:pt x="279" y="73"/>
                      </a:lnTo>
                      <a:lnTo>
                        <a:pt x="287" y="63"/>
                      </a:lnTo>
                      <a:lnTo>
                        <a:pt x="298" y="60"/>
                      </a:lnTo>
                      <a:lnTo>
                        <a:pt x="308" y="52"/>
                      </a:lnTo>
                      <a:lnTo>
                        <a:pt x="314" y="39"/>
                      </a:lnTo>
                      <a:lnTo>
                        <a:pt x="328" y="26"/>
                      </a:lnTo>
                      <a:lnTo>
                        <a:pt x="338" y="19"/>
                      </a:lnTo>
                      <a:lnTo>
                        <a:pt x="347" y="13"/>
                      </a:lnTo>
                      <a:lnTo>
                        <a:pt x="357" y="6"/>
                      </a:lnTo>
                      <a:lnTo>
                        <a:pt x="341" y="0"/>
                      </a:lnTo>
                      <a:lnTo>
                        <a:pt x="325" y="0"/>
                      </a:lnTo>
                      <a:lnTo>
                        <a:pt x="309" y="7"/>
                      </a:lnTo>
                      <a:lnTo>
                        <a:pt x="301" y="13"/>
                      </a:lnTo>
                      <a:lnTo>
                        <a:pt x="287" y="17"/>
                      </a:lnTo>
                      <a:lnTo>
                        <a:pt x="273" y="17"/>
                      </a:lnTo>
                      <a:lnTo>
                        <a:pt x="265" y="20"/>
                      </a:lnTo>
                      <a:lnTo>
                        <a:pt x="248" y="28"/>
                      </a:lnTo>
                      <a:lnTo>
                        <a:pt x="238" y="34"/>
                      </a:lnTo>
                      <a:lnTo>
                        <a:pt x="227" y="37"/>
                      </a:lnTo>
                      <a:lnTo>
                        <a:pt x="214" y="41"/>
                      </a:lnTo>
                      <a:lnTo>
                        <a:pt x="200" y="45"/>
                      </a:lnTo>
                      <a:lnTo>
                        <a:pt x="189" y="52"/>
                      </a:lnTo>
                      <a:lnTo>
                        <a:pt x="179" y="60"/>
                      </a:lnTo>
                      <a:lnTo>
                        <a:pt x="171" y="67"/>
                      </a:lnTo>
                      <a:lnTo>
                        <a:pt x="163" y="73"/>
                      </a:lnTo>
                      <a:lnTo>
                        <a:pt x="157" y="78"/>
                      </a:lnTo>
                      <a:lnTo>
                        <a:pt x="143" y="88"/>
                      </a:lnTo>
                      <a:lnTo>
                        <a:pt x="127" y="97"/>
                      </a:lnTo>
                      <a:lnTo>
                        <a:pt x="111" y="108"/>
                      </a:lnTo>
                      <a:lnTo>
                        <a:pt x="98" y="121"/>
                      </a:lnTo>
                      <a:lnTo>
                        <a:pt x="86" y="132"/>
                      </a:lnTo>
                      <a:lnTo>
                        <a:pt x="73" y="138"/>
                      </a:lnTo>
                      <a:lnTo>
                        <a:pt x="62" y="153"/>
                      </a:lnTo>
                      <a:lnTo>
                        <a:pt x="54" y="162"/>
                      </a:lnTo>
                      <a:lnTo>
                        <a:pt x="43" y="171"/>
                      </a:lnTo>
                      <a:lnTo>
                        <a:pt x="32" y="177"/>
                      </a:lnTo>
                      <a:lnTo>
                        <a:pt x="22" y="184"/>
                      </a:lnTo>
                      <a:lnTo>
                        <a:pt x="0" y="218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8" name="Freeform 41"/>
              <p:cNvSpPr>
                <a:spLocks/>
              </p:cNvSpPr>
              <p:nvPr/>
            </p:nvSpPr>
            <p:spPr bwMode="blackWhite">
              <a:xfrm>
                <a:off x="2319" y="2131"/>
                <a:ext cx="107" cy="213"/>
              </a:xfrm>
              <a:custGeom>
                <a:avLst/>
                <a:gdLst>
                  <a:gd name="T0" fmla="*/ 19 w 107"/>
                  <a:gd name="T1" fmla="*/ 66 h 213"/>
                  <a:gd name="T2" fmla="*/ 17 w 107"/>
                  <a:gd name="T3" fmla="*/ 109 h 213"/>
                  <a:gd name="T4" fmla="*/ 8 w 107"/>
                  <a:gd name="T5" fmla="*/ 135 h 213"/>
                  <a:gd name="T6" fmla="*/ 0 w 107"/>
                  <a:gd name="T7" fmla="*/ 161 h 213"/>
                  <a:gd name="T8" fmla="*/ 0 w 107"/>
                  <a:gd name="T9" fmla="*/ 180 h 213"/>
                  <a:gd name="T10" fmla="*/ 3 w 107"/>
                  <a:gd name="T11" fmla="*/ 195 h 213"/>
                  <a:gd name="T12" fmla="*/ 11 w 107"/>
                  <a:gd name="T13" fmla="*/ 208 h 213"/>
                  <a:gd name="T14" fmla="*/ 19 w 107"/>
                  <a:gd name="T15" fmla="*/ 210 h 213"/>
                  <a:gd name="T16" fmla="*/ 27 w 107"/>
                  <a:gd name="T17" fmla="*/ 210 h 213"/>
                  <a:gd name="T18" fmla="*/ 35 w 107"/>
                  <a:gd name="T19" fmla="*/ 212 h 213"/>
                  <a:gd name="T20" fmla="*/ 38 w 107"/>
                  <a:gd name="T21" fmla="*/ 201 h 213"/>
                  <a:gd name="T22" fmla="*/ 43 w 107"/>
                  <a:gd name="T23" fmla="*/ 173 h 213"/>
                  <a:gd name="T24" fmla="*/ 54 w 107"/>
                  <a:gd name="T25" fmla="*/ 154 h 213"/>
                  <a:gd name="T26" fmla="*/ 57 w 107"/>
                  <a:gd name="T27" fmla="*/ 126 h 213"/>
                  <a:gd name="T28" fmla="*/ 62 w 107"/>
                  <a:gd name="T29" fmla="*/ 114 h 213"/>
                  <a:gd name="T30" fmla="*/ 68 w 107"/>
                  <a:gd name="T31" fmla="*/ 107 h 213"/>
                  <a:gd name="T32" fmla="*/ 71 w 107"/>
                  <a:gd name="T33" fmla="*/ 86 h 213"/>
                  <a:gd name="T34" fmla="*/ 79 w 107"/>
                  <a:gd name="T35" fmla="*/ 75 h 213"/>
                  <a:gd name="T36" fmla="*/ 84 w 107"/>
                  <a:gd name="T37" fmla="*/ 66 h 213"/>
                  <a:gd name="T38" fmla="*/ 90 w 107"/>
                  <a:gd name="T39" fmla="*/ 56 h 213"/>
                  <a:gd name="T40" fmla="*/ 90 w 107"/>
                  <a:gd name="T41" fmla="*/ 53 h 213"/>
                  <a:gd name="T42" fmla="*/ 101 w 107"/>
                  <a:gd name="T43" fmla="*/ 41 h 213"/>
                  <a:gd name="T44" fmla="*/ 103 w 107"/>
                  <a:gd name="T45" fmla="*/ 23 h 213"/>
                  <a:gd name="T46" fmla="*/ 106 w 107"/>
                  <a:gd name="T47" fmla="*/ 11 h 213"/>
                  <a:gd name="T48" fmla="*/ 95 w 107"/>
                  <a:gd name="T49" fmla="*/ 8 h 213"/>
                  <a:gd name="T50" fmla="*/ 89 w 107"/>
                  <a:gd name="T51" fmla="*/ 0 h 213"/>
                  <a:gd name="T52" fmla="*/ 79 w 107"/>
                  <a:gd name="T53" fmla="*/ 8 h 213"/>
                  <a:gd name="T54" fmla="*/ 71 w 107"/>
                  <a:gd name="T55" fmla="*/ 26 h 213"/>
                  <a:gd name="T56" fmla="*/ 62 w 107"/>
                  <a:gd name="T57" fmla="*/ 39 h 213"/>
                  <a:gd name="T58" fmla="*/ 54 w 107"/>
                  <a:gd name="T59" fmla="*/ 51 h 213"/>
                  <a:gd name="T60" fmla="*/ 51 w 107"/>
                  <a:gd name="T61" fmla="*/ 51 h 213"/>
                  <a:gd name="T62" fmla="*/ 43 w 107"/>
                  <a:gd name="T63" fmla="*/ 56 h 213"/>
                  <a:gd name="T64" fmla="*/ 38 w 107"/>
                  <a:gd name="T65" fmla="*/ 64 h 213"/>
                  <a:gd name="T66" fmla="*/ 19 w 107"/>
                  <a:gd name="T67" fmla="*/ 66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"/>
                  <a:gd name="T103" fmla="*/ 0 h 213"/>
                  <a:gd name="T104" fmla="*/ 107 w 107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" h="213">
                    <a:moveTo>
                      <a:pt x="19" y="66"/>
                    </a:moveTo>
                    <a:lnTo>
                      <a:pt x="17" y="109"/>
                    </a:lnTo>
                    <a:lnTo>
                      <a:pt x="8" y="135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3" y="195"/>
                    </a:lnTo>
                    <a:lnTo>
                      <a:pt x="11" y="208"/>
                    </a:lnTo>
                    <a:lnTo>
                      <a:pt x="19" y="210"/>
                    </a:lnTo>
                    <a:lnTo>
                      <a:pt x="27" y="210"/>
                    </a:lnTo>
                    <a:lnTo>
                      <a:pt x="35" y="212"/>
                    </a:lnTo>
                    <a:lnTo>
                      <a:pt x="38" y="201"/>
                    </a:lnTo>
                    <a:lnTo>
                      <a:pt x="43" y="173"/>
                    </a:lnTo>
                    <a:lnTo>
                      <a:pt x="54" y="154"/>
                    </a:lnTo>
                    <a:lnTo>
                      <a:pt x="57" y="126"/>
                    </a:lnTo>
                    <a:lnTo>
                      <a:pt x="62" y="114"/>
                    </a:lnTo>
                    <a:lnTo>
                      <a:pt x="68" y="107"/>
                    </a:lnTo>
                    <a:lnTo>
                      <a:pt x="71" y="86"/>
                    </a:lnTo>
                    <a:lnTo>
                      <a:pt x="79" y="75"/>
                    </a:lnTo>
                    <a:lnTo>
                      <a:pt x="84" y="66"/>
                    </a:lnTo>
                    <a:lnTo>
                      <a:pt x="90" y="56"/>
                    </a:lnTo>
                    <a:lnTo>
                      <a:pt x="90" y="53"/>
                    </a:lnTo>
                    <a:lnTo>
                      <a:pt x="101" y="41"/>
                    </a:lnTo>
                    <a:lnTo>
                      <a:pt x="103" y="23"/>
                    </a:lnTo>
                    <a:lnTo>
                      <a:pt x="106" y="11"/>
                    </a:lnTo>
                    <a:lnTo>
                      <a:pt x="95" y="8"/>
                    </a:lnTo>
                    <a:lnTo>
                      <a:pt x="89" y="0"/>
                    </a:lnTo>
                    <a:lnTo>
                      <a:pt x="79" y="8"/>
                    </a:lnTo>
                    <a:lnTo>
                      <a:pt x="71" y="26"/>
                    </a:lnTo>
                    <a:lnTo>
                      <a:pt x="62" y="39"/>
                    </a:lnTo>
                    <a:lnTo>
                      <a:pt x="54" y="51"/>
                    </a:lnTo>
                    <a:lnTo>
                      <a:pt x="51" y="51"/>
                    </a:lnTo>
                    <a:lnTo>
                      <a:pt x="43" y="56"/>
                    </a:lnTo>
                    <a:lnTo>
                      <a:pt x="38" y="64"/>
                    </a:lnTo>
                    <a:lnTo>
                      <a:pt x="19" y="6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39" name="Freeform 42"/>
              <p:cNvSpPr>
                <a:spLocks/>
              </p:cNvSpPr>
              <p:nvPr/>
            </p:nvSpPr>
            <p:spPr bwMode="blackWhite">
              <a:xfrm>
                <a:off x="1802" y="936"/>
                <a:ext cx="1461" cy="992"/>
              </a:xfrm>
              <a:custGeom>
                <a:avLst/>
                <a:gdLst>
                  <a:gd name="T0" fmla="*/ 86 w 1461"/>
                  <a:gd name="T1" fmla="*/ 414 h 992"/>
                  <a:gd name="T2" fmla="*/ 97 w 1461"/>
                  <a:gd name="T3" fmla="*/ 343 h 992"/>
                  <a:gd name="T4" fmla="*/ 147 w 1461"/>
                  <a:gd name="T5" fmla="*/ 300 h 992"/>
                  <a:gd name="T6" fmla="*/ 203 w 1461"/>
                  <a:gd name="T7" fmla="*/ 282 h 992"/>
                  <a:gd name="T8" fmla="*/ 219 w 1461"/>
                  <a:gd name="T9" fmla="*/ 239 h 992"/>
                  <a:gd name="T10" fmla="*/ 291 w 1461"/>
                  <a:gd name="T11" fmla="*/ 203 h 992"/>
                  <a:gd name="T12" fmla="*/ 337 w 1461"/>
                  <a:gd name="T13" fmla="*/ 151 h 992"/>
                  <a:gd name="T14" fmla="*/ 316 w 1461"/>
                  <a:gd name="T15" fmla="*/ 125 h 992"/>
                  <a:gd name="T16" fmla="*/ 319 w 1461"/>
                  <a:gd name="T17" fmla="*/ 99 h 992"/>
                  <a:gd name="T18" fmla="*/ 273 w 1461"/>
                  <a:gd name="T19" fmla="*/ 134 h 992"/>
                  <a:gd name="T20" fmla="*/ 259 w 1461"/>
                  <a:gd name="T21" fmla="*/ 206 h 992"/>
                  <a:gd name="T22" fmla="*/ 227 w 1461"/>
                  <a:gd name="T23" fmla="*/ 227 h 992"/>
                  <a:gd name="T24" fmla="*/ 211 w 1461"/>
                  <a:gd name="T25" fmla="*/ 190 h 992"/>
                  <a:gd name="T26" fmla="*/ 166 w 1461"/>
                  <a:gd name="T27" fmla="*/ 208 h 992"/>
                  <a:gd name="T28" fmla="*/ 155 w 1461"/>
                  <a:gd name="T29" fmla="*/ 181 h 992"/>
                  <a:gd name="T30" fmla="*/ 157 w 1461"/>
                  <a:gd name="T31" fmla="*/ 153 h 992"/>
                  <a:gd name="T32" fmla="*/ 203 w 1461"/>
                  <a:gd name="T33" fmla="*/ 134 h 992"/>
                  <a:gd name="T34" fmla="*/ 233 w 1461"/>
                  <a:gd name="T35" fmla="*/ 87 h 992"/>
                  <a:gd name="T36" fmla="*/ 283 w 1461"/>
                  <a:gd name="T37" fmla="*/ 29 h 992"/>
                  <a:gd name="T38" fmla="*/ 351 w 1461"/>
                  <a:gd name="T39" fmla="*/ 15 h 992"/>
                  <a:gd name="T40" fmla="*/ 441 w 1461"/>
                  <a:gd name="T41" fmla="*/ 57 h 992"/>
                  <a:gd name="T42" fmla="*/ 409 w 1461"/>
                  <a:gd name="T43" fmla="*/ 125 h 992"/>
                  <a:gd name="T44" fmla="*/ 441 w 1461"/>
                  <a:gd name="T45" fmla="*/ 158 h 992"/>
                  <a:gd name="T46" fmla="*/ 470 w 1461"/>
                  <a:gd name="T47" fmla="*/ 120 h 992"/>
                  <a:gd name="T48" fmla="*/ 591 w 1461"/>
                  <a:gd name="T49" fmla="*/ 105 h 992"/>
                  <a:gd name="T50" fmla="*/ 736 w 1461"/>
                  <a:gd name="T51" fmla="*/ 18 h 992"/>
                  <a:gd name="T52" fmla="*/ 965 w 1461"/>
                  <a:gd name="T53" fmla="*/ 57 h 992"/>
                  <a:gd name="T54" fmla="*/ 1379 w 1461"/>
                  <a:gd name="T55" fmla="*/ 125 h 992"/>
                  <a:gd name="T56" fmla="*/ 1414 w 1461"/>
                  <a:gd name="T57" fmla="*/ 166 h 992"/>
                  <a:gd name="T58" fmla="*/ 1428 w 1461"/>
                  <a:gd name="T59" fmla="*/ 300 h 992"/>
                  <a:gd name="T60" fmla="*/ 1307 w 1461"/>
                  <a:gd name="T61" fmla="*/ 192 h 992"/>
                  <a:gd name="T62" fmla="*/ 1212 w 1461"/>
                  <a:gd name="T63" fmla="*/ 241 h 992"/>
                  <a:gd name="T64" fmla="*/ 1343 w 1461"/>
                  <a:gd name="T65" fmla="*/ 429 h 992"/>
                  <a:gd name="T66" fmla="*/ 1291 w 1461"/>
                  <a:gd name="T67" fmla="*/ 512 h 992"/>
                  <a:gd name="T68" fmla="*/ 1377 w 1461"/>
                  <a:gd name="T69" fmla="*/ 694 h 992"/>
                  <a:gd name="T70" fmla="*/ 1289 w 1461"/>
                  <a:gd name="T71" fmla="*/ 790 h 992"/>
                  <a:gd name="T72" fmla="*/ 1267 w 1461"/>
                  <a:gd name="T73" fmla="*/ 866 h 992"/>
                  <a:gd name="T74" fmla="*/ 1260 w 1461"/>
                  <a:gd name="T75" fmla="*/ 938 h 992"/>
                  <a:gd name="T76" fmla="*/ 1230 w 1461"/>
                  <a:gd name="T77" fmla="*/ 934 h 992"/>
                  <a:gd name="T78" fmla="*/ 1139 w 1461"/>
                  <a:gd name="T79" fmla="*/ 781 h 992"/>
                  <a:gd name="T80" fmla="*/ 1010 w 1461"/>
                  <a:gd name="T81" fmla="*/ 777 h 992"/>
                  <a:gd name="T82" fmla="*/ 933 w 1461"/>
                  <a:gd name="T83" fmla="*/ 866 h 992"/>
                  <a:gd name="T84" fmla="*/ 775 w 1461"/>
                  <a:gd name="T85" fmla="*/ 672 h 992"/>
                  <a:gd name="T86" fmla="*/ 565 w 1461"/>
                  <a:gd name="T87" fmla="*/ 606 h 992"/>
                  <a:gd name="T88" fmla="*/ 724 w 1461"/>
                  <a:gd name="T89" fmla="*/ 726 h 992"/>
                  <a:gd name="T90" fmla="*/ 538 w 1461"/>
                  <a:gd name="T91" fmla="*/ 833 h 992"/>
                  <a:gd name="T92" fmla="*/ 490 w 1461"/>
                  <a:gd name="T93" fmla="*/ 731 h 992"/>
                  <a:gd name="T94" fmla="*/ 414 w 1461"/>
                  <a:gd name="T95" fmla="*/ 613 h 992"/>
                  <a:gd name="T96" fmla="*/ 367 w 1461"/>
                  <a:gd name="T97" fmla="*/ 525 h 992"/>
                  <a:gd name="T98" fmla="*/ 347 w 1461"/>
                  <a:gd name="T99" fmla="*/ 486 h 992"/>
                  <a:gd name="T100" fmla="*/ 319 w 1461"/>
                  <a:gd name="T101" fmla="*/ 459 h 992"/>
                  <a:gd name="T102" fmla="*/ 308 w 1461"/>
                  <a:gd name="T103" fmla="*/ 505 h 992"/>
                  <a:gd name="T104" fmla="*/ 270 w 1461"/>
                  <a:gd name="T105" fmla="*/ 435 h 992"/>
                  <a:gd name="T106" fmla="*/ 225 w 1461"/>
                  <a:gd name="T107" fmla="*/ 411 h 992"/>
                  <a:gd name="T108" fmla="*/ 272 w 1461"/>
                  <a:gd name="T109" fmla="*/ 472 h 992"/>
                  <a:gd name="T110" fmla="*/ 252 w 1461"/>
                  <a:gd name="T111" fmla="*/ 486 h 992"/>
                  <a:gd name="T112" fmla="*/ 214 w 1461"/>
                  <a:gd name="T113" fmla="*/ 444 h 992"/>
                  <a:gd name="T114" fmla="*/ 173 w 1461"/>
                  <a:gd name="T115" fmla="*/ 416 h 992"/>
                  <a:gd name="T116" fmla="*/ 117 w 1461"/>
                  <a:gd name="T117" fmla="*/ 451 h 992"/>
                  <a:gd name="T118" fmla="*/ 104 w 1461"/>
                  <a:gd name="T119" fmla="*/ 496 h 992"/>
                  <a:gd name="T120" fmla="*/ 65 w 1461"/>
                  <a:gd name="T121" fmla="*/ 523 h 992"/>
                  <a:gd name="T122" fmla="*/ 8 w 1461"/>
                  <a:gd name="T123" fmla="*/ 505 h 9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61"/>
                  <a:gd name="T187" fmla="*/ 0 h 992"/>
                  <a:gd name="T188" fmla="*/ 1461 w 1461"/>
                  <a:gd name="T189" fmla="*/ 992 h 9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61" h="992">
                    <a:moveTo>
                      <a:pt x="0" y="444"/>
                    </a:moveTo>
                    <a:lnTo>
                      <a:pt x="14" y="431"/>
                    </a:lnTo>
                    <a:lnTo>
                      <a:pt x="22" y="420"/>
                    </a:lnTo>
                    <a:lnTo>
                      <a:pt x="38" y="420"/>
                    </a:lnTo>
                    <a:lnTo>
                      <a:pt x="58" y="422"/>
                    </a:lnTo>
                    <a:lnTo>
                      <a:pt x="70" y="416"/>
                    </a:lnTo>
                    <a:lnTo>
                      <a:pt x="86" y="414"/>
                    </a:lnTo>
                    <a:lnTo>
                      <a:pt x="86" y="396"/>
                    </a:lnTo>
                    <a:lnTo>
                      <a:pt x="94" y="385"/>
                    </a:lnTo>
                    <a:lnTo>
                      <a:pt x="75" y="370"/>
                    </a:lnTo>
                    <a:lnTo>
                      <a:pt x="72" y="359"/>
                    </a:lnTo>
                    <a:lnTo>
                      <a:pt x="73" y="344"/>
                    </a:lnTo>
                    <a:lnTo>
                      <a:pt x="88" y="344"/>
                    </a:lnTo>
                    <a:lnTo>
                      <a:pt x="97" y="343"/>
                    </a:lnTo>
                    <a:lnTo>
                      <a:pt x="99" y="344"/>
                    </a:lnTo>
                    <a:lnTo>
                      <a:pt x="110" y="335"/>
                    </a:lnTo>
                    <a:lnTo>
                      <a:pt x="120" y="330"/>
                    </a:lnTo>
                    <a:lnTo>
                      <a:pt x="125" y="330"/>
                    </a:lnTo>
                    <a:lnTo>
                      <a:pt x="131" y="321"/>
                    </a:lnTo>
                    <a:lnTo>
                      <a:pt x="139" y="319"/>
                    </a:lnTo>
                    <a:lnTo>
                      <a:pt x="147" y="300"/>
                    </a:lnTo>
                    <a:lnTo>
                      <a:pt x="152" y="306"/>
                    </a:lnTo>
                    <a:lnTo>
                      <a:pt x="163" y="295"/>
                    </a:lnTo>
                    <a:lnTo>
                      <a:pt x="165" y="295"/>
                    </a:lnTo>
                    <a:lnTo>
                      <a:pt x="177" y="282"/>
                    </a:lnTo>
                    <a:lnTo>
                      <a:pt x="185" y="282"/>
                    </a:lnTo>
                    <a:lnTo>
                      <a:pt x="196" y="282"/>
                    </a:lnTo>
                    <a:lnTo>
                      <a:pt x="203" y="282"/>
                    </a:lnTo>
                    <a:lnTo>
                      <a:pt x="198" y="265"/>
                    </a:lnTo>
                    <a:lnTo>
                      <a:pt x="195" y="254"/>
                    </a:lnTo>
                    <a:lnTo>
                      <a:pt x="192" y="227"/>
                    </a:lnTo>
                    <a:lnTo>
                      <a:pt x="208" y="227"/>
                    </a:lnTo>
                    <a:lnTo>
                      <a:pt x="216" y="221"/>
                    </a:lnTo>
                    <a:lnTo>
                      <a:pt x="212" y="232"/>
                    </a:lnTo>
                    <a:lnTo>
                      <a:pt x="219" y="239"/>
                    </a:lnTo>
                    <a:lnTo>
                      <a:pt x="225" y="249"/>
                    </a:lnTo>
                    <a:lnTo>
                      <a:pt x="230" y="254"/>
                    </a:lnTo>
                    <a:lnTo>
                      <a:pt x="248" y="254"/>
                    </a:lnTo>
                    <a:lnTo>
                      <a:pt x="264" y="230"/>
                    </a:lnTo>
                    <a:lnTo>
                      <a:pt x="276" y="219"/>
                    </a:lnTo>
                    <a:lnTo>
                      <a:pt x="283" y="212"/>
                    </a:lnTo>
                    <a:lnTo>
                      <a:pt x="291" y="203"/>
                    </a:lnTo>
                    <a:lnTo>
                      <a:pt x="299" y="190"/>
                    </a:lnTo>
                    <a:lnTo>
                      <a:pt x="305" y="195"/>
                    </a:lnTo>
                    <a:lnTo>
                      <a:pt x="305" y="188"/>
                    </a:lnTo>
                    <a:lnTo>
                      <a:pt x="310" y="182"/>
                    </a:lnTo>
                    <a:lnTo>
                      <a:pt x="321" y="186"/>
                    </a:lnTo>
                    <a:lnTo>
                      <a:pt x="342" y="206"/>
                    </a:lnTo>
                    <a:lnTo>
                      <a:pt x="337" y="151"/>
                    </a:lnTo>
                    <a:lnTo>
                      <a:pt x="319" y="175"/>
                    </a:lnTo>
                    <a:lnTo>
                      <a:pt x="307" y="173"/>
                    </a:lnTo>
                    <a:lnTo>
                      <a:pt x="304" y="158"/>
                    </a:lnTo>
                    <a:lnTo>
                      <a:pt x="304" y="151"/>
                    </a:lnTo>
                    <a:lnTo>
                      <a:pt x="299" y="146"/>
                    </a:lnTo>
                    <a:lnTo>
                      <a:pt x="310" y="134"/>
                    </a:lnTo>
                    <a:lnTo>
                      <a:pt x="316" y="125"/>
                    </a:lnTo>
                    <a:lnTo>
                      <a:pt x="323" y="122"/>
                    </a:lnTo>
                    <a:lnTo>
                      <a:pt x="327" y="120"/>
                    </a:lnTo>
                    <a:lnTo>
                      <a:pt x="332" y="112"/>
                    </a:lnTo>
                    <a:lnTo>
                      <a:pt x="337" y="111"/>
                    </a:lnTo>
                    <a:lnTo>
                      <a:pt x="343" y="111"/>
                    </a:lnTo>
                    <a:lnTo>
                      <a:pt x="332" y="98"/>
                    </a:lnTo>
                    <a:lnTo>
                      <a:pt x="319" y="99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305" y="105"/>
                    </a:lnTo>
                    <a:lnTo>
                      <a:pt x="299" y="114"/>
                    </a:lnTo>
                    <a:lnTo>
                      <a:pt x="289" y="129"/>
                    </a:lnTo>
                    <a:lnTo>
                      <a:pt x="280" y="134"/>
                    </a:lnTo>
                    <a:lnTo>
                      <a:pt x="273" y="134"/>
                    </a:lnTo>
                    <a:lnTo>
                      <a:pt x="270" y="146"/>
                    </a:lnTo>
                    <a:lnTo>
                      <a:pt x="270" y="151"/>
                    </a:lnTo>
                    <a:lnTo>
                      <a:pt x="265" y="155"/>
                    </a:lnTo>
                    <a:lnTo>
                      <a:pt x="272" y="173"/>
                    </a:lnTo>
                    <a:lnTo>
                      <a:pt x="276" y="182"/>
                    </a:lnTo>
                    <a:lnTo>
                      <a:pt x="268" y="197"/>
                    </a:lnTo>
                    <a:lnTo>
                      <a:pt x="259" y="206"/>
                    </a:lnTo>
                    <a:lnTo>
                      <a:pt x="256" y="219"/>
                    </a:lnTo>
                    <a:lnTo>
                      <a:pt x="251" y="230"/>
                    </a:lnTo>
                    <a:lnTo>
                      <a:pt x="246" y="230"/>
                    </a:lnTo>
                    <a:lnTo>
                      <a:pt x="238" y="232"/>
                    </a:lnTo>
                    <a:lnTo>
                      <a:pt x="230" y="236"/>
                    </a:lnTo>
                    <a:lnTo>
                      <a:pt x="227" y="236"/>
                    </a:lnTo>
                    <a:lnTo>
                      <a:pt x="227" y="227"/>
                    </a:lnTo>
                    <a:lnTo>
                      <a:pt x="225" y="216"/>
                    </a:lnTo>
                    <a:lnTo>
                      <a:pt x="219" y="216"/>
                    </a:lnTo>
                    <a:lnTo>
                      <a:pt x="214" y="208"/>
                    </a:lnTo>
                    <a:lnTo>
                      <a:pt x="216" y="197"/>
                    </a:lnTo>
                    <a:lnTo>
                      <a:pt x="217" y="190"/>
                    </a:lnTo>
                    <a:lnTo>
                      <a:pt x="216" y="188"/>
                    </a:lnTo>
                    <a:lnTo>
                      <a:pt x="211" y="190"/>
                    </a:lnTo>
                    <a:lnTo>
                      <a:pt x="208" y="190"/>
                    </a:lnTo>
                    <a:lnTo>
                      <a:pt x="204" y="190"/>
                    </a:lnTo>
                    <a:lnTo>
                      <a:pt x="201" y="188"/>
                    </a:lnTo>
                    <a:lnTo>
                      <a:pt x="195" y="193"/>
                    </a:lnTo>
                    <a:lnTo>
                      <a:pt x="188" y="201"/>
                    </a:lnTo>
                    <a:lnTo>
                      <a:pt x="182" y="208"/>
                    </a:lnTo>
                    <a:lnTo>
                      <a:pt x="166" y="208"/>
                    </a:lnTo>
                    <a:lnTo>
                      <a:pt x="158" y="206"/>
                    </a:lnTo>
                    <a:lnTo>
                      <a:pt x="150" y="199"/>
                    </a:lnTo>
                    <a:lnTo>
                      <a:pt x="150" y="193"/>
                    </a:lnTo>
                    <a:lnTo>
                      <a:pt x="155" y="188"/>
                    </a:lnTo>
                    <a:lnTo>
                      <a:pt x="160" y="182"/>
                    </a:lnTo>
                    <a:lnTo>
                      <a:pt x="165" y="177"/>
                    </a:lnTo>
                    <a:lnTo>
                      <a:pt x="155" y="181"/>
                    </a:lnTo>
                    <a:lnTo>
                      <a:pt x="150" y="171"/>
                    </a:lnTo>
                    <a:lnTo>
                      <a:pt x="150" y="168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68" y="160"/>
                    </a:lnTo>
                    <a:lnTo>
                      <a:pt x="157" y="162"/>
                    </a:lnTo>
                    <a:lnTo>
                      <a:pt x="157" y="153"/>
                    </a:lnTo>
                    <a:lnTo>
                      <a:pt x="161" y="146"/>
                    </a:lnTo>
                    <a:lnTo>
                      <a:pt x="174" y="140"/>
                    </a:lnTo>
                    <a:lnTo>
                      <a:pt x="177" y="134"/>
                    </a:lnTo>
                    <a:lnTo>
                      <a:pt x="182" y="131"/>
                    </a:lnTo>
                    <a:lnTo>
                      <a:pt x="190" y="129"/>
                    </a:lnTo>
                    <a:lnTo>
                      <a:pt x="198" y="131"/>
                    </a:lnTo>
                    <a:lnTo>
                      <a:pt x="203" y="134"/>
                    </a:lnTo>
                    <a:lnTo>
                      <a:pt x="209" y="129"/>
                    </a:lnTo>
                    <a:lnTo>
                      <a:pt x="203" y="127"/>
                    </a:lnTo>
                    <a:lnTo>
                      <a:pt x="203" y="116"/>
                    </a:lnTo>
                    <a:lnTo>
                      <a:pt x="220" y="101"/>
                    </a:lnTo>
                    <a:lnTo>
                      <a:pt x="230" y="92"/>
                    </a:lnTo>
                    <a:lnTo>
                      <a:pt x="235" y="90"/>
                    </a:lnTo>
                    <a:lnTo>
                      <a:pt x="233" y="87"/>
                    </a:lnTo>
                    <a:lnTo>
                      <a:pt x="241" y="76"/>
                    </a:lnTo>
                    <a:lnTo>
                      <a:pt x="251" y="61"/>
                    </a:lnTo>
                    <a:lnTo>
                      <a:pt x="262" y="55"/>
                    </a:lnTo>
                    <a:lnTo>
                      <a:pt x="254" y="50"/>
                    </a:lnTo>
                    <a:lnTo>
                      <a:pt x="275" y="35"/>
                    </a:lnTo>
                    <a:lnTo>
                      <a:pt x="284" y="37"/>
                    </a:lnTo>
                    <a:lnTo>
                      <a:pt x="283" y="29"/>
                    </a:lnTo>
                    <a:lnTo>
                      <a:pt x="302" y="28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35" y="18"/>
                    </a:lnTo>
                    <a:lnTo>
                      <a:pt x="343" y="9"/>
                    </a:lnTo>
                    <a:lnTo>
                      <a:pt x="351" y="6"/>
                    </a:lnTo>
                    <a:lnTo>
                      <a:pt x="351" y="15"/>
                    </a:lnTo>
                    <a:lnTo>
                      <a:pt x="377" y="6"/>
                    </a:lnTo>
                    <a:lnTo>
                      <a:pt x="391" y="13"/>
                    </a:lnTo>
                    <a:lnTo>
                      <a:pt x="372" y="20"/>
                    </a:lnTo>
                    <a:lnTo>
                      <a:pt x="379" y="29"/>
                    </a:lnTo>
                    <a:lnTo>
                      <a:pt x="406" y="28"/>
                    </a:lnTo>
                    <a:lnTo>
                      <a:pt x="444" y="42"/>
                    </a:lnTo>
                    <a:lnTo>
                      <a:pt x="441" y="57"/>
                    </a:lnTo>
                    <a:lnTo>
                      <a:pt x="425" y="70"/>
                    </a:lnTo>
                    <a:lnTo>
                      <a:pt x="401" y="79"/>
                    </a:lnTo>
                    <a:lnTo>
                      <a:pt x="398" y="96"/>
                    </a:lnTo>
                    <a:lnTo>
                      <a:pt x="399" y="111"/>
                    </a:lnTo>
                    <a:lnTo>
                      <a:pt x="406" y="114"/>
                    </a:lnTo>
                    <a:lnTo>
                      <a:pt x="407" y="122"/>
                    </a:lnTo>
                    <a:lnTo>
                      <a:pt x="409" y="125"/>
                    </a:lnTo>
                    <a:lnTo>
                      <a:pt x="415" y="127"/>
                    </a:lnTo>
                    <a:lnTo>
                      <a:pt x="415" y="136"/>
                    </a:lnTo>
                    <a:lnTo>
                      <a:pt x="423" y="147"/>
                    </a:lnTo>
                    <a:lnTo>
                      <a:pt x="423" y="153"/>
                    </a:lnTo>
                    <a:lnTo>
                      <a:pt x="431" y="153"/>
                    </a:lnTo>
                    <a:lnTo>
                      <a:pt x="434" y="155"/>
                    </a:lnTo>
                    <a:lnTo>
                      <a:pt x="441" y="158"/>
                    </a:lnTo>
                    <a:lnTo>
                      <a:pt x="446" y="153"/>
                    </a:lnTo>
                    <a:lnTo>
                      <a:pt x="449" y="146"/>
                    </a:lnTo>
                    <a:lnTo>
                      <a:pt x="452" y="142"/>
                    </a:lnTo>
                    <a:lnTo>
                      <a:pt x="458" y="144"/>
                    </a:lnTo>
                    <a:lnTo>
                      <a:pt x="466" y="134"/>
                    </a:lnTo>
                    <a:lnTo>
                      <a:pt x="466" y="125"/>
                    </a:lnTo>
                    <a:lnTo>
                      <a:pt x="470" y="120"/>
                    </a:lnTo>
                    <a:lnTo>
                      <a:pt x="471" y="116"/>
                    </a:lnTo>
                    <a:lnTo>
                      <a:pt x="487" y="111"/>
                    </a:lnTo>
                    <a:lnTo>
                      <a:pt x="500" y="107"/>
                    </a:lnTo>
                    <a:lnTo>
                      <a:pt x="518" y="99"/>
                    </a:lnTo>
                    <a:lnTo>
                      <a:pt x="537" y="105"/>
                    </a:lnTo>
                    <a:lnTo>
                      <a:pt x="557" y="105"/>
                    </a:lnTo>
                    <a:lnTo>
                      <a:pt x="591" y="105"/>
                    </a:lnTo>
                    <a:lnTo>
                      <a:pt x="596" y="66"/>
                    </a:lnTo>
                    <a:lnTo>
                      <a:pt x="615" y="68"/>
                    </a:lnTo>
                    <a:lnTo>
                      <a:pt x="628" y="98"/>
                    </a:lnTo>
                    <a:lnTo>
                      <a:pt x="631" y="72"/>
                    </a:lnTo>
                    <a:lnTo>
                      <a:pt x="692" y="6"/>
                    </a:lnTo>
                    <a:lnTo>
                      <a:pt x="716" y="6"/>
                    </a:lnTo>
                    <a:lnTo>
                      <a:pt x="736" y="18"/>
                    </a:lnTo>
                    <a:lnTo>
                      <a:pt x="765" y="17"/>
                    </a:lnTo>
                    <a:lnTo>
                      <a:pt x="802" y="42"/>
                    </a:lnTo>
                    <a:lnTo>
                      <a:pt x="845" y="55"/>
                    </a:lnTo>
                    <a:lnTo>
                      <a:pt x="875" y="52"/>
                    </a:lnTo>
                    <a:lnTo>
                      <a:pt x="915" y="68"/>
                    </a:lnTo>
                    <a:lnTo>
                      <a:pt x="949" y="68"/>
                    </a:lnTo>
                    <a:lnTo>
                      <a:pt x="965" y="57"/>
                    </a:lnTo>
                    <a:lnTo>
                      <a:pt x="1002" y="57"/>
                    </a:lnTo>
                    <a:lnTo>
                      <a:pt x="1022" y="70"/>
                    </a:lnTo>
                    <a:lnTo>
                      <a:pt x="1073" y="70"/>
                    </a:lnTo>
                    <a:lnTo>
                      <a:pt x="1115" y="90"/>
                    </a:lnTo>
                    <a:lnTo>
                      <a:pt x="1195" y="88"/>
                    </a:lnTo>
                    <a:lnTo>
                      <a:pt x="1318" y="98"/>
                    </a:lnTo>
                    <a:lnTo>
                      <a:pt x="1379" y="125"/>
                    </a:lnTo>
                    <a:lnTo>
                      <a:pt x="1428" y="144"/>
                    </a:lnTo>
                    <a:lnTo>
                      <a:pt x="1460" y="160"/>
                    </a:lnTo>
                    <a:lnTo>
                      <a:pt x="1452" y="164"/>
                    </a:lnTo>
                    <a:lnTo>
                      <a:pt x="1428" y="153"/>
                    </a:lnTo>
                    <a:lnTo>
                      <a:pt x="1377" y="147"/>
                    </a:lnTo>
                    <a:lnTo>
                      <a:pt x="1391" y="160"/>
                    </a:lnTo>
                    <a:lnTo>
                      <a:pt x="1414" y="166"/>
                    </a:lnTo>
                    <a:lnTo>
                      <a:pt x="1407" y="186"/>
                    </a:lnTo>
                    <a:lnTo>
                      <a:pt x="1383" y="199"/>
                    </a:lnTo>
                    <a:lnTo>
                      <a:pt x="1375" y="217"/>
                    </a:lnTo>
                    <a:lnTo>
                      <a:pt x="1407" y="236"/>
                    </a:lnTo>
                    <a:lnTo>
                      <a:pt x="1430" y="262"/>
                    </a:lnTo>
                    <a:lnTo>
                      <a:pt x="1442" y="297"/>
                    </a:lnTo>
                    <a:lnTo>
                      <a:pt x="1428" y="300"/>
                    </a:lnTo>
                    <a:lnTo>
                      <a:pt x="1395" y="289"/>
                    </a:lnTo>
                    <a:lnTo>
                      <a:pt x="1363" y="263"/>
                    </a:lnTo>
                    <a:lnTo>
                      <a:pt x="1348" y="249"/>
                    </a:lnTo>
                    <a:lnTo>
                      <a:pt x="1340" y="230"/>
                    </a:lnTo>
                    <a:lnTo>
                      <a:pt x="1332" y="203"/>
                    </a:lnTo>
                    <a:lnTo>
                      <a:pt x="1319" y="193"/>
                    </a:lnTo>
                    <a:lnTo>
                      <a:pt x="1307" y="192"/>
                    </a:lnTo>
                    <a:lnTo>
                      <a:pt x="1297" y="195"/>
                    </a:lnTo>
                    <a:lnTo>
                      <a:pt x="1308" y="217"/>
                    </a:lnTo>
                    <a:lnTo>
                      <a:pt x="1276" y="219"/>
                    </a:lnTo>
                    <a:lnTo>
                      <a:pt x="1262" y="208"/>
                    </a:lnTo>
                    <a:lnTo>
                      <a:pt x="1235" y="216"/>
                    </a:lnTo>
                    <a:lnTo>
                      <a:pt x="1212" y="232"/>
                    </a:lnTo>
                    <a:lnTo>
                      <a:pt x="1212" y="241"/>
                    </a:lnTo>
                    <a:lnTo>
                      <a:pt x="1220" y="256"/>
                    </a:lnTo>
                    <a:lnTo>
                      <a:pt x="1254" y="262"/>
                    </a:lnTo>
                    <a:lnTo>
                      <a:pt x="1281" y="280"/>
                    </a:lnTo>
                    <a:lnTo>
                      <a:pt x="1326" y="330"/>
                    </a:lnTo>
                    <a:lnTo>
                      <a:pt x="1345" y="365"/>
                    </a:lnTo>
                    <a:lnTo>
                      <a:pt x="1347" y="400"/>
                    </a:lnTo>
                    <a:lnTo>
                      <a:pt x="1343" y="429"/>
                    </a:lnTo>
                    <a:lnTo>
                      <a:pt x="1332" y="429"/>
                    </a:lnTo>
                    <a:lnTo>
                      <a:pt x="1321" y="418"/>
                    </a:lnTo>
                    <a:lnTo>
                      <a:pt x="1303" y="431"/>
                    </a:lnTo>
                    <a:lnTo>
                      <a:pt x="1286" y="444"/>
                    </a:lnTo>
                    <a:lnTo>
                      <a:pt x="1283" y="468"/>
                    </a:lnTo>
                    <a:lnTo>
                      <a:pt x="1302" y="492"/>
                    </a:lnTo>
                    <a:lnTo>
                      <a:pt x="1291" y="512"/>
                    </a:lnTo>
                    <a:lnTo>
                      <a:pt x="1286" y="545"/>
                    </a:lnTo>
                    <a:lnTo>
                      <a:pt x="1308" y="567"/>
                    </a:lnTo>
                    <a:lnTo>
                      <a:pt x="1334" y="573"/>
                    </a:lnTo>
                    <a:lnTo>
                      <a:pt x="1361" y="597"/>
                    </a:lnTo>
                    <a:lnTo>
                      <a:pt x="1383" y="626"/>
                    </a:lnTo>
                    <a:lnTo>
                      <a:pt x="1385" y="672"/>
                    </a:lnTo>
                    <a:lnTo>
                      <a:pt x="1377" y="694"/>
                    </a:lnTo>
                    <a:lnTo>
                      <a:pt x="1353" y="713"/>
                    </a:lnTo>
                    <a:lnTo>
                      <a:pt x="1323" y="722"/>
                    </a:lnTo>
                    <a:lnTo>
                      <a:pt x="1305" y="735"/>
                    </a:lnTo>
                    <a:lnTo>
                      <a:pt x="1294" y="728"/>
                    </a:lnTo>
                    <a:lnTo>
                      <a:pt x="1284" y="735"/>
                    </a:lnTo>
                    <a:lnTo>
                      <a:pt x="1283" y="770"/>
                    </a:lnTo>
                    <a:lnTo>
                      <a:pt x="1289" y="790"/>
                    </a:lnTo>
                    <a:lnTo>
                      <a:pt x="1318" y="812"/>
                    </a:lnTo>
                    <a:lnTo>
                      <a:pt x="1331" y="836"/>
                    </a:lnTo>
                    <a:lnTo>
                      <a:pt x="1339" y="849"/>
                    </a:lnTo>
                    <a:lnTo>
                      <a:pt x="1337" y="875"/>
                    </a:lnTo>
                    <a:lnTo>
                      <a:pt x="1318" y="893"/>
                    </a:lnTo>
                    <a:lnTo>
                      <a:pt x="1299" y="893"/>
                    </a:lnTo>
                    <a:lnTo>
                      <a:pt x="1267" y="866"/>
                    </a:lnTo>
                    <a:lnTo>
                      <a:pt x="1243" y="855"/>
                    </a:lnTo>
                    <a:lnTo>
                      <a:pt x="1235" y="847"/>
                    </a:lnTo>
                    <a:lnTo>
                      <a:pt x="1225" y="864"/>
                    </a:lnTo>
                    <a:lnTo>
                      <a:pt x="1227" y="884"/>
                    </a:lnTo>
                    <a:lnTo>
                      <a:pt x="1235" y="903"/>
                    </a:lnTo>
                    <a:lnTo>
                      <a:pt x="1241" y="928"/>
                    </a:lnTo>
                    <a:lnTo>
                      <a:pt x="1260" y="938"/>
                    </a:lnTo>
                    <a:lnTo>
                      <a:pt x="1254" y="950"/>
                    </a:lnTo>
                    <a:lnTo>
                      <a:pt x="1256" y="971"/>
                    </a:lnTo>
                    <a:lnTo>
                      <a:pt x="1262" y="991"/>
                    </a:lnTo>
                    <a:lnTo>
                      <a:pt x="1249" y="989"/>
                    </a:lnTo>
                    <a:lnTo>
                      <a:pt x="1235" y="967"/>
                    </a:lnTo>
                    <a:lnTo>
                      <a:pt x="1235" y="941"/>
                    </a:lnTo>
                    <a:lnTo>
                      <a:pt x="1230" y="934"/>
                    </a:lnTo>
                    <a:lnTo>
                      <a:pt x="1225" y="906"/>
                    </a:lnTo>
                    <a:lnTo>
                      <a:pt x="1219" y="899"/>
                    </a:lnTo>
                    <a:lnTo>
                      <a:pt x="1216" y="860"/>
                    </a:lnTo>
                    <a:lnTo>
                      <a:pt x="1206" y="836"/>
                    </a:lnTo>
                    <a:lnTo>
                      <a:pt x="1190" y="814"/>
                    </a:lnTo>
                    <a:lnTo>
                      <a:pt x="1161" y="801"/>
                    </a:lnTo>
                    <a:lnTo>
                      <a:pt x="1139" y="781"/>
                    </a:lnTo>
                    <a:lnTo>
                      <a:pt x="1129" y="766"/>
                    </a:lnTo>
                    <a:lnTo>
                      <a:pt x="1115" y="750"/>
                    </a:lnTo>
                    <a:lnTo>
                      <a:pt x="1093" y="711"/>
                    </a:lnTo>
                    <a:lnTo>
                      <a:pt x="1073" y="715"/>
                    </a:lnTo>
                    <a:lnTo>
                      <a:pt x="1046" y="733"/>
                    </a:lnTo>
                    <a:lnTo>
                      <a:pt x="1034" y="748"/>
                    </a:lnTo>
                    <a:lnTo>
                      <a:pt x="1010" y="777"/>
                    </a:lnTo>
                    <a:lnTo>
                      <a:pt x="994" y="809"/>
                    </a:lnTo>
                    <a:lnTo>
                      <a:pt x="986" y="820"/>
                    </a:lnTo>
                    <a:lnTo>
                      <a:pt x="994" y="857"/>
                    </a:lnTo>
                    <a:lnTo>
                      <a:pt x="992" y="892"/>
                    </a:lnTo>
                    <a:lnTo>
                      <a:pt x="970" y="915"/>
                    </a:lnTo>
                    <a:lnTo>
                      <a:pt x="958" y="917"/>
                    </a:lnTo>
                    <a:lnTo>
                      <a:pt x="933" y="866"/>
                    </a:lnTo>
                    <a:lnTo>
                      <a:pt x="914" y="829"/>
                    </a:lnTo>
                    <a:lnTo>
                      <a:pt x="874" y="763"/>
                    </a:lnTo>
                    <a:lnTo>
                      <a:pt x="872" y="735"/>
                    </a:lnTo>
                    <a:lnTo>
                      <a:pt x="863" y="724"/>
                    </a:lnTo>
                    <a:lnTo>
                      <a:pt x="856" y="740"/>
                    </a:lnTo>
                    <a:lnTo>
                      <a:pt x="821" y="702"/>
                    </a:lnTo>
                    <a:lnTo>
                      <a:pt x="775" y="672"/>
                    </a:lnTo>
                    <a:lnTo>
                      <a:pt x="744" y="680"/>
                    </a:lnTo>
                    <a:lnTo>
                      <a:pt x="703" y="676"/>
                    </a:lnTo>
                    <a:lnTo>
                      <a:pt x="682" y="654"/>
                    </a:lnTo>
                    <a:lnTo>
                      <a:pt x="660" y="658"/>
                    </a:lnTo>
                    <a:lnTo>
                      <a:pt x="628" y="648"/>
                    </a:lnTo>
                    <a:lnTo>
                      <a:pt x="561" y="577"/>
                    </a:lnTo>
                    <a:lnTo>
                      <a:pt x="565" y="606"/>
                    </a:lnTo>
                    <a:lnTo>
                      <a:pt x="585" y="647"/>
                    </a:lnTo>
                    <a:lnTo>
                      <a:pt x="609" y="676"/>
                    </a:lnTo>
                    <a:lnTo>
                      <a:pt x="633" y="691"/>
                    </a:lnTo>
                    <a:lnTo>
                      <a:pt x="658" y="680"/>
                    </a:lnTo>
                    <a:lnTo>
                      <a:pt x="680" y="680"/>
                    </a:lnTo>
                    <a:lnTo>
                      <a:pt x="708" y="705"/>
                    </a:lnTo>
                    <a:lnTo>
                      <a:pt x="724" y="726"/>
                    </a:lnTo>
                    <a:lnTo>
                      <a:pt x="720" y="737"/>
                    </a:lnTo>
                    <a:lnTo>
                      <a:pt x="672" y="794"/>
                    </a:lnTo>
                    <a:lnTo>
                      <a:pt x="641" y="816"/>
                    </a:lnTo>
                    <a:lnTo>
                      <a:pt x="575" y="845"/>
                    </a:lnTo>
                    <a:lnTo>
                      <a:pt x="554" y="855"/>
                    </a:lnTo>
                    <a:lnTo>
                      <a:pt x="543" y="845"/>
                    </a:lnTo>
                    <a:lnTo>
                      <a:pt x="538" y="833"/>
                    </a:lnTo>
                    <a:lnTo>
                      <a:pt x="537" y="816"/>
                    </a:lnTo>
                    <a:lnTo>
                      <a:pt x="532" y="799"/>
                    </a:lnTo>
                    <a:lnTo>
                      <a:pt x="522" y="785"/>
                    </a:lnTo>
                    <a:lnTo>
                      <a:pt x="514" y="772"/>
                    </a:lnTo>
                    <a:lnTo>
                      <a:pt x="503" y="755"/>
                    </a:lnTo>
                    <a:lnTo>
                      <a:pt x="495" y="744"/>
                    </a:lnTo>
                    <a:lnTo>
                      <a:pt x="490" y="731"/>
                    </a:lnTo>
                    <a:lnTo>
                      <a:pt x="481" y="718"/>
                    </a:lnTo>
                    <a:lnTo>
                      <a:pt x="466" y="689"/>
                    </a:lnTo>
                    <a:lnTo>
                      <a:pt x="458" y="676"/>
                    </a:lnTo>
                    <a:lnTo>
                      <a:pt x="447" y="659"/>
                    </a:lnTo>
                    <a:lnTo>
                      <a:pt x="431" y="635"/>
                    </a:lnTo>
                    <a:lnTo>
                      <a:pt x="422" y="623"/>
                    </a:lnTo>
                    <a:lnTo>
                      <a:pt x="414" y="613"/>
                    </a:lnTo>
                    <a:lnTo>
                      <a:pt x="404" y="593"/>
                    </a:lnTo>
                    <a:lnTo>
                      <a:pt x="431" y="575"/>
                    </a:lnTo>
                    <a:lnTo>
                      <a:pt x="444" y="534"/>
                    </a:lnTo>
                    <a:lnTo>
                      <a:pt x="417" y="523"/>
                    </a:lnTo>
                    <a:lnTo>
                      <a:pt x="380" y="530"/>
                    </a:lnTo>
                    <a:lnTo>
                      <a:pt x="372" y="525"/>
                    </a:lnTo>
                    <a:lnTo>
                      <a:pt x="367" y="525"/>
                    </a:lnTo>
                    <a:lnTo>
                      <a:pt x="363" y="525"/>
                    </a:lnTo>
                    <a:lnTo>
                      <a:pt x="359" y="525"/>
                    </a:lnTo>
                    <a:lnTo>
                      <a:pt x="358" y="518"/>
                    </a:lnTo>
                    <a:lnTo>
                      <a:pt x="355" y="512"/>
                    </a:lnTo>
                    <a:lnTo>
                      <a:pt x="355" y="499"/>
                    </a:lnTo>
                    <a:lnTo>
                      <a:pt x="348" y="494"/>
                    </a:lnTo>
                    <a:lnTo>
                      <a:pt x="347" y="486"/>
                    </a:lnTo>
                    <a:lnTo>
                      <a:pt x="343" y="484"/>
                    </a:lnTo>
                    <a:lnTo>
                      <a:pt x="339" y="477"/>
                    </a:lnTo>
                    <a:lnTo>
                      <a:pt x="337" y="472"/>
                    </a:lnTo>
                    <a:lnTo>
                      <a:pt x="335" y="466"/>
                    </a:lnTo>
                    <a:lnTo>
                      <a:pt x="332" y="459"/>
                    </a:lnTo>
                    <a:lnTo>
                      <a:pt x="324" y="459"/>
                    </a:lnTo>
                    <a:lnTo>
                      <a:pt x="319" y="459"/>
                    </a:lnTo>
                    <a:lnTo>
                      <a:pt x="316" y="459"/>
                    </a:lnTo>
                    <a:lnTo>
                      <a:pt x="315" y="470"/>
                    </a:lnTo>
                    <a:lnTo>
                      <a:pt x="315" y="477"/>
                    </a:lnTo>
                    <a:lnTo>
                      <a:pt x="315" y="486"/>
                    </a:lnTo>
                    <a:lnTo>
                      <a:pt x="315" y="496"/>
                    </a:lnTo>
                    <a:lnTo>
                      <a:pt x="315" y="503"/>
                    </a:lnTo>
                    <a:lnTo>
                      <a:pt x="308" y="505"/>
                    </a:lnTo>
                    <a:lnTo>
                      <a:pt x="304" y="512"/>
                    </a:lnTo>
                    <a:lnTo>
                      <a:pt x="296" y="503"/>
                    </a:lnTo>
                    <a:lnTo>
                      <a:pt x="289" y="490"/>
                    </a:lnTo>
                    <a:lnTo>
                      <a:pt x="291" y="477"/>
                    </a:lnTo>
                    <a:lnTo>
                      <a:pt x="283" y="455"/>
                    </a:lnTo>
                    <a:lnTo>
                      <a:pt x="278" y="442"/>
                    </a:lnTo>
                    <a:lnTo>
                      <a:pt x="270" y="435"/>
                    </a:lnTo>
                    <a:lnTo>
                      <a:pt x="259" y="427"/>
                    </a:lnTo>
                    <a:lnTo>
                      <a:pt x="254" y="416"/>
                    </a:lnTo>
                    <a:lnTo>
                      <a:pt x="249" y="409"/>
                    </a:lnTo>
                    <a:lnTo>
                      <a:pt x="240" y="407"/>
                    </a:lnTo>
                    <a:lnTo>
                      <a:pt x="238" y="403"/>
                    </a:lnTo>
                    <a:lnTo>
                      <a:pt x="230" y="403"/>
                    </a:lnTo>
                    <a:lnTo>
                      <a:pt x="225" y="411"/>
                    </a:lnTo>
                    <a:lnTo>
                      <a:pt x="220" y="416"/>
                    </a:lnTo>
                    <a:lnTo>
                      <a:pt x="232" y="424"/>
                    </a:lnTo>
                    <a:lnTo>
                      <a:pt x="238" y="435"/>
                    </a:lnTo>
                    <a:lnTo>
                      <a:pt x="251" y="449"/>
                    </a:lnTo>
                    <a:lnTo>
                      <a:pt x="256" y="455"/>
                    </a:lnTo>
                    <a:lnTo>
                      <a:pt x="265" y="459"/>
                    </a:lnTo>
                    <a:lnTo>
                      <a:pt x="272" y="472"/>
                    </a:lnTo>
                    <a:lnTo>
                      <a:pt x="264" y="483"/>
                    </a:lnTo>
                    <a:lnTo>
                      <a:pt x="262" y="477"/>
                    </a:lnTo>
                    <a:lnTo>
                      <a:pt x="262" y="472"/>
                    </a:lnTo>
                    <a:lnTo>
                      <a:pt x="259" y="486"/>
                    </a:lnTo>
                    <a:lnTo>
                      <a:pt x="257" y="497"/>
                    </a:lnTo>
                    <a:lnTo>
                      <a:pt x="249" y="501"/>
                    </a:lnTo>
                    <a:lnTo>
                      <a:pt x="252" y="486"/>
                    </a:lnTo>
                    <a:lnTo>
                      <a:pt x="251" y="477"/>
                    </a:lnTo>
                    <a:lnTo>
                      <a:pt x="241" y="473"/>
                    </a:lnTo>
                    <a:lnTo>
                      <a:pt x="238" y="470"/>
                    </a:lnTo>
                    <a:lnTo>
                      <a:pt x="233" y="464"/>
                    </a:lnTo>
                    <a:lnTo>
                      <a:pt x="225" y="459"/>
                    </a:lnTo>
                    <a:lnTo>
                      <a:pt x="220" y="453"/>
                    </a:lnTo>
                    <a:lnTo>
                      <a:pt x="214" y="444"/>
                    </a:lnTo>
                    <a:lnTo>
                      <a:pt x="208" y="440"/>
                    </a:lnTo>
                    <a:lnTo>
                      <a:pt x="204" y="431"/>
                    </a:lnTo>
                    <a:lnTo>
                      <a:pt x="203" y="422"/>
                    </a:lnTo>
                    <a:lnTo>
                      <a:pt x="198" y="420"/>
                    </a:lnTo>
                    <a:lnTo>
                      <a:pt x="192" y="414"/>
                    </a:lnTo>
                    <a:lnTo>
                      <a:pt x="182" y="414"/>
                    </a:lnTo>
                    <a:lnTo>
                      <a:pt x="173" y="416"/>
                    </a:lnTo>
                    <a:lnTo>
                      <a:pt x="161" y="414"/>
                    </a:lnTo>
                    <a:lnTo>
                      <a:pt x="142" y="416"/>
                    </a:lnTo>
                    <a:lnTo>
                      <a:pt x="129" y="418"/>
                    </a:lnTo>
                    <a:lnTo>
                      <a:pt x="126" y="422"/>
                    </a:lnTo>
                    <a:lnTo>
                      <a:pt x="125" y="431"/>
                    </a:lnTo>
                    <a:lnTo>
                      <a:pt x="125" y="440"/>
                    </a:lnTo>
                    <a:lnTo>
                      <a:pt x="117" y="451"/>
                    </a:lnTo>
                    <a:lnTo>
                      <a:pt x="110" y="457"/>
                    </a:lnTo>
                    <a:lnTo>
                      <a:pt x="109" y="459"/>
                    </a:lnTo>
                    <a:lnTo>
                      <a:pt x="104" y="470"/>
                    </a:lnTo>
                    <a:lnTo>
                      <a:pt x="102" y="477"/>
                    </a:lnTo>
                    <a:lnTo>
                      <a:pt x="105" y="481"/>
                    </a:lnTo>
                    <a:lnTo>
                      <a:pt x="105" y="490"/>
                    </a:lnTo>
                    <a:lnTo>
                      <a:pt x="104" y="496"/>
                    </a:lnTo>
                    <a:lnTo>
                      <a:pt x="102" y="501"/>
                    </a:lnTo>
                    <a:lnTo>
                      <a:pt x="94" y="512"/>
                    </a:lnTo>
                    <a:lnTo>
                      <a:pt x="91" y="507"/>
                    </a:lnTo>
                    <a:lnTo>
                      <a:pt x="86" y="510"/>
                    </a:lnTo>
                    <a:lnTo>
                      <a:pt x="81" y="514"/>
                    </a:lnTo>
                    <a:lnTo>
                      <a:pt x="73" y="516"/>
                    </a:lnTo>
                    <a:lnTo>
                      <a:pt x="65" y="523"/>
                    </a:lnTo>
                    <a:lnTo>
                      <a:pt x="58" y="525"/>
                    </a:lnTo>
                    <a:lnTo>
                      <a:pt x="50" y="525"/>
                    </a:lnTo>
                    <a:lnTo>
                      <a:pt x="42" y="525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13" y="519"/>
                    </a:lnTo>
                    <a:lnTo>
                      <a:pt x="8" y="505"/>
                    </a:lnTo>
                    <a:lnTo>
                      <a:pt x="5" y="494"/>
                    </a:lnTo>
                    <a:lnTo>
                      <a:pt x="5" y="481"/>
                    </a:lnTo>
                    <a:lnTo>
                      <a:pt x="5" y="466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0" name="Freeform 43"/>
              <p:cNvSpPr>
                <a:spLocks/>
              </p:cNvSpPr>
              <p:nvPr/>
            </p:nvSpPr>
            <p:spPr bwMode="blackWhite">
              <a:xfrm>
                <a:off x="96" y="993"/>
                <a:ext cx="867" cy="864"/>
              </a:xfrm>
              <a:custGeom>
                <a:avLst/>
                <a:gdLst>
                  <a:gd name="T0" fmla="*/ 69 w 867"/>
                  <a:gd name="T1" fmla="*/ 161 h 864"/>
                  <a:gd name="T2" fmla="*/ 56 w 867"/>
                  <a:gd name="T3" fmla="*/ 113 h 864"/>
                  <a:gd name="T4" fmla="*/ 123 w 867"/>
                  <a:gd name="T5" fmla="*/ 74 h 864"/>
                  <a:gd name="T6" fmla="*/ 153 w 867"/>
                  <a:gd name="T7" fmla="*/ 43 h 864"/>
                  <a:gd name="T8" fmla="*/ 207 w 867"/>
                  <a:gd name="T9" fmla="*/ 37 h 864"/>
                  <a:gd name="T10" fmla="*/ 372 w 867"/>
                  <a:gd name="T11" fmla="*/ 39 h 864"/>
                  <a:gd name="T12" fmla="*/ 456 w 867"/>
                  <a:gd name="T13" fmla="*/ 54 h 864"/>
                  <a:gd name="T14" fmla="*/ 424 w 867"/>
                  <a:gd name="T15" fmla="*/ 52 h 864"/>
                  <a:gd name="T16" fmla="*/ 402 w 867"/>
                  <a:gd name="T17" fmla="*/ 2 h 864"/>
                  <a:gd name="T18" fmla="*/ 443 w 867"/>
                  <a:gd name="T19" fmla="*/ 0 h 864"/>
                  <a:gd name="T20" fmla="*/ 475 w 867"/>
                  <a:gd name="T21" fmla="*/ 22 h 864"/>
                  <a:gd name="T22" fmla="*/ 525 w 867"/>
                  <a:gd name="T23" fmla="*/ 57 h 864"/>
                  <a:gd name="T24" fmla="*/ 515 w 867"/>
                  <a:gd name="T25" fmla="*/ 18 h 864"/>
                  <a:gd name="T26" fmla="*/ 608 w 867"/>
                  <a:gd name="T27" fmla="*/ 57 h 864"/>
                  <a:gd name="T28" fmla="*/ 609 w 867"/>
                  <a:gd name="T29" fmla="*/ 72 h 864"/>
                  <a:gd name="T30" fmla="*/ 579 w 867"/>
                  <a:gd name="T31" fmla="*/ 111 h 864"/>
                  <a:gd name="T32" fmla="*/ 557 w 867"/>
                  <a:gd name="T33" fmla="*/ 174 h 864"/>
                  <a:gd name="T34" fmla="*/ 643 w 867"/>
                  <a:gd name="T35" fmla="*/ 209 h 864"/>
                  <a:gd name="T36" fmla="*/ 644 w 867"/>
                  <a:gd name="T37" fmla="*/ 264 h 864"/>
                  <a:gd name="T38" fmla="*/ 657 w 867"/>
                  <a:gd name="T39" fmla="*/ 222 h 864"/>
                  <a:gd name="T40" fmla="*/ 657 w 867"/>
                  <a:gd name="T41" fmla="*/ 140 h 864"/>
                  <a:gd name="T42" fmla="*/ 716 w 867"/>
                  <a:gd name="T43" fmla="*/ 163 h 864"/>
                  <a:gd name="T44" fmla="*/ 754 w 867"/>
                  <a:gd name="T45" fmla="*/ 140 h 864"/>
                  <a:gd name="T46" fmla="*/ 820 w 867"/>
                  <a:gd name="T47" fmla="*/ 198 h 864"/>
                  <a:gd name="T48" fmla="*/ 866 w 867"/>
                  <a:gd name="T49" fmla="*/ 249 h 864"/>
                  <a:gd name="T50" fmla="*/ 829 w 867"/>
                  <a:gd name="T51" fmla="*/ 270 h 864"/>
                  <a:gd name="T52" fmla="*/ 767 w 867"/>
                  <a:gd name="T53" fmla="*/ 286 h 864"/>
                  <a:gd name="T54" fmla="*/ 810 w 867"/>
                  <a:gd name="T55" fmla="*/ 298 h 864"/>
                  <a:gd name="T56" fmla="*/ 829 w 867"/>
                  <a:gd name="T57" fmla="*/ 344 h 864"/>
                  <a:gd name="T58" fmla="*/ 812 w 867"/>
                  <a:gd name="T59" fmla="*/ 346 h 864"/>
                  <a:gd name="T60" fmla="*/ 786 w 867"/>
                  <a:gd name="T61" fmla="*/ 364 h 864"/>
                  <a:gd name="T62" fmla="*/ 746 w 867"/>
                  <a:gd name="T63" fmla="*/ 408 h 864"/>
                  <a:gd name="T64" fmla="*/ 743 w 867"/>
                  <a:gd name="T65" fmla="*/ 468 h 864"/>
                  <a:gd name="T66" fmla="*/ 700 w 867"/>
                  <a:gd name="T67" fmla="*/ 558 h 864"/>
                  <a:gd name="T68" fmla="*/ 713 w 867"/>
                  <a:gd name="T69" fmla="*/ 636 h 864"/>
                  <a:gd name="T70" fmla="*/ 689 w 867"/>
                  <a:gd name="T71" fmla="*/ 584 h 864"/>
                  <a:gd name="T72" fmla="*/ 648 w 867"/>
                  <a:gd name="T73" fmla="*/ 560 h 864"/>
                  <a:gd name="T74" fmla="*/ 611 w 867"/>
                  <a:gd name="T75" fmla="*/ 577 h 864"/>
                  <a:gd name="T76" fmla="*/ 550 w 867"/>
                  <a:gd name="T77" fmla="*/ 584 h 864"/>
                  <a:gd name="T78" fmla="*/ 520 w 867"/>
                  <a:gd name="T79" fmla="*/ 641 h 864"/>
                  <a:gd name="T80" fmla="*/ 588 w 867"/>
                  <a:gd name="T81" fmla="*/ 717 h 864"/>
                  <a:gd name="T82" fmla="*/ 601 w 867"/>
                  <a:gd name="T83" fmla="*/ 675 h 864"/>
                  <a:gd name="T84" fmla="*/ 640 w 867"/>
                  <a:gd name="T85" fmla="*/ 706 h 864"/>
                  <a:gd name="T86" fmla="*/ 660 w 867"/>
                  <a:gd name="T87" fmla="*/ 748 h 864"/>
                  <a:gd name="T88" fmla="*/ 678 w 867"/>
                  <a:gd name="T89" fmla="*/ 789 h 864"/>
                  <a:gd name="T90" fmla="*/ 718 w 867"/>
                  <a:gd name="T91" fmla="*/ 846 h 864"/>
                  <a:gd name="T92" fmla="*/ 778 w 867"/>
                  <a:gd name="T93" fmla="*/ 846 h 864"/>
                  <a:gd name="T94" fmla="*/ 742 w 867"/>
                  <a:gd name="T95" fmla="*/ 854 h 864"/>
                  <a:gd name="T96" fmla="*/ 671 w 867"/>
                  <a:gd name="T97" fmla="*/ 845 h 864"/>
                  <a:gd name="T98" fmla="*/ 622 w 867"/>
                  <a:gd name="T99" fmla="*/ 791 h 864"/>
                  <a:gd name="T100" fmla="*/ 584 w 867"/>
                  <a:gd name="T101" fmla="*/ 771 h 864"/>
                  <a:gd name="T102" fmla="*/ 526 w 867"/>
                  <a:gd name="T103" fmla="*/ 745 h 864"/>
                  <a:gd name="T104" fmla="*/ 426 w 867"/>
                  <a:gd name="T105" fmla="*/ 662 h 864"/>
                  <a:gd name="T106" fmla="*/ 343 w 867"/>
                  <a:gd name="T107" fmla="*/ 540 h 864"/>
                  <a:gd name="T108" fmla="*/ 370 w 867"/>
                  <a:gd name="T109" fmla="*/ 650 h 864"/>
                  <a:gd name="T110" fmla="*/ 317 w 867"/>
                  <a:gd name="T111" fmla="*/ 575 h 864"/>
                  <a:gd name="T112" fmla="*/ 268 w 867"/>
                  <a:gd name="T113" fmla="*/ 427 h 864"/>
                  <a:gd name="T114" fmla="*/ 273 w 867"/>
                  <a:gd name="T115" fmla="*/ 316 h 864"/>
                  <a:gd name="T116" fmla="*/ 257 w 867"/>
                  <a:gd name="T117" fmla="*/ 233 h 864"/>
                  <a:gd name="T118" fmla="*/ 241 w 867"/>
                  <a:gd name="T119" fmla="*/ 183 h 864"/>
                  <a:gd name="T120" fmla="*/ 209 w 867"/>
                  <a:gd name="T121" fmla="*/ 153 h 864"/>
                  <a:gd name="T122" fmla="*/ 137 w 867"/>
                  <a:gd name="T123" fmla="*/ 161 h 864"/>
                  <a:gd name="T124" fmla="*/ 85 w 867"/>
                  <a:gd name="T125" fmla="*/ 192 h 8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67"/>
                  <a:gd name="T190" fmla="*/ 0 h 864"/>
                  <a:gd name="T191" fmla="*/ 867 w 867"/>
                  <a:gd name="T192" fmla="*/ 864 h 8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67" h="864">
                    <a:moveTo>
                      <a:pt x="0" y="222"/>
                    </a:moveTo>
                    <a:lnTo>
                      <a:pt x="41" y="192"/>
                    </a:lnTo>
                    <a:lnTo>
                      <a:pt x="65" y="179"/>
                    </a:lnTo>
                    <a:lnTo>
                      <a:pt x="69" y="161"/>
                    </a:lnTo>
                    <a:lnTo>
                      <a:pt x="49" y="150"/>
                    </a:lnTo>
                    <a:lnTo>
                      <a:pt x="49" y="129"/>
                    </a:lnTo>
                    <a:lnTo>
                      <a:pt x="57" y="122"/>
                    </a:lnTo>
                    <a:lnTo>
                      <a:pt x="56" y="113"/>
                    </a:lnTo>
                    <a:lnTo>
                      <a:pt x="88" y="111"/>
                    </a:lnTo>
                    <a:lnTo>
                      <a:pt x="96" y="94"/>
                    </a:lnTo>
                    <a:lnTo>
                      <a:pt x="97" y="78"/>
                    </a:lnTo>
                    <a:lnTo>
                      <a:pt x="123" y="74"/>
                    </a:lnTo>
                    <a:lnTo>
                      <a:pt x="126" y="57"/>
                    </a:lnTo>
                    <a:lnTo>
                      <a:pt x="100" y="54"/>
                    </a:lnTo>
                    <a:lnTo>
                      <a:pt x="113" y="43"/>
                    </a:lnTo>
                    <a:lnTo>
                      <a:pt x="153" y="43"/>
                    </a:lnTo>
                    <a:lnTo>
                      <a:pt x="166" y="30"/>
                    </a:lnTo>
                    <a:lnTo>
                      <a:pt x="183" y="30"/>
                    </a:lnTo>
                    <a:lnTo>
                      <a:pt x="193" y="18"/>
                    </a:lnTo>
                    <a:lnTo>
                      <a:pt x="207" y="37"/>
                    </a:lnTo>
                    <a:lnTo>
                      <a:pt x="258" y="33"/>
                    </a:lnTo>
                    <a:lnTo>
                      <a:pt x="282" y="52"/>
                    </a:lnTo>
                    <a:lnTo>
                      <a:pt x="360" y="48"/>
                    </a:lnTo>
                    <a:lnTo>
                      <a:pt x="372" y="39"/>
                    </a:lnTo>
                    <a:lnTo>
                      <a:pt x="402" y="54"/>
                    </a:lnTo>
                    <a:lnTo>
                      <a:pt x="432" y="67"/>
                    </a:lnTo>
                    <a:lnTo>
                      <a:pt x="447" y="61"/>
                    </a:lnTo>
                    <a:lnTo>
                      <a:pt x="456" y="54"/>
                    </a:lnTo>
                    <a:lnTo>
                      <a:pt x="482" y="57"/>
                    </a:lnTo>
                    <a:lnTo>
                      <a:pt x="464" y="48"/>
                    </a:lnTo>
                    <a:lnTo>
                      <a:pt x="448" y="48"/>
                    </a:lnTo>
                    <a:lnTo>
                      <a:pt x="424" y="52"/>
                    </a:lnTo>
                    <a:lnTo>
                      <a:pt x="411" y="37"/>
                    </a:lnTo>
                    <a:lnTo>
                      <a:pt x="399" y="30"/>
                    </a:lnTo>
                    <a:lnTo>
                      <a:pt x="399" y="15"/>
                    </a:lnTo>
                    <a:lnTo>
                      <a:pt x="402" y="2"/>
                    </a:lnTo>
                    <a:lnTo>
                      <a:pt x="413" y="0"/>
                    </a:lnTo>
                    <a:lnTo>
                      <a:pt x="427" y="11"/>
                    </a:lnTo>
                    <a:lnTo>
                      <a:pt x="432" y="6"/>
                    </a:lnTo>
                    <a:lnTo>
                      <a:pt x="443" y="0"/>
                    </a:lnTo>
                    <a:lnTo>
                      <a:pt x="458" y="9"/>
                    </a:lnTo>
                    <a:lnTo>
                      <a:pt x="466" y="2"/>
                    </a:lnTo>
                    <a:lnTo>
                      <a:pt x="474" y="13"/>
                    </a:lnTo>
                    <a:lnTo>
                      <a:pt x="475" y="22"/>
                    </a:lnTo>
                    <a:lnTo>
                      <a:pt x="498" y="33"/>
                    </a:lnTo>
                    <a:lnTo>
                      <a:pt x="490" y="43"/>
                    </a:lnTo>
                    <a:lnTo>
                      <a:pt x="490" y="55"/>
                    </a:lnTo>
                    <a:lnTo>
                      <a:pt x="525" y="57"/>
                    </a:lnTo>
                    <a:lnTo>
                      <a:pt x="534" y="43"/>
                    </a:lnTo>
                    <a:lnTo>
                      <a:pt x="528" y="35"/>
                    </a:lnTo>
                    <a:lnTo>
                      <a:pt x="512" y="37"/>
                    </a:lnTo>
                    <a:lnTo>
                      <a:pt x="515" y="18"/>
                    </a:lnTo>
                    <a:lnTo>
                      <a:pt x="547" y="30"/>
                    </a:lnTo>
                    <a:lnTo>
                      <a:pt x="553" y="41"/>
                    </a:lnTo>
                    <a:lnTo>
                      <a:pt x="581" y="41"/>
                    </a:lnTo>
                    <a:lnTo>
                      <a:pt x="608" y="57"/>
                    </a:lnTo>
                    <a:lnTo>
                      <a:pt x="620" y="54"/>
                    </a:lnTo>
                    <a:lnTo>
                      <a:pt x="635" y="67"/>
                    </a:lnTo>
                    <a:lnTo>
                      <a:pt x="620" y="85"/>
                    </a:lnTo>
                    <a:lnTo>
                      <a:pt x="609" y="72"/>
                    </a:lnTo>
                    <a:lnTo>
                      <a:pt x="601" y="76"/>
                    </a:lnTo>
                    <a:lnTo>
                      <a:pt x="588" y="87"/>
                    </a:lnTo>
                    <a:lnTo>
                      <a:pt x="569" y="96"/>
                    </a:lnTo>
                    <a:lnTo>
                      <a:pt x="579" y="111"/>
                    </a:lnTo>
                    <a:lnTo>
                      <a:pt x="563" y="113"/>
                    </a:lnTo>
                    <a:lnTo>
                      <a:pt x="550" y="131"/>
                    </a:lnTo>
                    <a:lnTo>
                      <a:pt x="537" y="153"/>
                    </a:lnTo>
                    <a:lnTo>
                      <a:pt x="557" y="174"/>
                    </a:lnTo>
                    <a:lnTo>
                      <a:pt x="573" y="196"/>
                    </a:lnTo>
                    <a:lnTo>
                      <a:pt x="603" y="200"/>
                    </a:lnTo>
                    <a:lnTo>
                      <a:pt x="630" y="196"/>
                    </a:lnTo>
                    <a:lnTo>
                      <a:pt x="643" y="209"/>
                    </a:lnTo>
                    <a:lnTo>
                      <a:pt x="636" y="214"/>
                    </a:lnTo>
                    <a:lnTo>
                      <a:pt x="628" y="227"/>
                    </a:lnTo>
                    <a:lnTo>
                      <a:pt x="641" y="249"/>
                    </a:lnTo>
                    <a:lnTo>
                      <a:pt x="644" y="264"/>
                    </a:lnTo>
                    <a:lnTo>
                      <a:pt x="659" y="272"/>
                    </a:lnTo>
                    <a:lnTo>
                      <a:pt x="679" y="259"/>
                    </a:lnTo>
                    <a:lnTo>
                      <a:pt x="675" y="238"/>
                    </a:lnTo>
                    <a:lnTo>
                      <a:pt x="657" y="222"/>
                    </a:lnTo>
                    <a:lnTo>
                      <a:pt x="676" y="201"/>
                    </a:lnTo>
                    <a:lnTo>
                      <a:pt x="659" y="168"/>
                    </a:lnTo>
                    <a:lnTo>
                      <a:pt x="643" y="153"/>
                    </a:lnTo>
                    <a:lnTo>
                      <a:pt x="657" y="140"/>
                    </a:lnTo>
                    <a:lnTo>
                      <a:pt x="654" y="122"/>
                    </a:lnTo>
                    <a:lnTo>
                      <a:pt x="663" y="113"/>
                    </a:lnTo>
                    <a:lnTo>
                      <a:pt x="679" y="122"/>
                    </a:lnTo>
                    <a:lnTo>
                      <a:pt x="716" y="163"/>
                    </a:lnTo>
                    <a:lnTo>
                      <a:pt x="738" y="168"/>
                    </a:lnTo>
                    <a:lnTo>
                      <a:pt x="746" y="159"/>
                    </a:lnTo>
                    <a:lnTo>
                      <a:pt x="740" y="137"/>
                    </a:lnTo>
                    <a:lnTo>
                      <a:pt x="754" y="140"/>
                    </a:lnTo>
                    <a:lnTo>
                      <a:pt x="777" y="164"/>
                    </a:lnTo>
                    <a:lnTo>
                      <a:pt x="780" y="177"/>
                    </a:lnTo>
                    <a:lnTo>
                      <a:pt x="794" y="187"/>
                    </a:lnTo>
                    <a:lnTo>
                      <a:pt x="820" y="198"/>
                    </a:lnTo>
                    <a:lnTo>
                      <a:pt x="834" y="218"/>
                    </a:lnTo>
                    <a:lnTo>
                      <a:pt x="853" y="233"/>
                    </a:lnTo>
                    <a:lnTo>
                      <a:pt x="864" y="237"/>
                    </a:lnTo>
                    <a:lnTo>
                      <a:pt x="866" y="249"/>
                    </a:lnTo>
                    <a:lnTo>
                      <a:pt x="850" y="257"/>
                    </a:lnTo>
                    <a:lnTo>
                      <a:pt x="840" y="248"/>
                    </a:lnTo>
                    <a:lnTo>
                      <a:pt x="833" y="249"/>
                    </a:lnTo>
                    <a:lnTo>
                      <a:pt x="829" y="270"/>
                    </a:lnTo>
                    <a:lnTo>
                      <a:pt x="817" y="273"/>
                    </a:lnTo>
                    <a:lnTo>
                      <a:pt x="802" y="262"/>
                    </a:lnTo>
                    <a:lnTo>
                      <a:pt x="770" y="262"/>
                    </a:lnTo>
                    <a:lnTo>
                      <a:pt x="767" y="286"/>
                    </a:lnTo>
                    <a:lnTo>
                      <a:pt x="775" y="299"/>
                    </a:lnTo>
                    <a:lnTo>
                      <a:pt x="786" y="292"/>
                    </a:lnTo>
                    <a:lnTo>
                      <a:pt x="799" y="288"/>
                    </a:lnTo>
                    <a:lnTo>
                      <a:pt x="810" y="298"/>
                    </a:lnTo>
                    <a:lnTo>
                      <a:pt x="794" y="314"/>
                    </a:lnTo>
                    <a:lnTo>
                      <a:pt x="810" y="329"/>
                    </a:lnTo>
                    <a:lnTo>
                      <a:pt x="833" y="334"/>
                    </a:lnTo>
                    <a:lnTo>
                      <a:pt x="829" y="344"/>
                    </a:lnTo>
                    <a:lnTo>
                      <a:pt x="821" y="346"/>
                    </a:lnTo>
                    <a:lnTo>
                      <a:pt x="802" y="397"/>
                    </a:lnTo>
                    <a:lnTo>
                      <a:pt x="802" y="364"/>
                    </a:lnTo>
                    <a:lnTo>
                      <a:pt x="812" y="346"/>
                    </a:lnTo>
                    <a:lnTo>
                      <a:pt x="802" y="338"/>
                    </a:lnTo>
                    <a:lnTo>
                      <a:pt x="789" y="349"/>
                    </a:lnTo>
                    <a:lnTo>
                      <a:pt x="796" y="359"/>
                    </a:lnTo>
                    <a:lnTo>
                      <a:pt x="786" y="364"/>
                    </a:lnTo>
                    <a:lnTo>
                      <a:pt x="778" y="373"/>
                    </a:lnTo>
                    <a:lnTo>
                      <a:pt x="778" y="395"/>
                    </a:lnTo>
                    <a:lnTo>
                      <a:pt x="766" y="405"/>
                    </a:lnTo>
                    <a:lnTo>
                      <a:pt x="746" y="408"/>
                    </a:lnTo>
                    <a:lnTo>
                      <a:pt x="754" y="419"/>
                    </a:lnTo>
                    <a:lnTo>
                      <a:pt x="746" y="434"/>
                    </a:lnTo>
                    <a:lnTo>
                      <a:pt x="754" y="445"/>
                    </a:lnTo>
                    <a:lnTo>
                      <a:pt x="743" y="468"/>
                    </a:lnTo>
                    <a:lnTo>
                      <a:pt x="738" y="490"/>
                    </a:lnTo>
                    <a:lnTo>
                      <a:pt x="722" y="503"/>
                    </a:lnTo>
                    <a:lnTo>
                      <a:pt x="703" y="536"/>
                    </a:lnTo>
                    <a:lnTo>
                      <a:pt x="700" y="558"/>
                    </a:lnTo>
                    <a:lnTo>
                      <a:pt x="707" y="577"/>
                    </a:lnTo>
                    <a:lnTo>
                      <a:pt x="716" y="601"/>
                    </a:lnTo>
                    <a:lnTo>
                      <a:pt x="722" y="625"/>
                    </a:lnTo>
                    <a:lnTo>
                      <a:pt x="713" y="636"/>
                    </a:lnTo>
                    <a:lnTo>
                      <a:pt x="700" y="628"/>
                    </a:lnTo>
                    <a:lnTo>
                      <a:pt x="703" y="615"/>
                    </a:lnTo>
                    <a:lnTo>
                      <a:pt x="697" y="588"/>
                    </a:lnTo>
                    <a:lnTo>
                      <a:pt x="689" y="584"/>
                    </a:lnTo>
                    <a:lnTo>
                      <a:pt x="683" y="567"/>
                    </a:lnTo>
                    <a:lnTo>
                      <a:pt x="673" y="567"/>
                    </a:lnTo>
                    <a:lnTo>
                      <a:pt x="660" y="558"/>
                    </a:lnTo>
                    <a:lnTo>
                      <a:pt x="648" y="560"/>
                    </a:lnTo>
                    <a:lnTo>
                      <a:pt x="635" y="554"/>
                    </a:lnTo>
                    <a:lnTo>
                      <a:pt x="620" y="562"/>
                    </a:lnTo>
                    <a:lnTo>
                      <a:pt x="595" y="556"/>
                    </a:lnTo>
                    <a:lnTo>
                      <a:pt x="611" y="577"/>
                    </a:lnTo>
                    <a:lnTo>
                      <a:pt x="588" y="575"/>
                    </a:lnTo>
                    <a:lnTo>
                      <a:pt x="573" y="558"/>
                    </a:lnTo>
                    <a:lnTo>
                      <a:pt x="545" y="558"/>
                    </a:lnTo>
                    <a:lnTo>
                      <a:pt x="550" y="584"/>
                    </a:lnTo>
                    <a:lnTo>
                      <a:pt x="529" y="577"/>
                    </a:lnTo>
                    <a:lnTo>
                      <a:pt x="520" y="601"/>
                    </a:lnTo>
                    <a:lnTo>
                      <a:pt x="528" y="612"/>
                    </a:lnTo>
                    <a:lnTo>
                      <a:pt x="520" y="641"/>
                    </a:lnTo>
                    <a:lnTo>
                      <a:pt x="529" y="675"/>
                    </a:lnTo>
                    <a:lnTo>
                      <a:pt x="539" y="697"/>
                    </a:lnTo>
                    <a:lnTo>
                      <a:pt x="552" y="719"/>
                    </a:lnTo>
                    <a:lnTo>
                      <a:pt x="588" y="717"/>
                    </a:lnTo>
                    <a:lnTo>
                      <a:pt x="604" y="713"/>
                    </a:lnTo>
                    <a:lnTo>
                      <a:pt x="608" y="697"/>
                    </a:lnTo>
                    <a:lnTo>
                      <a:pt x="600" y="686"/>
                    </a:lnTo>
                    <a:lnTo>
                      <a:pt x="601" y="675"/>
                    </a:lnTo>
                    <a:lnTo>
                      <a:pt x="624" y="678"/>
                    </a:lnTo>
                    <a:lnTo>
                      <a:pt x="646" y="671"/>
                    </a:lnTo>
                    <a:lnTo>
                      <a:pt x="646" y="686"/>
                    </a:lnTo>
                    <a:lnTo>
                      <a:pt x="640" y="706"/>
                    </a:lnTo>
                    <a:lnTo>
                      <a:pt x="628" y="721"/>
                    </a:lnTo>
                    <a:lnTo>
                      <a:pt x="627" y="743"/>
                    </a:lnTo>
                    <a:lnTo>
                      <a:pt x="641" y="752"/>
                    </a:lnTo>
                    <a:lnTo>
                      <a:pt x="660" y="748"/>
                    </a:lnTo>
                    <a:lnTo>
                      <a:pt x="673" y="756"/>
                    </a:lnTo>
                    <a:lnTo>
                      <a:pt x="683" y="754"/>
                    </a:lnTo>
                    <a:lnTo>
                      <a:pt x="687" y="767"/>
                    </a:lnTo>
                    <a:lnTo>
                      <a:pt x="678" y="789"/>
                    </a:lnTo>
                    <a:lnTo>
                      <a:pt x="686" y="800"/>
                    </a:lnTo>
                    <a:lnTo>
                      <a:pt x="687" y="826"/>
                    </a:lnTo>
                    <a:lnTo>
                      <a:pt x="700" y="843"/>
                    </a:lnTo>
                    <a:lnTo>
                      <a:pt x="718" y="846"/>
                    </a:lnTo>
                    <a:lnTo>
                      <a:pt x="730" y="843"/>
                    </a:lnTo>
                    <a:lnTo>
                      <a:pt x="735" y="845"/>
                    </a:lnTo>
                    <a:lnTo>
                      <a:pt x="758" y="845"/>
                    </a:lnTo>
                    <a:lnTo>
                      <a:pt x="778" y="846"/>
                    </a:lnTo>
                    <a:lnTo>
                      <a:pt x="783" y="835"/>
                    </a:lnTo>
                    <a:lnTo>
                      <a:pt x="766" y="854"/>
                    </a:lnTo>
                    <a:lnTo>
                      <a:pt x="754" y="852"/>
                    </a:lnTo>
                    <a:lnTo>
                      <a:pt x="742" y="854"/>
                    </a:lnTo>
                    <a:lnTo>
                      <a:pt x="718" y="863"/>
                    </a:lnTo>
                    <a:lnTo>
                      <a:pt x="699" y="850"/>
                    </a:lnTo>
                    <a:lnTo>
                      <a:pt x="679" y="843"/>
                    </a:lnTo>
                    <a:lnTo>
                      <a:pt x="671" y="845"/>
                    </a:lnTo>
                    <a:lnTo>
                      <a:pt x="673" y="833"/>
                    </a:lnTo>
                    <a:lnTo>
                      <a:pt x="671" y="817"/>
                    </a:lnTo>
                    <a:lnTo>
                      <a:pt x="655" y="800"/>
                    </a:lnTo>
                    <a:lnTo>
                      <a:pt x="622" y="791"/>
                    </a:lnTo>
                    <a:lnTo>
                      <a:pt x="617" y="784"/>
                    </a:lnTo>
                    <a:lnTo>
                      <a:pt x="608" y="785"/>
                    </a:lnTo>
                    <a:lnTo>
                      <a:pt x="598" y="778"/>
                    </a:lnTo>
                    <a:lnTo>
                      <a:pt x="584" y="771"/>
                    </a:lnTo>
                    <a:lnTo>
                      <a:pt x="568" y="748"/>
                    </a:lnTo>
                    <a:lnTo>
                      <a:pt x="549" y="743"/>
                    </a:lnTo>
                    <a:lnTo>
                      <a:pt x="537" y="756"/>
                    </a:lnTo>
                    <a:lnTo>
                      <a:pt x="526" y="745"/>
                    </a:lnTo>
                    <a:lnTo>
                      <a:pt x="512" y="745"/>
                    </a:lnTo>
                    <a:lnTo>
                      <a:pt x="482" y="737"/>
                    </a:lnTo>
                    <a:lnTo>
                      <a:pt x="429" y="700"/>
                    </a:lnTo>
                    <a:lnTo>
                      <a:pt x="426" y="662"/>
                    </a:lnTo>
                    <a:lnTo>
                      <a:pt x="419" y="647"/>
                    </a:lnTo>
                    <a:lnTo>
                      <a:pt x="410" y="636"/>
                    </a:lnTo>
                    <a:lnTo>
                      <a:pt x="399" y="614"/>
                    </a:lnTo>
                    <a:lnTo>
                      <a:pt x="343" y="540"/>
                    </a:lnTo>
                    <a:lnTo>
                      <a:pt x="343" y="567"/>
                    </a:lnTo>
                    <a:lnTo>
                      <a:pt x="378" y="617"/>
                    </a:lnTo>
                    <a:lnTo>
                      <a:pt x="392" y="660"/>
                    </a:lnTo>
                    <a:lnTo>
                      <a:pt x="370" y="650"/>
                    </a:lnTo>
                    <a:lnTo>
                      <a:pt x="367" y="625"/>
                    </a:lnTo>
                    <a:lnTo>
                      <a:pt x="338" y="610"/>
                    </a:lnTo>
                    <a:lnTo>
                      <a:pt x="354" y="601"/>
                    </a:lnTo>
                    <a:lnTo>
                      <a:pt x="317" y="575"/>
                    </a:lnTo>
                    <a:lnTo>
                      <a:pt x="332" y="558"/>
                    </a:lnTo>
                    <a:lnTo>
                      <a:pt x="319" y="529"/>
                    </a:lnTo>
                    <a:lnTo>
                      <a:pt x="273" y="464"/>
                    </a:lnTo>
                    <a:lnTo>
                      <a:pt x="268" y="427"/>
                    </a:lnTo>
                    <a:lnTo>
                      <a:pt x="271" y="395"/>
                    </a:lnTo>
                    <a:lnTo>
                      <a:pt x="282" y="364"/>
                    </a:lnTo>
                    <a:lnTo>
                      <a:pt x="282" y="334"/>
                    </a:lnTo>
                    <a:lnTo>
                      <a:pt x="273" y="316"/>
                    </a:lnTo>
                    <a:lnTo>
                      <a:pt x="298" y="309"/>
                    </a:lnTo>
                    <a:lnTo>
                      <a:pt x="268" y="272"/>
                    </a:lnTo>
                    <a:lnTo>
                      <a:pt x="270" y="255"/>
                    </a:lnTo>
                    <a:lnTo>
                      <a:pt x="257" y="233"/>
                    </a:lnTo>
                    <a:lnTo>
                      <a:pt x="262" y="218"/>
                    </a:lnTo>
                    <a:lnTo>
                      <a:pt x="252" y="211"/>
                    </a:lnTo>
                    <a:lnTo>
                      <a:pt x="250" y="196"/>
                    </a:lnTo>
                    <a:lnTo>
                      <a:pt x="241" y="183"/>
                    </a:lnTo>
                    <a:lnTo>
                      <a:pt x="252" y="172"/>
                    </a:lnTo>
                    <a:lnTo>
                      <a:pt x="238" y="164"/>
                    </a:lnTo>
                    <a:lnTo>
                      <a:pt x="225" y="176"/>
                    </a:lnTo>
                    <a:lnTo>
                      <a:pt x="209" y="153"/>
                    </a:lnTo>
                    <a:lnTo>
                      <a:pt x="190" y="148"/>
                    </a:lnTo>
                    <a:lnTo>
                      <a:pt x="163" y="148"/>
                    </a:lnTo>
                    <a:lnTo>
                      <a:pt x="145" y="168"/>
                    </a:lnTo>
                    <a:lnTo>
                      <a:pt x="137" y="161"/>
                    </a:lnTo>
                    <a:lnTo>
                      <a:pt x="153" y="135"/>
                    </a:lnTo>
                    <a:lnTo>
                      <a:pt x="139" y="140"/>
                    </a:lnTo>
                    <a:lnTo>
                      <a:pt x="113" y="168"/>
                    </a:lnTo>
                    <a:lnTo>
                      <a:pt x="85" y="192"/>
                    </a:lnTo>
                    <a:lnTo>
                      <a:pt x="59" y="198"/>
                    </a:lnTo>
                    <a:lnTo>
                      <a:pt x="16" y="224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1" name="Freeform 44"/>
              <p:cNvSpPr>
                <a:spLocks/>
              </p:cNvSpPr>
              <p:nvPr/>
            </p:nvSpPr>
            <p:spPr bwMode="blackWhite">
              <a:xfrm>
                <a:off x="715" y="912"/>
                <a:ext cx="296" cy="225"/>
              </a:xfrm>
              <a:custGeom>
                <a:avLst/>
                <a:gdLst>
                  <a:gd name="T0" fmla="*/ 0 w 296"/>
                  <a:gd name="T1" fmla="*/ 46 h 225"/>
                  <a:gd name="T2" fmla="*/ 8 w 296"/>
                  <a:gd name="T3" fmla="*/ 28 h 225"/>
                  <a:gd name="T4" fmla="*/ 8 w 296"/>
                  <a:gd name="T5" fmla="*/ 17 h 225"/>
                  <a:gd name="T6" fmla="*/ 18 w 296"/>
                  <a:gd name="T7" fmla="*/ 0 h 225"/>
                  <a:gd name="T8" fmla="*/ 72 w 296"/>
                  <a:gd name="T9" fmla="*/ 9 h 225"/>
                  <a:gd name="T10" fmla="*/ 163 w 296"/>
                  <a:gd name="T11" fmla="*/ 29 h 225"/>
                  <a:gd name="T12" fmla="*/ 199 w 296"/>
                  <a:gd name="T13" fmla="*/ 46 h 225"/>
                  <a:gd name="T14" fmla="*/ 247 w 296"/>
                  <a:gd name="T15" fmla="*/ 62 h 225"/>
                  <a:gd name="T16" fmla="*/ 271 w 296"/>
                  <a:gd name="T17" fmla="*/ 92 h 225"/>
                  <a:gd name="T18" fmla="*/ 295 w 296"/>
                  <a:gd name="T19" fmla="*/ 106 h 225"/>
                  <a:gd name="T20" fmla="*/ 285 w 296"/>
                  <a:gd name="T21" fmla="*/ 118 h 225"/>
                  <a:gd name="T22" fmla="*/ 285 w 296"/>
                  <a:gd name="T23" fmla="*/ 130 h 225"/>
                  <a:gd name="T24" fmla="*/ 276 w 296"/>
                  <a:gd name="T25" fmla="*/ 134 h 225"/>
                  <a:gd name="T26" fmla="*/ 268 w 296"/>
                  <a:gd name="T27" fmla="*/ 147 h 225"/>
                  <a:gd name="T28" fmla="*/ 276 w 296"/>
                  <a:gd name="T29" fmla="*/ 158 h 225"/>
                  <a:gd name="T30" fmla="*/ 274 w 296"/>
                  <a:gd name="T31" fmla="*/ 167 h 225"/>
                  <a:gd name="T32" fmla="*/ 265 w 296"/>
                  <a:gd name="T33" fmla="*/ 180 h 225"/>
                  <a:gd name="T34" fmla="*/ 266 w 296"/>
                  <a:gd name="T35" fmla="*/ 193 h 225"/>
                  <a:gd name="T36" fmla="*/ 282 w 296"/>
                  <a:gd name="T37" fmla="*/ 204 h 225"/>
                  <a:gd name="T38" fmla="*/ 284 w 296"/>
                  <a:gd name="T39" fmla="*/ 217 h 225"/>
                  <a:gd name="T40" fmla="*/ 281 w 296"/>
                  <a:gd name="T41" fmla="*/ 222 h 225"/>
                  <a:gd name="T42" fmla="*/ 265 w 296"/>
                  <a:gd name="T43" fmla="*/ 224 h 225"/>
                  <a:gd name="T44" fmla="*/ 252 w 296"/>
                  <a:gd name="T45" fmla="*/ 218 h 225"/>
                  <a:gd name="T46" fmla="*/ 239 w 296"/>
                  <a:gd name="T47" fmla="*/ 202 h 225"/>
                  <a:gd name="T48" fmla="*/ 233 w 296"/>
                  <a:gd name="T49" fmla="*/ 202 h 225"/>
                  <a:gd name="T50" fmla="*/ 226 w 296"/>
                  <a:gd name="T51" fmla="*/ 196 h 225"/>
                  <a:gd name="T52" fmla="*/ 220 w 296"/>
                  <a:gd name="T53" fmla="*/ 178 h 225"/>
                  <a:gd name="T54" fmla="*/ 212 w 296"/>
                  <a:gd name="T55" fmla="*/ 173 h 225"/>
                  <a:gd name="T56" fmla="*/ 195 w 296"/>
                  <a:gd name="T57" fmla="*/ 163 h 225"/>
                  <a:gd name="T58" fmla="*/ 180 w 296"/>
                  <a:gd name="T59" fmla="*/ 156 h 225"/>
                  <a:gd name="T60" fmla="*/ 159 w 296"/>
                  <a:gd name="T61" fmla="*/ 140 h 225"/>
                  <a:gd name="T62" fmla="*/ 150 w 296"/>
                  <a:gd name="T63" fmla="*/ 129 h 225"/>
                  <a:gd name="T64" fmla="*/ 151 w 296"/>
                  <a:gd name="T65" fmla="*/ 119 h 225"/>
                  <a:gd name="T66" fmla="*/ 159 w 296"/>
                  <a:gd name="T67" fmla="*/ 110 h 225"/>
                  <a:gd name="T68" fmla="*/ 151 w 296"/>
                  <a:gd name="T69" fmla="*/ 101 h 225"/>
                  <a:gd name="T70" fmla="*/ 144 w 296"/>
                  <a:gd name="T71" fmla="*/ 106 h 225"/>
                  <a:gd name="T72" fmla="*/ 131 w 296"/>
                  <a:gd name="T73" fmla="*/ 92 h 225"/>
                  <a:gd name="T74" fmla="*/ 128 w 296"/>
                  <a:gd name="T75" fmla="*/ 99 h 225"/>
                  <a:gd name="T76" fmla="*/ 116 w 296"/>
                  <a:gd name="T77" fmla="*/ 99 h 225"/>
                  <a:gd name="T78" fmla="*/ 113 w 296"/>
                  <a:gd name="T79" fmla="*/ 92 h 225"/>
                  <a:gd name="T80" fmla="*/ 113 w 296"/>
                  <a:gd name="T81" fmla="*/ 83 h 225"/>
                  <a:gd name="T82" fmla="*/ 108 w 296"/>
                  <a:gd name="T83" fmla="*/ 75 h 225"/>
                  <a:gd name="T84" fmla="*/ 100 w 296"/>
                  <a:gd name="T85" fmla="*/ 77 h 225"/>
                  <a:gd name="T86" fmla="*/ 89 w 296"/>
                  <a:gd name="T87" fmla="*/ 61 h 225"/>
                  <a:gd name="T88" fmla="*/ 81 w 296"/>
                  <a:gd name="T89" fmla="*/ 59 h 225"/>
                  <a:gd name="T90" fmla="*/ 70 w 296"/>
                  <a:gd name="T91" fmla="*/ 51 h 225"/>
                  <a:gd name="T92" fmla="*/ 45 w 296"/>
                  <a:gd name="T93" fmla="*/ 53 h 225"/>
                  <a:gd name="T94" fmla="*/ 19 w 296"/>
                  <a:gd name="T95" fmla="*/ 51 h 225"/>
                  <a:gd name="T96" fmla="*/ 0 w 296"/>
                  <a:gd name="T97" fmla="*/ 46 h 2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6"/>
                  <a:gd name="T148" fmla="*/ 0 h 225"/>
                  <a:gd name="T149" fmla="*/ 296 w 296"/>
                  <a:gd name="T150" fmla="*/ 225 h 2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6" h="225">
                    <a:moveTo>
                      <a:pt x="0" y="46"/>
                    </a:moveTo>
                    <a:lnTo>
                      <a:pt x="8" y="28"/>
                    </a:lnTo>
                    <a:lnTo>
                      <a:pt x="8" y="17"/>
                    </a:lnTo>
                    <a:lnTo>
                      <a:pt x="18" y="0"/>
                    </a:lnTo>
                    <a:lnTo>
                      <a:pt x="72" y="9"/>
                    </a:lnTo>
                    <a:lnTo>
                      <a:pt x="163" y="29"/>
                    </a:lnTo>
                    <a:lnTo>
                      <a:pt x="199" y="46"/>
                    </a:lnTo>
                    <a:lnTo>
                      <a:pt x="247" y="62"/>
                    </a:lnTo>
                    <a:lnTo>
                      <a:pt x="271" y="92"/>
                    </a:lnTo>
                    <a:lnTo>
                      <a:pt x="295" y="106"/>
                    </a:lnTo>
                    <a:lnTo>
                      <a:pt x="285" y="118"/>
                    </a:lnTo>
                    <a:lnTo>
                      <a:pt x="285" y="130"/>
                    </a:lnTo>
                    <a:lnTo>
                      <a:pt x="276" y="134"/>
                    </a:lnTo>
                    <a:lnTo>
                      <a:pt x="268" y="147"/>
                    </a:lnTo>
                    <a:lnTo>
                      <a:pt x="276" y="158"/>
                    </a:lnTo>
                    <a:lnTo>
                      <a:pt x="274" y="167"/>
                    </a:lnTo>
                    <a:lnTo>
                      <a:pt x="265" y="180"/>
                    </a:lnTo>
                    <a:lnTo>
                      <a:pt x="266" y="193"/>
                    </a:lnTo>
                    <a:lnTo>
                      <a:pt x="282" y="204"/>
                    </a:lnTo>
                    <a:lnTo>
                      <a:pt x="284" y="217"/>
                    </a:lnTo>
                    <a:lnTo>
                      <a:pt x="281" y="222"/>
                    </a:lnTo>
                    <a:lnTo>
                      <a:pt x="265" y="224"/>
                    </a:lnTo>
                    <a:lnTo>
                      <a:pt x="252" y="218"/>
                    </a:lnTo>
                    <a:lnTo>
                      <a:pt x="239" y="202"/>
                    </a:lnTo>
                    <a:lnTo>
                      <a:pt x="233" y="202"/>
                    </a:lnTo>
                    <a:lnTo>
                      <a:pt x="226" y="196"/>
                    </a:lnTo>
                    <a:lnTo>
                      <a:pt x="220" y="178"/>
                    </a:lnTo>
                    <a:lnTo>
                      <a:pt x="212" y="173"/>
                    </a:lnTo>
                    <a:lnTo>
                      <a:pt x="195" y="163"/>
                    </a:lnTo>
                    <a:lnTo>
                      <a:pt x="180" y="156"/>
                    </a:lnTo>
                    <a:lnTo>
                      <a:pt x="159" y="140"/>
                    </a:lnTo>
                    <a:lnTo>
                      <a:pt x="150" y="129"/>
                    </a:lnTo>
                    <a:lnTo>
                      <a:pt x="151" y="119"/>
                    </a:lnTo>
                    <a:lnTo>
                      <a:pt x="159" y="110"/>
                    </a:lnTo>
                    <a:lnTo>
                      <a:pt x="151" y="101"/>
                    </a:lnTo>
                    <a:lnTo>
                      <a:pt x="144" y="106"/>
                    </a:lnTo>
                    <a:lnTo>
                      <a:pt x="131" y="92"/>
                    </a:lnTo>
                    <a:lnTo>
                      <a:pt x="128" y="99"/>
                    </a:lnTo>
                    <a:lnTo>
                      <a:pt x="116" y="99"/>
                    </a:lnTo>
                    <a:lnTo>
                      <a:pt x="113" y="92"/>
                    </a:lnTo>
                    <a:lnTo>
                      <a:pt x="113" y="83"/>
                    </a:lnTo>
                    <a:lnTo>
                      <a:pt x="108" y="75"/>
                    </a:lnTo>
                    <a:lnTo>
                      <a:pt x="100" y="77"/>
                    </a:lnTo>
                    <a:lnTo>
                      <a:pt x="89" y="61"/>
                    </a:lnTo>
                    <a:lnTo>
                      <a:pt x="81" y="59"/>
                    </a:lnTo>
                    <a:lnTo>
                      <a:pt x="70" y="51"/>
                    </a:lnTo>
                    <a:lnTo>
                      <a:pt x="45" y="53"/>
                    </a:lnTo>
                    <a:lnTo>
                      <a:pt x="19" y="51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2" name="Freeform 45"/>
              <p:cNvSpPr>
                <a:spLocks/>
              </p:cNvSpPr>
              <p:nvPr/>
            </p:nvSpPr>
            <p:spPr bwMode="blackWhite">
              <a:xfrm>
                <a:off x="655" y="991"/>
                <a:ext cx="191" cy="116"/>
              </a:xfrm>
              <a:custGeom>
                <a:avLst/>
                <a:gdLst>
                  <a:gd name="T0" fmla="*/ 6 w 191"/>
                  <a:gd name="T1" fmla="*/ 0 h 116"/>
                  <a:gd name="T2" fmla="*/ 0 w 191"/>
                  <a:gd name="T3" fmla="*/ 9 h 116"/>
                  <a:gd name="T4" fmla="*/ 0 w 191"/>
                  <a:gd name="T5" fmla="*/ 20 h 116"/>
                  <a:gd name="T6" fmla="*/ 13 w 191"/>
                  <a:gd name="T7" fmla="*/ 31 h 116"/>
                  <a:gd name="T8" fmla="*/ 21 w 191"/>
                  <a:gd name="T9" fmla="*/ 29 h 116"/>
                  <a:gd name="T10" fmla="*/ 24 w 191"/>
                  <a:gd name="T11" fmla="*/ 33 h 116"/>
                  <a:gd name="T12" fmla="*/ 35 w 191"/>
                  <a:gd name="T13" fmla="*/ 35 h 116"/>
                  <a:gd name="T14" fmla="*/ 40 w 191"/>
                  <a:gd name="T15" fmla="*/ 27 h 116"/>
                  <a:gd name="T16" fmla="*/ 59 w 191"/>
                  <a:gd name="T17" fmla="*/ 29 h 116"/>
                  <a:gd name="T18" fmla="*/ 62 w 191"/>
                  <a:gd name="T19" fmla="*/ 37 h 116"/>
                  <a:gd name="T20" fmla="*/ 68 w 191"/>
                  <a:gd name="T21" fmla="*/ 40 h 116"/>
                  <a:gd name="T22" fmla="*/ 84 w 191"/>
                  <a:gd name="T23" fmla="*/ 38 h 116"/>
                  <a:gd name="T24" fmla="*/ 89 w 191"/>
                  <a:gd name="T25" fmla="*/ 42 h 116"/>
                  <a:gd name="T26" fmla="*/ 97 w 191"/>
                  <a:gd name="T27" fmla="*/ 47 h 116"/>
                  <a:gd name="T28" fmla="*/ 103 w 191"/>
                  <a:gd name="T29" fmla="*/ 57 h 116"/>
                  <a:gd name="T30" fmla="*/ 103 w 191"/>
                  <a:gd name="T31" fmla="*/ 68 h 116"/>
                  <a:gd name="T32" fmla="*/ 98 w 191"/>
                  <a:gd name="T33" fmla="*/ 71 h 116"/>
                  <a:gd name="T34" fmla="*/ 101 w 191"/>
                  <a:gd name="T35" fmla="*/ 77 h 116"/>
                  <a:gd name="T36" fmla="*/ 93 w 191"/>
                  <a:gd name="T37" fmla="*/ 84 h 116"/>
                  <a:gd name="T38" fmla="*/ 93 w 191"/>
                  <a:gd name="T39" fmla="*/ 95 h 116"/>
                  <a:gd name="T40" fmla="*/ 105 w 191"/>
                  <a:gd name="T41" fmla="*/ 95 h 116"/>
                  <a:gd name="T42" fmla="*/ 111 w 191"/>
                  <a:gd name="T43" fmla="*/ 93 h 116"/>
                  <a:gd name="T44" fmla="*/ 114 w 191"/>
                  <a:gd name="T45" fmla="*/ 88 h 116"/>
                  <a:gd name="T46" fmla="*/ 117 w 191"/>
                  <a:gd name="T47" fmla="*/ 93 h 116"/>
                  <a:gd name="T48" fmla="*/ 125 w 191"/>
                  <a:gd name="T49" fmla="*/ 89 h 116"/>
                  <a:gd name="T50" fmla="*/ 139 w 191"/>
                  <a:gd name="T51" fmla="*/ 95 h 116"/>
                  <a:gd name="T52" fmla="*/ 149 w 191"/>
                  <a:gd name="T53" fmla="*/ 106 h 116"/>
                  <a:gd name="T54" fmla="*/ 150 w 191"/>
                  <a:gd name="T55" fmla="*/ 106 h 116"/>
                  <a:gd name="T56" fmla="*/ 152 w 191"/>
                  <a:gd name="T57" fmla="*/ 113 h 116"/>
                  <a:gd name="T58" fmla="*/ 162 w 191"/>
                  <a:gd name="T59" fmla="*/ 115 h 116"/>
                  <a:gd name="T60" fmla="*/ 173 w 191"/>
                  <a:gd name="T61" fmla="*/ 115 h 116"/>
                  <a:gd name="T62" fmla="*/ 165 w 191"/>
                  <a:gd name="T63" fmla="*/ 110 h 116"/>
                  <a:gd name="T64" fmla="*/ 168 w 191"/>
                  <a:gd name="T65" fmla="*/ 104 h 116"/>
                  <a:gd name="T66" fmla="*/ 176 w 191"/>
                  <a:gd name="T67" fmla="*/ 110 h 116"/>
                  <a:gd name="T68" fmla="*/ 185 w 191"/>
                  <a:gd name="T69" fmla="*/ 111 h 116"/>
                  <a:gd name="T70" fmla="*/ 187 w 191"/>
                  <a:gd name="T71" fmla="*/ 102 h 116"/>
                  <a:gd name="T72" fmla="*/ 177 w 191"/>
                  <a:gd name="T73" fmla="*/ 95 h 116"/>
                  <a:gd name="T74" fmla="*/ 171 w 191"/>
                  <a:gd name="T75" fmla="*/ 95 h 116"/>
                  <a:gd name="T76" fmla="*/ 162 w 191"/>
                  <a:gd name="T77" fmla="*/ 86 h 116"/>
                  <a:gd name="T78" fmla="*/ 171 w 191"/>
                  <a:gd name="T79" fmla="*/ 86 h 116"/>
                  <a:gd name="T80" fmla="*/ 177 w 191"/>
                  <a:gd name="T81" fmla="*/ 91 h 116"/>
                  <a:gd name="T82" fmla="*/ 190 w 191"/>
                  <a:gd name="T83" fmla="*/ 91 h 116"/>
                  <a:gd name="T84" fmla="*/ 188 w 191"/>
                  <a:gd name="T85" fmla="*/ 82 h 116"/>
                  <a:gd name="T86" fmla="*/ 176 w 191"/>
                  <a:gd name="T87" fmla="*/ 73 h 116"/>
                  <a:gd name="T88" fmla="*/ 168 w 191"/>
                  <a:gd name="T89" fmla="*/ 71 h 116"/>
                  <a:gd name="T90" fmla="*/ 157 w 191"/>
                  <a:gd name="T91" fmla="*/ 60 h 116"/>
                  <a:gd name="T92" fmla="*/ 141 w 191"/>
                  <a:gd name="T93" fmla="*/ 58 h 116"/>
                  <a:gd name="T94" fmla="*/ 130 w 191"/>
                  <a:gd name="T95" fmla="*/ 53 h 116"/>
                  <a:gd name="T96" fmla="*/ 120 w 191"/>
                  <a:gd name="T97" fmla="*/ 40 h 116"/>
                  <a:gd name="T98" fmla="*/ 114 w 191"/>
                  <a:gd name="T99" fmla="*/ 22 h 116"/>
                  <a:gd name="T100" fmla="*/ 105 w 191"/>
                  <a:gd name="T101" fmla="*/ 22 h 116"/>
                  <a:gd name="T102" fmla="*/ 101 w 191"/>
                  <a:gd name="T103" fmla="*/ 16 h 116"/>
                  <a:gd name="T104" fmla="*/ 97 w 191"/>
                  <a:gd name="T105" fmla="*/ 18 h 116"/>
                  <a:gd name="T106" fmla="*/ 87 w 191"/>
                  <a:gd name="T107" fmla="*/ 11 h 116"/>
                  <a:gd name="T108" fmla="*/ 71 w 191"/>
                  <a:gd name="T109" fmla="*/ 7 h 116"/>
                  <a:gd name="T110" fmla="*/ 65 w 191"/>
                  <a:gd name="T111" fmla="*/ 13 h 116"/>
                  <a:gd name="T112" fmla="*/ 51 w 191"/>
                  <a:gd name="T113" fmla="*/ 7 h 116"/>
                  <a:gd name="T114" fmla="*/ 41 w 191"/>
                  <a:gd name="T115" fmla="*/ 7 h 116"/>
                  <a:gd name="T116" fmla="*/ 38 w 191"/>
                  <a:gd name="T117" fmla="*/ 2 h 116"/>
                  <a:gd name="T118" fmla="*/ 32 w 191"/>
                  <a:gd name="T119" fmla="*/ 0 h 116"/>
                  <a:gd name="T120" fmla="*/ 24 w 191"/>
                  <a:gd name="T121" fmla="*/ 2 h 116"/>
                  <a:gd name="T122" fmla="*/ 6 w 191"/>
                  <a:gd name="T123" fmla="*/ 0 h 1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1"/>
                  <a:gd name="T187" fmla="*/ 0 h 116"/>
                  <a:gd name="T188" fmla="*/ 191 w 191"/>
                  <a:gd name="T189" fmla="*/ 116 h 1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1" h="116">
                    <a:moveTo>
                      <a:pt x="6" y="0"/>
                    </a:moveTo>
                    <a:lnTo>
                      <a:pt x="0" y="9"/>
                    </a:lnTo>
                    <a:lnTo>
                      <a:pt x="0" y="20"/>
                    </a:lnTo>
                    <a:lnTo>
                      <a:pt x="13" y="31"/>
                    </a:lnTo>
                    <a:lnTo>
                      <a:pt x="21" y="29"/>
                    </a:lnTo>
                    <a:lnTo>
                      <a:pt x="24" y="33"/>
                    </a:lnTo>
                    <a:lnTo>
                      <a:pt x="35" y="35"/>
                    </a:lnTo>
                    <a:lnTo>
                      <a:pt x="40" y="27"/>
                    </a:lnTo>
                    <a:lnTo>
                      <a:pt x="59" y="29"/>
                    </a:lnTo>
                    <a:lnTo>
                      <a:pt x="62" y="37"/>
                    </a:lnTo>
                    <a:lnTo>
                      <a:pt x="68" y="40"/>
                    </a:lnTo>
                    <a:lnTo>
                      <a:pt x="84" y="38"/>
                    </a:lnTo>
                    <a:lnTo>
                      <a:pt x="89" y="42"/>
                    </a:lnTo>
                    <a:lnTo>
                      <a:pt x="97" y="47"/>
                    </a:lnTo>
                    <a:lnTo>
                      <a:pt x="103" y="57"/>
                    </a:lnTo>
                    <a:lnTo>
                      <a:pt x="103" y="68"/>
                    </a:lnTo>
                    <a:lnTo>
                      <a:pt x="98" y="71"/>
                    </a:lnTo>
                    <a:lnTo>
                      <a:pt x="101" y="77"/>
                    </a:lnTo>
                    <a:lnTo>
                      <a:pt x="93" y="84"/>
                    </a:lnTo>
                    <a:lnTo>
                      <a:pt x="93" y="95"/>
                    </a:lnTo>
                    <a:lnTo>
                      <a:pt x="105" y="95"/>
                    </a:lnTo>
                    <a:lnTo>
                      <a:pt x="111" y="93"/>
                    </a:lnTo>
                    <a:lnTo>
                      <a:pt x="114" y="88"/>
                    </a:lnTo>
                    <a:lnTo>
                      <a:pt x="117" y="93"/>
                    </a:lnTo>
                    <a:lnTo>
                      <a:pt x="125" y="89"/>
                    </a:lnTo>
                    <a:lnTo>
                      <a:pt x="139" y="95"/>
                    </a:lnTo>
                    <a:lnTo>
                      <a:pt x="149" y="106"/>
                    </a:lnTo>
                    <a:lnTo>
                      <a:pt x="150" y="106"/>
                    </a:lnTo>
                    <a:lnTo>
                      <a:pt x="152" y="113"/>
                    </a:lnTo>
                    <a:lnTo>
                      <a:pt x="162" y="115"/>
                    </a:lnTo>
                    <a:lnTo>
                      <a:pt x="173" y="115"/>
                    </a:lnTo>
                    <a:lnTo>
                      <a:pt x="165" y="110"/>
                    </a:lnTo>
                    <a:lnTo>
                      <a:pt x="168" y="104"/>
                    </a:lnTo>
                    <a:lnTo>
                      <a:pt x="176" y="110"/>
                    </a:lnTo>
                    <a:lnTo>
                      <a:pt x="185" y="111"/>
                    </a:lnTo>
                    <a:lnTo>
                      <a:pt x="187" y="102"/>
                    </a:lnTo>
                    <a:lnTo>
                      <a:pt x="177" y="95"/>
                    </a:lnTo>
                    <a:lnTo>
                      <a:pt x="171" y="95"/>
                    </a:lnTo>
                    <a:lnTo>
                      <a:pt x="162" y="86"/>
                    </a:lnTo>
                    <a:lnTo>
                      <a:pt x="171" y="86"/>
                    </a:lnTo>
                    <a:lnTo>
                      <a:pt x="177" y="91"/>
                    </a:lnTo>
                    <a:lnTo>
                      <a:pt x="190" y="91"/>
                    </a:lnTo>
                    <a:lnTo>
                      <a:pt x="188" y="82"/>
                    </a:lnTo>
                    <a:lnTo>
                      <a:pt x="176" y="73"/>
                    </a:lnTo>
                    <a:lnTo>
                      <a:pt x="168" y="71"/>
                    </a:lnTo>
                    <a:lnTo>
                      <a:pt x="157" y="60"/>
                    </a:lnTo>
                    <a:lnTo>
                      <a:pt x="141" y="58"/>
                    </a:lnTo>
                    <a:lnTo>
                      <a:pt x="130" y="53"/>
                    </a:lnTo>
                    <a:lnTo>
                      <a:pt x="120" y="40"/>
                    </a:lnTo>
                    <a:lnTo>
                      <a:pt x="114" y="22"/>
                    </a:lnTo>
                    <a:lnTo>
                      <a:pt x="105" y="22"/>
                    </a:lnTo>
                    <a:lnTo>
                      <a:pt x="101" y="16"/>
                    </a:lnTo>
                    <a:lnTo>
                      <a:pt x="97" y="18"/>
                    </a:lnTo>
                    <a:lnTo>
                      <a:pt x="87" y="11"/>
                    </a:lnTo>
                    <a:lnTo>
                      <a:pt x="71" y="7"/>
                    </a:lnTo>
                    <a:lnTo>
                      <a:pt x="65" y="13"/>
                    </a:lnTo>
                    <a:lnTo>
                      <a:pt x="51" y="7"/>
                    </a:lnTo>
                    <a:lnTo>
                      <a:pt x="41" y="7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3" name="Freeform 46"/>
              <p:cNvSpPr>
                <a:spLocks/>
              </p:cNvSpPr>
              <p:nvPr/>
            </p:nvSpPr>
            <p:spPr bwMode="blackWhite">
              <a:xfrm>
                <a:off x="762" y="1642"/>
                <a:ext cx="138" cy="52"/>
              </a:xfrm>
              <a:custGeom>
                <a:avLst/>
                <a:gdLst>
                  <a:gd name="T0" fmla="*/ 0 w 138"/>
                  <a:gd name="T1" fmla="*/ 26 h 52"/>
                  <a:gd name="T2" fmla="*/ 11 w 138"/>
                  <a:gd name="T3" fmla="*/ 11 h 52"/>
                  <a:gd name="T4" fmla="*/ 16 w 138"/>
                  <a:gd name="T5" fmla="*/ 11 h 52"/>
                  <a:gd name="T6" fmla="*/ 26 w 138"/>
                  <a:gd name="T7" fmla="*/ 2 h 52"/>
                  <a:gd name="T8" fmla="*/ 38 w 138"/>
                  <a:gd name="T9" fmla="*/ 2 h 52"/>
                  <a:gd name="T10" fmla="*/ 41 w 138"/>
                  <a:gd name="T11" fmla="*/ 2 h 52"/>
                  <a:gd name="T12" fmla="*/ 44 w 138"/>
                  <a:gd name="T13" fmla="*/ 0 h 52"/>
                  <a:gd name="T14" fmla="*/ 57 w 138"/>
                  <a:gd name="T15" fmla="*/ 9 h 52"/>
                  <a:gd name="T16" fmla="*/ 62 w 138"/>
                  <a:gd name="T17" fmla="*/ 15 h 52"/>
                  <a:gd name="T18" fmla="*/ 65 w 138"/>
                  <a:gd name="T19" fmla="*/ 11 h 52"/>
                  <a:gd name="T20" fmla="*/ 75 w 138"/>
                  <a:gd name="T21" fmla="*/ 18 h 52"/>
                  <a:gd name="T22" fmla="*/ 82 w 138"/>
                  <a:gd name="T23" fmla="*/ 18 h 52"/>
                  <a:gd name="T24" fmla="*/ 88 w 138"/>
                  <a:gd name="T25" fmla="*/ 22 h 52"/>
                  <a:gd name="T26" fmla="*/ 98 w 138"/>
                  <a:gd name="T27" fmla="*/ 26 h 52"/>
                  <a:gd name="T28" fmla="*/ 98 w 138"/>
                  <a:gd name="T29" fmla="*/ 33 h 52"/>
                  <a:gd name="T30" fmla="*/ 114 w 138"/>
                  <a:gd name="T31" fmla="*/ 33 h 52"/>
                  <a:gd name="T32" fmla="*/ 119 w 138"/>
                  <a:gd name="T33" fmla="*/ 40 h 52"/>
                  <a:gd name="T34" fmla="*/ 130 w 138"/>
                  <a:gd name="T35" fmla="*/ 40 h 52"/>
                  <a:gd name="T36" fmla="*/ 137 w 138"/>
                  <a:gd name="T37" fmla="*/ 49 h 52"/>
                  <a:gd name="T38" fmla="*/ 132 w 138"/>
                  <a:gd name="T39" fmla="*/ 51 h 52"/>
                  <a:gd name="T40" fmla="*/ 130 w 138"/>
                  <a:gd name="T41" fmla="*/ 47 h 52"/>
                  <a:gd name="T42" fmla="*/ 129 w 138"/>
                  <a:gd name="T43" fmla="*/ 47 h 52"/>
                  <a:gd name="T44" fmla="*/ 119 w 138"/>
                  <a:gd name="T45" fmla="*/ 47 h 52"/>
                  <a:gd name="T46" fmla="*/ 116 w 138"/>
                  <a:gd name="T47" fmla="*/ 49 h 52"/>
                  <a:gd name="T48" fmla="*/ 108 w 138"/>
                  <a:gd name="T49" fmla="*/ 51 h 52"/>
                  <a:gd name="T50" fmla="*/ 96 w 138"/>
                  <a:gd name="T51" fmla="*/ 51 h 52"/>
                  <a:gd name="T52" fmla="*/ 88 w 138"/>
                  <a:gd name="T53" fmla="*/ 51 h 52"/>
                  <a:gd name="T54" fmla="*/ 88 w 138"/>
                  <a:gd name="T55" fmla="*/ 47 h 52"/>
                  <a:gd name="T56" fmla="*/ 75 w 138"/>
                  <a:gd name="T57" fmla="*/ 35 h 52"/>
                  <a:gd name="T58" fmla="*/ 75 w 138"/>
                  <a:gd name="T59" fmla="*/ 27 h 52"/>
                  <a:gd name="T60" fmla="*/ 62 w 138"/>
                  <a:gd name="T61" fmla="*/ 27 h 52"/>
                  <a:gd name="T62" fmla="*/ 57 w 138"/>
                  <a:gd name="T63" fmla="*/ 22 h 52"/>
                  <a:gd name="T64" fmla="*/ 52 w 138"/>
                  <a:gd name="T65" fmla="*/ 27 h 52"/>
                  <a:gd name="T66" fmla="*/ 49 w 138"/>
                  <a:gd name="T67" fmla="*/ 20 h 52"/>
                  <a:gd name="T68" fmla="*/ 44 w 138"/>
                  <a:gd name="T69" fmla="*/ 20 h 52"/>
                  <a:gd name="T70" fmla="*/ 44 w 138"/>
                  <a:gd name="T71" fmla="*/ 13 h 52"/>
                  <a:gd name="T72" fmla="*/ 41 w 138"/>
                  <a:gd name="T73" fmla="*/ 11 h 52"/>
                  <a:gd name="T74" fmla="*/ 28 w 138"/>
                  <a:gd name="T75" fmla="*/ 11 h 52"/>
                  <a:gd name="T76" fmla="*/ 20 w 138"/>
                  <a:gd name="T77" fmla="*/ 20 h 52"/>
                  <a:gd name="T78" fmla="*/ 10 w 138"/>
                  <a:gd name="T79" fmla="*/ 22 h 52"/>
                  <a:gd name="T80" fmla="*/ 0 w 138"/>
                  <a:gd name="T81" fmla="*/ 2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52"/>
                  <a:gd name="T125" fmla="*/ 138 w 138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52">
                    <a:moveTo>
                      <a:pt x="0" y="26"/>
                    </a:moveTo>
                    <a:lnTo>
                      <a:pt x="11" y="11"/>
                    </a:lnTo>
                    <a:lnTo>
                      <a:pt x="16" y="11"/>
                    </a:lnTo>
                    <a:lnTo>
                      <a:pt x="26" y="2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11"/>
                    </a:lnTo>
                    <a:lnTo>
                      <a:pt x="75" y="18"/>
                    </a:lnTo>
                    <a:lnTo>
                      <a:pt x="82" y="18"/>
                    </a:lnTo>
                    <a:lnTo>
                      <a:pt x="88" y="22"/>
                    </a:lnTo>
                    <a:lnTo>
                      <a:pt x="98" y="26"/>
                    </a:lnTo>
                    <a:lnTo>
                      <a:pt x="98" y="33"/>
                    </a:lnTo>
                    <a:lnTo>
                      <a:pt x="114" y="33"/>
                    </a:lnTo>
                    <a:lnTo>
                      <a:pt x="119" y="40"/>
                    </a:lnTo>
                    <a:lnTo>
                      <a:pt x="130" y="40"/>
                    </a:lnTo>
                    <a:lnTo>
                      <a:pt x="137" y="49"/>
                    </a:lnTo>
                    <a:lnTo>
                      <a:pt x="132" y="51"/>
                    </a:lnTo>
                    <a:lnTo>
                      <a:pt x="130" y="47"/>
                    </a:lnTo>
                    <a:lnTo>
                      <a:pt x="129" y="47"/>
                    </a:lnTo>
                    <a:lnTo>
                      <a:pt x="119" y="47"/>
                    </a:lnTo>
                    <a:lnTo>
                      <a:pt x="116" y="49"/>
                    </a:lnTo>
                    <a:lnTo>
                      <a:pt x="108" y="51"/>
                    </a:lnTo>
                    <a:lnTo>
                      <a:pt x="96" y="51"/>
                    </a:lnTo>
                    <a:lnTo>
                      <a:pt x="88" y="51"/>
                    </a:lnTo>
                    <a:lnTo>
                      <a:pt x="88" y="47"/>
                    </a:lnTo>
                    <a:lnTo>
                      <a:pt x="75" y="35"/>
                    </a:lnTo>
                    <a:lnTo>
                      <a:pt x="75" y="27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2" y="27"/>
                    </a:lnTo>
                    <a:lnTo>
                      <a:pt x="49" y="20"/>
                    </a:lnTo>
                    <a:lnTo>
                      <a:pt x="44" y="20"/>
                    </a:lnTo>
                    <a:lnTo>
                      <a:pt x="44" y="13"/>
                    </a:lnTo>
                    <a:lnTo>
                      <a:pt x="41" y="11"/>
                    </a:lnTo>
                    <a:lnTo>
                      <a:pt x="28" y="11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4" name="Freeform 47"/>
              <p:cNvSpPr>
                <a:spLocks/>
              </p:cNvSpPr>
              <p:nvPr/>
            </p:nvSpPr>
            <p:spPr bwMode="blackWhite">
              <a:xfrm>
                <a:off x="882" y="1680"/>
                <a:ext cx="85" cy="44"/>
              </a:xfrm>
              <a:custGeom>
                <a:avLst/>
                <a:gdLst>
                  <a:gd name="T0" fmla="*/ 0 w 85"/>
                  <a:gd name="T1" fmla="*/ 32 h 44"/>
                  <a:gd name="T2" fmla="*/ 8 w 85"/>
                  <a:gd name="T3" fmla="*/ 34 h 44"/>
                  <a:gd name="T4" fmla="*/ 25 w 85"/>
                  <a:gd name="T5" fmla="*/ 32 h 44"/>
                  <a:gd name="T6" fmla="*/ 33 w 85"/>
                  <a:gd name="T7" fmla="*/ 41 h 44"/>
                  <a:gd name="T8" fmla="*/ 44 w 85"/>
                  <a:gd name="T9" fmla="*/ 43 h 44"/>
                  <a:gd name="T10" fmla="*/ 49 w 85"/>
                  <a:gd name="T11" fmla="*/ 32 h 44"/>
                  <a:gd name="T12" fmla="*/ 48 w 85"/>
                  <a:gd name="T13" fmla="*/ 29 h 44"/>
                  <a:gd name="T14" fmla="*/ 52 w 85"/>
                  <a:gd name="T15" fmla="*/ 25 h 44"/>
                  <a:gd name="T16" fmla="*/ 63 w 85"/>
                  <a:gd name="T17" fmla="*/ 32 h 44"/>
                  <a:gd name="T18" fmla="*/ 71 w 85"/>
                  <a:gd name="T19" fmla="*/ 32 h 44"/>
                  <a:gd name="T20" fmla="*/ 71 w 85"/>
                  <a:gd name="T21" fmla="*/ 27 h 44"/>
                  <a:gd name="T22" fmla="*/ 76 w 85"/>
                  <a:gd name="T23" fmla="*/ 27 h 44"/>
                  <a:gd name="T24" fmla="*/ 84 w 85"/>
                  <a:gd name="T25" fmla="*/ 20 h 44"/>
                  <a:gd name="T26" fmla="*/ 79 w 85"/>
                  <a:gd name="T27" fmla="*/ 18 h 44"/>
                  <a:gd name="T28" fmla="*/ 79 w 85"/>
                  <a:gd name="T29" fmla="*/ 11 h 44"/>
                  <a:gd name="T30" fmla="*/ 79 w 85"/>
                  <a:gd name="T31" fmla="*/ 5 h 44"/>
                  <a:gd name="T32" fmla="*/ 67 w 85"/>
                  <a:gd name="T33" fmla="*/ 4 h 44"/>
                  <a:gd name="T34" fmla="*/ 57 w 85"/>
                  <a:gd name="T35" fmla="*/ 5 h 44"/>
                  <a:gd name="T36" fmla="*/ 49 w 85"/>
                  <a:gd name="T37" fmla="*/ 5 h 44"/>
                  <a:gd name="T38" fmla="*/ 38 w 85"/>
                  <a:gd name="T39" fmla="*/ 4 h 44"/>
                  <a:gd name="T40" fmla="*/ 29 w 85"/>
                  <a:gd name="T41" fmla="*/ 0 h 44"/>
                  <a:gd name="T42" fmla="*/ 25 w 85"/>
                  <a:gd name="T43" fmla="*/ 4 h 44"/>
                  <a:gd name="T44" fmla="*/ 25 w 85"/>
                  <a:gd name="T45" fmla="*/ 13 h 44"/>
                  <a:gd name="T46" fmla="*/ 16 w 85"/>
                  <a:gd name="T47" fmla="*/ 13 h 44"/>
                  <a:gd name="T48" fmla="*/ 13 w 85"/>
                  <a:gd name="T49" fmla="*/ 20 h 44"/>
                  <a:gd name="T50" fmla="*/ 8 w 85"/>
                  <a:gd name="T51" fmla="*/ 23 h 44"/>
                  <a:gd name="T52" fmla="*/ 0 w 85"/>
                  <a:gd name="T53" fmla="*/ 32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5"/>
                  <a:gd name="T82" fmla="*/ 0 h 44"/>
                  <a:gd name="T83" fmla="*/ 85 w 85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5" h="44">
                    <a:moveTo>
                      <a:pt x="0" y="32"/>
                    </a:moveTo>
                    <a:lnTo>
                      <a:pt x="8" y="34"/>
                    </a:lnTo>
                    <a:lnTo>
                      <a:pt x="25" y="32"/>
                    </a:lnTo>
                    <a:lnTo>
                      <a:pt x="33" y="41"/>
                    </a:lnTo>
                    <a:lnTo>
                      <a:pt x="44" y="43"/>
                    </a:lnTo>
                    <a:lnTo>
                      <a:pt x="49" y="32"/>
                    </a:lnTo>
                    <a:lnTo>
                      <a:pt x="48" y="29"/>
                    </a:lnTo>
                    <a:lnTo>
                      <a:pt x="52" y="25"/>
                    </a:lnTo>
                    <a:lnTo>
                      <a:pt x="63" y="32"/>
                    </a:lnTo>
                    <a:lnTo>
                      <a:pt x="71" y="32"/>
                    </a:lnTo>
                    <a:lnTo>
                      <a:pt x="71" y="27"/>
                    </a:lnTo>
                    <a:lnTo>
                      <a:pt x="76" y="27"/>
                    </a:lnTo>
                    <a:lnTo>
                      <a:pt x="84" y="20"/>
                    </a:lnTo>
                    <a:lnTo>
                      <a:pt x="79" y="18"/>
                    </a:lnTo>
                    <a:lnTo>
                      <a:pt x="79" y="11"/>
                    </a:lnTo>
                    <a:lnTo>
                      <a:pt x="79" y="5"/>
                    </a:lnTo>
                    <a:lnTo>
                      <a:pt x="67" y="4"/>
                    </a:lnTo>
                    <a:lnTo>
                      <a:pt x="57" y="5"/>
                    </a:lnTo>
                    <a:lnTo>
                      <a:pt x="49" y="5"/>
                    </a:lnTo>
                    <a:lnTo>
                      <a:pt x="38" y="4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25" y="13"/>
                    </a:lnTo>
                    <a:lnTo>
                      <a:pt x="16" y="13"/>
                    </a:lnTo>
                    <a:lnTo>
                      <a:pt x="13" y="20"/>
                    </a:lnTo>
                    <a:lnTo>
                      <a:pt x="8" y="23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5" name="Freeform 48"/>
              <p:cNvSpPr>
                <a:spLocks/>
              </p:cNvSpPr>
              <p:nvPr/>
            </p:nvSpPr>
            <p:spPr bwMode="blackWhite">
              <a:xfrm>
                <a:off x="828" y="1809"/>
                <a:ext cx="547" cy="940"/>
              </a:xfrm>
              <a:custGeom>
                <a:avLst/>
                <a:gdLst>
                  <a:gd name="T0" fmla="*/ 62 w 547"/>
                  <a:gd name="T1" fmla="*/ 15 h 940"/>
                  <a:gd name="T2" fmla="*/ 104 w 547"/>
                  <a:gd name="T3" fmla="*/ 0 h 940"/>
                  <a:gd name="T4" fmla="*/ 86 w 547"/>
                  <a:gd name="T5" fmla="*/ 31 h 940"/>
                  <a:gd name="T6" fmla="*/ 104 w 547"/>
                  <a:gd name="T7" fmla="*/ 30 h 940"/>
                  <a:gd name="T8" fmla="*/ 120 w 547"/>
                  <a:gd name="T9" fmla="*/ 28 h 940"/>
                  <a:gd name="T10" fmla="*/ 145 w 547"/>
                  <a:gd name="T11" fmla="*/ 39 h 940"/>
                  <a:gd name="T12" fmla="*/ 219 w 547"/>
                  <a:gd name="T13" fmla="*/ 55 h 940"/>
                  <a:gd name="T14" fmla="*/ 254 w 547"/>
                  <a:gd name="T15" fmla="*/ 74 h 940"/>
                  <a:gd name="T16" fmla="*/ 297 w 547"/>
                  <a:gd name="T17" fmla="*/ 83 h 940"/>
                  <a:gd name="T18" fmla="*/ 361 w 547"/>
                  <a:gd name="T19" fmla="*/ 129 h 940"/>
                  <a:gd name="T20" fmla="*/ 396 w 547"/>
                  <a:gd name="T21" fmla="*/ 184 h 940"/>
                  <a:gd name="T22" fmla="*/ 532 w 547"/>
                  <a:gd name="T23" fmla="*/ 232 h 940"/>
                  <a:gd name="T24" fmla="*/ 533 w 547"/>
                  <a:gd name="T25" fmla="*/ 312 h 940"/>
                  <a:gd name="T26" fmla="*/ 498 w 547"/>
                  <a:gd name="T27" fmla="*/ 354 h 940"/>
                  <a:gd name="T28" fmla="*/ 493 w 547"/>
                  <a:gd name="T29" fmla="*/ 415 h 940"/>
                  <a:gd name="T30" fmla="*/ 474 w 547"/>
                  <a:gd name="T31" fmla="*/ 441 h 940"/>
                  <a:gd name="T32" fmla="*/ 442 w 547"/>
                  <a:gd name="T33" fmla="*/ 485 h 940"/>
                  <a:gd name="T34" fmla="*/ 394 w 547"/>
                  <a:gd name="T35" fmla="*/ 500 h 940"/>
                  <a:gd name="T36" fmla="*/ 370 w 547"/>
                  <a:gd name="T37" fmla="*/ 546 h 940"/>
                  <a:gd name="T38" fmla="*/ 366 w 547"/>
                  <a:gd name="T39" fmla="*/ 585 h 940"/>
                  <a:gd name="T40" fmla="*/ 329 w 547"/>
                  <a:gd name="T41" fmla="*/ 620 h 940"/>
                  <a:gd name="T42" fmla="*/ 305 w 547"/>
                  <a:gd name="T43" fmla="*/ 648 h 940"/>
                  <a:gd name="T44" fmla="*/ 291 w 547"/>
                  <a:gd name="T45" fmla="*/ 662 h 940"/>
                  <a:gd name="T46" fmla="*/ 283 w 547"/>
                  <a:gd name="T47" fmla="*/ 699 h 940"/>
                  <a:gd name="T48" fmla="*/ 246 w 547"/>
                  <a:gd name="T49" fmla="*/ 714 h 940"/>
                  <a:gd name="T50" fmla="*/ 217 w 547"/>
                  <a:gd name="T51" fmla="*/ 731 h 940"/>
                  <a:gd name="T52" fmla="*/ 216 w 547"/>
                  <a:gd name="T53" fmla="*/ 767 h 940"/>
                  <a:gd name="T54" fmla="*/ 187 w 547"/>
                  <a:gd name="T55" fmla="*/ 795 h 940"/>
                  <a:gd name="T56" fmla="*/ 204 w 547"/>
                  <a:gd name="T57" fmla="*/ 821 h 940"/>
                  <a:gd name="T58" fmla="*/ 177 w 547"/>
                  <a:gd name="T59" fmla="*/ 843 h 940"/>
                  <a:gd name="T60" fmla="*/ 161 w 547"/>
                  <a:gd name="T61" fmla="*/ 884 h 940"/>
                  <a:gd name="T62" fmla="*/ 200 w 547"/>
                  <a:gd name="T63" fmla="*/ 939 h 940"/>
                  <a:gd name="T64" fmla="*/ 155 w 547"/>
                  <a:gd name="T65" fmla="*/ 911 h 940"/>
                  <a:gd name="T66" fmla="*/ 128 w 547"/>
                  <a:gd name="T67" fmla="*/ 862 h 940"/>
                  <a:gd name="T68" fmla="*/ 125 w 547"/>
                  <a:gd name="T69" fmla="*/ 731 h 940"/>
                  <a:gd name="T70" fmla="*/ 120 w 547"/>
                  <a:gd name="T71" fmla="*/ 675 h 940"/>
                  <a:gd name="T72" fmla="*/ 123 w 547"/>
                  <a:gd name="T73" fmla="*/ 614 h 940"/>
                  <a:gd name="T74" fmla="*/ 128 w 547"/>
                  <a:gd name="T75" fmla="*/ 566 h 940"/>
                  <a:gd name="T76" fmla="*/ 126 w 547"/>
                  <a:gd name="T77" fmla="*/ 491 h 940"/>
                  <a:gd name="T78" fmla="*/ 129 w 547"/>
                  <a:gd name="T79" fmla="*/ 426 h 940"/>
                  <a:gd name="T80" fmla="*/ 97 w 547"/>
                  <a:gd name="T81" fmla="*/ 384 h 940"/>
                  <a:gd name="T82" fmla="*/ 48 w 547"/>
                  <a:gd name="T83" fmla="*/ 349 h 940"/>
                  <a:gd name="T84" fmla="*/ 32 w 547"/>
                  <a:gd name="T85" fmla="*/ 295 h 940"/>
                  <a:gd name="T86" fmla="*/ 8 w 547"/>
                  <a:gd name="T87" fmla="*/ 267 h 940"/>
                  <a:gd name="T88" fmla="*/ 10 w 547"/>
                  <a:gd name="T89" fmla="*/ 218 h 940"/>
                  <a:gd name="T90" fmla="*/ 5 w 547"/>
                  <a:gd name="T91" fmla="*/ 170 h 940"/>
                  <a:gd name="T92" fmla="*/ 40 w 547"/>
                  <a:gd name="T93" fmla="*/ 76 h 9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7"/>
                  <a:gd name="T142" fmla="*/ 0 h 940"/>
                  <a:gd name="T143" fmla="*/ 547 w 547"/>
                  <a:gd name="T144" fmla="*/ 940 h 9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7" h="940">
                    <a:moveTo>
                      <a:pt x="42" y="41"/>
                    </a:moveTo>
                    <a:lnTo>
                      <a:pt x="48" y="30"/>
                    </a:lnTo>
                    <a:lnTo>
                      <a:pt x="62" y="15"/>
                    </a:lnTo>
                    <a:lnTo>
                      <a:pt x="81" y="6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1" y="9"/>
                    </a:lnTo>
                    <a:lnTo>
                      <a:pt x="88" y="17"/>
                    </a:lnTo>
                    <a:lnTo>
                      <a:pt x="86" y="31"/>
                    </a:lnTo>
                    <a:lnTo>
                      <a:pt x="88" y="44"/>
                    </a:lnTo>
                    <a:lnTo>
                      <a:pt x="99" y="44"/>
                    </a:lnTo>
                    <a:lnTo>
                      <a:pt x="104" y="30"/>
                    </a:lnTo>
                    <a:lnTo>
                      <a:pt x="105" y="17"/>
                    </a:lnTo>
                    <a:lnTo>
                      <a:pt x="112" y="20"/>
                    </a:lnTo>
                    <a:lnTo>
                      <a:pt x="120" y="28"/>
                    </a:lnTo>
                    <a:lnTo>
                      <a:pt x="134" y="26"/>
                    </a:lnTo>
                    <a:lnTo>
                      <a:pt x="142" y="31"/>
                    </a:lnTo>
                    <a:lnTo>
                      <a:pt x="145" y="39"/>
                    </a:lnTo>
                    <a:lnTo>
                      <a:pt x="164" y="37"/>
                    </a:lnTo>
                    <a:lnTo>
                      <a:pt x="204" y="31"/>
                    </a:lnTo>
                    <a:lnTo>
                      <a:pt x="219" y="55"/>
                    </a:lnTo>
                    <a:lnTo>
                      <a:pt x="244" y="68"/>
                    </a:lnTo>
                    <a:lnTo>
                      <a:pt x="243" y="79"/>
                    </a:lnTo>
                    <a:lnTo>
                      <a:pt x="254" y="74"/>
                    </a:lnTo>
                    <a:lnTo>
                      <a:pt x="265" y="74"/>
                    </a:lnTo>
                    <a:lnTo>
                      <a:pt x="281" y="83"/>
                    </a:lnTo>
                    <a:lnTo>
                      <a:pt x="297" y="83"/>
                    </a:lnTo>
                    <a:lnTo>
                      <a:pt x="313" y="83"/>
                    </a:lnTo>
                    <a:lnTo>
                      <a:pt x="337" y="103"/>
                    </a:lnTo>
                    <a:lnTo>
                      <a:pt x="361" y="129"/>
                    </a:lnTo>
                    <a:lnTo>
                      <a:pt x="372" y="157"/>
                    </a:lnTo>
                    <a:lnTo>
                      <a:pt x="366" y="177"/>
                    </a:lnTo>
                    <a:lnTo>
                      <a:pt x="396" y="184"/>
                    </a:lnTo>
                    <a:lnTo>
                      <a:pt x="447" y="196"/>
                    </a:lnTo>
                    <a:lnTo>
                      <a:pt x="498" y="208"/>
                    </a:lnTo>
                    <a:lnTo>
                      <a:pt x="532" y="232"/>
                    </a:lnTo>
                    <a:lnTo>
                      <a:pt x="546" y="256"/>
                    </a:lnTo>
                    <a:lnTo>
                      <a:pt x="546" y="286"/>
                    </a:lnTo>
                    <a:lnTo>
                      <a:pt x="533" y="312"/>
                    </a:lnTo>
                    <a:lnTo>
                      <a:pt x="519" y="325"/>
                    </a:lnTo>
                    <a:lnTo>
                      <a:pt x="509" y="334"/>
                    </a:lnTo>
                    <a:lnTo>
                      <a:pt x="498" y="354"/>
                    </a:lnTo>
                    <a:lnTo>
                      <a:pt x="498" y="371"/>
                    </a:lnTo>
                    <a:lnTo>
                      <a:pt x="498" y="393"/>
                    </a:lnTo>
                    <a:lnTo>
                      <a:pt x="493" y="415"/>
                    </a:lnTo>
                    <a:lnTo>
                      <a:pt x="485" y="419"/>
                    </a:lnTo>
                    <a:lnTo>
                      <a:pt x="482" y="432"/>
                    </a:lnTo>
                    <a:lnTo>
                      <a:pt x="474" y="441"/>
                    </a:lnTo>
                    <a:lnTo>
                      <a:pt x="473" y="452"/>
                    </a:lnTo>
                    <a:lnTo>
                      <a:pt x="460" y="463"/>
                    </a:lnTo>
                    <a:lnTo>
                      <a:pt x="442" y="485"/>
                    </a:lnTo>
                    <a:lnTo>
                      <a:pt x="426" y="491"/>
                    </a:lnTo>
                    <a:lnTo>
                      <a:pt x="415" y="491"/>
                    </a:lnTo>
                    <a:lnTo>
                      <a:pt x="394" y="500"/>
                    </a:lnTo>
                    <a:lnTo>
                      <a:pt x="375" y="526"/>
                    </a:lnTo>
                    <a:lnTo>
                      <a:pt x="370" y="535"/>
                    </a:lnTo>
                    <a:lnTo>
                      <a:pt x="370" y="546"/>
                    </a:lnTo>
                    <a:lnTo>
                      <a:pt x="375" y="561"/>
                    </a:lnTo>
                    <a:lnTo>
                      <a:pt x="366" y="574"/>
                    </a:lnTo>
                    <a:lnTo>
                      <a:pt x="366" y="585"/>
                    </a:lnTo>
                    <a:lnTo>
                      <a:pt x="350" y="598"/>
                    </a:lnTo>
                    <a:lnTo>
                      <a:pt x="337" y="607"/>
                    </a:lnTo>
                    <a:lnTo>
                      <a:pt x="329" y="620"/>
                    </a:lnTo>
                    <a:lnTo>
                      <a:pt x="324" y="635"/>
                    </a:lnTo>
                    <a:lnTo>
                      <a:pt x="311" y="651"/>
                    </a:lnTo>
                    <a:lnTo>
                      <a:pt x="305" y="648"/>
                    </a:lnTo>
                    <a:lnTo>
                      <a:pt x="295" y="648"/>
                    </a:lnTo>
                    <a:lnTo>
                      <a:pt x="281" y="655"/>
                    </a:lnTo>
                    <a:lnTo>
                      <a:pt x="291" y="662"/>
                    </a:lnTo>
                    <a:lnTo>
                      <a:pt x="291" y="677"/>
                    </a:lnTo>
                    <a:lnTo>
                      <a:pt x="289" y="690"/>
                    </a:lnTo>
                    <a:lnTo>
                      <a:pt x="283" y="699"/>
                    </a:lnTo>
                    <a:lnTo>
                      <a:pt x="265" y="701"/>
                    </a:lnTo>
                    <a:lnTo>
                      <a:pt x="252" y="705"/>
                    </a:lnTo>
                    <a:lnTo>
                      <a:pt x="246" y="714"/>
                    </a:lnTo>
                    <a:lnTo>
                      <a:pt x="246" y="731"/>
                    </a:lnTo>
                    <a:lnTo>
                      <a:pt x="230" y="734"/>
                    </a:lnTo>
                    <a:lnTo>
                      <a:pt x="217" y="731"/>
                    </a:lnTo>
                    <a:lnTo>
                      <a:pt x="212" y="740"/>
                    </a:lnTo>
                    <a:lnTo>
                      <a:pt x="219" y="745"/>
                    </a:lnTo>
                    <a:lnTo>
                      <a:pt x="216" y="767"/>
                    </a:lnTo>
                    <a:lnTo>
                      <a:pt x="209" y="788"/>
                    </a:lnTo>
                    <a:lnTo>
                      <a:pt x="193" y="788"/>
                    </a:lnTo>
                    <a:lnTo>
                      <a:pt x="187" y="795"/>
                    </a:lnTo>
                    <a:lnTo>
                      <a:pt x="188" y="812"/>
                    </a:lnTo>
                    <a:lnTo>
                      <a:pt x="198" y="812"/>
                    </a:lnTo>
                    <a:lnTo>
                      <a:pt x="204" y="821"/>
                    </a:lnTo>
                    <a:lnTo>
                      <a:pt x="201" y="836"/>
                    </a:lnTo>
                    <a:lnTo>
                      <a:pt x="192" y="838"/>
                    </a:lnTo>
                    <a:lnTo>
                      <a:pt x="177" y="843"/>
                    </a:lnTo>
                    <a:lnTo>
                      <a:pt x="172" y="856"/>
                    </a:lnTo>
                    <a:lnTo>
                      <a:pt x="171" y="874"/>
                    </a:lnTo>
                    <a:lnTo>
                      <a:pt x="161" y="884"/>
                    </a:lnTo>
                    <a:lnTo>
                      <a:pt x="195" y="915"/>
                    </a:lnTo>
                    <a:lnTo>
                      <a:pt x="204" y="930"/>
                    </a:lnTo>
                    <a:lnTo>
                      <a:pt x="200" y="939"/>
                    </a:lnTo>
                    <a:lnTo>
                      <a:pt x="185" y="933"/>
                    </a:lnTo>
                    <a:lnTo>
                      <a:pt x="172" y="921"/>
                    </a:lnTo>
                    <a:lnTo>
                      <a:pt x="155" y="911"/>
                    </a:lnTo>
                    <a:lnTo>
                      <a:pt x="139" y="897"/>
                    </a:lnTo>
                    <a:lnTo>
                      <a:pt x="128" y="878"/>
                    </a:lnTo>
                    <a:lnTo>
                      <a:pt x="128" y="862"/>
                    </a:lnTo>
                    <a:lnTo>
                      <a:pt x="129" y="850"/>
                    </a:lnTo>
                    <a:lnTo>
                      <a:pt x="128" y="749"/>
                    </a:lnTo>
                    <a:lnTo>
                      <a:pt x="125" y="731"/>
                    </a:lnTo>
                    <a:lnTo>
                      <a:pt x="112" y="712"/>
                    </a:lnTo>
                    <a:lnTo>
                      <a:pt x="112" y="694"/>
                    </a:lnTo>
                    <a:lnTo>
                      <a:pt x="120" y="675"/>
                    </a:lnTo>
                    <a:lnTo>
                      <a:pt x="128" y="649"/>
                    </a:lnTo>
                    <a:lnTo>
                      <a:pt x="125" y="625"/>
                    </a:lnTo>
                    <a:lnTo>
                      <a:pt x="123" y="614"/>
                    </a:lnTo>
                    <a:lnTo>
                      <a:pt x="121" y="601"/>
                    </a:lnTo>
                    <a:lnTo>
                      <a:pt x="126" y="594"/>
                    </a:lnTo>
                    <a:lnTo>
                      <a:pt x="128" y="566"/>
                    </a:lnTo>
                    <a:lnTo>
                      <a:pt x="126" y="553"/>
                    </a:lnTo>
                    <a:lnTo>
                      <a:pt x="131" y="518"/>
                    </a:lnTo>
                    <a:lnTo>
                      <a:pt x="126" y="491"/>
                    </a:lnTo>
                    <a:lnTo>
                      <a:pt x="129" y="474"/>
                    </a:lnTo>
                    <a:lnTo>
                      <a:pt x="136" y="445"/>
                    </a:lnTo>
                    <a:lnTo>
                      <a:pt x="129" y="426"/>
                    </a:lnTo>
                    <a:lnTo>
                      <a:pt x="117" y="413"/>
                    </a:lnTo>
                    <a:lnTo>
                      <a:pt x="112" y="398"/>
                    </a:lnTo>
                    <a:lnTo>
                      <a:pt x="97" y="384"/>
                    </a:lnTo>
                    <a:lnTo>
                      <a:pt x="81" y="374"/>
                    </a:lnTo>
                    <a:lnTo>
                      <a:pt x="59" y="369"/>
                    </a:lnTo>
                    <a:lnTo>
                      <a:pt x="48" y="349"/>
                    </a:lnTo>
                    <a:lnTo>
                      <a:pt x="34" y="328"/>
                    </a:lnTo>
                    <a:lnTo>
                      <a:pt x="32" y="312"/>
                    </a:lnTo>
                    <a:lnTo>
                      <a:pt x="32" y="295"/>
                    </a:lnTo>
                    <a:lnTo>
                      <a:pt x="27" y="286"/>
                    </a:lnTo>
                    <a:lnTo>
                      <a:pt x="19" y="273"/>
                    </a:lnTo>
                    <a:lnTo>
                      <a:pt x="8" y="267"/>
                    </a:lnTo>
                    <a:lnTo>
                      <a:pt x="0" y="255"/>
                    </a:lnTo>
                    <a:lnTo>
                      <a:pt x="10" y="244"/>
                    </a:lnTo>
                    <a:lnTo>
                      <a:pt x="10" y="218"/>
                    </a:lnTo>
                    <a:lnTo>
                      <a:pt x="5" y="203"/>
                    </a:lnTo>
                    <a:lnTo>
                      <a:pt x="0" y="190"/>
                    </a:lnTo>
                    <a:lnTo>
                      <a:pt x="5" y="170"/>
                    </a:lnTo>
                    <a:lnTo>
                      <a:pt x="26" y="120"/>
                    </a:lnTo>
                    <a:lnTo>
                      <a:pt x="27" y="100"/>
                    </a:lnTo>
                    <a:lnTo>
                      <a:pt x="40" y="76"/>
                    </a:lnTo>
                    <a:lnTo>
                      <a:pt x="40" y="65"/>
                    </a:lnTo>
                    <a:lnTo>
                      <a:pt x="42" y="41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711" name="Freeform 49"/>
            <p:cNvSpPr>
              <a:spLocks/>
            </p:cNvSpPr>
            <p:nvPr/>
          </p:nvSpPr>
          <p:spPr bwMode="blackWhite">
            <a:xfrm>
              <a:off x="2040" y="916"/>
              <a:ext cx="1975" cy="608"/>
            </a:xfrm>
            <a:custGeom>
              <a:avLst/>
              <a:gdLst>
                <a:gd name="T0" fmla="*/ 1975 w 1975"/>
                <a:gd name="T1" fmla="*/ 0 h 608"/>
                <a:gd name="T2" fmla="*/ 1588 w 1975"/>
                <a:gd name="T3" fmla="*/ 0 h 608"/>
                <a:gd name="T4" fmla="*/ 0 w 1975"/>
                <a:gd name="T5" fmla="*/ 608 h 608"/>
                <a:gd name="T6" fmla="*/ 0 60000 65536"/>
                <a:gd name="T7" fmla="*/ 0 60000 65536"/>
                <a:gd name="T8" fmla="*/ 0 60000 65536"/>
                <a:gd name="T9" fmla="*/ 0 w 1975"/>
                <a:gd name="T10" fmla="*/ 0 h 608"/>
                <a:gd name="T11" fmla="*/ 1975 w 1975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5" h="608">
                  <a:moveTo>
                    <a:pt x="1975" y="0"/>
                  </a:moveTo>
                  <a:lnTo>
                    <a:pt x="1588" y="0"/>
                  </a:lnTo>
                  <a:lnTo>
                    <a:pt x="0" y="6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2" name="Freeform 50"/>
            <p:cNvSpPr>
              <a:spLocks/>
            </p:cNvSpPr>
            <p:nvPr/>
          </p:nvSpPr>
          <p:spPr bwMode="blackWhite">
            <a:xfrm>
              <a:off x="2208" y="1252"/>
              <a:ext cx="1807" cy="292"/>
            </a:xfrm>
            <a:custGeom>
              <a:avLst/>
              <a:gdLst>
                <a:gd name="T0" fmla="*/ 1807 w 1807"/>
                <a:gd name="T1" fmla="*/ 0 h 292"/>
                <a:gd name="T2" fmla="*/ 1411 w 1807"/>
                <a:gd name="T3" fmla="*/ 0 h 292"/>
                <a:gd name="T4" fmla="*/ 0 w 1807"/>
                <a:gd name="T5" fmla="*/ 292 h 292"/>
                <a:gd name="T6" fmla="*/ 0 60000 65536"/>
                <a:gd name="T7" fmla="*/ 0 60000 65536"/>
                <a:gd name="T8" fmla="*/ 0 60000 65536"/>
                <a:gd name="T9" fmla="*/ 0 w 1807"/>
                <a:gd name="T10" fmla="*/ 0 h 292"/>
                <a:gd name="T11" fmla="*/ 1807 w 1807"/>
                <a:gd name="T12" fmla="*/ 292 h 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7" h="292">
                  <a:moveTo>
                    <a:pt x="1807" y="0"/>
                  </a:moveTo>
                  <a:lnTo>
                    <a:pt x="1411" y="0"/>
                  </a:lnTo>
                  <a:lnTo>
                    <a:pt x="0" y="29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3" name="Freeform 51"/>
            <p:cNvSpPr>
              <a:spLocks/>
            </p:cNvSpPr>
            <p:nvPr/>
          </p:nvSpPr>
          <p:spPr bwMode="blackWhite">
            <a:xfrm>
              <a:off x="3396" y="1586"/>
              <a:ext cx="619" cy="106"/>
            </a:xfrm>
            <a:custGeom>
              <a:avLst/>
              <a:gdLst>
                <a:gd name="T0" fmla="*/ 619 w 619"/>
                <a:gd name="T1" fmla="*/ 0 h 106"/>
                <a:gd name="T2" fmla="*/ 241 w 619"/>
                <a:gd name="T3" fmla="*/ 0 h 106"/>
                <a:gd name="T4" fmla="*/ 0 w 619"/>
                <a:gd name="T5" fmla="*/ 106 h 106"/>
                <a:gd name="T6" fmla="*/ 0 60000 65536"/>
                <a:gd name="T7" fmla="*/ 0 60000 65536"/>
                <a:gd name="T8" fmla="*/ 0 60000 65536"/>
                <a:gd name="T9" fmla="*/ 0 w 619"/>
                <a:gd name="T10" fmla="*/ 0 h 106"/>
                <a:gd name="T11" fmla="*/ 619 w 619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9" h="106">
                  <a:moveTo>
                    <a:pt x="619" y="0"/>
                  </a:moveTo>
                  <a:lnTo>
                    <a:pt x="241" y="0"/>
                  </a:lnTo>
                  <a:lnTo>
                    <a:pt x="0" y="10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4" name="Freeform 52"/>
            <p:cNvSpPr>
              <a:spLocks/>
            </p:cNvSpPr>
            <p:nvPr/>
          </p:nvSpPr>
          <p:spPr bwMode="blackWhite">
            <a:xfrm>
              <a:off x="3637" y="1923"/>
              <a:ext cx="378" cy="560"/>
            </a:xfrm>
            <a:custGeom>
              <a:avLst/>
              <a:gdLst>
                <a:gd name="T0" fmla="*/ 378 w 378"/>
                <a:gd name="T1" fmla="*/ 0 h 560"/>
                <a:gd name="T2" fmla="*/ 181 w 378"/>
                <a:gd name="T3" fmla="*/ 42 h 560"/>
                <a:gd name="T4" fmla="*/ 0 w 378"/>
                <a:gd name="T5" fmla="*/ 560 h 560"/>
                <a:gd name="T6" fmla="*/ 0 60000 65536"/>
                <a:gd name="T7" fmla="*/ 0 60000 65536"/>
                <a:gd name="T8" fmla="*/ 0 60000 65536"/>
                <a:gd name="T9" fmla="*/ 0 w 378"/>
                <a:gd name="T10" fmla="*/ 0 h 560"/>
                <a:gd name="T11" fmla="*/ 378 w 378"/>
                <a:gd name="T12" fmla="*/ 560 h 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" h="560">
                  <a:moveTo>
                    <a:pt x="378" y="0"/>
                  </a:moveTo>
                  <a:lnTo>
                    <a:pt x="181" y="42"/>
                  </a:lnTo>
                  <a:lnTo>
                    <a:pt x="0" y="56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5" name="Freeform 53"/>
            <p:cNvSpPr>
              <a:spLocks/>
            </p:cNvSpPr>
            <p:nvPr/>
          </p:nvSpPr>
          <p:spPr bwMode="blackWhite">
            <a:xfrm>
              <a:off x="3095" y="1776"/>
              <a:ext cx="1113" cy="516"/>
            </a:xfrm>
            <a:custGeom>
              <a:avLst/>
              <a:gdLst>
                <a:gd name="T0" fmla="*/ 1113 w 1113"/>
                <a:gd name="T1" fmla="*/ 516 h 516"/>
                <a:gd name="T2" fmla="*/ 696 w 1113"/>
                <a:gd name="T3" fmla="*/ 516 h 516"/>
                <a:gd name="T4" fmla="*/ 0 w 1113"/>
                <a:gd name="T5" fmla="*/ 0 h 516"/>
                <a:gd name="T6" fmla="*/ 0 60000 65536"/>
                <a:gd name="T7" fmla="*/ 0 60000 65536"/>
                <a:gd name="T8" fmla="*/ 0 60000 65536"/>
                <a:gd name="T9" fmla="*/ 0 w 1113"/>
                <a:gd name="T10" fmla="*/ 0 h 516"/>
                <a:gd name="T11" fmla="*/ 1113 w 1113"/>
                <a:gd name="T12" fmla="*/ 516 h 5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3" h="516">
                  <a:moveTo>
                    <a:pt x="1113" y="516"/>
                  </a:moveTo>
                  <a:lnTo>
                    <a:pt x="696" y="5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6" name="Freeform 54"/>
            <p:cNvSpPr>
              <a:spLocks/>
            </p:cNvSpPr>
            <p:nvPr/>
          </p:nvSpPr>
          <p:spPr bwMode="blackWhite">
            <a:xfrm>
              <a:off x="2084" y="1860"/>
              <a:ext cx="2120" cy="781"/>
            </a:xfrm>
            <a:custGeom>
              <a:avLst/>
              <a:gdLst>
                <a:gd name="T0" fmla="*/ 2120 w 2120"/>
                <a:gd name="T1" fmla="*/ 781 h 781"/>
                <a:gd name="T2" fmla="*/ 1703 w 2120"/>
                <a:gd name="T3" fmla="*/ 781 h 781"/>
                <a:gd name="T4" fmla="*/ 0 w 2120"/>
                <a:gd name="T5" fmla="*/ 0 h 781"/>
                <a:gd name="T6" fmla="*/ 0 60000 65536"/>
                <a:gd name="T7" fmla="*/ 0 60000 65536"/>
                <a:gd name="T8" fmla="*/ 0 60000 65536"/>
                <a:gd name="T9" fmla="*/ 0 w 2120"/>
                <a:gd name="T10" fmla="*/ 0 h 781"/>
                <a:gd name="T11" fmla="*/ 2120 w 2120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" h="781">
                  <a:moveTo>
                    <a:pt x="2120" y="781"/>
                  </a:moveTo>
                  <a:lnTo>
                    <a:pt x="1703" y="78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7" name="Freeform 55"/>
            <p:cNvSpPr>
              <a:spLocks/>
            </p:cNvSpPr>
            <p:nvPr/>
          </p:nvSpPr>
          <p:spPr bwMode="blackWhite">
            <a:xfrm>
              <a:off x="2236" y="2428"/>
              <a:ext cx="1976" cy="562"/>
            </a:xfrm>
            <a:custGeom>
              <a:avLst/>
              <a:gdLst>
                <a:gd name="T0" fmla="*/ 1976 w 1976"/>
                <a:gd name="T1" fmla="*/ 562 h 562"/>
                <a:gd name="T2" fmla="*/ 1560 w 1976"/>
                <a:gd name="T3" fmla="*/ 562 h 562"/>
                <a:gd name="T4" fmla="*/ 0 w 1976"/>
                <a:gd name="T5" fmla="*/ 0 h 562"/>
                <a:gd name="T6" fmla="*/ 0 60000 65536"/>
                <a:gd name="T7" fmla="*/ 0 60000 65536"/>
                <a:gd name="T8" fmla="*/ 0 60000 65536"/>
                <a:gd name="T9" fmla="*/ 0 w 1976"/>
                <a:gd name="T10" fmla="*/ 0 h 562"/>
                <a:gd name="T11" fmla="*/ 1976 w 1976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6" h="562">
                  <a:moveTo>
                    <a:pt x="1976" y="562"/>
                  </a:moveTo>
                  <a:lnTo>
                    <a:pt x="1560" y="5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8" name="Freeform 56"/>
            <p:cNvSpPr>
              <a:spLocks/>
            </p:cNvSpPr>
            <p:nvPr/>
          </p:nvSpPr>
          <p:spPr bwMode="blackWhite">
            <a:xfrm>
              <a:off x="843" y="1967"/>
              <a:ext cx="3371" cy="1388"/>
            </a:xfrm>
            <a:custGeom>
              <a:avLst/>
              <a:gdLst>
                <a:gd name="T0" fmla="*/ 3371 w 3371"/>
                <a:gd name="T1" fmla="*/ 1388 h 1388"/>
                <a:gd name="T2" fmla="*/ 2954 w 3371"/>
                <a:gd name="T3" fmla="*/ 1388 h 1388"/>
                <a:gd name="T4" fmla="*/ 0 w 3371"/>
                <a:gd name="T5" fmla="*/ 0 h 1388"/>
                <a:gd name="T6" fmla="*/ 3 w 3371"/>
                <a:gd name="T7" fmla="*/ 1 h 1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1"/>
                <a:gd name="T13" fmla="*/ 0 h 1388"/>
                <a:gd name="T14" fmla="*/ 3371 w 3371"/>
                <a:gd name="T15" fmla="*/ 1388 h 1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1" h="1388">
                  <a:moveTo>
                    <a:pt x="3371" y="1388"/>
                  </a:moveTo>
                  <a:lnTo>
                    <a:pt x="2954" y="1388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9" name="Rectangle 57"/>
            <p:cNvSpPr>
              <a:spLocks noChangeArrowheads="1"/>
            </p:cNvSpPr>
            <p:nvPr/>
          </p:nvSpPr>
          <p:spPr bwMode="blackWhite">
            <a:xfrm>
              <a:off x="3988" y="868"/>
              <a:ext cx="720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l" rtl="0" eaLnBrk="0" hangingPunct="0"/>
              <a:endParaRPr lang="zh-CN" altLang="en-US" sz="500">
                <a:solidFill>
                  <a:srgbClr val="FFFFFF"/>
                </a:solidFill>
                <a:latin typeface="Times New Roman" pitchFamily="18" charset="0"/>
                <a:cs typeface="华文新魏"/>
              </a:endParaRPr>
            </a:p>
          </p:txBody>
        </p:sp>
        <p:sp>
          <p:nvSpPr>
            <p:cNvPr id="62522" name="Rectangle 58"/>
            <p:cNvSpPr>
              <a:spLocks noChangeArrowheads="1"/>
            </p:cNvSpPr>
            <p:nvPr/>
          </p:nvSpPr>
          <p:spPr bwMode="blackWhite">
            <a:xfrm>
              <a:off x="3968" y="1156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274320" bIns="27432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 dirty="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Eastern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 dirty="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Europe</a:t>
              </a:r>
              <a:endParaRPr lang="en-US" altLang="zh-CN" sz="1300" dirty="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3" name="Rectangle 59"/>
            <p:cNvSpPr>
              <a:spLocks noChangeArrowheads="1"/>
            </p:cNvSpPr>
            <p:nvPr/>
          </p:nvSpPr>
          <p:spPr bwMode="blackWhite">
            <a:xfrm>
              <a:off x="3968" y="1492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Japan</a:t>
              </a:r>
              <a:endParaRPr lang="en-US" altLang="zh-CN" sz="1300">
                <a:solidFill>
                  <a:srgbClr val="FF0066"/>
                </a:solidFill>
                <a:cs typeface="+mn-cs"/>
              </a:endParaRPr>
            </a:p>
          </p:txBody>
        </p:sp>
        <p:sp>
          <p:nvSpPr>
            <p:cNvPr id="62524" name="Rectangle 60"/>
            <p:cNvSpPr>
              <a:spLocks noChangeArrowheads="1"/>
            </p:cNvSpPr>
            <p:nvPr/>
          </p:nvSpPr>
          <p:spPr bwMode="blackWhite">
            <a:xfrm>
              <a:off x="3968" y="1828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Australia/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New Zealand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72723" name="Rectangle 61"/>
            <p:cNvSpPr>
              <a:spLocks noChangeArrowheads="1"/>
            </p:cNvSpPr>
            <p:nvPr/>
          </p:nvSpPr>
          <p:spPr bwMode="blackWhite">
            <a:xfrm>
              <a:off x="3968" y="2164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37160" bIns="137160" anchor="ctr"/>
            <a:lstStyle/>
            <a:p>
              <a:pPr algn="ctr" rtl="0" eaLnBrk="0" hangingPunct="0">
                <a:lnSpc>
                  <a:spcPct val="85000"/>
                </a:lnSpc>
              </a:pPr>
              <a:r>
                <a:rPr lang="en-US" altLang="zh-CN" sz="1300">
                  <a:solidFill>
                    <a:srgbClr val="FF0066"/>
                  </a:solidFill>
                  <a:cs typeface="华文新魏"/>
                </a:rPr>
                <a:t>China</a:t>
              </a:r>
            </a:p>
          </p:txBody>
        </p:sp>
        <p:sp>
          <p:nvSpPr>
            <p:cNvPr id="62526" name="Rectangle 62"/>
            <p:cNvSpPr>
              <a:spLocks noChangeArrowheads="1"/>
            </p:cNvSpPr>
            <p:nvPr/>
          </p:nvSpPr>
          <p:spPr bwMode="blackWhite">
            <a:xfrm>
              <a:off x="3968" y="2516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Northern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Africa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7" name="Rectangle 63"/>
            <p:cNvSpPr>
              <a:spLocks noChangeArrowheads="1"/>
            </p:cNvSpPr>
            <p:nvPr/>
          </p:nvSpPr>
          <p:spPr bwMode="blackWhite">
            <a:xfrm>
              <a:off x="3968" y="2884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Southern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Africa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8" name="Rectangle 64"/>
            <p:cNvSpPr>
              <a:spLocks noChangeArrowheads="1"/>
            </p:cNvSpPr>
            <p:nvPr/>
          </p:nvSpPr>
          <p:spPr bwMode="blackWhite">
            <a:xfrm>
              <a:off x="3968" y="322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Central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America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72727" name="Rectangle 65"/>
            <p:cNvSpPr>
              <a:spLocks noChangeArrowheads="1"/>
            </p:cNvSpPr>
            <p:nvPr/>
          </p:nvSpPr>
          <p:spPr bwMode="blackWhite">
            <a:xfrm>
              <a:off x="3968" y="1143"/>
              <a:ext cx="72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/>
            <a:lstStyle/>
            <a:p>
              <a:pPr algn="l" rtl="0" eaLnBrk="0" hangingPunct="0"/>
              <a:endParaRPr lang="zh-CN" altLang="en-US" sz="500">
                <a:solidFill>
                  <a:srgbClr val="FFFFFF"/>
                </a:solidFill>
                <a:latin typeface="Times New Roman" pitchFamily="18" charset="0"/>
                <a:cs typeface="华文新魏"/>
              </a:endParaRPr>
            </a:p>
          </p:txBody>
        </p:sp>
        <p:sp>
          <p:nvSpPr>
            <p:cNvPr id="72728" name="Freeform 66"/>
            <p:cNvSpPr>
              <a:spLocks/>
            </p:cNvSpPr>
            <p:nvPr/>
          </p:nvSpPr>
          <p:spPr bwMode="blackWhite">
            <a:xfrm>
              <a:off x="728" y="1631"/>
              <a:ext cx="3238" cy="2019"/>
            </a:xfrm>
            <a:custGeom>
              <a:avLst/>
              <a:gdLst>
                <a:gd name="T0" fmla="*/ 3238 w 3238"/>
                <a:gd name="T1" fmla="*/ 2019 h 2019"/>
                <a:gd name="T2" fmla="*/ 2967 w 3238"/>
                <a:gd name="T3" fmla="*/ 2019 h 2019"/>
                <a:gd name="T4" fmla="*/ 0 w 3238"/>
                <a:gd name="T5" fmla="*/ 0 h 2019"/>
                <a:gd name="T6" fmla="*/ 0 60000 65536"/>
                <a:gd name="T7" fmla="*/ 0 60000 65536"/>
                <a:gd name="T8" fmla="*/ 0 60000 65536"/>
                <a:gd name="T9" fmla="*/ 0 w 3238"/>
                <a:gd name="T10" fmla="*/ 0 h 2019"/>
                <a:gd name="T11" fmla="*/ 3238 w 3238"/>
                <a:gd name="T12" fmla="*/ 2019 h 20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8" h="2019">
                  <a:moveTo>
                    <a:pt x="3238" y="2019"/>
                  </a:moveTo>
                  <a:lnTo>
                    <a:pt x="2967" y="201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62531" name="Rectangle 67"/>
            <p:cNvSpPr>
              <a:spLocks noChangeArrowheads="1"/>
            </p:cNvSpPr>
            <p:nvPr/>
          </p:nvSpPr>
          <p:spPr bwMode="blackWhite">
            <a:xfrm>
              <a:off x="3968" y="82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Western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Europe 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32" name="Rectangle 68"/>
            <p:cNvSpPr>
              <a:spLocks noChangeArrowheads="1"/>
            </p:cNvSpPr>
            <p:nvPr/>
          </p:nvSpPr>
          <p:spPr bwMode="blackWhite">
            <a:xfrm>
              <a:off x="3968" y="356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North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America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</p:grpSp>
      <p:sp>
        <p:nvSpPr>
          <p:cNvPr id="72708" name="Rectangle 69"/>
          <p:cNvSpPr>
            <a:spLocks noChangeArrowheads="1"/>
          </p:cNvSpPr>
          <p:nvPr/>
        </p:nvSpPr>
        <p:spPr bwMode="auto">
          <a:xfrm>
            <a:off x="0" y="4775200"/>
            <a:ext cx="60356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/>
            <a:r>
              <a:rPr lang="en-US" altLang="zh-CN" sz="2000">
                <a:latin typeface="Constantia" pitchFamily="18" charset="0"/>
                <a:cs typeface="华文新魏"/>
              </a:rPr>
              <a:t>  In terms of geographic distribution, high rates apply to Japan, China and Eastern Europe and low rates to North America.    </a:t>
            </a:r>
          </a:p>
          <a:p>
            <a:pPr marL="342900" indent="-342900" algn="l" rtl="0"/>
            <a:r>
              <a:rPr lang="en-US" altLang="zh-CN" sz="2000">
                <a:solidFill>
                  <a:srgbClr val="FF3300"/>
                </a:solidFill>
                <a:latin typeface="Constantia" pitchFamily="18" charset="0"/>
                <a:cs typeface="华文新魏"/>
              </a:rPr>
              <a:t>   </a:t>
            </a:r>
            <a:r>
              <a:rPr lang="en-US" altLang="zh-CN">
                <a:solidFill>
                  <a:srgbClr val="FFA27C"/>
                </a:solidFill>
                <a:latin typeface="Constantia" pitchFamily="18" charset="0"/>
                <a:cs typeface="华文新魏"/>
              </a:rPr>
              <a:t>  </a:t>
            </a:r>
            <a:r>
              <a:rPr lang="en-US" altLang="zh-CN" sz="1400">
                <a:latin typeface="Constantia" pitchFamily="18" charset="0"/>
                <a:cs typeface="华文新魏"/>
              </a:rPr>
              <a:t>Pazdur R et al. Cancer management: A multidisciplinary approach. edition,2002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43"/>
          <p:cNvGrpSpPr>
            <a:grpSpLocks/>
          </p:cNvGrpSpPr>
          <p:nvPr/>
        </p:nvGrpSpPr>
        <p:grpSpPr bwMode="auto">
          <a:xfrm>
            <a:off x="2173288" y="1754188"/>
            <a:ext cx="4238625" cy="4238625"/>
            <a:chOff x="2640" y="1168"/>
            <a:chExt cx="2520" cy="2520"/>
          </a:xfrm>
        </p:grpSpPr>
        <p:sp>
          <p:nvSpPr>
            <p:cNvPr id="73746" name="Oval 44"/>
            <p:cNvSpPr>
              <a:spLocks noChangeArrowheads="1"/>
            </p:cNvSpPr>
            <p:nvPr/>
          </p:nvSpPr>
          <p:spPr bwMode="auto">
            <a:xfrm>
              <a:off x="2640" y="1168"/>
              <a:ext cx="2520" cy="2520"/>
            </a:xfrm>
            <a:prstGeom prst="ellipse">
              <a:avLst/>
            </a:prstGeom>
            <a:noFill/>
            <a:ln w="38100" algn="ctr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3747" name="Line 45"/>
            <p:cNvSpPr>
              <a:spLocks noChangeShapeType="1"/>
            </p:cNvSpPr>
            <p:nvPr/>
          </p:nvSpPr>
          <p:spPr bwMode="auto">
            <a:xfrm flipV="1">
              <a:off x="3880" y="1680"/>
              <a:ext cx="0" cy="344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48" name="Line 46"/>
            <p:cNvSpPr>
              <a:spLocks noChangeShapeType="1"/>
            </p:cNvSpPr>
            <p:nvPr/>
          </p:nvSpPr>
          <p:spPr bwMode="auto">
            <a:xfrm>
              <a:off x="4072" y="2784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49" name="Line 47"/>
            <p:cNvSpPr>
              <a:spLocks noChangeShapeType="1"/>
            </p:cNvSpPr>
            <p:nvPr/>
          </p:nvSpPr>
          <p:spPr bwMode="auto">
            <a:xfrm flipH="1">
              <a:off x="3440" y="2784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50" name="Line 48"/>
            <p:cNvSpPr>
              <a:spLocks noChangeShapeType="1"/>
            </p:cNvSpPr>
            <p:nvPr/>
          </p:nvSpPr>
          <p:spPr bwMode="auto">
            <a:xfrm rot="-2009536" flipH="1" flipV="1">
              <a:off x="3192" y="2160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51" name="Line 49"/>
            <p:cNvSpPr>
              <a:spLocks noChangeShapeType="1"/>
            </p:cNvSpPr>
            <p:nvPr/>
          </p:nvSpPr>
          <p:spPr bwMode="auto">
            <a:xfrm rot="2009536" flipV="1">
              <a:off x="4312" y="2160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5890" name="Oval 50"/>
          <p:cNvSpPr>
            <a:spLocks noChangeArrowheads="1"/>
          </p:cNvSpPr>
          <p:nvPr/>
        </p:nvSpPr>
        <p:spPr bwMode="gray">
          <a:xfrm>
            <a:off x="3400425" y="2944813"/>
            <a:ext cx="2439988" cy="17367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1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ltGray">
          <a:xfrm>
            <a:off x="3463925" y="3076575"/>
            <a:ext cx="2125663" cy="14605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zh-CN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de-DE" altLang="ja-JP">
                <a:solidFill>
                  <a:srgbClr val="0000FF"/>
                </a:solidFill>
                <a:latin typeface="+mn-lt"/>
                <a:cs typeface="+mn-cs"/>
              </a:rPr>
              <a:t>Gastric  </a:t>
            </a: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>
                <a:solidFill>
                  <a:srgbClr val="0000FF"/>
                </a:solidFill>
                <a:latin typeface="+mn-lt"/>
                <a:cs typeface="+mn-cs"/>
              </a:rPr>
              <a:t>Cancer</a:t>
            </a:r>
            <a:r>
              <a:rPr lang="de-DE" altLang="zh-CN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lang="zh-CN" altLang="en-US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5892" name="Oval 52"/>
          <p:cNvSpPr>
            <a:spLocks noChangeArrowheads="1"/>
          </p:cNvSpPr>
          <p:nvPr/>
        </p:nvSpPr>
        <p:spPr bwMode="gray">
          <a:xfrm>
            <a:off x="1785938" y="277812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gray">
          <a:xfrm>
            <a:off x="4465638" y="481647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5" name="Oval 55"/>
          <p:cNvSpPr>
            <a:spLocks noChangeArrowheads="1"/>
          </p:cNvSpPr>
          <p:nvPr/>
        </p:nvSpPr>
        <p:spPr bwMode="gray">
          <a:xfrm>
            <a:off x="3103563" y="1284288"/>
            <a:ext cx="2330450" cy="141763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gray">
          <a:xfrm>
            <a:off x="3178175" y="1355725"/>
            <a:ext cx="2303463" cy="10287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ja-JP" sz="2400">
                <a:solidFill>
                  <a:schemeClr val="bg1"/>
                </a:solidFill>
                <a:latin typeface="+mn-lt"/>
                <a:cs typeface="+mn-cs"/>
              </a:rPr>
              <a:t>H. pylori</a:t>
            </a: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97" name="Oval 57"/>
          <p:cNvSpPr>
            <a:spLocks noChangeArrowheads="1"/>
          </p:cNvSpPr>
          <p:nvPr/>
        </p:nvSpPr>
        <p:spPr bwMode="gray">
          <a:xfrm>
            <a:off x="1976438" y="470852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gray">
          <a:xfrm>
            <a:off x="4119563" y="5014913"/>
            <a:ext cx="2306637" cy="11096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endParaRPr lang="de-DE" altLang="zh-CN" sz="200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zh-CN" sz="2400">
                <a:solidFill>
                  <a:schemeClr val="bg1"/>
                </a:solidFill>
                <a:latin typeface="+mn-lt"/>
                <a:cs typeface="+mn-cs"/>
              </a:rPr>
              <a:t>Precancerous</a:t>
            </a: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zh-CN" sz="2400">
                <a:solidFill>
                  <a:schemeClr val="bg1"/>
                </a:solidFill>
                <a:latin typeface="+mn-lt"/>
                <a:cs typeface="+mn-cs"/>
              </a:rPr>
              <a:t> changes</a:t>
            </a:r>
            <a:endParaRPr lang="de-DE" altLang="ja-JP" sz="240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+mn-lt"/>
              <a:cs typeface="+mn-cs"/>
            </a:endParaRPr>
          </a:p>
        </p:txBody>
      </p:sp>
      <p:sp>
        <p:nvSpPr>
          <p:cNvPr id="35900" name="Oval 60"/>
          <p:cNvSpPr>
            <a:spLocks noChangeArrowheads="1"/>
          </p:cNvSpPr>
          <p:nvPr/>
        </p:nvSpPr>
        <p:spPr bwMode="gray">
          <a:xfrm>
            <a:off x="1225550" y="4705350"/>
            <a:ext cx="2263775" cy="1239838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2400">
                <a:solidFill>
                  <a:schemeClr val="bg1"/>
                </a:solidFill>
                <a:latin typeface="+mn-lt"/>
                <a:cs typeface="+mn-cs"/>
              </a:rPr>
              <a:t>Genetic factors</a:t>
            </a:r>
            <a:endParaRPr lang="zh-CN" altLang="en-US" sz="2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901" name="Oval 61"/>
          <p:cNvSpPr>
            <a:spLocks noChangeArrowheads="1"/>
          </p:cNvSpPr>
          <p:nvPr/>
        </p:nvSpPr>
        <p:spPr bwMode="gray">
          <a:xfrm>
            <a:off x="1104900" y="2938463"/>
            <a:ext cx="2238375" cy="1100137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+mn-lt"/>
                <a:cs typeface="+mn-cs"/>
              </a:rPr>
              <a:t>Diet</a:t>
            </a: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endParaRPr lang="de-DE" altLang="zh-CN" sz="2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3741" name="Rectangle 63"/>
          <p:cNvSpPr>
            <a:spLocks noChangeArrowheads="1"/>
          </p:cNvSpPr>
          <p:nvPr/>
        </p:nvSpPr>
        <p:spPr bwMode="white">
          <a:xfrm>
            <a:off x="0" y="2443163"/>
            <a:ext cx="28844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>
              <a:lnSpc>
                <a:spcPct val="130000"/>
              </a:lnSpc>
            </a:pPr>
            <a:r>
              <a:rPr lang="en-US" altLang="ko-KR" sz="2200">
                <a:latin typeface="Verdana" pitchFamily="34" charset="0"/>
                <a:ea typeface="Gulim" pitchFamily="34" charset="-127"/>
              </a:rPr>
              <a:t/>
            </a:r>
            <a:br>
              <a:rPr lang="en-US" altLang="ko-KR" sz="2200">
                <a:latin typeface="Verdana" pitchFamily="34" charset="0"/>
                <a:ea typeface="Gulim" pitchFamily="34" charset="-127"/>
              </a:rPr>
            </a:br>
            <a:endParaRPr lang="en-US" altLang="ko-KR" sz="220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73742" name="Rectangle 64"/>
          <p:cNvSpPr>
            <a:spLocks noChangeArrowheads="1"/>
          </p:cNvSpPr>
          <p:nvPr/>
        </p:nvSpPr>
        <p:spPr bwMode="white">
          <a:xfrm>
            <a:off x="5745163" y="1770063"/>
            <a:ext cx="12588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ko-KR" sz="22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 </a:t>
            </a:r>
            <a:endParaRPr lang="ko-KR" altLang="en-US" sz="2200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73743" name="Rectangle 72"/>
          <p:cNvSpPr>
            <a:spLocks noChangeArrowheads="1"/>
          </p:cNvSpPr>
          <p:nvPr/>
        </p:nvSpPr>
        <p:spPr bwMode="auto">
          <a:xfrm>
            <a:off x="152400" y="363538"/>
            <a:ext cx="58674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en-US" altLang="ko-KR" sz="360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5928" name="Text Box 8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038" y="366713"/>
            <a:ext cx="7848600" cy="60960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de-DE" altLang="ja-JP" sz="3600">
                <a:ea typeface="SimSun" pitchFamily="2" charset="-122"/>
              </a:rPr>
              <a:t>Etiological Factors of G</a:t>
            </a:r>
            <a:r>
              <a:rPr lang="de-DE" altLang="zh-CN" sz="3600">
                <a:ea typeface="SimSun" pitchFamily="2" charset="-122"/>
              </a:rPr>
              <a:t>C</a:t>
            </a:r>
            <a:endParaRPr lang="de-DE" altLang="ja-JP" sz="3600">
              <a:ea typeface="SimSun" pitchFamily="2" charset="-122"/>
            </a:endParaRPr>
          </a:p>
        </p:txBody>
      </p:sp>
      <p:sp>
        <p:nvSpPr>
          <p:cNvPr id="73745" name="Oval 92"/>
          <p:cNvSpPr>
            <a:spLocks noChangeArrowheads="1"/>
          </p:cNvSpPr>
          <p:nvPr/>
        </p:nvSpPr>
        <p:spPr bwMode="auto">
          <a:xfrm>
            <a:off x="990600" y="1038225"/>
            <a:ext cx="2028825" cy="1247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JO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u="sng" smtClean="0"/>
              <a:t>Gastric Carcinoma: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43213" y="1412875"/>
            <a:ext cx="3394075" cy="676275"/>
          </a:xfrm>
          <a:solidFill>
            <a:schemeClr val="hlink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Risk Factors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0825" y="2349500"/>
            <a:ext cx="295275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445250" y="2349500"/>
            <a:ext cx="2519363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492500" y="2349500"/>
            <a:ext cx="2519363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2797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Predisposing :</a:t>
            </a:r>
          </a:p>
          <a:p>
            <a:pPr marL="342900" indent="-342900"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 Pernicious anemia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 &amp; atrophic gastritis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  (achlorhydra)</a:t>
            </a: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 Previous gastric 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resection</a:t>
            </a: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3</a:t>
            </a:r>
            <a:r>
              <a:rPr lang="en-GB" sz="2000" b="1">
                <a:latin typeface="Constantia" pitchFamily="18" charset="0"/>
              </a:rPr>
              <a:t>. Smoking.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43300" y="2444750"/>
            <a:ext cx="279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Environmental:</a:t>
            </a:r>
          </a:p>
          <a:p>
            <a:pPr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H.pylori infection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low  socioeconomic </a:t>
            </a:r>
          </a:p>
          <a:p>
            <a:pPr algn="l" rtl="0"/>
            <a:r>
              <a:rPr lang="en-GB" sz="2000" b="1">
                <a:latin typeface="Constantia" pitchFamily="18" charset="0"/>
              </a:rPr>
              <a:t>Status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3.</a:t>
            </a:r>
            <a:r>
              <a:rPr lang="en-GB" sz="2000" b="1">
                <a:latin typeface="Constantia" pitchFamily="18" charset="0"/>
              </a:rPr>
              <a:t>  (JAPAN)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4</a:t>
            </a:r>
            <a:r>
              <a:rPr lang="en-GB" sz="2000" b="1">
                <a:latin typeface="Constantia" pitchFamily="18" charset="0"/>
              </a:rPr>
              <a:t>. Diet </a:t>
            </a:r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Rich in pickled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 vegetables, salted fish, 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excessive dietary salt, 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smoked meat.</a:t>
            </a:r>
          </a:p>
          <a:p>
            <a:pPr algn="l" rtl="0"/>
            <a:r>
              <a:rPr lang="en-US" sz="2000">
                <a:latin typeface="Times New Roman" pitchFamily="18" charset="0"/>
                <a:cs typeface="Times New Roman" pitchFamily="18" charset="0"/>
              </a:rPr>
              <a:t>high in nitrates</a:t>
            </a:r>
            <a:endParaRPr lang="en-GB" sz="2000" b="1">
              <a:latin typeface="Constantia" pitchFamily="18" charset="0"/>
            </a:endParaRPr>
          </a:p>
          <a:p>
            <a:pPr algn="l" rtl="0"/>
            <a:endParaRPr lang="en-GB" sz="2000" b="1">
              <a:latin typeface="Constantia" pitchFamily="18" charset="0"/>
            </a:endParaRPr>
          </a:p>
          <a:p>
            <a:pPr algn="l" rtl="0"/>
            <a:r>
              <a:rPr lang="en-GB" sz="2000" b="1">
                <a:latin typeface="Constantia" pitchFamily="18" charset="0"/>
              </a:rPr>
              <a:t>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588125" y="2492375"/>
            <a:ext cx="216058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Genetic:</a:t>
            </a:r>
          </a:p>
          <a:p>
            <a:pPr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Blood group A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HNPCC: </a:t>
            </a:r>
          </a:p>
          <a:p>
            <a:pPr algn="l" rtl="0"/>
            <a:r>
              <a:rPr lang="en-GB" sz="2000" b="1">
                <a:latin typeface="Constantia" pitchFamily="18" charset="0"/>
              </a:rPr>
              <a:t>Heriditory non-polyposis colon cancer.</a:t>
            </a:r>
          </a:p>
        </p:txBody>
      </p:sp>
      <p:pic>
        <p:nvPicPr>
          <p:cNvPr id="74762" name="Picture 2" descr="C:\Documents and Settings\User\Desktop\My Pictures\heartburn_jpg-thumb_269_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105400"/>
            <a:ext cx="22479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/>
      <p:bldP spid="24588" grpId="0"/>
      <p:bldP spid="245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796925"/>
            <a:ext cx="7859713" cy="358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CN">
                <a:ea typeface="SimSun" pitchFamily="2" charset="-122"/>
              </a:rPr>
              <a:t>Precancerous changes</a:t>
            </a:r>
            <a:r>
              <a:rPr lang="de-DE" altLang="ja-JP">
                <a:ea typeface="SimSun" pitchFamily="2" charset="-122"/>
              </a:rPr>
              <a:t/>
            </a:r>
            <a:br>
              <a:rPr lang="de-DE" altLang="ja-JP">
                <a:ea typeface="SimSun" pitchFamily="2" charset="-122"/>
              </a:rPr>
            </a:br>
            <a:r>
              <a:rPr lang="zh-CN" altLang="en-US">
                <a:ea typeface="SimSun" pitchFamily="2" charset="-122"/>
              </a:rPr>
              <a:t/>
            </a:r>
            <a:br>
              <a:rPr lang="zh-CN" altLang="en-US">
                <a:ea typeface="SimSun" pitchFamily="2" charset="-122"/>
              </a:rPr>
            </a:br>
            <a:endParaRPr lang="zh-CN" altLang="en-US">
              <a:ea typeface="SimSun" pitchFamily="2" charset="-122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zh-CN" sz="3200" smtClean="0">
                <a:solidFill>
                  <a:srgbClr val="0000FF"/>
                </a:solidFill>
                <a:latin typeface="SimSun" pitchFamily="2" charset="-122"/>
                <a:ea typeface="SimSun" pitchFamily="2" charset="-122"/>
              </a:rPr>
              <a:t>precancerous diseases</a:t>
            </a:r>
          </a:p>
          <a:p>
            <a:pPr lvl="1" algn="l" rtl="0" eaLnBrk="1" hangingPunct="1"/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  </a:t>
            </a:r>
            <a:r>
              <a:rPr kumimoji="1" lang="en-US" altLang="zh-CN" sz="2200" smtClean="0">
                <a:solidFill>
                  <a:schemeClr val="tx1"/>
                </a:solidFill>
                <a:ea typeface="SimSun" pitchFamily="2" charset="-122"/>
              </a:rPr>
              <a:t>chronic atrophic gastritis</a:t>
            </a:r>
          </a:p>
          <a:p>
            <a:pPr lvl="1" algn="l" rtl="0" eaLnBrk="1" hangingPunct="1"/>
            <a:r>
              <a:rPr kumimoji="1" lang="en-US" altLang="zh-CN" sz="2200" smtClean="0">
                <a:solidFill>
                  <a:schemeClr val="tx1"/>
                </a:solidFill>
                <a:ea typeface="SimSun" pitchFamily="2" charset="-122"/>
              </a:rPr>
              <a:t>  gastric ulcer</a:t>
            </a:r>
          </a:p>
          <a:p>
            <a:pPr lvl="1" algn="l" rtl="0" eaLnBrk="1" hangingPunct="1"/>
            <a:r>
              <a:rPr kumimoji="1" lang="en-US" altLang="zh-CN" sz="2200" smtClean="0">
                <a:solidFill>
                  <a:schemeClr val="tx1"/>
                </a:solidFill>
                <a:ea typeface="SimSun" pitchFamily="2" charset="-122"/>
              </a:rPr>
              <a:t>  gastric polyps</a:t>
            </a:r>
          </a:p>
          <a:p>
            <a:pPr lvl="1" algn="l" rtl="0" eaLnBrk="1" hangingPunct="1"/>
            <a:r>
              <a:rPr kumimoji="1" lang="en-US" altLang="zh-CN" sz="2200" smtClean="0">
                <a:solidFill>
                  <a:schemeClr val="tx1"/>
                </a:solidFill>
                <a:ea typeface="SimSun" pitchFamily="2" charset="-122"/>
              </a:rPr>
              <a:t>  gastric remnant</a:t>
            </a:r>
            <a:r>
              <a:rPr kumimoji="1" lang="en-US" altLang="zh-CN" sz="220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 </a:t>
            </a:r>
            <a:r>
              <a:rPr lang="en-US" altLang="zh-CN" smtClean="0">
                <a:ea typeface="SimSun" pitchFamily="2" charset="-122"/>
              </a:rPr>
              <a:t> </a:t>
            </a: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 Ménétrier's disease</a:t>
            </a:r>
            <a:endParaRPr lang="en-US" altLang="zh-CN" smtClean="0">
              <a:solidFill>
                <a:schemeClr val="tx1"/>
              </a:solidFill>
              <a:ea typeface="SimSun" pitchFamily="2" charset="-122"/>
            </a:endParaRPr>
          </a:p>
          <a:p>
            <a:pPr algn="l" rtl="0" eaLnBrk="1" hangingPunct="1"/>
            <a:r>
              <a:rPr lang="en-US" altLang="zh-CN" sz="3200" smtClean="0">
                <a:solidFill>
                  <a:srgbClr val="0000FF"/>
                </a:solidFill>
                <a:latin typeface="SimSun" pitchFamily="2" charset="-122"/>
                <a:ea typeface="SimSun" pitchFamily="2" charset="-122"/>
              </a:rPr>
              <a:t>precancerous lesion</a:t>
            </a:r>
          </a:p>
          <a:p>
            <a:pPr lvl="1" algn="l" rtl="0" eaLnBrk="1" hangingPunct="1"/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  </a:t>
            </a:r>
            <a:r>
              <a:rPr kumimoji="1" lang="en-US" altLang="zh-CN" sz="2200" smtClean="0">
                <a:solidFill>
                  <a:schemeClr val="tx1"/>
                </a:solidFill>
                <a:ea typeface="SimSun" pitchFamily="2" charset="-122"/>
              </a:rPr>
              <a:t>atypical hyperplasia </a:t>
            </a:r>
          </a:p>
          <a:p>
            <a:pPr algn="l" rtl="0" eaLnBrk="1" hangingPunct="1"/>
            <a:endParaRPr kumimoji="1" lang="zh-CN" altLang="en-US" sz="2400" smtClean="0">
              <a:ea typeface="SimSun" pitchFamily="2" charset="-122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Clinical Presentation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Asymptomatic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Early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Vague epigastric discomfort / indigestion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Pain is constant, nonradiating, unrelieved by food digestion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More advanced disease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Weight loss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Anorexia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Fatigue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Emesis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Symptoms dependent on location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Proximal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Distal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Diffuse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GI bleeding, obstruction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400" smtClean="0">
              <a:ea typeface="SimSun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altLang="zh-CN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Physical signs – late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Assoc. w/ locally advanced or mets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Palpable abdominal mass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Palpable supraclavicular (Virchow’s) LN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Palpable periumbilical (Sister May Joseph’s) LN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Peritoneal mets palpable by rectal exam (Blumer’s shelf)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Palpable ovarian mass (Krukenberg’s tumor)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S/Sx of hepatomegaly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Clinical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36663" y="1524000"/>
            <a:ext cx="6670675" cy="4572000"/>
          </a:xfr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The Stomach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Bormann classifications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382713"/>
            <a:ext cx="4643437" cy="4953000"/>
          </a:xfrm>
        </p:spPr>
        <p:txBody>
          <a:bodyPr/>
          <a:lstStyle/>
          <a:p>
            <a:pPr algn="l" rtl="0" eaLnBrk="1" hangingPunct="1"/>
            <a:r>
              <a:rPr kumimoji="1" lang="en-US" altLang="zh-CN" sz="2800" b="1" smtClean="0">
                <a:ea typeface="SimSun" pitchFamily="2" charset="-122"/>
              </a:rPr>
              <a:t>Gross classification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 smtClean="0">
                <a:ea typeface="SimSun" pitchFamily="2" charset="-122"/>
              </a:rPr>
              <a:t>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 smtClean="0">
                <a:ea typeface="SimSun" pitchFamily="2" charset="-122"/>
              </a:rPr>
              <a:t> </a:t>
            </a:r>
            <a:r>
              <a:rPr lang="en-US" sz="2800" b="1" smtClean="0"/>
              <a:t>Polypoid </a:t>
            </a:r>
            <a:r>
              <a:rPr kumimoji="1" lang="en-US" altLang="zh-CN" sz="2800" b="1" smtClean="0">
                <a:ea typeface="SimSun" pitchFamily="2" charset="-122"/>
              </a:rPr>
              <a:t>type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 smtClean="0">
                <a:ea typeface="SimSun" pitchFamily="2" charset="-122"/>
              </a:rPr>
              <a:t>   ulcerative type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 smtClean="0">
                <a:ea typeface="SimSun" pitchFamily="2" charset="-122"/>
              </a:rPr>
              <a:t>   infiltrative ulcerative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 smtClean="0">
                <a:ea typeface="SimSun" pitchFamily="2" charset="-122"/>
              </a:rPr>
              <a:t>   diffuse infiltrative type</a:t>
            </a:r>
            <a:endParaRPr kumimoji="1" lang="zh-CN" altLang="en-US" sz="2800" b="1" smtClean="0">
              <a:ea typeface="SimSun" pitchFamily="2" charset="-122"/>
            </a:endParaRPr>
          </a:p>
          <a:p>
            <a:pPr algn="l" rtl="0" eaLnBrk="1" hangingPunct="1"/>
            <a:endParaRPr kumimoji="1" lang="zh-CN" altLang="en-US" sz="2800" b="1" smtClean="0">
              <a:ea typeface="SimSun" pitchFamily="2" charset="-122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37163" y="930275"/>
            <a:ext cx="2859088" cy="4598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Lauren System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4038600" cy="5562600"/>
          </a:xfrm>
        </p:spPr>
        <p:txBody>
          <a:bodyPr>
            <a:normAutofit fontScale="92500" lnSpcReduction="2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Intestinal	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Environmental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Gastric atrophy, intestinal </a:t>
            </a:r>
            <a:r>
              <a:rPr lang="en-US" altLang="zh-CN" dirty="0" err="1">
                <a:ea typeface="SimSun" pitchFamily="2" charset="-122"/>
              </a:rPr>
              <a:t>metaplasia</a:t>
            </a:r>
            <a:endParaRPr lang="en-US" altLang="zh-CN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Men &gt; women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Increasing inc. w/ age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Gland formation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err="1">
                <a:ea typeface="SimSun" pitchFamily="2" charset="-122"/>
              </a:rPr>
              <a:t>Hematogenous</a:t>
            </a:r>
            <a:r>
              <a:rPr lang="en-US" altLang="zh-CN" dirty="0">
                <a:ea typeface="SimSun" pitchFamily="2" charset="-122"/>
              </a:rPr>
              <a:t> Spread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Microsatellite instability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APC gene mutations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p53, p16</a:t>
            </a:r>
            <a:r>
              <a:rPr lang="en-US" altLang="zh-CN" dirty="0">
                <a:ea typeface="SimSun" pitchFamily="2" charset="-122"/>
              </a:rPr>
              <a:t> inactivation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APC</a:t>
            </a:r>
            <a:r>
              <a:rPr lang="en-US" altLang="zh-CN" dirty="0">
                <a:ea typeface="SimSun" pitchFamily="2" charset="-122"/>
              </a:rPr>
              <a:t>, </a:t>
            </a:r>
            <a:r>
              <a:rPr lang="en-US" altLang="zh-CN" dirty="0" err="1">
                <a:ea typeface="SimSun" pitchFamily="2" charset="-122"/>
              </a:rPr>
              <a:t>adenomatous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US" altLang="zh-CN" dirty="0" err="1">
                <a:ea typeface="SimSun" pitchFamily="2" charset="-122"/>
              </a:rPr>
              <a:t>polyposis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coli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smtClean="0">
                <a:ea typeface="SimSun" pitchFamily="2" charset="-122"/>
              </a:rPr>
              <a:t>More distal and localized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smtClean="0">
                <a:ea typeface="SimSun" pitchFamily="2" charset="-122"/>
              </a:rPr>
              <a:t>Better prognosis </a:t>
            </a:r>
            <a:r>
              <a:rPr lang="en-US" dirty="0" smtClean="0"/>
              <a:t>5 yr </a:t>
            </a:r>
            <a:r>
              <a:rPr lang="en-US" dirty="0" err="1" smtClean="0"/>
              <a:t>surv</a:t>
            </a:r>
            <a:r>
              <a:rPr lang="en-US" dirty="0" smtClean="0"/>
              <a:t> overall 20%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altLang="zh-CN" dirty="0" smtClean="0">
                <a:ea typeface="SimSun" pitchFamily="2" charset="-122"/>
              </a:rPr>
              <a:t>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zh-CN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None/>
              <a:defRPr/>
            </a:pPr>
            <a:endParaRPr lang="zh-CN" altLang="en-US" dirty="0">
              <a:ea typeface="SimSun" pitchFamily="2" charset="-122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990600"/>
            <a:ext cx="4038600" cy="5410200"/>
          </a:xfrm>
        </p:spPr>
        <p:txBody>
          <a:bodyPr>
            <a:normAutofit fontScale="92500" lnSpcReduction="2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Diffuse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smtClean="0">
                <a:ea typeface="SimSun" pitchFamily="2" charset="-122"/>
              </a:rPr>
              <a:t>Women </a:t>
            </a:r>
            <a:r>
              <a:rPr lang="en-US" altLang="zh-CN" dirty="0">
                <a:ea typeface="SimSun" pitchFamily="2" charset="-122"/>
              </a:rPr>
              <a:t>&gt; men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Younger age group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Poorly differentiated, signet ring cells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err="1">
                <a:ea typeface="SimSun" pitchFamily="2" charset="-122"/>
              </a:rPr>
              <a:t>Transmural</a:t>
            </a:r>
            <a:r>
              <a:rPr lang="en-US" altLang="zh-CN" dirty="0">
                <a:ea typeface="SimSun" pitchFamily="2" charset="-122"/>
              </a:rPr>
              <a:t> / lymphatic spread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Decreased E-</a:t>
            </a:r>
            <a:r>
              <a:rPr lang="en-US" altLang="zh-CN" dirty="0" err="1">
                <a:ea typeface="SimSun" pitchFamily="2" charset="-122"/>
              </a:rPr>
              <a:t>cadhedrin</a:t>
            </a:r>
            <a:endParaRPr lang="en-US" altLang="zh-CN" i="1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p53, p16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inactivation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GB" altLang="zh-CN" dirty="0" smtClean="0">
                <a:ea typeface="SimSun" pitchFamily="2" charset="-122"/>
              </a:rPr>
              <a:t>Poorer prognosis</a:t>
            </a:r>
            <a:r>
              <a:rPr lang="en-US" dirty="0" smtClean="0"/>
              <a:t>5 yr </a:t>
            </a:r>
            <a:r>
              <a:rPr lang="en-US" dirty="0" err="1" smtClean="0"/>
              <a:t>surv</a:t>
            </a:r>
            <a:r>
              <a:rPr lang="en-US" dirty="0" smtClean="0"/>
              <a:t> overall &lt;10%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GB" altLang="zh-CN" dirty="0" smtClean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smtClean="0">
                <a:ea typeface="SimSun" pitchFamily="2" charset="-122"/>
              </a:rPr>
              <a:t>More proximal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zh-CN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Spread Patterns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409700"/>
            <a:ext cx="8229600" cy="4953000"/>
          </a:xfrm>
          <a:ln>
            <a:solidFill>
              <a:schemeClr val="bg2"/>
            </a:solidFill>
          </a:ln>
        </p:spPr>
        <p:txBody>
          <a:bodyPr/>
          <a:lstStyle/>
          <a:p>
            <a:pPr algn="l" rtl="0" eaLnBrk="1" hangingPunct="1"/>
            <a:r>
              <a:rPr kumimoji="1" lang="en-US" altLang="zh-CN" sz="2400" smtClean="0">
                <a:ea typeface="SimSun" pitchFamily="2" charset="-122"/>
              </a:rPr>
              <a:t>Direct invasion</a:t>
            </a:r>
          </a:p>
          <a:p>
            <a:pPr algn="l" rtl="0" eaLnBrk="1" hangingPunct="1"/>
            <a:r>
              <a:rPr lang="en-US" altLang="zh-CN" sz="2400" smtClean="0">
                <a:ea typeface="SimSun" pitchFamily="2" charset="-122"/>
              </a:rPr>
              <a:t>Lymph node dissemination</a:t>
            </a:r>
          </a:p>
          <a:p>
            <a:pPr algn="l" rtl="0" eaLnBrk="1" hangingPunct="1"/>
            <a:r>
              <a:rPr lang="en-US" altLang="zh-CN" sz="2400" smtClean="0">
                <a:ea typeface="SimSun" pitchFamily="2" charset="-122"/>
              </a:rPr>
              <a:t>Blood spread</a:t>
            </a:r>
          </a:p>
          <a:p>
            <a:pPr algn="l" rtl="0" eaLnBrk="1" hangingPunct="1"/>
            <a:r>
              <a:rPr lang="en-US" altLang="zh-CN" sz="2400" smtClean="0">
                <a:ea typeface="SimSun" pitchFamily="2" charset="-122"/>
              </a:rPr>
              <a:t>Transperitoneal colonization</a:t>
            </a:r>
            <a:endParaRPr lang="de-DE" altLang="ja-JP" sz="2400" smtClean="0">
              <a:ea typeface="SimSun" pitchFamily="2" charset="-122"/>
            </a:endParaRPr>
          </a:p>
          <a:p>
            <a:pPr algn="l" rtl="0" eaLnBrk="1" hangingPunct="1"/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86020" name="Picture 5" descr="02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58913"/>
            <a:ext cx="26987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95862"/>
          </a:xfrm>
        </p:spPr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Assists in determining optimal therapy.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CBC identifies anemia ,with maybe caused by bleeding ,liver dysfunction, or poor nutrition.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15-20%  have anemia 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Tumor markers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1-CEA :</a:t>
            </a:r>
            <a:r>
              <a:rPr lang="en-US" dirty="0" err="1" smtClean="0"/>
              <a:t>carcino</a:t>
            </a:r>
            <a:r>
              <a:rPr lang="en-US" dirty="0" smtClean="0"/>
              <a:t>-embryonic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2-CA19-9:carbohydrte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3-CA724: carbohydrate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Laboratory tests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mtClean="0">
                <a:solidFill>
                  <a:schemeClr val="tx1"/>
                </a:solidFill>
              </a:rPr>
              <a:t>Diagnostic </a:t>
            </a:r>
            <a:r>
              <a:rPr lang="fr-CA" err="1" smtClean="0">
                <a:solidFill>
                  <a:schemeClr val="tx1"/>
                </a:solidFill>
              </a:rPr>
              <a:t>workup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88067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l" rtl="0" eaLnBrk="1" hangingPunct="1"/>
            <a:r>
              <a:rPr lang="fr-FR" smtClean="0"/>
              <a:t>Upper GI endoscopy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95 % accuracy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Tissue diagnosis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 Ulcerated lesion (take 6 biopsies around the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     lesion)</a:t>
            </a:r>
          </a:p>
        </p:txBody>
      </p:sp>
      <p:pic>
        <p:nvPicPr>
          <p:cNvPr id="88068" name="Picture 4" descr="StomachCancer on E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933825"/>
            <a:ext cx="396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 err="1" smtClean="0">
                <a:solidFill>
                  <a:schemeClr val="tx1"/>
                </a:solidFill>
              </a:rPr>
              <a:t>Contd</a:t>
            </a:r>
            <a:r>
              <a:rPr lang="fr-CA" smtClean="0">
                <a:solidFill>
                  <a:schemeClr val="bg1"/>
                </a:solidFill>
              </a:rPr>
              <a:t>: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9091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l" rtl="0" eaLnBrk="1" hangingPunct="1"/>
            <a:r>
              <a:rPr lang="fr-FR" smtClean="0"/>
              <a:t>Double contrast upper GI series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And  Barium swallow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   75% accuracy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  for obstructive lesions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 smtClean="0">
              <a:solidFill>
                <a:schemeClr val="bg1"/>
              </a:solidFill>
            </a:endParaRPr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4572000" y="5486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 i="1">
                <a:latin typeface="Constantia" pitchFamily="18" charset="0"/>
              </a:rPr>
              <a:t>Linitis plastica "leather-flask" appearing stomach</a:t>
            </a:r>
            <a:endParaRPr lang="ar-JO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Placeholder 4" descr="Ima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5181600" y="4038600"/>
            <a:ext cx="189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i="1">
                <a:latin typeface="Constantia" pitchFamily="18" charset="0"/>
              </a:rPr>
              <a:t>Apple core sign”</a:t>
            </a:r>
            <a:endParaRPr lang="ar-JO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 smtClean="0">
                <a:solidFill>
                  <a:schemeClr val="tx1"/>
                </a:solidFill>
              </a:rPr>
              <a:t>Staging</a:t>
            </a:r>
            <a:r>
              <a:rPr lang="fr-CA" smtClean="0">
                <a:solidFill>
                  <a:schemeClr val="tx1"/>
                </a:solidFill>
              </a:rPr>
              <a:t> Investigations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91139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l" rtl="0" eaLnBrk="1" hangingPunct="1"/>
            <a:r>
              <a:rPr lang="fr-FR" smtClean="0"/>
              <a:t>Endoluminal U/S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Accuracy for tumor penetration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involvement of adjacent structures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Lymph nodes involvement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Operater dependent</a:t>
            </a:r>
          </a:p>
        </p:txBody>
      </p:sp>
      <p:pic>
        <p:nvPicPr>
          <p:cNvPr id="91140" name="Picture 4" descr="endous stomach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00400"/>
            <a:ext cx="3424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 smtClean="0">
                <a:solidFill>
                  <a:schemeClr val="tx1"/>
                </a:solidFill>
              </a:rPr>
              <a:t>Contd</a:t>
            </a:r>
            <a:r>
              <a:rPr lang="fr-CA" smtClean="0">
                <a:solidFill>
                  <a:schemeClr val="tx1"/>
                </a:solidFill>
              </a:rPr>
              <a:t>: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92163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l" rtl="0" eaLnBrk="1" hangingPunct="1"/>
            <a:r>
              <a:rPr lang="fr-FR" smtClean="0"/>
              <a:t>CXR</a:t>
            </a:r>
          </a:p>
          <a:p>
            <a:pPr algn="l" rtl="0" eaLnBrk="1" hangingPunct="1"/>
            <a:r>
              <a:rPr lang="fr-FR" smtClean="0"/>
              <a:t>CT scan Abdomen and Pelvis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loccaly advanced disease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Metastasis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 Extra regional lymphadenopathy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 smtClean="0"/>
          </a:p>
          <a:p>
            <a:pPr algn="l" rtl="0" eaLnBrk="1" hangingPunct="1"/>
            <a:r>
              <a:rPr lang="fr-FR" smtClean="0"/>
              <a:t>PET Scan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To determine sites of unexpected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 smtClean="0">
              <a:solidFill>
                <a:schemeClr val="bg1"/>
              </a:solidFill>
            </a:endParaRPr>
          </a:p>
        </p:txBody>
      </p:sp>
      <p:pic>
        <p:nvPicPr>
          <p:cNvPr id="93187" name="Espace réservé du contenu 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356100" cy="4525963"/>
          </a:xfrm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2349500"/>
            <a:ext cx="467995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stomach</a:t>
            </a:r>
            <a:endParaRPr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1676400"/>
            <a:ext cx="4954588" cy="4425950"/>
          </a:xfrm>
        </p:spPr>
      </p:pic>
      <p:sp>
        <p:nvSpPr>
          <p:cNvPr id="1331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 smtClean="0">
                <a:solidFill>
                  <a:schemeClr val="tx1"/>
                </a:solidFill>
              </a:rPr>
              <a:t>Contd</a:t>
            </a:r>
            <a:r>
              <a:rPr lang="fr-CA" smtClean="0">
                <a:solidFill>
                  <a:schemeClr val="tx1"/>
                </a:solidFill>
              </a:rPr>
              <a:t>: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94211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l" rtl="0" eaLnBrk="1" hangingPunct="1"/>
            <a:r>
              <a:rPr lang="fr-FR" smtClean="0"/>
              <a:t>Staging Laproscopy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To determine possibilty of curitive lesion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 smtClean="0"/>
              <a:t>   look for peritoneal and hepatic mets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Surgical treatment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/>
            <a:r>
              <a:rPr lang="en-US" altLang="zh-CN" sz="3400" smtClean="0">
                <a:ea typeface="SimSun" pitchFamily="2" charset="-122"/>
              </a:rPr>
              <a:t>Total gastrectomy with Roux-en-Y reconstruction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Proximal and midbody tumors</a:t>
            </a:r>
          </a:p>
          <a:p>
            <a:pPr lvl="1" algn="l" rtl="0" eaLnBrk="1" hangingPunct="1"/>
            <a:endParaRPr lang="en-US" altLang="zh-CN" smtClean="0">
              <a:ea typeface="SimSun" pitchFamily="2" charset="-122"/>
            </a:endParaRPr>
          </a:p>
          <a:p>
            <a:pPr algn="l" rtl="0" eaLnBrk="1" hangingPunct="1"/>
            <a:r>
              <a:rPr lang="en-US" altLang="zh-CN" sz="3400" smtClean="0">
                <a:ea typeface="SimSun" pitchFamily="2" charset="-122"/>
              </a:rPr>
              <a:t>Subtotal gastrectomy with Billroth II 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Distal tumors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Resection of </a:t>
            </a:r>
            <a:r>
              <a:rPr lang="en-US" altLang="zh-CN" smtClean="0">
                <a:latin typeface="Arial" pitchFamily="34" charset="0"/>
                <a:ea typeface="SimSun" pitchFamily="2" charset="-122"/>
              </a:rPr>
              <a:t>¾</a:t>
            </a:r>
            <a:r>
              <a:rPr lang="en-US" altLang="zh-CN" smtClean="0">
                <a:ea typeface="SimSun" pitchFamily="2" charset="-122"/>
              </a:rPr>
              <a:t> of the stomach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5-6 cm resection margin when possible</a:t>
            </a:r>
          </a:p>
          <a:p>
            <a:pPr algn="l" rtl="0" eaLnBrk="1" hangingPunct="1"/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Lymphadenectomy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Role remains controversial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Current recommendation is D1 dissection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zh-CN" sz="2800" smtClean="0">
              <a:ea typeface="SimSun" pitchFamily="2" charset="-122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 smtClean="0">
                <a:ea typeface="SimSun" pitchFamily="2" charset="-122"/>
              </a:rPr>
              <a:t>D1:</a:t>
            </a:r>
            <a:r>
              <a:rPr lang="en-US" altLang="zh-CN" sz="2800" smtClean="0">
                <a:ea typeface="SimSun" pitchFamily="2" charset="-122"/>
              </a:rPr>
              <a:t> removal of all nodal tissue within 3 cm of the primary tumor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 smtClean="0">
                <a:ea typeface="SimSun" pitchFamily="2" charset="-122"/>
              </a:rPr>
              <a:t>D2:</a:t>
            </a:r>
            <a:r>
              <a:rPr lang="en-US" altLang="zh-CN" sz="2800" smtClean="0">
                <a:ea typeface="SimSun" pitchFamily="2" charset="-122"/>
              </a:rPr>
              <a:t> D1 + removal of hepatic, splenic, celiac, and left gastric lymph nodes; </a:t>
            </a:r>
            <a:r>
              <a:rPr lang="en-US" altLang="zh-CN" sz="2400" smtClean="0">
                <a:ea typeface="SimSun" pitchFamily="2" charset="-122"/>
              </a:rPr>
              <a:t>involves splenectomy and partial pancreatectomy to remove parasplenic and parapancreatic nodes when these are drainage sites of primary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 smtClean="0">
                <a:ea typeface="SimSun" pitchFamily="2" charset="-122"/>
              </a:rPr>
              <a:t>D3:</a:t>
            </a:r>
            <a:r>
              <a:rPr lang="en-US" altLang="zh-CN" sz="2800" smtClean="0">
                <a:ea typeface="SimSun" pitchFamily="2" charset="-122"/>
              </a:rPr>
              <a:t> D2 + removal of para-aortic nodes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zh-CN" sz="20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pic>
        <p:nvPicPr>
          <p:cNvPr id="97284" name="Picture 4" descr=" Operations for gastric carcin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667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 Operations for gastric carcin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6667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Lymph node metastasis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Radial spread</a:t>
            </a:r>
          </a:p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D1	 nodes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Perigastric nodes</a:t>
            </a:r>
          </a:p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D2 nodes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Hepatic, splenic, coeliac</a:t>
            </a:r>
          </a:p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D3 nodes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Para-aortic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Stomach resection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3505200" cy="2743200"/>
          </a:xfrm>
        </p:spPr>
        <p:txBody>
          <a:bodyPr/>
          <a:lstStyle/>
          <a:p>
            <a:pPr algn="l" rtl="0" eaLnBrk="1" hangingPunct="1"/>
            <a:r>
              <a:rPr lang="en-GB" altLang="zh-CN" sz="2800" smtClean="0">
                <a:ea typeface="SimSun" pitchFamily="2" charset="-122"/>
              </a:rPr>
              <a:t>Total gastrectomy</a:t>
            </a:r>
          </a:p>
          <a:p>
            <a:pPr algn="l" rtl="0" eaLnBrk="1" hangingPunct="1"/>
            <a:r>
              <a:rPr lang="en-GB" altLang="zh-CN" sz="2800" smtClean="0">
                <a:ea typeface="SimSun" pitchFamily="2" charset="-122"/>
              </a:rPr>
              <a:t>Subtotal gastrectomy</a:t>
            </a:r>
          </a:p>
          <a:p>
            <a:pPr algn="l" rtl="0" eaLnBrk="1" hangingPunct="1"/>
            <a:r>
              <a:rPr lang="en-GB" altLang="zh-CN" sz="2800" smtClean="0">
                <a:ea typeface="SimSun" pitchFamily="2" charset="-122"/>
              </a:rPr>
              <a:t>Lymphadenectomy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D1, D2, D3 etc</a:t>
            </a:r>
          </a:p>
        </p:txBody>
      </p:sp>
      <p:pic>
        <p:nvPicPr>
          <p:cNvPr id="99332" name="Picture 6" descr="f045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844675"/>
            <a:ext cx="5184775" cy="461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auto0"/>
          <p:cNvPicPr>
            <a:picLocks noChangeAspect="1" noChangeArrowheads="1"/>
          </p:cNvPicPr>
          <p:nvPr/>
        </p:nvPicPr>
        <p:blipFill>
          <a:blip r:embed="rId2"/>
          <a:srcRect l="3207" t="1782" r="-2145" b="4515"/>
          <a:stretch>
            <a:fillRect/>
          </a:stretch>
        </p:blipFill>
        <p:spPr bwMode="auto">
          <a:xfrm>
            <a:off x="228600" y="0"/>
            <a:ext cx="58261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045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376238"/>
            <a:ext cx="49149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Lymphadenectomy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/>
            <a:r>
              <a:rPr lang="en-US" altLang="zh-CN" smtClean="0">
                <a:ea typeface="SimSun" pitchFamily="2" charset="-122"/>
              </a:rPr>
              <a:t>Japanese literature shows survival benefit of extended D2 dissection: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Kodama and associates 1981</a:t>
            </a:r>
          </a:p>
          <a:p>
            <a:pPr lvl="1" algn="l" rtl="0" eaLnBrk="1" hangingPunct="1"/>
            <a:r>
              <a:rPr lang="en-US" altLang="zh-CN" smtClean="0">
                <a:ea typeface="SimSun" pitchFamily="2" charset="-122"/>
              </a:rPr>
              <a:t>39% 5 year survival after D2 vs. 18% for D1</a:t>
            </a:r>
          </a:p>
          <a:p>
            <a:pPr lvl="1" algn="l" rtl="0" eaLnBrk="1" hangingPunct="1"/>
            <a:endParaRPr lang="en-US" altLang="zh-CN" smtClean="0">
              <a:ea typeface="SimSun" pitchFamily="2" charset="-122"/>
            </a:endParaRPr>
          </a:p>
          <a:p>
            <a:pPr algn="l" rtl="0" eaLnBrk="1" hangingPunct="1"/>
            <a:r>
              <a:rPr lang="en-US" altLang="zh-CN" smtClean="0">
                <a:ea typeface="SimSun" pitchFamily="2" charset="-122"/>
              </a:rPr>
              <a:t>Western literature shows no survival benefit but increased morbidity and mortality of D2 dissection</a:t>
            </a:r>
          </a:p>
          <a:p>
            <a:pPr algn="l" rtl="0" eaLnBrk="1" hangingPunct="1"/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fontAlgn="auto" hangingPunct="1">
              <a:spcAft>
                <a:spcPts val="0"/>
              </a:spcAft>
              <a:defRPr/>
            </a:pPr>
            <a:r>
              <a:rPr lang="en-GB" altLang="zh-CN" sz="3600">
                <a:ea typeface="SimSun" pitchFamily="2" charset="-122"/>
              </a:rPr>
              <a:t>Results of therapy – stomach cancer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Surgery with curative intent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42% of patients</a:t>
            </a:r>
          </a:p>
          <a:p>
            <a:pPr algn="l" rtl="0" eaLnBrk="1" hangingPunct="1"/>
            <a:r>
              <a:rPr lang="en-GB" altLang="zh-CN" smtClean="0">
                <a:ea typeface="SimSun" pitchFamily="2" charset="-122"/>
              </a:rPr>
              <a:t>5 year survival – 60%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Node positive - 35%</a:t>
            </a:r>
          </a:p>
          <a:p>
            <a:pPr lvl="1" algn="l" rtl="0" eaLnBrk="1" hangingPunct="1"/>
            <a:r>
              <a:rPr lang="en-GB" altLang="zh-CN" smtClean="0">
                <a:ea typeface="SimSun" pitchFamily="2" charset="-122"/>
              </a:rPr>
              <a:t>Node negative - 88%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572000" y="5867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altLang="zh-CN" sz="2400">
                <a:latin typeface="Times New Roman" pitchFamily="18" charset="0"/>
                <a:ea typeface="SimSun" pitchFamily="2" charset="-122"/>
              </a:rPr>
              <a:t>Sue Ling et al (1993) BMJ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stomach</a:t>
            </a:r>
            <a:endParaRPr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l" rtl="0" eaLnBrk="1" hangingPunct="1"/>
            <a:r>
              <a:rPr lang="en-US" smtClean="0"/>
              <a:t>the </a:t>
            </a:r>
            <a:r>
              <a:rPr lang="en-US" b="1" smtClean="0"/>
              <a:t>cardial notch</a:t>
            </a:r>
            <a:r>
              <a:rPr lang="en-US" smtClean="0"/>
              <a:t>, which is the superior angle created when the esophagus enters the stomach. </a:t>
            </a:r>
          </a:p>
          <a:p>
            <a:pPr algn="l" rtl="0" eaLnBrk="1" hangingPunct="1"/>
            <a:r>
              <a:rPr lang="en-US" smtClean="0"/>
              <a:t>the </a:t>
            </a:r>
            <a:r>
              <a:rPr lang="en-US" b="1" smtClean="0"/>
              <a:t>angular notch</a:t>
            </a:r>
            <a:r>
              <a:rPr lang="en-US" smtClean="0"/>
              <a:t>, which is a bend on the lesser curvature.</a:t>
            </a:r>
          </a:p>
          <a:p>
            <a:pPr algn="l" rtl="0" eaLnBrk="1" hangingPunct="1"/>
            <a:endParaRPr lang="en-US" smtClean="0"/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600200"/>
            <a:ext cx="4114800" cy="4343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3733800" y="4191000"/>
            <a:ext cx="3200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Multimodal therapy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algn="l" rtl="0" eaLnBrk="1" hangingPunct="1"/>
            <a:r>
              <a:rPr lang="en-GB" altLang="zh-CN" sz="2400" smtClean="0">
                <a:ea typeface="SimSun" pitchFamily="2" charset="-122"/>
              </a:rPr>
              <a:t>Adjuvant chemotherapy</a:t>
            </a:r>
          </a:p>
          <a:p>
            <a:pPr algn="l" rtl="0" eaLnBrk="1" hangingPunct="1"/>
            <a:r>
              <a:rPr lang="en-GB" altLang="zh-CN" sz="2400" smtClean="0">
                <a:ea typeface="SimSun" pitchFamily="2" charset="-122"/>
              </a:rPr>
              <a:t>Radiotherapy 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algn="l" rtl="0" eaLnBrk="1" hangingPunct="1"/>
            <a:r>
              <a:rPr lang="en-GB" altLang="zh-CN" sz="2400" smtClean="0">
                <a:ea typeface="SimSun" pitchFamily="2" charset="-122"/>
              </a:rPr>
              <a:t>Neo-adjuvant chemotherapy </a:t>
            </a:r>
          </a:p>
          <a:p>
            <a:pPr lvl="1" algn="l" rtl="0" eaLnBrk="1" hangingPunct="1"/>
            <a:endParaRPr lang="zh-CN" altLang="en-GB" sz="20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Consequences of surgery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Weight loss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Food restriction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B12, calcium, iron deficiency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Dumping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GB" altLang="zh-CN" smtClean="0">
                <a:ea typeface="SimSun" pitchFamily="2" charset="-122"/>
              </a:rPr>
              <a:t>Early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GB" altLang="zh-CN" smtClean="0">
                <a:ea typeface="SimSun" pitchFamily="2" charset="-122"/>
              </a:rPr>
              <a:t>Late hypoglycaemic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Diarrhoea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Gallstones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 smtClean="0">
                <a:ea typeface="SimSun" pitchFamily="2" charset="-122"/>
              </a:rPr>
              <a:t>Stomal ulceration</a:t>
            </a:r>
          </a:p>
          <a:p>
            <a:pPr algn="l" rtl="0" eaLnBrk="1" hangingPunct="1">
              <a:lnSpc>
                <a:spcPct val="90000"/>
              </a:lnSpc>
            </a:pPr>
            <a:endParaRPr lang="zh-CN" altLang="en-GB" sz="28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b="1"/>
              <a:t>Gastric lymphoma</a:t>
            </a:r>
            <a:endParaRPr sz="4000" b="1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IE" sz="2400" smtClean="0"/>
              <a:t>The Stomach is the commonest extranodal primary site for non-Hodgkin's lymphoma </a:t>
            </a:r>
          </a:p>
          <a:p>
            <a:pPr algn="l" rtl="0" eaLnBrk="1" hangingPunct="1"/>
            <a:r>
              <a:rPr lang="en-IE" sz="2400" smtClean="0"/>
              <a:t>Secondary Lymphoma is commonly seen in stomach from another site</a:t>
            </a:r>
          </a:p>
          <a:p>
            <a:pPr algn="l" rtl="0" eaLnBrk="1" hangingPunct="1"/>
            <a:r>
              <a:rPr lang="en-IE" sz="2400" smtClean="0"/>
              <a:t>Accounts for less than 5% of gastric malignancies </a:t>
            </a:r>
          </a:p>
          <a:p>
            <a:pPr algn="l" rtl="0" eaLnBrk="1" hangingPunct="1"/>
            <a:r>
              <a:rPr lang="en-IE" sz="2400" smtClean="0"/>
              <a:t>Presentation is similar to gastric carcinoma</a:t>
            </a:r>
          </a:p>
          <a:p>
            <a:pPr lvl="1" algn="l" rtl="0" eaLnBrk="1" hangingPunct="1"/>
            <a:r>
              <a:rPr lang="en-IE" sz="2000" smtClean="0"/>
              <a:t>Anaemia and epigastric mass are common</a:t>
            </a:r>
          </a:p>
          <a:p>
            <a:pPr algn="l" rtl="0" eaLnBrk="1" hangingPunct="1"/>
            <a:r>
              <a:rPr lang="en-IE" sz="2400" smtClean="0"/>
              <a:t>Age of presentation is approx 60 years</a:t>
            </a:r>
          </a:p>
          <a:p>
            <a:pPr algn="l" rtl="0" eaLnBrk="1" hangingPunct="1"/>
            <a:r>
              <a:rPr lang="en-IE" sz="2400" smtClean="0"/>
              <a:t>Investigations</a:t>
            </a:r>
          </a:p>
          <a:p>
            <a:pPr lvl="1" algn="l" rtl="0" eaLnBrk="1" hangingPunct="1"/>
            <a:r>
              <a:rPr lang="en-IE" sz="2200" smtClean="0"/>
              <a:t>Endoscopy </a:t>
            </a:r>
          </a:p>
          <a:p>
            <a:pPr lvl="1" algn="l" rtl="0" eaLnBrk="1" hangingPunct="1"/>
            <a:r>
              <a:rPr lang="en-IE" sz="2000" smtClean="0"/>
              <a:t>EUS is the best modality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Gastric Lymphoma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IE" sz="2800" smtClean="0"/>
              <a:t>Treatment </a:t>
            </a:r>
          </a:p>
          <a:p>
            <a:pPr lvl="1" algn="l" rtl="0" eaLnBrk="1" hangingPunct="1"/>
            <a:r>
              <a:rPr lang="en-IE" smtClean="0"/>
              <a:t>70% of tumours are resectable </a:t>
            </a:r>
          </a:p>
          <a:p>
            <a:pPr lvl="1" algn="l" rtl="0" eaLnBrk="1" hangingPunct="1"/>
            <a:r>
              <a:rPr lang="en-IE" smtClean="0"/>
              <a:t>5-year survival is approximately 25% </a:t>
            </a:r>
          </a:p>
          <a:p>
            <a:pPr lvl="1" algn="l" rtl="0" eaLnBrk="1" hangingPunct="1"/>
            <a:r>
              <a:rPr lang="en-IE" smtClean="0"/>
              <a:t>Treatments range from chemotherapy alone, H pylori eradication or surgery and chemotherapy may be useful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MALT lymphoma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A type of primary gastric lymphoma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The stomach does not usually contain lymphoid tissue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MALT follicles found in the stomach are associated with H pylori infection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Patients can be completely cured by H pylori eradication or else use it in conjunction with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20713"/>
            <a:ext cx="8382000" cy="5538787"/>
          </a:xfrm>
        </p:spPr>
        <p:txBody>
          <a:bodyPr>
            <a:normAutofit lnSpcReduction="10000"/>
          </a:bodyPr>
          <a:lstStyle/>
          <a:p>
            <a:pPr marL="274320" indent="-274320" algn="ctr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u="sng" dirty="0" smtClean="0">
                <a:latin typeface="Baskerville Old Face" pitchFamily="18" charset="0"/>
              </a:rPr>
              <a:t>Gastrointestinal </a:t>
            </a:r>
            <a:r>
              <a:rPr lang="en-US" b="1" u="sng" dirty="0" err="1" smtClean="0">
                <a:latin typeface="Baskerville Old Face" pitchFamily="18" charset="0"/>
              </a:rPr>
              <a:t>Stromal</a:t>
            </a:r>
            <a:r>
              <a:rPr lang="en-US" b="1" u="sng" dirty="0" smtClean="0">
                <a:latin typeface="Baskerville Old Face" pitchFamily="18" charset="0"/>
              </a:rPr>
              <a:t> Tumor ‘GIST’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Baskerville Old Face" pitchFamily="18" charset="0"/>
            </a:endParaRP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smtClean="0">
                <a:latin typeface="Baskerville Old Face" pitchFamily="18" charset="0"/>
              </a:rPr>
              <a:t>Previously </a:t>
            </a:r>
            <a:r>
              <a:rPr lang="en-US" sz="2800" b="1" dirty="0" err="1" smtClean="0">
                <a:latin typeface="Baskerville Old Face" pitchFamily="18" charset="0"/>
              </a:rPr>
              <a:t>leiomyoma</a:t>
            </a:r>
            <a:r>
              <a:rPr lang="en-US" sz="2800" b="1" dirty="0" smtClean="0">
                <a:latin typeface="Baskerville Old Face" pitchFamily="18" charset="0"/>
              </a:rPr>
              <a:t> &amp; </a:t>
            </a:r>
            <a:r>
              <a:rPr lang="en-US" sz="2800" b="1" dirty="0" err="1" smtClean="0">
                <a:latin typeface="Baskerville Old Face" pitchFamily="18" charset="0"/>
              </a:rPr>
              <a:t>leomyosarcoma</a:t>
            </a:r>
            <a:r>
              <a:rPr lang="en-US" sz="2800" b="1" dirty="0" smtClean="0">
                <a:latin typeface="Baskerville Old Face" pitchFamily="18" charset="0"/>
              </a:rPr>
              <a:t>.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smtClean="0">
                <a:latin typeface="Baskerville Old Face" pitchFamily="18" charset="0"/>
              </a:rPr>
              <a:t>&lt;1 %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err="1" smtClean="0">
                <a:latin typeface="Baskerville Old Face" pitchFamily="18" charset="0"/>
              </a:rPr>
              <a:t>Rarly</a:t>
            </a:r>
            <a:r>
              <a:rPr lang="en-US" sz="2800" dirty="0" smtClean="0">
                <a:latin typeface="Baskerville Old Face" pitchFamily="18" charset="0"/>
              </a:rPr>
              <a:t> cause bleeding or obstruction.</a:t>
            </a:r>
          </a:p>
          <a:p>
            <a:pPr marL="571500" indent="-571500" algn="l" rtl="0" eaLnBrk="1" fontAlgn="auto" hangingPunct="1">
              <a:spcAft>
                <a:spcPts val="0"/>
              </a:spcAft>
              <a:buClr>
                <a:srgbClr val="FF9900"/>
              </a:buClr>
              <a:buSzPct val="180000"/>
              <a:buNone/>
              <a:defRPr/>
            </a:pPr>
            <a:r>
              <a:rPr lang="en-US" sz="2800" dirty="0" smtClean="0"/>
              <a:t>originate in interstitial cells of  </a:t>
            </a:r>
            <a:r>
              <a:rPr lang="en-US" sz="2800" dirty="0" err="1" smtClean="0"/>
              <a:t>Cajal</a:t>
            </a:r>
            <a:r>
              <a:rPr lang="en-US" sz="2800" dirty="0" smtClean="0"/>
              <a:t> (regulate peristalsis)  95% stain with </a:t>
            </a:r>
            <a:r>
              <a:rPr lang="en-US" sz="2800" dirty="0" err="1" smtClean="0"/>
              <a:t>Ab</a:t>
            </a:r>
            <a:r>
              <a:rPr lang="en-US" sz="2800" dirty="0" smtClean="0"/>
              <a:t> against  </a:t>
            </a:r>
            <a:r>
              <a:rPr lang="en-US" sz="2800" dirty="0" smtClean="0"/>
              <a:t>c-KIT (CD117</a:t>
            </a:r>
            <a:r>
              <a:rPr lang="en-US" sz="2800" dirty="0" smtClean="0"/>
              <a:t>)  70% stain for CD34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smtClean="0">
                <a:latin typeface="Baskerville Old Face" pitchFamily="18" charset="0"/>
              </a:rPr>
              <a:t>The distinction b\w benign &amp; malignant is unclear. In general terms, the larger the tumor &amp; greater mitotic activity, the more likely to metastases.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smtClean="0">
                <a:latin typeface="Baskerville Old Face" pitchFamily="18" charset="0"/>
              </a:rPr>
              <a:t>The stomach is the most common site of GIST.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GIST tumours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Presentation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/>
              <a:t>Haemetemsis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/>
              <a:t>Melaena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/>
              <a:t>Epigastric mass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Investigation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/>
              <a:t>EUS + biopsy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/>
              <a:t>Endoscopy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GIST tumours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Treatment</a:t>
            </a:r>
          </a:p>
          <a:p>
            <a:pPr lvl="1" algn="l" rtl="0" eaLnBrk="1" hangingPunct="1"/>
            <a:r>
              <a:rPr lang="en-US" smtClean="0"/>
              <a:t>Surgery-local excision of tumor</a:t>
            </a:r>
          </a:p>
          <a:p>
            <a:pPr lvl="1" algn="l" rtl="0" eaLnBrk="1" hangingPunct="1"/>
            <a:r>
              <a:rPr lang="en-US" smtClean="0"/>
              <a:t>Lymph node clearance unnecessary as spread is not common</a:t>
            </a:r>
          </a:p>
          <a:p>
            <a:pPr lvl="1" algn="l" rtl="0" eaLnBrk="1" hangingPunct="1"/>
            <a:r>
              <a:rPr lang="en-US" smtClean="0"/>
              <a:t>Large tumors may need formal gastrectomy+/- adjuvant therapy</a:t>
            </a:r>
          </a:p>
          <a:p>
            <a:pPr lvl="1" algn="l" rtl="0" eaLnBrk="1" hangingPunct="1"/>
            <a:r>
              <a:rPr lang="en-US" smtClean="0"/>
              <a:t>Trials on a new drug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Imatinib(</a:t>
            </a:r>
            <a:r>
              <a:rPr lang="en-US" smtClean="0"/>
              <a:t> 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leevec)</a:t>
            </a:r>
            <a:r>
              <a:rPr lang="en-US" smtClean="0"/>
              <a:t> have been shown to be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>
                <a:solidFill>
                  <a:srgbClr val="FF0000"/>
                </a:solidFill>
              </a:rPr>
              <a:t>Duodenum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4 regions: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 smtClean="0"/>
              <a:t>Duodenal bulb (1</a:t>
            </a:r>
            <a:r>
              <a:rPr lang="en-US" sz="2200" baseline="30000" smtClean="0"/>
              <a:t>st</a:t>
            </a:r>
            <a:r>
              <a:rPr lang="en-US" sz="2200" smtClean="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 smtClean="0"/>
              <a:t>Descending duodenum (2</a:t>
            </a:r>
            <a:r>
              <a:rPr lang="en-US" sz="2200" baseline="30000" smtClean="0"/>
              <a:t>nd</a:t>
            </a:r>
            <a:r>
              <a:rPr lang="en-US" sz="2200" smtClean="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 smtClean="0"/>
              <a:t>Transverse duodenum (3</a:t>
            </a:r>
            <a:r>
              <a:rPr lang="en-US" sz="2200" baseline="30000" smtClean="0"/>
              <a:t>rd</a:t>
            </a:r>
            <a:r>
              <a:rPr lang="en-US" sz="2200" smtClean="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 smtClean="0"/>
              <a:t>Ascending duodenum (4</a:t>
            </a:r>
            <a:r>
              <a:rPr lang="en-US" sz="2200" baseline="30000" smtClean="0"/>
              <a:t>th</a:t>
            </a:r>
            <a:r>
              <a:rPr lang="en-US" sz="2200" smtClean="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 smtClean="0"/>
              <a:t>It ends at ligament of Treitz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Absorptive, goblet, granular, endocrine, intestinal and duodenal glands called Brunner’s glands which protect mucosa.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Blood supply</a:t>
            </a:r>
          </a:p>
          <a:p>
            <a:pPr algn="l" rtl="0" eaLnBrk="1" hangingPunct="1">
              <a:lnSpc>
                <a:spcPct val="90000"/>
              </a:lnSpc>
            </a:pPr>
            <a:endParaRPr lang="en-US" smtClean="0"/>
          </a:p>
          <a:p>
            <a:pPr algn="l" rtl="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Duodenum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1800" b="1" u="sng" smtClean="0"/>
              <a:t>Duodenal bicarbonate Secretion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smtClean="0"/>
              <a:t>These  are several  mechanism that protect duodenum mucosa: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smtClean="0"/>
              <a:t>1) Brunner’s glands secrete mucus that protects mucosa.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smtClean="0"/>
              <a:t>2) duodenal cells secrete NAHCO3, that neutralizes all H ions in duodenal bulb, secreted by stimulation produce by irritation.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smtClean="0"/>
              <a:t>3) Additional HCO3 comes from pancreas, in response to Secretin.</a:t>
            </a:r>
          </a:p>
          <a:p>
            <a:pPr algn="l" rtl="0"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stomach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800600" cy="4572000"/>
          </a:xfrm>
        </p:spPr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100" dirty="0" smtClean="0">
                <a:latin typeface="Arial" charset="0"/>
              </a:rPr>
              <a:t>Layers of peritoneum attached to the stomach:</a:t>
            </a:r>
          </a:p>
          <a:p>
            <a:pPr marL="687388" lvl="1" indent="-230188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000" b="1" dirty="0" smtClean="0">
                <a:latin typeface="Arial" charset="0"/>
              </a:rPr>
              <a:t>Lesser omentum: </a:t>
            </a:r>
            <a:r>
              <a:rPr lang="en-US" sz="3000" dirty="0" smtClean="0">
                <a:latin typeface="Arial" charset="0"/>
              </a:rPr>
              <a:t>attaches the liver to the lesser curvature.</a:t>
            </a:r>
          </a:p>
          <a:p>
            <a:pPr marL="687388" lvl="1" indent="-230188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000" b="1" dirty="0" smtClean="0">
                <a:latin typeface="Arial" charset="0"/>
              </a:rPr>
              <a:t>Greater omentum: </a:t>
            </a:r>
            <a:r>
              <a:rPr lang="en-US" sz="3000" dirty="0" smtClean="0">
                <a:latin typeface="Arial" charset="0"/>
              </a:rPr>
              <a:t>attaches the greater curvature to the posterior body wall.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5364" name="Picture 2" descr="C:\Users\User\Desktop\stomach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066800"/>
            <a:ext cx="4191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err="1" smtClean="0"/>
              <a:t>Adenocarcinoma</a:t>
            </a:r>
            <a:r>
              <a:rPr sz="3200" smtClean="0"/>
              <a:t> of </a:t>
            </a:r>
            <a:r>
              <a:rPr sz="3200"/>
              <a:t>Duodenum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000" smtClean="0"/>
              <a:t>Duodenum MC site for ADC.</a:t>
            </a:r>
          </a:p>
          <a:p>
            <a:pPr algn="l" rtl="0" eaLnBrk="1" hangingPunct="1"/>
            <a:r>
              <a:rPr lang="en-US" sz="2000" smtClean="0"/>
              <a:t>2/3 are located in 2</a:t>
            </a:r>
            <a:r>
              <a:rPr lang="en-US" sz="2000" baseline="30000" smtClean="0"/>
              <a:t>nd</a:t>
            </a:r>
            <a:r>
              <a:rPr lang="en-US" sz="2000" smtClean="0"/>
              <a:t> part of duodenum around peri-ampullar y region.</a:t>
            </a:r>
          </a:p>
          <a:p>
            <a:pPr algn="l" rtl="0" eaLnBrk="1" hangingPunct="1"/>
            <a:r>
              <a:rPr lang="en-US" sz="2000" smtClean="0"/>
              <a:t>presents late in its course.</a:t>
            </a:r>
          </a:p>
          <a:p>
            <a:pPr algn="l" rtl="0" eaLnBrk="1" hangingPunct="1"/>
            <a:r>
              <a:rPr lang="en-US" sz="2000" smtClean="0"/>
              <a:t>S/S: </a:t>
            </a:r>
          </a:p>
          <a:p>
            <a:pPr algn="l" rtl="0" eaLnBrk="1" hangingPunct="1"/>
            <a:r>
              <a:rPr lang="en-US" sz="2000" smtClean="0"/>
              <a:t>Nonespecific abdominal pain, weight loss, gastric outlet obstruction, melena, hematochezia (due to ulceration of lesion),jaundice  </a:t>
            </a:r>
          </a:p>
          <a:p>
            <a:pPr algn="l" rtl="0" eaLnBrk="1" hangingPunct="1"/>
            <a:r>
              <a:rPr lang="en-US" sz="2000" smtClean="0"/>
              <a:t>Dx is made by Upper endoscopy and Bx.</a:t>
            </a:r>
          </a:p>
          <a:p>
            <a:pPr algn="l" rtl="0" eaLnBrk="1" hangingPunct="1"/>
            <a:r>
              <a:rPr lang="en-US" sz="2000" smtClean="0"/>
              <a:t>CT for local invasion or mets spread.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ADC of Duodenum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000" smtClean="0"/>
              <a:t>Surgery: </a:t>
            </a:r>
          </a:p>
          <a:p>
            <a:pPr algn="l" rtl="0" eaLnBrk="1" hangingPunct="1"/>
            <a:r>
              <a:rPr lang="en-US" sz="2000" smtClean="0"/>
              <a:t>excision when is possible resection of disease pancreaticoduodenectomy if tumor is in 1</a:t>
            </a:r>
            <a:r>
              <a:rPr lang="en-US" sz="2000" baseline="30000" smtClean="0"/>
              <a:t>st</a:t>
            </a:r>
            <a:r>
              <a:rPr lang="en-US" sz="2000" smtClean="0"/>
              <a:t> or 2</a:t>
            </a:r>
            <a:r>
              <a:rPr lang="en-US" sz="2000" baseline="30000" smtClean="0"/>
              <a:t>nd</a:t>
            </a:r>
            <a:r>
              <a:rPr lang="en-US" sz="2000" smtClean="0"/>
              <a:t> portion</a:t>
            </a:r>
          </a:p>
          <a:p>
            <a:pPr algn="l" rtl="0" eaLnBrk="1" hangingPunct="1"/>
            <a:r>
              <a:rPr lang="en-US" sz="2000" smtClean="0"/>
              <a:t>if tumor is in 3</a:t>
            </a:r>
            <a:r>
              <a:rPr lang="en-US" sz="2000" baseline="30000" smtClean="0"/>
              <a:t>rd</a:t>
            </a:r>
            <a:r>
              <a:rPr lang="en-US" sz="2000" smtClean="0"/>
              <a:t> or 4</a:t>
            </a:r>
            <a:r>
              <a:rPr lang="en-US" sz="2000" baseline="30000" smtClean="0"/>
              <a:t>th</a:t>
            </a:r>
            <a:r>
              <a:rPr lang="en-US" sz="2000" smtClean="0"/>
              <a:t> portion small bowel resection c duodenojejunostomy</a:t>
            </a:r>
          </a:p>
          <a:p>
            <a:pPr algn="l" rtl="0" eaLnBrk="1" hangingPunct="1"/>
            <a:r>
              <a:rPr lang="en-US" sz="2000" smtClean="0"/>
              <a:t> if tumor is unresectable or mets are presented then gastroenterostomy is indicated</a:t>
            </a:r>
          </a:p>
          <a:p>
            <a:pPr algn="l" rtl="0" eaLnBrk="1" hangingPunct="1"/>
            <a:r>
              <a:rPr lang="en-US" sz="2000" smtClean="0"/>
              <a:t>Post surgery radiation can be helpful.</a:t>
            </a:r>
          </a:p>
          <a:p>
            <a:pPr algn="l" rtl="0" eaLnBrk="1" hangingPunct="1"/>
            <a:r>
              <a:rPr lang="en-US" sz="2000" smtClean="0"/>
              <a:t>(+) nodes poor prognosis, </a:t>
            </a:r>
          </a:p>
          <a:p>
            <a:pPr algn="l" rtl="0" eaLnBrk="1" hangingPunct="1"/>
            <a:r>
              <a:rPr lang="en-US" sz="2000" smtClean="0"/>
              <a:t>5 y survival less than 15%</a:t>
            </a:r>
          </a:p>
          <a:p>
            <a:pPr algn="l" rtl="0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Duodenal Lymphoma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Very rare in duodenum MC in ileum.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S/S: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same as those of ADC of duodenum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Nonespecific abdominal pain, weight loss, gastric outlet obstruction, melena, hematochezia (ulceration of lesion), fatigue.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Complications: perforation, bleeding, and obstruction.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Dx: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Endoscopy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CT for Ds extent.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Follow same guidelines for any lymphoma.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Adjuvant chemo post operatory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/>
              <a:t>Disseminated Ds only chemo + local radiation.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4" name="Picture 2" descr="sleeping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AB02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8305800" cy="47720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Stomach Anatomical Relation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661</TotalTime>
  <Words>2415</Words>
  <Application>Microsoft Office PowerPoint</Application>
  <PresentationFormat>On-screen Show (4:3)</PresentationFormat>
  <Paragraphs>545</Paragraphs>
  <Slides>83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0" baseType="lpstr">
      <vt:lpstr>Arial</vt:lpstr>
      <vt:lpstr>Constantia</vt:lpstr>
      <vt:lpstr>Wingdings 2</vt:lpstr>
      <vt:lpstr>Calibri</vt:lpstr>
      <vt:lpstr>Gungsuh</vt:lpstr>
      <vt:lpstr>华文新魏</vt:lpstr>
      <vt:lpstr>Stencil</vt:lpstr>
      <vt:lpstr>Times New Roman</vt:lpstr>
      <vt:lpstr>Symbol</vt:lpstr>
      <vt:lpstr>Wingdings</vt:lpstr>
      <vt:lpstr>Verdana</vt:lpstr>
      <vt:lpstr>HG明朝E</vt:lpstr>
      <vt:lpstr>Gulim</vt:lpstr>
      <vt:lpstr>SimSun</vt:lpstr>
      <vt:lpstr>Wingdings 3</vt:lpstr>
      <vt:lpstr>Baskerville Old Face</vt:lpstr>
      <vt:lpstr>Paper</vt:lpstr>
      <vt:lpstr>Stomach and duodenum</vt:lpstr>
      <vt:lpstr>STOMACH ANATOMY</vt:lpstr>
      <vt:lpstr>The stomach</vt:lpstr>
      <vt:lpstr>The stomach</vt:lpstr>
      <vt:lpstr>The Stomach</vt:lpstr>
      <vt:lpstr>The stomach</vt:lpstr>
      <vt:lpstr>The stomach</vt:lpstr>
      <vt:lpstr>The stomach</vt:lpstr>
      <vt:lpstr>Stomach Anatomical Relation</vt:lpstr>
      <vt:lpstr>Stomach Blood Supply </vt:lpstr>
      <vt:lpstr>Stomach Blood Supply </vt:lpstr>
      <vt:lpstr>Stomach Venous Drainage</vt:lpstr>
      <vt:lpstr>Stomach Venous Drainage</vt:lpstr>
      <vt:lpstr>Stomach Lymphatic Drainage</vt:lpstr>
      <vt:lpstr>Slide 15</vt:lpstr>
      <vt:lpstr>Stomach Innervations</vt:lpstr>
      <vt:lpstr>Stomach Innervations</vt:lpstr>
      <vt:lpstr>Stomach Innervations</vt:lpstr>
      <vt:lpstr>Stomach Innervations</vt:lpstr>
      <vt:lpstr>Slide 20</vt:lpstr>
      <vt:lpstr>Slide 21</vt:lpstr>
      <vt:lpstr>Mechanisms by Which H. pylori can Damage the Gastric Mucosa</vt:lpstr>
      <vt:lpstr>Slide 23</vt:lpstr>
      <vt:lpstr>Slide 24</vt:lpstr>
      <vt:lpstr>Slide 25</vt:lpstr>
      <vt:lpstr>Slide 26</vt:lpstr>
      <vt:lpstr>Slide 27</vt:lpstr>
      <vt:lpstr>Investigations</vt:lpstr>
      <vt:lpstr>     surgical</vt:lpstr>
      <vt:lpstr>Surgical Treatment Truncal Vagotomy -- Antrectomy &amp;  Billroth I Anastomosis</vt:lpstr>
      <vt:lpstr>Surgical Treatment Truncal Vagotomy -- Antrectomy &amp;  Billroth II Anastomosis</vt:lpstr>
      <vt:lpstr>Surgical Treatment Truncal Vagotomy -- Antrectomy &amp;  Roux-en-Y Anastomosis</vt:lpstr>
      <vt:lpstr>Slide 33</vt:lpstr>
      <vt:lpstr>Slide 34</vt:lpstr>
      <vt:lpstr>Slide 35</vt:lpstr>
      <vt:lpstr>Stomach  Postgastrectomy Syndromes</vt:lpstr>
      <vt:lpstr>Stomach Early Dumping Syndrome</vt:lpstr>
      <vt:lpstr>Stomach Early dumping syndrome</vt:lpstr>
      <vt:lpstr>Stomach Late dumping syndrome</vt:lpstr>
      <vt:lpstr>Stomach Late Dumping syndrome</vt:lpstr>
      <vt:lpstr>Slide 41</vt:lpstr>
      <vt:lpstr>Gastric Cancer(GC) </vt:lpstr>
      <vt:lpstr>Gastric Cancer(GC) </vt:lpstr>
      <vt:lpstr>Slide 44</vt:lpstr>
      <vt:lpstr>Etiological Factors of GC</vt:lpstr>
      <vt:lpstr>Gastric Carcinoma:</vt:lpstr>
      <vt:lpstr>Precancerous changes  </vt:lpstr>
      <vt:lpstr>Clinical Presentation</vt:lpstr>
      <vt:lpstr>Clinical Presentation</vt:lpstr>
      <vt:lpstr>Bormann classifications</vt:lpstr>
      <vt:lpstr>Lauren System</vt:lpstr>
      <vt:lpstr>Spread Patterns</vt:lpstr>
      <vt:lpstr>Laboratory tests</vt:lpstr>
      <vt:lpstr>Diagnostic workup</vt:lpstr>
      <vt:lpstr>Contd:</vt:lpstr>
      <vt:lpstr>Slide 56</vt:lpstr>
      <vt:lpstr>Staging Investigations</vt:lpstr>
      <vt:lpstr>Contd:</vt:lpstr>
      <vt:lpstr>Slide 59</vt:lpstr>
      <vt:lpstr>Contd:</vt:lpstr>
      <vt:lpstr>Gastric carcinoma: Surgical treatment</vt:lpstr>
      <vt:lpstr>Gastric carcinoma: Lymphadenectomy</vt:lpstr>
      <vt:lpstr>Slide 63</vt:lpstr>
      <vt:lpstr>Lymph node metastasis</vt:lpstr>
      <vt:lpstr>Stomach resection</vt:lpstr>
      <vt:lpstr>Slide 66</vt:lpstr>
      <vt:lpstr>Slide 67</vt:lpstr>
      <vt:lpstr>Gastric carcinoma: Lymphadenectomy</vt:lpstr>
      <vt:lpstr>Results of therapy – stomach cancer</vt:lpstr>
      <vt:lpstr>Multimodal therapy</vt:lpstr>
      <vt:lpstr>Consequences of surgery</vt:lpstr>
      <vt:lpstr>Gastric lymphoma</vt:lpstr>
      <vt:lpstr>Gastric Lymphoma</vt:lpstr>
      <vt:lpstr>MALT lymphoma</vt:lpstr>
      <vt:lpstr>Slide 75</vt:lpstr>
      <vt:lpstr>GIST tumours</vt:lpstr>
      <vt:lpstr>GIST tumours</vt:lpstr>
      <vt:lpstr>Duodenum</vt:lpstr>
      <vt:lpstr>Duodenum</vt:lpstr>
      <vt:lpstr>Adenocarcinoma of Duodenum</vt:lpstr>
      <vt:lpstr>ADC of Duodenum</vt:lpstr>
      <vt:lpstr>Duodenal Lymphoma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STOMACH ANATOMY</dc:title>
  <dc:creator>User</dc:creator>
  <cp:lastModifiedBy>emad</cp:lastModifiedBy>
  <cp:revision>98</cp:revision>
  <dcterms:created xsi:type="dcterms:W3CDTF">2006-08-16T00:00:00Z</dcterms:created>
  <dcterms:modified xsi:type="dcterms:W3CDTF">2017-10-02T04:58:35Z</dcterms:modified>
</cp:coreProperties>
</file>