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70" r:id="rId7"/>
    <p:sldId id="271" r:id="rId8"/>
    <p:sldId id="261" r:id="rId9"/>
    <p:sldId id="262" r:id="rId10"/>
    <p:sldId id="263" r:id="rId11"/>
    <p:sldId id="264" r:id="rId12"/>
    <p:sldId id="265" r:id="rId13"/>
    <p:sldId id="266"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68" r:id="rId36"/>
    <p:sldId id="269" r:id="rId3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3884B50-69D0-4477-A754-8C185B07639E}"/>
              </a:ext>
            </a:extLst>
          </p:cNvPr>
          <p:cNvCxnSpPr/>
          <p:nvPr/>
        </p:nvCxnSpPr>
        <p:spPr>
          <a:xfrm flipV="1">
            <a:off x="838676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458AE2B-AEDE-4932-BC90-DA4EC6CB4A48}"/>
              </a:ext>
            </a:extLst>
          </p:cNvPr>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E74C8B71-00D6-4F0A-9A84-CC5D05349F54}"/>
              </a:ext>
            </a:extLst>
          </p:cNvPr>
          <p:cNvSpPr>
            <a:spLocks noGrp="1"/>
          </p:cNvSpPr>
          <p:nvPr>
            <p:ph type="dt" sz="half" idx="10"/>
          </p:nvPr>
        </p:nvSpPr>
        <p:spPr/>
        <p:txBody>
          <a:bodyPr/>
          <a:lstStyle>
            <a:lvl1pPr algn="l">
              <a:defRPr dirty="0"/>
            </a:lvl1pPr>
          </a:lstStyle>
          <a:p>
            <a:pPr>
              <a:defRPr/>
            </a:pPr>
            <a:fld id="{9EE4A851-AC24-41DC-B471-1813B8DDE9D2}" type="datetimeFigureOut">
              <a:rPr lang="en-US"/>
              <a:pPr>
                <a:defRPr/>
              </a:pPr>
              <a:t>7/3/2019</a:t>
            </a:fld>
            <a:endParaRPr lang="en-US"/>
          </a:p>
        </p:txBody>
      </p:sp>
      <p:sp>
        <p:nvSpPr>
          <p:cNvPr id="7" name="Footer Placeholder 4">
            <a:extLst>
              <a:ext uri="{FF2B5EF4-FFF2-40B4-BE49-F238E27FC236}">
                <a16:creationId xmlns:a16="http://schemas.microsoft.com/office/drawing/2014/main" id="{AD0A70C8-BA1B-42B7-9688-60D619DDF00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EDAF545-0506-4B9D-9E03-2F927CD61E02}"/>
              </a:ext>
            </a:extLst>
          </p:cNvPr>
          <p:cNvSpPr>
            <a:spLocks noGrp="1"/>
          </p:cNvSpPr>
          <p:nvPr>
            <p:ph type="sldNum" sz="quarter" idx="12"/>
          </p:nvPr>
        </p:nvSpPr>
        <p:spPr/>
        <p:txBody>
          <a:bodyPr/>
          <a:lstStyle>
            <a:lvl1pPr>
              <a:defRPr/>
            </a:lvl1pPr>
          </a:lstStyle>
          <a:p>
            <a:pPr>
              <a:defRPr/>
            </a:pPr>
            <a:fld id="{BB5917DF-DC0E-4254-B569-79D3CEC9899F}" type="slidenum">
              <a:rPr lang="en-US"/>
              <a:pPr>
                <a:defRPr/>
              </a:pPr>
              <a:t>‹#›</a:t>
            </a:fld>
            <a:endParaRPr lang="en-US"/>
          </a:p>
        </p:txBody>
      </p:sp>
    </p:spTree>
    <p:extLst>
      <p:ext uri="{BB962C8B-B14F-4D97-AF65-F5344CB8AC3E}">
        <p14:creationId xmlns:p14="http://schemas.microsoft.com/office/powerpoint/2010/main" val="3007325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9339896-B755-4FC2-B7D6-15A7846E14AA}"/>
              </a:ext>
            </a:extLst>
          </p:cNvPr>
          <p:cNvSpPr>
            <a:spLocks noGrp="1"/>
          </p:cNvSpPr>
          <p:nvPr>
            <p:ph type="dt" sz="half" idx="10"/>
          </p:nvPr>
        </p:nvSpPr>
        <p:spPr/>
        <p:txBody>
          <a:bodyPr/>
          <a:lstStyle>
            <a:lvl1pPr>
              <a:defRPr/>
            </a:lvl1pPr>
          </a:lstStyle>
          <a:p>
            <a:pPr>
              <a:defRPr/>
            </a:pPr>
            <a:fld id="{D9826A8C-B520-4EFC-8DF5-1F638DDA61AE}" type="datetimeFigureOut">
              <a:rPr lang="en-US"/>
              <a:pPr>
                <a:defRPr/>
              </a:pPr>
              <a:t>7/3/2019</a:t>
            </a:fld>
            <a:endParaRPr lang="en-US"/>
          </a:p>
        </p:txBody>
      </p:sp>
      <p:sp>
        <p:nvSpPr>
          <p:cNvPr id="5" name="Footer Placeholder 4">
            <a:extLst>
              <a:ext uri="{FF2B5EF4-FFF2-40B4-BE49-F238E27FC236}">
                <a16:creationId xmlns:a16="http://schemas.microsoft.com/office/drawing/2014/main" id="{8C82FC36-556F-47B9-8551-DB088B9637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BE4CEE-01DD-4A36-A2C2-C066F3AA6925}"/>
              </a:ext>
            </a:extLst>
          </p:cNvPr>
          <p:cNvSpPr>
            <a:spLocks noGrp="1"/>
          </p:cNvSpPr>
          <p:nvPr>
            <p:ph type="sldNum" sz="quarter" idx="12"/>
          </p:nvPr>
        </p:nvSpPr>
        <p:spPr/>
        <p:txBody>
          <a:bodyPr/>
          <a:lstStyle>
            <a:lvl1pPr>
              <a:defRPr/>
            </a:lvl1pPr>
          </a:lstStyle>
          <a:p>
            <a:pPr>
              <a:defRPr/>
            </a:pPr>
            <a:fld id="{3276BE8A-F71E-4D36-9640-614B5E953C4D}" type="slidenum">
              <a:rPr lang="en-US"/>
              <a:pPr>
                <a:defRPr/>
              </a:pPr>
              <a:t>‹#›</a:t>
            </a:fld>
            <a:endParaRPr lang="en-US"/>
          </a:p>
        </p:txBody>
      </p:sp>
    </p:spTree>
    <p:extLst>
      <p:ext uri="{BB962C8B-B14F-4D97-AF65-F5344CB8AC3E}">
        <p14:creationId xmlns:p14="http://schemas.microsoft.com/office/powerpoint/2010/main" val="123452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0A73C85-C864-45E3-9C2F-6E192CBFAFC4}"/>
              </a:ext>
            </a:extLst>
          </p:cNvPr>
          <p:cNvCxnSpPr/>
          <p:nvPr/>
        </p:nvCxnSpPr>
        <p:spPr>
          <a:xfrm rot="5400000" flipV="1">
            <a:off x="10058400" y="5873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4701569-FEB0-4F8E-AB2D-4FC81AC675F8}"/>
              </a:ext>
            </a:extLst>
          </p:cNvPr>
          <p:cNvSpPr>
            <a:spLocks noGrp="1"/>
          </p:cNvSpPr>
          <p:nvPr>
            <p:ph type="dt" sz="half" idx="10"/>
          </p:nvPr>
        </p:nvSpPr>
        <p:spPr/>
        <p:txBody>
          <a:bodyPr/>
          <a:lstStyle>
            <a:lvl1pPr>
              <a:defRPr/>
            </a:lvl1pPr>
          </a:lstStyle>
          <a:p>
            <a:pPr>
              <a:defRPr/>
            </a:pPr>
            <a:fld id="{D94C805C-7C04-4CFB-A213-9ED8AFCAE3B4}" type="datetimeFigureOut">
              <a:rPr lang="en-US"/>
              <a:pPr>
                <a:defRPr/>
              </a:pPr>
              <a:t>7/3/2019</a:t>
            </a:fld>
            <a:endParaRPr lang="en-US"/>
          </a:p>
        </p:txBody>
      </p:sp>
      <p:sp>
        <p:nvSpPr>
          <p:cNvPr id="6" name="Footer Placeholder 4">
            <a:extLst>
              <a:ext uri="{FF2B5EF4-FFF2-40B4-BE49-F238E27FC236}">
                <a16:creationId xmlns:a16="http://schemas.microsoft.com/office/drawing/2014/main" id="{9F32B9BB-021A-482B-83AC-CF5CA5CF96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67B0AA4-D2CA-4CDF-AA86-2F907F54574F}"/>
              </a:ext>
            </a:extLst>
          </p:cNvPr>
          <p:cNvSpPr>
            <a:spLocks noGrp="1"/>
          </p:cNvSpPr>
          <p:nvPr>
            <p:ph type="sldNum" sz="quarter" idx="12"/>
          </p:nvPr>
        </p:nvSpPr>
        <p:spPr/>
        <p:txBody>
          <a:bodyPr/>
          <a:lstStyle>
            <a:lvl1pPr>
              <a:defRPr/>
            </a:lvl1pPr>
          </a:lstStyle>
          <a:p>
            <a:pPr>
              <a:defRPr/>
            </a:pPr>
            <a:fld id="{9E825BD8-02EB-4377-85E7-02080A96666E}" type="slidenum">
              <a:rPr lang="en-US"/>
              <a:pPr>
                <a:defRPr/>
              </a:pPr>
              <a:t>‹#›</a:t>
            </a:fld>
            <a:endParaRPr lang="en-US"/>
          </a:p>
        </p:txBody>
      </p:sp>
    </p:spTree>
    <p:extLst>
      <p:ext uri="{BB962C8B-B14F-4D97-AF65-F5344CB8AC3E}">
        <p14:creationId xmlns:p14="http://schemas.microsoft.com/office/powerpoint/2010/main" val="293457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EC03EE-9CE1-4B0B-BDBD-D85FB424EB12}"/>
              </a:ext>
            </a:extLst>
          </p:cNvPr>
          <p:cNvSpPr>
            <a:spLocks noGrp="1"/>
          </p:cNvSpPr>
          <p:nvPr>
            <p:ph type="dt" sz="half" idx="10"/>
          </p:nvPr>
        </p:nvSpPr>
        <p:spPr/>
        <p:txBody>
          <a:bodyPr/>
          <a:lstStyle>
            <a:lvl1pPr>
              <a:defRPr/>
            </a:lvl1pPr>
          </a:lstStyle>
          <a:p>
            <a:pPr>
              <a:defRPr/>
            </a:pPr>
            <a:fld id="{4FE39111-A1DE-4DFC-91C1-A3D958D7BBB0}" type="datetimeFigureOut">
              <a:rPr lang="en-US"/>
              <a:pPr>
                <a:defRPr/>
              </a:pPr>
              <a:t>7/3/2019</a:t>
            </a:fld>
            <a:endParaRPr lang="en-US"/>
          </a:p>
        </p:txBody>
      </p:sp>
      <p:sp>
        <p:nvSpPr>
          <p:cNvPr id="5" name="Footer Placeholder 4">
            <a:extLst>
              <a:ext uri="{FF2B5EF4-FFF2-40B4-BE49-F238E27FC236}">
                <a16:creationId xmlns:a16="http://schemas.microsoft.com/office/drawing/2014/main" id="{4F0F29DB-AE5D-4C51-88F2-6ACF9682CB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31A63A-1244-4804-B5D9-E2FE7D75B33F}"/>
              </a:ext>
            </a:extLst>
          </p:cNvPr>
          <p:cNvSpPr>
            <a:spLocks noGrp="1"/>
          </p:cNvSpPr>
          <p:nvPr>
            <p:ph type="sldNum" sz="quarter" idx="12"/>
          </p:nvPr>
        </p:nvSpPr>
        <p:spPr/>
        <p:txBody>
          <a:bodyPr/>
          <a:lstStyle>
            <a:lvl1pPr>
              <a:defRPr/>
            </a:lvl1pPr>
          </a:lstStyle>
          <a:p>
            <a:pPr>
              <a:defRPr/>
            </a:pPr>
            <a:fld id="{D0E81AB1-A221-4818-A5FE-9E44F820AE4F}" type="slidenum">
              <a:rPr lang="en-US"/>
              <a:pPr>
                <a:defRPr/>
              </a:pPr>
              <a:t>‹#›</a:t>
            </a:fld>
            <a:endParaRPr lang="en-US"/>
          </a:p>
        </p:txBody>
      </p:sp>
    </p:spTree>
    <p:extLst>
      <p:ext uri="{BB962C8B-B14F-4D97-AF65-F5344CB8AC3E}">
        <p14:creationId xmlns:p14="http://schemas.microsoft.com/office/powerpoint/2010/main" val="128420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961B4B3-B5FD-4CE4-ADFE-79E2D0C9EBA0}"/>
              </a:ext>
            </a:extLst>
          </p:cNvPr>
          <p:cNvCxnSpPr/>
          <p:nvPr/>
        </p:nvCxnSpPr>
        <p:spPr>
          <a:xfrm flipV="1">
            <a:off x="8386763"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5FC1496-12A5-44A5-B7FF-150682B411CC}"/>
              </a:ext>
            </a:extLst>
          </p:cNvPr>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3A5C1F8D-EBC4-48C6-85A0-B1779F2CE4FC}"/>
              </a:ext>
            </a:extLst>
          </p:cNvPr>
          <p:cNvSpPr>
            <a:spLocks noGrp="1"/>
          </p:cNvSpPr>
          <p:nvPr>
            <p:ph type="dt" sz="half" idx="10"/>
          </p:nvPr>
        </p:nvSpPr>
        <p:spPr/>
        <p:txBody>
          <a:bodyPr/>
          <a:lstStyle>
            <a:lvl1pPr>
              <a:defRPr/>
            </a:lvl1pPr>
          </a:lstStyle>
          <a:p>
            <a:pPr>
              <a:defRPr/>
            </a:pPr>
            <a:fld id="{DF847460-CF9D-462A-852E-075B599E747E}" type="datetimeFigureOut">
              <a:rPr lang="en-US"/>
              <a:pPr>
                <a:defRPr/>
              </a:pPr>
              <a:t>7/3/2019</a:t>
            </a:fld>
            <a:endParaRPr lang="en-US"/>
          </a:p>
        </p:txBody>
      </p:sp>
      <p:sp>
        <p:nvSpPr>
          <p:cNvPr id="7" name="Footer Placeholder 4">
            <a:extLst>
              <a:ext uri="{FF2B5EF4-FFF2-40B4-BE49-F238E27FC236}">
                <a16:creationId xmlns:a16="http://schemas.microsoft.com/office/drawing/2014/main" id="{FE255FAF-70BB-4A30-8A87-D8BC71BA85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4639035-E67B-4A67-9770-D81D48807DF4}"/>
              </a:ext>
            </a:extLst>
          </p:cNvPr>
          <p:cNvSpPr>
            <a:spLocks noGrp="1"/>
          </p:cNvSpPr>
          <p:nvPr>
            <p:ph type="sldNum" sz="quarter" idx="12"/>
          </p:nvPr>
        </p:nvSpPr>
        <p:spPr/>
        <p:txBody>
          <a:bodyPr/>
          <a:lstStyle>
            <a:lvl1pPr>
              <a:defRPr/>
            </a:lvl1pPr>
          </a:lstStyle>
          <a:p>
            <a:pPr>
              <a:defRPr/>
            </a:pPr>
            <a:fld id="{6C4E11AD-C879-4D36-80B3-E66D8937E4CE}" type="slidenum">
              <a:rPr lang="en-US"/>
              <a:pPr>
                <a:defRPr/>
              </a:pPr>
              <a:t>‹#›</a:t>
            </a:fld>
            <a:endParaRPr lang="en-US"/>
          </a:p>
        </p:txBody>
      </p:sp>
    </p:spTree>
    <p:extLst>
      <p:ext uri="{BB962C8B-B14F-4D97-AF65-F5344CB8AC3E}">
        <p14:creationId xmlns:p14="http://schemas.microsoft.com/office/powerpoint/2010/main" val="234110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6766784-3255-403F-8B04-9D10B6956E1D}"/>
              </a:ext>
            </a:extLst>
          </p:cNvPr>
          <p:cNvSpPr>
            <a:spLocks noGrp="1"/>
          </p:cNvSpPr>
          <p:nvPr>
            <p:ph type="dt" sz="half" idx="10"/>
          </p:nvPr>
        </p:nvSpPr>
        <p:spPr/>
        <p:txBody>
          <a:bodyPr/>
          <a:lstStyle>
            <a:lvl1pPr>
              <a:defRPr/>
            </a:lvl1pPr>
          </a:lstStyle>
          <a:p>
            <a:pPr>
              <a:defRPr/>
            </a:pPr>
            <a:fld id="{A3119F76-7885-4F4E-ACE4-E51BFFE5A4DB}" type="datetimeFigureOut">
              <a:rPr lang="en-US"/>
              <a:pPr>
                <a:defRPr/>
              </a:pPr>
              <a:t>7/3/2019</a:t>
            </a:fld>
            <a:endParaRPr lang="en-US"/>
          </a:p>
        </p:txBody>
      </p:sp>
      <p:sp>
        <p:nvSpPr>
          <p:cNvPr id="6" name="Footer Placeholder 4">
            <a:extLst>
              <a:ext uri="{FF2B5EF4-FFF2-40B4-BE49-F238E27FC236}">
                <a16:creationId xmlns:a16="http://schemas.microsoft.com/office/drawing/2014/main" id="{B2641A3C-EB8C-4D40-8F98-50E89CF7FE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C16C46-0F15-4D41-BDE1-EF873447A0EE}"/>
              </a:ext>
            </a:extLst>
          </p:cNvPr>
          <p:cNvSpPr>
            <a:spLocks noGrp="1"/>
          </p:cNvSpPr>
          <p:nvPr>
            <p:ph type="sldNum" sz="quarter" idx="12"/>
          </p:nvPr>
        </p:nvSpPr>
        <p:spPr/>
        <p:txBody>
          <a:bodyPr/>
          <a:lstStyle>
            <a:lvl1pPr>
              <a:defRPr/>
            </a:lvl1pPr>
          </a:lstStyle>
          <a:p>
            <a:pPr>
              <a:defRPr/>
            </a:pPr>
            <a:fld id="{B303AB2D-E628-40D9-90C5-C24A45D11750}" type="slidenum">
              <a:rPr lang="en-US"/>
              <a:pPr>
                <a:defRPr/>
              </a:pPr>
              <a:t>‹#›</a:t>
            </a:fld>
            <a:endParaRPr lang="en-US"/>
          </a:p>
        </p:txBody>
      </p:sp>
    </p:spTree>
    <p:extLst>
      <p:ext uri="{BB962C8B-B14F-4D97-AF65-F5344CB8AC3E}">
        <p14:creationId xmlns:p14="http://schemas.microsoft.com/office/powerpoint/2010/main" val="280931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C0FC55A-579C-4D60-8A8E-47158B5705EF}"/>
              </a:ext>
            </a:extLst>
          </p:cNvPr>
          <p:cNvSpPr>
            <a:spLocks noGrp="1"/>
          </p:cNvSpPr>
          <p:nvPr>
            <p:ph type="dt" sz="half" idx="10"/>
          </p:nvPr>
        </p:nvSpPr>
        <p:spPr/>
        <p:txBody>
          <a:bodyPr/>
          <a:lstStyle>
            <a:lvl1pPr>
              <a:defRPr/>
            </a:lvl1pPr>
          </a:lstStyle>
          <a:p>
            <a:pPr>
              <a:defRPr/>
            </a:pPr>
            <a:fld id="{ECBA9E49-0BC0-4C18-96B6-5EA180A09FE7}" type="datetimeFigureOut">
              <a:rPr lang="en-US"/>
              <a:pPr>
                <a:defRPr/>
              </a:pPr>
              <a:t>7/3/2019</a:t>
            </a:fld>
            <a:endParaRPr lang="en-US"/>
          </a:p>
        </p:txBody>
      </p:sp>
      <p:sp>
        <p:nvSpPr>
          <p:cNvPr id="8" name="Footer Placeholder 4">
            <a:extLst>
              <a:ext uri="{FF2B5EF4-FFF2-40B4-BE49-F238E27FC236}">
                <a16:creationId xmlns:a16="http://schemas.microsoft.com/office/drawing/2014/main" id="{6333AB3D-AE13-49F9-A0E1-B2342BDC8B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A9ADE0B-3149-4BF6-8722-B14BDFC2FCF7}"/>
              </a:ext>
            </a:extLst>
          </p:cNvPr>
          <p:cNvSpPr>
            <a:spLocks noGrp="1"/>
          </p:cNvSpPr>
          <p:nvPr>
            <p:ph type="sldNum" sz="quarter" idx="12"/>
          </p:nvPr>
        </p:nvSpPr>
        <p:spPr/>
        <p:txBody>
          <a:bodyPr/>
          <a:lstStyle>
            <a:lvl1pPr>
              <a:defRPr/>
            </a:lvl1pPr>
          </a:lstStyle>
          <a:p>
            <a:pPr>
              <a:defRPr/>
            </a:pPr>
            <a:fld id="{7C2E39D9-C5BD-4364-B540-6E08C93C7F41}" type="slidenum">
              <a:rPr lang="en-US"/>
              <a:pPr>
                <a:defRPr/>
              </a:pPr>
              <a:t>‹#›</a:t>
            </a:fld>
            <a:endParaRPr lang="en-US"/>
          </a:p>
        </p:txBody>
      </p:sp>
    </p:spTree>
    <p:extLst>
      <p:ext uri="{BB962C8B-B14F-4D97-AF65-F5344CB8AC3E}">
        <p14:creationId xmlns:p14="http://schemas.microsoft.com/office/powerpoint/2010/main" val="4049804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504E53C-417F-44E8-B955-78D42A73B8CD}"/>
              </a:ext>
            </a:extLst>
          </p:cNvPr>
          <p:cNvSpPr>
            <a:spLocks noGrp="1"/>
          </p:cNvSpPr>
          <p:nvPr>
            <p:ph type="dt" sz="half" idx="10"/>
          </p:nvPr>
        </p:nvSpPr>
        <p:spPr/>
        <p:txBody>
          <a:bodyPr/>
          <a:lstStyle>
            <a:lvl1pPr>
              <a:defRPr/>
            </a:lvl1pPr>
          </a:lstStyle>
          <a:p>
            <a:pPr>
              <a:defRPr/>
            </a:pPr>
            <a:fld id="{3F27C6C7-AC5E-4C65-9267-60B3F99C5B37}" type="datetimeFigureOut">
              <a:rPr lang="en-US"/>
              <a:pPr>
                <a:defRPr/>
              </a:pPr>
              <a:t>7/3/2019</a:t>
            </a:fld>
            <a:endParaRPr lang="en-US"/>
          </a:p>
        </p:txBody>
      </p:sp>
      <p:sp>
        <p:nvSpPr>
          <p:cNvPr id="4" name="Footer Placeholder 4">
            <a:extLst>
              <a:ext uri="{FF2B5EF4-FFF2-40B4-BE49-F238E27FC236}">
                <a16:creationId xmlns:a16="http://schemas.microsoft.com/office/drawing/2014/main" id="{C4D513C6-F18E-4B1C-A4E0-DCA52F6A5B4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83CAB6D-F84C-493E-B243-ECF1CCE9CB85}"/>
              </a:ext>
            </a:extLst>
          </p:cNvPr>
          <p:cNvSpPr>
            <a:spLocks noGrp="1"/>
          </p:cNvSpPr>
          <p:nvPr>
            <p:ph type="sldNum" sz="quarter" idx="12"/>
          </p:nvPr>
        </p:nvSpPr>
        <p:spPr/>
        <p:txBody>
          <a:bodyPr/>
          <a:lstStyle>
            <a:lvl1pPr>
              <a:defRPr/>
            </a:lvl1pPr>
          </a:lstStyle>
          <a:p>
            <a:pPr>
              <a:defRPr/>
            </a:pPr>
            <a:fld id="{BEC2CB66-F61A-4A0E-8F9F-A5AAAC0A023D}" type="slidenum">
              <a:rPr lang="en-US"/>
              <a:pPr>
                <a:defRPr/>
              </a:pPr>
              <a:t>‹#›</a:t>
            </a:fld>
            <a:endParaRPr lang="en-US"/>
          </a:p>
        </p:txBody>
      </p:sp>
    </p:spTree>
    <p:extLst>
      <p:ext uri="{BB962C8B-B14F-4D97-AF65-F5344CB8AC3E}">
        <p14:creationId xmlns:p14="http://schemas.microsoft.com/office/powerpoint/2010/main" val="40829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354D6-A551-4E8B-8D71-969C1D7B1A37}"/>
              </a:ext>
            </a:extLst>
          </p:cNvPr>
          <p:cNvSpPr>
            <a:spLocks noGrp="1"/>
          </p:cNvSpPr>
          <p:nvPr>
            <p:ph type="dt" sz="half" idx="10"/>
          </p:nvPr>
        </p:nvSpPr>
        <p:spPr/>
        <p:txBody>
          <a:bodyPr/>
          <a:lstStyle>
            <a:lvl1pPr>
              <a:defRPr/>
            </a:lvl1pPr>
          </a:lstStyle>
          <a:p>
            <a:pPr>
              <a:defRPr/>
            </a:pPr>
            <a:fld id="{CF3F9E95-0B49-4650-AA84-114933C1BA33}" type="datetimeFigureOut">
              <a:rPr lang="en-US"/>
              <a:pPr>
                <a:defRPr/>
              </a:pPr>
              <a:t>7/3/2019</a:t>
            </a:fld>
            <a:endParaRPr lang="en-US"/>
          </a:p>
        </p:txBody>
      </p:sp>
      <p:sp>
        <p:nvSpPr>
          <p:cNvPr id="3" name="Footer Placeholder 2">
            <a:extLst>
              <a:ext uri="{FF2B5EF4-FFF2-40B4-BE49-F238E27FC236}">
                <a16:creationId xmlns:a16="http://schemas.microsoft.com/office/drawing/2014/main" id="{818B5BC8-4321-4E47-A87A-FFD9CF6B307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3A3470B-7C8B-404B-8548-77927CFA7F2E}"/>
              </a:ext>
            </a:extLst>
          </p:cNvPr>
          <p:cNvSpPr>
            <a:spLocks noGrp="1"/>
          </p:cNvSpPr>
          <p:nvPr>
            <p:ph type="sldNum" sz="quarter" idx="12"/>
          </p:nvPr>
        </p:nvSpPr>
        <p:spPr/>
        <p:txBody>
          <a:bodyPr/>
          <a:lstStyle>
            <a:lvl1pPr>
              <a:defRPr/>
            </a:lvl1pPr>
          </a:lstStyle>
          <a:p>
            <a:pPr>
              <a:defRPr/>
            </a:pPr>
            <a:fld id="{18617A9E-C2F3-438E-AC61-49035827C719}" type="slidenum">
              <a:rPr lang="en-US"/>
              <a:pPr>
                <a:defRPr/>
              </a:pPr>
              <a:t>‹#›</a:t>
            </a:fld>
            <a:endParaRPr lang="en-US"/>
          </a:p>
        </p:txBody>
      </p:sp>
    </p:spTree>
    <p:extLst>
      <p:ext uri="{BB962C8B-B14F-4D97-AF65-F5344CB8AC3E}">
        <p14:creationId xmlns:p14="http://schemas.microsoft.com/office/powerpoint/2010/main" val="281439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D9DF409-A068-4FF2-95F0-FB94F22E1EF3}"/>
              </a:ext>
            </a:extLst>
          </p:cNvPr>
          <p:cNvSpPr>
            <a:spLocks noGrp="1"/>
          </p:cNvSpPr>
          <p:nvPr>
            <p:ph type="dt" sz="half" idx="10"/>
          </p:nvPr>
        </p:nvSpPr>
        <p:spPr/>
        <p:txBody>
          <a:bodyPr/>
          <a:lstStyle>
            <a:lvl1pPr>
              <a:defRPr/>
            </a:lvl1pPr>
          </a:lstStyle>
          <a:p>
            <a:pPr>
              <a:defRPr/>
            </a:pPr>
            <a:fld id="{B293BF18-D0DE-4B91-AB13-1AD55ECD49A7}" type="datetimeFigureOut">
              <a:rPr lang="en-US"/>
              <a:pPr>
                <a:defRPr/>
              </a:pPr>
              <a:t>7/3/2019</a:t>
            </a:fld>
            <a:endParaRPr lang="en-US"/>
          </a:p>
        </p:txBody>
      </p:sp>
      <p:sp>
        <p:nvSpPr>
          <p:cNvPr id="6" name="Footer Placeholder 4">
            <a:extLst>
              <a:ext uri="{FF2B5EF4-FFF2-40B4-BE49-F238E27FC236}">
                <a16:creationId xmlns:a16="http://schemas.microsoft.com/office/drawing/2014/main" id="{67BE7D59-9C19-4179-ABAE-9C58E8C4BF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F49AEC1-2483-41DC-9D2E-E129ED27375C}"/>
              </a:ext>
            </a:extLst>
          </p:cNvPr>
          <p:cNvSpPr>
            <a:spLocks noGrp="1"/>
          </p:cNvSpPr>
          <p:nvPr>
            <p:ph type="sldNum" sz="quarter" idx="12"/>
          </p:nvPr>
        </p:nvSpPr>
        <p:spPr/>
        <p:txBody>
          <a:bodyPr/>
          <a:lstStyle>
            <a:lvl1pPr>
              <a:defRPr/>
            </a:lvl1pPr>
          </a:lstStyle>
          <a:p>
            <a:pPr>
              <a:defRPr/>
            </a:pPr>
            <a:fld id="{9D07399E-6372-4B99-9D4D-27B7EE98149A}" type="slidenum">
              <a:rPr lang="en-US"/>
              <a:pPr>
                <a:defRPr/>
              </a:pPr>
              <a:t>‹#›</a:t>
            </a:fld>
            <a:endParaRPr lang="en-US"/>
          </a:p>
        </p:txBody>
      </p:sp>
    </p:spTree>
    <p:extLst>
      <p:ext uri="{BB962C8B-B14F-4D97-AF65-F5344CB8AC3E}">
        <p14:creationId xmlns:p14="http://schemas.microsoft.com/office/powerpoint/2010/main" val="289319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6B51660-0997-47C4-81F9-18749DF11804}"/>
              </a:ext>
            </a:extLst>
          </p:cNvPr>
          <p:cNvCxnSpPr/>
          <p:nvPr/>
        </p:nvCxnSpPr>
        <p:spPr>
          <a:xfrm flipV="1">
            <a:off x="838676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8"/>
            <a:ext cx="7772400" cy="1463040"/>
          </a:xfrm>
        </p:spPr>
        <p:txBody>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A3ECFF22-8C2F-483B-8E1A-2CBE11822F2E}"/>
              </a:ext>
            </a:extLst>
          </p:cNvPr>
          <p:cNvSpPr>
            <a:spLocks noGrp="1"/>
          </p:cNvSpPr>
          <p:nvPr>
            <p:ph type="dt" sz="half" idx="10"/>
          </p:nvPr>
        </p:nvSpPr>
        <p:spPr/>
        <p:txBody>
          <a:bodyPr/>
          <a:lstStyle>
            <a:lvl1pPr>
              <a:defRPr/>
            </a:lvl1pPr>
          </a:lstStyle>
          <a:p>
            <a:pPr>
              <a:defRPr/>
            </a:pPr>
            <a:fld id="{56F98BA6-B4E9-4E50-90F6-F1D7BB4927A0}" type="datetimeFigureOut">
              <a:rPr lang="en-US"/>
              <a:pPr>
                <a:defRPr/>
              </a:pPr>
              <a:t>7/3/2019</a:t>
            </a:fld>
            <a:endParaRPr lang="en-US"/>
          </a:p>
        </p:txBody>
      </p:sp>
      <p:sp>
        <p:nvSpPr>
          <p:cNvPr id="7" name="Footer Placeholder 5">
            <a:extLst>
              <a:ext uri="{FF2B5EF4-FFF2-40B4-BE49-F238E27FC236}">
                <a16:creationId xmlns:a16="http://schemas.microsoft.com/office/drawing/2014/main" id="{CB4D4C52-D819-48FF-8614-DB92CB72AA1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34D0579F-5435-467A-AE40-9AEF5B08233E}"/>
              </a:ext>
            </a:extLst>
          </p:cNvPr>
          <p:cNvSpPr>
            <a:spLocks noGrp="1"/>
          </p:cNvSpPr>
          <p:nvPr>
            <p:ph type="sldNum" sz="quarter" idx="12"/>
          </p:nvPr>
        </p:nvSpPr>
        <p:spPr/>
        <p:txBody>
          <a:bodyPr/>
          <a:lstStyle>
            <a:lvl1pPr>
              <a:defRPr/>
            </a:lvl1pPr>
          </a:lstStyle>
          <a:p>
            <a:pPr>
              <a:defRPr/>
            </a:pPr>
            <a:fld id="{31D0CFE5-547F-4E8F-A962-8D1225BF061C}" type="slidenum">
              <a:rPr lang="en-US"/>
              <a:pPr>
                <a:defRPr/>
              </a:pPr>
              <a:t>‹#›</a:t>
            </a:fld>
            <a:endParaRPr lang="en-US"/>
          </a:p>
        </p:txBody>
      </p:sp>
    </p:spTree>
    <p:extLst>
      <p:ext uri="{BB962C8B-B14F-4D97-AF65-F5344CB8AC3E}">
        <p14:creationId xmlns:p14="http://schemas.microsoft.com/office/powerpoint/2010/main" val="79030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74FBF-2B22-4B73-AC69-AA48E2EE7661}"/>
              </a:ext>
            </a:extLst>
          </p:cNvPr>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580D1E5C-0C05-4C3B-B357-BECBC93C7B90}"/>
              </a:ext>
            </a:extLst>
          </p:cNvPr>
          <p:cNvSpPr>
            <a:spLocks noGrp="1" noChangeArrowheads="1"/>
          </p:cNvSpPr>
          <p:nvPr>
            <p:ph type="body" idx="1"/>
          </p:nvPr>
        </p:nvSpPr>
        <p:spPr bwMode="auto">
          <a:xfrm>
            <a:off x="1023938" y="2286000"/>
            <a:ext cx="9720262"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F1C001-F832-432F-98E6-BDBB1B6F6EBC}"/>
              </a:ext>
            </a:extLst>
          </p:cNvPr>
          <p:cNvSpPr>
            <a:spLocks noGrp="1"/>
          </p:cNvSpPr>
          <p:nvPr>
            <p:ph type="dt" sz="half" idx="2"/>
          </p:nvPr>
        </p:nvSpPr>
        <p:spPr>
          <a:xfrm>
            <a:off x="1023938" y="6470650"/>
            <a:ext cx="2154237" cy="274638"/>
          </a:xfrm>
          <a:prstGeom prst="rect">
            <a:avLst/>
          </a:prstGeom>
        </p:spPr>
        <p:txBody>
          <a:bodyPr vert="horz" lIns="91440" tIns="45720" rIns="91440" bIns="45720" rtlCol="0" anchor="ctr"/>
          <a:lstStyle>
            <a:lvl1pPr algn="l" eaLnBrk="1" fontAlgn="auto" hangingPunct="1">
              <a:spcBef>
                <a:spcPts val="0"/>
              </a:spcBef>
              <a:spcAft>
                <a:spcPts val="0"/>
              </a:spcAft>
              <a:defRPr sz="1000" dirty="0">
                <a:solidFill>
                  <a:schemeClr val="tx1">
                    <a:lumMod val="95000"/>
                    <a:lumOff val="5000"/>
                  </a:schemeClr>
                </a:solidFill>
                <a:latin typeface="+mj-lt"/>
              </a:defRPr>
            </a:lvl1pPr>
          </a:lstStyle>
          <a:p>
            <a:pPr>
              <a:defRPr/>
            </a:pPr>
            <a:fld id="{D0336054-95F9-4ED3-B1BA-9ABA944291B5}" type="datetimeFigureOut">
              <a:rPr lang="en-US"/>
              <a:pPr>
                <a:defRPr/>
              </a:pPr>
              <a:t>7/3/2019</a:t>
            </a:fld>
            <a:endParaRPr lang="en-US"/>
          </a:p>
        </p:txBody>
      </p:sp>
      <p:sp>
        <p:nvSpPr>
          <p:cNvPr id="5" name="Footer Placeholder 4">
            <a:extLst>
              <a:ext uri="{FF2B5EF4-FFF2-40B4-BE49-F238E27FC236}">
                <a16:creationId xmlns:a16="http://schemas.microsoft.com/office/drawing/2014/main" id="{A5937FBF-794C-43FA-9272-086C145EA8C8}"/>
              </a:ext>
            </a:extLst>
          </p:cNvPr>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eaLnBrk="1" fontAlgn="auto" hangingPunct="1">
              <a:spcBef>
                <a:spcPts val="0"/>
              </a:spcBef>
              <a:spcAft>
                <a:spcPts val="0"/>
              </a:spcAft>
              <a:defRPr sz="1000" cap="all" baseline="0" dirty="0">
                <a:solidFill>
                  <a:schemeClr val="tx1">
                    <a:lumMod val="95000"/>
                    <a:lumOff val="5000"/>
                  </a:schemeClr>
                </a:solidFill>
                <a:latin typeface="+mj-lt"/>
              </a:defRPr>
            </a:lvl1pPr>
          </a:lstStyle>
          <a:p>
            <a:pPr>
              <a:defRPr/>
            </a:pPr>
            <a:endParaRPr lang="en-US"/>
          </a:p>
        </p:txBody>
      </p:sp>
      <p:sp>
        <p:nvSpPr>
          <p:cNvPr id="6" name="Slide Number Placeholder 5">
            <a:extLst>
              <a:ext uri="{FF2B5EF4-FFF2-40B4-BE49-F238E27FC236}">
                <a16:creationId xmlns:a16="http://schemas.microsoft.com/office/drawing/2014/main" id="{BEC84EA6-1112-475F-B975-624FEC4E867E}"/>
              </a:ext>
            </a:extLst>
          </p:cNvPr>
          <p:cNvSpPr>
            <a:spLocks noGrp="1"/>
          </p:cNvSpPr>
          <p:nvPr>
            <p:ph type="sldNum" sz="quarter" idx="4"/>
          </p:nvPr>
        </p:nvSpPr>
        <p:spPr>
          <a:xfrm>
            <a:off x="10837863" y="6470650"/>
            <a:ext cx="973137" cy="274638"/>
          </a:xfrm>
          <a:prstGeom prst="rect">
            <a:avLst/>
          </a:prstGeom>
        </p:spPr>
        <p:txBody>
          <a:bodyPr vert="horz" lIns="91440" tIns="45720" rIns="91440" bIns="45720" rtlCol="0" anchor="ctr"/>
          <a:lstStyle>
            <a:lvl1pPr algn="l" eaLnBrk="1" fontAlgn="auto" hangingPunct="1">
              <a:spcBef>
                <a:spcPts val="0"/>
              </a:spcBef>
              <a:spcAft>
                <a:spcPts val="0"/>
              </a:spcAft>
              <a:defRPr sz="1000" dirty="0">
                <a:solidFill>
                  <a:schemeClr val="tx1">
                    <a:lumMod val="95000"/>
                    <a:lumOff val="5000"/>
                  </a:schemeClr>
                </a:solidFill>
                <a:latin typeface="+mj-lt"/>
              </a:defRPr>
            </a:lvl1pPr>
          </a:lstStyle>
          <a:p>
            <a:pPr>
              <a:defRPr/>
            </a:pPr>
            <a:fld id="{6025E4F1-A988-425B-BF4B-186FD03DBC46}" type="slidenum">
              <a:rPr lang="en-US"/>
              <a:pPr>
                <a:defRPr/>
              </a:pPr>
              <a:t>‹#›</a:t>
            </a:fld>
            <a:endParaRPr lang="en-US"/>
          </a:p>
        </p:txBody>
      </p:sp>
      <p:cxnSp>
        <p:nvCxnSpPr>
          <p:cNvPr id="8" name="Straight Connector 7">
            <a:extLst>
              <a:ext uri="{FF2B5EF4-FFF2-40B4-BE49-F238E27FC236}">
                <a16:creationId xmlns:a16="http://schemas.microsoft.com/office/drawing/2014/main" id="{42FE9BDA-CE69-44C6-97DA-1A2E94BC452D}"/>
              </a:ext>
            </a:extLst>
          </p:cNvPr>
          <p:cNvCxnSpPr/>
          <p:nvPr/>
        </p:nvCxnSpPr>
        <p:spPr>
          <a:xfrm flipV="1">
            <a:off x="7620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2" r:id="rId1"/>
    <p:sldLayoutId id="2147483666" r:id="rId2"/>
    <p:sldLayoutId id="2147483673" r:id="rId3"/>
    <p:sldLayoutId id="2147483667" r:id="rId4"/>
    <p:sldLayoutId id="2147483668" r:id="rId5"/>
    <p:sldLayoutId id="2147483669" r:id="rId6"/>
    <p:sldLayoutId id="2147483674" r:id="rId7"/>
    <p:sldLayoutId id="2147483670" r:id="rId8"/>
    <p:sldLayoutId id="2147483675" r:id="rId9"/>
    <p:sldLayoutId id="2147483671" r:id="rId10"/>
    <p:sldLayoutId id="2147483676" r:id="rId11"/>
  </p:sldLayoutIdLst>
  <p:txStyles>
    <p:titleStyle>
      <a:lvl1pPr algn="l" rtl="0" fontAlgn="base">
        <a:lnSpc>
          <a:spcPct val="80000"/>
        </a:lnSpc>
        <a:spcBef>
          <a:spcPct val="0"/>
        </a:spcBef>
        <a:spcAft>
          <a:spcPct val="0"/>
        </a:spcAft>
        <a:defRPr sz="5000" kern="1200" cap="all" spc="100">
          <a:solidFill>
            <a:srgbClr val="0D0D0D"/>
          </a:solidFill>
          <a:latin typeface="+mj-lt"/>
          <a:ea typeface="+mj-ea"/>
          <a:cs typeface="+mj-cs"/>
        </a:defRPr>
      </a:lvl1pPr>
      <a:lvl2pPr algn="l" rtl="0" fontAlgn="base">
        <a:lnSpc>
          <a:spcPct val="80000"/>
        </a:lnSpc>
        <a:spcBef>
          <a:spcPct val="0"/>
        </a:spcBef>
        <a:spcAft>
          <a:spcPct val="0"/>
        </a:spcAft>
        <a:defRPr sz="5000">
          <a:solidFill>
            <a:srgbClr val="0D0D0D"/>
          </a:solidFill>
          <a:latin typeface="Tw Cen MT Condensed" panose="020B0606020104020203" pitchFamily="34" charset="0"/>
        </a:defRPr>
      </a:lvl2pPr>
      <a:lvl3pPr algn="l" rtl="0" fontAlgn="base">
        <a:lnSpc>
          <a:spcPct val="80000"/>
        </a:lnSpc>
        <a:spcBef>
          <a:spcPct val="0"/>
        </a:spcBef>
        <a:spcAft>
          <a:spcPct val="0"/>
        </a:spcAft>
        <a:defRPr sz="5000">
          <a:solidFill>
            <a:srgbClr val="0D0D0D"/>
          </a:solidFill>
          <a:latin typeface="Tw Cen MT Condensed" panose="020B0606020104020203" pitchFamily="34" charset="0"/>
        </a:defRPr>
      </a:lvl3pPr>
      <a:lvl4pPr algn="l" rtl="0" fontAlgn="base">
        <a:lnSpc>
          <a:spcPct val="80000"/>
        </a:lnSpc>
        <a:spcBef>
          <a:spcPct val="0"/>
        </a:spcBef>
        <a:spcAft>
          <a:spcPct val="0"/>
        </a:spcAft>
        <a:defRPr sz="5000">
          <a:solidFill>
            <a:srgbClr val="0D0D0D"/>
          </a:solidFill>
          <a:latin typeface="Tw Cen MT Condensed" panose="020B0606020104020203" pitchFamily="34" charset="0"/>
        </a:defRPr>
      </a:lvl4pPr>
      <a:lvl5pPr algn="l" rtl="0" fontAlgn="base">
        <a:lnSpc>
          <a:spcPct val="80000"/>
        </a:lnSpc>
        <a:spcBef>
          <a:spcPct val="0"/>
        </a:spcBef>
        <a:spcAft>
          <a:spcPct val="0"/>
        </a:spcAft>
        <a:defRPr sz="50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50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50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50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5000">
          <a:solidFill>
            <a:srgbClr val="0D0D0D"/>
          </a:solidFill>
          <a:latin typeface="Tw Cen MT Condensed" panose="020B0606020104020203"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13" indent="-136525" algn="l" rtl="0" fontAlgn="base">
        <a:lnSpc>
          <a:spcPct val="90000"/>
        </a:lnSpc>
        <a:spcBef>
          <a:spcPts val="200"/>
        </a:spcBef>
        <a:spcAft>
          <a:spcPts val="400"/>
        </a:spcAft>
        <a:buClr>
          <a:schemeClr val="accent1"/>
        </a:buClr>
        <a:buFont typeface="Wingdings 3" panose="05040102010807070707" pitchFamily="18" charset="2"/>
        <a:buChar char=""/>
        <a:defRPr kern="1200">
          <a:solidFill>
            <a:schemeClr val="tx1"/>
          </a:solidFill>
          <a:latin typeface="+mn-lt"/>
          <a:ea typeface="+mn-ea"/>
          <a:cs typeface="+mn-cs"/>
        </a:defRPr>
      </a:lvl2pPr>
      <a:lvl3pPr marL="447675" indent="-136525" algn="l" rtl="0" fontAlgn="base">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3725" indent="-136525" algn="l" rtl="0" fontAlgn="base">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6288" indent="-136525" algn="l" rtl="0" fontAlgn="base">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hyperlink" Target="http://www.kaltura.com/index.php/extwidget/preview/partner_id/797802/uiconf_id/27472092/entry_id/0_b9t6s0wh/embed/auto" TargetMode="Externa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voZXtTUdQ00" TargetMode="Externa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F08-3C64-457A-82F7-E5735F9F7150}"/>
              </a:ext>
            </a:extLst>
          </p:cNvPr>
          <p:cNvSpPr>
            <a:spLocks noGrp="1"/>
          </p:cNvSpPr>
          <p:nvPr>
            <p:ph type="ctrTitle"/>
          </p:nvPr>
        </p:nvSpPr>
        <p:spPr>
          <a:xfrm>
            <a:off x="457200" y="4959350"/>
            <a:ext cx="7772400" cy="1463675"/>
          </a:xfrm>
        </p:spPr>
        <p:txBody>
          <a:bodyPr>
            <a:normAutofit fontScale="90000"/>
          </a:bodyPr>
          <a:lstStyle/>
          <a:p>
            <a:pPr fontAlgn="auto">
              <a:spcAft>
                <a:spcPts val="0"/>
              </a:spcAft>
              <a:defRPr/>
            </a:pPr>
            <a:r>
              <a:rPr lang="en-US" b="1" dirty="0">
                <a:solidFill>
                  <a:schemeClr val="tx1">
                    <a:lumMod val="95000"/>
                    <a:lumOff val="5000"/>
                  </a:schemeClr>
                </a:solidFill>
              </a:rPr>
              <a:t>Dizziness: Approach to Evaluation and Management</a:t>
            </a:r>
            <a:endParaRPr lang="en-US" dirty="0">
              <a:solidFill>
                <a:schemeClr val="tx1">
                  <a:lumMod val="95000"/>
                  <a:lumOff val="5000"/>
                </a:schemeClr>
              </a:solidFill>
            </a:endParaRPr>
          </a:p>
        </p:txBody>
      </p:sp>
      <p:sp>
        <p:nvSpPr>
          <p:cNvPr id="3" name="Subtitle 2">
            <a:extLst>
              <a:ext uri="{FF2B5EF4-FFF2-40B4-BE49-F238E27FC236}">
                <a16:creationId xmlns:a16="http://schemas.microsoft.com/office/drawing/2014/main" id="{A43144B7-63EA-4150-84D3-0C54FCB5CEFB}"/>
              </a:ext>
            </a:extLst>
          </p:cNvPr>
          <p:cNvSpPr>
            <a:spLocks noGrp="1"/>
          </p:cNvSpPr>
          <p:nvPr>
            <p:ph type="subTitle" idx="1"/>
          </p:nvPr>
        </p:nvSpPr>
        <p:spPr>
          <a:xfrm>
            <a:off x="8610600" y="4959350"/>
            <a:ext cx="3200400" cy="1463675"/>
          </a:xfrm>
        </p:spPr>
        <p:txBody>
          <a:bodyPr rtlCol="0"/>
          <a:lstStyle/>
          <a:p>
            <a:pPr fontAlgn="auto">
              <a:defRPr/>
            </a:pPr>
            <a:r>
              <a:rPr lang="en-US" dirty="0" err="1"/>
              <a:t>Dr.We’am</a:t>
            </a:r>
            <a:r>
              <a:rPr lang="en-US" dirty="0"/>
              <a:t> </a:t>
            </a:r>
            <a:r>
              <a:rPr lang="en-US" dirty="0" err="1"/>
              <a:t>Zayadneh</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5596-C1F2-4A72-9E71-EDD357FE9047}"/>
              </a:ext>
            </a:extLst>
          </p:cNvPr>
          <p:cNvSpPr>
            <a:spLocks noGrp="1"/>
          </p:cNvSpPr>
          <p:nvPr>
            <p:ph type="title"/>
          </p:nvPr>
        </p:nvSpPr>
        <p:spPr/>
        <p:txBody>
          <a:bodyPr/>
          <a:lstStyle/>
          <a:p>
            <a:pPr fontAlgn="auto">
              <a:spcAft>
                <a:spcPts val="0"/>
              </a:spcAft>
              <a:defRPr/>
            </a:pPr>
            <a:r>
              <a:rPr lang="en-US" dirty="0">
                <a:solidFill>
                  <a:schemeClr val="tx1">
                    <a:lumMod val="95000"/>
                    <a:lumOff val="5000"/>
                  </a:schemeClr>
                </a:solidFill>
              </a:rPr>
              <a:t>episodic triggered symptoms</a:t>
            </a:r>
          </a:p>
        </p:txBody>
      </p:sp>
      <p:sp>
        <p:nvSpPr>
          <p:cNvPr id="3" name="Content Placeholder 2">
            <a:extLst>
              <a:ext uri="{FF2B5EF4-FFF2-40B4-BE49-F238E27FC236}">
                <a16:creationId xmlns:a16="http://schemas.microsoft.com/office/drawing/2014/main" id="{43ADE93D-C86A-425B-8CA5-95D1481534CA}"/>
              </a:ext>
            </a:extLst>
          </p:cNvPr>
          <p:cNvSpPr>
            <a:spLocks noGrp="1"/>
          </p:cNvSpPr>
          <p:nvPr>
            <p:ph idx="1"/>
          </p:nvPr>
        </p:nvSpPr>
        <p:spPr/>
        <p:txBody>
          <a:bodyPr rtlCol="0">
            <a:normAutofit/>
          </a:bodyPr>
          <a:lstStyle/>
          <a:p>
            <a:pPr marL="0" indent="0" fontAlgn="auto">
              <a:buFont typeface="Tw Cen MT" panose="020B0602020104020603" pitchFamily="34" charset="0"/>
              <a:buNone/>
              <a:defRPr/>
            </a:pPr>
            <a:r>
              <a:rPr lang="en-US" dirty="0"/>
              <a:t> -Brief episodes of intermittent dizziness lasting seconds to hours. </a:t>
            </a:r>
          </a:p>
          <a:p>
            <a:pPr marL="91440" indent="-91440" fontAlgn="auto">
              <a:defRPr/>
            </a:pPr>
            <a:r>
              <a:rPr lang="en-US" dirty="0"/>
              <a:t>-Common triggers are head motion on change of body position (e.g., rolling over in bed).</a:t>
            </a:r>
          </a:p>
          <a:p>
            <a:pPr marL="91440" indent="-91440" fontAlgn="auto">
              <a:defRPr/>
            </a:pPr>
            <a:r>
              <a:rPr lang="en-US" dirty="0"/>
              <a:t>-Consistent with a diagnosis of benign paroxysmal positional vertigo </a:t>
            </a:r>
            <a:r>
              <a:rPr lang="en-US" b="1" dirty="0"/>
              <a:t>(BPPV).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94A7-1EFC-4210-8244-E229FE07DDD9}"/>
              </a:ext>
            </a:extLst>
          </p:cNvPr>
          <p:cNvSpPr>
            <a:spLocks noGrp="1"/>
          </p:cNvSpPr>
          <p:nvPr>
            <p:ph type="title"/>
          </p:nvPr>
        </p:nvSpPr>
        <p:spPr/>
        <p:txBody>
          <a:bodyPr/>
          <a:lstStyle/>
          <a:p>
            <a:pPr fontAlgn="auto">
              <a:spcAft>
                <a:spcPts val="0"/>
              </a:spcAft>
              <a:defRPr/>
            </a:pPr>
            <a:r>
              <a:rPr lang="en-US" dirty="0">
                <a:solidFill>
                  <a:schemeClr val="tx1">
                    <a:lumMod val="95000"/>
                    <a:lumOff val="5000"/>
                  </a:schemeClr>
                </a:solidFill>
              </a:rPr>
              <a:t>spontaneous episodic symptoms </a:t>
            </a:r>
          </a:p>
        </p:txBody>
      </p:sp>
      <p:sp>
        <p:nvSpPr>
          <p:cNvPr id="17411" name="Content Placeholder 2">
            <a:extLst>
              <a:ext uri="{FF2B5EF4-FFF2-40B4-BE49-F238E27FC236}">
                <a16:creationId xmlns:a16="http://schemas.microsoft.com/office/drawing/2014/main" id="{158C3EF4-4E71-441F-8B90-17D5106786FB}"/>
              </a:ext>
            </a:extLst>
          </p:cNvPr>
          <p:cNvSpPr>
            <a:spLocks noGrp="1" noChangeArrowheads="1"/>
          </p:cNvSpPr>
          <p:nvPr>
            <p:ph idx="1"/>
          </p:nvPr>
        </p:nvSpPr>
        <p:spPr/>
        <p:txBody>
          <a:bodyPr/>
          <a:lstStyle/>
          <a:p>
            <a:r>
              <a:rPr lang="en-US" altLang="en-US"/>
              <a:t>-(no trigger)</a:t>
            </a:r>
          </a:p>
          <a:p>
            <a:r>
              <a:rPr lang="en-US" altLang="en-US"/>
              <a:t>-patients have episodes of dizziness lasting seconds to days</a:t>
            </a:r>
          </a:p>
          <a:p>
            <a:r>
              <a:rPr lang="en-US" altLang="en-US"/>
              <a:t>-the patient’s history establishes the diagnosis. </a:t>
            </a:r>
          </a:p>
          <a:p>
            <a:r>
              <a:rPr lang="en-US" altLang="en-US"/>
              <a:t>-Common diagnostic considerations for spontaneous episodic symptoms include </a:t>
            </a:r>
            <a:r>
              <a:rPr lang="en-US" altLang="en-US" b="1"/>
              <a:t>Meniere disease, vestibular migraine, and psychiatric diagnoses</a:t>
            </a:r>
            <a:r>
              <a:rPr lang="en-US" altLang="en-US"/>
              <a:t> such as anxiety disorders. </a:t>
            </a:r>
          </a:p>
          <a:p>
            <a:r>
              <a:rPr lang="en-US" altLang="en-US"/>
              <a:t>-Symptoms associated with lying down are more likely vestibular.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EAC7-0FF3-4556-A9AD-A6FB85A2F1F4}"/>
              </a:ext>
            </a:extLst>
          </p:cNvPr>
          <p:cNvSpPr>
            <a:spLocks noGrp="1"/>
          </p:cNvSpPr>
          <p:nvPr>
            <p:ph type="title"/>
          </p:nvPr>
        </p:nvSpPr>
        <p:spPr/>
        <p:txBody>
          <a:bodyPr/>
          <a:lstStyle/>
          <a:p>
            <a:pPr fontAlgn="auto">
              <a:spcAft>
                <a:spcPts val="0"/>
              </a:spcAft>
              <a:defRPr/>
            </a:pPr>
            <a:r>
              <a:rPr lang="en-US" dirty="0">
                <a:solidFill>
                  <a:schemeClr val="tx1">
                    <a:lumMod val="95000"/>
                    <a:lumOff val="5000"/>
                  </a:schemeClr>
                </a:solidFill>
              </a:rPr>
              <a:t>continuous vestibular symptoms</a:t>
            </a:r>
          </a:p>
        </p:txBody>
      </p:sp>
      <p:sp>
        <p:nvSpPr>
          <p:cNvPr id="18435" name="Content Placeholder 2">
            <a:extLst>
              <a:ext uri="{FF2B5EF4-FFF2-40B4-BE49-F238E27FC236}">
                <a16:creationId xmlns:a16="http://schemas.microsoft.com/office/drawing/2014/main" id="{9BF3D064-F768-4A75-A31F-36E3C0CFEF71}"/>
              </a:ext>
            </a:extLst>
          </p:cNvPr>
          <p:cNvSpPr>
            <a:spLocks noGrp="1" noChangeArrowheads="1"/>
          </p:cNvSpPr>
          <p:nvPr>
            <p:ph idx="1"/>
          </p:nvPr>
        </p:nvSpPr>
        <p:spPr/>
        <p:txBody>
          <a:bodyPr/>
          <a:lstStyle/>
          <a:p>
            <a:r>
              <a:rPr lang="en-US" altLang="en-US"/>
              <a:t>- Patients have persistent dizziness lasting days to weeks. </a:t>
            </a:r>
          </a:p>
          <a:p>
            <a:r>
              <a:rPr lang="en-US" altLang="en-US"/>
              <a:t>- The symptoms may be due to </a:t>
            </a:r>
            <a:r>
              <a:rPr lang="en-US" altLang="en-US" b="1"/>
              <a:t>traumatic or toxic exposure</a:t>
            </a:r>
            <a:r>
              <a:rPr lang="en-US" altLang="en-US"/>
              <a:t>. </a:t>
            </a:r>
          </a:p>
          <a:p>
            <a:r>
              <a:rPr lang="en-US" altLang="en-US"/>
              <a:t>- Classic vestibular symptoms include continuous dizziness or vertigo associated with nausea, vomiting, nystagmus, gait instability, and head-motion intolerance. </a:t>
            </a:r>
          </a:p>
          <a:p>
            <a:r>
              <a:rPr lang="en-US" altLang="en-US"/>
              <a:t>- If no trauma or exposures </a:t>
            </a:r>
            <a:r>
              <a:rPr lang="en-US" altLang="en-US">
                <a:sym typeface="Wingdings" panose="05000000000000000000" pitchFamily="2" charset="2"/>
              </a:rPr>
              <a:t> </a:t>
            </a:r>
            <a:r>
              <a:rPr lang="en-US" altLang="en-US"/>
              <a:t>these findings are most consistent with </a:t>
            </a:r>
            <a:r>
              <a:rPr lang="en-US" altLang="en-US" b="1"/>
              <a:t>vestibular neuritis or central etiologies.</a:t>
            </a:r>
            <a:r>
              <a:rPr lang="en-US" altLang="en-US"/>
              <a:t> </a:t>
            </a:r>
          </a:p>
          <a:p>
            <a:r>
              <a:rPr lang="en-US" altLang="en-US"/>
              <a:t>- </a:t>
            </a:r>
            <a:r>
              <a:rPr lang="en-US" altLang="en-US" b="1" i="1"/>
              <a:t>Central causes can also occur with patterns triggered by movement !!</a:t>
            </a: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889B-85DA-4371-96BF-D8075D3DF25D}"/>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HISTORY: TIMING, TRIGGERS, AND MEDICATIONS</a:t>
            </a:r>
            <a:endParaRPr lang="en-US"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E954C86B-2420-42B6-BA95-FF3134B53EE7}"/>
              </a:ext>
            </a:extLst>
          </p:cNvPr>
          <p:cNvSpPr>
            <a:spLocks noGrp="1"/>
          </p:cNvSpPr>
          <p:nvPr>
            <p:ph idx="1"/>
          </p:nvPr>
        </p:nvSpPr>
        <p:spPr/>
        <p:txBody>
          <a:bodyPr rtlCol="0">
            <a:normAutofit fontScale="92500" lnSpcReduction="10000"/>
          </a:bodyPr>
          <a:lstStyle/>
          <a:p>
            <a:pPr marL="91440" indent="-91440" fontAlgn="auto">
              <a:defRPr/>
            </a:pPr>
            <a:r>
              <a:rPr lang="en-US" b="1" dirty="0"/>
              <a:t>Vertigo </a:t>
            </a:r>
          </a:p>
          <a:p>
            <a:pPr marL="91440" indent="-91440" fontAlgn="auto">
              <a:defRPr/>
            </a:pPr>
            <a:r>
              <a:rPr lang="en-US" dirty="0"/>
              <a:t>a sensation of self-motion when not moving </a:t>
            </a:r>
          </a:p>
          <a:p>
            <a:pPr marL="91440" indent="-91440" fontAlgn="auto">
              <a:defRPr/>
            </a:pPr>
            <a:r>
              <a:rPr lang="en-US" dirty="0"/>
              <a:t>Vertigo is the result of asymmetry within the vestibular system or a disorder of the peripheral labyrinth or its central connections.</a:t>
            </a:r>
            <a:endParaRPr lang="en-US" u="sng" baseline="30000" dirty="0"/>
          </a:p>
          <a:p>
            <a:pPr marL="91440" indent="-91440" fontAlgn="auto">
              <a:defRPr/>
            </a:pPr>
            <a:r>
              <a:rPr lang="en-US" i="1" dirty="0"/>
              <a:t>The distinction between vertigo and dizziness is of limited clinical usefulness.</a:t>
            </a:r>
          </a:p>
          <a:p>
            <a:pPr marL="91440" indent="-91440" fontAlgn="auto">
              <a:defRPr/>
            </a:pPr>
            <a:r>
              <a:rPr lang="en-US" dirty="0"/>
              <a:t>ask about hearing loss, which could suggest </a:t>
            </a:r>
            <a:r>
              <a:rPr lang="en-US" sz="2800" b="1" dirty="0">
                <a:solidFill>
                  <a:srgbClr val="00B050"/>
                </a:solidFill>
              </a:rPr>
              <a:t>Meniere disease</a:t>
            </a:r>
            <a:r>
              <a:rPr lang="en-US" dirty="0"/>
              <a:t>. </a:t>
            </a:r>
          </a:p>
          <a:p>
            <a:pPr marL="91440" indent="-91440" fontAlgn="auto">
              <a:defRPr/>
            </a:pPr>
            <a:r>
              <a:rPr lang="en-US"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Diagnostic criteria</a:t>
            </a:r>
          </a:p>
          <a:p>
            <a:pPr marL="91440" indent="-91440" fontAlgn="auto">
              <a:defRPr/>
            </a:pPr>
            <a:r>
              <a:rPr lang="en-US"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1.episodic vertigo (at least two episodes lasting at least 20 minutes) associated with documented low- to medium-frequency 2.sensorineural hearing loss by audiometric testing in the affected ear and 3.tinnitus or aural fullness in the affected ear. initially unilateral</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 indent="-91440" fontAlgn="auto">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86EA-4B64-4E5D-A922-F63D99A6151C}"/>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 name="Content Placeholder 2">
            <a:extLst>
              <a:ext uri="{FF2B5EF4-FFF2-40B4-BE49-F238E27FC236}">
                <a16:creationId xmlns:a16="http://schemas.microsoft.com/office/drawing/2014/main" id="{82D12E50-9C3D-48BF-9C29-4F22E4711941}"/>
              </a:ext>
            </a:extLst>
          </p:cNvPr>
          <p:cNvSpPr>
            <a:spLocks noGrp="1"/>
          </p:cNvSpPr>
          <p:nvPr>
            <p:ph idx="1"/>
          </p:nvPr>
        </p:nvSpPr>
        <p:spPr/>
        <p:txBody>
          <a:bodyPr rtlCol="0">
            <a:normAutofit fontScale="92500" lnSpcReduction="10000"/>
          </a:bodyPr>
          <a:lstStyle/>
          <a:p>
            <a:pPr marL="91440" indent="-91440" fontAlgn="auto">
              <a:defRPr/>
            </a:pPr>
            <a:r>
              <a:rPr lang="en-US" b="1" dirty="0"/>
              <a:t>Is it triggered by a specific position or change in position ? </a:t>
            </a:r>
          </a:p>
          <a:p>
            <a:pPr marL="91440" indent="-91440" fontAlgn="auto">
              <a:defRPr/>
            </a:pPr>
            <a:r>
              <a:rPr lang="en-US" sz="2600" b="1" dirty="0">
                <a:solidFill>
                  <a:srgbClr val="00B050"/>
                </a:solidFill>
              </a:rPr>
              <a:t>BPPV</a:t>
            </a:r>
            <a:r>
              <a:rPr lang="en-US" dirty="0"/>
              <a:t> is triggered with sudden changes in position, such as a quick turn of the head on awakening or tipping the head back in the shower. </a:t>
            </a:r>
          </a:p>
          <a:p>
            <a:pPr marL="91440" indent="-91440" fontAlgn="auto">
              <a:defRPr/>
            </a:pPr>
            <a:r>
              <a:rPr lang="en-US" sz="2800" b="1" dirty="0">
                <a:solidFill>
                  <a:srgbClr val="00B050"/>
                </a:solidFill>
              </a:rPr>
              <a:t>Orthostatic hypotension </a:t>
            </a:r>
            <a:r>
              <a:rPr lang="en-US" dirty="0"/>
              <a:t>occurs with movement to the upright position. </a:t>
            </a:r>
          </a:p>
          <a:p>
            <a:pPr marL="91440" indent="-91440" fontAlgn="auto">
              <a:defRPr/>
            </a:pPr>
            <a:r>
              <a:rPr lang="en-US" i="1" dirty="0"/>
              <a:t>dizziness that worsens with movement does not aid in determining whether the etiology is peripheral vs. central (benign vs. dangerous).</a:t>
            </a:r>
          </a:p>
          <a:p>
            <a:pPr marL="91440" indent="-91440" fontAlgn="auto">
              <a:defRPr/>
            </a:pPr>
            <a:r>
              <a:rPr lang="en-US" sz="2800" b="1" dirty="0">
                <a:solidFill>
                  <a:srgbClr val="00B050"/>
                </a:solidFill>
              </a:rPr>
              <a:t>Medications</a:t>
            </a:r>
            <a:r>
              <a:rPr lang="en-US" dirty="0"/>
              <a:t> were implicated in </a:t>
            </a:r>
            <a:r>
              <a:rPr lang="en-US" b="1" dirty="0"/>
              <a:t>23% </a:t>
            </a:r>
            <a:r>
              <a:rPr lang="en-US" dirty="0"/>
              <a:t>of cases of dizziness in older adults in a primary care setting</a:t>
            </a:r>
            <a:r>
              <a:rPr lang="en-US" u="sng" baseline="30000" dirty="0"/>
              <a:t>.</a:t>
            </a:r>
          </a:p>
          <a:p>
            <a:pPr marL="91440" indent="-91440" fontAlgn="auto">
              <a:defRPr/>
            </a:pPr>
            <a:r>
              <a:rPr lang="en-US" dirty="0"/>
              <a:t>The use of five or more medications is associated with an increased risk of dizziness. </a:t>
            </a:r>
          </a:p>
          <a:p>
            <a:pPr marL="91440" indent="-91440" fontAlgn="auto">
              <a:defRPr/>
            </a:pPr>
            <a:r>
              <a:rPr lang="en-US" dirty="0"/>
              <a:t>Older patients are more susceptible to medication adverse effects.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E008-6589-4516-9033-1DBECA76D29F}"/>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21507" name="Content Placeholder 2">
            <a:extLst>
              <a:ext uri="{FF2B5EF4-FFF2-40B4-BE49-F238E27FC236}">
                <a16:creationId xmlns:a16="http://schemas.microsoft.com/office/drawing/2014/main" id="{43E13791-9FC0-41AB-9A2B-6DFFFF6CC4EE}"/>
              </a:ext>
            </a:extLst>
          </p:cNvPr>
          <p:cNvSpPr>
            <a:spLocks noGrp="1" noChangeArrowheads="1"/>
          </p:cNvSpPr>
          <p:nvPr>
            <p:ph idx="1"/>
          </p:nvPr>
        </p:nvSpPr>
        <p:spPr/>
        <p:txBody>
          <a:bodyPr/>
          <a:lstStyle/>
          <a:p>
            <a:endParaRPr lang="en-US" altLang="en-US"/>
          </a:p>
        </p:txBody>
      </p:sp>
      <p:pic>
        <p:nvPicPr>
          <p:cNvPr id="21508" name="Picture 3">
            <a:extLst>
              <a:ext uri="{FF2B5EF4-FFF2-40B4-BE49-F238E27FC236}">
                <a16:creationId xmlns:a16="http://schemas.microsoft.com/office/drawing/2014/main" id="{5DB5C27E-A78B-4C28-A681-88E27DCC7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0"/>
            <a:ext cx="7662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785FE-1944-4838-AD87-F3A3CE88E470}"/>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22531" name="Content Placeholder 2">
            <a:extLst>
              <a:ext uri="{FF2B5EF4-FFF2-40B4-BE49-F238E27FC236}">
                <a16:creationId xmlns:a16="http://schemas.microsoft.com/office/drawing/2014/main" id="{47156806-E388-4BF5-83E0-65E0DACED700}"/>
              </a:ext>
            </a:extLst>
          </p:cNvPr>
          <p:cNvSpPr>
            <a:spLocks noGrp="1" noChangeArrowheads="1"/>
          </p:cNvSpPr>
          <p:nvPr>
            <p:ph idx="1"/>
          </p:nvPr>
        </p:nvSpPr>
        <p:spPr/>
        <p:txBody>
          <a:bodyPr/>
          <a:lstStyle/>
          <a:p>
            <a:endParaRPr lang="en-US" altLang="en-US"/>
          </a:p>
        </p:txBody>
      </p:sp>
      <p:pic>
        <p:nvPicPr>
          <p:cNvPr id="22532" name="Picture 3">
            <a:extLst>
              <a:ext uri="{FF2B5EF4-FFF2-40B4-BE49-F238E27FC236}">
                <a16:creationId xmlns:a16="http://schemas.microsoft.com/office/drawing/2014/main" id="{F0F6E60C-E5D7-4E12-A4DF-006E1D275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75"/>
            <a:ext cx="842486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7711-5A68-4068-ACD2-84BCC409BD25}"/>
              </a:ext>
            </a:extLst>
          </p:cNvPr>
          <p:cNvSpPr>
            <a:spLocks noGrp="1"/>
          </p:cNvSpPr>
          <p:nvPr>
            <p:ph type="title"/>
          </p:nvPr>
        </p:nvSpPr>
        <p:spPr/>
        <p:txBody>
          <a:bodyPr/>
          <a:lstStyle/>
          <a:p>
            <a:pPr fontAlgn="auto">
              <a:spcAft>
                <a:spcPts val="0"/>
              </a:spcAft>
              <a:defRPr/>
            </a:pPr>
            <a:r>
              <a:rPr lang="en-US" b="1" dirty="0" err="1">
                <a:solidFill>
                  <a:schemeClr val="tx1">
                    <a:lumMod val="95000"/>
                    <a:lumOff val="5000"/>
                  </a:schemeClr>
                </a:solidFill>
              </a:rPr>
              <a:t>pHYSICAL</a:t>
            </a:r>
            <a:r>
              <a:rPr lang="en-US" b="1" dirty="0">
                <a:solidFill>
                  <a:schemeClr val="tx1">
                    <a:lumMod val="95000"/>
                    <a:lumOff val="5000"/>
                  </a:schemeClr>
                </a:solidFill>
              </a:rPr>
              <a:t> EXAMINATION</a:t>
            </a:r>
            <a:endParaRPr lang="en-US"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BA3FA969-9E36-4CEC-B743-908EF3C1153C}"/>
              </a:ext>
            </a:extLst>
          </p:cNvPr>
          <p:cNvSpPr>
            <a:spLocks noGrp="1"/>
          </p:cNvSpPr>
          <p:nvPr>
            <p:ph idx="1"/>
          </p:nvPr>
        </p:nvSpPr>
        <p:spPr/>
        <p:txBody>
          <a:bodyPr rtlCol="0">
            <a:normAutofit lnSpcReduction="10000"/>
          </a:bodyPr>
          <a:lstStyle/>
          <a:p>
            <a:pPr marL="91440" indent="-91440" fontAlgn="auto">
              <a:defRPr/>
            </a:pPr>
            <a:r>
              <a:rPr lang="en-US" dirty="0"/>
              <a:t>Findings from the physical examination—including </a:t>
            </a:r>
            <a:r>
              <a:rPr lang="en-US" b="1" dirty="0">
                <a:solidFill>
                  <a:srgbClr val="00B050"/>
                </a:solidFill>
              </a:rPr>
              <a:t>a cardiac and neurologic assessment, with attention to the head, eye, ear, nose, and throat examination</a:t>
            </a:r>
            <a:r>
              <a:rPr lang="en-US" dirty="0"/>
              <a:t>—are usually normal in patients presenting with dizziness. </a:t>
            </a:r>
          </a:p>
          <a:p>
            <a:pPr marL="91440" indent="-91440" fontAlgn="auto">
              <a:defRPr/>
            </a:pPr>
            <a:r>
              <a:rPr lang="en-US" b="1" dirty="0">
                <a:solidFill>
                  <a:srgbClr val="00B050"/>
                </a:solidFill>
              </a:rPr>
              <a:t>Blood pressure </a:t>
            </a:r>
            <a:r>
              <a:rPr lang="en-US" dirty="0"/>
              <a:t>should be measured while the patient is standing and in the supine position. </a:t>
            </a:r>
            <a:r>
              <a:rPr lang="en-US" b="1" dirty="0"/>
              <a:t>Orthostatic hypotension ?</a:t>
            </a:r>
          </a:p>
          <a:p>
            <a:pPr marL="91440" indent="-91440" fontAlgn="auto">
              <a:defRPr/>
            </a:pPr>
            <a:r>
              <a:rPr lang="en-US" dirty="0"/>
              <a:t>A full </a:t>
            </a:r>
            <a:r>
              <a:rPr lang="en-US" b="1" dirty="0">
                <a:solidFill>
                  <a:srgbClr val="00B050"/>
                </a:solidFill>
              </a:rPr>
              <a:t>Neurologic examination</a:t>
            </a:r>
            <a:r>
              <a:rPr lang="en-US" dirty="0"/>
              <a:t> should be performed in patients with orthostatic dizziness but no hypotension or BPPV.</a:t>
            </a:r>
          </a:p>
          <a:p>
            <a:pPr marL="91440" indent="-91440" fontAlgn="auto">
              <a:defRPr/>
            </a:pPr>
            <a:r>
              <a:rPr lang="en-US" b="1" dirty="0">
                <a:solidFill>
                  <a:srgbClr val="00B050"/>
                </a:solidFill>
              </a:rPr>
              <a:t>The gait </a:t>
            </a:r>
            <a:r>
              <a:rPr lang="en-US" dirty="0"/>
              <a:t>should be observed and a </a:t>
            </a:r>
            <a:r>
              <a:rPr lang="en-US" b="1" dirty="0">
                <a:solidFill>
                  <a:srgbClr val="00B050"/>
                </a:solidFill>
              </a:rPr>
              <a:t>Romberg test</a:t>
            </a:r>
            <a:r>
              <a:rPr lang="en-US" dirty="0"/>
              <a:t> performed. </a:t>
            </a:r>
          </a:p>
          <a:p>
            <a:pPr marL="91440" indent="-91440" fontAlgn="auto">
              <a:defRPr/>
            </a:pPr>
            <a:r>
              <a:rPr lang="en-US" dirty="0"/>
              <a:t>The use of the </a:t>
            </a:r>
            <a:r>
              <a:rPr lang="en-US" b="1" dirty="0">
                <a:solidFill>
                  <a:srgbClr val="00B050"/>
                </a:solidFill>
              </a:rPr>
              <a:t>HINTS</a:t>
            </a:r>
            <a:r>
              <a:rPr lang="en-US" dirty="0"/>
              <a:t> (head-impulse, nystagmus, test of skew) examination can help distinguish a possible stroke (central cause) from acute vestibular syndrome (peripheral cause)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8A1C-7034-4C90-82DA-1C56BB833EBB}"/>
              </a:ext>
            </a:extLst>
          </p:cNvPr>
          <p:cNvSpPr>
            <a:spLocks noGrp="1"/>
          </p:cNvSpPr>
          <p:nvPr>
            <p:ph type="title"/>
          </p:nvPr>
        </p:nvSpPr>
        <p:spPr/>
        <p:txBody>
          <a:bodyPr/>
          <a:lstStyle/>
          <a:p>
            <a:pPr fontAlgn="auto">
              <a:spcAft>
                <a:spcPts val="0"/>
              </a:spcAft>
              <a:defRPr/>
            </a:pPr>
            <a:r>
              <a:rPr lang="en-US" dirty="0">
                <a:solidFill>
                  <a:schemeClr val="tx1">
                    <a:lumMod val="95000"/>
                    <a:lumOff val="5000"/>
                  </a:schemeClr>
                </a:solidFill>
              </a:rPr>
              <a:t>HINTS exam</a:t>
            </a:r>
          </a:p>
        </p:txBody>
      </p:sp>
      <p:sp>
        <p:nvSpPr>
          <p:cNvPr id="24579" name="Content Placeholder 2">
            <a:extLst>
              <a:ext uri="{FF2B5EF4-FFF2-40B4-BE49-F238E27FC236}">
                <a16:creationId xmlns:a16="http://schemas.microsoft.com/office/drawing/2014/main" id="{03195840-54EA-40B0-B285-71D553698C0D}"/>
              </a:ext>
            </a:extLst>
          </p:cNvPr>
          <p:cNvSpPr>
            <a:spLocks noGrp="1" noChangeArrowheads="1"/>
          </p:cNvSpPr>
          <p:nvPr>
            <p:ph idx="1"/>
          </p:nvPr>
        </p:nvSpPr>
        <p:spPr/>
        <p:txBody>
          <a:bodyPr/>
          <a:lstStyle/>
          <a:p>
            <a:endParaRPr lang="en-US" altLang="en-US"/>
          </a:p>
        </p:txBody>
      </p:sp>
      <p:sp>
        <p:nvSpPr>
          <p:cNvPr id="24580" name="Rectangle 3">
            <a:extLst>
              <a:ext uri="{FF2B5EF4-FFF2-40B4-BE49-F238E27FC236}">
                <a16:creationId xmlns:a16="http://schemas.microsoft.com/office/drawing/2014/main" id="{F029C3F6-136A-4C9D-9A80-7BFF13BBFF69}"/>
              </a:ext>
            </a:extLst>
          </p:cNvPr>
          <p:cNvSpPr>
            <a:spLocks noChangeArrowheads="1"/>
          </p:cNvSpPr>
          <p:nvPr/>
        </p:nvSpPr>
        <p:spPr bwMode="auto">
          <a:xfrm>
            <a:off x="1023938" y="2782888"/>
            <a:ext cx="9720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a:hlinkClick r:id="rId2"/>
              </a:rPr>
              <a:t>http://www.kaltura.com/index.php/extwidget/preview/partner_id/797802/uiconf_id/27472092/entry_id/0_b9t6s0wh/embed/auto</a:t>
            </a:r>
            <a:endParaRPr lang="en-US" altLang="en-US"/>
          </a:p>
        </p:txBody>
      </p:sp>
      <p:pic>
        <p:nvPicPr>
          <p:cNvPr id="24581" name="Picture 2" descr="Image result for movie clipart">
            <a:extLst>
              <a:ext uri="{FF2B5EF4-FFF2-40B4-BE49-F238E27FC236}">
                <a16:creationId xmlns:a16="http://schemas.microsoft.com/office/drawing/2014/main" id="{B9C00002-0952-4428-A936-3795F683F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538" y="149225"/>
            <a:ext cx="2633662"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17E4-8F53-4920-9FBD-639D2944F744}"/>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25603" name="Content Placeholder 2">
            <a:extLst>
              <a:ext uri="{FF2B5EF4-FFF2-40B4-BE49-F238E27FC236}">
                <a16:creationId xmlns:a16="http://schemas.microsoft.com/office/drawing/2014/main" id="{FDD79812-6197-4411-B351-A3B1B13A3B8B}"/>
              </a:ext>
            </a:extLst>
          </p:cNvPr>
          <p:cNvSpPr>
            <a:spLocks noGrp="1" noChangeArrowheads="1"/>
          </p:cNvSpPr>
          <p:nvPr>
            <p:ph idx="1"/>
          </p:nvPr>
        </p:nvSpPr>
        <p:spPr/>
        <p:txBody>
          <a:bodyPr/>
          <a:lstStyle/>
          <a:p>
            <a:r>
              <a:rPr lang="en-US" altLang="en-US" b="1" i="1"/>
              <a:t>Head-Impulse</a:t>
            </a:r>
            <a:r>
              <a:rPr lang="en-US" altLang="en-US"/>
              <a:t>. While the patient is sitting, the head is thrust 10 degrees to the right and then to the left while the patient's eyes remain fixed on the examiner's nose. If a saccade (rapid movement of both eyes) occurs, the etiology is likely peripheral.No eye movement strongly suggests a central etiology.</a:t>
            </a:r>
          </a:p>
          <a:p>
            <a:r>
              <a:rPr lang="en-US" altLang="en-US" b="1" i="1"/>
              <a:t>Nystagmus</a:t>
            </a:r>
            <a:r>
              <a:rPr lang="en-US" altLang="en-US"/>
              <a:t>. The patient should follow the examiner's finger as it moves slowly left to right. Spontaneous unidirectional horizontal nystagmus that worsens when gazing in the direction of the nystagmus suggests a peripheral cause (vestibular neuritis).</a:t>
            </a:r>
          </a:p>
          <a:p>
            <a:r>
              <a:rPr lang="en-US" altLang="en-US" b="1"/>
              <a:t>Spontaneous nystagmus that is dominantly vertical or torsional, or that changes direction with the gaze (gaze-evoked bidirectional) </a:t>
            </a:r>
            <a:r>
              <a:rPr lang="en-US" altLang="en-US" b="1">
                <a:sym typeface="Wingdings" panose="05000000000000000000" pitchFamily="2" charset="2"/>
              </a:rPr>
              <a:t> </a:t>
            </a:r>
            <a:r>
              <a:rPr lang="en-US" altLang="en-US" b="1"/>
              <a:t>central etiology</a:t>
            </a: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EF0F-D8B0-48C3-B61D-40E25E6B9103}"/>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8195" name="Content Placeholder 2">
            <a:extLst>
              <a:ext uri="{FF2B5EF4-FFF2-40B4-BE49-F238E27FC236}">
                <a16:creationId xmlns:a16="http://schemas.microsoft.com/office/drawing/2014/main" id="{7044C749-6EA3-488D-98EB-7A601A68DBA8}"/>
              </a:ext>
            </a:extLst>
          </p:cNvPr>
          <p:cNvSpPr>
            <a:spLocks noGrp="1" noChangeArrowheads="1"/>
          </p:cNvSpPr>
          <p:nvPr>
            <p:ph idx="1"/>
          </p:nvPr>
        </p:nvSpPr>
        <p:spPr/>
        <p:txBody>
          <a:bodyPr/>
          <a:lstStyle/>
          <a:p>
            <a:pPr>
              <a:buFont typeface="Wingdings" panose="05000000000000000000" pitchFamily="2" charset="2"/>
              <a:buChar char="v"/>
            </a:pPr>
            <a:r>
              <a:rPr lang="en-US" altLang="en-US"/>
              <a:t> </a:t>
            </a:r>
            <a:r>
              <a:rPr lang="en-US" altLang="en-US" sz="2400"/>
              <a:t>Dizziness is a common yet imprecise symptom often encountered by family physicians. </a:t>
            </a:r>
          </a:p>
          <a:p>
            <a:pPr>
              <a:buFont typeface="Wingdings" panose="05000000000000000000" pitchFamily="2" charset="2"/>
              <a:buChar char="v"/>
            </a:pPr>
            <a:r>
              <a:rPr lang="en-US" altLang="en-US" sz="2400"/>
              <a:t> Primary care physicians see at least </a:t>
            </a:r>
            <a:r>
              <a:rPr lang="en-US" altLang="en-US" sz="2400" b="1"/>
              <a:t>one-half</a:t>
            </a:r>
            <a:r>
              <a:rPr lang="en-US" altLang="en-US" sz="2400"/>
              <a:t> of the patients who present with dizziness.</a:t>
            </a:r>
          </a:p>
          <a:p>
            <a:pPr>
              <a:buFont typeface="Wingdings" panose="05000000000000000000" pitchFamily="2" charset="2"/>
              <a:buChar char="v"/>
            </a:pPr>
            <a:r>
              <a:rPr lang="en-US" altLang="en-US" sz="2400"/>
              <a:t> The differential diagnosis is broad ( table 1 )</a:t>
            </a:r>
          </a:p>
          <a:p>
            <a:pPr>
              <a:buFont typeface="Wingdings" panose="05000000000000000000" pitchFamily="2" charset="2"/>
              <a:buChar char="v"/>
            </a:pPr>
            <a:r>
              <a:rPr lang="en-US" altLang="en-US" sz="2400"/>
              <a:t> Each of the common etiologies accounting for no more than 10% of cases. </a:t>
            </a:r>
          </a:p>
          <a:p>
            <a:pPr>
              <a:buFont typeface="Wingdings" panose="05000000000000000000" pitchFamily="2" charset="2"/>
              <a:buChar char="v"/>
            </a:pPr>
            <a:r>
              <a:rPr lang="en-US" altLang="en-US" sz="2400"/>
              <a:t> Because the symptoms are vague, physicians must distinguish benign from serious causes that require urgent evaluation.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A632-5BDA-45F9-9CE9-DEF0BFBE4085}"/>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26627" name="Content Placeholder 2">
            <a:extLst>
              <a:ext uri="{FF2B5EF4-FFF2-40B4-BE49-F238E27FC236}">
                <a16:creationId xmlns:a16="http://schemas.microsoft.com/office/drawing/2014/main" id="{F060C298-E7C1-43FD-95F6-3FBE73FC2D4E}"/>
              </a:ext>
            </a:extLst>
          </p:cNvPr>
          <p:cNvSpPr>
            <a:spLocks noGrp="1" noChangeArrowheads="1"/>
          </p:cNvSpPr>
          <p:nvPr>
            <p:ph idx="1"/>
          </p:nvPr>
        </p:nvSpPr>
        <p:spPr/>
        <p:txBody>
          <a:bodyPr/>
          <a:lstStyle/>
          <a:p>
            <a:r>
              <a:rPr lang="en-US" altLang="en-US" b="1" i="1"/>
              <a:t>Test of Skew</a:t>
            </a:r>
            <a:r>
              <a:rPr lang="en-US" altLang="en-US" b="1"/>
              <a:t>. </a:t>
            </a:r>
            <a:r>
              <a:rPr lang="en-US" altLang="en-US"/>
              <a:t>Test of skew is assessed by asking the patient to look straight ahead, then cover and uncover each eye. Vertical deviation of the covered eye after uncovering is an abnormal result which is fairly specific for brainstem involvement.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CD75-0F08-4AF6-8C79-0F5C5D328F31}"/>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27651" name="Content Placeholder 2">
            <a:extLst>
              <a:ext uri="{FF2B5EF4-FFF2-40B4-BE49-F238E27FC236}">
                <a16:creationId xmlns:a16="http://schemas.microsoft.com/office/drawing/2014/main" id="{67642640-292B-4A0E-BE03-CEF1229EA0BA}"/>
              </a:ext>
            </a:extLst>
          </p:cNvPr>
          <p:cNvSpPr>
            <a:spLocks noGrp="1" noChangeArrowheads="1"/>
          </p:cNvSpPr>
          <p:nvPr>
            <p:ph idx="1"/>
          </p:nvPr>
        </p:nvSpPr>
        <p:spPr/>
        <p:txBody>
          <a:bodyPr/>
          <a:lstStyle/>
          <a:p>
            <a:r>
              <a:rPr lang="en-US" altLang="en-US" b="1">
                <a:solidFill>
                  <a:srgbClr val="00B050"/>
                </a:solidFill>
              </a:rPr>
              <a:t>BPPV</a:t>
            </a:r>
            <a:r>
              <a:rPr lang="en-US" altLang="en-US"/>
              <a:t> is diagnosed with the </a:t>
            </a:r>
            <a:r>
              <a:rPr lang="en-US" altLang="en-US" b="1"/>
              <a:t>Dix-Hallpike maneuver</a:t>
            </a:r>
            <a:r>
              <a:rPr lang="en-US" altLang="en-US"/>
              <a:t> .</a:t>
            </a:r>
          </a:p>
          <a:p>
            <a:r>
              <a:rPr lang="en-US" altLang="en-US"/>
              <a:t>Transient upbeat-torsional nystagmus during the maneuver is diagnostic of BPPV if the timing and trigger are consistent with BPPV. </a:t>
            </a:r>
          </a:p>
          <a:p>
            <a:r>
              <a:rPr lang="en-US" altLang="en-US"/>
              <a:t>Nystagmus may not develop immediately, and a sense of vertigo may occur and last for one minute. </a:t>
            </a:r>
          </a:p>
          <a:p>
            <a:r>
              <a:rPr lang="en-US" altLang="en-US"/>
              <a:t>A negative result does not rule out BPPV if the timing and triggers are consistent with BPPV.</a:t>
            </a:r>
            <a:endParaRPr lang="en-US" altLang="en-US" u="sng" baseline="30000"/>
          </a:p>
          <a:p>
            <a:r>
              <a:rPr lang="en-US" altLang="en-US"/>
              <a:t>Nystagmus with the maneuver may be due to a central etiology, especially if the timing and trigger are not consistent with BPPV.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13A5-4380-4922-8F02-35ADF3230D73}"/>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28675" name="Content Placeholder 2">
            <a:extLst>
              <a:ext uri="{FF2B5EF4-FFF2-40B4-BE49-F238E27FC236}">
                <a16:creationId xmlns:a16="http://schemas.microsoft.com/office/drawing/2014/main" id="{4C0BD75D-E3BA-4753-A7D9-EF69948515CD}"/>
              </a:ext>
            </a:extLst>
          </p:cNvPr>
          <p:cNvSpPr>
            <a:spLocks noGrp="1" noChangeArrowheads="1"/>
          </p:cNvSpPr>
          <p:nvPr>
            <p:ph idx="1"/>
          </p:nvPr>
        </p:nvSpPr>
        <p:spPr/>
        <p:txBody>
          <a:bodyPr/>
          <a:lstStyle/>
          <a:p>
            <a:endParaRPr lang="en-US" altLang="en-US"/>
          </a:p>
        </p:txBody>
      </p:sp>
      <p:pic>
        <p:nvPicPr>
          <p:cNvPr id="28676" name="Picture 3">
            <a:extLst>
              <a:ext uri="{FF2B5EF4-FFF2-40B4-BE49-F238E27FC236}">
                <a16:creationId xmlns:a16="http://schemas.microsoft.com/office/drawing/2014/main" id="{1AD14600-D9EF-4063-95AB-A839CA071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1643063"/>
            <a:ext cx="8958262"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55EB-76A7-4CEF-9DE1-15C241D5BD2A}"/>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LABORATORY TESTING AND IMAGING</a:t>
            </a:r>
            <a:endParaRPr lang="en-US"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C24A856D-D50C-463F-B04C-E5C56D7DB5ED}"/>
              </a:ext>
            </a:extLst>
          </p:cNvPr>
          <p:cNvSpPr>
            <a:spLocks noGrp="1"/>
          </p:cNvSpPr>
          <p:nvPr>
            <p:ph idx="1"/>
          </p:nvPr>
        </p:nvSpPr>
        <p:spPr/>
        <p:txBody>
          <a:bodyPr rtlCol="0">
            <a:normAutofit lnSpcReduction="10000"/>
          </a:bodyPr>
          <a:lstStyle/>
          <a:p>
            <a:pPr marL="91440" indent="-91440" fontAlgn="auto">
              <a:defRPr/>
            </a:pPr>
            <a:r>
              <a:rPr lang="en-US" b="1" dirty="0"/>
              <a:t>Most patients presenting with dizziness do not require laboratory testing. </a:t>
            </a:r>
          </a:p>
          <a:p>
            <a:pPr marL="91440" indent="-91440" fontAlgn="auto">
              <a:defRPr/>
            </a:pPr>
            <a:r>
              <a:rPr lang="en-US" dirty="0"/>
              <a:t>Patients with chronic medical conditions (e.g., diabetes mellitus, hypertension) may require </a:t>
            </a:r>
            <a:r>
              <a:rPr lang="en-US" b="1" dirty="0">
                <a:solidFill>
                  <a:srgbClr val="00B050"/>
                </a:solidFill>
              </a:rPr>
              <a:t>blood glucose and electrolyte measurements</a:t>
            </a:r>
            <a:r>
              <a:rPr lang="en-US" dirty="0"/>
              <a:t>. </a:t>
            </a:r>
          </a:p>
          <a:p>
            <a:pPr marL="91440" indent="-91440" fontAlgn="auto">
              <a:defRPr/>
            </a:pPr>
            <a:r>
              <a:rPr lang="en-US" dirty="0"/>
              <a:t>Patients with symptoms suggestive of cardiac disease should undergo </a:t>
            </a:r>
            <a:r>
              <a:rPr lang="en-US" b="1" dirty="0">
                <a:solidFill>
                  <a:srgbClr val="00B050"/>
                </a:solidFill>
              </a:rPr>
              <a:t>electrocardiography, Holter monitoring, and possibly carotid Doppler testing.</a:t>
            </a:r>
          </a:p>
          <a:p>
            <a:pPr marL="91440" indent="-91440" fontAlgn="auto">
              <a:defRPr/>
            </a:pPr>
            <a:r>
              <a:rPr lang="en-US" i="1" dirty="0"/>
              <a:t>However, in a summary analysis of multiple studies that included 4,538 patients, only 26 (0.6%) had a laboratory result that explained their dizziness.</a:t>
            </a:r>
          </a:p>
          <a:p>
            <a:pPr marL="91440" indent="-91440" fontAlgn="auto">
              <a:defRPr/>
            </a:pPr>
            <a:r>
              <a:rPr lang="en-US" b="1" dirty="0"/>
              <a:t>Routine imaging is not indicated</a:t>
            </a:r>
            <a:r>
              <a:rPr lang="en-US" dirty="0"/>
              <a:t>.</a:t>
            </a:r>
            <a:r>
              <a:rPr lang="en-US" u="sng" baseline="30000" dirty="0"/>
              <a:t> </a:t>
            </a:r>
            <a:r>
              <a:rPr lang="en-US" dirty="0"/>
              <a:t>However, any abnormal neurologic finding, including asymmetric or unilateral hearing loss, requires </a:t>
            </a:r>
            <a:r>
              <a:rPr lang="en-US" b="1" dirty="0">
                <a:solidFill>
                  <a:srgbClr val="00B050"/>
                </a:solidFill>
              </a:rPr>
              <a:t>CT or MRI </a:t>
            </a:r>
            <a:r>
              <a:rPr lang="en-US" dirty="0"/>
              <a:t>to evaluate for cerebrovascular disease. </a:t>
            </a:r>
          </a:p>
          <a:p>
            <a:pPr marL="91440" indent="-91440" algn="ctr" fontAlgn="auto">
              <a:defRPr/>
            </a:pPr>
            <a:r>
              <a:rPr lang="en-US" i="1" dirty="0"/>
              <a:t>Hearing loss with vertigo and normal neuroimaging suggests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39FE-2B76-4C51-9E69-8ED29BF37185}"/>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Peripheral Etiologies</a:t>
            </a:r>
            <a:endParaRPr lang="en-US" dirty="0">
              <a:solidFill>
                <a:schemeClr val="tx1">
                  <a:lumMod val="95000"/>
                  <a:lumOff val="5000"/>
                </a:schemeClr>
              </a:solidFill>
            </a:endParaRPr>
          </a:p>
        </p:txBody>
      </p:sp>
      <p:sp>
        <p:nvSpPr>
          <p:cNvPr id="30723" name="Content Placeholder 2">
            <a:extLst>
              <a:ext uri="{FF2B5EF4-FFF2-40B4-BE49-F238E27FC236}">
                <a16:creationId xmlns:a16="http://schemas.microsoft.com/office/drawing/2014/main" id="{58001D08-ADB4-4358-A92A-EFA62CD2A423}"/>
              </a:ext>
            </a:extLst>
          </p:cNvPr>
          <p:cNvSpPr>
            <a:spLocks noGrp="1" noChangeArrowheads="1"/>
          </p:cNvSpPr>
          <p:nvPr>
            <p:ph idx="1"/>
          </p:nvPr>
        </p:nvSpPr>
        <p:spPr/>
        <p:txBody>
          <a:bodyPr/>
          <a:lstStyle/>
          <a:p>
            <a:r>
              <a:rPr lang="en-US" altLang="en-US"/>
              <a:t>peripheral vestibular system, which is comprised of the semicircular canals, the saccule, the utricle, and the vestibular nerve</a:t>
            </a:r>
          </a:p>
        </p:txBody>
      </p:sp>
      <p:pic>
        <p:nvPicPr>
          <p:cNvPr id="30724" name="Picture 2" descr="http://www.trimetricsphysio.com/wp-content/uploads/2016/10/Vestibular-Rehabilitation-1.png">
            <a:extLst>
              <a:ext uri="{FF2B5EF4-FFF2-40B4-BE49-F238E27FC236}">
                <a16:creationId xmlns:a16="http://schemas.microsoft.com/office/drawing/2014/main" id="{2EFB1168-3BB3-413D-9C84-8544A36A7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563" y="3163888"/>
            <a:ext cx="4206875"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3286-8363-487E-85B7-068719E06ACD}"/>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BENIGN PAROXYSMAL POSITIONAL VERTIGO</a:t>
            </a:r>
            <a:endParaRPr lang="en-US" dirty="0">
              <a:solidFill>
                <a:schemeClr val="tx1">
                  <a:lumMod val="95000"/>
                  <a:lumOff val="5000"/>
                </a:schemeClr>
              </a:solidFill>
            </a:endParaRPr>
          </a:p>
        </p:txBody>
      </p:sp>
      <p:sp>
        <p:nvSpPr>
          <p:cNvPr id="31747" name="Content Placeholder 2">
            <a:extLst>
              <a:ext uri="{FF2B5EF4-FFF2-40B4-BE49-F238E27FC236}">
                <a16:creationId xmlns:a16="http://schemas.microsoft.com/office/drawing/2014/main" id="{DC9153DD-8139-4A3C-9DE8-2160CA4DE6B7}"/>
              </a:ext>
            </a:extLst>
          </p:cNvPr>
          <p:cNvSpPr>
            <a:spLocks noGrp="1" noChangeArrowheads="1"/>
          </p:cNvSpPr>
          <p:nvPr>
            <p:ph idx="1"/>
          </p:nvPr>
        </p:nvSpPr>
        <p:spPr/>
        <p:txBody>
          <a:bodyPr/>
          <a:lstStyle/>
          <a:p>
            <a:r>
              <a:rPr lang="en-US" altLang="en-US"/>
              <a:t>- BPPV occurs when loose otoconia, known as canaliths, become dislodged and enter the semicircular canals, usually the posterior canal.</a:t>
            </a:r>
            <a:endParaRPr lang="en-US" altLang="en-US" u="sng" baseline="30000"/>
          </a:p>
          <a:p>
            <a:r>
              <a:rPr lang="en-US" altLang="en-US"/>
              <a:t>- at any age, but is most common between 50 and 70 years.</a:t>
            </a:r>
            <a:endParaRPr lang="en-US" altLang="en-US" u="sng" baseline="30000"/>
          </a:p>
          <a:p>
            <a:r>
              <a:rPr lang="en-US" altLang="en-US"/>
              <a:t>- No obvious cause is found in 50% to 70% of older patients, but head trauma is a possibility in younger persons.</a:t>
            </a:r>
          </a:p>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4A87-5F0C-4271-B8D4-53F0A4225107}"/>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2771" name="Content Placeholder 2">
            <a:extLst>
              <a:ext uri="{FF2B5EF4-FFF2-40B4-BE49-F238E27FC236}">
                <a16:creationId xmlns:a16="http://schemas.microsoft.com/office/drawing/2014/main" id="{06703587-6DF8-4D5F-9685-1325CC80E1EF}"/>
              </a:ext>
            </a:extLst>
          </p:cNvPr>
          <p:cNvSpPr>
            <a:spLocks noGrp="1" noChangeArrowheads="1"/>
          </p:cNvSpPr>
          <p:nvPr>
            <p:ph idx="1"/>
          </p:nvPr>
        </p:nvSpPr>
        <p:spPr/>
        <p:txBody>
          <a:bodyPr/>
          <a:lstStyle/>
          <a:p>
            <a:r>
              <a:rPr lang="en-US" altLang="en-US" b="1"/>
              <a:t>Treatment : </a:t>
            </a:r>
          </a:p>
          <a:p>
            <a:r>
              <a:rPr lang="en-US" altLang="en-US"/>
              <a:t>-canalith repositioning procedure such as the </a:t>
            </a:r>
            <a:r>
              <a:rPr lang="en-US" altLang="en-US" b="1">
                <a:solidFill>
                  <a:srgbClr val="00B050"/>
                </a:solidFill>
              </a:rPr>
              <a:t>Epley maneuver</a:t>
            </a:r>
          </a:p>
          <a:p>
            <a:pPr algn="ctr"/>
            <a:r>
              <a:rPr lang="en-US" altLang="en-US" i="1"/>
              <a:t>The success rate is approximately 70% 1st attempt, and 100% on successive maneuvers.</a:t>
            </a:r>
            <a:endParaRPr lang="en-US" altLang="en-US" i="1" u="sng" baseline="30000"/>
          </a:p>
          <a:p>
            <a:r>
              <a:rPr lang="en-US" altLang="en-US"/>
              <a:t>-Home treatment with Brandt-Daroff exercises (</a:t>
            </a:r>
            <a:r>
              <a:rPr lang="en-US" altLang="en-US" u="sng">
                <a:hlinkClick r:id="rId2"/>
              </a:rPr>
              <a:t>http://www.youtube.com/watch?v=voZXtTUdQ00</a:t>
            </a:r>
            <a:r>
              <a:rPr lang="en-US" altLang="en-US"/>
              <a:t>) can also be successful. </a:t>
            </a:r>
          </a:p>
          <a:p>
            <a:r>
              <a:rPr lang="en-US" altLang="en-US" b="1">
                <a:solidFill>
                  <a:srgbClr val="FF0000"/>
                </a:solidFill>
              </a:rPr>
              <a:t>-If there is no improvement with repeated repositioning maneuvers, or if atypical or ongoing nystagmus with nausea is present, another cause should be considered</a:t>
            </a:r>
          </a:p>
          <a:p>
            <a:r>
              <a:rPr lang="en-US" altLang="en-US"/>
              <a:t>-Pharmacologic treatment has no role in the treatment of BPPV. </a:t>
            </a:r>
          </a:p>
          <a:p>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67C5-9744-4B1D-B0EF-66248DF05AA9}"/>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VESTIBULAR NEURITIS</a:t>
            </a:r>
            <a:endParaRPr lang="en-US" dirty="0">
              <a:solidFill>
                <a:schemeClr val="tx1">
                  <a:lumMod val="95000"/>
                  <a:lumOff val="5000"/>
                </a:schemeClr>
              </a:solidFill>
            </a:endParaRPr>
          </a:p>
        </p:txBody>
      </p:sp>
      <p:sp>
        <p:nvSpPr>
          <p:cNvPr id="33795" name="Content Placeholder 2">
            <a:extLst>
              <a:ext uri="{FF2B5EF4-FFF2-40B4-BE49-F238E27FC236}">
                <a16:creationId xmlns:a16="http://schemas.microsoft.com/office/drawing/2014/main" id="{7F95EC4A-5D5B-477A-906A-3E168B9B80BC}"/>
              </a:ext>
            </a:extLst>
          </p:cNvPr>
          <p:cNvSpPr>
            <a:spLocks noGrp="1" noChangeArrowheads="1"/>
          </p:cNvSpPr>
          <p:nvPr>
            <p:ph idx="1"/>
          </p:nvPr>
        </p:nvSpPr>
        <p:spPr/>
        <p:txBody>
          <a:bodyPr/>
          <a:lstStyle/>
          <a:p>
            <a:r>
              <a:rPr lang="en-US" altLang="en-US"/>
              <a:t>- the second most common cause of vertigo</a:t>
            </a:r>
          </a:p>
          <a:p>
            <a:r>
              <a:rPr lang="en-US" altLang="en-US"/>
              <a:t>- is thought to be of viral origin. </a:t>
            </a:r>
          </a:p>
          <a:p>
            <a:r>
              <a:rPr lang="en-US" altLang="en-US"/>
              <a:t>- It most commonly affects persons 30 to 50 years of age. </a:t>
            </a:r>
          </a:p>
          <a:p>
            <a:r>
              <a:rPr lang="en-US" altLang="en-US"/>
              <a:t>- Men = women </a:t>
            </a:r>
          </a:p>
          <a:p>
            <a:r>
              <a:rPr lang="en-US" altLang="en-US"/>
              <a:t>- diagnosed on the basis of the clinical history and physical examination.</a:t>
            </a:r>
          </a:p>
          <a:p>
            <a:r>
              <a:rPr lang="en-US" altLang="en-US"/>
              <a:t>- It can cause severe rotatory vertigo with nausea and apparent movement of objects in the visual field (oscillopsia), horizontally rotating spontaneous nystagmus to the nonaffected side, or an abnormal gait with a tendency to fall to the affected side. </a:t>
            </a:r>
          </a:p>
          <a:p>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7680-FCAF-4AB7-A088-388F85A797B8}"/>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4819" name="Content Placeholder 2">
            <a:extLst>
              <a:ext uri="{FF2B5EF4-FFF2-40B4-BE49-F238E27FC236}">
                <a16:creationId xmlns:a16="http://schemas.microsoft.com/office/drawing/2014/main" id="{95725CFD-7932-4C81-A5AC-BED7E6AB8376}"/>
              </a:ext>
            </a:extLst>
          </p:cNvPr>
          <p:cNvSpPr>
            <a:spLocks noGrp="1" noChangeArrowheads="1"/>
          </p:cNvSpPr>
          <p:nvPr>
            <p:ph idx="1"/>
          </p:nvPr>
        </p:nvSpPr>
        <p:spPr/>
        <p:txBody>
          <a:bodyPr/>
          <a:lstStyle/>
          <a:p>
            <a:r>
              <a:rPr lang="en-US" altLang="en-US"/>
              <a:t>-Hearing is not impaired in this condition. </a:t>
            </a:r>
          </a:p>
          <a:p>
            <a:r>
              <a:rPr lang="en-US" altLang="en-US"/>
              <a:t>-The Dix-Hallpike maneuver is not useful </a:t>
            </a:r>
          </a:p>
          <a:p>
            <a:r>
              <a:rPr lang="en-US" altLang="en-US"/>
              <a:t>As vestibular compensation occurs, the patient's vertigo resolves slowly over a few days.</a:t>
            </a:r>
            <a:endParaRPr lang="en-US" altLang="en-US" u="sng" baseline="30000"/>
          </a:p>
          <a:p>
            <a:r>
              <a:rPr lang="en-US" altLang="en-US"/>
              <a:t>-In 50% of patients, the underlying nerve damage may take two months to resolve. disequilibrium may persist for months </a:t>
            </a:r>
            <a:endParaRPr lang="en-US" altLang="en-US" u="sng" baseline="30000"/>
          </a:p>
          <a:p>
            <a:r>
              <a:rPr lang="en-US" altLang="en-US"/>
              <a:t>-If the attacks do not become successively shorter, another diagnosis should be considered.</a:t>
            </a:r>
          </a:p>
          <a:p>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C8DA-8D03-41D7-A067-739744AC815F}"/>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5843" name="Content Placeholder 2">
            <a:extLst>
              <a:ext uri="{FF2B5EF4-FFF2-40B4-BE49-F238E27FC236}">
                <a16:creationId xmlns:a16="http://schemas.microsoft.com/office/drawing/2014/main" id="{31713C29-2BE6-4103-9AD5-E8DF53180359}"/>
              </a:ext>
            </a:extLst>
          </p:cNvPr>
          <p:cNvSpPr>
            <a:spLocks noGrp="1" noChangeArrowheads="1"/>
          </p:cNvSpPr>
          <p:nvPr>
            <p:ph idx="1"/>
          </p:nvPr>
        </p:nvSpPr>
        <p:spPr/>
        <p:txBody>
          <a:bodyPr/>
          <a:lstStyle/>
          <a:p>
            <a:r>
              <a:rPr lang="en-US" altLang="en-US"/>
              <a:t>-Reassurance, explanation, and advice are essential, in combination with symptomatic treatment for the first few days.</a:t>
            </a:r>
          </a:p>
          <a:p>
            <a:r>
              <a:rPr lang="en-US" altLang="en-US"/>
              <a:t>-The prognosis is excellent, but development of BPPV after an attack of vestibular neuritis may occur in 15% of patients.</a:t>
            </a:r>
          </a:p>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EC5A-0110-4061-A09C-DD69AB04BF0E}"/>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9219" name="Content Placeholder 2">
            <a:extLst>
              <a:ext uri="{FF2B5EF4-FFF2-40B4-BE49-F238E27FC236}">
                <a16:creationId xmlns:a16="http://schemas.microsoft.com/office/drawing/2014/main" id="{813C4BBD-5E87-48C2-B4A9-FDC64D8ADDEA}"/>
              </a:ext>
            </a:extLst>
          </p:cNvPr>
          <p:cNvSpPr>
            <a:spLocks noGrp="1" noChangeArrowheads="1"/>
          </p:cNvSpPr>
          <p:nvPr>
            <p:ph idx="1"/>
          </p:nvPr>
        </p:nvSpPr>
        <p:spPr/>
        <p:txBody>
          <a:bodyPr/>
          <a:lstStyle/>
          <a:p>
            <a:endParaRPr lang="en-US" altLang="en-US"/>
          </a:p>
        </p:txBody>
      </p:sp>
      <p:pic>
        <p:nvPicPr>
          <p:cNvPr id="9220" name="Picture 3">
            <a:extLst>
              <a:ext uri="{FF2B5EF4-FFF2-40B4-BE49-F238E27FC236}">
                <a16:creationId xmlns:a16="http://schemas.microsoft.com/office/drawing/2014/main" id="{038F1E33-31A4-47A2-BE64-D0A0C65E3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5170"/>
          <a:stretch>
            <a:fillRect/>
          </a:stretch>
        </p:blipFill>
        <p:spPr bwMode="auto">
          <a:xfrm>
            <a:off x="1581150" y="292100"/>
            <a:ext cx="860742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1F64-9B67-4578-B21B-F985AF466BA5}"/>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6867" name="Content Placeholder 2">
            <a:extLst>
              <a:ext uri="{FF2B5EF4-FFF2-40B4-BE49-F238E27FC236}">
                <a16:creationId xmlns:a16="http://schemas.microsoft.com/office/drawing/2014/main" id="{D4745BC9-5311-4175-99C7-60F78F48D490}"/>
              </a:ext>
            </a:extLst>
          </p:cNvPr>
          <p:cNvSpPr>
            <a:spLocks noGrp="1" noChangeArrowheads="1"/>
          </p:cNvSpPr>
          <p:nvPr>
            <p:ph idx="1"/>
          </p:nvPr>
        </p:nvSpPr>
        <p:spPr/>
        <p:txBody>
          <a:bodyPr/>
          <a:lstStyle/>
          <a:p>
            <a:r>
              <a:rPr lang="en-US" altLang="en-US" b="1"/>
              <a:t>Treatment:</a:t>
            </a:r>
          </a:p>
          <a:p>
            <a:r>
              <a:rPr lang="en-US" altLang="en-US"/>
              <a:t>-medications and vestibular rehabilitation</a:t>
            </a:r>
            <a:endParaRPr lang="en-US" altLang="en-US" u="sng" baseline="30000"/>
          </a:p>
          <a:p>
            <a:r>
              <a:rPr lang="en-US" altLang="en-US"/>
              <a:t>-Antiemetics and antinausea medications should be used for no more than three days because of their effects in blocking central compensation. </a:t>
            </a:r>
          </a:p>
          <a:p>
            <a:r>
              <a:rPr lang="en-US" altLang="en-US"/>
              <a:t>-Vertigo and associated nausea or vomiting can be treated with a combination of antihistamine, antiemetic, or benzodiazepine. </a:t>
            </a:r>
          </a:p>
          <a:p>
            <a:r>
              <a:rPr lang="en-US" altLang="en-US"/>
              <a:t>-systemic corticosteroids ? insufficient evidence for their routine use.</a:t>
            </a:r>
            <a:endParaRPr lang="en-US" altLang="en-US" u="sng" baseline="30000"/>
          </a:p>
          <a:p>
            <a:r>
              <a:rPr lang="en-US" altLang="en-US"/>
              <a:t>-Antiviral medications ? ineffective</a:t>
            </a:r>
          </a:p>
          <a:p>
            <a:endParaRPr lang="en-US" altLang="en-US"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E1D1-A423-448B-89C8-AB5DE338E6D8}"/>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MENIERE DISEASE</a:t>
            </a:r>
            <a:endParaRPr lang="en-US" dirty="0">
              <a:solidFill>
                <a:schemeClr val="tx1">
                  <a:lumMod val="95000"/>
                  <a:lumOff val="5000"/>
                </a:schemeClr>
              </a:solidFill>
            </a:endParaRPr>
          </a:p>
        </p:txBody>
      </p:sp>
      <p:sp>
        <p:nvSpPr>
          <p:cNvPr id="37891" name="Content Placeholder 2">
            <a:extLst>
              <a:ext uri="{FF2B5EF4-FFF2-40B4-BE49-F238E27FC236}">
                <a16:creationId xmlns:a16="http://schemas.microsoft.com/office/drawing/2014/main" id="{C2F68811-F6C5-4F60-A482-F675244ED736}"/>
              </a:ext>
            </a:extLst>
          </p:cNvPr>
          <p:cNvSpPr>
            <a:spLocks noGrp="1" noChangeArrowheads="1"/>
          </p:cNvSpPr>
          <p:nvPr>
            <p:ph idx="1"/>
          </p:nvPr>
        </p:nvSpPr>
        <p:spPr/>
        <p:txBody>
          <a:bodyPr/>
          <a:lstStyle/>
          <a:p>
            <a:r>
              <a:rPr lang="en-US" altLang="en-US"/>
              <a:t>-vertigo and unilateral hearing loss. </a:t>
            </a:r>
          </a:p>
          <a:p>
            <a:r>
              <a:rPr lang="en-US" altLang="en-US"/>
              <a:t>-Although it can develop at any age, it is more common between 20 and 60 years.</a:t>
            </a:r>
            <a:endParaRPr lang="en-US" altLang="en-US" u="sng" baseline="30000"/>
          </a:p>
          <a:p>
            <a:r>
              <a:rPr lang="en-US" altLang="en-US"/>
              <a:t>-The vertigo associated with Meniere disease is often severe enough to necessitate bed rest and can cause nausea, vomiting, and loss of balance. Other symptoms include sudden slips or falls, and headache with hearing loss worsened during an attack.</a:t>
            </a:r>
          </a:p>
          <a:p>
            <a:r>
              <a:rPr lang="en-US" altLang="en-US"/>
              <a:t>-The underlying pathology is excess endolymphatic fluid pressure leading to inner ear dysfunction; however, the exact cause is unknown.</a:t>
            </a:r>
            <a:endParaRPr lang="en-US" altLang="en-US" u="sng" baseline="30000"/>
          </a:p>
          <a:p>
            <a:r>
              <a:rPr lang="en-US" altLang="en-US"/>
              <a:t>-Patients manifest a unidirectional, horizontal-torsional nystagmus during vertigo episodes.</a:t>
            </a:r>
          </a:p>
          <a:p>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0C88-5450-49FB-BE20-662CE49FFF39}"/>
              </a:ext>
            </a:extLst>
          </p:cNvPr>
          <p:cNvSpPr>
            <a:spLocks noGrp="1"/>
          </p:cNvSpPr>
          <p:nvPr>
            <p:ph type="title"/>
          </p:nvPr>
        </p:nvSpPr>
        <p:spPr/>
        <p:txBody>
          <a:bodyPr/>
          <a:lstStyle/>
          <a:p>
            <a:pPr fontAlgn="auto">
              <a:spcAft>
                <a:spcPts val="0"/>
              </a:spcAft>
              <a:defRPr/>
            </a:pPr>
            <a:endParaRPr lang="en-US" dirty="0">
              <a:solidFill>
                <a:schemeClr val="tx1">
                  <a:lumMod val="95000"/>
                  <a:lumOff val="5000"/>
                </a:schemeClr>
              </a:solidFill>
            </a:endParaRPr>
          </a:p>
        </p:txBody>
      </p:sp>
      <p:sp>
        <p:nvSpPr>
          <p:cNvPr id="38915" name="Content Placeholder 2">
            <a:extLst>
              <a:ext uri="{FF2B5EF4-FFF2-40B4-BE49-F238E27FC236}">
                <a16:creationId xmlns:a16="http://schemas.microsoft.com/office/drawing/2014/main" id="{108524B2-122C-408A-8A61-86F7C57DEF3F}"/>
              </a:ext>
            </a:extLst>
          </p:cNvPr>
          <p:cNvSpPr>
            <a:spLocks noGrp="1" noChangeArrowheads="1"/>
          </p:cNvSpPr>
          <p:nvPr>
            <p:ph idx="1"/>
          </p:nvPr>
        </p:nvSpPr>
        <p:spPr/>
        <p:txBody>
          <a:bodyPr/>
          <a:lstStyle/>
          <a:p>
            <a:r>
              <a:rPr lang="en-US" altLang="en-US" b="1"/>
              <a:t>Treatment: </a:t>
            </a:r>
          </a:p>
          <a:p>
            <a:r>
              <a:rPr lang="en-US" altLang="en-US"/>
              <a:t>-1</a:t>
            </a:r>
            <a:r>
              <a:rPr lang="en-US" altLang="en-US" baseline="30000"/>
              <a:t>st</a:t>
            </a:r>
            <a:r>
              <a:rPr lang="en-US" altLang="en-US"/>
              <a:t> line : lifestyle changes, including limiting dietary salt intake to less than 2,000 mg per day, reducing caffeine intake, and limiting alcohol to one drink per day. </a:t>
            </a:r>
          </a:p>
          <a:p>
            <a:r>
              <a:rPr lang="en-US" altLang="en-US"/>
              <a:t>-Daily thiazide diuretic therapy can be added if vertigo is not controlled with lifestyle changes.</a:t>
            </a:r>
          </a:p>
          <a:p>
            <a:r>
              <a:rPr lang="en-US" altLang="en-US"/>
              <a:t>-Transtympanic injections of glucocorticoids</a:t>
            </a:r>
            <a:r>
              <a:rPr lang="en-US" altLang="en-US" u="sng" baseline="30000"/>
              <a:t> </a:t>
            </a:r>
            <a:r>
              <a:rPr lang="en-US" altLang="en-US"/>
              <a:t>and gentamicin ?? can improve vertigo.</a:t>
            </a:r>
          </a:p>
          <a:p>
            <a:r>
              <a:rPr lang="en-US" altLang="en-US"/>
              <a:t>-Vestibular suppressant medications may be used for acute attacks. </a:t>
            </a:r>
          </a:p>
          <a:p>
            <a:r>
              <a:rPr lang="en-US" altLang="en-US"/>
              <a:t>-Surgery</a:t>
            </a:r>
          </a:p>
          <a:p>
            <a:r>
              <a:rPr lang="en-US" altLang="en-US"/>
              <a:t>-Vestibular exercises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F0DB-4891-4F2D-B113-3F1371224677}"/>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Central Etiologies</a:t>
            </a:r>
            <a:endParaRPr lang="en-US"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E1DAD7BF-B4D4-4A74-B9F5-96FF39C59DA3}"/>
              </a:ext>
            </a:extLst>
          </p:cNvPr>
          <p:cNvSpPr>
            <a:spLocks noGrp="1"/>
          </p:cNvSpPr>
          <p:nvPr>
            <p:ph idx="1"/>
          </p:nvPr>
        </p:nvSpPr>
        <p:spPr/>
        <p:txBody>
          <a:bodyPr rtlCol="0">
            <a:normAutofit fontScale="92500" lnSpcReduction="10000"/>
          </a:bodyPr>
          <a:lstStyle/>
          <a:p>
            <a:pPr marL="91440" indent="-91440" fontAlgn="auto">
              <a:defRPr/>
            </a:pPr>
            <a:r>
              <a:rPr lang="en-US" dirty="0"/>
              <a:t>The vestibular nuclei, cerebellum, brainstem, spinal cord, and vestibular cortex make up the central vestibular system. </a:t>
            </a:r>
          </a:p>
          <a:p>
            <a:pPr marL="91440" indent="-91440" fontAlgn="auto">
              <a:defRPr/>
            </a:pPr>
            <a:r>
              <a:rPr lang="en-US" dirty="0"/>
              <a:t>cause approximately 25% of dizziness experienced by patients.</a:t>
            </a:r>
            <a:endParaRPr lang="en-US" u="sng" baseline="30000" dirty="0"/>
          </a:p>
          <a:p>
            <a:pPr marL="91440" indent="-91440" fontAlgn="auto">
              <a:defRPr/>
            </a:pPr>
            <a:r>
              <a:rPr lang="en-US" dirty="0"/>
              <a:t>may present with disequilibrium and ataxia rather than true vertigo. However, vertigo can be a presenting symptom of an impending cerebrovascular event.</a:t>
            </a:r>
          </a:p>
          <a:p>
            <a:pPr marL="91440" indent="-91440" fontAlgn="auto">
              <a:defRPr/>
            </a:pPr>
            <a:r>
              <a:rPr lang="en-US" dirty="0"/>
              <a:t>may mimic a more benign peripheral disorder, and a stroke may present with no focal neurologic signs. </a:t>
            </a:r>
          </a:p>
          <a:p>
            <a:pPr marL="91440" indent="-91440" fontAlgn="auto">
              <a:defRPr/>
            </a:pPr>
            <a:r>
              <a:rPr lang="en-US" dirty="0"/>
              <a:t>CT does not have adequate sensitivity to distinguish stroke from benign causes of acute vestibular syndrome. </a:t>
            </a:r>
          </a:p>
          <a:p>
            <a:pPr marL="91440" indent="-91440" fontAlgn="auto">
              <a:defRPr/>
            </a:pPr>
            <a:r>
              <a:rPr lang="en-US" dirty="0"/>
              <a:t>The HINTS examination is highly </a:t>
            </a:r>
            <a:r>
              <a:rPr lang="en-US" b="1" dirty="0"/>
              <a:t>sensitive and specific </a:t>
            </a:r>
            <a:r>
              <a:rPr lang="en-US" dirty="0"/>
              <a:t>in identifying stroke in patients with acute vestibular syndrome, and it is </a:t>
            </a:r>
            <a:r>
              <a:rPr lang="en-US" b="1" dirty="0"/>
              <a:t>superior</a:t>
            </a:r>
            <a:r>
              <a:rPr lang="en-US" dirty="0"/>
              <a:t> to diffusion-weighted magnetic resonance imaging in ruling out stroke!</a:t>
            </a:r>
          </a:p>
          <a:p>
            <a:pPr marL="91440" indent="-91440" fontAlgn="auto">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C561-0F38-4984-852B-16881D953BD4}"/>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 name="Content Placeholder 2">
            <a:extLst>
              <a:ext uri="{FF2B5EF4-FFF2-40B4-BE49-F238E27FC236}">
                <a16:creationId xmlns:a16="http://schemas.microsoft.com/office/drawing/2014/main" id="{17014C32-DBE6-4C2D-800C-5A90BE6EFD0D}"/>
              </a:ext>
            </a:extLst>
          </p:cNvPr>
          <p:cNvSpPr>
            <a:spLocks noGrp="1"/>
          </p:cNvSpPr>
          <p:nvPr>
            <p:ph idx="1"/>
          </p:nvPr>
        </p:nvSpPr>
        <p:spPr/>
        <p:txBody>
          <a:bodyPr rtlCol="0">
            <a:normAutofit/>
          </a:bodyPr>
          <a:lstStyle/>
          <a:p>
            <a:pPr marL="91440" indent="-91440" fontAlgn="auto">
              <a:defRPr/>
            </a:pPr>
            <a:r>
              <a:rPr lang="en-US" b="1" cap="all" dirty="0"/>
              <a:t>VESTIBULAR MIGRAINE</a:t>
            </a:r>
          </a:p>
          <a:p>
            <a:pPr marL="91440" indent="-91440" fontAlgn="auto">
              <a:defRPr/>
            </a:pPr>
            <a:r>
              <a:rPr lang="en-US" dirty="0"/>
              <a:t>Episodic vertigo in a patient with a history of migraine headaches suggests vestibular migraine.</a:t>
            </a:r>
          </a:p>
          <a:p>
            <a:pPr marL="91440" indent="-91440" fontAlgn="auto">
              <a:defRPr/>
            </a:pPr>
            <a:r>
              <a:rPr lang="en-US" b="1" cap="all" dirty="0"/>
              <a:t>VERTEBROBASILAR ISCHEMIA</a:t>
            </a:r>
          </a:p>
          <a:p>
            <a:pPr marL="91440" indent="-91440" fontAlgn="auto">
              <a:defRPr/>
            </a:pPr>
            <a:r>
              <a:rPr lang="en-US" dirty="0"/>
              <a:t>The blood supply to the brainstem, cerebellum, and inner ear is derived from the vertebrobasilar system. </a:t>
            </a:r>
          </a:p>
          <a:p>
            <a:pPr marL="91440" indent="-91440" fontAlgn="auto">
              <a:defRPr/>
            </a:pPr>
            <a:r>
              <a:rPr lang="en-US" dirty="0"/>
              <a:t>Diagnosis usually relies on a history of brainstem symptoms, such as diplopia, dysarthria, weakness, or clumsiness of the limbs. </a:t>
            </a:r>
          </a:p>
          <a:p>
            <a:pPr marL="91440" indent="-91440" fontAlgn="auto">
              <a:defRPr/>
            </a:pPr>
            <a:r>
              <a:rPr lang="en-US" dirty="0"/>
              <a:t>Vertigo is the initial symptom in 48% of patients, although fewer than one-half will have an associated neurologic finding.</a:t>
            </a:r>
          </a:p>
          <a:p>
            <a:pPr marL="91440" indent="-91440" fontAlgn="auto">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2B0B-7AD4-465C-B802-F1AB87F6BDD4}"/>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41987" name="Content Placeholder 2">
            <a:extLst>
              <a:ext uri="{FF2B5EF4-FFF2-40B4-BE49-F238E27FC236}">
                <a16:creationId xmlns:a16="http://schemas.microsoft.com/office/drawing/2014/main" id="{EF259BD7-EF86-44EA-9A74-5219DF8EAEC2}"/>
              </a:ext>
            </a:extLst>
          </p:cNvPr>
          <p:cNvSpPr>
            <a:spLocks noGrp="1" noChangeArrowheads="1"/>
          </p:cNvSpPr>
          <p:nvPr>
            <p:ph idx="1"/>
          </p:nvPr>
        </p:nvSpPr>
        <p:spPr/>
        <p:txBody>
          <a:bodyPr/>
          <a:lstStyle/>
          <a:p>
            <a:endParaRPr lang="en-US" altLang="en-US"/>
          </a:p>
        </p:txBody>
      </p:sp>
      <p:pic>
        <p:nvPicPr>
          <p:cNvPr id="41988" name="Picture 3">
            <a:extLst>
              <a:ext uri="{FF2B5EF4-FFF2-40B4-BE49-F238E27FC236}">
                <a16:creationId xmlns:a16="http://schemas.microsoft.com/office/drawing/2014/main" id="{946D8951-E0A2-4E11-BC50-124734C44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677863"/>
            <a:ext cx="1111250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8458-1180-4E91-86FC-770878BE74BE}"/>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 name="Content Placeholder 2">
            <a:extLst>
              <a:ext uri="{FF2B5EF4-FFF2-40B4-BE49-F238E27FC236}">
                <a16:creationId xmlns:a16="http://schemas.microsoft.com/office/drawing/2014/main" id="{8AC1AAA4-C1C6-402C-9966-B0A28AB702A9}"/>
              </a:ext>
            </a:extLst>
          </p:cNvPr>
          <p:cNvSpPr>
            <a:spLocks noGrp="1"/>
          </p:cNvSpPr>
          <p:nvPr>
            <p:ph idx="1"/>
          </p:nvPr>
        </p:nvSpPr>
        <p:spPr/>
        <p:txBody>
          <a:bodyPr rtlCol="0">
            <a:normAutofit/>
          </a:bodyPr>
          <a:lstStyle/>
          <a:p>
            <a:pPr marL="91440" indent="-91440" fontAlgn="auto">
              <a:defRPr/>
            </a:pPr>
            <a:r>
              <a:rPr lang="en-US" sz="2400" b="1" dirty="0"/>
              <a:t>Reference :</a:t>
            </a:r>
          </a:p>
          <a:p>
            <a:pPr marL="91440" indent="-91440" fontAlgn="auto">
              <a:defRPr/>
            </a:pPr>
            <a:r>
              <a:rPr lang="en-US" dirty="0"/>
              <a:t>-AAFP </a:t>
            </a:r>
          </a:p>
          <a:p>
            <a:pPr marL="91440" indent="-91440" fontAlgn="auto">
              <a:defRPr/>
            </a:pPr>
            <a:r>
              <a:rPr lang="en-US" sz="1800" i="1" dirty="0"/>
              <a:t>Dizziness: Approach to Evaluation and Management HERBERT L. MUNCIE, MD, Louisiana State University School of Medicine, New Orleans, Louisiana SUSAN M. SIRMANS, PharmD, University of Louisiana at Monroe School of Pharmacy, Monroe, Louisiana ERNEST JAMES, MD, Louisiana State University School of Medicine, New Orleans, Louisiana</a:t>
            </a:r>
          </a:p>
          <a:p>
            <a:pPr marL="91440" indent="-91440" fontAlgn="auto">
              <a:defRPr/>
            </a:pPr>
            <a:endParaRPr lang="en-US" sz="1800" i="1" dirty="0"/>
          </a:p>
          <a:p>
            <a:pPr marL="0" indent="0" fontAlgn="auto">
              <a:buFont typeface="Tw Cen MT" panose="020B0602020104020603" pitchFamily="34" charset="0"/>
              <a:buNone/>
              <a:defRPr/>
            </a:pPr>
            <a:r>
              <a:rPr lang="en-US" sz="2400" b="1" dirty="0"/>
              <a:t> Thanks !</a:t>
            </a:r>
          </a:p>
          <a:p>
            <a:pPr marL="91440" indent="-91440" fontAlgn="auto">
              <a:defRPr/>
            </a:pPr>
            <a:endParaRPr lang="en-US" dirty="0"/>
          </a:p>
          <a:p>
            <a:pPr marL="91440" indent="-91440" fontAlgn="auto">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F9B1-23EE-469E-AE7D-80A8C3AEF5A9}"/>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10243" name="Content Placeholder 2">
            <a:extLst>
              <a:ext uri="{FF2B5EF4-FFF2-40B4-BE49-F238E27FC236}">
                <a16:creationId xmlns:a16="http://schemas.microsoft.com/office/drawing/2014/main" id="{C944A44E-F9A6-4B3B-9F15-32B93A838D84}"/>
              </a:ext>
            </a:extLst>
          </p:cNvPr>
          <p:cNvSpPr>
            <a:spLocks noGrp="1" noChangeArrowheads="1"/>
          </p:cNvSpPr>
          <p:nvPr>
            <p:ph idx="1"/>
          </p:nvPr>
        </p:nvSpPr>
        <p:spPr/>
        <p:txBody>
          <a:bodyPr/>
          <a:lstStyle/>
          <a:p>
            <a:endParaRPr lang="en-US" altLang="en-US"/>
          </a:p>
        </p:txBody>
      </p:sp>
      <p:pic>
        <p:nvPicPr>
          <p:cNvPr id="10244" name="Picture 3">
            <a:extLst>
              <a:ext uri="{FF2B5EF4-FFF2-40B4-BE49-F238E27FC236}">
                <a16:creationId xmlns:a16="http://schemas.microsoft.com/office/drawing/2014/main" id="{6D3C4AC4-5113-46F9-BDBA-78C63940F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058"/>
          <a:stretch>
            <a:fillRect/>
          </a:stretch>
        </p:blipFill>
        <p:spPr bwMode="auto">
          <a:xfrm>
            <a:off x="1697038" y="265113"/>
            <a:ext cx="8401050"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6F6A-F4D2-469B-AEDB-DC7A3F578E4E}"/>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11267" name="Content Placeholder 2">
            <a:extLst>
              <a:ext uri="{FF2B5EF4-FFF2-40B4-BE49-F238E27FC236}">
                <a16:creationId xmlns:a16="http://schemas.microsoft.com/office/drawing/2014/main" id="{7AF3D013-593F-4F3E-9BA4-CAECA1A49B99}"/>
              </a:ext>
            </a:extLst>
          </p:cNvPr>
          <p:cNvSpPr>
            <a:spLocks noGrp="1" noChangeArrowheads="1"/>
          </p:cNvSpPr>
          <p:nvPr>
            <p:ph idx="1"/>
          </p:nvPr>
        </p:nvSpPr>
        <p:spPr/>
        <p:txBody>
          <a:bodyPr/>
          <a:lstStyle/>
          <a:p>
            <a:pPr>
              <a:buFont typeface="Wingdings" panose="05000000000000000000" pitchFamily="2" charset="2"/>
              <a:buChar char="v"/>
            </a:pPr>
            <a:r>
              <a:rPr lang="en-US" altLang="en-US" sz="2400"/>
              <a:t> Dizziness was traditionally classified into four categories based on the patient’s description: </a:t>
            </a:r>
          </a:p>
          <a:p>
            <a:pPr>
              <a:buFont typeface="Wingdings" panose="05000000000000000000" pitchFamily="2" charset="2"/>
              <a:buChar char="v"/>
            </a:pPr>
            <a:r>
              <a:rPr lang="en-US" altLang="en-US"/>
              <a:t>(1) vertigo</a:t>
            </a:r>
          </a:p>
          <a:p>
            <a:pPr>
              <a:buFont typeface="Wingdings" panose="05000000000000000000" pitchFamily="2" charset="2"/>
              <a:buChar char="v"/>
            </a:pPr>
            <a:r>
              <a:rPr lang="en-US" altLang="en-US"/>
              <a:t>(2) presyncope? </a:t>
            </a:r>
          </a:p>
          <a:p>
            <a:pPr>
              <a:buFont typeface="Wingdings" panose="05000000000000000000" pitchFamily="2" charset="2"/>
              <a:buChar char="v"/>
            </a:pPr>
            <a:r>
              <a:rPr lang="en-US" altLang="en-US"/>
              <a:t>(3) disequilibrium</a:t>
            </a:r>
          </a:p>
          <a:p>
            <a:pPr>
              <a:buFont typeface="Wingdings" panose="05000000000000000000" pitchFamily="2" charset="2"/>
              <a:buChar char="v"/>
            </a:pPr>
            <a:r>
              <a:rPr lang="en-US" altLang="en-US"/>
              <a:t>(4) light-headedness?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9C6B-E53A-4155-ADD1-6D3D8483695D}"/>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12291" name="Content Placeholder 2">
            <a:extLst>
              <a:ext uri="{FF2B5EF4-FFF2-40B4-BE49-F238E27FC236}">
                <a16:creationId xmlns:a16="http://schemas.microsoft.com/office/drawing/2014/main" id="{6714B250-B635-46FF-9B1F-9B6FE08592C5}"/>
              </a:ext>
            </a:extLst>
          </p:cNvPr>
          <p:cNvSpPr>
            <a:spLocks noGrp="1" noChangeArrowheads="1"/>
          </p:cNvSpPr>
          <p:nvPr>
            <p:ph idx="1"/>
          </p:nvPr>
        </p:nvSpPr>
        <p:spPr/>
        <p:txBody>
          <a:bodyPr/>
          <a:lstStyle/>
          <a:p>
            <a:pPr>
              <a:buFont typeface="Wingdings" panose="05000000000000000000" pitchFamily="2" charset="2"/>
              <a:buChar char="v"/>
            </a:pPr>
            <a:r>
              <a:rPr lang="en-US" altLang="en-US"/>
              <a:t> Patients often have difficulty describing their symptoms </a:t>
            </a:r>
          </a:p>
          <a:p>
            <a:pPr>
              <a:buFont typeface="Wingdings" panose="05000000000000000000" pitchFamily="2" charset="2"/>
              <a:buChar char="v"/>
            </a:pPr>
            <a:r>
              <a:rPr lang="en-US" altLang="en-US"/>
              <a:t> Symptom quality does not reliably predict the cause of dizziness.</a:t>
            </a:r>
          </a:p>
          <a:p>
            <a:pPr>
              <a:buFont typeface="Wingdings" panose="05000000000000000000" pitchFamily="2" charset="2"/>
              <a:buChar char="v"/>
            </a:pPr>
            <a:r>
              <a:rPr lang="en-US" altLang="en-US"/>
              <a:t> Attention to the </a:t>
            </a:r>
            <a:r>
              <a:rPr lang="en-US" altLang="en-US" sz="3200" b="1"/>
              <a:t>timing and triggers </a:t>
            </a:r>
            <a:r>
              <a:rPr lang="en-US" altLang="en-US"/>
              <a:t>of dizziness is preferred over the symptom type because patients more consistently report this information.</a:t>
            </a:r>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7E6D-8356-4825-8724-6C14909AC7AD}"/>
              </a:ext>
            </a:extLst>
          </p:cNvPr>
          <p:cNvSpPr>
            <a:spLocks noGrp="1"/>
          </p:cNvSpPr>
          <p:nvPr>
            <p:ph type="title"/>
          </p:nvPr>
        </p:nvSpPr>
        <p:spPr/>
        <p:txBody>
          <a:bodyPr/>
          <a:lstStyle/>
          <a:p>
            <a:pPr fontAlgn="auto">
              <a:spcAft>
                <a:spcPts val="0"/>
              </a:spcAft>
              <a:defRPr/>
            </a:pPr>
            <a:r>
              <a:rPr lang="en-US" dirty="0">
                <a:solidFill>
                  <a:schemeClr val="tx1">
                    <a:lumMod val="95000"/>
                    <a:lumOff val="5000"/>
                  </a:schemeClr>
                </a:solidFill>
              </a:rPr>
              <a:t>General Approach </a:t>
            </a:r>
          </a:p>
        </p:txBody>
      </p:sp>
      <p:sp>
        <p:nvSpPr>
          <p:cNvPr id="13315" name="Content Placeholder 2">
            <a:extLst>
              <a:ext uri="{FF2B5EF4-FFF2-40B4-BE49-F238E27FC236}">
                <a16:creationId xmlns:a16="http://schemas.microsoft.com/office/drawing/2014/main" id="{F10E077B-951A-4359-9580-8A295207A50F}"/>
              </a:ext>
            </a:extLst>
          </p:cNvPr>
          <p:cNvSpPr>
            <a:spLocks noGrp="1" noChangeArrowheads="1"/>
          </p:cNvSpPr>
          <p:nvPr>
            <p:ph idx="1"/>
          </p:nvPr>
        </p:nvSpPr>
        <p:spPr/>
        <p:txBody>
          <a:bodyPr/>
          <a:lstStyle/>
          <a:p>
            <a:r>
              <a:rPr lang="en-US" altLang="en-US"/>
              <a:t>- Questions regarding :</a:t>
            </a:r>
          </a:p>
          <a:p>
            <a:r>
              <a:rPr lang="en-US" altLang="en-US"/>
              <a:t>1. Timing (onset, duration, and evolution of dizziness)</a:t>
            </a:r>
          </a:p>
          <a:p>
            <a:r>
              <a:rPr lang="en-US" altLang="en-US"/>
              <a:t>2. Triggers (actions, movements, or situations) that provoke dizziness </a:t>
            </a:r>
          </a:p>
          <a:p>
            <a:r>
              <a:rPr lang="en-US" altLang="en-US"/>
              <a:t>can categorize the dizziness as more likely to be </a:t>
            </a:r>
          </a:p>
          <a:p>
            <a:r>
              <a:rPr lang="en-US" altLang="en-US"/>
              <a:t>1. peripheral or 2. central in etiology. </a:t>
            </a:r>
          </a:p>
          <a:p>
            <a:r>
              <a:rPr lang="en-US" altLang="en-US"/>
              <a:t>- Findings from the physical examination can help confirm a probable diagnosis.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2DF2-F0CD-4D8E-8B13-ABA8B4921908}"/>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14339" name="Content Placeholder 2">
            <a:extLst>
              <a:ext uri="{FF2B5EF4-FFF2-40B4-BE49-F238E27FC236}">
                <a16:creationId xmlns:a16="http://schemas.microsoft.com/office/drawing/2014/main" id="{DEF52675-DDD1-4E76-91FB-45A4ED68195C}"/>
              </a:ext>
            </a:extLst>
          </p:cNvPr>
          <p:cNvSpPr>
            <a:spLocks noGrp="1" noChangeArrowheads="1"/>
          </p:cNvSpPr>
          <p:nvPr>
            <p:ph idx="1"/>
          </p:nvPr>
        </p:nvSpPr>
        <p:spPr/>
        <p:txBody>
          <a:bodyPr/>
          <a:lstStyle/>
          <a:p>
            <a:endParaRPr lang="en-US" altLang="en-US"/>
          </a:p>
        </p:txBody>
      </p:sp>
      <p:pic>
        <p:nvPicPr>
          <p:cNvPr id="14340" name="Picture 3">
            <a:extLst>
              <a:ext uri="{FF2B5EF4-FFF2-40B4-BE49-F238E27FC236}">
                <a16:creationId xmlns:a16="http://schemas.microsoft.com/office/drawing/2014/main" id="{9FFC205B-E946-40A9-92CC-DA08616EA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9720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D93F-1761-40DD-B07B-8B26C5C6E218}"/>
              </a:ext>
            </a:extLst>
          </p:cNvPr>
          <p:cNvSpPr>
            <a:spLocks noGrp="1"/>
          </p:cNvSpPr>
          <p:nvPr>
            <p:ph type="title"/>
          </p:nvPr>
        </p:nvSpPr>
        <p:spPr/>
        <p:txBody>
          <a:bodyPr/>
          <a:lstStyle/>
          <a:p>
            <a:pPr fontAlgn="auto">
              <a:spcAft>
                <a:spcPts val="0"/>
              </a:spcAft>
              <a:defRPr/>
            </a:pPr>
            <a:r>
              <a:rPr lang="en-US" dirty="0">
                <a:solidFill>
                  <a:schemeClr val="accent5">
                    <a:lumMod val="75000"/>
                  </a:schemeClr>
                </a:solidFill>
              </a:rPr>
              <a:t>TITRATE</a:t>
            </a:r>
            <a:r>
              <a:rPr lang="en-US" dirty="0">
                <a:solidFill>
                  <a:schemeClr val="tx1">
                    <a:lumMod val="95000"/>
                    <a:lumOff val="5000"/>
                  </a:schemeClr>
                </a:solidFill>
              </a:rPr>
              <a:t> THE EVALUATION </a:t>
            </a:r>
          </a:p>
        </p:txBody>
      </p:sp>
      <p:sp>
        <p:nvSpPr>
          <p:cNvPr id="3" name="Content Placeholder 2">
            <a:extLst>
              <a:ext uri="{FF2B5EF4-FFF2-40B4-BE49-F238E27FC236}">
                <a16:creationId xmlns:a16="http://schemas.microsoft.com/office/drawing/2014/main" id="{043B9057-69AF-4F03-BCDD-C310F7B2ABC7}"/>
              </a:ext>
            </a:extLst>
          </p:cNvPr>
          <p:cNvSpPr>
            <a:spLocks noGrp="1"/>
          </p:cNvSpPr>
          <p:nvPr>
            <p:ph idx="1"/>
          </p:nvPr>
        </p:nvSpPr>
        <p:spPr/>
        <p:txBody>
          <a:bodyPr rtlCol="0">
            <a:normAutofit/>
          </a:bodyPr>
          <a:lstStyle/>
          <a:p>
            <a:pPr marL="91440" indent="-91440" fontAlgn="auto">
              <a:buFont typeface="Wingdings" panose="05000000000000000000" pitchFamily="2" charset="2"/>
              <a:buChar char="v"/>
              <a:defRPr/>
            </a:pPr>
            <a:r>
              <a:rPr lang="en-US" b="1" dirty="0"/>
              <a:t> </a:t>
            </a:r>
            <a:r>
              <a:rPr lang="en-US" b="1" dirty="0" err="1"/>
              <a:t>TiTrATE</a:t>
            </a:r>
            <a:r>
              <a:rPr lang="en-US" dirty="0"/>
              <a:t> is a novel diagnostic approach to determining the probable etiology of dizziness or vertigo.</a:t>
            </a:r>
          </a:p>
          <a:p>
            <a:pPr marL="91440" indent="-91440" fontAlgn="auto">
              <a:buFont typeface="Wingdings" panose="05000000000000000000" pitchFamily="2" charset="2"/>
              <a:buChar char="v"/>
              <a:defRPr/>
            </a:pPr>
            <a:r>
              <a:rPr lang="en-US" dirty="0"/>
              <a:t> The approach uses the </a:t>
            </a:r>
            <a:r>
              <a:rPr lang="en-US" dirty="0">
                <a:solidFill>
                  <a:schemeClr val="accent5">
                    <a:lumMod val="75000"/>
                  </a:schemeClr>
                </a:solidFill>
              </a:rPr>
              <a:t>Timing</a:t>
            </a:r>
            <a:r>
              <a:rPr lang="en-US" dirty="0"/>
              <a:t> of the symptom, the </a:t>
            </a:r>
            <a:r>
              <a:rPr lang="en-US" dirty="0">
                <a:solidFill>
                  <a:schemeClr val="accent5">
                    <a:lumMod val="75000"/>
                  </a:schemeClr>
                </a:solidFill>
              </a:rPr>
              <a:t>Triggers</a:t>
            </a:r>
            <a:r>
              <a:rPr lang="en-US" dirty="0"/>
              <a:t> that provoke the symptom, </a:t>
            </a:r>
            <a:r>
              <a:rPr lang="en-US" dirty="0">
                <a:solidFill>
                  <a:schemeClr val="accent5">
                    <a:lumMod val="75000"/>
                  </a:schemeClr>
                </a:solidFill>
              </a:rPr>
              <a:t>And</a:t>
            </a:r>
            <a:r>
              <a:rPr lang="en-US" dirty="0"/>
              <a:t> a </a:t>
            </a:r>
            <a:r>
              <a:rPr lang="en-US" dirty="0">
                <a:solidFill>
                  <a:schemeClr val="accent5">
                    <a:lumMod val="75000"/>
                  </a:schemeClr>
                </a:solidFill>
              </a:rPr>
              <a:t>Targeted Examination</a:t>
            </a:r>
            <a:r>
              <a:rPr lang="en-US" dirty="0"/>
              <a:t>. </a:t>
            </a:r>
          </a:p>
          <a:p>
            <a:pPr marL="91440" indent="-91440" fontAlgn="auto">
              <a:buFont typeface="Wingdings" panose="05000000000000000000" pitchFamily="2" charset="2"/>
              <a:buChar char="v"/>
              <a:defRPr/>
            </a:pPr>
            <a:r>
              <a:rPr lang="en-US" dirty="0"/>
              <a:t> The responses place the dizziness into one of three clinical scenarios : </a:t>
            </a:r>
          </a:p>
          <a:p>
            <a:pPr marL="457200" indent="-457200" fontAlgn="auto">
              <a:buFont typeface="Tw Cen MT" panose="020B0602020104020603" pitchFamily="34" charset="0"/>
              <a:buAutoNum type="arabicPeriod"/>
              <a:defRPr/>
            </a:pPr>
            <a:r>
              <a:rPr lang="en-US" dirty="0"/>
              <a:t>episodic triggered</a:t>
            </a:r>
          </a:p>
          <a:p>
            <a:pPr marL="457200" indent="-457200" fontAlgn="auto">
              <a:buFont typeface="Tw Cen MT" panose="020B0602020104020603" pitchFamily="34" charset="0"/>
              <a:buAutoNum type="arabicPeriod"/>
              <a:defRPr/>
            </a:pPr>
            <a:r>
              <a:rPr lang="en-US" dirty="0"/>
              <a:t>spontaneous episodic</a:t>
            </a:r>
          </a:p>
          <a:p>
            <a:pPr marL="457200" indent="-457200" fontAlgn="auto">
              <a:buFont typeface="Tw Cen MT" panose="020B0602020104020603" pitchFamily="34" charset="0"/>
              <a:buAutoNum type="arabicPeriod"/>
              <a:defRPr/>
            </a:pPr>
            <a:r>
              <a:rPr lang="en-US" dirty="0"/>
              <a:t>continuous vestibular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812</TotalTime>
  <Words>2012</Words>
  <Application>Microsoft Office PowerPoint</Application>
  <PresentationFormat>Widescreen</PresentationFormat>
  <Paragraphs>147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Integral</vt:lpstr>
      <vt:lpstr>Dizziness: Approach to Evaluation and Management</vt:lpstr>
      <vt:lpstr>PowerPoint Presentation</vt:lpstr>
      <vt:lpstr>PowerPoint Presentation</vt:lpstr>
      <vt:lpstr>PowerPoint Presentation</vt:lpstr>
      <vt:lpstr>PowerPoint Presentation</vt:lpstr>
      <vt:lpstr>PowerPoint Presentation</vt:lpstr>
      <vt:lpstr>General Approach </vt:lpstr>
      <vt:lpstr>PowerPoint Presentation</vt:lpstr>
      <vt:lpstr>TITRATE THE EVALUATION </vt:lpstr>
      <vt:lpstr>episodic triggered symptoms</vt:lpstr>
      <vt:lpstr>spontaneous episodic symptoms </vt:lpstr>
      <vt:lpstr>continuous vestibular symptoms</vt:lpstr>
      <vt:lpstr>HISTORY: TIMING, TRIGGERS, AND MEDICATIONS</vt:lpstr>
      <vt:lpstr>PowerPoint Presentation</vt:lpstr>
      <vt:lpstr>PowerPoint Presentation</vt:lpstr>
      <vt:lpstr>PowerPoint Presentation</vt:lpstr>
      <vt:lpstr>pHYSICAL EXAMINATION</vt:lpstr>
      <vt:lpstr>HINTS exam</vt:lpstr>
      <vt:lpstr>PowerPoint Presentation</vt:lpstr>
      <vt:lpstr>PowerPoint Presentation</vt:lpstr>
      <vt:lpstr>PowerPoint Presentation</vt:lpstr>
      <vt:lpstr>PowerPoint Presentation</vt:lpstr>
      <vt:lpstr>LABORATORY TESTING AND IMAGING</vt:lpstr>
      <vt:lpstr>Peripheral Etiologies</vt:lpstr>
      <vt:lpstr>BENIGN PAROXYSMAL POSITIONAL VERTIGO</vt:lpstr>
      <vt:lpstr>PowerPoint Presentation</vt:lpstr>
      <vt:lpstr>VESTIBULAR NEURITIS</vt:lpstr>
      <vt:lpstr>PowerPoint Presentation</vt:lpstr>
      <vt:lpstr>PowerPoint Presentation</vt:lpstr>
      <vt:lpstr>PowerPoint Presentation</vt:lpstr>
      <vt:lpstr>MENIERE DISEASE</vt:lpstr>
      <vt:lpstr>PowerPoint Presentation</vt:lpstr>
      <vt:lpstr>Central Etiologies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Dizziness: Approach to Evaluation and Management</dc:title>
  <dc:creator>user</dc:creator>
  <cp:lastModifiedBy>wzayadneh@yahoo.com</cp:lastModifiedBy>
  <cp:revision>30</cp:revision>
  <dcterms:created xsi:type="dcterms:W3CDTF">2019-06-12T08:54:22Z</dcterms:created>
  <dcterms:modified xsi:type="dcterms:W3CDTF">2019-07-03T11:31:59Z</dcterms:modified>
</cp:coreProperties>
</file>